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6734" autoAdjust="0"/>
    <p:restoredTop sz="95433" autoAdjust="0"/>
  </p:normalViewPr>
  <p:slideViewPr>
    <p:cSldViewPr snapToGrid="0">
      <p:cViewPr varScale="1">
        <p:scale>
          <a:sx n="45" d="100"/>
          <a:sy n="45" d="100"/>
        </p:scale>
        <p:origin x="184" y="1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ounderpal.ai/version-live/swot-analysis-examples/bakery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680" y="1121433"/>
            <a:ext cx="9692640" cy="310464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NAME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Gordana Kuzmanovic</a:t>
            </a: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2532834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 1: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855" y="257678"/>
            <a:ext cx="4473451" cy="86868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0559" y="1505137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3353" y="491704"/>
            <a:ext cx="4256431" cy="557784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795" y="1744879"/>
            <a:ext cx="5289820" cy="360052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Basil’s Bakery faces declining sales.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COVID-19 lockdown reduced customer visits.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Local businesses closures reduced footfall.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Regular customers stopped visiting frequently.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 identifies key business problems.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examines external business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diagram finds root causes clearly.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Solutions will improve future performance.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  <p:pic>
        <p:nvPicPr>
          <p:cNvPr id="6" name="Picture 2" descr="Bakery Shop Pictures | Download Free Images on Unsplash">
            <a:extLst>
              <a:ext uri="{FF2B5EF4-FFF2-40B4-BE49-F238E27FC236}">
                <a16:creationId xmlns:a16="http://schemas.microsoft.com/office/drawing/2014/main" id="{F5A168E9-2918-53EF-6AE1-DCF7DD3935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02" r="1" b="2"/>
          <a:stretch>
            <a:fillRect/>
          </a:stretch>
        </p:blipFill>
        <p:spPr bwMode="auto">
          <a:xfrm>
            <a:off x="7504980" y="3332327"/>
            <a:ext cx="4075981" cy="201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pestle-analysis-of-the-bakery-industry-social-factors">
            <a:extLst>
              <a:ext uri="{FF2B5EF4-FFF2-40B4-BE49-F238E27FC236}">
                <a16:creationId xmlns:a16="http://schemas.microsoft.com/office/drawing/2014/main" id="{DB6F887A-3633-01DD-CEF8-70D765EBF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980" y="1068956"/>
            <a:ext cx="4075981" cy="224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340" y="278225"/>
            <a:ext cx="3613852" cy="756339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2680" y="1745212"/>
            <a:ext cx="5519432" cy="407822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is a local business.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Bakery is founded in Coventry in 2015.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Bakery is owned by Basil.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before the COVID-19 pandemic.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Known for quality baked products.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Lockdown reduced customers visits significantly.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Nearby businesses permanently closed.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and profits gradually declined.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seeks sustainable future growth.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(University of Wales Trinity Saint David, 2026)</a:t>
            </a:r>
          </a:p>
        </p:txBody>
      </p:sp>
      <p:pic>
        <p:nvPicPr>
          <p:cNvPr id="1028" name="Picture 4" descr="The Underground Bakery">
            <a:extLst>
              <a:ext uri="{FF2B5EF4-FFF2-40B4-BE49-F238E27FC236}">
                <a16:creationId xmlns:a16="http://schemas.microsoft.com/office/drawing/2014/main" id="{1DFFD232-615C-4D74-C2EC-C9B972678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3136" y="1745211"/>
            <a:ext cx="4655134" cy="387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0072" y="295126"/>
            <a:ext cx="4577706" cy="589664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3886" y="884790"/>
            <a:ext cx="5555412" cy="4549852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5W2H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Sales and customer numbers have declined.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Basil, staff and customers.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bakery and Retail Park.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started in COVID-19 pandemic.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</a:p>
          <a:p>
            <a:endParaRPr lang="en-GB" sz="1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lockdown fewer local customers visit.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Improve marketing, delivery and promotions.</a:t>
            </a:r>
          </a:p>
          <a:p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Costs depend on chosen improvement.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(Slack, Brandon-Jones and Johnston, 2022)</a:t>
            </a:r>
          </a:p>
          <a:p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122" name="Picture 2" descr="5W2H or 5W1H methods: how and when to use them">
            <a:extLst>
              <a:ext uri="{FF2B5EF4-FFF2-40B4-BE49-F238E27FC236}">
                <a16:creationId xmlns:a16="http://schemas.microsoft.com/office/drawing/2014/main" id="{8A877FAB-D846-7C9A-1D02-CA518DEB1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064" y="1565693"/>
            <a:ext cx="5390221" cy="371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8649" y="466444"/>
            <a:ext cx="5801615" cy="772881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8770" y="1457165"/>
            <a:ext cx="5935442" cy="4623816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regulations restrictions imposed on lockdown.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rates and taxes are increased.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cost of utility bills and ingredients.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pressures reduce consumers spending.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habits influence buying behaviour.</a:t>
            </a:r>
            <a:endParaRPr lang="en-GB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consumer habits and preferences.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(Johnson, Scholes and Whittington, 2020)</a:t>
            </a:r>
          </a:p>
        </p:txBody>
      </p:sp>
      <p:pic>
        <p:nvPicPr>
          <p:cNvPr id="2050" name="Picture 2" descr="pestle-analysis-dossier">
            <a:extLst>
              <a:ext uri="{FF2B5EF4-FFF2-40B4-BE49-F238E27FC236}">
                <a16:creationId xmlns:a16="http://schemas.microsoft.com/office/drawing/2014/main" id="{1DA269CE-D990-E885-0CFE-14B339BF49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490" y="1470454"/>
            <a:ext cx="3979653" cy="453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350" y="428035"/>
            <a:ext cx="6139755" cy="641983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  <a:b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496" y="1352015"/>
            <a:ext cx="5957396" cy="4928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Bakery uses limited online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are using delivery apps.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safety and hygiene standards.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laws and minimum wage requirements.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COVID-19 pandemic changed customer behaviour.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energy prices and utility costs.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(PESTLE Analysis Team,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</p:txBody>
      </p:sp>
      <p:pic>
        <p:nvPicPr>
          <p:cNvPr id="3076" name="Picture 4" descr="PESTLE Analysis: A Guide to Understanding Market Influences">
            <a:extLst>
              <a:ext uri="{FF2B5EF4-FFF2-40B4-BE49-F238E27FC236}">
                <a16:creationId xmlns:a16="http://schemas.microsoft.com/office/drawing/2014/main" id="{C21233CD-4271-9660-9308-05CC8927E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958" y="2329133"/>
            <a:ext cx="4571684" cy="270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6749" y="231611"/>
            <a:ext cx="7121580" cy="592456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diagram)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154DF1A-38D1-1694-2986-8DE57950525D}"/>
              </a:ext>
            </a:extLst>
          </p:cNvPr>
          <p:cNvSpPr/>
          <p:nvPr/>
        </p:nvSpPr>
        <p:spPr>
          <a:xfrm>
            <a:off x="10132506" y="2810952"/>
            <a:ext cx="1881808" cy="111318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DECREASED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87BF83E-2598-3EF7-E923-E768258EB9A0}"/>
              </a:ext>
            </a:extLst>
          </p:cNvPr>
          <p:cNvCxnSpPr>
            <a:cxnSpLocks/>
          </p:cNvCxnSpPr>
          <p:nvPr/>
        </p:nvCxnSpPr>
        <p:spPr>
          <a:xfrm>
            <a:off x="1802296" y="3429000"/>
            <a:ext cx="8175179" cy="0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9E31CD29-A5B8-B9C6-67E4-A2E893A59C40}"/>
              </a:ext>
            </a:extLst>
          </p:cNvPr>
          <p:cNvSpPr/>
          <p:nvPr/>
        </p:nvSpPr>
        <p:spPr>
          <a:xfrm>
            <a:off x="581377" y="1024223"/>
            <a:ext cx="2535081" cy="1136950"/>
          </a:xfrm>
          <a:prstGeom prst="ellipse">
            <a:avLst/>
          </a:prstGeom>
          <a:solidFill>
            <a:schemeClr val="lt1">
              <a:alpha val="93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81215CC-9093-9A40-9E6D-13BC6CEB51C4}"/>
              </a:ext>
            </a:extLst>
          </p:cNvPr>
          <p:cNvSpPr/>
          <p:nvPr/>
        </p:nvSpPr>
        <p:spPr>
          <a:xfrm>
            <a:off x="757518" y="4809732"/>
            <a:ext cx="2698376" cy="113695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97D3CED-11E7-9B5B-A295-6AB75F665E5C}"/>
              </a:ext>
            </a:extLst>
          </p:cNvPr>
          <p:cNvCxnSpPr>
            <a:cxnSpLocks/>
          </p:cNvCxnSpPr>
          <p:nvPr/>
        </p:nvCxnSpPr>
        <p:spPr>
          <a:xfrm>
            <a:off x="1261959" y="2136611"/>
            <a:ext cx="1060425" cy="1230933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D4AA328-E262-0348-1040-B080F9770C7F}"/>
              </a:ext>
            </a:extLst>
          </p:cNvPr>
          <p:cNvCxnSpPr>
            <a:cxnSpLocks/>
          </p:cNvCxnSpPr>
          <p:nvPr/>
        </p:nvCxnSpPr>
        <p:spPr>
          <a:xfrm flipV="1">
            <a:off x="1261305" y="3475094"/>
            <a:ext cx="1089817" cy="1411091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5BEF284-6D4E-0A92-1E78-29E008B1A943}"/>
              </a:ext>
            </a:extLst>
          </p:cNvPr>
          <p:cNvCxnSpPr>
            <a:cxnSpLocks/>
          </p:cNvCxnSpPr>
          <p:nvPr/>
        </p:nvCxnSpPr>
        <p:spPr>
          <a:xfrm>
            <a:off x="1736912" y="2545450"/>
            <a:ext cx="37360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74B438-D8C2-D492-2097-BC80BD2881B4}"/>
              </a:ext>
            </a:extLst>
          </p:cNvPr>
          <p:cNvCxnSpPr>
            <a:cxnSpLocks/>
          </p:cNvCxnSpPr>
          <p:nvPr/>
        </p:nvCxnSpPr>
        <p:spPr>
          <a:xfrm>
            <a:off x="2322384" y="3259743"/>
            <a:ext cx="364811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CF9943DD-4BBA-5260-E8F3-AF0F9BA1A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16986" y="4903755"/>
            <a:ext cx="2698376" cy="120715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0B696FF-CE8F-8853-C26F-2B08BDBF4741}"/>
              </a:ext>
            </a:extLst>
          </p:cNvPr>
          <p:cNvSpPr/>
          <p:nvPr/>
        </p:nvSpPr>
        <p:spPr>
          <a:xfrm>
            <a:off x="5190565" y="1093277"/>
            <a:ext cx="2535081" cy="105520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6AF85DDB-4333-D664-ABB0-AA283F3518CD}"/>
              </a:ext>
            </a:extLst>
          </p:cNvPr>
          <p:cNvCxnSpPr>
            <a:cxnSpLocks/>
          </p:cNvCxnSpPr>
          <p:nvPr/>
        </p:nvCxnSpPr>
        <p:spPr>
          <a:xfrm>
            <a:off x="5970494" y="2136611"/>
            <a:ext cx="1353530" cy="1230933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077A6EB7-E6E0-E4C7-3B71-BAA85BC9B486}"/>
              </a:ext>
            </a:extLst>
          </p:cNvPr>
          <p:cNvCxnSpPr>
            <a:cxnSpLocks/>
          </p:cNvCxnSpPr>
          <p:nvPr/>
        </p:nvCxnSpPr>
        <p:spPr>
          <a:xfrm flipV="1">
            <a:off x="5831400" y="3527711"/>
            <a:ext cx="1492924" cy="1536856"/>
          </a:xfrm>
          <a:prstGeom prst="straightConnector1">
            <a:avLst/>
          </a:prstGeom>
          <a:ln w="254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C3E389C-38CE-6A0F-BD72-E7301EC30259}"/>
              </a:ext>
            </a:extLst>
          </p:cNvPr>
          <p:cNvCxnSpPr>
            <a:cxnSpLocks/>
          </p:cNvCxnSpPr>
          <p:nvPr/>
        </p:nvCxnSpPr>
        <p:spPr>
          <a:xfrm>
            <a:off x="6476859" y="2545450"/>
            <a:ext cx="3500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B1033162-ABD2-92FE-A2B9-E56CFA607669}"/>
              </a:ext>
            </a:extLst>
          </p:cNvPr>
          <p:cNvCxnSpPr>
            <a:cxnSpLocks/>
          </p:cNvCxnSpPr>
          <p:nvPr/>
        </p:nvCxnSpPr>
        <p:spPr>
          <a:xfrm>
            <a:off x="7122118" y="3213105"/>
            <a:ext cx="29715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3946E677-6F78-CCC7-6AF1-855D01F610BE}"/>
              </a:ext>
            </a:extLst>
          </p:cNvPr>
          <p:cNvCxnSpPr>
            <a:cxnSpLocks/>
          </p:cNvCxnSpPr>
          <p:nvPr/>
        </p:nvCxnSpPr>
        <p:spPr>
          <a:xfrm>
            <a:off x="6750424" y="4150681"/>
            <a:ext cx="322705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3372E02C-986A-F09D-DA2E-D11F6CDF5B5E}"/>
              </a:ext>
            </a:extLst>
          </p:cNvPr>
          <p:cNvCxnSpPr>
            <a:cxnSpLocks/>
          </p:cNvCxnSpPr>
          <p:nvPr/>
        </p:nvCxnSpPr>
        <p:spPr>
          <a:xfrm>
            <a:off x="6098219" y="4809732"/>
            <a:ext cx="4034287" cy="6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5831FD52-C61A-F1C1-ADFA-1CFD3DC4182C}"/>
              </a:ext>
            </a:extLst>
          </p:cNvPr>
          <p:cNvCxnSpPr>
            <a:cxnSpLocks/>
          </p:cNvCxnSpPr>
          <p:nvPr/>
        </p:nvCxnSpPr>
        <p:spPr>
          <a:xfrm>
            <a:off x="1893306" y="4106367"/>
            <a:ext cx="3579647" cy="101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CB50939-167B-58AF-79A3-9B65A2A7DF3B}"/>
              </a:ext>
            </a:extLst>
          </p:cNvPr>
          <p:cNvCxnSpPr>
            <a:cxnSpLocks/>
          </p:cNvCxnSpPr>
          <p:nvPr/>
        </p:nvCxnSpPr>
        <p:spPr>
          <a:xfrm flipV="1">
            <a:off x="1416904" y="4711022"/>
            <a:ext cx="4056049" cy="186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A7A6F979-1AEE-7B28-4434-1AEA738AA7E4}"/>
              </a:ext>
            </a:extLst>
          </p:cNvPr>
          <p:cNvSpPr txBox="1"/>
          <p:nvPr/>
        </p:nvSpPr>
        <p:spPr>
          <a:xfrm>
            <a:off x="1716267" y="2163877"/>
            <a:ext cx="3852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Fewer regular customers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3487262A-ACAA-4CE3-7EEE-07C18A503A56}"/>
              </a:ext>
            </a:extLst>
          </p:cNvPr>
          <p:cNvSpPr txBox="1"/>
          <p:nvPr/>
        </p:nvSpPr>
        <p:spPr>
          <a:xfrm>
            <a:off x="2123247" y="2843773"/>
            <a:ext cx="4046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Reduced local footfall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3AACF613-CB06-2DAB-DEE0-41CB01B28297}"/>
              </a:ext>
            </a:extLst>
          </p:cNvPr>
          <p:cNvSpPr txBox="1"/>
          <p:nvPr/>
        </p:nvSpPr>
        <p:spPr>
          <a:xfrm>
            <a:off x="6424321" y="2179293"/>
            <a:ext cx="3227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pre-order service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B558F34D-F490-4CD7-145E-E1205DA4556D}"/>
              </a:ext>
            </a:extLst>
          </p:cNvPr>
          <p:cNvSpPr txBox="1"/>
          <p:nvPr/>
        </p:nvSpPr>
        <p:spPr>
          <a:xfrm>
            <a:off x="7132211" y="2840599"/>
            <a:ext cx="2971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564C2AEC-1134-192C-F6CC-21D32BF9DF1D}"/>
              </a:ext>
            </a:extLst>
          </p:cNvPr>
          <p:cNvSpPr txBox="1"/>
          <p:nvPr/>
        </p:nvSpPr>
        <p:spPr>
          <a:xfrm>
            <a:off x="2106706" y="3727323"/>
            <a:ext cx="3039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advertising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243A8C69-7649-AF5F-54D1-9D43F347A092}"/>
              </a:ext>
            </a:extLst>
          </p:cNvPr>
          <p:cNvSpPr txBox="1"/>
          <p:nvPr/>
        </p:nvSpPr>
        <p:spPr>
          <a:xfrm>
            <a:off x="1629998" y="4373027"/>
            <a:ext cx="3772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Weak social media presence 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E57278CF-0B4C-EA97-6545-4BF4A586D8C0}"/>
              </a:ext>
            </a:extLst>
          </p:cNvPr>
          <p:cNvSpPr txBox="1"/>
          <p:nvPr/>
        </p:nvSpPr>
        <p:spPr>
          <a:xfrm>
            <a:off x="7005918" y="3794993"/>
            <a:ext cx="3010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Rising ingredient cost</a:t>
            </a: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4B0391A5-6CB1-DA0F-13F3-81EC181F66EE}"/>
              </a:ext>
            </a:extLst>
          </p:cNvPr>
          <p:cNvSpPr txBox="1"/>
          <p:nvPr/>
        </p:nvSpPr>
        <p:spPr>
          <a:xfrm>
            <a:off x="6287539" y="4419892"/>
            <a:ext cx="3879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COVID-19 lockdown restriction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83C389-42ED-8E60-7471-952867F3084F}"/>
              </a:ext>
            </a:extLst>
          </p:cNvPr>
          <p:cNvSpPr txBox="1"/>
          <p:nvPr/>
        </p:nvSpPr>
        <p:spPr>
          <a:xfrm>
            <a:off x="1629998" y="6064287"/>
            <a:ext cx="239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(Ishikawa, 1986)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227" y="409405"/>
            <a:ext cx="3823945" cy="838530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8841" y="1863189"/>
            <a:ext cx="6871755" cy="313162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faces significant challenges.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identified key problems.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factors influenced bakery performance.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Root causes became much clearer.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solutions were recommended.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can increase sales significantly.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growth is achievable.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7792" y="511200"/>
            <a:ext cx="4122139" cy="8604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38862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    5 sources</a:t>
            </a:r>
            <a:endParaRPr lang="en-GB" b="1" dirty="0">
              <a:latin typeface="Arial"/>
              <a:ea typeface="Roboto"/>
              <a:cs typeface="Roboto"/>
              <a:hlinkClick r:id="rId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University of Wales Trinity Saint David (2026)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Basil’s Bakery Case Study.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Module handout.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PESTLE analysis Team (2023)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PESTLE Analysis of the Bakery Industry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Available at: https://pestleanalysis.com/pestle-analysis-of-the-bakery-industry/(Accessed: 6 July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Ishikawa, K. (1986)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Guide to Quality Control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2</a:t>
            </a:r>
            <a:r>
              <a:rPr lang="en-GB" sz="1800" baseline="300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nd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rev. edn. Tokyo: Asian Productivity Organization.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Johnson, G., Scholes, K. and Whittington, R. (2020)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Exploring Strategy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12</a:t>
            </a:r>
            <a:r>
              <a:rPr lang="en-GB" sz="1800" baseline="300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edn. Harlow: Pearson.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Slack, N., Brandon-Jones, A. and Johnston, R. (2022) </a:t>
            </a:r>
            <a:r>
              <a:rPr lang="en-GB" sz="1800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Operations management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10</a:t>
            </a:r>
            <a:r>
              <a:rPr lang="en-GB" sz="1800" baseline="300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</a:t>
            </a:r>
            <a: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edn. Harlow: Pearson.</a:t>
            </a:r>
            <a:br>
              <a:rPr lang="en-GB" sz="18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</a:b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859" y="2587925"/>
            <a:ext cx="4469239" cy="68166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032523" y="1702488"/>
            <a:ext cx="3711336" cy="390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1716</TotalTime>
  <Words>580</Words>
  <Application>Microsoft Macintosh PowerPoint</Application>
  <PresentationFormat>Widescreen</PresentationFormat>
  <Paragraphs>96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Roboto</vt:lpstr>
      <vt:lpstr>Wingdings 3</vt:lpstr>
      <vt:lpstr>Wisp</vt:lpstr>
      <vt:lpstr>MODULE NAME Problem Solving and Decision Making MODULE CODE LCLM4004 STUDENT NAME Gordana Kuzmanovic STUDENT ID 2532834 LECTURER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Gordana Kuzmanovic (2532834)</cp:lastModifiedBy>
  <cp:revision>106</cp:revision>
  <dcterms:created xsi:type="dcterms:W3CDTF">2024-10-08T15:58:04Z</dcterms:created>
  <dcterms:modified xsi:type="dcterms:W3CDTF">2026-07-12T23:01:27Z</dcterms:modified>
</cp:coreProperties>
</file>