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8" r:id="rId4"/>
    <p:sldId id="259" r:id="rId5"/>
    <p:sldId id="260" r:id="rId6"/>
    <p:sldId id="269" r:id="rId7"/>
    <p:sldId id="261" r:id="rId8"/>
    <p:sldId id="262" r:id="rId9"/>
    <p:sldId id="263" r:id="rId10"/>
    <p:sldId id="264" r:id="rId11"/>
    <p:sldId id="265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1392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73D9E31-46EF-4884-9CB4-8FDAFF662BD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A0D09A-E43A-41AA-A441-B6BD0EECFD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C30854-F6E6-45CB-A155-A3D16C0092F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14810-A262-47B2-ADEF-E237166009C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B29A01-281C-4C51-BD89-2EEB6A0234B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9CFACA7-5A54-41B9-A7D4-D99B86D706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E4D79D-57F2-47DB-9E45-4E59EDE6216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D6E45B-6AE7-495D-A3E2-7EA945025F9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649567-F4A1-46BE-B4DB-4045D29B2D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BBE359E-DE39-43BF-A830-4FA09DCEE0B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4770D6-DC05-4412-B311-C3A01087636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8E6CE9CB-D4D5-48FD-8663-8C1AFE9B1E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850" y="1052513"/>
            <a:ext cx="8458200" cy="2619375"/>
          </a:xfrm>
        </p:spPr>
        <p:txBody>
          <a:bodyPr/>
          <a:lstStyle/>
          <a:p>
            <a:pPr eaLnBrk="1" hangingPunct="1"/>
            <a:r>
              <a:rPr lang="en-GB" sz="5400" b="1" smtClean="0">
                <a:solidFill>
                  <a:schemeClr val="bg1"/>
                </a:solidFill>
              </a:rPr>
              <a:t>CORPORATE</a:t>
            </a:r>
            <a:r>
              <a:rPr lang="en-GB" sz="5400" b="1" smtClean="0"/>
              <a:t> </a:t>
            </a:r>
            <a:r>
              <a:rPr lang="en-GB" sz="5400" b="1" smtClean="0">
                <a:solidFill>
                  <a:schemeClr val="bg1"/>
                </a:solidFill>
              </a:rPr>
              <a:t>GOVERNANCE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smtClean="0">
                <a:solidFill>
                  <a:schemeClr val="bg1"/>
                </a:solidFill>
              </a:rPr>
              <a:t>THEORY &amp; PRACTICE</a:t>
            </a:r>
          </a:p>
          <a:p>
            <a:pPr eaLnBrk="1" hangingPunct="1"/>
            <a:r>
              <a:rPr lang="en-GB" smtClean="0">
                <a:solidFill>
                  <a:schemeClr val="bg1"/>
                </a:solidFill>
              </a:rPr>
              <a:t>Ownership </a:t>
            </a:r>
          </a:p>
        </p:txBody>
      </p:sp>
      <p:pic>
        <p:nvPicPr>
          <p:cNvPr id="2052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2339975" cy="159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learning objectives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None/>
              <a:defRPr/>
            </a:pPr>
            <a:r>
              <a:rPr lang="en-GB" cap="all" dirty="0" smtClean="0"/>
              <a:t> </a:t>
            </a:r>
          </a:p>
          <a:p>
            <a:pPr>
              <a:buFontTx/>
              <a:buNone/>
              <a:defRPr/>
            </a:pPr>
            <a:endParaRPr lang="en-GB" cap="all" dirty="0" smtClean="0"/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understand the </a:t>
            </a:r>
            <a:r>
              <a:rPr lang="en-GB" i="1" dirty="0">
                <a:solidFill>
                  <a:schemeClr val="bg1"/>
                </a:solidFill>
              </a:rPr>
              <a:t>difference between ownership and control </a:t>
            </a:r>
            <a:r>
              <a:rPr lang="en-GB" dirty="0">
                <a:solidFill>
                  <a:schemeClr val="bg1"/>
                </a:solidFill>
              </a:rPr>
              <a:t>of </a:t>
            </a:r>
            <a:r>
              <a:rPr lang="en-GB" dirty="0" smtClean="0">
                <a:solidFill>
                  <a:schemeClr val="bg1"/>
                </a:solidFill>
              </a:rPr>
              <a:t>companies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To appreciate </a:t>
            </a:r>
            <a:r>
              <a:rPr lang="en-GB" i="1" dirty="0" smtClean="0">
                <a:solidFill>
                  <a:schemeClr val="bg1"/>
                </a:solidFill>
              </a:rPr>
              <a:t>different patterns of ownership </a:t>
            </a:r>
            <a:r>
              <a:rPr lang="en-GB" dirty="0" smtClean="0">
                <a:solidFill>
                  <a:schemeClr val="bg1"/>
                </a:solidFill>
              </a:rPr>
              <a:t>around the world</a:t>
            </a: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see how different ownership structures can </a:t>
            </a:r>
            <a:r>
              <a:rPr lang="en-GB" i="1" dirty="0">
                <a:solidFill>
                  <a:schemeClr val="bg1"/>
                </a:solidFill>
              </a:rPr>
              <a:t>lead to different governance issues</a:t>
            </a:r>
            <a:endParaRPr lang="en-GB" i="1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To comprehend why </a:t>
            </a:r>
            <a:r>
              <a:rPr lang="en-GB" i="1" dirty="0">
                <a:solidFill>
                  <a:schemeClr val="bg1"/>
                </a:solidFill>
              </a:rPr>
              <a:t>different groups of shareholders may have different aims </a:t>
            </a:r>
            <a:r>
              <a:rPr lang="en-GB" dirty="0">
                <a:solidFill>
                  <a:schemeClr val="bg1"/>
                </a:solidFill>
              </a:rPr>
              <a:t>for the </a:t>
            </a:r>
            <a:r>
              <a:rPr lang="en-GB" dirty="0" smtClean="0">
                <a:solidFill>
                  <a:schemeClr val="bg1"/>
                </a:solidFill>
              </a:rPr>
              <a:t>company</a:t>
            </a:r>
          </a:p>
          <a:p>
            <a:pPr>
              <a:buFontTx/>
              <a:buNone/>
              <a:defRPr/>
            </a:pPr>
            <a:endParaRPr lang="en-GB" dirty="0" smtClean="0"/>
          </a:p>
          <a:p>
            <a:pPr>
              <a:buFontTx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ownership rights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409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	Ownership of most assets implies the rights to:</a:t>
            </a:r>
          </a:p>
          <a:p>
            <a:pPr>
              <a:buFontTx/>
              <a:buNone/>
            </a:pPr>
            <a:endParaRPr lang="en-GB" sz="2800" dirty="0" smtClean="0">
              <a:solidFill>
                <a:schemeClr val="bg1"/>
              </a:solidFill>
            </a:endParaRPr>
          </a:p>
          <a:p>
            <a:r>
              <a:rPr lang="en-GB" sz="2800" dirty="0" smtClean="0">
                <a:solidFill>
                  <a:schemeClr val="bg1"/>
                </a:solidFill>
              </a:rPr>
              <a:t>Use the asset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Decide if others can use it</a:t>
            </a:r>
          </a:p>
          <a:p>
            <a:r>
              <a:rPr lang="en-GB" sz="2800" dirty="0" smtClean="0">
                <a:solidFill>
                  <a:schemeClr val="bg1"/>
                </a:solidFill>
              </a:rPr>
              <a:t>Sell it</a:t>
            </a:r>
          </a:p>
          <a:p>
            <a:endParaRPr lang="en-GB" sz="2800" dirty="0" smtClean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	</a:t>
            </a:r>
            <a:r>
              <a:rPr lang="en-GB" sz="2800" b="1" dirty="0" smtClean="0">
                <a:solidFill>
                  <a:schemeClr val="bg1"/>
                </a:solidFill>
              </a:rPr>
              <a:t>Shareholders</a:t>
            </a:r>
            <a:r>
              <a:rPr lang="en-GB" sz="2800" dirty="0" smtClean="0">
                <a:solidFill>
                  <a:schemeClr val="bg1"/>
                </a:solidFill>
              </a:rPr>
              <a:t> have these </a:t>
            </a:r>
            <a:r>
              <a:rPr lang="en-GB" sz="2800" b="1" dirty="0" smtClean="0">
                <a:solidFill>
                  <a:schemeClr val="bg1"/>
                </a:solidFill>
              </a:rPr>
              <a:t>rights</a:t>
            </a:r>
            <a:r>
              <a:rPr lang="en-GB" sz="2800" dirty="0" smtClean="0">
                <a:solidFill>
                  <a:schemeClr val="bg1"/>
                </a:solidFill>
              </a:rPr>
              <a:t> in relation </a:t>
            </a:r>
            <a:r>
              <a:rPr lang="en-GB" sz="2800" b="1" dirty="0" smtClean="0">
                <a:solidFill>
                  <a:schemeClr val="bg1"/>
                </a:solidFill>
              </a:rPr>
              <a:t>to</a:t>
            </a:r>
            <a:r>
              <a:rPr lang="en-GB" sz="2800" dirty="0" smtClean="0">
                <a:solidFill>
                  <a:schemeClr val="bg1"/>
                </a:solidFill>
              </a:rPr>
              <a:t> a </a:t>
            </a:r>
            <a:r>
              <a:rPr lang="en-GB" sz="2800" b="1" dirty="0" smtClean="0">
                <a:solidFill>
                  <a:schemeClr val="bg1"/>
                </a:solidFill>
              </a:rPr>
              <a:t>company security (equity) but </a:t>
            </a:r>
            <a:r>
              <a:rPr lang="en-GB" sz="2800" b="1" u="sng" dirty="0" smtClean="0">
                <a:solidFill>
                  <a:schemeClr val="bg1"/>
                </a:solidFill>
              </a:rPr>
              <a:t>not to the company itself.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shareholders’ rights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Cash flow rights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Dividend payments – decided by the board of directors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>
              <a:buFontTx/>
              <a:buNone/>
              <a:defRPr/>
            </a:pPr>
            <a:r>
              <a:rPr lang="en-GB" b="1" dirty="0" smtClean="0">
                <a:solidFill>
                  <a:schemeClr val="bg1"/>
                </a:solidFill>
              </a:rPr>
              <a:t>Control rights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Vote at annual general meeting (AGM) on matters such as: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dirty="0">
                <a:solidFill>
                  <a:schemeClr val="bg1"/>
                </a:solidFill>
              </a:rPr>
              <a:t>the appointment of directors </a:t>
            </a:r>
          </a:p>
          <a:p>
            <a:pPr>
              <a:buFont typeface="Wingdings" pitchFamily="2" charset="2"/>
              <a:buChar char="Ø"/>
              <a:defRPr/>
            </a:pPr>
            <a:r>
              <a:rPr lang="en-GB" dirty="0" smtClean="0">
                <a:solidFill>
                  <a:schemeClr val="bg1"/>
                </a:solidFill>
              </a:rPr>
              <a:t>directors</a:t>
            </a:r>
            <a:r>
              <a:rPr lang="en-GB" dirty="0">
                <a:solidFill>
                  <a:schemeClr val="bg1"/>
                </a:solidFill>
              </a:rPr>
              <a:t>’ remuneration </a:t>
            </a:r>
            <a:endParaRPr lang="en-GB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dirty="0" smtClean="0">
                <a:solidFill>
                  <a:schemeClr val="bg1"/>
                </a:solidFill>
              </a:rPr>
              <a:t>annual </a:t>
            </a:r>
            <a:r>
              <a:rPr lang="en-GB" dirty="0">
                <a:solidFill>
                  <a:schemeClr val="bg1"/>
                </a:solidFill>
              </a:rPr>
              <a:t>report and accounts </a:t>
            </a:r>
            <a:endParaRPr lang="en-GB" dirty="0" smtClean="0">
              <a:solidFill>
                <a:schemeClr val="bg1"/>
              </a:solidFill>
            </a:endParaRPr>
          </a:p>
          <a:p>
            <a:pPr>
              <a:buFont typeface="Wingdings" pitchFamily="2" charset="2"/>
              <a:buChar char="Ø"/>
              <a:defRPr/>
            </a:pPr>
            <a:r>
              <a:rPr lang="en-GB" dirty="0" smtClean="0">
                <a:solidFill>
                  <a:schemeClr val="bg1"/>
                </a:solidFill>
              </a:rPr>
              <a:t>mergers and de-mergers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cash flow &amp; control rights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In a </a:t>
            </a:r>
            <a:r>
              <a:rPr lang="en-GB" u="sng" dirty="0" smtClean="0">
                <a:solidFill>
                  <a:schemeClr val="bg1"/>
                </a:solidFill>
              </a:rPr>
              <a:t>one-share-one-vote system </a:t>
            </a:r>
            <a:r>
              <a:rPr lang="en-GB" dirty="0" smtClean="0">
                <a:solidFill>
                  <a:schemeClr val="bg1"/>
                </a:solidFill>
              </a:rPr>
              <a:t>cash flow and control </a:t>
            </a:r>
            <a:r>
              <a:rPr lang="en-GB" u="sng" dirty="0" smtClean="0">
                <a:solidFill>
                  <a:schemeClr val="bg1"/>
                </a:solidFill>
              </a:rPr>
              <a:t>rights are </a:t>
            </a:r>
            <a:r>
              <a:rPr lang="en-GB" b="1" u="sng" dirty="0" smtClean="0">
                <a:solidFill>
                  <a:schemeClr val="bg1"/>
                </a:solidFill>
              </a:rPr>
              <a:t>proportional</a:t>
            </a:r>
            <a:r>
              <a:rPr lang="en-GB" u="sng" dirty="0" smtClean="0">
                <a:solidFill>
                  <a:schemeClr val="bg1"/>
                </a:solidFill>
              </a:rPr>
              <a:t> to the number of shares held</a:t>
            </a:r>
            <a:r>
              <a:rPr lang="en-GB" dirty="0" smtClean="0">
                <a:solidFill>
                  <a:schemeClr val="bg1"/>
                </a:solidFill>
              </a:rPr>
              <a:t>. Divergence of the two types of rights occurs when there are: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Dual class shares – two types of share are issued, e.g. voting and non-voting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Voting caps – no matter how many shares you hold there is a </a:t>
            </a:r>
            <a:r>
              <a:rPr lang="en-GB" u="sng" dirty="0" smtClean="0">
                <a:solidFill>
                  <a:schemeClr val="bg1"/>
                </a:solidFill>
              </a:rPr>
              <a:t>limit to the number of votes you can cast</a:t>
            </a: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Both are unusual in the UK and US, but are found in continental Europe where they are becoming less common.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ownership and control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01050" cy="4525963"/>
          </a:xfrm>
        </p:spPr>
        <p:txBody>
          <a:bodyPr/>
          <a:lstStyle/>
          <a:p>
            <a:pPr>
              <a:buFontTx/>
              <a:buNone/>
            </a:pPr>
            <a:r>
              <a:rPr lang="en-GB" sz="2800" dirty="0" smtClean="0">
                <a:solidFill>
                  <a:schemeClr val="bg1"/>
                </a:solidFill>
              </a:rPr>
              <a:t>	</a:t>
            </a:r>
            <a:r>
              <a:rPr lang="en-GB" sz="2400" dirty="0" smtClean="0">
                <a:solidFill>
                  <a:schemeClr val="bg1"/>
                </a:solidFill>
              </a:rPr>
              <a:t>Clearly the </a:t>
            </a:r>
            <a:r>
              <a:rPr lang="en-GB" sz="2400" u="sng" dirty="0" smtClean="0">
                <a:solidFill>
                  <a:schemeClr val="bg1"/>
                </a:solidFill>
              </a:rPr>
              <a:t>owners</a:t>
            </a:r>
            <a:r>
              <a:rPr lang="en-GB" sz="2400" dirty="0" smtClean="0">
                <a:solidFill>
                  <a:schemeClr val="bg1"/>
                </a:solidFill>
              </a:rPr>
              <a:t> of companies do not necessarily control them. They </a:t>
            </a:r>
            <a:r>
              <a:rPr lang="en-GB" sz="2400" u="sng" dirty="0">
                <a:solidFill>
                  <a:schemeClr val="bg1"/>
                </a:solidFill>
              </a:rPr>
              <a:t>authorize control </a:t>
            </a:r>
            <a:r>
              <a:rPr lang="en-GB" sz="2400" u="sng" dirty="0" smtClean="0">
                <a:solidFill>
                  <a:schemeClr val="bg1"/>
                </a:solidFill>
              </a:rPr>
              <a:t>to professional managers who make day-to-day decisions</a:t>
            </a:r>
            <a:r>
              <a:rPr lang="en-GB" sz="2400" dirty="0" smtClean="0">
                <a:solidFill>
                  <a:schemeClr val="bg1"/>
                </a:solidFill>
              </a:rPr>
              <a:t>.  </a:t>
            </a:r>
          </a:p>
          <a:p>
            <a:pPr>
              <a:buFontTx/>
              <a:buNone/>
            </a:pPr>
            <a:endParaRPr lang="en-GB" sz="2400" dirty="0" smtClean="0">
              <a:solidFill>
                <a:schemeClr val="bg1"/>
              </a:solidFill>
            </a:endParaRPr>
          </a:p>
          <a:p>
            <a:pPr>
              <a:buFontTx/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	This is an example of an agency relationship in which an agent (managers/board) make decisions on behalf of a principal (shareholders). Jensen and </a:t>
            </a:r>
            <a:r>
              <a:rPr lang="en-GB" sz="2400" dirty="0" err="1" smtClean="0">
                <a:solidFill>
                  <a:schemeClr val="bg1"/>
                </a:solidFill>
              </a:rPr>
              <a:t>Meckling</a:t>
            </a:r>
            <a:r>
              <a:rPr lang="en-GB" sz="2400" dirty="0" smtClean="0">
                <a:solidFill>
                  <a:schemeClr val="bg1"/>
                </a:solidFill>
              </a:rPr>
              <a:t> (1976) explore the problems that arise when the interests of the agent and principal diverge. </a:t>
            </a:r>
            <a:r>
              <a:rPr lang="en-GB" sz="2400" dirty="0" err="1" smtClean="0">
                <a:solidFill>
                  <a:schemeClr val="bg1"/>
                </a:solidFill>
              </a:rPr>
              <a:t>Villalonga</a:t>
            </a:r>
            <a:r>
              <a:rPr lang="en-GB" sz="2400" dirty="0" smtClean="0">
                <a:solidFill>
                  <a:schemeClr val="bg1"/>
                </a:solidFill>
              </a:rPr>
              <a:t> and Amit (2006) refine their ideas by distinguishing between two types of problem. 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cap="all" dirty="0" smtClean="0"/>
              <a:t> </a:t>
            </a:r>
            <a:r>
              <a:rPr lang="en-GB" cap="small" dirty="0" smtClean="0">
                <a:solidFill>
                  <a:schemeClr val="bg1"/>
                </a:solidFill>
              </a:rPr>
              <a:t>agency problems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Type I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Share ownership is dispersed, i.e. many people hold small quantities of equity. Managers take control of decision-making because is it hard for shareholders to come together and take control.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This implies that managers can make decisions that benefit them at the expense of shareholders.</a:t>
            </a:r>
          </a:p>
          <a:p>
            <a:pPr>
              <a:buFontTx/>
              <a:buNone/>
              <a:defRPr/>
            </a:pP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Type II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	Share ownership is concentrated, i.e. one or more blockholders own large quantities of equity. Blockholders control the firm by influencing managers directly or through their votes.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This implies that blockholders can make decisions that make them better off but harm minority shareholders.</a:t>
            </a:r>
            <a:endParaRPr lang="en-GB" dirty="0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the type I agency problem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Tx/>
              <a:buNone/>
              <a:defRPr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Managers (board of directors) use corporate resources to make themselves better off rather than to improve shareholder wealth. Examples include:</a:t>
            </a:r>
          </a:p>
          <a:p>
            <a:pPr>
              <a:buFontTx/>
              <a:buNone/>
              <a:defRPr/>
            </a:pPr>
            <a:endParaRPr lang="en-GB" dirty="0" smtClean="0">
              <a:solidFill>
                <a:schemeClr val="bg1"/>
              </a:solidFill>
            </a:endParaRPr>
          </a:p>
          <a:p>
            <a:pPr>
              <a:defRPr/>
            </a:pPr>
            <a:r>
              <a:rPr lang="en-GB" dirty="0">
                <a:solidFill>
                  <a:schemeClr val="bg1"/>
                </a:solidFill>
              </a:rPr>
              <a:t>E</a:t>
            </a:r>
            <a:r>
              <a:rPr lang="en-GB" dirty="0" smtClean="0">
                <a:solidFill>
                  <a:schemeClr val="bg1"/>
                </a:solidFill>
              </a:rPr>
              <a:t>xcessive remuneration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Excessive perks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Investment in “pet” projects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Pursuit of corporate growth leading to higher pay/management remuneration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Satisficing </a:t>
            </a:r>
          </a:p>
          <a:p>
            <a:pPr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the type II agency problem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smtClean="0"/>
              <a:t>	</a:t>
            </a:r>
            <a:r>
              <a:rPr lang="en-GB" smtClean="0">
                <a:solidFill>
                  <a:schemeClr val="bg1"/>
                </a:solidFill>
              </a:rPr>
              <a:t>Blockholders encourage decisions that make themselves better of but harm minority shareholders. Examples include:</a:t>
            </a:r>
          </a:p>
          <a:p>
            <a:r>
              <a:rPr lang="en-GB" smtClean="0">
                <a:solidFill>
                  <a:schemeClr val="bg1"/>
                </a:solidFill>
              </a:rPr>
              <a:t>The appointment of directors who share the blockholder’s aims</a:t>
            </a:r>
          </a:p>
          <a:p>
            <a:r>
              <a:rPr lang="en-GB" smtClean="0">
                <a:solidFill>
                  <a:schemeClr val="bg1"/>
                </a:solidFill>
              </a:rPr>
              <a:t>Restricting dividend payments, especially in group/pyramid structures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solutions to agency problems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1267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Type I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Monitoring</a:t>
            </a: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Activities whose cost is borne by shareholders, e.g. oversight by the board/auditors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Bonding</a:t>
            </a: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Activities whose cost is borne by managers, e.g.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financing decisions such as increased dividends or borrowing that limit cash availability and hence managerial discretion</a:t>
            </a:r>
          </a:p>
          <a:p>
            <a:pPr>
              <a:defRPr/>
            </a:pPr>
            <a:r>
              <a:rPr lang="en-GB" dirty="0" smtClean="0">
                <a:solidFill>
                  <a:schemeClr val="bg1"/>
                </a:solidFill>
              </a:rPr>
              <a:t>Incentive alignment:</a:t>
            </a:r>
          </a:p>
          <a:p>
            <a:pPr>
              <a:buFontTx/>
              <a:buNone/>
              <a:defRPr/>
            </a:pPr>
            <a:r>
              <a:rPr lang="en-GB" dirty="0" smtClean="0">
                <a:solidFill>
                  <a:schemeClr val="bg1"/>
                </a:solidFill>
              </a:rPr>
              <a:t>Remuneration schemes that make managers better of when they increase shareholder value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11269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Type II</a:t>
            </a:r>
          </a:p>
        </p:txBody>
      </p:sp>
      <p:sp>
        <p:nvSpPr>
          <p:cNvPr id="11270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Legislation to protect minority shareholders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Representation of minority shareholders on the board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share ownership in practice 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2291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UK &amp; US</a:t>
            </a:r>
          </a:p>
        </p:txBody>
      </p:sp>
      <p:sp>
        <p:nvSpPr>
          <p:cNvPr id="12292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u="sng" dirty="0" smtClean="0">
                <a:solidFill>
                  <a:schemeClr val="bg1"/>
                </a:solidFill>
              </a:rPr>
              <a:t>Ownership</a:t>
            </a:r>
            <a:r>
              <a:rPr lang="en-GB" dirty="0" smtClean="0">
                <a:solidFill>
                  <a:schemeClr val="bg1"/>
                </a:solidFill>
              </a:rPr>
              <a:t> of individual companies is relatively </a:t>
            </a:r>
            <a:r>
              <a:rPr lang="en-GB" b="1" u="sng" dirty="0" smtClean="0">
                <a:solidFill>
                  <a:schemeClr val="bg1"/>
                </a:solidFill>
              </a:rPr>
              <a:t>dispersed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Nationally </a:t>
            </a:r>
            <a:r>
              <a:rPr lang="en-GB" u="sng" dirty="0" smtClean="0">
                <a:solidFill>
                  <a:schemeClr val="bg1"/>
                </a:solidFill>
              </a:rPr>
              <a:t>non-bank financial institutions are major shareholders</a:t>
            </a:r>
            <a:r>
              <a:rPr lang="en-GB" dirty="0" smtClean="0">
                <a:solidFill>
                  <a:schemeClr val="bg1"/>
                </a:solidFill>
              </a:rPr>
              <a:t>, they have few incentives to be active owners</a:t>
            </a:r>
          </a:p>
          <a:p>
            <a:r>
              <a:rPr lang="en-GB" u="sng" dirty="0" smtClean="0">
                <a:solidFill>
                  <a:schemeClr val="bg1"/>
                </a:solidFill>
              </a:rPr>
              <a:t>State ownership </a:t>
            </a:r>
            <a:r>
              <a:rPr lang="en-GB" dirty="0" smtClean="0">
                <a:solidFill>
                  <a:schemeClr val="bg1"/>
                </a:solidFill>
              </a:rPr>
              <a:t>of equity is </a:t>
            </a:r>
            <a:r>
              <a:rPr lang="en-GB" u="sng" dirty="0" smtClean="0">
                <a:solidFill>
                  <a:schemeClr val="bg1"/>
                </a:solidFill>
              </a:rPr>
              <a:t>very low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</a:rPr>
              <a:t>Type I </a:t>
            </a:r>
            <a:r>
              <a:rPr lang="en-GB" dirty="0" smtClean="0">
                <a:solidFill>
                  <a:schemeClr val="bg1"/>
                </a:solidFill>
              </a:rPr>
              <a:t>problem</a:t>
            </a:r>
          </a:p>
        </p:txBody>
      </p:sp>
      <p:sp>
        <p:nvSpPr>
          <p:cNvPr id="12293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mtClean="0">
                <a:solidFill>
                  <a:schemeClr val="bg1"/>
                </a:solidFill>
              </a:rPr>
              <a:t>Continental Europe &amp; Asia</a:t>
            </a:r>
          </a:p>
        </p:txBody>
      </p:sp>
      <p:sp>
        <p:nvSpPr>
          <p:cNvPr id="12294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u="sng" dirty="0" smtClean="0">
                <a:solidFill>
                  <a:schemeClr val="bg1"/>
                </a:solidFill>
              </a:rPr>
              <a:t>Ownership</a:t>
            </a:r>
            <a:r>
              <a:rPr lang="en-GB" dirty="0" smtClean="0">
                <a:solidFill>
                  <a:schemeClr val="bg1"/>
                </a:solidFill>
              </a:rPr>
              <a:t> of individual companies is often </a:t>
            </a:r>
            <a:r>
              <a:rPr lang="en-GB" b="1" u="sng" dirty="0" smtClean="0">
                <a:solidFill>
                  <a:schemeClr val="bg1"/>
                </a:solidFill>
              </a:rPr>
              <a:t>concentrated</a:t>
            </a:r>
          </a:p>
          <a:p>
            <a:r>
              <a:rPr lang="en-GB" u="sng" dirty="0" smtClean="0">
                <a:solidFill>
                  <a:schemeClr val="bg1"/>
                </a:solidFill>
              </a:rPr>
              <a:t>Families and the state are significant </a:t>
            </a:r>
            <a:r>
              <a:rPr lang="en-GB" u="sng" dirty="0" err="1" smtClean="0">
                <a:solidFill>
                  <a:schemeClr val="bg1"/>
                </a:solidFill>
              </a:rPr>
              <a:t>blockholders</a:t>
            </a:r>
            <a:endParaRPr lang="en-GB" u="sng" dirty="0" smtClean="0">
              <a:solidFill>
                <a:schemeClr val="bg1"/>
              </a:solidFill>
            </a:endParaRPr>
          </a:p>
          <a:p>
            <a:r>
              <a:rPr lang="en-GB" u="sng" dirty="0" smtClean="0">
                <a:solidFill>
                  <a:schemeClr val="bg1"/>
                </a:solidFill>
              </a:rPr>
              <a:t>Banks own shares</a:t>
            </a:r>
          </a:p>
          <a:p>
            <a:r>
              <a:rPr lang="en-GB" u="sng" dirty="0" smtClean="0">
                <a:solidFill>
                  <a:schemeClr val="bg1"/>
                </a:solidFill>
              </a:rPr>
              <a:t>Companies own shares in other corporations</a:t>
            </a:r>
          </a:p>
          <a:p>
            <a:pPr>
              <a:buFont typeface="Wingdings" pitchFamily="2" charset="2"/>
              <a:buChar char="Ø"/>
            </a:pPr>
            <a:r>
              <a:rPr lang="en-GB" b="1" dirty="0" smtClean="0">
                <a:solidFill>
                  <a:schemeClr val="bg1"/>
                </a:solidFill>
              </a:rPr>
              <a:t>Type II </a:t>
            </a:r>
            <a:r>
              <a:rPr lang="en-GB" dirty="0" smtClean="0">
                <a:solidFill>
                  <a:schemeClr val="bg1"/>
                </a:solidFill>
              </a:rPr>
              <a:t>problem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families as owners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3315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sz="2400" dirty="0" smtClean="0">
                <a:solidFill>
                  <a:schemeClr val="bg1"/>
                </a:solidFill>
              </a:rPr>
              <a:t>May promote long-term shareholder value because they want to keep the firm intact for future generations, or may destroy value by employing unsuitable family members or paying high dividends.</a:t>
            </a:r>
          </a:p>
          <a:p>
            <a:pPr>
              <a:buFontTx/>
              <a:buNone/>
            </a:pPr>
            <a:r>
              <a:rPr lang="en-GB" sz="2400" dirty="0" smtClean="0">
                <a:solidFill>
                  <a:schemeClr val="bg1"/>
                </a:solidFill>
              </a:rPr>
              <a:t>	Miller and Le Breton-Miller (2006) argue that there is an inverted U-shaped relationship between firm value and family ownership. Increasing family ownership has a positive effect on value due to a reduction in type I agency costs, if their holdings rise above a critical level family management becomes </a:t>
            </a:r>
            <a:r>
              <a:rPr lang="en-GB" sz="2400" dirty="0">
                <a:solidFill>
                  <a:schemeClr val="bg1"/>
                </a:solidFill>
              </a:rPr>
              <a:t>established and </a:t>
            </a:r>
            <a:r>
              <a:rPr lang="en-GB" sz="2400" dirty="0" smtClean="0">
                <a:solidFill>
                  <a:schemeClr val="bg1"/>
                </a:solidFill>
              </a:rPr>
              <a:t>expropriates wealth from other groups. 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financial institutions as owners</a:t>
            </a:r>
            <a:endParaRPr lang="en-GB" dirty="0"/>
          </a:p>
        </p:txBody>
      </p:sp>
      <p:sp>
        <p:nvSpPr>
          <p:cNvPr id="1433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Banks which lend cash and own equity have incentives to be active monitors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Non-banks (pension funds, insurance companies and mutual funds) are less likely to intervene because it is easier to sell equity in failing companies than to get involved in management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management as owners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53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GB" dirty="0" smtClean="0"/>
              <a:t>	</a:t>
            </a:r>
            <a:r>
              <a:rPr lang="en-GB" dirty="0" smtClean="0">
                <a:solidFill>
                  <a:schemeClr val="bg1"/>
                </a:solidFill>
              </a:rPr>
              <a:t>In theory management ownership of equity should improve shareholder value. In practice, increasing board ownership raises value for a while as incentives are aligned, but then as managers become established, </a:t>
            </a:r>
            <a:r>
              <a:rPr lang="en-GB" dirty="0">
                <a:solidFill>
                  <a:schemeClr val="bg1"/>
                </a:solidFill>
              </a:rPr>
              <a:t>value </a:t>
            </a:r>
            <a:r>
              <a:rPr lang="en-GB" dirty="0" smtClean="0">
                <a:solidFill>
                  <a:schemeClr val="bg1"/>
                </a:solidFill>
              </a:rPr>
              <a:t>is static (Holderness </a:t>
            </a:r>
            <a:r>
              <a:rPr lang="en-GB" i="1" dirty="0" smtClean="0">
                <a:solidFill>
                  <a:schemeClr val="bg1"/>
                </a:solidFill>
              </a:rPr>
              <a:t>et al.</a:t>
            </a:r>
            <a:r>
              <a:rPr lang="en-GB" dirty="0" smtClean="0">
                <a:solidFill>
                  <a:schemeClr val="bg1"/>
                </a:solidFill>
              </a:rPr>
              <a:t>, 1999; McConnell and </a:t>
            </a:r>
            <a:r>
              <a:rPr lang="en-GB" dirty="0" err="1" smtClean="0">
                <a:solidFill>
                  <a:schemeClr val="bg1"/>
                </a:solidFill>
              </a:rPr>
              <a:t>Servaes</a:t>
            </a:r>
            <a:r>
              <a:rPr lang="en-GB" dirty="0" smtClean="0">
                <a:solidFill>
                  <a:schemeClr val="bg1"/>
                </a:solidFill>
              </a:rPr>
              <a:t>, 1990; </a:t>
            </a:r>
            <a:r>
              <a:rPr lang="en-GB" dirty="0" err="1" smtClean="0">
                <a:solidFill>
                  <a:schemeClr val="bg1"/>
                </a:solidFill>
              </a:rPr>
              <a:t>Morck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i="1" dirty="0" smtClean="0">
                <a:solidFill>
                  <a:schemeClr val="bg1"/>
                </a:solidFill>
              </a:rPr>
              <a:t>et al.</a:t>
            </a:r>
            <a:r>
              <a:rPr lang="en-GB" dirty="0" smtClean="0">
                <a:solidFill>
                  <a:schemeClr val="bg1"/>
                </a:solidFill>
              </a:rPr>
              <a:t>, 1988)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the state as an owner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Often associated with inefficiency because companies are used to create employment or safeguard the provision of goods and services (Megginson and Netter, 2001) </a:t>
            </a:r>
          </a:p>
          <a:p>
            <a:r>
              <a:rPr lang="en-GB" dirty="0" smtClean="0">
                <a:solidFill>
                  <a:schemeClr val="bg1"/>
                </a:solidFill>
              </a:rPr>
              <a:t>Can be a useful owner when other powerful </a:t>
            </a:r>
            <a:r>
              <a:rPr lang="en-GB" dirty="0" err="1" smtClean="0">
                <a:solidFill>
                  <a:schemeClr val="bg1"/>
                </a:solidFill>
              </a:rPr>
              <a:t>blockholders</a:t>
            </a:r>
            <a:r>
              <a:rPr lang="en-GB" dirty="0" smtClean="0">
                <a:solidFill>
                  <a:schemeClr val="bg1"/>
                </a:solidFill>
              </a:rPr>
              <a:t> are </a:t>
            </a:r>
            <a:r>
              <a:rPr lang="en-GB" dirty="0" smtClean="0">
                <a:solidFill>
                  <a:schemeClr val="bg1"/>
                </a:solidFill>
              </a:rPr>
              <a:t>present</a:t>
            </a:r>
            <a:endParaRPr lang="en-GB" dirty="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cap="small" dirty="0" smtClean="0">
                <a:solidFill>
                  <a:schemeClr val="bg1"/>
                </a:solidFill>
              </a:rPr>
              <a:t>companies as owners</a:t>
            </a:r>
            <a:endParaRPr lang="en-GB" cap="small" dirty="0">
              <a:solidFill>
                <a:schemeClr val="bg1"/>
              </a:solidFill>
            </a:endParaRP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 smtClean="0">
                <a:solidFill>
                  <a:schemeClr val="bg1"/>
                </a:solidFill>
              </a:rPr>
              <a:t>Pyramids : A, which is controlled by a single </a:t>
            </a:r>
            <a:r>
              <a:rPr lang="en-GB" sz="2400" dirty="0" err="1" smtClean="0">
                <a:solidFill>
                  <a:schemeClr val="bg1"/>
                </a:solidFill>
              </a:rPr>
              <a:t>blockholder</a:t>
            </a:r>
            <a:r>
              <a:rPr lang="en-GB" sz="2400" dirty="0" smtClean="0">
                <a:solidFill>
                  <a:schemeClr val="bg1"/>
                </a:solidFill>
              </a:rPr>
              <a:t>, owns B, which in turn owns C, e.g. Louis Vuitton Moët Hennessy. This can lead to tunnelling, an activity that transfers value up the pyramid to a company in which the </a:t>
            </a:r>
            <a:r>
              <a:rPr lang="en-GB" sz="2400" dirty="0" err="1" smtClean="0">
                <a:solidFill>
                  <a:schemeClr val="bg1"/>
                </a:solidFill>
              </a:rPr>
              <a:t>blockholder</a:t>
            </a:r>
            <a:r>
              <a:rPr lang="en-GB" sz="2400" dirty="0" smtClean="0">
                <a:solidFill>
                  <a:schemeClr val="bg1"/>
                </a:solidFill>
              </a:rPr>
              <a:t> has high cash-flow rights. This expropriates wealth from minorities further down the pyramid. </a:t>
            </a:r>
          </a:p>
          <a:p>
            <a:r>
              <a:rPr lang="en-GB" sz="2400" dirty="0" err="1" smtClean="0">
                <a:solidFill>
                  <a:schemeClr val="bg1"/>
                </a:solidFill>
              </a:rPr>
              <a:t>Keiretsus</a:t>
            </a:r>
            <a:r>
              <a:rPr lang="en-GB" sz="2400" dirty="0" smtClean="0">
                <a:solidFill>
                  <a:schemeClr val="bg1"/>
                </a:solidFill>
              </a:rPr>
              <a:t>: a main bank owns equity in group companies which also hold equity in one another</a:t>
            </a:r>
          </a:p>
          <a:p>
            <a:r>
              <a:rPr lang="en-GB" sz="2400" dirty="0" smtClean="0">
                <a:solidFill>
                  <a:schemeClr val="bg1"/>
                </a:solidFill>
              </a:rPr>
              <a:t>Chaebols:  similar to </a:t>
            </a:r>
            <a:r>
              <a:rPr lang="en-GB" sz="2400" dirty="0" err="1" smtClean="0">
                <a:solidFill>
                  <a:schemeClr val="bg1"/>
                </a:solidFill>
              </a:rPr>
              <a:t>keiretsus</a:t>
            </a:r>
            <a:r>
              <a:rPr lang="en-GB" sz="2400" dirty="0" smtClean="0">
                <a:solidFill>
                  <a:schemeClr val="bg1"/>
                </a:solidFill>
              </a:rPr>
              <a:t> but cannot include banks. While legally separate the companies often operate as if part of one organisation.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>
                <a:solidFill>
                  <a:schemeClr val="bg1"/>
                </a:solidFill>
              </a:rPr>
              <a:t>Jensen and </a:t>
            </a:r>
            <a:r>
              <a:rPr lang="en-GB" sz="2600" dirty="0" err="1">
                <a:solidFill>
                  <a:schemeClr val="bg1"/>
                </a:solidFill>
              </a:rPr>
              <a:t>Meckling</a:t>
            </a:r>
            <a:r>
              <a:rPr lang="en-GB" sz="2600" dirty="0">
                <a:solidFill>
                  <a:schemeClr val="bg1"/>
                </a:solidFill>
              </a:rPr>
              <a:t> (1976). “Theory of the Firm: Managerial </a:t>
            </a:r>
            <a:r>
              <a:rPr lang="en-GB" sz="2600" dirty="0" err="1">
                <a:solidFill>
                  <a:schemeClr val="bg1"/>
                </a:solidFill>
              </a:rPr>
              <a:t>Behavior</a:t>
            </a:r>
            <a:r>
              <a:rPr lang="en-GB" sz="2600" dirty="0">
                <a:solidFill>
                  <a:schemeClr val="bg1"/>
                </a:solidFill>
              </a:rPr>
              <a:t>, Agency Costs and Ownership Structure.”, Journal of Financial </a:t>
            </a:r>
            <a:r>
              <a:rPr lang="en-GB" sz="2600" dirty="0" smtClean="0">
                <a:solidFill>
                  <a:schemeClr val="bg1"/>
                </a:solidFill>
              </a:rPr>
              <a:t>Economics</a:t>
            </a:r>
          </a:p>
          <a:p>
            <a:r>
              <a:rPr lang="en-GB" sz="2600" dirty="0" err="1">
                <a:solidFill>
                  <a:schemeClr val="bg1"/>
                </a:solidFill>
              </a:rPr>
              <a:t>Villalonga</a:t>
            </a:r>
            <a:r>
              <a:rPr lang="en-GB" sz="2600" dirty="0">
                <a:solidFill>
                  <a:schemeClr val="bg1"/>
                </a:solidFill>
              </a:rPr>
              <a:t> and Amit (2006</a:t>
            </a:r>
            <a:r>
              <a:rPr lang="en-GB" sz="2600" dirty="0" smtClean="0">
                <a:solidFill>
                  <a:schemeClr val="bg1"/>
                </a:solidFill>
              </a:rPr>
              <a:t>). “</a:t>
            </a:r>
            <a:r>
              <a:rPr lang="en-GB" sz="2600" dirty="0">
                <a:solidFill>
                  <a:schemeClr val="bg1"/>
                </a:solidFill>
              </a:rPr>
              <a:t>How do family ownership, control and management affect firm value</a:t>
            </a:r>
            <a:r>
              <a:rPr lang="en-GB" sz="2600" dirty="0" smtClean="0">
                <a:solidFill>
                  <a:schemeClr val="bg1"/>
                </a:solidFill>
              </a:rPr>
              <a:t>?”, </a:t>
            </a:r>
            <a:r>
              <a:rPr lang="en-GB" sz="2600" dirty="0">
                <a:solidFill>
                  <a:schemeClr val="bg1"/>
                </a:solidFill>
              </a:rPr>
              <a:t>Journal of Financial </a:t>
            </a:r>
            <a:r>
              <a:rPr lang="en-GB" sz="2600" dirty="0" smtClean="0">
                <a:solidFill>
                  <a:schemeClr val="bg1"/>
                </a:solidFill>
              </a:rPr>
              <a:t>Economics</a:t>
            </a:r>
          </a:p>
          <a:p>
            <a:r>
              <a:rPr lang="en-GB" sz="2600" dirty="0">
                <a:solidFill>
                  <a:schemeClr val="bg1"/>
                </a:solidFill>
              </a:rPr>
              <a:t>Miller and Le Breton-Miller (2006). “Family Governance and Firm Performance: Agency, Stewardship, and Capabilities“, Family Business Review</a:t>
            </a:r>
          </a:p>
        </p:txBody>
      </p:sp>
    </p:spTree>
    <p:extLst>
      <p:ext uri="{BB962C8B-B14F-4D97-AF65-F5344CB8AC3E}">
        <p14:creationId xmlns:p14="http://schemas.microsoft.com/office/powerpoint/2010/main" val="2555290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>
                <a:solidFill>
                  <a:schemeClr val="bg1"/>
                </a:solidFill>
              </a:rPr>
              <a:t>Holderness </a:t>
            </a:r>
            <a:r>
              <a:rPr lang="en-GB" sz="2600" dirty="0">
                <a:solidFill>
                  <a:schemeClr val="bg1"/>
                </a:solidFill>
              </a:rPr>
              <a:t>et al. (1999). “Were the Good Old Days That Good? Changes in Managerial Stock Ownership Since the Great Depression.”, </a:t>
            </a:r>
            <a:r>
              <a:rPr lang="en-GB" sz="2600" dirty="0">
                <a:solidFill>
                  <a:schemeClr val="bg1"/>
                </a:solidFill>
              </a:rPr>
              <a:t>The Journal </a:t>
            </a:r>
            <a:r>
              <a:rPr lang="en-GB" sz="2600" dirty="0">
                <a:solidFill>
                  <a:schemeClr val="bg1"/>
                </a:solidFill>
              </a:rPr>
              <a:t>of </a:t>
            </a:r>
            <a:r>
              <a:rPr lang="en-GB" sz="2600" dirty="0">
                <a:solidFill>
                  <a:schemeClr val="bg1"/>
                </a:solidFill>
              </a:rPr>
              <a:t>Finance</a:t>
            </a:r>
          </a:p>
          <a:p>
            <a:r>
              <a:rPr lang="en-GB" sz="2600" dirty="0">
                <a:solidFill>
                  <a:schemeClr val="bg1"/>
                </a:solidFill>
              </a:rPr>
              <a:t>McConnell and </a:t>
            </a:r>
            <a:r>
              <a:rPr lang="en-GB" sz="2600" dirty="0" err="1">
                <a:solidFill>
                  <a:schemeClr val="bg1"/>
                </a:solidFill>
              </a:rPr>
              <a:t>Servaes</a:t>
            </a:r>
            <a:r>
              <a:rPr lang="en-GB" sz="2600" dirty="0">
                <a:solidFill>
                  <a:schemeClr val="bg1"/>
                </a:solidFill>
              </a:rPr>
              <a:t> </a:t>
            </a:r>
            <a:r>
              <a:rPr lang="en-GB" sz="2600" dirty="0">
                <a:solidFill>
                  <a:schemeClr val="bg1"/>
                </a:solidFill>
              </a:rPr>
              <a:t>(1990). “</a:t>
            </a:r>
            <a:r>
              <a:rPr lang="en-GB" sz="2600" dirty="0">
                <a:solidFill>
                  <a:schemeClr val="bg1"/>
                </a:solidFill>
              </a:rPr>
              <a:t>Additional evidence on equity ownership and corporate </a:t>
            </a:r>
            <a:r>
              <a:rPr lang="en-GB" sz="2600" dirty="0">
                <a:solidFill>
                  <a:schemeClr val="bg1"/>
                </a:solidFill>
              </a:rPr>
              <a:t>value.”, </a:t>
            </a:r>
            <a:r>
              <a:rPr lang="en-GB" sz="2600" dirty="0">
                <a:solidFill>
                  <a:schemeClr val="bg1"/>
                </a:solidFill>
              </a:rPr>
              <a:t>Journal of Financial </a:t>
            </a:r>
            <a:r>
              <a:rPr lang="en-GB" sz="2600" dirty="0">
                <a:solidFill>
                  <a:schemeClr val="bg1"/>
                </a:solidFill>
              </a:rPr>
              <a:t>Economics</a:t>
            </a:r>
          </a:p>
          <a:p>
            <a:r>
              <a:rPr lang="en-GB" sz="2600" dirty="0" err="1">
                <a:solidFill>
                  <a:schemeClr val="bg1"/>
                </a:solidFill>
              </a:rPr>
              <a:t>Morck</a:t>
            </a:r>
            <a:r>
              <a:rPr lang="en-GB" sz="2600" dirty="0">
                <a:solidFill>
                  <a:schemeClr val="bg1"/>
                </a:solidFill>
              </a:rPr>
              <a:t> et al. (1988</a:t>
            </a:r>
            <a:r>
              <a:rPr lang="en-GB" sz="2600" dirty="0">
                <a:solidFill>
                  <a:schemeClr val="bg1"/>
                </a:solidFill>
              </a:rPr>
              <a:t>). “Management ownership and market valuation: An empirical </a:t>
            </a:r>
            <a:r>
              <a:rPr lang="en-GB" sz="2600" dirty="0">
                <a:solidFill>
                  <a:schemeClr val="bg1"/>
                </a:solidFill>
              </a:rPr>
              <a:t>analysis.”, </a:t>
            </a:r>
            <a:r>
              <a:rPr lang="en-GB" sz="2600" dirty="0">
                <a:solidFill>
                  <a:schemeClr val="bg1"/>
                </a:solidFill>
              </a:rPr>
              <a:t>Journal of Financial Economics</a:t>
            </a:r>
          </a:p>
          <a:p>
            <a:endParaRPr lang="en-GB" sz="2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8604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bg1"/>
                </a:solidFill>
              </a:rPr>
              <a:t>Bibliography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600" dirty="0">
                <a:solidFill>
                  <a:schemeClr val="bg1"/>
                </a:solidFill>
              </a:rPr>
              <a:t>Megginson and Netter (2001). “From State to Market: A Survey of Empirical Studies on Privatization.”, Journal of Economic Literature</a:t>
            </a:r>
          </a:p>
          <a:p>
            <a:pPr marL="0" indent="0">
              <a:buNone/>
            </a:pPr>
            <a:endParaRPr lang="en-GB" sz="2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26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808714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978</TotalTime>
  <Words>648</Words>
  <Application>Microsoft Office PowerPoint</Application>
  <PresentationFormat>On-screen Show (4:3)</PresentationFormat>
  <Paragraphs>113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2" baseType="lpstr">
      <vt:lpstr>Arial</vt:lpstr>
      <vt:lpstr>Wingdings</vt:lpstr>
      <vt:lpstr>Default Design</vt:lpstr>
      <vt:lpstr>CORPORATE GOVERNANCE</vt:lpstr>
      <vt:lpstr>learning objectives</vt:lpstr>
      <vt:lpstr>ownership rights</vt:lpstr>
      <vt:lpstr>shareholders’ rights</vt:lpstr>
      <vt:lpstr>cash flow &amp; control rights</vt:lpstr>
      <vt:lpstr>ownership and control</vt:lpstr>
      <vt:lpstr> agency problems</vt:lpstr>
      <vt:lpstr>the type I agency problem</vt:lpstr>
      <vt:lpstr>the type II agency problem</vt:lpstr>
      <vt:lpstr>solutions to agency problems</vt:lpstr>
      <vt:lpstr>share ownership in practice </vt:lpstr>
      <vt:lpstr>families as owners</vt:lpstr>
      <vt:lpstr>financial institutions as owners</vt:lpstr>
      <vt:lpstr>management as owners</vt:lpstr>
      <vt:lpstr>the state as an owner</vt:lpstr>
      <vt:lpstr>companies as owners</vt:lpstr>
      <vt:lpstr>Bibliography</vt:lpstr>
      <vt:lpstr>Bibliography</vt:lpstr>
      <vt:lpstr>Bibliography</vt:lpstr>
    </vt:vector>
  </TitlesOfParts>
  <Company>Macmillan Publishers LTD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CORPORATE GOVERNANCE</dc:title>
  <dc:creator>C.Griffiths</dc:creator>
  <cp:lastModifiedBy>Economist</cp:lastModifiedBy>
  <cp:revision>22</cp:revision>
  <dcterms:created xsi:type="dcterms:W3CDTF">2011-08-23T16:14:30Z</dcterms:created>
  <dcterms:modified xsi:type="dcterms:W3CDTF">2021-01-24T01:48:01Z</dcterms:modified>
</cp:coreProperties>
</file>