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9C09198-CEB3-48AF-B0F7-7A80DB2E1826}">
          <p14:sldIdLst>
            <p14:sldId id="256"/>
            <p14:sldId id="257"/>
            <p14:sldId id="258"/>
            <p14:sldId id="259"/>
            <p14:sldId id="260"/>
            <p14:sldId id="261"/>
            <p14:sldId id="262"/>
            <p14:sldId id="263"/>
            <p14:sldId id="264"/>
          </p14:sldIdLst>
        </p14:section>
        <p14:section name="Untitled Section" id="{EDD00885-F507-4F97-B4D4-AC78204F575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52637" autoAdjust="0"/>
  </p:normalViewPr>
  <p:slideViewPr>
    <p:cSldViewPr>
      <p:cViewPr varScale="1">
        <p:scale>
          <a:sx n="72" d="100"/>
          <a:sy n="72" d="100"/>
        </p:scale>
        <p:origin x="1350"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6281328-C54B-47C6-A315-0652DD55C278}" type="datetimeFigureOut">
              <a:rPr lang="en-US" smtClean="0"/>
              <a:t>3/13/2019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CA88F26-A6D2-46F4-9032-094DD44275AC}" type="slidenum">
              <a:rPr lang="en-US" smtClean="0"/>
              <a:t>‹#›</a:t>
            </a:fld>
            <a:endParaRPr lang="en-US"/>
          </a:p>
        </p:txBody>
      </p:sp>
    </p:spTree>
    <p:extLst>
      <p:ext uri="{BB962C8B-B14F-4D97-AF65-F5344CB8AC3E}">
        <p14:creationId xmlns:p14="http://schemas.microsoft.com/office/powerpoint/2010/main" val="903271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6575" y="503238"/>
            <a:ext cx="3140075" cy="2354262"/>
          </a:xfrm>
        </p:spPr>
      </p:sp>
      <p:sp>
        <p:nvSpPr>
          <p:cNvPr id="3" name="Notes Placeholder 2"/>
          <p:cNvSpPr>
            <a:spLocks noGrp="1"/>
          </p:cNvSpPr>
          <p:nvPr>
            <p:ph type="body" idx="1"/>
          </p:nvPr>
        </p:nvSpPr>
        <p:spPr/>
        <p:txBody>
          <a:bodyPr>
            <a:normAutofit fontScale="85000" lnSpcReduction="20000"/>
          </a:bodyPr>
          <a:lstStyle/>
          <a:p>
            <a:r>
              <a:rPr lang="en-US" sz="1400" b="1" dirty="0"/>
              <a:t>Faded picture background </a:t>
            </a:r>
            <a:r>
              <a:rPr lang="en-US" sz="1400" b="1" baseline="0" dirty="0"/>
              <a:t>with full-color overlay</a:t>
            </a:r>
          </a:p>
          <a:p>
            <a:r>
              <a:rPr lang="en-US" sz="1400" b="0" baseline="0" dirty="0"/>
              <a:t>(Intermediate)</a:t>
            </a:r>
          </a:p>
          <a:p>
            <a:endParaRPr lang="en-US" sz="1200" baseline="0" dirty="0"/>
          </a:p>
          <a:p>
            <a:endParaRPr lang="en-US" sz="1200" baseline="0" dirty="0"/>
          </a:p>
          <a:p>
            <a:r>
              <a:rPr lang="en-US" sz="1200" b="1" baseline="0" dirty="0"/>
              <a:t>Tip</a:t>
            </a:r>
            <a:r>
              <a:rPr lang="en-US" sz="1200" baseline="0" dirty="0"/>
              <a:t>: For best results with the picture overlay on this slide, use a picture that is the same dimensions as the slide: 7.5” high and 10” wide. If the picture is not the same height and width, resize or crop to those dimensions before following the instructions below. </a:t>
            </a:r>
          </a:p>
          <a:p>
            <a:endParaRPr lang="en-US" sz="1200" baseline="0" dirty="0"/>
          </a:p>
          <a:p>
            <a:endParaRPr lang="en-US" sz="1200" baseline="0" dirty="0"/>
          </a:p>
          <a:p>
            <a:r>
              <a:rPr lang="en-US" sz="1200" b="0" dirty="0"/>
              <a:t>To reproduce the background effects on this</a:t>
            </a:r>
            <a:r>
              <a:rPr lang="en-US" sz="1200" b="0" baseline="0" dirty="0"/>
              <a:t> slide, do the following:</a:t>
            </a:r>
          </a:p>
          <a:p>
            <a:pPr marL="228600" indent="-228600">
              <a:buFont typeface="+mj-lt"/>
              <a:buAutoNum type="arabicPeriod"/>
            </a:pPr>
            <a:r>
              <a:rPr lang="en-US" sz="1200" baseline="0" dirty="0"/>
              <a:t>On the </a:t>
            </a:r>
            <a:r>
              <a:rPr lang="en-US" sz="1200" b="1" baseline="0" dirty="0"/>
              <a:t>Home</a:t>
            </a:r>
            <a:r>
              <a:rPr lang="en-US" sz="1200" baseline="0" dirty="0"/>
              <a:t> tab, in the </a:t>
            </a:r>
            <a:r>
              <a:rPr lang="en-US" sz="1200" b="1" baseline="0" dirty="0"/>
              <a:t>Slides</a:t>
            </a:r>
            <a:r>
              <a:rPr lang="en-US" sz="1200" baseline="0" dirty="0"/>
              <a:t> group, click </a:t>
            </a:r>
            <a:r>
              <a:rPr lang="en-US" sz="1200" b="1" baseline="0" dirty="0"/>
              <a:t>Layout</a:t>
            </a:r>
            <a:r>
              <a:rPr lang="en-US" sz="1200" b="0" baseline="0" dirty="0"/>
              <a:t>,</a:t>
            </a:r>
            <a:r>
              <a:rPr lang="en-US" sz="1200" baseline="0" dirty="0"/>
              <a:t> and then click </a:t>
            </a:r>
            <a:r>
              <a:rPr lang="en-US" sz="1200" b="1" baseline="0" dirty="0"/>
              <a:t>Blank</a:t>
            </a:r>
            <a:r>
              <a:rPr lang="en-US" sz="1200" baseline="0" dirty="0"/>
              <a:t>. </a:t>
            </a:r>
          </a:p>
          <a:p>
            <a:pPr marL="228600" indent="-228600">
              <a:buFont typeface="+mj-lt"/>
              <a:buAutoNum type="arabicPeriod"/>
            </a:pPr>
            <a:r>
              <a:rPr lang="en-US" sz="1200" b="0" dirty="0"/>
              <a:t>Right-click the slide</a:t>
            </a:r>
            <a:r>
              <a:rPr lang="en-US" sz="1200" b="0" baseline="0" dirty="0"/>
              <a:t> and then click </a:t>
            </a:r>
            <a:r>
              <a:rPr lang="en-US" sz="1200" b="1" dirty="0"/>
              <a:t>Format</a:t>
            </a:r>
            <a:r>
              <a:rPr lang="en-US" sz="1200" b="0" baseline="0" dirty="0"/>
              <a:t> </a:t>
            </a:r>
            <a:r>
              <a:rPr lang="en-US" sz="1200" b="1" baseline="0" dirty="0"/>
              <a:t>Background</a:t>
            </a:r>
            <a:r>
              <a:rPr lang="en-US" sz="1200" b="0" baseline="0" dirty="0"/>
              <a:t>.</a:t>
            </a:r>
          </a:p>
          <a:p>
            <a:pPr marL="228600" indent="-228600">
              <a:buFont typeface="+mj-lt"/>
              <a:buAutoNum type="arabicPeriod"/>
            </a:pPr>
            <a:r>
              <a:rPr lang="en-US" sz="1200" b="0" baseline="0" dirty="0"/>
              <a:t>In the </a:t>
            </a:r>
            <a:r>
              <a:rPr lang="en-US" sz="1200" b="1" baseline="0" dirty="0"/>
              <a:t>Format Background</a:t>
            </a:r>
            <a:r>
              <a:rPr lang="en-US" sz="1200" b="0" baseline="0" dirty="0"/>
              <a:t> dialog box, click </a:t>
            </a:r>
            <a:r>
              <a:rPr lang="en-US" sz="1200" b="1" baseline="0" dirty="0"/>
              <a:t>Fill</a:t>
            </a:r>
            <a:r>
              <a:rPr lang="en-US" sz="1200" b="0" baseline="0" dirty="0"/>
              <a:t> in the left pane. In the </a:t>
            </a:r>
            <a:r>
              <a:rPr lang="en-US" sz="1200" b="1" baseline="0" dirty="0"/>
              <a:t>Fill</a:t>
            </a:r>
            <a:r>
              <a:rPr lang="en-US" sz="1200" b="0" baseline="0" dirty="0"/>
              <a:t> pane, select </a:t>
            </a:r>
            <a:r>
              <a:rPr lang="en-US" sz="1200" b="1" baseline="0" dirty="0"/>
              <a:t>Picture or texture fill</a:t>
            </a:r>
            <a:r>
              <a:rPr lang="en-US" sz="1200" b="0" baseline="0" dirty="0"/>
              <a:t>, and then under </a:t>
            </a:r>
            <a:r>
              <a:rPr lang="en-US" sz="1200" b="1" baseline="0" dirty="0"/>
              <a:t>Insert from</a:t>
            </a:r>
            <a:r>
              <a:rPr lang="en-US" sz="1200" b="0" baseline="0" dirty="0"/>
              <a:t>, click </a:t>
            </a:r>
            <a:r>
              <a:rPr lang="en-US" sz="1200" b="1" baseline="0" dirty="0"/>
              <a:t>File</a:t>
            </a:r>
            <a:r>
              <a:rPr lang="en-US" sz="1200" b="0" baseline="0" dirty="0"/>
              <a:t>. </a:t>
            </a:r>
          </a:p>
          <a:p>
            <a:pPr marL="228600" indent="-228600">
              <a:buFont typeface="+mj-lt"/>
              <a:buAutoNum type="arabicPeriod"/>
            </a:pPr>
            <a:r>
              <a:rPr lang="en-US" sz="1200" b="0" baseline="0" dirty="0"/>
              <a:t>In the </a:t>
            </a:r>
            <a:r>
              <a:rPr lang="en-US" sz="1200" b="1" baseline="0" dirty="0"/>
              <a:t>Insert Picture </a:t>
            </a:r>
            <a:r>
              <a:rPr lang="en-US" sz="1200" b="0" baseline="0" dirty="0"/>
              <a:t>dialog box, select a picture, and then click </a:t>
            </a:r>
            <a:r>
              <a:rPr lang="en-US" sz="1200" b="1" baseline="0" dirty="0"/>
              <a:t>Insert</a:t>
            </a:r>
            <a:r>
              <a:rPr lang="en-US" sz="1200" b="0" baseline="0" dirty="0"/>
              <a:t>.</a:t>
            </a:r>
          </a:p>
          <a:p>
            <a:pPr marL="228600" indent="-228600">
              <a:buFont typeface="+mj-lt"/>
              <a:buAutoNum type="arabicPeriod"/>
            </a:pPr>
            <a:r>
              <a:rPr lang="en-US" sz="1200" b="0" baseline="0" dirty="0"/>
              <a:t>Also in the </a:t>
            </a:r>
            <a:r>
              <a:rPr lang="en-US" sz="1200" b="1" baseline="0" dirty="0"/>
              <a:t>Format Background </a:t>
            </a:r>
            <a:r>
              <a:rPr lang="en-US" sz="1200" b="0" baseline="0" dirty="0"/>
              <a:t>dialog box, in the </a:t>
            </a:r>
            <a:r>
              <a:rPr lang="en-US" sz="1200" b="1" baseline="0" dirty="0"/>
              <a:t>Fill</a:t>
            </a:r>
            <a:r>
              <a:rPr lang="en-US" sz="1200" b="0" baseline="0" dirty="0"/>
              <a:t> pane, in the </a:t>
            </a:r>
            <a:r>
              <a:rPr lang="en-US" sz="1200" b="1" baseline="0" dirty="0"/>
              <a:t>Transparency</a:t>
            </a:r>
            <a:r>
              <a:rPr lang="en-US" sz="1200" b="0" baseline="0" dirty="0"/>
              <a:t> box, enter </a:t>
            </a:r>
            <a:r>
              <a:rPr lang="en-US" sz="1200" b="1" baseline="0" dirty="0"/>
              <a:t>50%</a:t>
            </a:r>
            <a:r>
              <a:rPr lang="en-US" sz="1200" b="0" baseline="0" dirty="0"/>
              <a:t>.</a:t>
            </a:r>
          </a:p>
          <a:p>
            <a:pPr marL="228600" indent="-228600">
              <a:buFont typeface="+mj-lt"/>
              <a:buAutoNum type="arabicPeriod"/>
            </a:pPr>
            <a:r>
              <a:rPr lang="en-US" sz="1200" b="0" baseline="0" dirty="0"/>
              <a:t>Also in the </a:t>
            </a:r>
            <a:r>
              <a:rPr lang="en-US" sz="1200" b="1" baseline="0" dirty="0"/>
              <a:t>Format Background </a:t>
            </a:r>
            <a:r>
              <a:rPr lang="en-US" sz="1200" b="0" baseline="0" dirty="0"/>
              <a:t>dialog box, click </a:t>
            </a:r>
            <a:r>
              <a:rPr lang="en-US" sz="1200" b="1" baseline="0" dirty="0"/>
              <a:t>Picture</a:t>
            </a:r>
            <a:r>
              <a:rPr lang="en-US" sz="1200" b="0" baseline="0" dirty="0"/>
              <a:t> </a:t>
            </a:r>
            <a:r>
              <a:rPr lang="en-US" sz="1200" b="1" baseline="0" dirty="0"/>
              <a:t>Color</a:t>
            </a:r>
            <a:r>
              <a:rPr lang="en-US" sz="1200" b="0" baseline="0" dirty="0"/>
              <a:t> in the left pane. In the </a:t>
            </a:r>
            <a:r>
              <a:rPr lang="en-US" sz="1200" b="1" baseline="0" dirty="0"/>
              <a:t>Picture Color</a:t>
            </a:r>
            <a:r>
              <a:rPr lang="en-US" sz="1200" b="0" baseline="0" dirty="0"/>
              <a:t> pane, under </a:t>
            </a:r>
            <a:r>
              <a:rPr lang="en-US" sz="1200" b="1" baseline="0" dirty="0"/>
              <a:t>Recolor</a:t>
            </a:r>
            <a:r>
              <a:rPr lang="en-US" sz="1200" b="0" baseline="0" dirty="0"/>
              <a:t>, click the button next to </a:t>
            </a:r>
            <a:r>
              <a:rPr lang="en-US" sz="1200" b="1" baseline="0" dirty="0"/>
              <a:t>Presets</a:t>
            </a:r>
            <a:r>
              <a:rPr lang="en-US" sz="1200" b="0" baseline="0" dirty="0"/>
              <a:t>, and then click </a:t>
            </a:r>
            <a:r>
              <a:rPr lang="en-US" sz="1200" b="1" baseline="0" dirty="0"/>
              <a:t>Tan, Background color 2 Light </a:t>
            </a:r>
            <a:r>
              <a:rPr lang="en-US" sz="1200" b="0" baseline="0" dirty="0"/>
              <a:t>(third row, first option from the left). </a:t>
            </a:r>
          </a:p>
          <a:p>
            <a:pPr marL="228600" indent="-228600">
              <a:buFont typeface="+mj-lt"/>
              <a:buAutoNum type="arabicPeriod"/>
            </a:pPr>
            <a:r>
              <a:rPr lang="en-US" sz="1200" b="0" baseline="0" dirty="0"/>
              <a:t>On the </a:t>
            </a:r>
            <a:r>
              <a:rPr lang="en-US" sz="1200" b="1" baseline="0" dirty="0"/>
              <a:t>Insert</a:t>
            </a:r>
            <a:r>
              <a:rPr lang="en-US" sz="1200" b="0" baseline="0" dirty="0"/>
              <a:t> tab, in the </a:t>
            </a:r>
            <a:r>
              <a:rPr lang="en-US" sz="1200" b="1" baseline="0" dirty="0"/>
              <a:t>Images</a:t>
            </a:r>
            <a:r>
              <a:rPr lang="en-US" sz="1200" b="0" baseline="0" dirty="0"/>
              <a:t> group, click </a:t>
            </a:r>
            <a:r>
              <a:rPr lang="en-US" sz="1200" b="1" baseline="0" dirty="0"/>
              <a:t>Picture</a:t>
            </a:r>
            <a:r>
              <a:rPr lang="en-US" sz="1200" b="0" baseline="0" dirty="0"/>
              <a:t>.</a:t>
            </a:r>
          </a:p>
          <a:p>
            <a:pPr marL="228600" indent="-228600">
              <a:buFont typeface="+mj-lt"/>
              <a:buAutoNum type="arabicPeriod"/>
            </a:pPr>
            <a:r>
              <a:rPr lang="en-US" sz="1200" b="0" baseline="0" dirty="0"/>
              <a:t>In the </a:t>
            </a:r>
            <a:r>
              <a:rPr lang="en-US" sz="1200" b="1" baseline="0" dirty="0"/>
              <a:t>Insert Picture </a:t>
            </a:r>
            <a:r>
              <a:rPr lang="en-US" sz="1200" b="0" baseline="0" dirty="0"/>
              <a:t>dialog box, select the same picture chosen for the background, and then click </a:t>
            </a:r>
            <a:r>
              <a:rPr lang="en-US" sz="1200" b="1" baseline="0" dirty="0"/>
              <a:t>Insert</a:t>
            </a:r>
            <a:r>
              <a:rPr lang="en-US" sz="1200" b="0" baseline="0" dirty="0"/>
              <a:t>. </a:t>
            </a:r>
            <a:endParaRPr lang="en-US" sz="1200" b="0" i="1" baseline="0" dirty="0"/>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b="0" baseline="0" dirty="0"/>
              <a:t>Select the picture. Under </a:t>
            </a:r>
            <a:r>
              <a:rPr lang="en-US" sz="1200" b="1" baseline="0" dirty="0"/>
              <a:t>Picture Tools</a:t>
            </a:r>
            <a:r>
              <a:rPr lang="en-US" sz="1200" b="0" baseline="0" dirty="0"/>
              <a:t>, on the </a:t>
            </a:r>
            <a:r>
              <a:rPr lang="en-US" sz="1200" b="1" baseline="0" dirty="0"/>
              <a:t>Format</a:t>
            </a:r>
            <a:r>
              <a:rPr lang="en-US" sz="1200" b="0" baseline="0" dirty="0"/>
              <a:t> tab, in the bottom right corner of the </a:t>
            </a:r>
            <a:r>
              <a:rPr lang="en-US" sz="1200" b="1" baseline="0" dirty="0"/>
              <a:t>Size</a:t>
            </a:r>
            <a:r>
              <a:rPr lang="en-US" sz="1200" b="0" baseline="0" dirty="0"/>
              <a:t> group, click the </a:t>
            </a:r>
            <a:r>
              <a:rPr lang="en-US" sz="1200" b="1" baseline="0" dirty="0"/>
              <a:t>Size and Position </a:t>
            </a:r>
            <a:r>
              <a:rPr lang="en-US" sz="1200" b="0" baseline="0" dirty="0"/>
              <a:t>dialog box launcher. </a:t>
            </a:r>
            <a:r>
              <a:rPr lang="en-US" sz="1200" kern="1200" dirty="0">
                <a:solidFill>
                  <a:schemeClr val="tx1"/>
                </a:solidFill>
                <a:effectLst/>
                <a:latin typeface="+mn-lt"/>
                <a:ea typeface="+mn-ea"/>
                <a:cs typeface="+mn-cs"/>
              </a:rPr>
              <a:t>In the </a:t>
            </a:r>
            <a:r>
              <a:rPr lang="en-US" sz="1200" b="1" kern="1200" dirty="0">
                <a:solidFill>
                  <a:schemeClr val="tx1"/>
                </a:solidFill>
                <a:effectLst/>
                <a:latin typeface="+mn-lt"/>
                <a:ea typeface="+mn-ea"/>
                <a:cs typeface="+mn-cs"/>
              </a:rPr>
              <a:t>Format Picture </a:t>
            </a:r>
            <a:r>
              <a:rPr lang="en-US" sz="1200" kern="1200" dirty="0">
                <a:solidFill>
                  <a:schemeClr val="tx1"/>
                </a:solidFill>
                <a:effectLst/>
                <a:latin typeface="+mn-lt"/>
                <a:ea typeface="+mn-ea"/>
                <a:cs typeface="+mn-cs"/>
              </a:rPr>
              <a:t>dialog box, resize or crop the image so that the height is set to </a:t>
            </a:r>
            <a:r>
              <a:rPr lang="en-US" sz="1200" b="1" kern="1200" dirty="0">
                <a:solidFill>
                  <a:schemeClr val="tx1"/>
                </a:solidFill>
                <a:effectLst/>
                <a:latin typeface="+mn-lt"/>
                <a:ea typeface="+mn-ea"/>
                <a:cs typeface="+mn-cs"/>
              </a:rPr>
              <a:t>7.5”</a:t>
            </a:r>
            <a:r>
              <a:rPr lang="en-US" sz="1200" kern="1200" dirty="0">
                <a:solidFill>
                  <a:schemeClr val="tx1"/>
                </a:solidFill>
                <a:effectLst/>
                <a:latin typeface="+mn-lt"/>
                <a:ea typeface="+mn-ea"/>
                <a:cs typeface="+mn-cs"/>
              </a:rPr>
              <a:t> and the width</a:t>
            </a:r>
            <a:r>
              <a:rPr lang="en-US" sz="1200" b="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is set to </a:t>
            </a:r>
            <a:r>
              <a:rPr lang="en-US" sz="1200" b="1" kern="1200" dirty="0">
                <a:solidFill>
                  <a:schemeClr val="tx1"/>
                </a:solidFill>
                <a:effectLst/>
                <a:latin typeface="+mn-lt"/>
                <a:ea typeface="+mn-ea"/>
                <a:cs typeface="+mn-cs"/>
              </a:rPr>
              <a:t>2.25”</a:t>
            </a:r>
            <a:r>
              <a:rPr lang="en-US" sz="1200" kern="1200" dirty="0">
                <a:solidFill>
                  <a:schemeClr val="tx1"/>
                </a:solidFill>
                <a:effectLst/>
                <a:latin typeface="+mn-lt"/>
                <a:ea typeface="+mn-ea"/>
                <a:cs typeface="+mn-cs"/>
              </a:rPr>
              <a:t>.</a:t>
            </a:r>
          </a:p>
          <a:p>
            <a:pPr marL="628650" lvl="1" indent="-171450">
              <a:buFont typeface="Arial" pitchFamily="34" charset="0"/>
              <a:buChar char="•"/>
            </a:pPr>
            <a:r>
              <a:rPr lang="en-US" sz="1200" kern="1200" dirty="0">
                <a:solidFill>
                  <a:schemeClr val="tx1"/>
                </a:solidFill>
                <a:effectLst/>
                <a:latin typeface="+mn-lt"/>
                <a:ea typeface="+mn-ea"/>
                <a:cs typeface="+mn-cs"/>
              </a:rPr>
              <a:t>To crop the picture, click </a:t>
            </a:r>
            <a:r>
              <a:rPr lang="en-US" sz="1200" b="1" kern="1200" dirty="0">
                <a:solidFill>
                  <a:schemeClr val="tx1"/>
                </a:solidFill>
                <a:effectLst/>
                <a:latin typeface="+mn-lt"/>
                <a:ea typeface="+mn-ea"/>
                <a:cs typeface="+mn-cs"/>
              </a:rPr>
              <a:t>Crop</a:t>
            </a:r>
            <a:r>
              <a:rPr lang="en-US" sz="1200" kern="1200" dirty="0">
                <a:solidFill>
                  <a:schemeClr val="tx1"/>
                </a:solidFill>
                <a:effectLst/>
                <a:latin typeface="+mn-lt"/>
                <a:ea typeface="+mn-ea"/>
                <a:cs typeface="+mn-cs"/>
              </a:rPr>
              <a:t> in the left pane, and in the </a:t>
            </a:r>
            <a:r>
              <a:rPr lang="en-US" sz="1200" b="1" kern="1200" dirty="0">
                <a:solidFill>
                  <a:schemeClr val="tx1"/>
                </a:solidFill>
                <a:effectLst/>
                <a:latin typeface="+mn-lt"/>
                <a:ea typeface="+mn-ea"/>
                <a:cs typeface="+mn-cs"/>
              </a:rPr>
              <a:t>Crop</a:t>
            </a:r>
            <a:r>
              <a:rPr lang="en-US" sz="1200" kern="1200" dirty="0">
                <a:solidFill>
                  <a:schemeClr val="tx1"/>
                </a:solidFill>
                <a:effectLst/>
                <a:latin typeface="+mn-lt"/>
                <a:ea typeface="+mn-ea"/>
                <a:cs typeface="+mn-cs"/>
              </a:rPr>
              <a:t> pane, under </a:t>
            </a:r>
            <a:r>
              <a:rPr lang="en-US" sz="1200" b="1" kern="1200" dirty="0">
                <a:solidFill>
                  <a:schemeClr val="tx1"/>
                </a:solidFill>
                <a:effectLst/>
                <a:latin typeface="+mn-lt"/>
                <a:ea typeface="+mn-ea"/>
                <a:cs typeface="+mn-cs"/>
              </a:rPr>
              <a:t>Crop position</a:t>
            </a:r>
            <a:r>
              <a:rPr lang="en-US" sz="1200" kern="1200" dirty="0">
                <a:solidFill>
                  <a:schemeClr val="tx1"/>
                </a:solidFill>
                <a:effectLst/>
                <a:latin typeface="+mn-lt"/>
                <a:ea typeface="+mn-ea"/>
                <a:cs typeface="+mn-cs"/>
              </a:rPr>
              <a:t>, enter values into the </a:t>
            </a:r>
            <a:r>
              <a:rPr lang="en-US" sz="1200" b="1" kern="1200" dirty="0">
                <a:solidFill>
                  <a:schemeClr val="tx1"/>
                </a:solidFill>
                <a:effectLst/>
                <a:latin typeface="+mn-lt"/>
                <a:ea typeface="+mn-ea"/>
                <a:cs typeface="+mn-cs"/>
              </a:rPr>
              <a:t>Height</a:t>
            </a:r>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Width</a:t>
            </a:r>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Left</a:t>
            </a:r>
            <a:r>
              <a:rPr lang="en-US" sz="1200" kern="1200" dirty="0">
                <a:solidFill>
                  <a:schemeClr val="tx1"/>
                </a:solidFill>
                <a:effectLst/>
                <a:latin typeface="+mn-lt"/>
                <a:ea typeface="+mn-ea"/>
                <a:cs typeface="+mn-cs"/>
              </a:rPr>
              <a:t>, and </a:t>
            </a:r>
            <a:r>
              <a:rPr lang="en-US" sz="1200" b="1" kern="1200" dirty="0">
                <a:solidFill>
                  <a:schemeClr val="tx1"/>
                </a:solidFill>
                <a:effectLst/>
                <a:latin typeface="+mn-lt"/>
                <a:ea typeface="+mn-ea"/>
                <a:cs typeface="+mn-cs"/>
              </a:rPr>
              <a:t>Top</a:t>
            </a:r>
            <a:r>
              <a:rPr lang="en-US" sz="1200" kern="1200" dirty="0">
                <a:solidFill>
                  <a:schemeClr val="tx1"/>
                </a:solidFill>
                <a:effectLst/>
                <a:latin typeface="+mn-lt"/>
                <a:ea typeface="+mn-ea"/>
                <a:cs typeface="+mn-cs"/>
              </a:rPr>
              <a:t> boxes. </a:t>
            </a:r>
          </a:p>
          <a:p>
            <a:pPr marL="628650" lvl="1" indent="-171450">
              <a:buFont typeface="Arial" pitchFamily="34" charset="0"/>
              <a:buChar char="•"/>
            </a:pPr>
            <a:r>
              <a:rPr lang="en-US" sz="1200" kern="1200" dirty="0">
                <a:solidFill>
                  <a:schemeClr val="tx1"/>
                </a:solidFill>
                <a:effectLst/>
                <a:latin typeface="+mn-lt"/>
                <a:ea typeface="+mn-ea"/>
                <a:cs typeface="+mn-cs"/>
              </a:rPr>
              <a:t>To resize the picture, click </a:t>
            </a:r>
            <a:r>
              <a:rPr lang="en-US" sz="1200" b="1" kern="1200" dirty="0">
                <a:solidFill>
                  <a:schemeClr val="tx1"/>
                </a:solidFill>
                <a:effectLst/>
                <a:latin typeface="+mn-lt"/>
                <a:ea typeface="+mn-ea"/>
                <a:cs typeface="+mn-cs"/>
              </a:rPr>
              <a:t>Size</a:t>
            </a:r>
            <a:r>
              <a:rPr lang="en-US" sz="1200" kern="1200" dirty="0">
                <a:solidFill>
                  <a:schemeClr val="tx1"/>
                </a:solidFill>
                <a:effectLst/>
                <a:latin typeface="+mn-lt"/>
                <a:ea typeface="+mn-ea"/>
                <a:cs typeface="+mn-cs"/>
              </a:rPr>
              <a:t> in the left pane, and in the </a:t>
            </a:r>
            <a:r>
              <a:rPr lang="en-US" sz="1200" b="1" kern="1200" dirty="0">
                <a:solidFill>
                  <a:schemeClr val="tx1"/>
                </a:solidFill>
                <a:effectLst/>
                <a:latin typeface="+mn-lt"/>
                <a:ea typeface="+mn-ea"/>
                <a:cs typeface="+mn-cs"/>
              </a:rPr>
              <a:t>Size</a:t>
            </a:r>
            <a:r>
              <a:rPr lang="en-US" sz="1200" kern="1200" dirty="0">
                <a:solidFill>
                  <a:schemeClr val="tx1"/>
                </a:solidFill>
                <a:effectLst/>
                <a:latin typeface="+mn-lt"/>
                <a:ea typeface="+mn-ea"/>
                <a:cs typeface="+mn-cs"/>
              </a:rPr>
              <a:t> pane, under </a:t>
            </a:r>
            <a:r>
              <a:rPr lang="en-US" sz="1200" b="1" kern="1200" dirty="0">
                <a:solidFill>
                  <a:schemeClr val="tx1"/>
                </a:solidFill>
                <a:effectLst/>
                <a:latin typeface="+mn-lt"/>
                <a:ea typeface="+mn-ea"/>
                <a:cs typeface="+mn-cs"/>
              </a:rPr>
              <a:t>Size and rotate</a:t>
            </a:r>
            <a:r>
              <a:rPr lang="en-US" sz="1200" kern="1200" dirty="0">
                <a:solidFill>
                  <a:schemeClr val="tx1"/>
                </a:solidFill>
                <a:effectLst/>
                <a:latin typeface="+mn-lt"/>
                <a:ea typeface="+mn-ea"/>
                <a:cs typeface="+mn-cs"/>
              </a:rPr>
              <a:t>, enter values into the </a:t>
            </a:r>
            <a:r>
              <a:rPr lang="en-US" sz="1200" b="1" kern="1200" dirty="0">
                <a:solidFill>
                  <a:schemeClr val="tx1"/>
                </a:solidFill>
                <a:effectLst/>
                <a:latin typeface="+mn-lt"/>
                <a:ea typeface="+mn-ea"/>
                <a:cs typeface="+mn-cs"/>
              </a:rPr>
              <a:t>Height</a:t>
            </a:r>
            <a:r>
              <a:rPr lang="en-US" sz="1200" kern="1200" dirty="0">
                <a:solidFill>
                  <a:schemeClr val="tx1"/>
                </a:solidFill>
                <a:effectLst/>
                <a:latin typeface="+mn-lt"/>
                <a:ea typeface="+mn-ea"/>
                <a:cs typeface="+mn-cs"/>
              </a:rPr>
              <a:t> and </a:t>
            </a:r>
            <a:r>
              <a:rPr lang="en-US" sz="1200" b="1" kern="1200" dirty="0">
                <a:solidFill>
                  <a:schemeClr val="tx1"/>
                </a:solidFill>
                <a:effectLst/>
                <a:latin typeface="+mn-lt"/>
                <a:ea typeface="+mn-ea"/>
                <a:cs typeface="+mn-cs"/>
              </a:rPr>
              <a:t>Width</a:t>
            </a:r>
            <a:r>
              <a:rPr lang="en-US" sz="1200" kern="1200" dirty="0">
                <a:solidFill>
                  <a:schemeClr val="tx1"/>
                </a:solidFill>
                <a:effectLst/>
                <a:latin typeface="+mn-lt"/>
                <a:ea typeface="+mn-ea"/>
                <a:cs typeface="+mn-cs"/>
              </a:rPr>
              <a:t> boxes.</a:t>
            </a:r>
            <a:r>
              <a:rPr lang="en-US" sz="1400" kern="1200" dirty="0">
                <a:solidFill>
                  <a:schemeClr val="tx1"/>
                </a:solidFill>
                <a:effectLst/>
                <a:latin typeface="+mn-lt"/>
                <a:ea typeface="+mn-ea"/>
                <a:cs typeface="+mn-cs"/>
              </a:rPr>
              <a:t> </a:t>
            </a:r>
          </a:p>
          <a:p>
            <a:pPr marL="228600" indent="-228600">
              <a:buFont typeface="+mj-lt"/>
              <a:buAutoNum type="arabicPeriod"/>
            </a:pPr>
            <a:r>
              <a:rPr lang="en-US" sz="1200" b="0" i="0" baseline="0" dirty="0"/>
              <a:t>Also in the </a:t>
            </a:r>
            <a:r>
              <a:rPr lang="en-US" sz="1200" b="1" i="0" baseline="0" dirty="0"/>
              <a:t>Format Picture </a:t>
            </a:r>
            <a:r>
              <a:rPr lang="en-US" sz="1200" b="0" i="0" baseline="0" dirty="0"/>
              <a:t>dialog box, click </a:t>
            </a:r>
            <a:r>
              <a:rPr lang="en-US" sz="1200" b="1" i="0" baseline="0" dirty="0"/>
              <a:t>Glow and Soft Edges </a:t>
            </a:r>
            <a:r>
              <a:rPr lang="en-US" sz="1200" b="0" i="0" baseline="0" dirty="0"/>
              <a:t>in the left pane, and then in the </a:t>
            </a:r>
            <a:r>
              <a:rPr lang="en-US" sz="1200" b="1" i="0" baseline="0" dirty="0"/>
              <a:t>Glow and Soft Edges</a:t>
            </a:r>
            <a:r>
              <a:rPr lang="en-US" sz="1200" b="0" i="0" baseline="0" dirty="0"/>
              <a:t> pane, under </a:t>
            </a:r>
            <a:r>
              <a:rPr lang="en-US" sz="1200" b="1" i="0" baseline="0" dirty="0"/>
              <a:t>Soft Edges</a:t>
            </a:r>
            <a:r>
              <a:rPr lang="en-US" sz="1200" b="0" i="0" baseline="0" dirty="0"/>
              <a:t>, in the </a:t>
            </a:r>
            <a:r>
              <a:rPr lang="en-US" sz="1200" b="1" i="0" baseline="0" dirty="0"/>
              <a:t>Size</a:t>
            </a:r>
            <a:r>
              <a:rPr lang="en-US" sz="1200" b="0" i="0" baseline="0" dirty="0"/>
              <a:t> box enter </a:t>
            </a:r>
            <a:r>
              <a:rPr lang="en-US" sz="1200" b="1" i="0" baseline="0" dirty="0"/>
              <a:t>10 point</a:t>
            </a:r>
            <a:r>
              <a:rPr lang="en-US" sz="1200" b="0" i="0" baseline="0" dirty="0"/>
              <a:t>. </a:t>
            </a:r>
          </a:p>
          <a:p>
            <a:endParaRPr lang="en-US" sz="1200" b="0" baseline="0" dirty="0"/>
          </a:p>
          <a:p>
            <a:endParaRPr lang="en-US" sz="1200" baseline="0"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BCD5785-8A43-4CC4-A705-D4AA7E8DB57F}" type="datetimeFigureOut">
              <a:rPr lang="en-US" smtClean="0">
                <a:solidFill>
                  <a:prstClr val="black">
                    <a:tint val="75000"/>
                  </a:prstClr>
                </a:solidFill>
              </a:rPr>
              <a:pPr/>
              <a:t>3/13/2019</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347936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BCD5785-8A43-4CC4-A705-D4AA7E8DB57F}" type="datetimeFigureOut">
              <a:rPr lang="en-US" smtClean="0">
                <a:solidFill>
                  <a:prstClr val="black">
                    <a:tint val="75000"/>
                  </a:prstClr>
                </a:solidFill>
              </a:rPr>
              <a:pPr/>
              <a:t>3/13/2019</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63044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CD5785-8A43-4CC4-A705-D4AA7E8DB57F}" type="datetimeFigureOut">
              <a:rPr lang="en-US" smtClean="0">
                <a:solidFill>
                  <a:prstClr val="black">
                    <a:tint val="75000"/>
                  </a:prstClr>
                </a:solidFill>
              </a:rPr>
              <a:pPr/>
              <a:t>3/13/2019</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686127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CD5785-8A43-4CC4-A705-D4AA7E8DB57F}" type="datetimeFigureOut">
              <a:rPr lang="en-US" smtClean="0">
                <a:solidFill>
                  <a:prstClr val="black">
                    <a:tint val="75000"/>
                  </a:prstClr>
                </a:solidFill>
              </a:rPr>
              <a:pPr/>
              <a:t>3/13/2019</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790676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BCD5785-8A43-4CC4-A705-D4AA7E8DB57F}" type="datetimeFigureOut">
              <a:rPr lang="en-US" smtClean="0">
                <a:solidFill>
                  <a:prstClr val="black">
                    <a:tint val="75000"/>
                  </a:prstClr>
                </a:solidFill>
              </a:rPr>
              <a:pPr/>
              <a:t>3/13/2019</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704541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BCD5785-8A43-4CC4-A705-D4AA7E8DB57F}" type="datetimeFigureOut">
              <a:rPr lang="en-US" smtClean="0">
                <a:solidFill>
                  <a:prstClr val="black">
                    <a:tint val="75000"/>
                  </a:prstClr>
                </a:solidFill>
              </a:rPr>
              <a:pPr/>
              <a:t>3/13/2019</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794319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CD5785-8A43-4CC4-A705-D4AA7E8DB57F}" type="datetimeFigureOut">
              <a:rPr lang="en-US" smtClean="0">
                <a:solidFill>
                  <a:prstClr val="black">
                    <a:tint val="75000"/>
                  </a:prstClr>
                </a:solidFill>
              </a:rPr>
              <a:pPr/>
              <a:t>3/13/2019</a:t>
            </a:fld>
            <a:endParaRPr lang="en-US"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US"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021505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CD5785-8A43-4CC4-A705-D4AA7E8DB57F}" type="datetimeFigureOut">
              <a:rPr lang="en-US" smtClean="0">
                <a:solidFill>
                  <a:prstClr val="black">
                    <a:tint val="75000"/>
                  </a:prstClr>
                </a:solidFill>
              </a:rPr>
              <a:pPr/>
              <a:t>3/13/2019</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456946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CD5785-8A43-4CC4-A705-D4AA7E8DB57F}" type="datetimeFigureOut">
              <a:rPr lang="en-US" smtClean="0">
                <a:solidFill>
                  <a:prstClr val="black">
                    <a:tint val="75000"/>
                  </a:prstClr>
                </a:solidFill>
              </a:rPr>
              <a:pPr/>
              <a:t>3/13/2019</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058893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BCD5785-8A43-4CC4-A705-D4AA7E8DB57F}" type="datetimeFigureOut">
              <a:rPr lang="en-US" smtClean="0">
                <a:solidFill>
                  <a:prstClr val="black">
                    <a:tint val="75000"/>
                  </a:prstClr>
                </a:solidFill>
              </a:rPr>
              <a:pPr/>
              <a:t>3/13/2019</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534210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BCD5785-8A43-4CC4-A705-D4AA7E8DB57F}" type="datetimeFigureOut">
              <a:rPr lang="en-US" smtClean="0">
                <a:solidFill>
                  <a:prstClr val="black">
                    <a:tint val="75000"/>
                  </a:prstClr>
                </a:solidFill>
              </a:rPr>
              <a:pPr/>
              <a:t>3/13/2019</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681201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6000"/>
            <a:lum/>
          </a:blip>
          <a:srcRect/>
          <a:stretch>
            <a:fillRect/>
          </a:stretch>
        </a:blip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70392412-2F6C-42E0-A973-AD28DD6CFEF1}"/>
              </a:ext>
            </a:extLst>
          </p:cNvPr>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1" y="-4646"/>
            <a:ext cx="9144001" cy="6862646"/>
          </a:xfrm>
          <a:prstGeom prst="rect">
            <a:avLst/>
          </a:prstGeom>
        </p:spPr>
      </p:pic>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CD5785-8A43-4CC4-A705-D4AA7E8DB57F}" type="datetimeFigureOut">
              <a:rPr lang="en-US" smtClean="0">
                <a:solidFill>
                  <a:prstClr val="black">
                    <a:tint val="75000"/>
                  </a:prstClr>
                </a:solidFill>
              </a:rPr>
              <a:pPr/>
              <a:t>3/13/2019</a:t>
            </a:fld>
            <a:endParaRPr lang="en-US" dirty="0">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742381025"/>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0" name="Rectangle 9">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611505" y="683404"/>
            <a:ext cx="792099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3" name="Picture 2">
            <a:extLst>
              <a:ext uri="{FF2B5EF4-FFF2-40B4-BE49-F238E27FC236}">
                <a16:creationId xmlns:a16="http://schemas.microsoft.com/office/drawing/2014/main" id="{A79BA1D3-8FD3-4C15-8597-95328BC96DA8}"/>
              </a:ext>
            </a:extLst>
          </p:cNvPr>
          <p:cNvPicPr>
            <a:picLocks noChangeAspect="1"/>
          </p:cNvPicPr>
          <p:nvPr/>
        </p:nvPicPr>
        <p:blipFill rotWithShape="1">
          <a:blip r:embed="rId3">
            <a:extLst>
              <a:ext uri="{28A0092B-C50C-407E-A947-70E740481C1C}">
                <a14:useLocalDpi xmlns:a14="http://schemas.microsoft.com/office/drawing/2010/main" val="0"/>
              </a:ext>
            </a:extLst>
          </a:blip>
          <a:srcRect l="7139" r="5447" b="2"/>
          <a:stretch/>
        </p:blipFill>
        <p:spPr>
          <a:xfrm rot="21480000">
            <a:off x="853377" y="1003258"/>
            <a:ext cx="7437246" cy="4764396"/>
          </a:xfrm>
          <a:prstGeom prst="rect">
            <a:avLst/>
          </a:prstGeom>
        </p:spPr>
      </p:pic>
    </p:spTree>
    <p:extLst>
      <p:ext uri="{BB962C8B-B14F-4D97-AF65-F5344CB8AC3E}">
        <p14:creationId xmlns:p14="http://schemas.microsoft.com/office/powerpoint/2010/main" val="3559223202"/>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AC070-682F-4477-B42C-1422B73AC391}"/>
              </a:ext>
            </a:extLst>
          </p:cNvPr>
          <p:cNvSpPr>
            <a:spLocks noGrp="1"/>
          </p:cNvSpPr>
          <p:nvPr>
            <p:ph type="ctrTitle"/>
          </p:nvPr>
        </p:nvSpPr>
        <p:spPr/>
        <p:txBody>
          <a:bodyPr/>
          <a:lstStyle/>
          <a:p>
            <a:r>
              <a:rPr lang="en-GB" dirty="0"/>
              <a:t>West Wales Maritime Heritage society</a:t>
            </a:r>
          </a:p>
        </p:txBody>
      </p:sp>
      <p:sp>
        <p:nvSpPr>
          <p:cNvPr id="3" name="Subtitle 2">
            <a:extLst>
              <a:ext uri="{FF2B5EF4-FFF2-40B4-BE49-F238E27FC236}">
                <a16:creationId xmlns:a16="http://schemas.microsoft.com/office/drawing/2014/main" id="{8E11EE46-86FF-4F8B-810F-94AA2DE0E90E}"/>
              </a:ext>
            </a:extLst>
          </p:cNvPr>
          <p:cNvSpPr>
            <a:spLocks noGrp="1"/>
          </p:cNvSpPr>
          <p:nvPr>
            <p:ph type="subTitle" idx="1"/>
          </p:nvPr>
        </p:nvSpPr>
        <p:spPr/>
        <p:txBody>
          <a:bodyPr/>
          <a:lstStyle/>
          <a:p>
            <a:r>
              <a:rPr lang="en-GB" dirty="0">
                <a:solidFill>
                  <a:schemeClr val="tx2"/>
                </a:solidFill>
              </a:rPr>
              <a:t>Museum, Education, Demonstration.</a:t>
            </a:r>
          </a:p>
          <a:p>
            <a:r>
              <a:rPr lang="en-GB" dirty="0">
                <a:solidFill>
                  <a:schemeClr val="tx2"/>
                </a:solidFill>
              </a:rPr>
              <a:t>Active involvement around the world supporting heritage.</a:t>
            </a:r>
          </a:p>
        </p:txBody>
      </p:sp>
    </p:spTree>
    <p:extLst>
      <p:ext uri="{BB962C8B-B14F-4D97-AF65-F5344CB8AC3E}">
        <p14:creationId xmlns:p14="http://schemas.microsoft.com/office/powerpoint/2010/main" val="1122216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4320164D-D153-4B49-AAFC-D307C449151F}"/>
              </a:ext>
            </a:extLst>
          </p:cNvPr>
          <p:cNvPicPr>
            <a:picLocks noGrp="1" noChangeAspect="1"/>
          </p:cNvPicPr>
          <p:nvPr>
            <p:ph type="pic" idx="1"/>
          </p:nvPr>
        </p:nvPicPr>
        <p:blipFill rotWithShape="1">
          <a:blip r:embed="rId2" cstate="print">
            <a:extLst>
              <a:ext uri="{28A0092B-C50C-407E-A947-70E740481C1C}">
                <a14:useLocalDpi xmlns:a14="http://schemas.microsoft.com/office/drawing/2010/main" val="0"/>
              </a:ext>
            </a:extLst>
          </a:blip>
          <a:srcRect r="16933" b="-1"/>
          <a:stretch/>
        </p:blipFill>
        <p:spPr>
          <a:xfrm rot="16200000">
            <a:off x="-559627" y="1111317"/>
            <a:ext cx="5698083" cy="4578828"/>
          </a:xfrm>
          <a:prstGeom prst="rect">
            <a:avLst/>
          </a:prstGeom>
        </p:spPr>
      </p:pic>
      <p:pic>
        <p:nvPicPr>
          <p:cNvPr id="23" name="Picture 20">
            <a:extLst>
              <a:ext uri="{FF2B5EF4-FFF2-40B4-BE49-F238E27FC236}">
                <a16:creationId xmlns:a16="http://schemas.microsoft.com/office/drawing/2014/main" id="{86BA5DB7-BF33-463C-AE3A-DD318F534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9831"/>
          <a:stretch/>
        </p:blipFill>
        <p:spPr>
          <a:xfrm>
            <a:off x="2" y="548284"/>
            <a:ext cx="9143998" cy="5704284"/>
          </a:xfrm>
          <a:prstGeom prst="rect">
            <a:avLst/>
          </a:prstGeom>
        </p:spPr>
      </p:pic>
      <p:sp>
        <p:nvSpPr>
          <p:cNvPr id="2" name="Title 1">
            <a:extLst>
              <a:ext uri="{FF2B5EF4-FFF2-40B4-BE49-F238E27FC236}">
                <a16:creationId xmlns:a16="http://schemas.microsoft.com/office/drawing/2014/main" id="{45EBB4F4-D7C4-4F54-920F-87919E746F6E}"/>
              </a:ext>
            </a:extLst>
          </p:cNvPr>
          <p:cNvSpPr>
            <a:spLocks noGrp="1"/>
          </p:cNvSpPr>
          <p:nvPr>
            <p:ph type="title"/>
          </p:nvPr>
        </p:nvSpPr>
        <p:spPr>
          <a:xfrm>
            <a:off x="4570578" y="1381336"/>
            <a:ext cx="4000965" cy="1168669"/>
          </a:xfrm>
        </p:spPr>
        <p:txBody>
          <a:bodyPr vert="horz" lIns="91440" tIns="45720" rIns="91440" bIns="45720" rtlCol="0" anchor="ctr">
            <a:normAutofit/>
          </a:bodyPr>
          <a:lstStyle/>
          <a:p>
            <a:pPr>
              <a:lnSpc>
                <a:spcPct val="90000"/>
              </a:lnSpc>
            </a:pPr>
            <a:r>
              <a:rPr lang="en-US" sz="3700" kern="1200">
                <a:solidFill>
                  <a:srgbClr val="000000"/>
                </a:solidFill>
                <a:latin typeface="+mj-lt"/>
                <a:ea typeface="+mj-ea"/>
                <a:cs typeface="+mj-cs"/>
              </a:rPr>
              <a:t>Thistle, undergoing restoration</a:t>
            </a:r>
          </a:p>
        </p:txBody>
      </p:sp>
      <p:sp>
        <p:nvSpPr>
          <p:cNvPr id="4" name="Text Placeholder 3">
            <a:extLst>
              <a:ext uri="{FF2B5EF4-FFF2-40B4-BE49-F238E27FC236}">
                <a16:creationId xmlns:a16="http://schemas.microsoft.com/office/drawing/2014/main" id="{F262393F-BAFC-4645-B5CC-4C3E5694BC43}"/>
              </a:ext>
            </a:extLst>
          </p:cNvPr>
          <p:cNvSpPr>
            <a:spLocks noGrp="1"/>
          </p:cNvSpPr>
          <p:nvPr>
            <p:ph type="body" sz="half" idx="2"/>
          </p:nvPr>
        </p:nvSpPr>
        <p:spPr>
          <a:xfrm>
            <a:off x="4567930" y="2673512"/>
            <a:ext cx="4003614" cy="2927188"/>
          </a:xfrm>
        </p:spPr>
        <p:txBody>
          <a:bodyPr vert="horz" lIns="91440" tIns="45720" rIns="91440" bIns="45720" rtlCol="0" anchor="ctr">
            <a:normAutofit/>
          </a:bodyPr>
          <a:lstStyle/>
          <a:p>
            <a:pPr marL="285750" indent="-228600">
              <a:lnSpc>
                <a:spcPct val="90000"/>
              </a:lnSpc>
              <a:buFont typeface="Arial" panose="020B0604020202020204" pitchFamily="34" charset="0"/>
              <a:buChar char="•"/>
            </a:pPr>
            <a:r>
              <a:rPr lang="en-US" sz="1500" dirty="0">
                <a:solidFill>
                  <a:srgbClr val="000000"/>
                </a:solidFill>
              </a:rPr>
              <a:t>Not built with plans</a:t>
            </a:r>
          </a:p>
          <a:p>
            <a:pPr marL="285750" indent="-228600">
              <a:lnSpc>
                <a:spcPct val="90000"/>
              </a:lnSpc>
              <a:buFont typeface="Arial" panose="020B0604020202020204" pitchFamily="34" charset="0"/>
              <a:buChar char="•"/>
            </a:pPr>
            <a:r>
              <a:rPr lang="en-US" sz="1500" dirty="0">
                <a:solidFill>
                  <a:srgbClr val="000000"/>
                </a:solidFill>
              </a:rPr>
              <a:t>Working progress in view of public.</a:t>
            </a:r>
          </a:p>
          <a:p>
            <a:pPr marL="285750" indent="-228600">
              <a:lnSpc>
                <a:spcPct val="90000"/>
              </a:lnSpc>
              <a:buFont typeface="Arial" panose="020B0604020202020204" pitchFamily="34" charset="0"/>
              <a:buChar char="•"/>
            </a:pPr>
            <a:r>
              <a:rPr lang="en-US" sz="1500" dirty="0">
                <a:solidFill>
                  <a:srgbClr val="000000"/>
                </a:solidFill>
              </a:rPr>
              <a:t>Work is slow and under-maned.</a:t>
            </a:r>
          </a:p>
          <a:p>
            <a:pPr marL="285750" indent="-228600">
              <a:lnSpc>
                <a:spcPct val="90000"/>
              </a:lnSpc>
              <a:buFont typeface="Arial" panose="020B0604020202020204" pitchFamily="34" charset="0"/>
              <a:buChar char="•"/>
            </a:pPr>
            <a:r>
              <a:rPr lang="en-US" sz="1500" dirty="0">
                <a:solidFill>
                  <a:srgbClr val="000000"/>
                </a:solidFill>
              </a:rPr>
              <a:t>Smaller scale model needed.</a:t>
            </a:r>
          </a:p>
          <a:p>
            <a:pPr marL="285750" indent="-228600">
              <a:lnSpc>
                <a:spcPct val="90000"/>
              </a:lnSpc>
              <a:buFont typeface="Arial" panose="020B0604020202020204" pitchFamily="34" charset="0"/>
              <a:buChar char="•"/>
            </a:pPr>
            <a:r>
              <a:rPr lang="en-US" sz="1500" dirty="0">
                <a:solidFill>
                  <a:srgbClr val="000000"/>
                </a:solidFill>
              </a:rPr>
              <a:t>No large steamer to fashion the planking .</a:t>
            </a:r>
          </a:p>
          <a:p>
            <a:pPr marL="285750" indent="-228600">
              <a:lnSpc>
                <a:spcPct val="90000"/>
              </a:lnSpc>
              <a:buFont typeface="Arial" panose="020B0604020202020204" pitchFamily="34" charset="0"/>
              <a:buChar char="•"/>
            </a:pPr>
            <a:r>
              <a:rPr lang="en-US" sz="1500" dirty="0">
                <a:solidFill>
                  <a:srgbClr val="000000"/>
                </a:solidFill>
              </a:rPr>
              <a:t>The Tenby </a:t>
            </a:r>
            <a:r>
              <a:rPr lang="en-US" sz="1500" dirty="0" err="1">
                <a:solidFill>
                  <a:srgbClr val="000000"/>
                </a:solidFill>
              </a:rPr>
              <a:t>Lugger</a:t>
            </a:r>
            <a:r>
              <a:rPr lang="en-US" sz="1500" dirty="0">
                <a:solidFill>
                  <a:srgbClr val="000000"/>
                </a:solidFill>
              </a:rPr>
              <a:t> still is a interesting feature.</a:t>
            </a:r>
          </a:p>
        </p:txBody>
      </p:sp>
    </p:spTree>
    <p:extLst>
      <p:ext uri="{BB962C8B-B14F-4D97-AF65-F5344CB8AC3E}">
        <p14:creationId xmlns:p14="http://schemas.microsoft.com/office/powerpoint/2010/main" val="2988566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9"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3" name="Picture 12">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25000"/>
          <a:stretch/>
        </p:blipFill>
        <p:spPr>
          <a:xfrm>
            <a:off x="0" y="0"/>
            <a:ext cx="9144000" cy="6858000"/>
          </a:xfrm>
          <a:prstGeom prst="rect">
            <a:avLst/>
          </a:prstGeom>
        </p:spPr>
      </p:pic>
      <p:sp>
        <p:nvSpPr>
          <p:cNvPr id="15"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15622"/>
            <a:ext cx="5534025" cy="6340936"/>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6" name="Picture Placeholder 5">
            <a:extLst>
              <a:ext uri="{FF2B5EF4-FFF2-40B4-BE49-F238E27FC236}">
                <a16:creationId xmlns:a16="http://schemas.microsoft.com/office/drawing/2014/main" id="{4EE2FF74-DD4F-488E-A08B-6FF58493EB03}"/>
              </a:ext>
            </a:extLst>
          </p:cNvPr>
          <p:cNvPicPr>
            <a:picLocks noGrp="1" noChangeAspect="1"/>
          </p:cNvPicPr>
          <p:nvPr>
            <p:ph type="pic" idx="1"/>
          </p:nvPr>
        </p:nvPicPr>
        <p:blipFill rotWithShape="1">
          <a:blip r:embed="rId3" cstate="print">
            <a:alphaModFix/>
            <a:extLst>
              <a:ext uri="{28A0092B-C50C-407E-A947-70E740481C1C}">
                <a14:useLocalDpi xmlns:a14="http://schemas.microsoft.com/office/drawing/2010/main" val="0"/>
              </a:ext>
            </a:extLst>
          </a:blip>
          <a:srcRect l="21073" r="20920" b="-1"/>
          <a:stretch/>
        </p:blipFill>
        <p:spPr>
          <a:xfrm>
            <a:off x="-1" y="672598"/>
            <a:ext cx="5381626" cy="6192886"/>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
        <p:nvSpPr>
          <p:cNvPr id="2" name="Title 1">
            <a:extLst>
              <a:ext uri="{FF2B5EF4-FFF2-40B4-BE49-F238E27FC236}">
                <a16:creationId xmlns:a16="http://schemas.microsoft.com/office/drawing/2014/main" id="{638EB7B6-771D-4B4B-90B8-2B88AC06F2C2}"/>
              </a:ext>
            </a:extLst>
          </p:cNvPr>
          <p:cNvSpPr>
            <a:spLocks noGrp="1"/>
          </p:cNvSpPr>
          <p:nvPr>
            <p:ph type="title"/>
          </p:nvPr>
        </p:nvSpPr>
        <p:spPr>
          <a:xfrm>
            <a:off x="4636068" y="790576"/>
            <a:ext cx="4321001" cy="742949"/>
          </a:xfrm>
        </p:spPr>
        <p:txBody>
          <a:bodyPr vert="horz" lIns="91440" tIns="45720" rIns="91440" bIns="45720" rtlCol="0" anchor="t">
            <a:normAutofit/>
          </a:bodyPr>
          <a:lstStyle/>
          <a:p>
            <a:pPr algn="r">
              <a:lnSpc>
                <a:spcPct val="90000"/>
              </a:lnSpc>
            </a:pPr>
            <a:r>
              <a:rPr lang="en-US" sz="4000" kern="1200">
                <a:solidFill>
                  <a:srgbClr val="000000"/>
                </a:solidFill>
                <a:latin typeface="+mj-lt"/>
                <a:ea typeface="+mj-ea"/>
                <a:cs typeface="+mj-cs"/>
              </a:rPr>
              <a:t>More restorations</a:t>
            </a:r>
          </a:p>
        </p:txBody>
      </p:sp>
      <p:sp>
        <p:nvSpPr>
          <p:cNvPr id="4" name="Text Placeholder 3">
            <a:extLst>
              <a:ext uri="{FF2B5EF4-FFF2-40B4-BE49-F238E27FC236}">
                <a16:creationId xmlns:a16="http://schemas.microsoft.com/office/drawing/2014/main" id="{7D4BCFA1-4773-48D0-BCD6-E34DE912E654}"/>
              </a:ext>
            </a:extLst>
          </p:cNvPr>
          <p:cNvSpPr>
            <a:spLocks noGrp="1"/>
          </p:cNvSpPr>
          <p:nvPr>
            <p:ph type="body" sz="half" idx="2"/>
          </p:nvPr>
        </p:nvSpPr>
        <p:spPr>
          <a:xfrm>
            <a:off x="5348991" y="1595295"/>
            <a:ext cx="3604268" cy="426367"/>
          </a:xfrm>
        </p:spPr>
        <p:txBody>
          <a:bodyPr vert="horz" lIns="91440" tIns="45720" rIns="91440" bIns="45720" rtlCol="0" anchor="b">
            <a:normAutofit/>
          </a:bodyPr>
          <a:lstStyle/>
          <a:p>
            <a:pPr algn="r">
              <a:lnSpc>
                <a:spcPct val="90000"/>
              </a:lnSpc>
              <a:spcBef>
                <a:spcPts val="1000"/>
              </a:spcBef>
            </a:pPr>
            <a:r>
              <a:rPr lang="en-US" sz="1200" kern="1200" dirty="0">
                <a:solidFill>
                  <a:srgbClr val="000000"/>
                </a:solidFill>
                <a:latin typeface="+mn-lt"/>
                <a:ea typeface="+mn-ea"/>
                <a:cs typeface="+mn-cs"/>
              </a:rPr>
              <a:t>One of the jobs was to move these boats to extend the museum.</a:t>
            </a:r>
          </a:p>
        </p:txBody>
      </p:sp>
    </p:spTree>
    <p:extLst>
      <p:ext uri="{BB962C8B-B14F-4D97-AF65-F5344CB8AC3E}">
        <p14:creationId xmlns:p14="http://schemas.microsoft.com/office/powerpoint/2010/main" val="881404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18DF4301-6E92-40A2-898F-21D32B92F484}"/>
              </a:ext>
            </a:extLst>
          </p:cNvPr>
          <p:cNvPicPr>
            <a:picLocks noGrp="1" noChangeAspect="1"/>
          </p:cNvPicPr>
          <p:nvPr>
            <p:ph type="pic" idx="1"/>
          </p:nvPr>
        </p:nvPicPr>
        <p:blipFill rotWithShape="1">
          <a:blip r:embed="rId2" cstate="print">
            <a:alphaModFix/>
            <a:extLst>
              <a:ext uri="{28A0092B-C50C-407E-A947-70E740481C1C}">
                <a14:useLocalDpi xmlns:a14="http://schemas.microsoft.com/office/drawing/2010/main" val="0"/>
              </a:ext>
            </a:extLst>
          </a:blip>
          <a:srcRect r="28407" b="-1"/>
          <a:stretch/>
        </p:blipFill>
        <p:spPr>
          <a:xfrm rot="16200000">
            <a:off x="4174214" y="173943"/>
            <a:ext cx="5143500" cy="4795614"/>
          </a:xfrm>
          <a:prstGeom prst="rect">
            <a:avLst/>
          </a:prstGeom>
        </p:spPr>
      </p:pic>
      <p:pic>
        <p:nvPicPr>
          <p:cNvPr id="19" name="Picture 18">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9144000" cy="5143500"/>
          </a:xfrm>
          <a:prstGeom prst="rect">
            <a:avLst/>
          </a:prstGeom>
        </p:spPr>
      </p:pic>
      <p:sp>
        <p:nvSpPr>
          <p:cNvPr id="5" name="Title 4">
            <a:extLst>
              <a:ext uri="{FF2B5EF4-FFF2-40B4-BE49-F238E27FC236}">
                <a16:creationId xmlns:a16="http://schemas.microsoft.com/office/drawing/2014/main" id="{6FC99B0B-DFB6-4917-A904-5EC76DCDAF92}"/>
              </a:ext>
            </a:extLst>
          </p:cNvPr>
          <p:cNvSpPr>
            <a:spLocks noGrp="1"/>
          </p:cNvSpPr>
          <p:nvPr>
            <p:ph type="title"/>
          </p:nvPr>
        </p:nvSpPr>
        <p:spPr>
          <a:xfrm>
            <a:off x="603749" y="806450"/>
            <a:ext cx="3602727" cy="1633382"/>
          </a:xfrm>
        </p:spPr>
        <p:txBody>
          <a:bodyPr vert="horz" lIns="91440" tIns="45720" rIns="91440" bIns="45720" rtlCol="0" anchor="ctr">
            <a:normAutofit/>
          </a:bodyPr>
          <a:lstStyle/>
          <a:p>
            <a:pPr>
              <a:lnSpc>
                <a:spcPct val="90000"/>
              </a:lnSpc>
            </a:pPr>
            <a:r>
              <a:rPr lang="en-US" sz="2800" kern="1200">
                <a:solidFill>
                  <a:srgbClr val="000000"/>
                </a:solidFill>
                <a:latin typeface="+mj-lt"/>
                <a:ea typeface="+mj-ea"/>
                <a:cs typeface="+mj-cs"/>
              </a:rPr>
              <a:t>Education and involvement with the young community.</a:t>
            </a:r>
          </a:p>
        </p:txBody>
      </p:sp>
      <p:sp>
        <p:nvSpPr>
          <p:cNvPr id="7" name="Text Placeholder 6">
            <a:extLst>
              <a:ext uri="{FF2B5EF4-FFF2-40B4-BE49-F238E27FC236}">
                <a16:creationId xmlns:a16="http://schemas.microsoft.com/office/drawing/2014/main" id="{10F08C46-1969-485E-990C-FB86E3A2FC4C}"/>
              </a:ext>
            </a:extLst>
          </p:cNvPr>
          <p:cNvSpPr>
            <a:spLocks noGrp="1"/>
          </p:cNvSpPr>
          <p:nvPr>
            <p:ph type="body" sz="half" idx="2"/>
          </p:nvPr>
        </p:nvSpPr>
        <p:spPr>
          <a:xfrm>
            <a:off x="603748" y="2561357"/>
            <a:ext cx="3602726" cy="3045693"/>
          </a:xfrm>
        </p:spPr>
        <p:txBody>
          <a:bodyPr vert="horz" lIns="91440" tIns="45720" rIns="91440" bIns="45720" rtlCol="0" anchor="ctr">
            <a:normAutofit/>
          </a:bodyPr>
          <a:lstStyle/>
          <a:p>
            <a:pPr indent="-228600">
              <a:lnSpc>
                <a:spcPct val="90000"/>
              </a:lnSpc>
              <a:buFont typeface="Arial" panose="020B0604020202020204" pitchFamily="34" charset="0"/>
              <a:buChar char="•"/>
            </a:pPr>
            <a:endParaRPr lang="en-US" sz="1500" dirty="0">
              <a:solidFill>
                <a:srgbClr val="000000"/>
              </a:solidFill>
            </a:endParaRPr>
          </a:p>
        </p:txBody>
      </p:sp>
    </p:spTree>
    <p:extLst>
      <p:ext uri="{BB962C8B-B14F-4D97-AF65-F5344CB8AC3E}">
        <p14:creationId xmlns:p14="http://schemas.microsoft.com/office/powerpoint/2010/main" val="820926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2A71465D-05E7-4E8C-A3D2-E49997FBEA22}"/>
              </a:ext>
            </a:extLst>
          </p:cNvPr>
          <p:cNvPicPr>
            <a:picLocks noGrp="1" noChangeAspect="1"/>
          </p:cNvPicPr>
          <p:nvPr>
            <p:ph type="pic" idx="1"/>
          </p:nvPr>
        </p:nvPicPr>
        <p:blipFill rotWithShape="1">
          <a:blip r:embed="rId2"/>
          <a:srcRect l="9848" r="15152"/>
          <a:stretch/>
        </p:blipFill>
        <p:spPr>
          <a:xfrm>
            <a:off x="-1" y="10"/>
            <a:ext cx="9144000" cy="6857990"/>
          </a:xfrm>
          <a:prstGeom prst="rect">
            <a:avLst/>
          </a:prstGeom>
        </p:spPr>
      </p:pic>
      <p:sp>
        <p:nvSpPr>
          <p:cNvPr id="12"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1" y="2463131"/>
            <a:ext cx="4512879" cy="4394869"/>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68580" tIns="34290" rIns="68580" bIns="34290" rtlCol="0" anchor="t">
            <a:normAutofit/>
          </a:bodyPr>
          <a:lstStyle/>
          <a:p>
            <a:pPr algn="ctr">
              <a:spcAft>
                <a:spcPts val="750"/>
              </a:spcAft>
              <a:buClr>
                <a:schemeClr val="tx1"/>
              </a:buClr>
              <a:buSzPct val="100000"/>
            </a:pPr>
            <a:endParaRPr lang="en-US" sz="1200" cap="all"/>
          </a:p>
        </p:txBody>
      </p:sp>
      <p:sp>
        <p:nvSpPr>
          <p:cNvPr id="2" name="Title 1">
            <a:extLst>
              <a:ext uri="{FF2B5EF4-FFF2-40B4-BE49-F238E27FC236}">
                <a16:creationId xmlns:a16="http://schemas.microsoft.com/office/drawing/2014/main" id="{C35B3212-CA50-4A60-ADA6-BF0B3DC24F04}"/>
              </a:ext>
            </a:extLst>
          </p:cNvPr>
          <p:cNvSpPr>
            <a:spLocks noGrp="1"/>
          </p:cNvSpPr>
          <p:nvPr>
            <p:ph type="title"/>
          </p:nvPr>
        </p:nvSpPr>
        <p:spPr>
          <a:xfrm>
            <a:off x="568370" y="3149961"/>
            <a:ext cx="3153103" cy="1007066"/>
          </a:xfrm>
        </p:spPr>
        <p:txBody>
          <a:bodyPr vert="horz" lIns="91440" tIns="45720" rIns="91440" bIns="45720" rtlCol="0" anchor="ctr">
            <a:normAutofit/>
          </a:bodyPr>
          <a:lstStyle/>
          <a:p>
            <a:pPr algn="ctr">
              <a:lnSpc>
                <a:spcPct val="90000"/>
              </a:lnSpc>
            </a:pPr>
            <a:r>
              <a:rPr lang="en-US" sz="3150" dirty="0"/>
              <a:t>What to do with 172 model ships</a:t>
            </a:r>
            <a:endParaRPr lang="en-US" sz="3150" kern="1200" dirty="0">
              <a:solidFill>
                <a:schemeClr val="tx1"/>
              </a:solidFill>
              <a:latin typeface="+mj-lt"/>
              <a:ea typeface="+mj-ea"/>
              <a:cs typeface="+mj-cs"/>
            </a:endParaRPr>
          </a:p>
        </p:txBody>
      </p:sp>
      <p:cxnSp>
        <p:nvCxnSpPr>
          <p:cNvPr id="14" name="Straight Connector 13">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95115" y="4226880"/>
            <a:ext cx="701565"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AE746080-E1D5-4631-B004-9B778B7DDB32}"/>
              </a:ext>
            </a:extLst>
          </p:cNvPr>
          <p:cNvSpPr>
            <a:spLocks noGrp="1"/>
          </p:cNvSpPr>
          <p:nvPr>
            <p:ph type="body" sz="half" idx="2"/>
          </p:nvPr>
        </p:nvSpPr>
        <p:spPr>
          <a:xfrm>
            <a:off x="430421" y="4277679"/>
            <a:ext cx="3444766" cy="1964879"/>
          </a:xfrm>
        </p:spPr>
        <p:txBody>
          <a:bodyPr vert="horz" lIns="91440" tIns="45720" rIns="91440" bIns="45720" rtlCol="0" anchor="ctr">
            <a:normAutofit/>
          </a:bodyPr>
          <a:lstStyle/>
          <a:p>
            <a:pPr>
              <a:lnSpc>
                <a:spcPct val="90000"/>
              </a:lnSpc>
            </a:pPr>
            <a:r>
              <a:rPr lang="en-US" sz="1575" dirty="0"/>
              <a:t>My suggestion upcycle metal shelving and add lighting behind, positioned on wall at eye level, giving more floor space.</a:t>
            </a:r>
          </a:p>
          <a:p>
            <a:pPr>
              <a:lnSpc>
                <a:spcPct val="90000"/>
              </a:lnSpc>
            </a:pPr>
            <a:r>
              <a:rPr lang="en-US" sz="1575" dirty="0"/>
              <a:t>What they did was buy a typical glass display case, and displayed the ships in a standard way.</a:t>
            </a:r>
          </a:p>
          <a:p>
            <a:pPr indent="-228600">
              <a:lnSpc>
                <a:spcPct val="90000"/>
              </a:lnSpc>
              <a:buFont typeface="Arial" panose="020B0604020202020204" pitchFamily="34" charset="0"/>
              <a:buChar char="•"/>
            </a:pPr>
            <a:endParaRPr lang="en-US" sz="1575" dirty="0"/>
          </a:p>
        </p:txBody>
      </p:sp>
    </p:spTree>
    <p:extLst>
      <p:ext uri="{BB962C8B-B14F-4D97-AF65-F5344CB8AC3E}">
        <p14:creationId xmlns:p14="http://schemas.microsoft.com/office/powerpoint/2010/main" val="41674961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AA8C1-E3AD-4E45-B699-2516C674E568}"/>
              </a:ext>
            </a:extLst>
          </p:cNvPr>
          <p:cNvSpPr>
            <a:spLocks noGrp="1"/>
          </p:cNvSpPr>
          <p:nvPr>
            <p:ph type="title"/>
          </p:nvPr>
        </p:nvSpPr>
        <p:spPr>
          <a:xfrm>
            <a:off x="491490" y="365125"/>
            <a:ext cx="3840085" cy="1692794"/>
          </a:xfrm>
        </p:spPr>
        <p:txBody>
          <a:bodyPr vert="horz" lIns="91440" tIns="45720" rIns="91440" bIns="45720" rtlCol="0" anchor="ctr">
            <a:normAutofit/>
          </a:bodyPr>
          <a:lstStyle/>
          <a:p>
            <a:pPr>
              <a:lnSpc>
                <a:spcPct val="90000"/>
              </a:lnSpc>
            </a:pPr>
            <a:r>
              <a:rPr lang="en-US" sz="4400" dirty="0"/>
              <a:t>Pussy cat</a:t>
            </a:r>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429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63423827-E5A1-4BF8-9D35-3DBC7ED38CE2}"/>
              </a:ext>
            </a:extLst>
          </p:cNvPr>
          <p:cNvSpPr>
            <a:spLocks noGrp="1"/>
          </p:cNvSpPr>
          <p:nvPr>
            <p:ph type="body" sz="half" idx="2"/>
          </p:nvPr>
        </p:nvSpPr>
        <p:spPr>
          <a:xfrm>
            <a:off x="491490" y="2575034"/>
            <a:ext cx="3840085" cy="3462228"/>
          </a:xfrm>
        </p:spPr>
        <p:txBody>
          <a:bodyPr vert="horz" lIns="91440" tIns="45720" rIns="91440" bIns="45720" rtlCol="0">
            <a:normAutofit/>
          </a:bodyPr>
          <a:lstStyle/>
          <a:p>
            <a:pPr indent="-228600">
              <a:lnSpc>
                <a:spcPct val="90000"/>
              </a:lnSpc>
              <a:buFont typeface="Arial" panose="020B0604020202020204" pitchFamily="34" charset="0"/>
              <a:buChar char="•"/>
            </a:pPr>
            <a:r>
              <a:rPr lang="en-US" sz="1600" dirty="0"/>
              <a:t>I named her. In memory of the pea green boat poem, after watching her being restored over the four weeks.</a:t>
            </a:r>
          </a:p>
        </p:txBody>
      </p:sp>
      <p:pic>
        <p:nvPicPr>
          <p:cNvPr id="6" name="Picture Placeholder 5">
            <a:extLst>
              <a:ext uri="{FF2B5EF4-FFF2-40B4-BE49-F238E27FC236}">
                <a16:creationId xmlns:a16="http://schemas.microsoft.com/office/drawing/2014/main" id="{670E1693-4C2A-4F09-B5B0-D8721AD00022}"/>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l="27972" r="33192"/>
          <a:stretch/>
        </p:blipFill>
        <p:spPr>
          <a:xfrm>
            <a:off x="4409136" y="10"/>
            <a:ext cx="4734863"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2171888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356E8-E7E0-46F0-940F-45945ED392F9}"/>
              </a:ext>
            </a:extLst>
          </p:cNvPr>
          <p:cNvSpPr>
            <a:spLocks noGrp="1"/>
          </p:cNvSpPr>
          <p:nvPr>
            <p:ph type="title"/>
          </p:nvPr>
        </p:nvSpPr>
        <p:spPr>
          <a:xfrm>
            <a:off x="486696" y="629266"/>
            <a:ext cx="3845274" cy="1676603"/>
          </a:xfrm>
        </p:spPr>
        <p:txBody>
          <a:bodyPr vert="horz" lIns="91440" tIns="45720" rIns="91440" bIns="45720" rtlCol="0" anchor="ctr">
            <a:normAutofit/>
          </a:bodyPr>
          <a:lstStyle/>
          <a:p>
            <a:pPr>
              <a:lnSpc>
                <a:spcPct val="90000"/>
              </a:lnSpc>
            </a:pPr>
            <a:r>
              <a:rPr lang="en-US" sz="4400"/>
              <a:t>New layout</a:t>
            </a:r>
          </a:p>
        </p:txBody>
      </p:sp>
      <p:sp>
        <p:nvSpPr>
          <p:cNvPr id="4" name="Text Placeholder 3">
            <a:extLst>
              <a:ext uri="{FF2B5EF4-FFF2-40B4-BE49-F238E27FC236}">
                <a16:creationId xmlns:a16="http://schemas.microsoft.com/office/drawing/2014/main" id="{8DBC5696-0194-4151-B819-E753A1A54FCF}"/>
              </a:ext>
            </a:extLst>
          </p:cNvPr>
          <p:cNvSpPr>
            <a:spLocks noGrp="1"/>
          </p:cNvSpPr>
          <p:nvPr>
            <p:ph type="body" sz="half" idx="2"/>
          </p:nvPr>
        </p:nvSpPr>
        <p:spPr>
          <a:xfrm>
            <a:off x="486697" y="2438400"/>
            <a:ext cx="3845272" cy="3785419"/>
          </a:xfrm>
        </p:spPr>
        <p:txBody>
          <a:bodyPr vert="horz" lIns="91440" tIns="45720" rIns="91440" bIns="45720" rtlCol="0">
            <a:normAutofit/>
          </a:bodyPr>
          <a:lstStyle/>
          <a:p>
            <a:pPr indent="-228600">
              <a:lnSpc>
                <a:spcPct val="90000"/>
              </a:lnSpc>
              <a:buFont typeface="Arial" panose="020B0604020202020204" pitchFamily="34" charset="0"/>
              <a:buChar char="•"/>
            </a:pPr>
            <a:r>
              <a:rPr lang="en-US" sz="1700" dirty="0"/>
              <a:t>The idea was to create a uncluttered airy feel, with separate sections to channel the public into spaces of interest. All the rubbish has been moved, all the models have been reduced in number. Sails have been used to cover the joists in the roof. </a:t>
            </a:r>
          </a:p>
          <a:p>
            <a:pPr indent="-228600">
              <a:lnSpc>
                <a:spcPct val="90000"/>
              </a:lnSpc>
              <a:buFont typeface="Arial" panose="020B0604020202020204" pitchFamily="34" charset="0"/>
              <a:buChar char="•"/>
            </a:pPr>
            <a:r>
              <a:rPr lang="en-US" sz="1700" dirty="0"/>
              <a:t>Future plans include taking all the information </a:t>
            </a:r>
            <a:r>
              <a:rPr lang="en-US" sz="1700" dirty="0" err="1"/>
              <a:t>thats</a:t>
            </a:r>
            <a:r>
              <a:rPr lang="en-US" sz="1700" dirty="0"/>
              <a:t> written down on stick ups, posters are to be made to simplify the text.</a:t>
            </a:r>
          </a:p>
        </p:txBody>
      </p:sp>
      <p:pic>
        <p:nvPicPr>
          <p:cNvPr id="6" name="Picture Placeholder 5">
            <a:extLst>
              <a:ext uri="{FF2B5EF4-FFF2-40B4-BE49-F238E27FC236}">
                <a16:creationId xmlns:a16="http://schemas.microsoft.com/office/drawing/2014/main" id="{1B9D1E73-55AF-4F09-9998-B5D026F3C323}"/>
              </a:ext>
            </a:extLst>
          </p:cNvPr>
          <p:cNvPicPr>
            <a:picLocks noGrp="1" noChangeAspect="1"/>
          </p:cNvPicPr>
          <p:nvPr>
            <p:ph type="pic" idx="1"/>
          </p:nvPr>
        </p:nvPicPr>
        <p:blipFill rotWithShape="1">
          <a:blip r:embed="rId2" cstate="print">
            <a:extLst>
              <a:ext uri="{28A0092B-C50C-407E-A947-70E740481C1C}">
                <a14:useLocalDpi xmlns:a14="http://schemas.microsoft.com/office/drawing/2010/main" val="0"/>
              </a:ext>
            </a:extLst>
          </a:blip>
          <a:srcRect r="15700"/>
          <a:stretch/>
        </p:blipFill>
        <p:spPr>
          <a:xfrm rot="5400000">
            <a:off x="3426979" y="1140980"/>
            <a:ext cx="6858000" cy="4576040"/>
          </a:xfrm>
          <a:prstGeom prst="rect">
            <a:avLst/>
          </a:prstGeom>
          <a:effectLst/>
        </p:spPr>
      </p:pic>
    </p:spTree>
    <p:extLst>
      <p:ext uri="{BB962C8B-B14F-4D97-AF65-F5344CB8AC3E}">
        <p14:creationId xmlns:p14="http://schemas.microsoft.com/office/powerpoint/2010/main" val="2075858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A99A1-6409-4F94-9B27-0ADD31CF4922}"/>
              </a:ext>
            </a:extLst>
          </p:cNvPr>
          <p:cNvSpPr>
            <a:spLocks noGrp="1"/>
          </p:cNvSpPr>
          <p:nvPr>
            <p:ph type="title"/>
          </p:nvPr>
        </p:nvSpPr>
        <p:spPr>
          <a:xfrm>
            <a:off x="491490" y="365125"/>
            <a:ext cx="3840085" cy="1692794"/>
          </a:xfrm>
        </p:spPr>
        <p:txBody>
          <a:bodyPr vert="horz" lIns="91440" tIns="45720" rIns="91440" bIns="45720" rtlCol="0" anchor="ctr">
            <a:normAutofit/>
          </a:bodyPr>
          <a:lstStyle/>
          <a:p>
            <a:pPr>
              <a:lnSpc>
                <a:spcPct val="90000"/>
              </a:lnSpc>
            </a:pPr>
            <a:r>
              <a:rPr lang="en-US" sz="2800" dirty="0"/>
              <a:t>Meetings with the WWMHS continue, along with work with the museum</a:t>
            </a:r>
          </a:p>
        </p:txBody>
      </p:sp>
      <p:cxnSp>
        <p:nvCxnSpPr>
          <p:cNvPr id="15" name="Straight Arrow Connector 14">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429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DBC23318-D87F-4BC3-BCE4-EEEC7539A3F0}"/>
              </a:ext>
            </a:extLst>
          </p:cNvPr>
          <p:cNvSpPr>
            <a:spLocks noGrp="1"/>
          </p:cNvSpPr>
          <p:nvPr>
            <p:ph type="body" sz="half" idx="2"/>
          </p:nvPr>
        </p:nvSpPr>
        <p:spPr>
          <a:xfrm>
            <a:off x="491490" y="2575034"/>
            <a:ext cx="3840085" cy="3462228"/>
          </a:xfrm>
        </p:spPr>
        <p:txBody>
          <a:bodyPr vert="horz" lIns="91440" tIns="45720" rIns="91440" bIns="45720" rtlCol="0">
            <a:normAutofit fontScale="92500" lnSpcReduction="10000"/>
          </a:bodyPr>
          <a:lstStyle/>
          <a:p>
            <a:pPr>
              <a:lnSpc>
                <a:spcPct val="90000"/>
              </a:lnSpc>
            </a:pPr>
            <a:r>
              <a:rPr lang="en-US" sz="2000" b="1" dirty="0">
                <a:ln w="0"/>
                <a:effectLst>
                  <a:outerShdw blurRad="38100" dist="19050" dir="2700000" algn="tl" rotWithShape="0">
                    <a:schemeClr val="dk1">
                      <a:alpha val="40000"/>
                    </a:schemeClr>
                  </a:outerShdw>
                </a:effectLst>
              </a:rPr>
              <a:t>Learning and understanding in my practical placement.</a:t>
            </a:r>
          </a:p>
          <a:p>
            <a:pPr>
              <a:lnSpc>
                <a:spcPct val="90000"/>
              </a:lnSpc>
            </a:pPr>
            <a:endParaRPr lang="en-US" sz="2000" b="1" dirty="0">
              <a:ln w="0"/>
              <a:effectLst>
                <a:outerShdw blurRad="38100" dist="19050" dir="2700000" algn="tl" rotWithShape="0">
                  <a:schemeClr val="dk1">
                    <a:alpha val="40000"/>
                  </a:schemeClr>
                </a:outerShdw>
              </a:effectLst>
            </a:endParaRPr>
          </a:p>
          <a:p>
            <a:pPr marL="285750" indent="-285750">
              <a:lnSpc>
                <a:spcPct val="90000"/>
              </a:lnSpc>
              <a:buFont typeface="Arial" panose="020B0604020202020204" pitchFamily="34" charset="0"/>
              <a:buChar char="•"/>
            </a:pPr>
            <a:r>
              <a:rPr lang="en-US" sz="1600" dirty="0"/>
              <a:t>Passion is needed to work, in cold environments.</a:t>
            </a:r>
          </a:p>
          <a:p>
            <a:pPr marL="285750" indent="-285750">
              <a:lnSpc>
                <a:spcPct val="90000"/>
              </a:lnSpc>
              <a:buFont typeface="Arial" panose="020B0604020202020204" pitchFamily="34" charset="0"/>
              <a:buChar char="•"/>
            </a:pPr>
            <a:r>
              <a:rPr lang="en-US" sz="1600" dirty="0"/>
              <a:t>Your job is never done, there is always need and room for improvement. The public need to be captivated, and this is done by continual marketing and upgrades.</a:t>
            </a:r>
          </a:p>
          <a:p>
            <a:pPr marL="285750" indent="-285750">
              <a:lnSpc>
                <a:spcPct val="90000"/>
              </a:lnSpc>
              <a:buFont typeface="Arial" panose="020B0604020202020204" pitchFamily="34" charset="0"/>
              <a:buChar char="•"/>
            </a:pPr>
            <a:r>
              <a:rPr lang="en-US" sz="1600" dirty="0"/>
              <a:t>Admission costs create a barrier between the client and the displays, WWMHS are successful because of a donation system. </a:t>
            </a:r>
          </a:p>
          <a:p>
            <a:pPr marL="285750" indent="-285750">
              <a:lnSpc>
                <a:spcPct val="90000"/>
              </a:lnSpc>
              <a:buFont typeface="Arial" panose="020B0604020202020204" pitchFamily="34" charset="0"/>
              <a:buChar char="•"/>
            </a:pPr>
            <a:r>
              <a:rPr lang="en-US" sz="1600" dirty="0"/>
              <a:t>There is no business without the volunteers and the need for new younger Passion is in desperate need.</a:t>
            </a:r>
          </a:p>
        </p:txBody>
      </p:sp>
      <p:pic>
        <p:nvPicPr>
          <p:cNvPr id="5" name="Picture Placeholder 4">
            <a:extLst>
              <a:ext uri="{FF2B5EF4-FFF2-40B4-BE49-F238E27FC236}">
                <a16:creationId xmlns:a16="http://schemas.microsoft.com/office/drawing/2014/main" id="{5FA08EB5-9CC8-4249-B9A7-5124256ABCD5}"/>
              </a:ext>
            </a:extLst>
          </p:cNvPr>
          <p:cNvPicPr>
            <a:picLocks noGrp="1" noChangeAspect="1"/>
          </p:cNvPicPr>
          <p:nvPr>
            <p:ph type="pic" idx="1"/>
          </p:nvPr>
        </p:nvPicPr>
        <p:blipFill rotWithShape="1">
          <a:blip r:embed="rId2"/>
          <a:srcRect r="1" b="18528"/>
          <a:stretch/>
        </p:blipFill>
        <p:spPr>
          <a:xfrm>
            <a:off x="4409136" y="10"/>
            <a:ext cx="4734863"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42395632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M02013891 Faded background picture with full-color overlay NEW.potx" id="{F0BFCD5F-5026-40FB-B1A8-3940FA0558AC}" vid="{3C222303-5239-4D08-BD6C-E9ED2BF8047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TotalTime>
  <Words>768</Words>
  <Application>Microsoft Office PowerPoint</Application>
  <PresentationFormat>On-screen Show (4:3)</PresentationFormat>
  <Paragraphs>48</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Impact</vt:lpstr>
      <vt:lpstr>Office Theme</vt:lpstr>
      <vt:lpstr>PowerPoint Presentation</vt:lpstr>
      <vt:lpstr>West Wales Maritime Heritage society</vt:lpstr>
      <vt:lpstr>Thistle, undergoing restoration</vt:lpstr>
      <vt:lpstr>More restorations</vt:lpstr>
      <vt:lpstr>Education and involvement with the young community.</vt:lpstr>
      <vt:lpstr>What to do with 172 model ships</vt:lpstr>
      <vt:lpstr>Pussy cat</vt:lpstr>
      <vt:lpstr>New layout</vt:lpstr>
      <vt:lpstr>Meetings with the WWMHS continue, along with work with the museum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Kimberley Robinson</dc:creator>
  <cp:lastModifiedBy>Kimberley Robinson</cp:lastModifiedBy>
  <cp:revision>4</cp:revision>
  <dcterms:created xsi:type="dcterms:W3CDTF">2019-03-13T10:37:34Z</dcterms:created>
  <dcterms:modified xsi:type="dcterms:W3CDTF">2019-03-13T10:55:26Z</dcterms:modified>
</cp:coreProperties>
</file>