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9.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0.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3.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0.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1.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2.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3.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4.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2" r:id="rId5"/>
  </p:sldMasterIdLst>
  <p:notesMasterIdLst>
    <p:notesMasterId r:id="rId82"/>
  </p:notesMasterIdLst>
  <p:sldIdLst>
    <p:sldId id="381" r:id="rId6"/>
    <p:sldId id="382" r:id="rId7"/>
    <p:sldId id="383" r:id="rId8"/>
    <p:sldId id="384" r:id="rId9"/>
    <p:sldId id="385" r:id="rId10"/>
    <p:sldId id="386" r:id="rId11"/>
    <p:sldId id="387" r:id="rId12"/>
    <p:sldId id="388" r:id="rId13"/>
    <p:sldId id="389" r:id="rId14"/>
    <p:sldId id="340" r:id="rId15"/>
    <p:sldId id="341" r:id="rId16"/>
    <p:sldId id="342" r:id="rId17"/>
    <p:sldId id="318" r:id="rId18"/>
    <p:sldId id="272" r:id="rId19"/>
    <p:sldId id="276" r:id="rId20"/>
    <p:sldId id="273" r:id="rId21"/>
    <p:sldId id="274" r:id="rId22"/>
    <p:sldId id="278" r:id="rId23"/>
    <p:sldId id="354" r:id="rId24"/>
    <p:sldId id="355" r:id="rId25"/>
    <p:sldId id="356" r:id="rId26"/>
    <p:sldId id="260" r:id="rId27"/>
    <p:sldId id="357" r:id="rId28"/>
    <p:sldId id="333" r:id="rId29"/>
    <p:sldId id="334" r:id="rId30"/>
    <p:sldId id="335" r:id="rId31"/>
    <p:sldId id="337" r:id="rId32"/>
    <p:sldId id="320" r:id="rId33"/>
    <p:sldId id="321" r:id="rId34"/>
    <p:sldId id="322" r:id="rId35"/>
    <p:sldId id="323" r:id="rId36"/>
    <p:sldId id="324" r:id="rId37"/>
    <p:sldId id="325" r:id="rId38"/>
    <p:sldId id="326" r:id="rId39"/>
    <p:sldId id="327" r:id="rId40"/>
    <p:sldId id="328" r:id="rId41"/>
    <p:sldId id="329" r:id="rId42"/>
    <p:sldId id="330" r:id="rId43"/>
    <p:sldId id="331" r:id="rId44"/>
    <p:sldId id="332" r:id="rId45"/>
    <p:sldId id="358" r:id="rId46"/>
    <p:sldId id="359" r:id="rId47"/>
    <p:sldId id="360" r:id="rId48"/>
    <p:sldId id="271" r:id="rId49"/>
    <p:sldId id="309" r:id="rId50"/>
    <p:sldId id="310" r:id="rId51"/>
    <p:sldId id="311" r:id="rId52"/>
    <p:sldId id="312" r:id="rId53"/>
    <p:sldId id="313" r:id="rId54"/>
    <p:sldId id="314" r:id="rId55"/>
    <p:sldId id="315" r:id="rId56"/>
    <p:sldId id="316" r:id="rId57"/>
    <p:sldId id="317" r:id="rId58"/>
    <p:sldId id="277" r:id="rId59"/>
    <p:sldId id="279" r:id="rId60"/>
    <p:sldId id="283" r:id="rId61"/>
    <p:sldId id="284" r:id="rId62"/>
    <p:sldId id="285" r:id="rId63"/>
    <p:sldId id="286" r:id="rId64"/>
    <p:sldId id="287" r:id="rId65"/>
    <p:sldId id="288" r:id="rId66"/>
    <p:sldId id="289" r:id="rId67"/>
    <p:sldId id="290" r:id="rId68"/>
    <p:sldId id="291" r:id="rId69"/>
    <p:sldId id="292" r:id="rId70"/>
    <p:sldId id="294" r:id="rId71"/>
    <p:sldId id="295" r:id="rId72"/>
    <p:sldId id="296" r:id="rId73"/>
    <p:sldId id="297" r:id="rId74"/>
    <p:sldId id="298" r:id="rId75"/>
    <p:sldId id="299" r:id="rId76"/>
    <p:sldId id="302" r:id="rId77"/>
    <p:sldId id="303" r:id="rId78"/>
    <p:sldId id="304" r:id="rId79"/>
    <p:sldId id="376" r:id="rId80"/>
    <p:sldId id="308" r:id="rId8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0ADF13-6DD5-4F0C-95AE-8D34562C8210}" v="49" dt="2020-11-23T10:41:17.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7" d="100"/>
          <a:sy n="67" d="100"/>
        </p:scale>
        <p:origin x="648" y="46"/>
      </p:cViewPr>
      <p:guideLst/>
    </p:cSldViewPr>
  </p:slideViewPr>
  <p:notesTextViewPr>
    <p:cViewPr>
      <p:scale>
        <a:sx n="1" d="1"/>
        <a:sy n="1" d="1"/>
      </p:scale>
      <p:origin x="0" y="0"/>
    </p:cViewPr>
  </p:notesTextViewPr>
  <p:sorterViewPr>
    <p:cViewPr varScale="1">
      <p:scale>
        <a:sx n="100" d="100"/>
        <a:sy n="100" d="100"/>
      </p:scale>
      <p:origin x="0" y="-2926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viewProps" Target="viewProps.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microsoft.com/office/2015/10/relationships/revisionInfo" Target="revisionInfo.xml"/><Relationship Id="rId61" Type="http://schemas.openxmlformats.org/officeDocument/2006/relationships/slide" Target="slides/slide56.xml"/><Relationship Id="rId82" Type="http://schemas.openxmlformats.org/officeDocument/2006/relationships/notesMaster" Target="notesMasters/notesMaster1.xml"/></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9.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24.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0.png"/><Relationship Id="rId7" Type="http://schemas.openxmlformats.org/officeDocument/2006/relationships/image" Target="../media/image41.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0.svg"/><Relationship Id="rId5" Type="http://schemas.openxmlformats.org/officeDocument/2006/relationships/image" Target="../media/image39.png"/><Relationship Id="rId10" Type="http://schemas.openxmlformats.org/officeDocument/2006/relationships/image" Target="../media/image44.svg"/><Relationship Id="rId4" Type="http://schemas.openxmlformats.org/officeDocument/2006/relationships/image" Target="../media/image38.svg"/><Relationship Id="rId9" Type="http://schemas.openxmlformats.org/officeDocument/2006/relationships/image" Target="../media/image43.png"/></Relationships>
</file>

<file path=ppt/diagrams/_rels/data25.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24.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0.png"/><Relationship Id="rId7" Type="http://schemas.openxmlformats.org/officeDocument/2006/relationships/image" Target="../media/image41.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0.svg"/><Relationship Id="rId5" Type="http://schemas.openxmlformats.org/officeDocument/2006/relationships/image" Target="../media/image39.png"/><Relationship Id="rId10" Type="http://schemas.openxmlformats.org/officeDocument/2006/relationships/image" Target="../media/image44.svg"/><Relationship Id="rId4" Type="http://schemas.openxmlformats.org/officeDocument/2006/relationships/image" Target="../media/image38.svg"/><Relationship Id="rId9" Type="http://schemas.openxmlformats.org/officeDocument/2006/relationships/image" Target="../media/image43.png"/></Relationships>
</file>

<file path=ppt/diagrams/_rels/drawing25.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3ED3E7-8249-4CD1-BDCC-9AF5676AB8E8}"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52CB3F82-E498-48E2-8015-3F8E8BC77282}">
      <dgm:prSet/>
      <dgm:spPr/>
      <dgm:t>
        <a:bodyPr/>
        <a:lstStyle/>
        <a:p>
          <a:r>
            <a:rPr lang="en-GB"/>
            <a:t>The state cant do it all ....................</a:t>
          </a:r>
          <a:endParaRPr lang="en-US"/>
        </a:p>
      </dgm:t>
    </dgm:pt>
    <dgm:pt modelId="{BC3A25D0-71CC-4CA4-95B3-1E69550E2F76}" type="parTrans" cxnId="{2AAA80DC-1841-4A48-97F5-6900E9F2156B}">
      <dgm:prSet/>
      <dgm:spPr/>
      <dgm:t>
        <a:bodyPr/>
        <a:lstStyle/>
        <a:p>
          <a:endParaRPr lang="en-US"/>
        </a:p>
      </dgm:t>
    </dgm:pt>
    <dgm:pt modelId="{EFE87D5B-EDB1-4AC4-94E7-C3A2F29D0B72}" type="sibTrans" cxnId="{2AAA80DC-1841-4A48-97F5-6900E9F2156B}">
      <dgm:prSet/>
      <dgm:spPr/>
      <dgm:t>
        <a:bodyPr/>
        <a:lstStyle/>
        <a:p>
          <a:endParaRPr lang="en-US"/>
        </a:p>
      </dgm:t>
    </dgm:pt>
    <dgm:pt modelId="{4D91B606-478A-4705-83F4-8C79B97114B3}">
      <dgm:prSet/>
      <dgm:spPr/>
      <dgm:t>
        <a:bodyPr/>
        <a:lstStyle/>
        <a:p>
          <a:r>
            <a:rPr lang="en-GB"/>
            <a:t>Markets ... it was assumed ... could be kept in check largely by a minimalist state and corporate self-regulation.</a:t>
          </a:r>
          <a:endParaRPr lang="en-US"/>
        </a:p>
      </dgm:t>
    </dgm:pt>
    <dgm:pt modelId="{65B88504-EF46-43B0-BA2B-78149B3E7EBC}" type="parTrans" cxnId="{83E429DD-1BD7-46AB-9F90-D91E05CCC928}">
      <dgm:prSet/>
      <dgm:spPr/>
      <dgm:t>
        <a:bodyPr/>
        <a:lstStyle/>
        <a:p>
          <a:endParaRPr lang="en-US"/>
        </a:p>
      </dgm:t>
    </dgm:pt>
    <dgm:pt modelId="{3ECB7936-1818-404F-AF07-366143C2652F}" type="sibTrans" cxnId="{83E429DD-1BD7-46AB-9F90-D91E05CCC928}">
      <dgm:prSet/>
      <dgm:spPr/>
      <dgm:t>
        <a:bodyPr/>
        <a:lstStyle/>
        <a:p>
          <a:endParaRPr lang="en-US"/>
        </a:p>
      </dgm:t>
    </dgm:pt>
    <dgm:pt modelId="{26D85709-1123-4213-8A03-1BB8F9077450}">
      <dgm:prSet/>
      <dgm:spPr/>
      <dgm:t>
        <a:bodyPr/>
        <a:lstStyle/>
        <a:p>
          <a:r>
            <a:rPr lang="en-CA"/>
            <a:t>More connected to all stakeholders involved.</a:t>
          </a:r>
          <a:endParaRPr lang="en-US"/>
        </a:p>
      </dgm:t>
    </dgm:pt>
    <dgm:pt modelId="{AA1F0A1F-DD5F-4EE7-B1DD-FEACAC14D94B}" type="parTrans" cxnId="{019800DF-0BE0-4F41-8555-11DFCE7D0380}">
      <dgm:prSet/>
      <dgm:spPr/>
      <dgm:t>
        <a:bodyPr/>
        <a:lstStyle/>
        <a:p>
          <a:endParaRPr lang="en-US"/>
        </a:p>
      </dgm:t>
    </dgm:pt>
    <dgm:pt modelId="{7248C8CF-7CFB-468A-85F5-E97F4F08DBEB}" type="sibTrans" cxnId="{019800DF-0BE0-4F41-8555-11DFCE7D0380}">
      <dgm:prSet/>
      <dgm:spPr/>
      <dgm:t>
        <a:bodyPr/>
        <a:lstStyle/>
        <a:p>
          <a:endParaRPr lang="en-US"/>
        </a:p>
      </dgm:t>
    </dgm:pt>
    <dgm:pt modelId="{8BFBDE85-3973-4A6F-8AFD-76C6FA1FB3C0}" type="pres">
      <dgm:prSet presAssocID="{9B3ED3E7-8249-4CD1-BDCC-9AF5676AB8E8}" presName="linear" presStyleCnt="0">
        <dgm:presLayoutVars>
          <dgm:animLvl val="lvl"/>
          <dgm:resizeHandles val="exact"/>
        </dgm:presLayoutVars>
      </dgm:prSet>
      <dgm:spPr/>
    </dgm:pt>
    <dgm:pt modelId="{96E4533C-5CB4-4440-8440-BDA3A7F2A406}" type="pres">
      <dgm:prSet presAssocID="{52CB3F82-E498-48E2-8015-3F8E8BC77282}" presName="parentText" presStyleLbl="node1" presStyleIdx="0" presStyleCnt="3">
        <dgm:presLayoutVars>
          <dgm:chMax val="0"/>
          <dgm:bulletEnabled val="1"/>
        </dgm:presLayoutVars>
      </dgm:prSet>
      <dgm:spPr/>
    </dgm:pt>
    <dgm:pt modelId="{C82E0768-CE6C-4838-A9F3-2E5580BB0D58}" type="pres">
      <dgm:prSet presAssocID="{EFE87D5B-EDB1-4AC4-94E7-C3A2F29D0B72}" presName="spacer" presStyleCnt="0"/>
      <dgm:spPr/>
    </dgm:pt>
    <dgm:pt modelId="{8BA3CFA9-72D0-4495-811C-F54932730047}" type="pres">
      <dgm:prSet presAssocID="{4D91B606-478A-4705-83F4-8C79B97114B3}" presName="parentText" presStyleLbl="node1" presStyleIdx="1" presStyleCnt="3">
        <dgm:presLayoutVars>
          <dgm:chMax val="0"/>
          <dgm:bulletEnabled val="1"/>
        </dgm:presLayoutVars>
      </dgm:prSet>
      <dgm:spPr/>
    </dgm:pt>
    <dgm:pt modelId="{EC6074D7-5E34-4FBE-89EC-E05919B8F9F8}" type="pres">
      <dgm:prSet presAssocID="{3ECB7936-1818-404F-AF07-366143C2652F}" presName="spacer" presStyleCnt="0"/>
      <dgm:spPr/>
    </dgm:pt>
    <dgm:pt modelId="{7F0F7F53-51FD-4568-9CB9-B475963A2585}" type="pres">
      <dgm:prSet presAssocID="{26D85709-1123-4213-8A03-1BB8F9077450}" presName="parentText" presStyleLbl="node1" presStyleIdx="2" presStyleCnt="3">
        <dgm:presLayoutVars>
          <dgm:chMax val="0"/>
          <dgm:bulletEnabled val="1"/>
        </dgm:presLayoutVars>
      </dgm:prSet>
      <dgm:spPr/>
    </dgm:pt>
  </dgm:ptLst>
  <dgm:cxnLst>
    <dgm:cxn modelId="{60B05133-4397-47E7-81D8-8750629C21F2}" type="presOf" srcId="{52CB3F82-E498-48E2-8015-3F8E8BC77282}" destId="{96E4533C-5CB4-4440-8440-BDA3A7F2A406}" srcOrd="0" destOrd="0" presId="urn:microsoft.com/office/officeart/2005/8/layout/vList2"/>
    <dgm:cxn modelId="{892E0E72-1BD8-4CE7-9841-CF67220EAB6E}" type="presOf" srcId="{26D85709-1123-4213-8A03-1BB8F9077450}" destId="{7F0F7F53-51FD-4568-9CB9-B475963A2585}" srcOrd="0" destOrd="0" presId="urn:microsoft.com/office/officeart/2005/8/layout/vList2"/>
    <dgm:cxn modelId="{6E65EA56-BEB4-45E1-A9D2-E774799E9FA4}" type="presOf" srcId="{4D91B606-478A-4705-83F4-8C79B97114B3}" destId="{8BA3CFA9-72D0-4495-811C-F54932730047}" srcOrd="0" destOrd="0" presId="urn:microsoft.com/office/officeart/2005/8/layout/vList2"/>
    <dgm:cxn modelId="{4C10EF7C-3013-44B3-AB77-644346086A4C}" type="presOf" srcId="{9B3ED3E7-8249-4CD1-BDCC-9AF5676AB8E8}" destId="{8BFBDE85-3973-4A6F-8AFD-76C6FA1FB3C0}" srcOrd="0" destOrd="0" presId="urn:microsoft.com/office/officeart/2005/8/layout/vList2"/>
    <dgm:cxn modelId="{2AAA80DC-1841-4A48-97F5-6900E9F2156B}" srcId="{9B3ED3E7-8249-4CD1-BDCC-9AF5676AB8E8}" destId="{52CB3F82-E498-48E2-8015-3F8E8BC77282}" srcOrd="0" destOrd="0" parTransId="{BC3A25D0-71CC-4CA4-95B3-1E69550E2F76}" sibTransId="{EFE87D5B-EDB1-4AC4-94E7-C3A2F29D0B72}"/>
    <dgm:cxn modelId="{83E429DD-1BD7-46AB-9F90-D91E05CCC928}" srcId="{9B3ED3E7-8249-4CD1-BDCC-9AF5676AB8E8}" destId="{4D91B606-478A-4705-83F4-8C79B97114B3}" srcOrd="1" destOrd="0" parTransId="{65B88504-EF46-43B0-BA2B-78149B3E7EBC}" sibTransId="{3ECB7936-1818-404F-AF07-366143C2652F}"/>
    <dgm:cxn modelId="{019800DF-0BE0-4F41-8555-11DFCE7D0380}" srcId="{9B3ED3E7-8249-4CD1-BDCC-9AF5676AB8E8}" destId="{26D85709-1123-4213-8A03-1BB8F9077450}" srcOrd="2" destOrd="0" parTransId="{AA1F0A1F-DD5F-4EE7-B1DD-FEACAC14D94B}" sibTransId="{7248C8CF-7CFB-468A-85F5-E97F4F08DBEB}"/>
    <dgm:cxn modelId="{3949BCCD-260B-467F-930B-B6FE3FDBE6C2}" type="presParOf" srcId="{8BFBDE85-3973-4A6F-8AFD-76C6FA1FB3C0}" destId="{96E4533C-5CB4-4440-8440-BDA3A7F2A406}" srcOrd="0" destOrd="0" presId="urn:microsoft.com/office/officeart/2005/8/layout/vList2"/>
    <dgm:cxn modelId="{5BC20862-77D7-49FE-9588-279CCF020239}" type="presParOf" srcId="{8BFBDE85-3973-4A6F-8AFD-76C6FA1FB3C0}" destId="{C82E0768-CE6C-4838-A9F3-2E5580BB0D58}" srcOrd="1" destOrd="0" presId="urn:microsoft.com/office/officeart/2005/8/layout/vList2"/>
    <dgm:cxn modelId="{3040F8B9-BD82-4264-A904-63ADBDB6FB48}" type="presParOf" srcId="{8BFBDE85-3973-4A6F-8AFD-76C6FA1FB3C0}" destId="{8BA3CFA9-72D0-4495-811C-F54932730047}" srcOrd="2" destOrd="0" presId="urn:microsoft.com/office/officeart/2005/8/layout/vList2"/>
    <dgm:cxn modelId="{EE98FA36-145D-4D5A-9350-FDC4BF6E0595}" type="presParOf" srcId="{8BFBDE85-3973-4A6F-8AFD-76C6FA1FB3C0}" destId="{EC6074D7-5E34-4FBE-89EC-E05919B8F9F8}" srcOrd="3" destOrd="0" presId="urn:microsoft.com/office/officeart/2005/8/layout/vList2"/>
    <dgm:cxn modelId="{17E6B775-2B2D-4C1A-9166-0B230E196B69}" type="presParOf" srcId="{8BFBDE85-3973-4A6F-8AFD-76C6FA1FB3C0}" destId="{7F0F7F53-51FD-4568-9CB9-B475963A258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00DFEF-862F-4C76-92E8-953F139DAFDB}" type="doc">
      <dgm:prSet loTypeId="urn:microsoft.com/office/officeart/2005/8/layout/list1" loCatId="list" qsTypeId="urn:microsoft.com/office/officeart/2005/8/quickstyle/simple1" qsCatId="simple" csTypeId="urn:microsoft.com/office/officeart/2005/8/colors/accent6_2" csCatId="accent6" phldr="1"/>
      <dgm:spPr/>
      <dgm:t>
        <a:bodyPr/>
        <a:lstStyle/>
        <a:p>
          <a:endParaRPr lang="en-US"/>
        </a:p>
      </dgm:t>
    </dgm:pt>
    <dgm:pt modelId="{9ADB2A0A-5485-490E-BB99-5DF75F0B5F29}">
      <dgm:prSet/>
      <dgm:spPr/>
      <dgm:t>
        <a:bodyPr/>
        <a:lstStyle/>
        <a:p>
          <a:r>
            <a:rPr lang="en-GB"/>
            <a:t>Economic (Structural) Regulation</a:t>
          </a:r>
          <a:endParaRPr lang="en-US"/>
        </a:p>
      </dgm:t>
    </dgm:pt>
    <dgm:pt modelId="{21FCCC3A-E09E-403A-B504-CC0D963241D6}" type="parTrans" cxnId="{8407B266-1CF6-4CDA-90E4-3C8966CAE4C6}">
      <dgm:prSet/>
      <dgm:spPr/>
      <dgm:t>
        <a:bodyPr/>
        <a:lstStyle/>
        <a:p>
          <a:endParaRPr lang="en-US"/>
        </a:p>
      </dgm:t>
    </dgm:pt>
    <dgm:pt modelId="{9FC43472-C81D-40C9-BA47-97F8FEBEF48B}" type="sibTrans" cxnId="{8407B266-1CF6-4CDA-90E4-3C8966CAE4C6}">
      <dgm:prSet/>
      <dgm:spPr/>
      <dgm:t>
        <a:bodyPr/>
        <a:lstStyle/>
        <a:p>
          <a:endParaRPr lang="en-US"/>
        </a:p>
      </dgm:t>
    </dgm:pt>
    <dgm:pt modelId="{506E34B2-4197-416B-A92B-764B224E99CE}">
      <dgm:prSet/>
      <dgm:spPr/>
      <dgm:t>
        <a:bodyPr/>
        <a:lstStyle/>
        <a:p>
          <a:r>
            <a:rPr lang="en-GB"/>
            <a:t>remedies for market failure, centrally-planning an economy, BoE.</a:t>
          </a:r>
          <a:endParaRPr lang="en-US"/>
        </a:p>
      </dgm:t>
    </dgm:pt>
    <dgm:pt modelId="{F8F665F7-E494-433F-8D91-C949D104201C}" type="parTrans" cxnId="{7BCAD6CC-5B5F-4011-BAA2-0B8CBE605740}">
      <dgm:prSet/>
      <dgm:spPr/>
      <dgm:t>
        <a:bodyPr/>
        <a:lstStyle/>
        <a:p>
          <a:endParaRPr lang="en-US"/>
        </a:p>
      </dgm:t>
    </dgm:pt>
    <dgm:pt modelId="{29D84689-597B-4D1B-A74D-E9CAEF5DC589}" type="sibTrans" cxnId="{7BCAD6CC-5B5F-4011-BAA2-0B8CBE605740}">
      <dgm:prSet/>
      <dgm:spPr/>
      <dgm:t>
        <a:bodyPr/>
        <a:lstStyle/>
        <a:p>
          <a:endParaRPr lang="en-US"/>
        </a:p>
      </dgm:t>
    </dgm:pt>
    <dgm:pt modelId="{80BC2CA1-CEA4-438D-9C95-BE10001AA11B}">
      <dgm:prSet/>
      <dgm:spPr/>
      <dgm:t>
        <a:bodyPr/>
        <a:lstStyle/>
        <a:p>
          <a:r>
            <a:rPr lang="en-GB"/>
            <a:t>Social (Conduct) Regulation</a:t>
          </a:r>
          <a:endParaRPr lang="en-US"/>
        </a:p>
      </dgm:t>
    </dgm:pt>
    <dgm:pt modelId="{CAF2F38E-97AC-47F6-ADAA-16BAE4E685B9}" type="parTrans" cxnId="{3D2719FB-F9C9-4308-815E-F835FCB71411}">
      <dgm:prSet/>
      <dgm:spPr/>
      <dgm:t>
        <a:bodyPr/>
        <a:lstStyle/>
        <a:p>
          <a:endParaRPr lang="en-US"/>
        </a:p>
      </dgm:t>
    </dgm:pt>
    <dgm:pt modelId="{69EB984A-6158-4FF9-A932-04AA71C2CD38}" type="sibTrans" cxnId="{3D2719FB-F9C9-4308-815E-F835FCB71411}">
      <dgm:prSet/>
      <dgm:spPr/>
      <dgm:t>
        <a:bodyPr/>
        <a:lstStyle/>
        <a:p>
          <a:endParaRPr lang="en-US"/>
        </a:p>
      </dgm:t>
    </dgm:pt>
    <dgm:pt modelId="{A45F3A41-5361-4A84-821F-26797156DEB2}">
      <dgm:prSet/>
      <dgm:spPr/>
      <dgm:t>
        <a:bodyPr/>
        <a:lstStyle/>
        <a:p>
          <a:r>
            <a:rPr lang="en-GB"/>
            <a:t>rules aimed at restricting behaviors that directly threaten public health, safety welfare or well being.</a:t>
          </a:r>
          <a:endParaRPr lang="en-US"/>
        </a:p>
      </dgm:t>
    </dgm:pt>
    <dgm:pt modelId="{7B7902D9-6F39-4A0C-AAEF-56447908B03A}" type="parTrans" cxnId="{7BCAC33E-F425-4C0B-BD59-076E9A2CD4EB}">
      <dgm:prSet/>
      <dgm:spPr/>
      <dgm:t>
        <a:bodyPr/>
        <a:lstStyle/>
        <a:p>
          <a:endParaRPr lang="en-US"/>
        </a:p>
      </dgm:t>
    </dgm:pt>
    <dgm:pt modelId="{F59C83DF-A76D-4B40-9000-7ECB324C37CA}" type="sibTrans" cxnId="{7BCAC33E-F425-4C0B-BD59-076E9A2CD4EB}">
      <dgm:prSet/>
      <dgm:spPr/>
      <dgm:t>
        <a:bodyPr/>
        <a:lstStyle/>
        <a:p>
          <a:endParaRPr lang="en-US"/>
        </a:p>
      </dgm:t>
    </dgm:pt>
    <dgm:pt modelId="{7A63A196-C38C-40B2-BE72-F627628B73F1}">
      <dgm:prSet/>
      <dgm:spPr/>
      <dgm:t>
        <a:bodyPr/>
        <a:lstStyle/>
        <a:p>
          <a:r>
            <a:rPr lang="en-GB"/>
            <a:t>Administrative Regulation</a:t>
          </a:r>
          <a:endParaRPr lang="en-US"/>
        </a:p>
      </dgm:t>
    </dgm:pt>
    <dgm:pt modelId="{67425283-A9BB-44E2-B686-D75B9E026C6B}" type="parTrans" cxnId="{667C72D7-D50A-447F-B8BC-770A901DF0D2}">
      <dgm:prSet/>
      <dgm:spPr/>
      <dgm:t>
        <a:bodyPr/>
        <a:lstStyle/>
        <a:p>
          <a:endParaRPr lang="en-US"/>
        </a:p>
      </dgm:t>
    </dgm:pt>
    <dgm:pt modelId="{6C03A91D-1726-4172-8142-AFADD504D870}" type="sibTrans" cxnId="{667C72D7-D50A-447F-B8BC-770A901DF0D2}">
      <dgm:prSet/>
      <dgm:spPr/>
      <dgm:t>
        <a:bodyPr/>
        <a:lstStyle/>
        <a:p>
          <a:endParaRPr lang="en-US"/>
        </a:p>
      </dgm:t>
    </dgm:pt>
    <dgm:pt modelId="{2F214942-E729-446C-B2A7-990B3B6ECE09}">
      <dgm:prSet/>
      <dgm:spPr/>
      <dgm:t>
        <a:bodyPr/>
        <a:lstStyle/>
        <a:p>
          <a:r>
            <a:rPr lang="en-GB" dirty="0"/>
            <a:t>rules and regulations made by government agencies or commissions which derive their authority from the state.</a:t>
          </a:r>
          <a:endParaRPr lang="en-US" dirty="0"/>
        </a:p>
      </dgm:t>
    </dgm:pt>
    <dgm:pt modelId="{0E2F6D9C-6398-4931-8EAE-6D0DCF3850B1}" type="parTrans" cxnId="{443B20A4-90A8-458A-9C98-51AD15508EAA}">
      <dgm:prSet/>
      <dgm:spPr/>
      <dgm:t>
        <a:bodyPr/>
        <a:lstStyle/>
        <a:p>
          <a:endParaRPr lang="en-US"/>
        </a:p>
      </dgm:t>
    </dgm:pt>
    <dgm:pt modelId="{45446C4B-5658-48B4-AA27-D6DB382DDDB4}" type="sibTrans" cxnId="{443B20A4-90A8-458A-9C98-51AD15508EAA}">
      <dgm:prSet/>
      <dgm:spPr/>
      <dgm:t>
        <a:bodyPr/>
        <a:lstStyle/>
        <a:p>
          <a:endParaRPr lang="en-US"/>
        </a:p>
      </dgm:t>
    </dgm:pt>
    <dgm:pt modelId="{5D7E23F9-4C03-4B41-BE2F-EE7FC8B465CF}" type="pres">
      <dgm:prSet presAssocID="{6100DFEF-862F-4C76-92E8-953F139DAFDB}" presName="linear" presStyleCnt="0">
        <dgm:presLayoutVars>
          <dgm:dir/>
          <dgm:animLvl val="lvl"/>
          <dgm:resizeHandles val="exact"/>
        </dgm:presLayoutVars>
      </dgm:prSet>
      <dgm:spPr/>
    </dgm:pt>
    <dgm:pt modelId="{2CA055FB-0F9F-7046-8561-F13A3F47BBE2}" type="pres">
      <dgm:prSet presAssocID="{9ADB2A0A-5485-490E-BB99-5DF75F0B5F29}" presName="parentLin" presStyleCnt="0"/>
      <dgm:spPr/>
    </dgm:pt>
    <dgm:pt modelId="{3E6956CF-7243-4D45-91B6-CEE2430FCF5C}" type="pres">
      <dgm:prSet presAssocID="{9ADB2A0A-5485-490E-BB99-5DF75F0B5F29}" presName="parentLeftMargin" presStyleLbl="node1" presStyleIdx="0" presStyleCnt="3"/>
      <dgm:spPr/>
    </dgm:pt>
    <dgm:pt modelId="{9574D748-90F0-5D48-B985-7FF6DEEC7D5E}" type="pres">
      <dgm:prSet presAssocID="{9ADB2A0A-5485-490E-BB99-5DF75F0B5F29}" presName="parentText" presStyleLbl="node1" presStyleIdx="0" presStyleCnt="3">
        <dgm:presLayoutVars>
          <dgm:chMax val="0"/>
          <dgm:bulletEnabled val="1"/>
        </dgm:presLayoutVars>
      </dgm:prSet>
      <dgm:spPr/>
    </dgm:pt>
    <dgm:pt modelId="{1A6E4DF8-1F6B-5B4A-B773-DC6935EFBE7B}" type="pres">
      <dgm:prSet presAssocID="{9ADB2A0A-5485-490E-BB99-5DF75F0B5F29}" presName="negativeSpace" presStyleCnt="0"/>
      <dgm:spPr/>
    </dgm:pt>
    <dgm:pt modelId="{4865E2E5-D9FE-6F46-B398-A1EBFCE8D5B4}" type="pres">
      <dgm:prSet presAssocID="{9ADB2A0A-5485-490E-BB99-5DF75F0B5F29}" presName="childText" presStyleLbl="conFgAcc1" presStyleIdx="0" presStyleCnt="3">
        <dgm:presLayoutVars>
          <dgm:bulletEnabled val="1"/>
        </dgm:presLayoutVars>
      </dgm:prSet>
      <dgm:spPr/>
    </dgm:pt>
    <dgm:pt modelId="{5E2681B2-6949-E841-B3D9-A074988AAB25}" type="pres">
      <dgm:prSet presAssocID="{9FC43472-C81D-40C9-BA47-97F8FEBEF48B}" presName="spaceBetweenRectangles" presStyleCnt="0"/>
      <dgm:spPr/>
    </dgm:pt>
    <dgm:pt modelId="{3CA97CE2-291D-7F41-A994-94D63AAB5BA6}" type="pres">
      <dgm:prSet presAssocID="{80BC2CA1-CEA4-438D-9C95-BE10001AA11B}" presName="parentLin" presStyleCnt="0"/>
      <dgm:spPr/>
    </dgm:pt>
    <dgm:pt modelId="{64444B7A-C7B8-D644-9336-511937008A8E}" type="pres">
      <dgm:prSet presAssocID="{80BC2CA1-CEA4-438D-9C95-BE10001AA11B}" presName="parentLeftMargin" presStyleLbl="node1" presStyleIdx="0" presStyleCnt="3"/>
      <dgm:spPr/>
    </dgm:pt>
    <dgm:pt modelId="{066F71C9-CC9B-884A-BD0F-D8E33FECBFC6}" type="pres">
      <dgm:prSet presAssocID="{80BC2CA1-CEA4-438D-9C95-BE10001AA11B}" presName="parentText" presStyleLbl="node1" presStyleIdx="1" presStyleCnt="3">
        <dgm:presLayoutVars>
          <dgm:chMax val="0"/>
          <dgm:bulletEnabled val="1"/>
        </dgm:presLayoutVars>
      </dgm:prSet>
      <dgm:spPr/>
    </dgm:pt>
    <dgm:pt modelId="{AAE40AAC-5351-0A4B-814A-B4002B6FDCF1}" type="pres">
      <dgm:prSet presAssocID="{80BC2CA1-CEA4-438D-9C95-BE10001AA11B}" presName="negativeSpace" presStyleCnt="0"/>
      <dgm:spPr/>
    </dgm:pt>
    <dgm:pt modelId="{6C844B93-9271-BF4C-9FBF-D29B901E62AF}" type="pres">
      <dgm:prSet presAssocID="{80BC2CA1-CEA4-438D-9C95-BE10001AA11B}" presName="childText" presStyleLbl="conFgAcc1" presStyleIdx="1" presStyleCnt="3">
        <dgm:presLayoutVars>
          <dgm:bulletEnabled val="1"/>
        </dgm:presLayoutVars>
      </dgm:prSet>
      <dgm:spPr/>
    </dgm:pt>
    <dgm:pt modelId="{5DB623F3-9DCE-3D4D-8E8A-736417D2A17D}" type="pres">
      <dgm:prSet presAssocID="{69EB984A-6158-4FF9-A932-04AA71C2CD38}" presName="spaceBetweenRectangles" presStyleCnt="0"/>
      <dgm:spPr/>
    </dgm:pt>
    <dgm:pt modelId="{93536105-E662-DE40-9E53-AABDA40CB2DC}" type="pres">
      <dgm:prSet presAssocID="{7A63A196-C38C-40B2-BE72-F627628B73F1}" presName="parentLin" presStyleCnt="0"/>
      <dgm:spPr/>
    </dgm:pt>
    <dgm:pt modelId="{FFC271CD-AAD8-9C4E-A9B6-9FF2975FF8B7}" type="pres">
      <dgm:prSet presAssocID="{7A63A196-C38C-40B2-BE72-F627628B73F1}" presName="parentLeftMargin" presStyleLbl="node1" presStyleIdx="1" presStyleCnt="3"/>
      <dgm:spPr/>
    </dgm:pt>
    <dgm:pt modelId="{E54929EF-FEAD-5745-8896-4E56FB893E69}" type="pres">
      <dgm:prSet presAssocID="{7A63A196-C38C-40B2-BE72-F627628B73F1}" presName="parentText" presStyleLbl="node1" presStyleIdx="2" presStyleCnt="3">
        <dgm:presLayoutVars>
          <dgm:chMax val="0"/>
          <dgm:bulletEnabled val="1"/>
        </dgm:presLayoutVars>
      </dgm:prSet>
      <dgm:spPr/>
    </dgm:pt>
    <dgm:pt modelId="{B76A4F0D-227A-B848-9836-E1D301E6C299}" type="pres">
      <dgm:prSet presAssocID="{7A63A196-C38C-40B2-BE72-F627628B73F1}" presName="negativeSpace" presStyleCnt="0"/>
      <dgm:spPr/>
    </dgm:pt>
    <dgm:pt modelId="{821B543E-555A-AE46-971B-890F79FBAD15}" type="pres">
      <dgm:prSet presAssocID="{7A63A196-C38C-40B2-BE72-F627628B73F1}" presName="childText" presStyleLbl="conFgAcc1" presStyleIdx="2" presStyleCnt="3">
        <dgm:presLayoutVars>
          <dgm:bulletEnabled val="1"/>
        </dgm:presLayoutVars>
      </dgm:prSet>
      <dgm:spPr/>
    </dgm:pt>
  </dgm:ptLst>
  <dgm:cxnLst>
    <dgm:cxn modelId="{DC93FF3D-253D-2846-9081-7213CB3003A5}" type="presOf" srcId="{80BC2CA1-CEA4-438D-9C95-BE10001AA11B}" destId="{066F71C9-CC9B-884A-BD0F-D8E33FECBFC6}" srcOrd="1" destOrd="0" presId="urn:microsoft.com/office/officeart/2005/8/layout/list1"/>
    <dgm:cxn modelId="{7BCAC33E-F425-4C0B-BD59-076E9A2CD4EB}" srcId="{80BC2CA1-CEA4-438D-9C95-BE10001AA11B}" destId="{A45F3A41-5361-4A84-821F-26797156DEB2}" srcOrd="0" destOrd="0" parTransId="{7B7902D9-6F39-4A0C-AAEF-56447908B03A}" sibTransId="{F59C83DF-A76D-4B40-9000-7ECB324C37CA}"/>
    <dgm:cxn modelId="{BA99E944-4B83-9D4C-BE98-1BFB77AB5FCA}" type="presOf" srcId="{7A63A196-C38C-40B2-BE72-F627628B73F1}" destId="{E54929EF-FEAD-5745-8896-4E56FB893E69}" srcOrd="1" destOrd="0" presId="urn:microsoft.com/office/officeart/2005/8/layout/list1"/>
    <dgm:cxn modelId="{8407B266-1CF6-4CDA-90E4-3C8966CAE4C6}" srcId="{6100DFEF-862F-4C76-92E8-953F139DAFDB}" destId="{9ADB2A0A-5485-490E-BB99-5DF75F0B5F29}" srcOrd="0" destOrd="0" parTransId="{21FCCC3A-E09E-403A-B504-CC0D963241D6}" sibTransId="{9FC43472-C81D-40C9-BA47-97F8FEBEF48B}"/>
    <dgm:cxn modelId="{A27A4949-6B17-5647-90CE-CA62A0F7B258}" type="presOf" srcId="{9ADB2A0A-5485-490E-BB99-5DF75F0B5F29}" destId="{3E6956CF-7243-4D45-91B6-CEE2430FCF5C}" srcOrd="0" destOrd="0" presId="urn:microsoft.com/office/officeart/2005/8/layout/list1"/>
    <dgm:cxn modelId="{02B8C273-4EA5-6547-A5A5-363FE5E04D32}" type="presOf" srcId="{9ADB2A0A-5485-490E-BB99-5DF75F0B5F29}" destId="{9574D748-90F0-5D48-B985-7FF6DEEC7D5E}" srcOrd="1" destOrd="0" presId="urn:microsoft.com/office/officeart/2005/8/layout/list1"/>
    <dgm:cxn modelId="{0416DE82-95C1-6843-B5EE-E3C53A860D88}" type="presOf" srcId="{A45F3A41-5361-4A84-821F-26797156DEB2}" destId="{6C844B93-9271-BF4C-9FBF-D29B901E62AF}" srcOrd="0" destOrd="0" presId="urn:microsoft.com/office/officeart/2005/8/layout/list1"/>
    <dgm:cxn modelId="{3B139EA1-19F2-914C-86EB-7B221A947775}" type="presOf" srcId="{2F214942-E729-446C-B2A7-990B3B6ECE09}" destId="{821B543E-555A-AE46-971B-890F79FBAD15}" srcOrd="0" destOrd="0" presId="urn:microsoft.com/office/officeart/2005/8/layout/list1"/>
    <dgm:cxn modelId="{443B20A4-90A8-458A-9C98-51AD15508EAA}" srcId="{7A63A196-C38C-40B2-BE72-F627628B73F1}" destId="{2F214942-E729-446C-B2A7-990B3B6ECE09}" srcOrd="0" destOrd="0" parTransId="{0E2F6D9C-6398-4931-8EAE-6D0DCF3850B1}" sibTransId="{45446C4B-5658-48B4-AA27-D6DB382DDDB4}"/>
    <dgm:cxn modelId="{7BCAD6CC-5B5F-4011-BAA2-0B8CBE605740}" srcId="{9ADB2A0A-5485-490E-BB99-5DF75F0B5F29}" destId="{506E34B2-4197-416B-A92B-764B224E99CE}" srcOrd="0" destOrd="0" parTransId="{F8F665F7-E494-433F-8D91-C949D104201C}" sibTransId="{29D84689-597B-4D1B-A74D-E9CAEF5DC589}"/>
    <dgm:cxn modelId="{4FAA85CF-1A15-5841-AA1B-2F7AE1813C77}" type="presOf" srcId="{7A63A196-C38C-40B2-BE72-F627628B73F1}" destId="{FFC271CD-AAD8-9C4E-A9B6-9FF2975FF8B7}" srcOrd="0" destOrd="0" presId="urn:microsoft.com/office/officeart/2005/8/layout/list1"/>
    <dgm:cxn modelId="{667C72D7-D50A-447F-B8BC-770A901DF0D2}" srcId="{6100DFEF-862F-4C76-92E8-953F139DAFDB}" destId="{7A63A196-C38C-40B2-BE72-F627628B73F1}" srcOrd="2" destOrd="0" parTransId="{67425283-A9BB-44E2-B686-D75B9E026C6B}" sibTransId="{6C03A91D-1726-4172-8142-AFADD504D870}"/>
    <dgm:cxn modelId="{592F06D8-263A-7643-BAE7-BB5598EFF3E9}" type="presOf" srcId="{80BC2CA1-CEA4-438D-9C95-BE10001AA11B}" destId="{64444B7A-C7B8-D644-9336-511937008A8E}" srcOrd="0" destOrd="0" presId="urn:microsoft.com/office/officeart/2005/8/layout/list1"/>
    <dgm:cxn modelId="{31E59EDF-76D0-F143-A9B7-F0B216984A59}" type="presOf" srcId="{506E34B2-4197-416B-A92B-764B224E99CE}" destId="{4865E2E5-D9FE-6F46-B398-A1EBFCE8D5B4}" srcOrd="0" destOrd="0" presId="urn:microsoft.com/office/officeart/2005/8/layout/list1"/>
    <dgm:cxn modelId="{D14F30F1-2E79-6E4E-BD2E-40A293052DB6}" type="presOf" srcId="{6100DFEF-862F-4C76-92E8-953F139DAFDB}" destId="{5D7E23F9-4C03-4B41-BE2F-EE7FC8B465CF}" srcOrd="0" destOrd="0" presId="urn:microsoft.com/office/officeart/2005/8/layout/list1"/>
    <dgm:cxn modelId="{3D2719FB-F9C9-4308-815E-F835FCB71411}" srcId="{6100DFEF-862F-4C76-92E8-953F139DAFDB}" destId="{80BC2CA1-CEA4-438D-9C95-BE10001AA11B}" srcOrd="1" destOrd="0" parTransId="{CAF2F38E-97AC-47F6-ADAA-16BAE4E685B9}" sibTransId="{69EB984A-6158-4FF9-A932-04AA71C2CD38}"/>
    <dgm:cxn modelId="{A32BB7EB-276D-4642-8818-611BC4B57A2C}" type="presParOf" srcId="{5D7E23F9-4C03-4B41-BE2F-EE7FC8B465CF}" destId="{2CA055FB-0F9F-7046-8561-F13A3F47BBE2}" srcOrd="0" destOrd="0" presId="urn:microsoft.com/office/officeart/2005/8/layout/list1"/>
    <dgm:cxn modelId="{B00A6B89-3293-FB41-83AF-B0C36FA7096C}" type="presParOf" srcId="{2CA055FB-0F9F-7046-8561-F13A3F47BBE2}" destId="{3E6956CF-7243-4D45-91B6-CEE2430FCF5C}" srcOrd="0" destOrd="0" presId="urn:microsoft.com/office/officeart/2005/8/layout/list1"/>
    <dgm:cxn modelId="{32B24A0C-B5EF-7043-B6B7-89CCC7234346}" type="presParOf" srcId="{2CA055FB-0F9F-7046-8561-F13A3F47BBE2}" destId="{9574D748-90F0-5D48-B985-7FF6DEEC7D5E}" srcOrd="1" destOrd="0" presId="urn:microsoft.com/office/officeart/2005/8/layout/list1"/>
    <dgm:cxn modelId="{FF3FCA1F-E8B1-0546-99EA-639D30393C62}" type="presParOf" srcId="{5D7E23F9-4C03-4B41-BE2F-EE7FC8B465CF}" destId="{1A6E4DF8-1F6B-5B4A-B773-DC6935EFBE7B}" srcOrd="1" destOrd="0" presId="urn:microsoft.com/office/officeart/2005/8/layout/list1"/>
    <dgm:cxn modelId="{6D6DD8BB-8515-8D4A-80CF-ACB5926CD4E7}" type="presParOf" srcId="{5D7E23F9-4C03-4B41-BE2F-EE7FC8B465CF}" destId="{4865E2E5-D9FE-6F46-B398-A1EBFCE8D5B4}" srcOrd="2" destOrd="0" presId="urn:microsoft.com/office/officeart/2005/8/layout/list1"/>
    <dgm:cxn modelId="{7B5AA1FA-A7E0-6648-A7BD-53D642305098}" type="presParOf" srcId="{5D7E23F9-4C03-4B41-BE2F-EE7FC8B465CF}" destId="{5E2681B2-6949-E841-B3D9-A074988AAB25}" srcOrd="3" destOrd="0" presId="urn:microsoft.com/office/officeart/2005/8/layout/list1"/>
    <dgm:cxn modelId="{3D0E253B-0B49-7A48-A57C-600FD49B4E59}" type="presParOf" srcId="{5D7E23F9-4C03-4B41-BE2F-EE7FC8B465CF}" destId="{3CA97CE2-291D-7F41-A994-94D63AAB5BA6}" srcOrd="4" destOrd="0" presId="urn:microsoft.com/office/officeart/2005/8/layout/list1"/>
    <dgm:cxn modelId="{15863F23-4413-3A49-AAD5-4DB389B19992}" type="presParOf" srcId="{3CA97CE2-291D-7F41-A994-94D63AAB5BA6}" destId="{64444B7A-C7B8-D644-9336-511937008A8E}" srcOrd="0" destOrd="0" presId="urn:microsoft.com/office/officeart/2005/8/layout/list1"/>
    <dgm:cxn modelId="{A996B277-A192-A349-8DEF-4E27FB48599C}" type="presParOf" srcId="{3CA97CE2-291D-7F41-A994-94D63AAB5BA6}" destId="{066F71C9-CC9B-884A-BD0F-D8E33FECBFC6}" srcOrd="1" destOrd="0" presId="urn:microsoft.com/office/officeart/2005/8/layout/list1"/>
    <dgm:cxn modelId="{E4A23E50-23FB-F54D-9B7D-C220B14467EB}" type="presParOf" srcId="{5D7E23F9-4C03-4B41-BE2F-EE7FC8B465CF}" destId="{AAE40AAC-5351-0A4B-814A-B4002B6FDCF1}" srcOrd="5" destOrd="0" presId="urn:microsoft.com/office/officeart/2005/8/layout/list1"/>
    <dgm:cxn modelId="{5BE434E3-09A7-0B48-BE9D-314A9C4945A4}" type="presParOf" srcId="{5D7E23F9-4C03-4B41-BE2F-EE7FC8B465CF}" destId="{6C844B93-9271-BF4C-9FBF-D29B901E62AF}" srcOrd="6" destOrd="0" presId="urn:microsoft.com/office/officeart/2005/8/layout/list1"/>
    <dgm:cxn modelId="{234344A5-2B2D-F74E-A102-15953005FADA}" type="presParOf" srcId="{5D7E23F9-4C03-4B41-BE2F-EE7FC8B465CF}" destId="{5DB623F3-9DCE-3D4D-8E8A-736417D2A17D}" srcOrd="7" destOrd="0" presId="urn:microsoft.com/office/officeart/2005/8/layout/list1"/>
    <dgm:cxn modelId="{359700B6-D359-514E-8ACC-8B82F7793C75}" type="presParOf" srcId="{5D7E23F9-4C03-4B41-BE2F-EE7FC8B465CF}" destId="{93536105-E662-DE40-9E53-AABDA40CB2DC}" srcOrd="8" destOrd="0" presId="urn:microsoft.com/office/officeart/2005/8/layout/list1"/>
    <dgm:cxn modelId="{0C819B04-F264-8548-8BC8-5BCC063EC9B0}" type="presParOf" srcId="{93536105-E662-DE40-9E53-AABDA40CB2DC}" destId="{FFC271CD-AAD8-9C4E-A9B6-9FF2975FF8B7}" srcOrd="0" destOrd="0" presId="urn:microsoft.com/office/officeart/2005/8/layout/list1"/>
    <dgm:cxn modelId="{FE3F4DED-A330-1544-8954-CE0F3FAB71DB}" type="presParOf" srcId="{93536105-E662-DE40-9E53-AABDA40CB2DC}" destId="{E54929EF-FEAD-5745-8896-4E56FB893E69}" srcOrd="1" destOrd="0" presId="urn:microsoft.com/office/officeart/2005/8/layout/list1"/>
    <dgm:cxn modelId="{CBD410A5-15D6-3341-9A6A-E94607AE9E65}" type="presParOf" srcId="{5D7E23F9-4C03-4B41-BE2F-EE7FC8B465CF}" destId="{B76A4F0D-227A-B848-9836-E1D301E6C299}" srcOrd="9" destOrd="0" presId="urn:microsoft.com/office/officeart/2005/8/layout/list1"/>
    <dgm:cxn modelId="{015D5DFB-B0AF-954F-B0D8-68AE91C6A523}" type="presParOf" srcId="{5D7E23F9-4C03-4B41-BE2F-EE7FC8B465CF}" destId="{821B543E-555A-AE46-971B-890F79FBAD15}"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479B93-30DD-4D35-8C51-F1E0B1C0C40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943F7E-4A4C-4B29-9A07-F36DA4F3007F}">
      <dgm:prSet/>
      <dgm:spPr/>
      <dgm:t>
        <a:bodyPr/>
        <a:lstStyle/>
        <a:p>
          <a:r>
            <a:rPr lang="en-GB"/>
            <a:t>The Treaty of Versailles made the United States very rich. </a:t>
          </a:r>
          <a:endParaRPr lang="en-US"/>
        </a:p>
      </dgm:t>
    </dgm:pt>
    <dgm:pt modelId="{7D5F3A18-B491-4A81-BE57-4E1B0D25DA18}" type="parTrans" cxnId="{D9407DA4-7D7B-46C8-8740-DA7C771490EF}">
      <dgm:prSet/>
      <dgm:spPr/>
      <dgm:t>
        <a:bodyPr/>
        <a:lstStyle/>
        <a:p>
          <a:endParaRPr lang="en-US"/>
        </a:p>
      </dgm:t>
    </dgm:pt>
    <dgm:pt modelId="{A6290A7D-D523-41A6-9C50-D1875308A1FD}" type="sibTrans" cxnId="{D9407DA4-7D7B-46C8-8740-DA7C771490EF}">
      <dgm:prSet/>
      <dgm:spPr/>
      <dgm:t>
        <a:bodyPr/>
        <a:lstStyle/>
        <a:p>
          <a:endParaRPr lang="en-US"/>
        </a:p>
      </dgm:t>
    </dgm:pt>
    <dgm:pt modelId="{36E427BE-F590-4215-B5FF-C9B49843DA80}">
      <dgm:prSet/>
      <dgm:spPr/>
      <dgm:t>
        <a:bodyPr/>
        <a:lstStyle/>
        <a:p>
          <a:r>
            <a:rPr lang="en-GB"/>
            <a:t>UK and France gave large amounts of money to the U.S., and Germany had to pay a great amount of money for the damage they had done in WW1.</a:t>
          </a:r>
          <a:endParaRPr lang="en-US"/>
        </a:p>
      </dgm:t>
    </dgm:pt>
    <dgm:pt modelId="{6BBEF37E-E5F3-4A6A-802B-B21BC8161A17}" type="parTrans" cxnId="{62C642D6-EB4B-408C-A38D-8E96EDBEF7CC}">
      <dgm:prSet/>
      <dgm:spPr/>
      <dgm:t>
        <a:bodyPr/>
        <a:lstStyle/>
        <a:p>
          <a:endParaRPr lang="en-US"/>
        </a:p>
      </dgm:t>
    </dgm:pt>
    <dgm:pt modelId="{7130D264-EE90-42B4-9C3A-43A62FC5DDF4}" type="sibTrans" cxnId="{62C642D6-EB4B-408C-A38D-8E96EDBEF7CC}">
      <dgm:prSet/>
      <dgm:spPr/>
      <dgm:t>
        <a:bodyPr/>
        <a:lstStyle/>
        <a:p>
          <a:endParaRPr lang="en-US"/>
        </a:p>
      </dgm:t>
    </dgm:pt>
    <dgm:pt modelId="{4C409601-6B33-4C9E-AC5C-046BF362F162}">
      <dgm:prSet/>
      <dgm:spPr/>
      <dgm:t>
        <a:bodyPr/>
        <a:lstStyle/>
        <a:p>
          <a:r>
            <a:rPr lang="en-GB"/>
            <a:t>This wealth that began the stock market crash.</a:t>
          </a:r>
          <a:endParaRPr lang="en-US"/>
        </a:p>
      </dgm:t>
    </dgm:pt>
    <dgm:pt modelId="{C85C1698-21F7-403B-B506-96E2EB08BE2C}" type="parTrans" cxnId="{2357723E-BE19-457E-A7D1-245C771B5190}">
      <dgm:prSet/>
      <dgm:spPr/>
      <dgm:t>
        <a:bodyPr/>
        <a:lstStyle/>
        <a:p>
          <a:endParaRPr lang="en-US"/>
        </a:p>
      </dgm:t>
    </dgm:pt>
    <dgm:pt modelId="{B4CF254E-61D4-4B7A-8DF1-9B0156B214BA}" type="sibTrans" cxnId="{2357723E-BE19-457E-A7D1-245C771B5190}">
      <dgm:prSet/>
      <dgm:spPr/>
      <dgm:t>
        <a:bodyPr/>
        <a:lstStyle/>
        <a:p>
          <a:endParaRPr lang="en-US"/>
        </a:p>
      </dgm:t>
    </dgm:pt>
    <dgm:pt modelId="{89E5E4F5-4E02-44AB-8D71-BC58DA8C87C1}" type="pres">
      <dgm:prSet presAssocID="{E2479B93-30DD-4D35-8C51-F1E0B1C0C40E}" presName="root" presStyleCnt="0">
        <dgm:presLayoutVars>
          <dgm:dir/>
          <dgm:resizeHandles val="exact"/>
        </dgm:presLayoutVars>
      </dgm:prSet>
      <dgm:spPr/>
    </dgm:pt>
    <dgm:pt modelId="{D9E22B44-FD58-4A6E-B2A2-E6F4460A8468}" type="pres">
      <dgm:prSet presAssocID="{0D943F7E-4A4C-4B29-9A07-F36DA4F3007F}" presName="compNode" presStyleCnt="0"/>
      <dgm:spPr/>
    </dgm:pt>
    <dgm:pt modelId="{ED865191-8556-4D94-A8B8-A74C5DE23DD3}" type="pres">
      <dgm:prSet presAssocID="{0D943F7E-4A4C-4B29-9A07-F36DA4F3007F}" presName="bgRect" presStyleLbl="bgShp" presStyleIdx="0" presStyleCnt="3"/>
      <dgm:spPr/>
    </dgm:pt>
    <dgm:pt modelId="{E4BD2A3B-3FEF-4F38-B2C7-842D972A1550}" type="pres">
      <dgm:prSet presAssocID="{0D943F7E-4A4C-4B29-9A07-F36DA4F3007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sia"/>
        </a:ext>
      </dgm:extLst>
    </dgm:pt>
    <dgm:pt modelId="{00FF7175-04AE-47D4-A6F7-1EE72FAB34F4}" type="pres">
      <dgm:prSet presAssocID="{0D943F7E-4A4C-4B29-9A07-F36DA4F3007F}" presName="spaceRect" presStyleCnt="0"/>
      <dgm:spPr/>
    </dgm:pt>
    <dgm:pt modelId="{886B6DFA-1222-40C5-AA8F-6DC21CD209F4}" type="pres">
      <dgm:prSet presAssocID="{0D943F7E-4A4C-4B29-9A07-F36DA4F3007F}" presName="parTx" presStyleLbl="revTx" presStyleIdx="0" presStyleCnt="3">
        <dgm:presLayoutVars>
          <dgm:chMax val="0"/>
          <dgm:chPref val="0"/>
        </dgm:presLayoutVars>
      </dgm:prSet>
      <dgm:spPr/>
    </dgm:pt>
    <dgm:pt modelId="{B857C8DF-4F1E-4739-8A57-251D49323EF2}" type="pres">
      <dgm:prSet presAssocID="{A6290A7D-D523-41A6-9C50-D1875308A1FD}" presName="sibTrans" presStyleCnt="0"/>
      <dgm:spPr/>
    </dgm:pt>
    <dgm:pt modelId="{33A379C5-37D8-47AD-8307-F2E37CFE9589}" type="pres">
      <dgm:prSet presAssocID="{36E427BE-F590-4215-B5FF-C9B49843DA80}" presName="compNode" presStyleCnt="0"/>
      <dgm:spPr/>
    </dgm:pt>
    <dgm:pt modelId="{954EE2D7-AC97-433F-8D40-17A83E6E19FC}" type="pres">
      <dgm:prSet presAssocID="{36E427BE-F590-4215-B5FF-C9B49843DA80}" presName="bgRect" presStyleLbl="bgShp" presStyleIdx="1" presStyleCnt="3"/>
      <dgm:spPr/>
    </dgm:pt>
    <dgm:pt modelId="{A8D04643-19EC-4F09-B10B-D768839D022D}" type="pres">
      <dgm:prSet presAssocID="{36E427BE-F590-4215-B5FF-C9B49843DA8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3C113113-FEDF-42D0-B9C7-7846ACE1ACAE}" type="pres">
      <dgm:prSet presAssocID="{36E427BE-F590-4215-B5FF-C9B49843DA80}" presName="spaceRect" presStyleCnt="0"/>
      <dgm:spPr/>
    </dgm:pt>
    <dgm:pt modelId="{A44C06CF-93A4-41C2-9066-AC7EB23B7CF4}" type="pres">
      <dgm:prSet presAssocID="{36E427BE-F590-4215-B5FF-C9B49843DA80}" presName="parTx" presStyleLbl="revTx" presStyleIdx="1" presStyleCnt="3">
        <dgm:presLayoutVars>
          <dgm:chMax val="0"/>
          <dgm:chPref val="0"/>
        </dgm:presLayoutVars>
      </dgm:prSet>
      <dgm:spPr/>
    </dgm:pt>
    <dgm:pt modelId="{FE3B9E6C-69C4-4F5B-A4CE-432EA10AA1CD}" type="pres">
      <dgm:prSet presAssocID="{7130D264-EE90-42B4-9C3A-43A62FC5DDF4}" presName="sibTrans" presStyleCnt="0"/>
      <dgm:spPr/>
    </dgm:pt>
    <dgm:pt modelId="{E640D84C-A1E6-4D44-A37D-EA3EE66C8545}" type="pres">
      <dgm:prSet presAssocID="{4C409601-6B33-4C9E-AC5C-046BF362F162}" presName="compNode" presStyleCnt="0"/>
      <dgm:spPr/>
    </dgm:pt>
    <dgm:pt modelId="{CCAAFCB4-B211-4D43-A170-DCAB566D5DFA}" type="pres">
      <dgm:prSet presAssocID="{4C409601-6B33-4C9E-AC5C-046BF362F162}" presName="bgRect" presStyleLbl="bgShp" presStyleIdx="2" presStyleCnt="3"/>
      <dgm:spPr/>
    </dgm:pt>
    <dgm:pt modelId="{1D7BE41C-090C-4F77-8A26-6A5230365671}" type="pres">
      <dgm:prSet presAssocID="{4C409601-6B33-4C9E-AC5C-046BF362F16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4E9C6EED-BFEB-4017-9EFB-060EDDFFC4E6}" type="pres">
      <dgm:prSet presAssocID="{4C409601-6B33-4C9E-AC5C-046BF362F162}" presName="spaceRect" presStyleCnt="0"/>
      <dgm:spPr/>
    </dgm:pt>
    <dgm:pt modelId="{EC0FDD42-C91A-4EE5-A10D-027EA3CC0F9C}" type="pres">
      <dgm:prSet presAssocID="{4C409601-6B33-4C9E-AC5C-046BF362F162}" presName="parTx" presStyleLbl="revTx" presStyleIdx="2" presStyleCnt="3">
        <dgm:presLayoutVars>
          <dgm:chMax val="0"/>
          <dgm:chPref val="0"/>
        </dgm:presLayoutVars>
      </dgm:prSet>
      <dgm:spPr/>
    </dgm:pt>
  </dgm:ptLst>
  <dgm:cxnLst>
    <dgm:cxn modelId="{6D48002F-FD96-44CC-A01B-8B9AF8A50994}" type="presOf" srcId="{36E427BE-F590-4215-B5FF-C9B49843DA80}" destId="{A44C06CF-93A4-41C2-9066-AC7EB23B7CF4}" srcOrd="0" destOrd="0" presId="urn:microsoft.com/office/officeart/2018/2/layout/IconVerticalSolidList"/>
    <dgm:cxn modelId="{2357723E-BE19-457E-A7D1-245C771B5190}" srcId="{E2479B93-30DD-4D35-8C51-F1E0B1C0C40E}" destId="{4C409601-6B33-4C9E-AC5C-046BF362F162}" srcOrd="2" destOrd="0" parTransId="{C85C1698-21F7-403B-B506-96E2EB08BE2C}" sibTransId="{B4CF254E-61D4-4B7A-8DF1-9B0156B214BA}"/>
    <dgm:cxn modelId="{FD1BC45E-C68F-4797-BBC9-886B23EDBC55}" type="presOf" srcId="{4C409601-6B33-4C9E-AC5C-046BF362F162}" destId="{EC0FDD42-C91A-4EE5-A10D-027EA3CC0F9C}" srcOrd="0" destOrd="0" presId="urn:microsoft.com/office/officeart/2018/2/layout/IconVerticalSolidList"/>
    <dgm:cxn modelId="{1AC75280-9306-4153-A338-6BD9D61D8A6C}" type="presOf" srcId="{0D943F7E-4A4C-4B29-9A07-F36DA4F3007F}" destId="{886B6DFA-1222-40C5-AA8F-6DC21CD209F4}" srcOrd="0" destOrd="0" presId="urn:microsoft.com/office/officeart/2018/2/layout/IconVerticalSolidList"/>
    <dgm:cxn modelId="{D9407DA4-7D7B-46C8-8740-DA7C771490EF}" srcId="{E2479B93-30DD-4D35-8C51-F1E0B1C0C40E}" destId="{0D943F7E-4A4C-4B29-9A07-F36DA4F3007F}" srcOrd="0" destOrd="0" parTransId="{7D5F3A18-B491-4A81-BE57-4E1B0D25DA18}" sibTransId="{A6290A7D-D523-41A6-9C50-D1875308A1FD}"/>
    <dgm:cxn modelId="{7A697BBB-73C6-40E8-9F7F-2A96C94C948A}" type="presOf" srcId="{E2479B93-30DD-4D35-8C51-F1E0B1C0C40E}" destId="{89E5E4F5-4E02-44AB-8D71-BC58DA8C87C1}" srcOrd="0" destOrd="0" presId="urn:microsoft.com/office/officeart/2018/2/layout/IconVerticalSolidList"/>
    <dgm:cxn modelId="{62C642D6-EB4B-408C-A38D-8E96EDBEF7CC}" srcId="{E2479B93-30DD-4D35-8C51-F1E0B1C0C40E}" destId="{36E427BE-F590-4215-B5FF-C9B49843DA80}" srcOrd="1" destOrd="0" parTransId="{6BBEF37E-E5F3-4A6A-802B-B21BC8161A17}" sibTransId="{7130D264-EE90-42B4-9C3A-43A62FC5DDF4}"/>
    <dgm:cxn modelId="{5D6D5841-4EF4-40E7-B276-E2149BDDBF2A}" type="presParOf" srcId="{89E5E4F5-4E02-44AB-8D71-BC58DA8C87C1}" destId="{D9E22B44-FD58-4A6E-B2A2-E6F4460A8468}" srcOrd="0" destOrd="0" presId="urn:microsoft.com/office/officeart/2018/2/layout/IconVerticalSolidList"/>
    <dgm:cxn modelId="{05197499-D505-4E10-9639-100003D56FDE}" type="presParOf" srcId="{D9E22B44-FD58-4A6E-B2A2-E6F4460A8468}" destId="{ED865191-8556-4D94-A8B8-A74C5DE23DD3}" srcOrd="0" destOrd="0" presId="urn:microsoft.com/office/officeart/2018/2/layout/IconVerticalSolidList"/>
    <dgm:cxn modelId="{381B0027-A711-4815-BEFA-859BFAE515AC}" type="presParOf" srcId="{D9E22B44-FD58-4A6E-B2A2-E6F4460A8468}" destId="{E4BD2A3B-3FEF-4F38-B2C7-842D972A1550}" srcOrd="1" destOrd="0" presId="urn:microsoft.com/office/officeart/2018/2/layout/IconVerticalSolidList"/>
    <dgm:cxn modelId="{013157B3-496D-4016-A63F-C725B4CEEFF9}" type="presParOf" srcId="{D9E22B44-FD58-4A6E-B2A2-E6F4460A8468}" destId="{00FF7175-04AE-47D4-A6F7-1EE72FAB34F4}" srcOrd="2" destOrd="0" presId="urn:microsoft.com/office/officeart/2018/2/layout/IconVerticalSolidList"/>
    <dgm:cxn modelId="{F8B09558-C949-4656-A34B-C22F92E74692}" type="presParOf" srcId="{D9E22B44-FD58-4A6E-B2A2-E6F4460A8468}" destId="{886B6DFA-1222-40C5-AA8F-6DC21CD209F4}" srcOrd="3" destOrd="0" presId="urn:microsoft.com/office/officeart/2018/2/layout/IconVerticalSolidList"/>
    <dgm:cxn modelId="{E5FBAB83-A7F8-4F99-95A3-D73049F072FE}" type="presParOf" srcId="{89E5E4F5-4E02-44AB-8D71-BC58DA8C87C1}" destId="{B857C8DF-4F1E-4739-8A57-251D49323EF2}" srcOrd="1" destOrd="0" presId="urn:microsoft.com/office/officeart/2018/2/layout/IconVerticalSolidList"/>
    <dgm:cxn modelId="{B1A76C6D-9EF9-4E2A-BFCE-71132C32512A}" type="presParOf" srcId="{89E5E4F5-4E02-44AB-8D71-BC58DA8C87C1}" destId="{33A379C5-37D8-47AD-8307-F2E37CFE9589}" srcOrd="2" destOrd="0" presId="urn:microsoft.com/office/officeart/2018/2/layout/IconVerticalSolidList"/>
    <dgm:cxn modelId="{40F2A602-F5C0-4ED5-B6F2-B9B4714D87BA}" type="presParOf" srcId="{33A379C5-37D8-47AD-8307-F2E37CFE9589}" destId="{954EE2D7-AC97-433F-8D40-17A83E6E19FC}" srcOrd="0" destOrd="0" presId="urn:microsoft.com/office/officeart/2018/2/layout/IconVerticalSolidList"/>
    <dgm:cxn modelId="{CDBE0A1C-E8A1-4E4B-876A-229EAE996429}" type="presParOf" srcId="{33A379C5-37D8-47AD-8307-F2E37CFE9589}" destId="{A8D04643-19EC-4F09-B10B-D768839D022D}" srcOrd="1" destOrd="0" presId="urn:microsoft.com/office/officeart/2018/2/layout/IconVerticalSolidList"/>
    <dgm:cxn modelId="{AE389201-DBE1-42D4-B2D4-0C3D8E15527A}" type="presParOf" srcId="{33A379C5-37D8-47AD-8307-F2E37CFE9589}" destId="{3C113113-FEDF-42D0-B9C7-7846ACE1ACAE}" srcOrd="2" destOrd="0" presId="urn:microsoft.com/office/officeart/2018/2/layout/IconVerticalSolidList"/>
    <dgm:cxn modelId="{189C9AD8-7A74-4043-8ABC-8A339EE0E24F}" type="presParOf" srcId="{33A379C5-37D8-47AD-8307-F2E37CFE9589}" destId="{A44C06CF-93A4-41C2-9066-AC7EB23B7CF4}" srcOrd="3" destOrd="0" presId="urn:microsoft.com/office/officeart/2018/2/layout/IconVerticalSolidList"/>
    <dgm:cxn modelId="{A0ECB3C7-B827-4DAC-9F8A-A2C9F6375E60}" type="presParOf" srcId="{89E5E4F5-4E02-44AB-8D71-BC58DA8C87C1}" destId="{FE3B9E6C-69C4-4F5B-A4CE-432EA10AA1CD}" srcOrd="3" destOrd="0" presId="urn:microsoft.com/office/officeart/2018/2/layout/IconVerticalSolidList"/>
    <dgm:cxn modelId="{58F9A35C-D646-4E46-BB47-87AAA4885DD3}" type="presParOf" srcId="{89E5E4F5-4E02-44AB-8D71-BC58DA8C87C1}" destId="{E640D84C-A1E6-4D44-A37D-EA3EE66C8545}" srcOrd="4" destOrd="0" presId="urn:microsoft.com/office/officeart/2018/2/layout/IconVerticalSolidList"/>
    <dgm:cxn modelId="{D3A059BE-C3DF-47D5-9B0E-BDC4B4C6EDA0}" type="presParOf" srcId="{E640D84C-A1E6-4D44-A37D-EA3EE66C8545}" destId="{CCAAFCB4-B211-4D43-A170-DCAB566D5DFA}" srcOrd="0" destOrd="0" presId="urn:microsoft.com/office/officeart/2018/2/layout/IconVerticalSolidList"/>
    <dgm:cxn modelId="{BF002ACF-A9A8-4048-B48D-39E7E86E45EF}" type="presParOf" srcId="{E640D84C-A1E6-4D44-A37D-EA3EE66C8545}" destId="{1D7BE41C-090C-4F77-8A26-6A5230365671}" srcOrd="1" destOrd="0" presId="urn:microsoft.com/office/officeart/2018/2/layout/IconVerticalSolidList"/>
    <dgm:cxn modelId="{8F9C0985-E9E7-4B0D-8781-14FD9B0AA0B8}" type="presParOf" srcId="{E640D84C-A1E6-4D44-A37D-EA3EE66C8545}" destId="{4E9C6EED-BFEB-4017-9EFB-060EDDFFC4E6}" srcOrd="2" destOrd="0" presId="urn:microsoft.com/office/officeart/2018/2/layout/IconVerticalSolidList"/>
    <dgm:cxn modelId="{68A71EC4-1DAC-46D1-8AF3-8646245D2FBE}" type="presParOf" srcId="{E640D84C-A1E6-4D44-A37D-EA3EE66C8545}" destId="{EC0FDD42-C91A-4EE5-A10D-027EA3CC0F9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68B18D-A35D-41F4-985F-0FF60DA8B67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B32749F-627F-47FC-BA9C-92B5DFEF840B}">
      <dgm:prSet/>
      <dgm:spPr/>
      <dgm:t>
        <a:bodyPr/>
        <a:lstStyle/>
        <a:p>
          <a:r>
            <a:rPr lang="en-GB"/>
            <a:t>For five years prior to 1929, rising prices typified the stock market.  </a:t>
          </a:r>
          <a:endParaRPr lang="en-US"/>
        </a:p>
      </dgm:t>
    </dgm:pt>
    <dgm:pt modelId="{FE0D633E-A445-424A-8418-2CA272512015}" type="parTrans" cxnId="{B300C73A-6A4A-4ADF-AF02-D3C9A4E34306}">
      <dgm:prSet/>
      <dgm:spPr/>
      <dgm:t>
        <a:bodyPr/>
        <a:lstStyle/>
        <a:p>
          <a:endParaRPr lang="en-US"/>
        </a:p>
      </dgm:t>
    </dgm:pt>
    <dgm:pt modelId="{173E554C-9A0C-4774-A02B-96EBD016E914}" type="sibTrans" cxnId="{B300C73A-6A4A-4ADF-AF02-D3C9A4E34306}">
      <dgm:prSet/>
      <dgm:spPr/>
      <dgm:t>
        <a:bodyPr/>
        <a:lstStyle/>
        <a:p>
          <a:endParaRPr lang="en-US"/>
        </a:p>
      </dgm:t>
    </dgm:pt>
    <dgm:pt modelId="{80337D07-5FE9-4790-98AD-F0EFDC6622BD}">
      <dgm:prSet/>
      <dgm:spPr/>
      <dgm:t>
        <a:bodyPr/>
        <a:lstStyle/>
        <a:p>
          <a:r>
            <a:rPr lang="en-GB"/>
            <a:t>During this period, American investors enjoyed an enormous "bull market." </a:t>
          </a:r>
          <a:endParaRPr lang="en-US"/>
        </a:p>
      </dgm:t>
    </dgm:pt>
    <dgm:pt modelId="{0855A23A-B072-418A-8A59-BEF2102465ED}" type="parTrans" cxnId="{EF433495-28E3-468D-A873-231E79F6699D}">
      <dgm:prSet/>
      <dgm:spPr/>
      <dgm:t>
        <a:bodyPr/>
        <a:lstStyle/>
        <a:p>
          <a:endParaRPr lang="en-US"/>
        </a:p>
      </dgm:t>
    </dgm:pt>
    <dgm:pt modelId="{6B2A0278-A710-4186-B0C8-37819BBBF4E8}" type="sibTrans" cxnId="{EF433495-28E3-468D-A873-231E79F6699D}">
      <dgm:prSet/>
      <dgm:spPr/>
      <dgm:t>
        <a:bodyPr/>
        <a:lstStyle/>
        <a:p>
          <a:endParaRPr lang="en-US"/>
        </a:p>
      </dgm:t>
    </dgm:pt>
    <dgm:pt modelId="{4F00C180-8CF5-464C-9762-99ED4276606C}">
      <dgm:prSet/>
      <dgm:spPr/>
      <dgm:t>
        <a:bodyPr/>
        <a:lstStyle/>
        <a:p>
          <a:r>
            <a:rPr lang="en-GB"/>
            <a:t>(The opposite, a market characterized by falling prices, is called a "bear market."). </a:t>
          </a:r>
          <a:endParaRPr lang="en-US"/>
        </a:p>
      </dgm:t>
    </dgm:pt>
    <dgm:pt modelId="{65E3674F-F028-42CE-8225-B20EB16D6F38}" type="parTrans" cxnId="{FE4D4E75-03DD-4733-A03D-6685FB886A67}">
      <dgm:prSet/>
      <dgm:spPr/>
      <dgm:t>
        <a:bodyPr/>
        <a:lstStyle/>
        <a:p>
          <a:endParaRPr lang="en-US"/>
        </a:p>
      </dgm:t>
    </dgm:pt>
    <dgm:pt modelId="{97547D44-0B82-4309-BB4B-F6BD2544863A}" type="sibTrans" cxnId="{FE4D4E75-03DD-4733-A03D-6685FB886A67}">
      <dgm:prSet/>
      <dgm:spPr/>
      <dgm:t>
        <a:bodyPr/>
        <a:lstStyle/>
        <a:p>
          <a:endParaRPr lang="en-US"/>
        </a:p>
      </dgm:t>
    </dgm:pt>
    <dgm:pt modelId="{7C92743E-EAE9-C84A-92D9-6BCA04B57106}" type="pres">
      <dgm:prSet presAssocID="{9868B18D-A35D-41F4-985F-0FF60DA8B678}" presName="linear" presStyleCnt="0">
        <dgm:presLayoutVars>
          <dgm:animLvl val="lvl"/>
          <dgm:resizeHandles val="exact"/>
        </dgm:presLayoutVars>
      </dgm:prSet>
      <dgm:spPr/>
    </dgm:pt>
    <dgm:pt modelId="{7C2ACF6E-548F-AB47-A3BB-3691E3450641}" type="pres">
      <dgm:prSet presAssocID="{5B32749F-627F-47FC-BA9C-92B5DFEF840B}" presName="parentText" presStyleLbl="node1" presStyleIdx="0" presStyleCnt="3">
        <dgm:presLayoutVars>
          <dgm:chMax val="0"/>
          <dgm:bulletEnabled val="1"/>
        </dgm:presLayoutVars>
      </dgm:prSet>
      <dgm:spPr/>
    </dgm:pt>
    <dgm:pt modelId="{D8249021-CA71-1C48-B941-9A6753FF5A04}" type="pres">
      <dgm:prSet presAssocID="{173E554C-9A0C-4774-A02B-96EBD016E914}" presName="spacer" presStyleCnt="0"/>
      <dgm:spPr/>
    </dgm:pt>
    <dgm:pt modelId="{B5D4E77B-ACE1-1C42-9653-49642C9D3653}" type="pres">
      <dgm:prSet presAssocID="{80337D07-5FE9-4790-98AD-F0EFDC6622BD}" presName="parentText" presStyleLbl="node1" presStyleIdx="1" presStyleCnt="3">
        <dgm:presLayoutVars>
          <dgm:chMax val="0"/>
          <dgm:bulletEnabled val="1"/>
        </dgm:presLayoutVars>
      </dgm:prSet>
      <dgm:spPr/>
    </dgm:pt>
    <dgm:pt modelId="{9FB1D0C1-CC8E-D846-8580-650E8D3E60ED}" type="pres">
      <dgm:prSet presAssocID="{6B2A0278-A710-4186-B0C8-37819BBBF4E8}" presName="spacer" presStyleCnt="0"/>
      <dgm:spPr/>
    </dgm:pt>
    <dgm:pt modelId="{A3515068-FD08-2140-9DD5-7333FE55F76F}" type="pres">
      <dgm:prSet presAssocID="{4F00C180-8CF5-464C-9762-99ED4276606C}" presName="parentText" presStyleLbl="node1" presStyleIdx="2" presStyleCnt="3">
        <dgm:presLayoutVars>
          <dgm:chMax val="0"/>
          <dgm:bulletEnabled val="1"/>
        </dgm:presLayoutVars>
      </dgm:prSet>
      <dgm:spPr/>
    </dgm:pt>
  </dgm:ptLst>
  <dgm:cxnLst>
    <dgm:cxn modelId="{0D4A2D27-B839-5C4A-AC9B-9F052C752A93}" type="presOf" srcId="{4F00C180-8CF5-464C-9762-99ED4276606C}" destId="{A3515068-FD08-2140-9DD5-7333FE55F76F}" srcOrd="0" destOrd="0" presId="urn:microsoft.com/office/officeart/2005/8/layout/vList2"/>
    <dgm:cxn modelId="{B300C73A-6A4A-4ADF-AF02-D3C9A4E34306}" srcId="{9868B18D-A35D-41F4-985F-0FF60DA8B678}" destId="{5B32749F-627F-47FC-BA9C-92B5DFEF840B}" srcOrd="0" destOrd="0" parTransId="{FE0D633E-A445-424A-8418-2CA272512015}" sibTransId="{173E554C-9A0C-4774-A02B-96EBD016E914}"/>
    <dgm:cxn modelId="{7716B361-4D50-0140-ABA6-ED6173457004}" type="presOf" srcId="{5B32749F-627F-47FC-BA9C-92B5DFEF840B}" destId="{7C2ACF6E-548F-AB47-A3BB-3691E3450641}" srcOrd="0" destOrd="0" presId="urn:microsoft.com/office/officeart/2005/8/layout/vList2"/>
    <dgm:cxn modelId="{FE4D4E75-03DD-4733-A03D-6685FB886A67}" srcId="{9868B18D-A35D-41F4-985F-0FF60DA8B678}" destId="{4F00C180-8CF5-464C-9762-99ED4276606C}" srcOrd="2" destOrd="0" parTransId="{65E3674F-F028-42CE-8225-B20EB16D6F38}" sibTransId="{97547D44-0B82-4309-BB4B-F6BD2544863A}"/>
    <dgm:cxn modelId="{EF433495-28E3-468D-A873-231E79F6699D}" srcId="{9868B18D-A35D-41F4-985F-0FF60DA8B678}" destId="{80337D07-5FE9-4790-98AD-F0EFDC6622BD}" srcOrd="1" destOrd="0" parTransId="{0855A23A-B072-418A-8A59-BEF2102465ED}" sibTransId="{6B2A0278-A710-4186-B0C8-37819BBBF4E8}"/>
    <dgm:cxn modelId="{635727A1-BBB7-DD44-972D-567A08F0D003}" type="presOf" srcId="{9868B18D-A35D-41F4-985F-0FF60DA8B678}" destId="{7C92743E-EAE9-C84A-92D9-6BCA04B57106}" srcOrd="0" destOrd="0" presId="urn:microsoft.com/office/officeart/2005/8/layout/vList2"/>
    <dgm:cxn modelId="{F0736FEC-594D-AC4B-A6BB-74C6F87E866F}" type="presOf" srcId="{80337D07-5FE9-4790-98AD-F0EFDC6622BD}" destId="{B5D4E77B-ACE1-1C42-9653-49642C9D3653}" srcOrd="0" destOrd="0" presId="urn:microsoft.com/office/officeart/2005/8/layout/vList2"/>
    <dgm:cxn modelId="{BF8F9DA6-8FE4-4C42-8B53-74A5AD7085F6}" type="presParOf" srcId="{7C92743E-EAE9-C84A-92D9-6BCA04B57106}" destId="{7C2ACF6E-548F-AB47-A3BB-3691E3450641}" srcOrd="0" destOrd="0" presId="urn:microsoft.com/office/officeart/2005/8/layout/vList2"/>
    <dgm:cxn modelId="{1F9ABA73-CD60-1141-A910-48AFF2DCE291}" type="presParOf" srcId="{7C92743E-EAE9-C84A-92D9-6BCA04B57106}" destId="{D8249021-CA71-1C48-B941-9A6753FF5A04}" srcOrd="1" destOrd="0" presId="urn:microsoft.com/office/officeart/2005/8/layout/vList2"/>
    <dgm:cxn modelId="{C24D2F5F-8FF9-BA40-AB06-D0CD7832EE0C}" type="presParOf" srcId="{7C92743E-EAE9-C84A-92D9-6BCA04B57106}" destId="{B5D4E77B-ACE1-1C42-9653-49642C9D3653}" srcOrd="2" destOrd="0" presId="urn:microsoft.com/office/officeart/2005/8/layout/vList2"/>
    <dgm:cxn modelId="{B489E839-4DFF-AC41-ADBC-6BB3F95D34AF}" type="presParOf" srcId="{7C92743E-EAE9-C84A-92D9-6BCA04B57106}" destId="{9FB1D0C1-CC8E-D846-8580-650E8D3E60ED}" srcOrd="3" destOrd="0" presId="urn:microsoft.com/office/officeart/2005/8/layout/vList2"/>
    <dgm:cxn modelId="{75646452-7573-A94B-99B9-6E1450E4E0DA}" type="presParOf" srcId="{7C92743E-EAE9-C84A-92D9-6BCA04B57106}" destId="{A3515068-FD08-2140-9DD5-7333FE55F76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009534C-010A-4952-BF1C-C48C1BBE3E8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D991326-D503-4501-B094-B66A673ADE63}">
      <dgm:prSet/>
      <dgm:spPr/>
      <dgm:t>
        <a:bodyPr/>
        <a:lstStyle/>
        <a:p>
          <a:r>
            <a:rPr lang="en-GB"/>
            <a:t>Rising stock dividends.</a:t>
          </a:r>
          <a:endParaRPr lang="en-US"/>
        </a:p>
      </dgm:t>
    </dgm:pt>
    <dgm:pt modelId="{B7B9FE20-3448-4BAB-B9DB-7B19EF78829F}" type="parTrans" cxnId="{CD1E4744-BF9D-4F45-AB94-2E7204606E3A}">
      <dgm:prSet/>
      <dgm:spPr/>
      <dgm:t>
        <a:bodyPr/>
        <a:lstStyle/>
        <a:p>
          <a:endParaRPr lang="en-US"/>
        </a:p>
      </dgm:t>
    </dgm:pt>
    <dgm:pt modelId="{61943BB7-F70C-4915-8452-40E1008BCD2D}" type="sibTrans" cxnId="{CD1E4744-BF9D-4F45-AB94-2E7204606E3A}">
      <dgm:prSet/>
      <dgm:spPr/>
      <dgm:t>
        <a:bodyPr/>
        <a:lstStyle/>
        <a:p>
          <a:endParaRPr lang="en-US"/>
        </a:p>
      </dgm:t>
    </dgm:pt>
    <dgm:pt modelId="{B25C4DF4-09BB-476E-9C2E-9B6BF670F74A}">
      <dgm:prSet/>
      <dgm:spPr/>
      <dgm:t>
        <a:bodyPr/>
        <a:lstStyle/>
        <a:p>
          <a:r>
            <a:rPr lang="en-GB"/>
            <a:t>Increase in personal savings. Fordism.</a:t>
          </a:r>
          <a:endParaRPr lang="en-US"/>
        </a:p>
      </dgm:t>
    </dgm:pt>
    <dgm:pt modelId="{A467A40C-FB7C-4E8E-BB97-596546104A7D}" type="parTrans" cxnId="{4C2A95B0-3A26-4A1A-9010-172419D0A349}">
      <dgm:prSet/>
      <dgm:spPr/>
      <dgm:t>
        <a:bodyPr/>
        <a:lstStyle/>
        <a:p>
          <a:endParaRPr lang="en-US"/>
        </a:p>
      </dgm:t>
    </dgm:pt>
    <dgm:pt modelId="{1D446094-94AF-4377-84F7-97C5987676CB}" type="sibTrans" cxnId="{4C2A95B0-3A26-4A1A-9010-172419D0A349}">
      <dgm:prSet/>
      <dgm:spPr/>
      <dgm:t>
        <a:bodyPr/>
        <a:lstStyle/>
        <a:p>
          <a:endParaRPr lang="en-US"/>
        </a:p>
      </dgm:t>
    </dgm:pt>
    <dgm:pt modelId="{91CFB4AF-205F-4F0C-8AA2-D18955426841}">
      <dgm:prSet/>
      <dgm:spPr/>
      <dgm:t>
        <a:bodyPr/>
        <a:lstStyle/>
        <a:p>
          <a:r>
            <a:rPr lang="en-GB"/>
            <a:t>Relatively easy money policy.</a:t>
          </a:r>
          <a:endParaRPr lang="en-US"/>
        </a:p>
      </dgm:t>
    </dgm:pt>
    <dgm:pt modelId="{AC40FA85-3F3D-4874-BF0F-4B6F74460D03}" type="parTrans" cxnId="{2EBACB58-0D5C-4EAE-AC8A-097898BB1332}">
      <dgm:prSet/>
      <dgm:spPr/>
      <dgm:t>
        <a:bodyPr/>
        <a:lstStyle/>
        <a:p>
          <a:endParaRPr lang="en-US"/>
        </a:p>
      </dgm:t>
    </dgm:pt>
    <dgm:pt modelId="{AECD5404-B76B-491D-8580-A3D77629959D}" type="sibTrans" cxnId="{2EBACB58-0D5C-4EAE-AC8A-097898BB1332}">
      <dgm:prSet/>
      <dgm:spPr/>
      <dgm:t>
        <a:bodyPr/>
        <a:lstStyle/>
        <a:p>
          <a:endParaRPr lang="en-US"/>
        </a:p>
      </dgm:t>
    </dgm:pt>
    <dgm:pt modelId="{82A9F1D0-4A31-4194-8BB5-5E1D17801D8D}">
      <dgm:prSet/>
      <dgm:spPr/>
      <dgm:t>
        <a:bodyPr/>
        <a:lstStyle/>
        <a:p>
          <a:r>
            <a:rPr lang="en-GB"/>
            <a:t>Companies invested their over-production profits in new production.</a:t>
          </a:r>
          <a:endParaRPr lang="en-US"/>
        </a:p>
      </dgm:t>
    </dgm:pt>
    <dgm:pt modelId="{BD6E12E8-B42B-4B66-92D3-227A31C3431C}" type="parTrans" cxnId="{7E4C38F4-CE58-461B-8728-84B0108AA72A}">
      <dgm:prSet/>
      <dgm:spPr/>
      <dgm:t>
        <a:bodyPr/>
        <a:lstStyle/>
        <a:p>
          <a:endParaRPr lang="en-US"/>
        </a:p>
      </dgm:t>
    </dgm:pt>
    <dgm:pt modelId="{8684C46A-1079-4DEF-9CAB-F92F324CAAC7}" type="sibTrans" cxnId="{7E4C38F4-CE58-461B-8728-84B0108AA72A}">
      <dgm:prSet/>
      <dgm:spPr/>
      <dgm:t>
        <a:bodyPr/>
        <a:lstStyle/>
        <a:p>
          <a:endParaRPr lang="en-US"/>
        </a:p>
      </dgm:t>
    </dgm:pt>
    <dgm:pt modelId="{4A2C3332-515A-4685-B1A2-1C790EB087C6}">
      <dgm:prSet/>
      <dgm:spPr/>
      <dgm:t>
        <a:bodyPr/>
        <a:lstStyle/>
        <a:p>
          <a:r>
            <a:rPr lang="en-GB"/>
            <a:t>No stock market regulation.</a:t>
          </a:r>
          <a:endParaRPr lang="en-US"/>
        </a:p>
      </dgm:t>
    </dgm:pt>
    <dgm:pt modelId="{E7C4AE50-A746-41A8-B196-03C7E7D36F81}" type="parTrans" cxnId="{13A63F85-3D77-471A-B17A-5256A8059B45}">
      <dgm:prSet/>
      <dgm:spPr/>
      <dgm:t>
        <a:bodyPr/>
        <a:lstStyle/>
        <a:p>
          <a:endParaRPr lang="en-US"/>
        </a:p>
      </dgm:t>
    </dgm:pt>
    <dgm:pt modelId="{055F2FF6-595A-400B-8590-5F4ECD830135}" type="sibTrans" cxnId="{13A63F85-3D77-471A-B17A-5256A8059B45}">
      <dgm:prSet/>
      <dgm:spPr/>
      <dgm:t>
        <a:bodyPr/>
        <a:lstStyle/>
        <a:p>
          <a:endParaRPr lang="en-US"/>
        </a:p>
      </dgm:t>
    </dgm:pt>
    <dgm:pt modelId="{32E84C38-1AD2-4200-B877-4E5D124E023B}">
      <dgm:prSet/>
      <dgm:spPr/>
      <dgm:t>
        <a:bodyPr/>
        <a:lstStyle/>
        <a:p>
          <a:r>
            <a:rPr lang="en-GB"/>
            <a:t>Psychology of consumption.</a:t>
          </a:r>
          <a:endParaRPr lang="en-US"/>
        </a:p>
      </dgm:t>
    </dgm:pt>
    <dgm:pt modelId="{BB6FB7DE-04AB-4222-8A8F-15491FECC1AD}" type="parTrans" cxnId="{A87EA301-0134-4859-8B74-ECCED3DB3C76}">
      <dgm:prSet/>
      <dgm:spPr/>
      <dgm:t>
        <a:bodyPr/>
        <a:lstStyle/>
        <a:p>
          <a:endParaRPr lang="en-US"/>
        </a:p>
      </dgm:t>
    </dgm:pt>
    <dgm:pt modelId="{5B8C9555-2411-472C-8680-E0970A28A2DA}" type="sibTrans" cxnId="{A87EA301-0134-4859-8B74-ECCED3DB3C76}">
      <dgm:prSet/>
      <dgm:spPr/>
      <dgm:t>
        <a:bodyPr/>
        <a:lstStyle/>
        <a:p>
          <a:endParaRPr lang="en-US"/>
        </a:p>
      </dgm:t>
    </dgm:pt>
    <dgm:pt modelId="{4080B97F-7C45-834F-9E08-25089E99E6AD}" type="pres">
      <dgm:prSet presAssocID="{8009534C-010A-4952-BF1C-C48C1BBE3E8C}" presName="linear" presStyleCnt="0">
        <dgm:presLayoutVars>
          <dgm:animLvl val="lvl"/>
          <dgm:resizeHandles val="exact"/>
        </dgm:presLayoutVars>
      </dgm:prSet>
      <dgm:spPr/>
    </dgm:pt>
    <dgm:pt modelId="{A219C702-C4FC-D140-B5C8-EF52AC616C0B}" type="pres">
      <dgm:prSet presAssocID="{4D991326-D503-4501-B094-B66A673ADE63}" presName="parentText" presStyleLbl="node1" presStyleIdx="0" presStyleCnt="6">
        <dgm:presLayoutVars>
          <dgm:chMax val="0"/>
          <dgm:bulletEnabled val="1"/>
        </dgm:presLayoutVars>
      </dgm:prSet>
      <dgm:spPr/>
    </dgm:pt>
    <dgm:pt modelId="{30FED6AA-A1B3-964D-B574-432803C725E2}" type="pres">
      <dgm:prSet presAssocID="{61943BB7-F70C-4915-8452-40E1008BCD2D}" presName="spacer" presStyleCnt="0"/>
      <dgm:spPr/>
    </dgm:pt>
    <dgm:pt modelId="{2DF7ED17-8AE4-3049-A397-786B8EA19463}" type="pres">
      <dgm:prSet presAssocID="{B25C4DF4-09BB-476E-9C2E-9B6BF670F74A}" presName="parentText" presStyleLbl="node1" presStyleIdx="1" presStyleCnt="6">
        <dgm:presLayoutVars>
          <dgm:chMax val="0"/>
          <dgm:bulletEnabled val="1"/>
        </dgm:presLayoutVars>
      </dgm:prSet>
      <dgm:spPr/>
    </dgm:pt>
    <dgm:pt modelId="{A186392A-99E0-594F-BD87-C66D0025C2A3}" type="pres">
      <dgm:prSet presAssocID="{1D446094-94AF-4377-84F7-97C5987676CB}" presName="spacer" presStyleCnt="0"/>
      <dgm:spPr/>
    </dgm:pt>
    <dgm:pt modelId="{E2F75C6D-2F02-6748-871B-1FE37445A5E8}" type="pres">
      <dgm:prSet presAssocID="{91CFB4AF-205F-4F0C-8AA2-D18955426841}" presName="parentText" presStyleLbl="node1" presStyleIdx="2" presStyleCnt="6">
        <dgm:presLayoutVars>
          <dgm:chMax val="0"/>
          <dgm:bulletEnabled val="1"/>
        </dgm:presLayoutVars>
      </dgm:prSet>
      <dgm:spPr/>
    </dgm:pt>
    <dgm:pt modelId="{E2DEEB04-91CF-B943-9424-13D23934F21C}" type="pres">
      <dgm:prSet presAssocID="{AECD5404-B76B-491D-8580-A3D77629959D}" presName="spacer" presStyleCnt="0"/>
      <dgm:spPr/>
    </dgm:pt>
    <dgm:pt modelId="{E026E606-7849-964C-BB5B-DCC52116778E}" type="pres">
      <dgm:prSet presAssocID="{82A9F1D0-4A31-4194-8BB5-5E1D17801D8D}" presName="parentText" presStyleLbl="node1" presStyleIdx="3" presStyleCnt="6">
        <dgm:presLayoutVars>
          <dgm:chMax val="0"/>
          <dgm:bulletEnabled val="1"/>
        </dgm:presLayoutVars>
      </dgm:prSet>
      <dgm:spPr/>
    </dgm:pt>
    <dgm:pt modelId="{1DE4481B-8DBF-AC49-82FB-EAEA04AAA411}" type="pres">
      <dgm:prSet presAssocID="{8684C46A-1079-4DEF-9CAB-F92F324CAAC7}" presName="spacer" presStyleCnt="0"/>
      <dgm:spPr/>
    </dgm:pt>
    <dgm:pt modelId="{930598BF-2B1B-DB4B-9DAA-DABD505AE6C5}" type="pres">
      <dgm:prSet presAssocID="{4A2C3332-515A-4685-B1A2-1C790EB087C6}" presName="parentText" presStyleLbl="node1" presStyleIdx="4" presStyleCnt="6">
        <dgm:presLayoutVars>
          <dgm:chMax val="0"/>
          <dgm:bulletEnabled val="1"/>
        </dgm:presLayoutVars>
      </dgm:prSet>
      <dgm:spPr/>
    </dgm:pt>
    <dgm:pt modelId="{F5DF103B-4ED7-E040-9B13-F25EFDFD167A}" type="pres">
      <dgm:prSet presAssocID="{055F2FF6-595A-400B-8590-5F4ECD830135}" presName="spacer" presStyleCnt="0"/>
      <dgm:spPr/>
    </dgm:pt>
    <dgm:pt modelId="{52BEF4F1-D74B-7D4E-995C-A7701C4D1217}" type="pres">
      <dgm:prSet presAssocID="{32E84C38-1AD2-4200-B877-4E5D124E023B}" presName="parentText" presStyleLbl="node1" presStyleIdx="5" presStyleCnt="6">
        <dgm:presLayoutVars>
          <dgm:chMax val="0"/>
          <dgm:bulletEnabled val="1"/>
        </dgm:presLayoutVars>
      </dgm:prSet>
      <dgm:spPr/>
    </dgm:pt>
  </dgm:ptLst>
  <dgm:cxnLst>
    <dgm:cxn modelId="{A87EA301-0134-4859-8B74-ECCED3DB3C76}" srcId="{8009534C-010A-4952-BF1C-C48C1BBE3E8C}" destId="{32E84C38-1AD2-4200-B877-4E5D124E023B}" srcOrd="5" destOrd="0" parTransId="{BB6FB7DE-04AB-4222-8A8F-15491FECC1AD}" sibTransId="{5B8C9555-2411-472C-8680-E0970A28A2DA}"/>
    <dgm:cxn modelId="{FBD32542-AC3D-D644-859E-E6F5CE274547}" type="presOf" srcId="{B25C4DF4-09BB-476E-9C2E-9B6BF670F74A}" destId="{2DF7ED17-8AE4-3049-A397-786B8EA19463}" srcOrd="0" destOrd="0" presId="urn:microsoft.com/office/officeart/2005/8/layout/vList2"/>
    <dgm:cxn modelId="{CD1E4744-BF9D-4F45-AB94-2E7204606E3A}" srcId="{8009534C-010A-4952-BF1C-C48C1BBE3E8C}" destId="{4D991326-D503-4501-B094-B66A673ADE63}" srcOrd="0" destOrd="0" parTransId="{B7B9FE20-3448-4BAB-B9DB-7B19EF78829F}" sibTransId="{61943BB7-F70C-4915-8452-40E1008BCD2D}"/>
    <dgm:cxn modelId="{850BE964-A812-2C46-AC90-127CD735CAE7}" type="presOf" srcId="{32E84C38-1AD2-4200-B877-4E5D124E023B}" destId="{52BEF4F1-D74B-7D4E-995C-A7701C4D1217}" srcOrd="0" destOrd="0" presId="urn:microsoft.com/office/officeart/2005/8/layout/vList2"/>
    <dgm:cxn modelId="{2EBACB58-0D5C-4EAE-AC8A-097898BB1332}" srcId="{8009534C-010A-4952-BF1C-C48C1BBE3E8C}" destId="{91CFB4AF-205F-4F0C-8AA2-D18955426841}" srcOrd="2" destOrd="0" parTransId="{AC40FA85-3F3D-4874-BF0F-4B6F74460D03}" sibTransId="{AECD5404-B76B-491D-8580-A3D77629959D}"/>
    <dgm:cxn modelId="{13A63F85-3D77-471A-B17A-5256A8059B45}" srcId="{8009534C-010A-4952-BF1C-C48C1BBE3E8C}" destId="{4A2C3332-515A-4685-B1A2-1C790EB087C6}" srcOrd="4" destOrd="0" parTransId="{E7C4AE50-A746-41A8-B196-03C7E7D36F81}" sibTransId="{055F2FF6-595A-400B-8590-5F4ECD830135}"/>
    <dgm:cxn modelId="{B57B52A8-6009-FC4A-B340-E925EED3D103}" type="presOf" srcId="{4A2C3332-515A-4685-B1A2-1C790EB087C6}" destId="{930598BF-2B1B-DB4B-9DAA-DABD505AE6C5}" srcOrd="0" destOrd="0" presId="urn:microsoft.com/office/officeart/2005/8/layout/vList2"/>
    <dgm:cxn modelId="{609865A9-5E78-B64B-A0E6-1781D6B05F05}" type="presOf" srcId="{91CFB4AF-205F-4F0C-8AA2-D18955426841}" destId="{E2F75C6D-2F02-6748-871B-1FE37445A5E8}" srcOrd="0" destOrd="0" presId="urn:microsoft.com/office/officeart/2005/8/layout/vList2"/>
    <dgm:cxn modelId="{4C2A95B0-3A26-4A1A-9010-172419D0A349}" srcId="{8009534C-010A-4952-BF1C-C48C1BBE3E8C}" destId="{B25C4DF4-09BB-476E-9C2E-9B6BF670F74A}" srcOrd="1" destOrd="0" parTransId="{A467A40C-FB7C-4E8E-BB97-596546104A7D}" sibTransId="{1D446094-94AF-4377-84F7-97C5987676CB}"/>
    <dgm:cxn modelId="{74CD6BC0-6604-6D48-87D1-DA1B262DECA6}" type="presOf" srcId="{4D991326-D503-4501-B094-B66A673ADE63}" destId="{A219C702-C4FC-D140-B5C8-EF52AC616C0B}" srcOrd="0" destOrd="0" presId="urn:microsoft.com/office/officeart/2005/8/layout/vList2"/>
    <dgm:cxn modelId="{A1C7B3D2-8EC7-0341-926F-2A8A2A7666BB}" type="presOf" srcId="{8009534C-010A-4952-BF1C-C48C1BBE3E8C}" destId="{4080B97F-7C45-834F-9E08-25089E99E6AD}" srcOrd="0" destOrd="0" presId="urn:microsoft.com/office/officeart/2005/8/layout/vList2"/>
    <dgm:cxn modelId="{F39D18DA-9DF1-6D4F-8A39-2B1C06F43123}" type="presOf" srcId="{82A9F1D0-4A31-4194-8BB5-5E1D17801D8D}" destId="{E026E606-7849-964C-BB5B-DCC52116778E}" srcOrd="0" destOrd="0" presId="urn:microsoft.com/office/officeart/2005/8/layout/vList2"/>
    <dgm:cxn modelId="{7E4C38F4-CE58-461B-8728-84B0108AA72A}" srcId="{8009534C-010A-4952-BF1C-C48C1BBE3E8C}" destId="{82A9F1D0-4A31-4194-8BB5-5E1D17801D8D}" srcOrd="3" destOrd="0" parTransId="{BD6E12E8-B42B-4B66-92D3-227A31C3431C}" sibTransId="{8684C46A-1079-4DEF-9CAB-F92F324CAAC7}"/>
    <dgm:cxn modelId="{70D5AF0C-657A-0B4F-85F4-147BD3B89B71}" type="presParOf" srcId="{4080B97F-7C45-834F-9E08-25089E99E6AD}" destId="{A219C702-C4FC-D140-B5C8-EF52AC616C0B}" srcOrd="0" destOrd="0" presId="urn:microsoft.com/office/officeart/2005/8/layout/vList2"/>
    <dgm:cxn modelId="{EF05A6F0-1845-A546-8BA5-E1F1548235DE}" type="presParOf" srcId="{4080B97F-7C45-834F-9E08-25089E99E6AD}" destId="{30FED6AA-A1B3-964D-B574-432803C725E2}" srcOrd="1" destOrd="0" presId="urn:microsoft.com/office/officeart/2005/8/layout/vList2"/>
    <dgm:cxn modelId="{A7D5C996-80C1-864A-B400-048E4244C282}" type="presParOf" srcId="{4080B97F-7C45-834F-9E08-25089E99E6AD}" destId="{2DF7ED17-8AE4-3049-A397-786B8EA19463}" srcOrd="2" destOrd="0" presId="urn:microsoft.com/office/officeart/2005/8/layout/vList2"/>
    <dgm:cxn modelId="{0C3CA279-3F02-A946-8663-DBED520C3B46}" type="presParOf" srcId="{4080B97F-7C45-834F-9E08-25089E99E6AD}" destId="{A186392A-99E0-594F-BD87-C66D0025C2A3}" srcOrd="3" destOrd="0" presId="urn:microsoft.com/office/officeart/2005/8/layout/vList2"/>
    <dgm:cxn modelId="{686B07B0-4754-9643-86DB-F87E1B11BD26}" type="presParOf" srcId="{4080B97F-7C45-834F-9E08-25089E99E6AD}" destId="{E2F75C6D-2F02-6748-871B-1FE37445A5E8}" srcOrd="4" destOrd="0" presId="urn:microsoft.com/office/officeart/2005/8/layout/vList2"/>
    <dgm:cxn modelId="{69CEEB3A-946D-704A-A935-9F817E059197}" type="presParOf" srcId="{4080B97F-7C45-834F-9E08-25089E99E6AD}" destId="{E2DEEB04-91CF-B943-9424-13D23934F21C}" srcOrd="5" destOrd="0" presId="urn:microsoft.com/office/officeart/2005/8/layout/vList2"/>
    <dgm:cxn modelId="{4FBB3360-CBF5-E746-B066-B33DD455122D}" type="presParOf" srcId="{4080B97F-7C45-834F-9E08-25089E99E6AD}" destId="{E026E606-7849-964C-BB5B-DCC52116778E}" srcOrd="6" destOrd="0" presId="urn:microsoft.com/office/officeart/2005/8/layout/vList2"/>
    <dgm:cxn modelId="{BA7FDAAD-1DE3-7042-A394-E24F08EA3F03}" type="presParOf" srcId="{4080B97F-7C45-834F-9E08-25089E99E6AD}" destId="{1DE4481B-8DBF-AC49-82FB-EAEA04AAA411}" srcOrd="7" destOrd="0" presId="urn:microsoft.com/office/officeart/2005/8/layout/vList2"/>
    <dgm:cxn modelId="{D8FF0E7C-684E-264A-98DB-87BE8E654E1F}" type="presParOf" srcId="{4080B97F-7C45-834F-9E08-25089E99E6AD}" destId="{930598BF-2B1B-DB4B-9DAA-DABD505AE6C5}" srcOrd="8" destOrd="0" presId="urn:microsoft.com/office/officeart/2005/8/layout/vList2"/>
    <dgm:cxn modelId="{267D3E4A-23D5-F140-A2C3-3E7F55A661D4}" type="presParOf" srcId="{4080B97F-7C45-834F-9E08-25089E99E6AD}" destId="{F5DF103B-4ED7-E040-9B13-F25EFDFD167A}" srcOrd="9" destOrd="0" presId="urn:microsoft.com/office/officeart/2005/8/layout/vList2"/>
    <dgm:cxn modelId="{122868D1-134C-A644-898B-16B1DE965745}" type="presParOf" srcId="{4080B97F-7C45-834F-9E08-25089E99E6AD}" destId="{52BEF4F1-D74B-7D4E-995C-A7701C4D1217}"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8594633-361C-4639-874A-2469C21507D5}" type="doc">
      <dgm:prSet loTypeId="urn:microsoft.com/office/officeart/2017/3/layout/DropPinTimeline" loCatId="process" qsTypeId="urn:microsoft.com/office/officeart/2005/8/quickstyle/simple1" qsCatId="simple" csTypeId="urn:microsoft.com/office/officeart/2005/8/colors/colorful2" csCatId="colorful" phldr="1"/>
      <dgm:spPr/>
      <dgm:t>
        <a:bodyPr/>
        <a:lstStyle/>
        <a:p>
          <a:endParaRPr lang="en-US"/>
        </a:p>
      </dgm:t>
    </dgm:pt>
    <dgm:pt modelId="{AA884C55-8DDA-4073-82A9-9C6FA3D172B9}">
      <dgm:prSet/>
      <dgm:spPr/>
      <dgm:t>
        <a:bodyPr/>
        <a:lstStyle/>
        <a:p>
          <a:pPr>
            <a:defRPr b="1"/>
          </a:pPr>
          <a:r>
            <a:rPr lang="en-US"/>
            <a:t>Thu. 24 Oct. 1929</a:t>
          </a:r>
        </a:p>
      </dgm:t>
    </dgm:pt>
    <dgm:pt modelId="{3B383DA0-A9ED-40A9-8C6B-1A0BA5ACD0E6}" type="parTrans" cxnId="{F8E95E00-8A43-497E-B429-25E7AFFF895B}">
      <dgm:prSet/>
      <dgm:spPr/>
      <dgm:t>
        <a:bodyPr/>
        <a:lstStyle/>
        <a:p>
          <a:endParaRPr lang="en-US"/>
        </a:p>
      </dgm:t>
    </dgm:pt>
    <dgm:pt modelId="{BE819580-4AF7-4768-B88F-E1E1B635B62F}" type="sibTrans" cxnId="{F8E95E00-8A43-497E-B429-25E7AFFF895B}">
      <dgm:prSet/>
      <dgm:spPr/>
      <dgm:t>
        <a:bodyPr/>
        <a:lstStyle/>
        <a:p>
          <a:endParaRPr lang="en-US"/>
        </a:p>
      </dgm:t>
    </dgm:pt>
    <dgm:pt modelId="{47AFCB31-43E3-4C2E-9B26-E9D587E84470}">
      <dgm:prSet/>
      <dgm:spPr/>
      <dgm:t>
        <a:bodyPr/>
        <a:lstStyle/>
        <a:p>
          <a:r>
            <a:rPr lang="en-US"/>
            <a:t>Black Thursday 24 October 1929.</a:t>
          </a:r>
        </a:p>
      </dgm:t>
    </dgm:pt>
    <dgm:pt modelId="{8CD7941C-7285-4A78-9241-7D9D2AB65F9D}" type="parTrans" cxnId="{7ACD1603-382F-4F0D-93DA-14312FC8E477}">
      <dgm:prSet/>
      <dgm:spPr/>
      <dgm:t>
        <a:bodyPr/>
        <a:lstStyle/>
        <a:p>
          <a:endParaRPr lang="en-US"/>
        </a:p>
      </dgm:t>
    </dgm:pt>
    <dgm:pt modelId="{148E65F9-47A8-4540-BB83-FBEFC1D44A7A}" type="sibTrans" cxnId="{7ACD1603-382F-4F0D-93DA-14312FC8E477}">
      <dgm:prSet/>
      <dgm:spPr/>
      <dgm:t>
        <a:bodyPr/>
        <a:lstStyle/>
        <a:p>
          <a:endParaRPr lang="en-US"/>
        </a:p>
      </dgm:t>
    </dgm:pt>
    <dgm:pt modelId="{8997ACB8-32F5-4EDB-858E-2A7A16958047}">
      <dgm:prSet/>
      <dgm:spPr/>
      <dgm:t>
        <a:bodyPr/>
        <a:lstStyle/>
        <a:p>
          <a:pPr>
            <a:defRPr b="1"/>
          </a:pPr>
          <a:r>
            <a:rPr lang="en-US"/>
            <a:t>Tue. 29 Oct. 1929</a:t>
          </a:r>
        </a:p>
      </dgm:t>
    </dgm:pt>
    <dgm:pt modelId="{92E47DB8-1804-4B0B-8788-A516191EC1A8}" type="parTrans" cxnId="{30A2A541-3834-4EFC-A6DC-7763162EB5D5}">
      <dgm:prSet/>
      <dgm:spPr/>
      <dgm:t>
        <a:bodyPr/>
        <a:lstStyle/>
        <a:p>
          <a:endParaRPr lang="en-US"/>
        </a:p>
      </dgm:t>
    </dgm:pt>
    <dgm:pt modelId="{2B601143-A0D5-4384-B7E6-C8EAF35F0682}" type="sibTrans" cxnId="{30A2A541-3834-4EFC-A6DC-7763162EB5D5}">
      <dgm:prSet/>
      <dgm:spPr/>
      <dgm:t>
        <a:bodyPr/>
        <a:lstStyle/>
        <a:p>
          <a:endParaRPr lang="en-US"/>
        </a:p>
      </dgm:t>
    </dgm:pt>
    <dgm:pt modelId="{DA0DB3C4-463F-4DB6-ABB2-05A75A17F04A}">
      <dgm:prSet/>
      <dgm:spPr/>
      <dgm:t>
        <a:bodyPr/>
        <a:lstStyle/>
        <a:p>
          <a:r>
            <a:rPr lang="en-US"/>
            <a:t>Black Tuesday 29 October 1929.</a:t>
          </a:r>
        </a:p>
      </dgm:t>
    </dgm:pt>
    <dgm:pt modelId="{2604EC14-2D85-4957-A972-6BA988FAA1E7}" type="parTrans" cxnId="{550F6EE0-E0BC-4084-B209-C934AF99F4BC}">
      <dgm:prSet/>
      <dgm:spPr/>
      <dgm:t>
        <a:bodyPr/>
        <a:lstStyle/>
        <a:p>
          <a:endParaRPr lang="en-US"/>
        </a:p>
      </dgm:t>
    </dgm:pt>
    <dgm:pt modelId="{EAE14CD6-2772-4A08-B13B-C29B66925448}" type="sibTrans" cxnId="{550F6EE0-E0BC-4084-B209-C934AF99F4BC}">
      <dgm:prSet/>
      <dgm:spPr/>
      <dgm:t>
        <a:bodyPr/>
        <a:lstStyle/>
        <a:p>
          <a:endParaRPr lang="en-US"/>
        </a:p>
      </dgm:t>
    </dgm:pt>
    <dgm:pt modelId="{A1534299-C900-466A-BDA4-FF12F4472928}">
      <dgm:prSet/>
      <dgm:spPr/>
      <dgm:t>
        <a:bodyPr/>
        <a:lstStyle/>
        <a:p>
          <a:pPr>
            <a:defRPr b="1"/>
          </a:pPr>
          <a:r>
            <a:rPr lang="en-US"/>
            <a:t>13 Nov. 1929</a:t>
          </a:r>
        </a:p>
      </dgm:t>
    </dgm:pt>
    <dgm:pt modelId="{55FECBAC-1949-448D-A23E-B41BD215CB4F}" type="parTrans" cxnId="{B794773A-7D47-452F-9E36-837CBD735919}">
      <dgm:prSet/>
      <dgm:spPr/>
      <dgm:t>
        <a:bodyPr/>
        <a:lstStyle/>
        <a:p>
          <a:endParaRPr lang="en-US"/>
        </a:p>
      </dgm:t>
    </dgm:pt>
    <dgm:pt modelId="{E318066C-6E75-44FB-B7D8-A592AB89C819}" type="sibTrans" cxnId="{B794773A-7D47-452F-9E36-837CBD735919}">
      <dgm:prSet/>
      <dgm:spPr/>
      <dgm:t>
        <a:bodyPr/>
        <a:lstStyle/>
        <a:p>
          <a:endParaRPr lang="en-US"/>
        </a:p>
      </dgm:t>
    </dgm:pt>
    <dgm:pt modelId="{5F6ED822-3895-4CF4-B1F3-4FB28F4C761C}">
      <dgm:prSet/>
      <dgm:spPr/>
      <dgm:t>
        <a:bodyPr/>
        <a:lstStyle/>
        <a:p>
          <a:r>
            <a:rPr lang="en-US"/>
            <a:t>13 November 1929.</a:t>
          </a:r>
        </a:p>
      </dgm:t>
    </dgm:pt>
    <dgm:pt modelId="{0BB140C7-4F45-4562-8069-834E95340E42}" type="parTrans" cxnId="{7C045BF4-EB82-44B4-950F-4F39723E886F}">
      <dgm:prSet/>
      <dgm:spPr/>
      <dgm:t>
        <a:bodyPr/>
        <a:lstStyle/>
        <a:p>
          <a:endParaRPr lang="en-US"/>
        </a:p>
      </dgm:t>
    </dgm:pt>
    <dgm:pt modelId="{0216DACD-15C1-4D76-8DC0-7A6C03A43F0E}" type="sibTrans" cxnId="{7C045BF4-EB82-44B4-950F-4F39723E886F}">
      <dgm:prSet/>
      <dgm:spPr/>
      <dgm:t>
        <a:bodyPr/>
        <a:lstStyle/>
        <a:p>
          <a:endParaRPr lang="en-US"/>
        </a:p>
      </dgm:t>
    </dgm:pt>
    <dgm:pt modelId="{3E14842D-37DF-4C67-8E92-6CEF12E6D57F}">
      <dgm:prSet/>
      <dgm:spPr/>
      <dgm:t>
        <a:bodyPr/>
        <a:lstStyle/>
        <a:p>
          <a:pPr>
            <a:defRPr b="1"/>
          </a:pPr>
          <a:r>
            <a:rPr lang="en-US"/>
            <a:t>1929</a:t>
          </a:r>
        </a:p>
      </dgm:t>
    </dgm:pt>
    <dgm:pt modelId="{3F80B418-C501-4E0D-A88F-EFA6389EDD10}" type="parTrans" cxnId="{285C5818-2284-41F4-AD6D-25957834F082}">
      <dgm:prSet/>
      <dgm:spPr/>
      <dgm:t>
        <a:bodyPr/>
        <a:lstStyle/>
        <a:p>
          <a:endParaRPr lang="en-US"/>
        </a:p>
      </dgm:t>
    </dgm:pt>
    <dgm:pt modelId="{690C9E95-9D90-4BFB-8722-5EC064533CD1}" type="sibTrans" cxnId="{285C5818-2284-41F4-AD6D-25957834F082}">
      <dgm:prSet/>
      <dgm:spPr/>
      <dgm:t>
        <a:bodyPr/>
        <a:lstStyle/>
        <a:p>
          <a:endParaRPr lang="en-US"/>
        </a:p>
      </dgm:t>
    </dgm:pt>
    <dgm:pt modelId="{34BC01D6-930C-4F8A-8835-BCB7472E20E0}">
      <dgm:prSet/>
      <dgm:spPr/>
      <dgm:t>
        <a:bodyPr/>
        <a:lstStyle/>
        <a:p>
          <a:r>
            <a:rPr lang="en-US"/>
            <a:t>$14,000,000.00 in 1929 – relative value 9 March 2018 $2,590,000,000,000.00 = £2.5trillion</a:t>
          </a:r>
        </a:p>
      </dgm:t>
    </dgm:pt>
    <dgm:pt modelId="{494EC610-64FD-4A54-A941-C2ECEB8750AF}" type="parTrans" cxnId="{81EDCB38-E846-451C-8541-B4402BCCE6E2}">
      <dgm:prSet/>
      <dgm:spPr/>
      <dgm:t>
        <a:bodyPr/>
        <a:lstStyle/>
        <a:p>
          <a:endParaRPr lang="en-US"/>
        </a:p>
      </dgm:t>
    </dgm:pt>
    <dgm:pt modelId="{09FF6E9B-AE19-40B2-AA75-50F662AC5037}" type="sibTrans" cxnId="{81EDCB38-E846-451C-8541-B4402BCCE6E2}">
      <dgm:prSet/>
      <dgm:spPr/>
      <dgm:t>
        <a:bodyPr/>
        <a:lstStyle/>
        <a:p>
          <a:endParaRPr lang="en-US"/>
        </a:p>
      </dgm:t>
    </dgm:pt>
    <dgm:pt modelId="{58EDE756-B711-4063-AC3F-589536E5F8A4}" type="pres">
      <dgm:prSet presAssocID="{68594633-361C-4639-874A-2469C21507D5}" presName="root" presStyleCnt="0">
        <dgm:presLayoutVars>
          <dgm:chMax/>
          <dgm:chPref/>
          <dgm:animLvl val="lvl"/>
        </dgm:presLayoutVars>
      </dgm:prSet>
      <dgm:spPr/>
    </dgm:pt>
    <dgm:pt modelId="{80EC7C5C-54A3-4392-85C0-E940C2A4FE83}" type="pres">
      <dgm:prSet presAssocID="{68594633-361C-4639-874A-2469C21507D5}" presName="divider" presStyleLbl="fgAcc1" presStyleIdx="0" presStyleCnt="5"/>
      <dgm:spPr>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gm:spPr>
    </dgm:pt>
    <dgm:pt modelId="{73C3EB74-B831-4D8F-B919-D9BA16E5ABF9}" type="pres">
      <dgm:prSet presAssocID="{68594633-361C-4639-874A-2469C21507D5}" presName="nodes" presStyleCnt="0">
        <dgm:presLayoutVars>
          <dgm:chMax/>
          <dgm:chPref/>
          <dgm:animLvl val="lvl"/>
        </dgm:presLayoutVars>
      </dgm:prSet>
      <dgm:spPr/>
    </dgm:pt>
    <dgm:pt modelId="{5AA5FFC9-D8B1-487F-BE8C-156BF1858C7A}" type="pres">
      <dgm:prSet presAssocID="{AA884C55-8DDA-4073-82A9-9C6FA3D172B9}" presName="composite" presStyleCnt="0"/>
      <dgm:spPr/>
    </dgm:pt>
    <dgm:pt modelId="{66B6C006-1D84-4A13-B8BB-992F73E4109B}" type="pres">
      <dgm:prSet presAssocID="{AA884C55-8DDA-4073-82A9-9C6FA3D172B9}" presName="ConnectorPoint" presStyleLbl="lnNode1" presStyleIdx="0" presStyleCnt="4"/>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E6737BEE-348D-43A7-AAEB-17C069700C96}" type="pres">
      <dgm:prSet presAssocID="{AA884C55-8DDA-4073-82A9-9C6FA3D172B9}" presName="DropPinPlaceHolder" presStyleCnt="0"/>
      <dgm:spPr/>
    </dgm:pt>
    <dgm:pt modelId="{FF85781A-D95E-4797-B9A8-162812673405}" type="pres">
      <dgm:prSet presAssocID="{AA884C55-8DDA-4073-82A9-9C6FA3D172B9}" presName="DropPin" presStyleLbl="alignNode1" presStyleIdx="0" presStyleCnt="4"/>
      <dgm:spPr/>
    </dgm:pt>
    <dgm:pt modelId="{A067016B-2E01-4E21-A815-212654EC6833}" type="pres">
      <dgm:prSet presAssocID="{AA884C55-8DDA-4073-82A9-9C6FA3D172B9}" presName="Ellipse" presStyleLbl="fgAcc1" presStyleIdx="1" presStyleCnt="5"/>
      <dgm:spPr>
        <a:solidFill>
          <a:schemeClr val="lt1">
            <a:alpha val="90000"/>
            <a:hueOff val="0"/>
            <a:satOff val="0"/>
            <a:lumOff val="0"/>
            <a:alphaOff val="0"/>
          </a:schemeClr>
        </a:solidFill>
        <a:ln w="12700" cap="flat" cmpd="sng" algn="ctr">
          <a:noFill/>
          <a:prstDash val="solid"/>
          <a:miter lim="800000"/>
        </a:ln>
        <a:effectLst/>
      </dgm:spPr>
    </dgm:pt>
    <dgm:pt modelId="{785DFED6-813D-4E09-9BAC-23CD515A6F9D}" type="pres">
      <dgm:prSet presAssocID="{AA884C55-8DDA-4073-82A9-9C6FA3D172B9}" presName="L2TextContainer" presStyleLbl="revTx" presStyleIdx="0" presStyleCnt="8">
        <dgm:presLayoutVars>
          <dgm:bulletEnabled val="1"/>
        </dgm:presLayoutVars>
      </dgm:prSet>
      <dgm:spPr/>
    </dgm:pt>
    <dgm:pt modelId="{0FFF7286-1E0A-4508-9BF4-3DB2072D88BF}" type="pres">
      <dgm:prSet presAssocID="{AA884C55-8DDA-4073-82A9-9C6FA3D172B9}" presName="L1TextContainer" presStyleLbl="revTx" presStyleIdx="1" presStyleCnt="8">
        <dgm:presLayoutVars>
          <dgm:chMax val="1"/>
          <dgm:chPref val="1"/>
          <dgm:bulletEnabled val="1"/>
        </dgm:presLayoutVars>
      </dgm:prSet>
      <dgm:spPr/>
    </dgm:pt>
    <dgm:pt modelId="{3AE30D81-9A21-4840-A7BE-F77C9A5256DE}" type="pres">
      <dgm:prSet presAssocID="{AA884C55-8DDA-4073-82A9-9C6FA3D172B9}" presName="ConnectLine" presStyleLbl="sibTrans1D1" presStyleIdx="0" presStyleCnt="4"/>
      <dgm:spPr>
        <a:noFill/>
        <a:ln w="12700" cap="flat" cmpd="sng" algn="ctr">
          <a:solidFill>
            <a:schemeClr val="accent2">
              <a:hueOff val="0"/>
              <a:satOff val="0"/>
              <a:lumOff val="0"/>
              <a:alphaOff val="0"/>
            </a:schemeClr>
          </a:solidFill>
          <a:prstDash val="dash"/>
          <a:miter lim="800000"/>
        </a:ln>
        <a:effectLst/>
      </dgm:spPr>
    </dgm:pt>
    <dgm:pt modelId="{FD7F8AE4-5DDF-4E43-8D0F-7DB1F758E210}" type="pres">
      <dgm:prSet presAssocID="{AA884C55-8DDA-4073-82A9-9C6FA3D172B9}" presName="EmptyPlaceHolder" presStyleCnt="0"/>
      <dgm:spPr/>
    </dgm:pt>
    <dgm:pt modelId="{28C083F5-D7EC-481F-A18B-CDEDD330CB6B}" type="pres">
      <dgm:prSet presAssocID="{BE819580-4AF7-4768-B88F-E1E1B635B62F}" presName="spaceBetweenRectangles" presStyleCnt="0"/>
      <dgm:spPr/>
    </dgm:pt>
    <dgm:pt modelId="{37E5CCA9-34CF-4D91-9CFF-15BA3922C81F}" type="pres">
      <dgm:prSet presAssocID="{8997ACB8-32F5-4EDB-858E-2A7A16958047}" presName="composite" presStyleCnt="0"/>
      <dgm:spPr/>
    </dgm:pt>
    <dgm:pt modelId="{D08A180A-AC40-4375-870D-57B09DCBCB93}" type="pres">
      <dgm:prSet presAssocID="{8997ACB8-32F5-4EDB-858E-2A7A16958047}" presName="ConnectorPoint" presStyleLbl="lnNode1" presStyleIdx="1" presStyleCnt="4"/>
      <dgm:spPr>
        <a:solidFill>
          <a:schemeClr val="accent2">
            <a:hueOff val="-3022401"/>
            <a:satOff val="1745"/>
            <a:lumOff val="-3202"/>
            <a:alphaOff val="0"/>
          </a:schemeClr>
        </a:solidFill>
        <a:ln w="6350" cap="flat" cmpd="sng" algn="ctr">
          <a:solidFill>
            <a:schemeClr val="lt1">
              <a:hueOff val="0"/>
              <a:satOff val="0"/>
              <a:lumOff val="0"/>
              <a:alphaOff val="0"/>
            </a:schemeClr>
          </a:solidFill>
          <a:prstDash val="solid"/>
          <a:miter lim="800000"/>
        </a:ln>
        <a:effectLst/>
      </dgm:spPr>
    </dgm:pt>
    <dgm:pt modelId="{277FE81E-1122-4E6D-9ECA-3DE9D110D738}" type="pres">
      <dgm:prSet presAssocID="{8997ACB8-32F5-4EDB-858E-2A7A16958047}" presName="DropPinPlaceHolder" presStyleCnt="0"/>
      <dgm:spPr/>
    </dgm:pt>
    <dgm:pt modelId="{35B5507B-35C2-42CE-ABFD-D1380B03A16C}" type="pres">
      <dgm:prSet presAssocID="{8997ACB8-32F5-4EDB-858E-2A7A16958047}" presName="DropPin" presStyleLbl="alignNode1" presStyleIdx="1" presStyleCnt="4"/>
      <dgm:spPr/>
    </dgm:pt>
    <dgm:pt modelId="{934B17EC-5A52-4829-8919-0BFEE6AF030E}" type="pres">
      <dgm:prSet presAssocID="{8997ACB8-32F5-4EDB-858E-2A7A16958047}" presName="Ellipse" presStyleLbl="fgAcc1" presStyleIdx="2" presStyleCnt="5"/>
      <dgm:spPr>
        <a:solidFill>
          <a:schemeClr val="lt1">
            <a:alpha val="90000"/>
            <a:hueOff val="0"/>
            <a:satOff val="0"/>
            <a:lumOff val="0"/>
            <a:alphaOff val="0"/>
          </a:schemeClr>
        </a:solidFill>
        <a:ln w="12700" cap="flat" cmpd="sng" algn="ctr">
          <a:noFill/>
          <a:prstDash val="solid"/>
          <a:miter lim="800000"/>
        </a:ln>
        <a:effectLst/>
      </dgm:spPr>
    </dgm:pt>
    <dgm:pt modelId="{DFEDF1B2-3280-4B06-8EBE-6B9CE2E9296D}" type="pres">
      <dgm:prSet presAssocID="{8997ACB8-32F5-4EDB-858E-2A7A16958047}" presName="L2TextContainer" presStyleLbl="revTx" presStyleIdx="2" presStyleCnt="8">
        <dgm:presLayoutVars>
          <dgm:bulletEnabled val="1"/>
        </dgm:presLayoutVars>
      </dgm:prSet>
      <dgm:spPr/>
    </dgm:pt>
    <dgm:pt modelId="{227B2EB0-3A7E-4D2F-8AB1-04A6DFC32CBB}" type="pres">
      <dgm:prSet presAssocID="{8997ACB8-32F5-4EDB-858E-2A7A16958047}" presName="L1TextContainer" presStyleLbl="revTx" presStyleIdx="3" presStyleCnt="8">
        <dgm:presLayoutVars>
          <dgm:chMax val="1"/>
          <dgm:chPref val="1"/>
          <dgm:bulletEnabled val="1"/>
        </dgm:presLayoutVars>
      </dgm:prSet>
      <dgm:spPr/>
    </dgm:pt>
    <dgm:pt modelId="{E4771D7A-FF72-4985-A544-F07941467E80}" type="pres">
      <dgm:prSet presAssocID="{8997ACB8-32F5-4EDB-858E-2A7A16958047}" presName="ConnectLine" presStyleLbl="sibTrans1D1" presStyleIdx="1" presStyleCnt="4"/>
      <dgm:spPr>
        <a:noFill/>
        <a:ln w="12700" cap="flat" cmpd="sng" algn="ctr">
          <a:solidFill>
            <a:schemeClr val="accent2">
              <a:hueOff val="-3022401"/>
              <a:satOff val="1745"/>
              <a:lumOff val="-3202"/>
              <a:alphaOff val="0"/>
            </a:schemeClr>
          </a:solidFill>
          <a:prstDash val="dash"/>
          <a:miter lim="800000"/>
        </a:ln>
        <a:effectLst/>
      </dgm:spPr>
    </dgm:pt>
    <dgm:pt modelId="{1DF6CDEC-199A-45AD-80C6-25F6709CB1F0}" type="pres">
      <dgm:prSet presAssocID="{8997ACB8-32F5-4EDB-858E-2A7A16958047}" presName="EmptyPlaceHolder" presStyleCnt="0"/>
      <dgm:spPr/>
    </dgm:pt>
    <dgm:pt modelId="{5B038931-E613-47EA-98A0-EDAFED85CAC7}" type="pres">
      <dgm:prSet presAssocID="{2B601143-A0D5-4384-B7E6-C8EAF35F0682}" presName="spaceBetweenRectangles" presStyleCnt="0"/>
      <dgm:spPr/>
    </dgm:pt>
    <dgm:pt modelId="{0C51E4FD-3300-4FCD-A978-12434033DEFB}" type="pres">
      <dgm:prSet presAssocID="{A1534299-C900-466A-BDA4-FF12F4472928}" presName="composite" presStyleCnt="0"/>
      <dgm:spPr/>
    </dgm:pt>
    <dgm:pt modelId="{704A5EE5-63AE-4F32-AEA2-24AC58AE450F}" type="pres">
      <dgm:prSet presAssocID="{A1534299-C900-466A-BDA4-FF12F4472928}" presName="ConnectorPoint" presStyleLbl="lnNode1" presStyleIdx="2" presStyleCnt="4"/>
      <dgm:spPr>
        <a:solidFill>
          <a:schemeClr val="accent2">
            <a:hueOff val="-6044802"/>
            <a:satOff val="3491"/>
            <a:lumOff val="-6405"/>
            <a:alphaOff val="0"/>
          </a:schemeClr>
        </a:solidFill>
        <a:ln w="6350" cap="flat" cmpd="sng" algn="ctr">
          <a:solidFill>
            <a:schemeClr val="lt1">
              <a:hueOff val="0"/>
              <a:satOff val="0"/>
              <a:lumOff val="0"/>
              <a:alphaOff val="0"/>
            </a:schemeClr>
          </a:solidFill>
          <a:prstDash val="solid"/>
          <a:miter lim="800000"/>
        </a:ln>
        <a:effectLst/>
      </dgm:spPr>
    </dgm:pt>
    <dgm:pt modelId="{0EBBE5E2-FA12-406A-8E97-66E3659A969B}" type="pres">
      <dgm:prSet presAssocID="{A1534299-C900-466A-BDA4-FF12F4472928}" presName="DropPinPlaceHolder" presStyleCnt="0"/>
      <dgm:spPr/>
    </dgm:pt>
    <dgm:pt modelId="{99CFECB1-C235-409C-B7F3-F88C9CA97D3C}" type="pres">
      <dgm:prSet presAssocID="{A1534299-C900-466A-BDA4-FF12F4472928}" presName="DropPin" presStyleLbl="alignNode1" presStyleIdx="2" presStyleCnt="4"/>
      <dgm:spPr/>
    </dgm:pt>
    <dgm:pt modelId="{79FE400E-DE21-41BF-A17C-28177325E244}" type="pres">
      <dgm:prSet presAssocID="{A1534299-C900-466A-BDA4-FF12F4472928}" presName="Ellipse" presStyleLbl="fgAcc1" presStyleIdx="3" presStyleCnt="5"/>
      <dgm:spPr>
        <a:solidFill>
          <a:schemeClr val="lt1">
            <a:alpha val="90000"/>
            <a:hueOff val="0"/>
            <a:satOff val="0"/>
            <a:lumOff val="0"/>
            <a:alphaOff val="0"/>
          </a:schemeClr>
        </a:solidFill>
        <a:ln w="12700" cap="flat" cmpd="sng" algn="ctr">
          <a:noFill/>
          <a:prstDash val="solid"/>
          <a:miter lim="800000"/>
        </a:ln>
        <a:effectLst/>
      </dgm:spPr>
    </dgm:pt>
    <dgm:pt modelId="{BAF9BE7E-A338-41B7-8CB5-1DE583871792}" type="pres">
      <dgm:prSet presAssocID="{A1534299-C900-466A-BDA4-FF12F4472928}" presName="L2TextContainer" presStyleLbl="revTx" presStyleIdx="4" presStyleCnt="8">
        <dgm:presLayoutVars>
          <dgm:bulletEnabled val="1"/>
        </dgm:presLayoutVars>
      </dgm:prSet>
      <dgm:spPr/>
    </dgm:pt>
    <dgm:pt modelId="{D844C3B8-A949-4166-9488-DFCF82D15665}" type="pres">
      <dgm:prSet presAssocID="{A1534299-C900-466A-BDA4-FF12F4472928}" presName="L1TextContainer" presStyleLbl="revTx" presStyleIdx="5" presStyleCnt="8">
        <dgm:presLayoutVars>
          <dgm:chMax val="1"/>
          <dgm:chPref val="1"/>
          <dgm:bulletEnabled val="1"/>
        </dgm:presLayoutVars>
      </dgm:prSet>
      <dgm:spPr/>
    </dgm:pt>
    <dgm:pt modelId="{D2C853BB-54E5-46FB-8B77-4E8C17EDF930}" type="pres">
      <dgm:prSet presAssocID="{A1534299-C900-466A-BDA4-FF12F4472928}" presName="ConnectLine" presStyleLbl="sibTrans1D1" presStyleIdx="2" presStyleCnt="4"/>
      <dgm:spPr>
        <a:noFill/>
        <a:ln w="12700" cap="flat" cmpd="sng" algn="ctr">
          <a:solidFill>
            <a:schemeClr val="accent2">
              <a:hueOff val="-6044802"/>
              <a:satOff val="3491"/>
              <a:lumOff val="-6405"/>
              <a:alphaOff val="0"/>
            </a:schemeClr>
          </a:solidFill>
          <a:prstDash val="dash"/>
          <a:miter lim="800000"/>
        </a:ln>
        <a:effectLst/>
      </dgm:spPr>
    </dgm:pt>
    <dgm:pt modelId="{760E171B-F4BD-45D2-B2A2-D9595DDEB9C1}" type="pres">
      <dgm:prSet presAssocID="{A1534299-C900-466A-BDA4-FF12F4472928}" presName="EmptyPlaceHolder" presStyleCnt="0"/>
      <dgm:spPr/>
    </dgm:pt>
    <dgm:pt modelId="{91E14C00-C36D-4038-847D-07E97C9AB482}" type="pres">
      <dgm:prSet presAssocID="{E318066C-6E75-44FB-B7D8-A592AB89C819}" presName="spaceBetweenRectangles" presStyleCnt="0"/>
      <dgm:spPr/>
    </dgm:pt>
    <dgm:pt modelId="{ADF72D72-40D0-4127-ABFB-761005D16995}" type="pres">
      <dgm:prSet presAssocID="{3E14842D-37DF-4C67-8E92-6CEF12E6D57F}" presName="composite" presStyleCnt="0"/>
      <dgm:spPr/>
    </dgm:pt>
    <dgm:pt modelId="{663715AD-AE51-4398-BB03-ED5C2EE9EEA5}" type="pres">
      <dgm:prSet presAssocID="{3E14842D-37DF-4C67-8E92-6CEF12E6D57F}" presName="ConnectorPoint" presStyleLbl="lnNode1" presStyleIdx="3" presStyleCnt="4"/>
      <dgm:spPr>
        <a:solidFill>
          <a:schemeClr val="accent2">
            <a:hueOff val="-9067203"/>
            <a:satOff val="5236"/>
            <a:lumOff val="-9607"/>
            <a:alphaOff val="0"/>
          </a:schemeClr>
        </a:solidFill>
        <a:ln w="6350" cap="flat" cmpd="sng" algn="ctr">
          <a:solidFill>
            <a:schemeClr val="lt1">
              <a:hueOff val="0"/>
              <a:satOff val="0"/>
              <a:lumOff val="0"/>
              <a:alphaOff val="0"/>
            </a:schemeClr>
          </a:solidFill>
          <a:prstDash val="solid"/>
          <a:miter lim="800000"/>
        </a:ln>
        <a:effectLst/>
      </dgm:spPr>
    </dgm:pt>
    <dgm:pt modelId="{F0DFA9FD-84A6-44EF-8888-F6D51AC912E6}" type="pres">
      <dgm:prSet presAssocID="{3E14842D-37DF-4C67-8E92-6CEF12E6D57F}" presName="DropPinPlaceHolder" presStyleCnt="0"/>
      <dgm:spPr/>
    </dgm:pt>
    <dgm:pt modelId="{45A34ADD-1E89-47E1-9C74-D9C167C28EDF}" type="pres">
      <dgm:prSet presAssocID="{3E14842D-37DF-4C67-8E92-6CEF12E6D57F}" presName="DropPin" presStyleLbl="alignNode1" presStyleIdx="3" presStyleCnt="4"/>
      <dgm:spPr/>
    </dgm:pt>
    <dgm:pt modelId="{CF091501-1665-4FDB-9BC1-5FDFD6362FB1}" type="pres">
      <dgm:prSet presAssocID="{3E14842D-37DF-4C67-8E92-6CEF12E6D57F}" presName="Ellipse" presStyleLbl="fgAcc1" presStyleIdx="4" presStyleCnt="5"/>
      <dgm:spPr>
        <a:solidFill>
          <a:schemeClr val="lt1">
            <a:alpha val="90000"/>
            <a:hueOff val="0"/>
            <a:satOff val="0"/>
            <a:lumOff val="0"/>
            <a:alphaOff val="0"/>
          </a:schemeClr>
        </a:solidFill>
        <a:ln w="12700" cap="flat" cmpd="sng" algn="ctr">
          <a:noFill/>
          <a:prstDash val="solid"/>
          <a:miter lim="800000"/>
        </a:ln>
        <a:effectLst/>
      </dgm:spPr>
    </dgm:pt>
    <dgm:pt modelId="{5581EBFD-2E62-4FCA-8CDD-DD83635144D1}" type="pres">
      <dgm:prSet presAssocID="{3E14842D-37DF-4C67-8E92-6CEF12E6D57F}" presName="L2TextContainer" presStyleLbl="revTx" presStyleIdx="6" presStyleCnt="8">
        <dgm:presLayoutVars>
          <dgm:bulletEnabled val="1"/>
        </dgm:presLayoutVars>
      </dgm:prSet>
      <dgm:spPr/>
    </dgm:pt>
    <dgm:pt modelId="{F05BE22D-7FE6-4372-8917-BE491B5EE4F2}" type="pres">
      <dgm:prSet presAssocID="{3E14842D-37DF-4C67-8E92-6CEF12E6D57F}" presName="L1TextContainer" presStyleLbl="revTx" presStyleIdx="7" presStyleCnt="8">
        <dgm:presLayoutVars>
          <dgm:chMax val="1"/>
          <dgm:chPref val="1"/>
          <dgm:bulletEnabled val="1"/>
        </dgm:presLayoutVars>
      </dgm:prSet>
      <dgm:spPr/>
    </dgm:pt>
    <dgm:pt modelId="{89401327-CC91-4473-BD05-FB388EE840F1}" type="pres">
      <dgm:prSet presAssocID="{3E14842D-37DF-4C67-8E92-6CEF12E6D57F}" presName="ConnectLine" presStyleLbl="sibTrans1D1" presStyleIdx="3" presStyleCnt="4"/>
      <dgm:spPr>
        <a:noFill/>
        <a:ln w="12700" cap="flat" cmpd="sng" algn="ctr">
          <a:solidFill>
            <a:schemeClr val="accent2">
              <a:hueOff val="-9067203"/>
              <a:satOff val="5236"/>
              <a:lumOff val="-9607"/>
              <a:alphaOff val="0"/>
            </a:schemeClr>
          </a:solidFill>
          <a:prstDash val="dash"/>
          <a:miter lim="800000"/>
        </a:ln>
        <a:effectLst/>
      </dgm:spPr>
    </dgm:pt>
    <dgm:pt modelId="{7D0D35D1-5E0A-453A-90EB-58458CADD3E2}" type="pres">
      <dgm:prSet presAssocID="{3E14842D-37DF-4C67-8E92-6CEF12E6D57F}" presName="EmptyPlaceHolder" presStyleCnt="0"/>
      <dgm:spPr/>
    </dgm:pt>
  </dgm:ptLst>
  <dgm:cxnLst>
    <dgm:cxn modelId="{F8E95E00-8A43-497E-B429-25E7AFFF895B}" srcId="{68594633-361C-4639-874A-2469C21507D5}" destId="{AA884C55-8DDA-4073-82A9-9C6FA3D172B9}" srcOrd="0" destOrd="0" parTransId="{3B383DA0-A9ED-40A9-8C6B-1A0BA5ACD0E6}" sibTransId="{BE819580-4AF7-4768-B88F-E1E1B635B62F}"/>
    <dgm:cxn modelId="{4F0F2A02-0778-4B9B-8074-A760338416A1}" type="presOf" srcId="{3E14842D-37DF-4C67-8E92-6CEF12E6D57F}" destId="{F05BE22D-7FE6-4372-8917-BE491B5EE4F2}" srcOrd="0" destOrd="0" presId="urn:microsoft.com/office/officeart/2017/3/layout/DropPinTimeline"/>
    <dgm:cxn modelId="{7ACD1603-382F-4F0D-93DA-14312FC8E477}" srcId="{AA884C55-8DDA-4073-82A9-9C6FA3D172B9}" destId="{47AFCB31-43E3-4C2E-9B26-E9D587E84470}" srcOrd="0" destOrd="0" parTransId="{8CD7941C-7285-4A78-9241-7D9D2AB65F9D}" sibTransId="{148E65F9-47A8-4540-BB83-FBEFC1D44A7A}"/>
    <dgm:cxn modelId="{285C5818-2284-41F4-AD6D-25957834F082}" srcId="{68594633-361C-4639-874A-2469C21507D5}" destId="{3E14842D-37DF-4C67-8E92-6CEF12E6D57F}" srcOrd="3" destOrd="0" parTransId="{3F80B418-C501-4E0D-A88F-EFA6389EDD10}" sibTransId="{690C9E95-9D90-4BFB-8722-5EC064533CD1}"/>
    <dgm:cxn modelId="{81EDCB38-E846-451C-8541-B4402BCCE6E2}" srcId="{3E14842D-37DF-4C67-8E92-6CEF12E6D57F}" destId="{34BC01D6-930C-4F8A-8835-BCB7472E20E0}" srcOrd="0" destOrd="0" parTransId="{494EC610-64FD-4A54-A941-C2ECEB8750AF}" sibTransId="{09FF6E9B-AE19-40B2-AA75-50F662AC5037}"/>
    <dgm:cxn modelId="{B794773A-7D47-452F-9E36-837CBD735919}" srcId="{68594633-361C-4639-874A-2469C21507D5}" destId="{A1534299-C900-466A-BDA4-FF12F4472928}" srcOrd="2" destOrd="0" parTransId="{55FECBAC-1949-448D-A23E-B41BD215CB4F}" sibTransId="{E318066C-6E75-44FB-B7D8-A592AB89C819}"/>
    <dgm:cxn modelId="{EA787B3F-C602-4C2A-B807-171AA3BDCF61}" type="presOf" srcId="{AA884C55-8DDA-4073-82A9-9C6FA3D172B9}" destId="{0FFF7286-1E0A-4508-9BF4-3DB2072D88BF}" srcOrd="0" destOrd="0" presId="urn:microsoft.com/office/officeart/2017/3/layout/DropPinTimeline"/>
    <dgm:cxn modelId="{CC959C41-DAC9-47B3-9EC4-BEE4D3380D4F}" type="presOf" srcId="{8997ACB8-32F5-4EDB-858E-2A7A16958047}" destId="{227B2EB0-3A7E-4D2F-8AB1-04A6DFC32CBB}" srcOrd="0" destOrd="0" presId="urn:microsoft.com/office/officeart/2017/3/layout/DropPinTimeline"/>
    <dgm:cxn modelId="{30A2A541-3834-4EFC-A6DC-7763162EB5D5}" srcId="{68594633-361C-4639-874A-2469C21507D5}" destId="{8997ACB8-32F5-4EDB-858E-2A7A16958047}" srcOrd="1" destOrd="0" parTransId="{92E47DB8-1804-4B0B-8788-A516191EC1A8}" sibTransId="{2B601143-A0D5-4384-B7E6-C8EAF35F0682}"/>
    <dgm:cxn modelId="{FD555949-7C7F-486F-A273-0FC0BFA553DE}" type="presOf" srcId="{68594633-361C-4639-874A-2469C21507D5}" destId="{58EDE756-B711-4063-AC3F-589536E5F8A4}" srcOrd="0" destOrd="0" presId="urn:microsoft.com/office/officeart/2017/3/layout/DropPinTimeline"/>
    <dgm:cxn modelId="{0561EB7C-0616-4387-90A2-851E4745B8AC}" type="presOf" srcId="{A1534299-C900-466A-BDA4-FF12F4472928}" destId="{D844C3B8-A949-4166-9488-DFCF82D15665}" srcOrd="0" destOrd="0" presId="urn:microsoft.com/office/officeart/2017/3/layout/DropPinTimeline"/>
    <dgm:cxn modelId="{317B2B7E-D5D5-486D-BB0C-DA386E4CF0CF}" type="presOf" srcId="{DA0DB3C4-463F-4DB6-ABB2-05A75A17F04A}" destId="{DFEDF1B2-3280-4B06-8EBE-6B9CE2E9296D}" srcOrd="0" destOrd="0" presId="urn:microsoft.com/office/officeart/2017/3/layout/DropPinTimeline"/>
    <dgm:cxn modelId="{59D561CF-F373-4253-97EF-661B7A197282}" type="presOf" srcId="{5F6ED822-3895-4CF4-B1F3-4FB28F4C761C}" destId="{BAF9BE7E-A338-41B7-8CB5-1DE583871792}" srcOrd="0" destOrd="0" presId="urn:microsoft.com/office/officeart/2017/3/layout/DropPinTimeline"/>
    <dgm:cxn modelId="{B52C4EDD-DA92-4AF0-A49C-744625B3741B}" type="presOf" srcId="{34BC01D6-930C-4F8A-8835-BCB7472E20E0}" destId="{5581EBFD-2E62-4FCA-8CDD-DD83635144D1}" srcOrd="0" destOrd="0" presId="urn:microsoft.com/office/officeart/2017/3/layout/DropPinTimeline"/>
    <dgm:cxn modelId="{550F6EE0-E0BC-4084-B209-C934AF99F4BC}" srcId="{8997ACB8-32F5-4EDB-858E-2A7A16958047}" destId="{DA0DB3C4-463F-4DB6-ABB2-05A75A17F04A}" srcOrd="0" destOrd="0" parTransId="{2604EC14-2D85-4957-A972-6BA988FAA1E7}" sibTransId="{EAE14CD6-2772-4A08-B13B-C29B66925448}"/>
    <dgm:cxn modelId="{F4DD63EA-76C5-4FD1-90AE-25EB62638CEA}" type="presOf" srcId="{47AFCB31-43E3-4C2E-9B26-E9D587E84470}" destId="{785DFED6-813D-4E09-9BAC-23CD515A6F9D}" srcOrd="0" destOrd="0" presId="urn:microsoft.com/office/officeart/2017/3/layout/DropPinTimeline"/>
    <dgm:cxn modelId="{7C045BF4-EB82-44B4-950F-4F39723E886F}" srcId="{A1534299-C900-466A-BDA4-FF12F4472928}" destId="{5F6ED822-3895-4CF4-B1F3-4FB28F4C761C}" srcOrd="0" destOrd="0" parTransId="{0BB140C7-4F45-4562-8069-834E95340E42}" sibTransId="{0216DACD-15C1-4D76-8DC0-7A6C03A43F0E}"/>
    <dgm:cxn modelId="{709513EE-D5C1-4A13-9E11-590B8A69CD6D}" type="presParOf" srcId="{58EDE756-B711-4063-AC3F-589536E5F8A4}" destId="{80EC7C5C-54A3-4392-85C0-E940C2A4FE83}" srcOrd="0" destOrd="0" presId="urn:microsoft.com/office/officeart/2017/3/layout/DropPinTimeline"/>
    <dgm:cxn modelId="{F61A7D50-A1C0-4447-8637-74FA30C509FD}" type="presParOf" srcId="{58EDE756-B711-4063-AC3F-589536E5F8A4}" destId="{73C3EB74-B831-4D8F-B919-D9BA16E5ABF9}" srcOrd="1" destOrd="0" presId="urn:microsoft.com/office/officeart/2017/3/layout/DropPinTimeline"/>
    <dgm:cxn modelId="{B9261F65-096F-426C-8F54-A11241D2EF39}" type="presParOf" srcId="{73C3EB74-B831-4D8F-B919-D9BA16E5ABF9}" destId="{5AA5FFC9-D8B1-487F-BE8C-156BF1858C7A}" srcOrd="0" destOrd="0" presId="urn:microsoft.com/office/officeart/2017/3/layout/DropPinTimeline"/>
    <dgm:cxn modelId="{F67052BF-396F-4FFC-BD33-6D769C0EC8BF}" type="presParOf" srcId="{5AA5FFC9-D8B1-487F-BE8C-156BF1858C7A}" destId="{66B6C006-1D84-4A13-B8BB-992F73E4109B}" srcOrd="0" destOrd="0" presId="urn:microsoft.com/office/officeart/2017/3/layout/DropPinTimeline"/>
    <dgm:cxn modelId="{D335A156-6B59-438C-9F9D-6E7BEF9FAEC8}" type="presParOf" srcId="{5AA5FFC9-D8B1-487F-BE8C-156BF1858C7A}" destId="{E6737BEE-348D-43A7-AAEB-17C069700C96}" srcOrd="1" destOrd="0" presId="urn:microsoft.com/office/officeart/2017/3/layout/DropPinTimeline"/>
    <dgm:cxn modelId="{D6647C34-9FD1-43C1-B37C-25055A05A519}" type="presParOf" srcId="{E6737BEE-348D-43A7-AAEB-17C069700C96}" destId="{FF85781A-D95E-4797-B9A8-162812673405}" srcOrd="0" destOrd="0" presId="urn:microsoft.com/office/officeart/2017/3/layout/DropPinTimeline"/>
    <dgm:cxn modelId="{7D559BDF-4172-4D53-800D-65C72F7DF273}" type="presParOf" srcId="{E6737BEE-348D-43A7-AAEB-17C069700C96}" destId="{A067016B-2E01-4E21-A815-212654EC6833}" srcOrd="1" destOrd="0" presId="urn:microsoft.com/office/officeart/2017/3/layout/DropPinTimeline"/>
    <dgm:cxn modelId="{E448AEC9-E722-4C5E-8B32-BC91D0115923}" type="presParOf" srcId="{5AA5FFC9-D8B1-487F-BE8C-156BF1858C7A}" destId="{785DFED6-813D-4E09-9BAC-23CD515A6F9D}" srcOrd="2" destOrd="0" presId="urn:microsoft.com/office/officeart/2017/3/layout/DropPinTimeline"/>
    <dgm:cxn modelId="{0F5B52A9-7060-475E-9C62-36C57960CB87}" type="presParOf" srcId="{5AA5FFC9-D8B1-487F-BE8C-156BF1858C7A}" destId="{0FFF7286-1E0A-4508-9BF4-3DB2072D88BF}" srcOrd="3" destOrd="0" presId="urn:microsoft.com/office/officeart/2017/3/layout/DropPinTimeline"/>
    <dgm:cxn modelId="{D0B1968D-F7D3-4C1A-BDFA-D2BF7C0B7D3F}" type="presParOf" srcId="{5AA5FFC9-D8B1-487F-BE8C-156BF1858C7A}" destId="{3AE30D81-9A21-4840-A7BE-F77C9A5256DE}" srcOrd="4" destOrd="0" presId="urn:microsoft.com/office/officeart/2017/3/layout/DropPinTimeline"/>
    <dgm:cxn modelId="{BB860F6F-27C3-4E66-AC21-4904F2E70252}" type="presParOf" srcId="{5AA5FFC9-D8B1-487F-BE8C-156BF1858C7A}" destId="{FD7F8AE4-5DDF-4E43-8D0F-7DB1F758E210}" srcOrd="5" destOrd="0" presId="urn:microsoft.com/office/officeart/2017/3/layout/DropPinTimeline"/>
    <dgm:cxn modelId="{4EE6399C-A208-48A0-BC81-3E03B9F6BD30}" type="presParOf" srcId="{73C3EB74-B831-4D8F-B919-D9BA16E5ABF9}" destId="{28C083F5-D7EC-481F-A18B-CDEDD330CB6B}" srcOrd="1" destOrd="0" presId="urn:microsoft.com/office/officeart/2017/3/layout/DropPinTimeline"/>
    <dgm:cxn modelId="{253920DD-1F3D-4C15-82DA-7107437D9DCC}" type="presParOf" srcId="{73C3EB74-B831-4D8F-B919-D9BA16E5ABF9}" destId="{37E5CCA9-34CF-4D91-9CFF-15BA3922C81F}" srcOrd="2" destOrd="0" presId="urn:microsoft.com/office/officeart/2017/3/layout/DropPinTimeline"/>
    <dgm:cxn modelId="{B0641E32-A510-4E7B-A701-716B40525A95}" type="presParOf" srcId="{37E5CCA9-34CF-4D91-9CFF-15BA3922C81F}" destId="{D08A180A-AC40-4375-870D-57B09DCBCB93}" srcOrd="0" destOrd="0" presId="urn:microsoft.com/office/officeart/2017/3/layout/DropPinTimeline"/>
    <dgm:cxn modelId="{B4832F73-33C5-421B-BEB6-BD211B674F6D}" type="presParOf" srcId="{37E5CCA9-34CF-4D91-9CFF-15BA3922C81F}" destId="{277FE81E-1122-4E6D-9ECA-3DE9D110D738}" srcOrd="1" destOrd="0" presId="urn:microsoft.com/office/officeart/2017/3/layout/DropPinTimeline"/>
    <dgm:cxn modelId="{9502D879-0206-4417-98E9-C78D118E77F3}" type="presParOf" srcId="{277FE81E-1122-4E6D-9ECA-3DE9D110D738}" destId="{35B5507B-35C2-42CE-ABFD-D1380B03A16C}" srcOrd="0" destOrd="0" presId="urn:microsoft.com/office/officeart/2017/3/layout/DropPinTimeline"/>
    <dgm:cxn modelId="{A15E897D-91E6-4FC9-956B-6B2BFA515160}" type="presParOf" srcId="{277FE81E-1122-4E6D-9ECA-3DE9D110D738}" destId="{934B17EC-5A52-4829-8919-0BFEE6AF030E}" srcOrd="1" destOrd="0" presId="urn:microsoft.com/office/officeart/2017/3/layout/DropPinTimeline"/>
    <dgm:cxn modelId="{750B8358-AD5D-4869-B9D8-E2619FEBE16A}" type="presParOf" srcId="{37E5CCA9-34CF-4D91-9CFF-15BA3922C81F}" destId="{DFEDF1B2-3280-4B06-8EBE-6B9CE2E9296D}" srcOrd="2" destOrd="0" presId="urn:microsoft.com/office/officeart/2017/3/layout/DropPinTimeline"/>
    <dgm:cxn modelId="{6197F6BC-7074-4B6C-8E11-7C040F3480BD}" type="presParOf" srcId="{37E5CCA9-34CF-4D91-9CFF-15BA3922C81F}" destId="{227B2EB0-3A7E-4D2F-8AB1-04A6DFC32CBB}" srcOrd="3" destOrd="0" presId="urn:microsoft.com/office/officeart/2017/3/layout/DropPinTimeline"/>
    <dgm:cxn modelId="{E0790BDE-9AC3-4738-AF5B-94E7CA1A6265}" type="presParOf" srcId="{37E5CCA9-34CF-4D91-9CFF-15BA3922C81F}" destId="{E4771D7A-FF72-4985-A544-F07941467E80}" srcOrd="4" destOrd="0" presId="urn:microsoft.com/office/officeart/2017/3/layout/DropPinTimeline"/>
    <dgm:cxn modelId="{3AA34905-F4C0-4EF2-B723-6E0EA2756C06}" type="presParOf" srcId="{37E5CCA9-34CF-4D91-9CFF-15BA3922C81F}" destId="{1DF6CDEC-199A-45AD-80C6-25F6709CB1F0}" srcOrd="5" destOrd="0" presId="urn:microsoft.com/office/officeart/2017/3/layout/DropPinTimeline"/>
    <dgm:cxn modelId="{16E1C7D7-4C1D-4A89-A6DD-372BD459D7FB}" type="presParOf" srcId="{73C3EB74-B831-4D8F-B919-D9BA16E5ABF9}" destId="{5B038931-E613-47EA-98A0-EDAFED85CAC7}" srcOrd="3" destOrd="0" presId="urn:microsoft.com/office/officeart/2017/3/layout/DropPinTimeline"/>
    <dgm:cxn modelId="{D77EA579-FABC-487A-AF89-3FF8DEE7D154}" type="presParOf" srcId="{73C3EB74-B831-4D8F-B919-D9BA16E5ABF9}" destId="{0C51E4FD-3300-4FCD-A978-12434033DEFB}" srcOrd="4" destOrd="0" presId="urn:microsoft.com/office/officeart/2017/3/layout/DropPinTimeline"/>
    <dgm:cxn modelId="{BE778B88-DDFE-4647-8674-1180CCCC695D}" type="presParOf" srcId="{0C51E4FD-3300-4FCD-A978-12434033DEFB}" destId="{704A5EE5-63AE-4F32-AEA2-24AC58AE450F}" srcOrd="0" destOrd="0" presId="urn:microsoft.com/office/officeart/2017/3/layout/DropPinTimeline"/>
    <dgm:cxn modelId="{FF813807-4516-4FFA-8F71-DA2FBB94EC65}" type="presParOf" srcId="{0C51E4FD-3300-4FCD-A978-12434033DEFB}" destId="{0EBBE5E2-FA12-406A-8E97-66E3659A969B}" srcOrd="1" destOrd="0" presId="urn:microsoft.com/office/officeart/2017/3/layout/DropPinTimeline"/>
    <dgm:cxn modelId="{BCF37FB9-49E6-46F2-8E42-162645441B7F}" type="presParOf" srcId="{0EBBE5E2-FA12-406A-8E97-66E3659A969B}" destId="{99CFECB1-C235-409C-B7F3-F88C9CA97D3C}" srcOrd="0" destOrd="0" presId="urn:microsoft.com/office/officeart/2017/3/layout/DropPinTimeline"/>
    <dgm:cxn modelId="{86007464-5937-4CBA-A1D2-46236634DB5C}" type="presParOf" srcId="{0EBBE5E2-FA12-406A-8E97-66E3659A969B}" destId="{79FE400E-DE21-41BF-A17C-28177325E244}" srcOrd="1" destOrd="0" presId="urn:microsoft.com/office/officeart/2017/3/layout/DropPinTimeline"/>
    <dgm:cxn modelId="{308623CD-7A51-41A3-9A79-67D375CC61D8}" type="presParOf" srcId="{0C51E4FD-3300-4FCD-A978-12434033DEFB}" destId="{BAF9BE7E-A338-41B7-8CB5-1DE583871792}" srcOrd="2" destOrd="0" presId="urn:microsoft.com/office/officeart/2017/3/layout/DropPinTimeline"/>
    <dgm:cxn modelId="{9BDAA998-5EB9-47C7-B140-0AB0B15BF3FD}" type="presParOf" srcId="{0C51E4FD-3300-4FCD-A978-12434033DEFB}" destId="{D844C3B8-A949-4166-9488-DFCF82D15665}" srcOrd="3" destOrd="0" presId="urn:microsoft.com/office/officeart/2017/3/layout/DropPinTimeline"/>
    <dgm:cxn modelId="{A11FAA8E-F375-414E-B73D-580FB7050558}" type="presParOf" srcId="{0C51E4FD-3300-4FCD-A978-12434033DEFB}" destId="{D2C853BB-54E5-46FB-8B77-4E8C17EDF930}" srcOrd="4" destOrd="0" presId="urn:microsoft.com/office/officeart/2017/3/layout/DropPinTimeline"/>
    <dgm:cxn modelId="{FF411802-E483-49DC-9028-E045BC5DEDED}" type="presParOf" srcId="{0C51E4FD-3300-4FCD-A978-12434033DEFB}" destId="{760E171B-F4BD-45D2-B2A2-D9595DDEB9C1}" srcOrd="5" destOrd="0" presId="urn:microsoft.com/office/officeart/2017/3/layout/DropPinTimeline"/>
    <dgm:cxn modelId="{910651EE-BD03-4CA2-990E-0A04F96DA578}" type="presParOf" srcId="{73C3EB74-B831-4D8F-B919-D9BA16E5ABF9}" destId="{91E14C00-C36D-4038-847D-07E97C9AB482}" srcOrd="5" destOrd="0" presId="urn:microsoft.com/office/officeart/2017/3/layout/DropPinTimeline"/>
    <dgm:cxn modelId="{9B2C4F1E-BE28-4C5E-976F-F3D41B58F278}" type="presParOf" srcId="{73C3EB74-B831-4D8F-B919-D9BA16E5ABF9}" destId="{ADF72D72-40D0-4127-ABFB-761005D16995}" srcOrd="6" destOrd="0" presId="urn:microsoft.com/office/officeart/2017/3/layout/DropPinTimeline"/>
    <dgm:cxn modelId="{CF827D72-B6D9-4B6C-A9D9-FAFEFA7A48EF}" type="presParOf" srcId="{ADF72D72-40D0-4127-ABFB-761005D16995}" destId="{663715AD-AE51-4398-BB03-ED5C2EE9EEA5}" srcOrd="0" destOrd="0" presId="urn:microsoft.com/office/officeart/2017/3/layout/DropPinTimeline"/>
    <dgm:cxn modelId="{40EBA8EC-E43E-4EEA-8B82-B6497E6BA606}" type="presParOf" srcId="{ADF72D72-40D0-4127-ABFB-761005D16995}" destId="{F0DFA9FD-84A6-44EF-8888-F6D51AC912E6}" srcOrd="1" destOrd="0" presId="urn:microsoft.com/office/officeart/2017/3/layout/DropPinTimeline"/>
    <dgm:cxn modelId="{CADB2CCC-3247-448F-8DFD-65D8C506EEC4}" type="presParOf" srcId="{F0DFA9FD-84A6-44EF-8888-F6D51AC912E6}" destId="{45A34ADD-1E89-47E1-9C74-D9C167C28EDF}" srcOrd="0" destOrd="0" presId="urn:microsoft.com/office/officeart/2017/3/layout/DropPinTimeline"/>
    <dgm:cxn modelId="{1E06F7F5-1BED-4843-805B-2105D9EA7BAE}" type="presParOf" srcId="{F0DFA9FD-84A6-44EF-8888-F6D51AC912E6}" destId="{CF091501-1665-4FDB-9BC1-5FDFD6362FB1}" srcOrd="1" destOrd="0" presId="urn:microsoft.com/office/officeart/2017/3/layout/DropPinTimeline"/>
    <dgm:cxn modelId="{FAE9C86E-415E-4CEB-A751-32B5B54A8596}" type="presParOf" srcId="{ADF72D72-40D0-4127-ABFB-761005D16995}" destId="{5581EBFD-2E62-4FCA-8CDD-DD83635144D1}" srcOrd="2" destOrd="0" presId="urn:microsoft.com/office/officeart/2017/3/layout/DropPinTimeline"/>
    <dgm:cxn modelId="{5DD80B33-7388-4036-9A91-B5A5F6F3ADF5}" type="presParOf" srcId="{ADF72D72-40D0-4127-ABFB-761005D16995}" destId="{F05BE22D-7FE6-4372-8917-BE491B5EE4F2}" srcOrd="3" destOrd="0" presId="urn:microsoft.com/office/officeart/2017/3/layout/DropPinTimeline"/>
    <dgm:cxn modelId="{E199D1E2-49EC-4D64-8C6A-8FBE7DA3E74F}" type="presParOf" srcId="{ADF72D72-40D0-4127-ABFB-761005D16995}" destId="{89401327-CC91-4473-BD05-FB388EE840F1}" srcOrd="4" destOrd="0" presId="urn:microsoft.com/office/officeart/2017/3/layout/DropPinTimeline"/>
    <dgm:cxn modelId="{27AD36B2-2FD2-46EC-BD6E-C9F745843B4F}" type="presParOf" srcId="{ADF72D72-40D0-4127-ABFB-761005D16995}" destId="{7D0D35D1-5E0A-453A-90EB-58458CADD3E2}" srcOrd="5" destOrd="0" presId="urn:microsoft.com/office/officeart/2017/3/layout/DropPinTimeline"/>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949BF1E-61F2-49EC-BF19-ADBA54B6A77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FC4C1BB-DA70-4866-B6E7-A88DE0BAC4B4}">
      <dgm:prSet/>
      <dgm:spPr/>
      <dgm:t>
        <a:bodyPr/>
        <a:lstStyle/>
        <a:p>
          <a:r>
            <a:rPr lang="en-GB"/>
            <a:t>Great Depression</a:t>
          </a:r>
          <a:endParaRPr lang="en-US"/>
        </a:p>
      </dgm:t>
    </dgm:pt>
    <dgm:pt modelId="{82ACACA8-6D09-45A5-BDA4-C9D631CB1B65}" type="parTrans" cxnId="{A11E7784-CBD5-4B3F-A7A5-8632422E713E}">
      <dgm:prSet/>
      <dgm:spPr/>
      <dgm:t>
        <a:bodyPr/>
        <a:lstStyle/>
        <a:p>
          <a:endParaRPr lang="en-US"/>
        </a:p>
      </dgm:t>
    </dgm:pt>
    <dgm:pt modelId="{1F72F13D-7AB6-440E-B52E-00CCE07A0576}" type="sibTrans" cxnId="{A11E7784-CBD5-4B3F-A7A5-8632422E713E}">
      <dgm:prSet/>
      <dgm:spPr/>
      <dgm:t>
        <a:bodyPr/>
        <a:lstStyle/>
        <a:p>
          <a:endParaRPr lang="en-US"/>
        </a:p>
      </dgm:t>
    </dgm:pt>
    <dgm:pt modelId="{9E84E2D8-33B9-4718-A426-3C2B1E9A82C1}">
      <dgm:prSet/>
      <dgm:spPr/>
      <dgm:t>
        <a:bodyPr/>
        <a:lstStyle/>
        <a:p>
          <a:r>
            <a:rPr lang="en-GB"/>
            <a:t>4 decades of growth</a:t>
          </a:r>
          <a:endParaRPr lang="en-US"/>
        </a:p>
      </dgm:t>
    </dgm:pt>
    <dgm:pt modelId="{E1B24098-5CD1-40AD-A0B3-F79C8AE5B9FF}" type="parTrans" cxnId="{9F0015F4-A524-4DDF-9572-0AEC02565628}">
      <dgm:prSet/>
      <dgm:spPr/>
      <dgm:t>
        <a:bodyPr/>
        <a:lstStyle/>
        <a:p>
          <a:endParaRPr lang="en-US"/>
        </a:p>
      </dgm:t>
    </dgm:pt>
    <dgm:pt modelId="{4A7B31A9-55C5-4DEA-8048-5A4FF6270AA7}" type="sibTrans" cxnId="{9F0015F4-A524-4DDF-9572-0AEC02565628}">
      <dgm:prSet/>
      <dgm:spPr/>
      <dgm:t>
        <a:bodyPr/>
        <a:lstStyle/>
        <a:p>
          <a:endParaRPr lang="en-US"/>
        </a:p>
      </dgm:t>
    </dgm:pt>
    <dgm:pt modelId="{FFFA7F06-1945-4C90-BFB1-6E5BEB413DCF}">
      <dgm:prSet/>
      <dgm:spPr/>
      <dgm:t>
        <a:bodyPr/>
        <a:lstStyle/>
        <a:p>
          <a:r>
            <a:rPr lang="en-GB"/>
            <a:t>Banks were tightly regulated – unable to speculate on investments with consumer savings</a:t>
          </a:r>
          <a:endParaRPr lang="en-US"/>
        </a:p>
      </dgm:t>
    </dgm:pt>
    <dgm:pt modelId="{97F6E7C9-7DF4-462B-9BA5-9C8BB855FC55}" type="parTrans" cxnId="{6642BB6C-B261-433F-872A-97681B7C04E5}">
      <dgm:prSet/>
      <dgm:spPr/>
      <dgm:t>
        <a:bodyPr/>
        <a:lstStyle/>
        <a:p>
          <a:endParaRPr lang="en-US"/>
        </a:p>
      </dgm:t>
    </dgm:pt>
    <dgm:pt modelId="{9280D42E-0290-4218-9753-B9E2ED9002C1}" type="sibTrans" cxnId="{6642BB6C-B261-433F-872A-97681B7C04E5}">
      <dgm:prSet/>
      <dgm:spPr/>
      <dgm:t>
        <a:bodyPr/>
        <a:lstStyle/>
        <a:p>
          <a:endParaRPr lang="en-US"/>
        </a:p>
      </dgm:t>
    </dgm:pt>
    <dgm:pt modelId="{43975DE0-7586-D343-9A1F-EC5A64273680}" type="pres">
      <dgm:prSet presAssocID="{C949BF1E-61F2-49EC-BF19-ADBA54B6A77A}" presName="linear" presStyleCnt="0">
        <dgm:presLayoutVars>
          <dgm:animLvl val="lvl"/>
          <dgm:resizeHandles val="exact"/>
        </dgm:presLayoutVars>
      </dgm:prSet>
      <dgm:spPr/>
    </dgm:pt>
    <dgm:pt modelId="{51BBCBB7-866E-424B-8864-1933DE22E873}" type="pres">
      <dgm:prSet presAssocID="{9FC4C1BB-DA70-4866-B6E7-A88DE0BAC4B4}" presName="parentText" presStyleLbl="node1" presStyleIdx="0" presStyleCnt="3">
        <dgm:presLayoutVars>
          <dgm:chMax val="0"/>
          <dgm:bulletEnabled val="1"/>
        </dgm:presLayoutVars>
      </dgm:prSet>
      <dgm:spPr/>
    </dgm:pt>
    <dgm:pt modelId="{FDD48F4A-D980-9F40-8EAC-31F6D74257B3}" type="pres">
      <dgm:prSet presAssocID="{1F72F13D-7AB6-440E-B52E-00CCE07A0576}" presName="spacer" presStyleCnt="0"/>
      <dgm:spPr/>
    </dgm:pt>
    <dgm:pt modelId="{15D5508F-CFB4-D348-92FB-61DEA32A06A8}" type="pres">
      <dgm:prSet presAssocID="{9E84E2D8-33B9-4718-A426-3C2B1E9A82C1}" presName="parentText" presStyleLbl="node1" presStyleIdx="1" presStyleCnt="3">
        <dgm:presLayoutVars>
          <dgm:chMax val="0"/>
          <dgm:bulletEnabled val="1"/>
        </dgm:presLayoutVars>
      </dgm:prSet>
      <dgm:spPr/>
    </dgm:pt>
    <dgm:pt modelId="{D70C648A-F4EA-F549-A2BB-34518AE95A72}" type="pres">
      <dgm:prSet presAssocID="{4A7B31A9-55C5-4DEA-8048-5A4FF6270AA7}" presName="spacer" presStyleCnt="0"/>
      <dgm:spPr/>
    </dgm:pt>
    <dgm:pt modelId="{C0FE6F54-590E-544A-8CE1-903E08E02093}" type="pres">
      <dgm:prSet presAssocID="{FFFA7F06-1945-4C90-BFB1-6E5BEB413DCF}" presName="parentText" presStyleLbl="node1" presStyleIdx="2" presStyleCnt="3">
        <dgm:presLayoutVars>
          <dgm:chMax val="0"/>
          <dgm:bulletEnabled val="1"/>
        </dgm:presLayoutVars>
      </dgm:prSet>
      <dgm:spPr/>
    </dgm:pt>
  </dgm:ptLst>
  <dgm:cxnLst>
    <dgm:cxn modelId="{DB59901B-E02B-9249-A6B6-5EF1BB5667B9}" type="presOf" srcId="{C949BF1E-61F2-49EC-BF19-ADBA54B6A77A}" destId="{43975DE0-7586-D343-9A1F-EC5A64273680}" srcOrd="0" destOrd="0" presId="urn:microsoft.com/office/officeart/2005/8/layout/vList2"/>
    <dgm:cxn modelId="{965F4741-C95C-2E46-B7FD-B18F22259BEC}" type="presOf" srcId="{9FC4C1BB-DA70-4866-B6E7-A88DE0BAC4B4}" destId="{51BBCBB7-866E-424B-8864-1933DE22E873}" srcOrd="0" destOrd="0" presId="urn:microsoft.com/office/officeart/2005/8/layout/vList2"/>
    <dgm:cxn modelId="{6642BB6C-B261-433F-872A-97681B7C04E5}" srcId="{C949BF1E-61F2-49EC-BF19-ADBA54B6A77A}" destId="{FFFA7F06-1945-4C90-BFB1-6E5BEB413DCF}" srcOrd="2" destOrd="0" parTransId="{97F6E7C9-7DF4-462B-9BA5-9C8BB855FC55}" sibTransId="{9280D42E-0290-4218-9753-B9E2ED9002C1}"/>
    <dgm:cxn modelId="{A11E7784-CBD5-4B3F-A7A5-8632422E713E}" srcId="{C949BF1E-61F2-49EC-BF19-ADBA54B6A77A}" destId="{9FC4C1BB-DA70-4866-B6E7-A88DE0BAC4B4}" srcOrd="0" destOrd="0" parTransId="{82ACACA8-6D09-45A5-BDA4-C9D631CB1B65}" sibTransId="{1F72F13D-7AB6-440E-B52E-00CCE07A0576}"/>
    <dgm:cxn modelId="{02ECD692-B3BA-0149-A78F-6EA7EAD93C11}" type="presOf" srcId="{9E84E2D8-33B9-4718-A426-3C2B1E9A82C1}" destId="{15D5508F-CFB4-D348-92FB-61DEA32A06A8}" srcOrd="0" destOrd="0" presId="urn:microsoft.com/office/officeart/2005/8/layout/vList2"/>
    <dgm:cxn modelId="{5564C693-9F69-BB41-AD95-1B185F129602}" type="presOf" srcId="{FFFA7F06-1945-4C90-BFB1-6E5BEB413DCF}" destId="{C0FE6F54-590E-544A-8CE1-903E08E02093}" srcOrd="0" destOrd="0" presId="urn:microsoft.com/office/officeart/2005/8/layout/vList2"/>
    <dgm:cxn modelId="{9F0015F4-A524-4DDF-9572-0AEC02565628}" srcId="{C949BF1E-61F2-49EC-BF19-ADBA54B6A77A}" destId="{9E84E2D8-33B9-4718-A426-3C2B1E9A82C1}" srcOrd="1" destOrd="0" parTransId="{E1B24098-5CD1-40AD-A0B3-F79C8AE5B9FF}" sibTransId="{4A7B31A9-55C5-4DEA-8048-5A4FF6270AA7}"/>
    <dgm:cxn modelId="{EE0C41A8-1657-9D43-882A-4903AA8D8931}" type="presParOf" srcId="{43975DE0-7586-D343-9A1F-EC5A64273680}" destId="{51BBCBB7-866E-424B-8864-1933DE22E873}" srcOrd="0" destOrd="0" presId="urn:microsoft.com/office/officeart/2005/8/layout/vList2"/>
    <dgm:cxn modelId="{174A5EB1-C239-4D47-8DC5-EEE4791069A1}" type="presParOf" srcId="{43975DE0-7586-D343-9A1F-EC5A64273680}" destId="{FDD48F4A-D980-9F40-8EAC-31F6D74257B3}" srcOrd="1" destOrd="0" presId="urn:microsoft.com/office/officeart/2005/8/layout/vList2"/>
    <dgm:cxn modelId="{D5928F55-A2CA-4049-B1C5-0A3D25645A7B}" type="presParOf" srcId="{43975DE0-7586-D343-9A1F-EC5A64273680}" destId="{15D5508F-CFB4-D348-92FB-61DEA32A06A8}" srcOrd="2" destOrd="0" presId="urn:microsoft.com/office/officeart/2005/8/layout/vList2"/>
    <dgm:cxn modelId="{31F63222-B7E0-2E48-969C-F5AB3E8CBB38}" type="presParOf" srcId="{43975DE0-7586-D343-9A1F-EC5A64273680}" destId="{D70C648A-F4EA-F549-A2BB-34518AE95A72}" srcOrd="3" destOrd="0" presId="urn:microsoft.com/office/officeart/2005/8/layout/vList2"/>
    <dgm:cxn modelId="{2BD7CB8A-2C77-9E40-A864-40182ADE2DA8}" type="presParOf" srcId="{43975DE0-7586-D343-9A1F-EC5A64273680}" destId="{C0FE6F54-590E-544A-8CE1-903E08E0209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49940FC-20EE-44A0-972D-6AF64AAA2EF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381732F-5298-4F86-BAFA-F268B894E2AD}">
      <dgm:prSet/>
      <dgm:spPr/>
      <dgm:t>
        <a:bodyPr/>
        <a:lstStyle/>
        <a:p>
          <a:r>
            <a:rPr lang="en-GB"/>
            <a:t>Fannie Mae lied to investors that its value was 10 times its real value (2007/8) (returned to profitability in 2012).</a:t>
          </a:r>
          <a:endParaRPr lang="en-US"/>
        </a:p>
      </dgm:t>
    </dgm:pt>
    <dgm:pt modelId="{8BD3200E-672E-4DBC-ACC8-C07512E6156A}" type="parTrans" cxnId="{4BEF4C45-D8FD-4667-96BF-490716D20265}">
      <dgm:prSet/>
      <dgm:spPr/>
      <dgm:t>
        <a:bodyPr/>
        <a:lstStyle/>
        <a:p>
          <a:endParaRPr lang="en-US"/>
        </a:p>
      </dgm:t>
    </dgm:pt>
    <dgm:pt modelId="{77C579FA-A7E8-430F-BC09-CAF745F8088C}" type="sibTrans" cxnId="{4BEF4C45-D8FD-4667-96BF-490716D20265}">
      <dgm:prSet/>
      <dgm:spPr/>
      <dgm:t>
        <a:bodyPr/>
        <a:lstStyle/>
        <a:p>
          <a:endParaRPr lang="en-US"/>
        </a:p>
      </dgm:t>
    </dgm:pt>
    <dgm:pt modelId="{91197534-8E6A-4326-A8E7-01CD7924CDBC}">
      <dgm:prSet/>
      <dgm:spPr/>
      <dgm:t>
        <a:bodyPr/>
        <a:lstStyle/>
        <a:p>
          <a:r>
            <a:rPr lang="en-GB"/>
            <a:t>UBS fined $780m for fraud (tax evasion probe UBS had an estimated 19,000 U.S. customers with undisclosed Swiss accounts).</a:t>
          </a:r>
          <a:endParaRPr lang="en-US"/>
        </a:p>
      </dgm:t>
    </dgm:pt>
    <dgm:pt modelId="{78A0A945-726A-4A21-B4AC-5BB439EB0B4F}" type="parTrans" cxnId="{B2ED7FA2-6E3C-43B5-A291-42063A4B376B}">
      <dgm:prSet/>
      <dgm:spPr/>
      <dgm:t>
        <a:bodyPr/>
        <a:lstStyle/>
        <a:p>
          <a:endParaRPr lang="en-US"/>
        </a:p>
      </dgm:t>
    </dgm:pt>
    <dgm:pt modelId="{F4BBC3D4-51B8-4D4A-A21A-F13F4A9FEE0D}" type="sibTrans" cxnId="{B2ED7FA2-6E3C-43B5-A291-42063A4B376B}">
      <dgm:prSet/>
      <dgm:spPr/>
      <dgm:t>
        <a:bodyPr/>
        <a:lstStyle/>
        <a:p>
          <a:endParaRPr lang="en-US"/>
        </a:p>
      </dgm:t>
    </dgm:pt>
    <dgm:pt modelId="{5DD10019-8881-4988-8211-F8DCD83BB096}">
      <dgm:prSet/>
      <dgm:spPr/>
      <dgm:t>
        <a:bodyPr/>
        <a:lstStyle/>
        <a:p>
          <a:r>
            <a:rPr lang="en-GB"/>
            <a:t>AIG paid $1.64b to settle with regulators (to resolve allegations that it used deceptive accounting practices to mislead investors and regulators)</a:t>
          </a:r>
          <a:endParaRPr lang="en-US"/>
        </a:p>
      </dgm:t>
    </dgm:pt>
    <dgm:pt modelId="{AEFE9DD5-6F64-4F37-8608-4B3898D6CE4B}" type="parTrans" cxnId="{2C22F4D4-F12D-45FF-996C-B287B0028CBF}">
      <dgm:prSet/>
      <dgm:spPr/>
      <dgm:t>
        <a:bodyPr/>
        <a:lstStyle/>
        <a:p>
          <a:endParaRPr lang="en-US"/>
        </a:p>
      </dgm:t>
    </dgm:pt>
    <dgm:pt modelId="{755440B9-8713-49EB-8163-E145084FFD5E}" type="sibTrans" cxnId="{2C22F4D4-F12D-45FF-996C-B287B0028CBF}">
      <dgm:prSet/>
      <dgm:spPr/>
      <dgm:t>
        <a:bodyPr/>
        <a:lstStyle/>
        <a:p>
          <a:endParaRPr lang="en-US"/>
        </a:p>
      </dgm:t>
    </dgm:pt>
    <dgm:pt modelId="{BA080D50-729A-4D85-A7A2-67A4DBE4BC50}">
      <dgm:prSet/>
      <dgm:spPr/>
      <dgm:t>
        <a:bodyPr/>
        <a:lstStyle/>
        <a:p>
          <a:r>
            <a:rPr lang="en-GB"/>
            <a:t>Deregulation and Information Age made industry unstable</a:t>
          </a:r>
          <a:endParaRPr lang="en-US"/>
        </a:p>
      </dgm:t>
    </dgm:pt>
    <dgm:pt modelId="{2B62B250-78A7-40C7-A0AD-4C05B097BECD}" type="parTrans" cxnId="{8157C8C5-946E-468D-9074-4DDE726369E1}">
      <dgm:prSet/>
      <dgm:spPr/>
      <dgm:t>
        <a:bodyPr/>
        <a:lstStyle/>
        <a:p>
          <a:endParaRPr lang="en-US"/>
        </a:p>
      </dgm:t>
    </dgm:pt>
    <dgm:pt modelId="{F0CFDD59-E5B6-4331-BA82-9D06C8CD8626}" type="sibTrans" cxnId="{8157C8C5-946E-468D-9074-4DDE726369E1}">
      <dgm:prSet/>
      <dgm:spPr/>
      <dgm:t>
        <a:bodyPr/>
        <a:lstStyle/>
        <a:p>
          <a:endParaRPr lang="en-US"/>
        </a:p>
      </dgm:t>
    </dgm:pt>
    <dgm:pt modelId="{C6B62364-0A9B-D743-8BB8-63F33A61980A}" type="pres">
      <dgm:prSet presAssocID="{B49940FC-20EE-44A0-972D-6AF64AAA2EF3}" presName="linear" presStyleCnt="0">
        <dgm:presLayoutVars>
          <dgm:animLvl val="lvl"/>
          <dgm:resizeHandles val="exact"/>
        </dgm:presLayoutVars>
      </dgm:prSet>
      <dgm:spPr/>
    </dgm:pt>
    <dgm:pt modelId="{791C1F4D-7131-314E-860F-F0993C8735D2}" type="pres">
      <dgm:prSet presAssocID="{7381732F-5298-4F86-BAFA-F268B894E2AD}" presName="parentText" presStyleLbl="node1" presStyleIdx="0" presStyleCnt="4">
        <dgm:presLayoutVars>
          <dgm:chMax val="0"/>
          <dgm:bulletEnabled val="1"/>
        </dgm:presLayoutVars>
      </dgm:prSet>
      <dgm:spPr/>
    </dgm:pt>
    <dgm:pt modelId="{76668089-1D63-C746-A8A9-1175DC0D7C2B}" type="pres">
      <dgm:prSet presAssocID="{77C579FA-A7E8-430F-BC09-CAF745F8088C}" presName="spacer" presStyleCnt="0"/>
      <dgm:spPr/>
    </dgm:pt>
    <dgm:pt modelId="{AC0EDC91-6EE2-8041-B04D-C9177622BD58}" type="pres">
      <dgm:prSet presAssocID="{91197534-8E6A-4326-A8E7-01CD7924CDBC}" presName="parentText" presStyleLbl="node1" presStyleIdx="1" presStyleCnt="4">
        <dgm:presLayoutVars>
          <dgm:chMax val="0"/>
          <dgm:bulletEnabled val="1"/>
        </dgm:presLayoutVars>
      </dgm:prSet>
      <dgm:spPr/>
    </dgm:pt>
    <dgm:pt modelId="{91352720-E03B-EC4A-B83B-55B6FD93F54A}" type="pres">
      <dgm:prSet presAssocID="{F4BBC3D4-51B8-4D4A-A21A-F13F4A9FEE0D}" presName="spacer" presStyleCnt="0"/>
      <dgm:spPr/>
    </dgm:pt>
    <dgm:pt modelId="{F1EE1396-874A-FE49-B0F1-A51C0314B0BE}" type="pres">
      <dgm:prSet presAssocID="{5DD10019-8881-4988-8211-F8DCD83BB096}" presName="parentText" presStyleLbl="node1" presStyleIdx="2" presStyleCnt="4">
        <dgm:presLayoutVars>
          <dgm:chMax val="0"/>
          <dgm:bulletEnabled val="1"/>
        </dgm:presLayoutVars>
      </dgm:prSet>
      <dgm:spPr/>
    </dgm:pt>
    <dgm:pt modelId="{7F399B31-AB29-5F4D-A28C-61755DA3FC3F}" type="pres">
      <dgm:prSet presAssocID="{755440B9-8713-49EB-8163-E145084FFD5E}" presName="spacer" presStyleCnt="0"/>
      <dgm:spPr/>
    </dgm:pt>
    <dgm:pt modelId="{8A137837-116A-8043-94BA-DA230B0DCA4E}" type="pres">
      <dgm:prSet presAssocID="{BA080D50-729A-4D85-A7A2-67A4DBE4BC50}" presName="parentText" presStyleLbl="node1" presStyleIdx="3" presStyleCnt="4">
        <dgm:presLayoutVars>
          <dgm:chMax val="0"/>
          <dgm:bulletEnabled val="1"/>
        </dgm:presLayoutVars>
      </dgm:prSet>
      <dgm:spPr/>
    </dgm:pt>
  </dgm:ptLst>
  <dgm:cxnLst>
    <dgm:cxn modelId="{A9A4F71A-762B-D744-9CA2-F6FA88D8937E}" type="presOf" srcId="{BA080D50-729A-4D85-A7A2-67A4DBE4BC50}" destId="{8A137837-116A-8043-94BA-DA230B0DCA4E}" srcOrd="0" destOrd="0" presId="urn:microsoft.com/office/officeart/2005/8/layout/vList2"/>
    <dgm:cxn modelId="{DE296635-38F0-4142-904A-213AD1743989}" type="presOf" srcId="{5DD10019-8881-4988-8211-F8DCD83BB096}" destId="{F1EE1396-874A-FE49-B0F1-A51C0314B0BE}" srcOrd="0" destOrd="0" presId="urn:microsoft.com/office/officeart/2005/8/layout/vList2"/>
    <dgm:cxn modelId="{4BEF4C45-D8FD-4667-96BF-490716D20265}" srcId="{B49940FC-20EE-44A0-972D-6AF64AAA2EF3}" destId="{7381732F-5298-4F86-BAFA-F268B894E2AD}" srcOrd="0" destOrd="0" parTransId="{8BD3200E-672E-4DBC-ACC8-C07512E6156A}" sibTransId="{77C579FA-A7E8-430F-BC09-CAF745F8088C}"/>
    <dgm:cxn modelId="{BE5FB470-8704-184E-8E6C-864CE6723A61}" type="presOf" srcId="{B49940FC-20EE-44A0-972D-6AF64AAA2EF3}" destId="{C6B62364-0A9B-D743-8BB8-63F33A61980A}" srcOrd="0" destOrd="0" presId="urn:microsoft.com/office/officeart/2005/8/layout/vList2"/>
    <dgm:cxn modelId="{5A46C758-57F3-5A4B-94CE-F9865DA8815C}" type="presOf" srcId="{7381732F-5298-4F86-BAFA-F268B894E2AD}" destId="{791C1F4D-7131-314E-860F-F0993C8735D2}" srcOrd="0" destOrd="0" presId="urn:microsoft.com/office/officeart/2005/8/layout/vList2"/>
    <dgm:cxn modelId="{B2ED7FA2-6E3C-43B5-A291-42063A4B376B}" srcId="{B49940FC-20EE-44A0-972D-6AF64AAA2EF3}" destId="{91197534-8E6A-4326-A8E7-01CD7924CDBC}" srcOrd="1" destOrd="0" parTransId="{78A0A945-726A-4A21-B4AC-5BB439EB0B4F}" sibTransId="{F4BBC3D4-51B8-4D4A-A21A-F13F4A9FEE0D}"/>
    <dgm:cxn modelId="{8157C8C5-946E-468D-9074-4DDE726369E1}" srcId="{B49940FC-20EE-44A0-972D-6AF64AAA2EF3}" destId="{BA080D50-729A-4D85-A7A2-67A4DBE4BC50}" srcOrd="3" destOrd="0" parTransId="{2B62B250-78A7-40C7-A0AD-4C05B097BECD}" sibTransId="{F0CFDD59-E5B6-4331-BA82-9D06C8CD8626}"/>
    <dgm:cxn modelId="{2C22F4D4-F12D-45FF-996C-B287B0028CBF}" srcId="{B49940FC-20EE-44A0-972D-6AF64AAA2EF3}" destId="{5DD10019-8881-4988-8211-F8DCD83BB096}" srcOrd="2" destOrd="0" parTransId="{AEFE9DD5-6F64-4F37-8608-4B3898D6CE4B}" sibTransId="{755440B9-8713-49EB-8163-E145084FFD5E}"/>
    <dgm:cxn modelId="{95E706FC-7BF5-D24C-9C03-EA37A9D124CF}" type="presOf" srcId="{91197534-8E6A-4326-A8E7-01CD7924CDBC}" destId="{AC0EDC91-6EE2-8041-B04D-C9177622BD58}" srcOrd="0" destOrd="0" presId="urn:microsoft.com/office/officeart/2005/8/layout/vList2"/>
    <dgm:cxn modelId="{C7DC0CBB-3F73-AF48-B8BA-CED850E9C35A}" type="presParOf" srcId="{C6B62364-0A9B-D743-8BB8-63F33A61980A}" destId="{791C1F4D-7131-314E-860F-F0993C8735D2}" srcOrd="0" destOrd="0" presId="urn:microsoft.com/office/officeart/2005/8/layout/vList2"/>
    <dgm:cxn modelId="{5A7E116D-C9B1-774B-A479-FBFE3BE37BDE}" type="presParOf" srcId="{C6B62364-0A9B-D743-8BB8-63F33A61980A}" destId="{76668089-1D63-C746-A8A9-1175DC0D7C2B}" srcOrd="1" destOrd="0" presId="urn:microsoft.com/office/officeart/2005/8/layout/vList2"/>
    <dgm:cxn modelId="{2F10CFBB-97CB-C546-BA11-9B3BF50F6C6B}" type="presParOf" srcId="{C6B62364-0A9B-D743-8BB8-63F33A61980A}" destId="{AC0EDC91-6EE2-8041-B04D-C9177622BD58}" srcOrd="2" destOrd="0" presId="urn:microsoft.com/office/officeart/2005/8/layout/vList2"/>
    <dgm:cxn modelId="{AA607E67-31A0-B545-8521-55C705157917}" type="presParOf" srcId="{C6B62364-0A9B-D743-8BB8-63F33A61980A}" destId="{91352720-E03B-EC4A-B83B-55B6FD93F54A}" srcOrd="3" destOrd="0" presId="urn:microsoft.com/office/officeart/2005/8/layout/vList2"/>
    <dgm:cxn modelId="{FC869D89-DA50-1E42-92AA-4D6BC01A2D36}" type="presParOf" srcId="{C6B62364-0A9B-D743-8BB8-63F33A61980A}" destId="{F1EE1396-874A-FE49-B0F1-A51C0314B0BE}" srcOrd="4" destOrd="0" presId="urn:microsoft.com/office/officeart/2005/8/layout/vList2"/>
    <dgm:cxn modelId="{0DC66CB9-5A53-0742-BE73-E8E78FA9B4D3}" type="presParOf" srcId="{C6B62364-0A9B-D743-8BB8-63F33A61980A}" destId="{7F399B31-AB29-5F4D-A28C-61755DA3FC3F}" srcOrd="5" destOrd="0" presId="urn:microsoft.com/office/officeart/2005/8/layout/vList2"/>
    <dgm:cxn modelId="{63B5EFD4-390C-D641-B6E8-C1CE4248C835}" type="presParOf" srcId="{C6B62364-0A9B-D743-8BB8-63F33A61980A}" destId="{8A137837-116A-8043-94BA-DA230B0DCA4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9152D7D-D200-41B1-9808-030430187BA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91B38A9-9330-4341-83C4-D720091BFBDB}">
      <dgm:prSet/>
      <dgm:spPr/>
      <dgm:t>
        <a:bodyPr/>
        <a:lstStyle/>
        <a:p>
          <a:pPr>
            <a:lnSpc>
              <a:spcPct val="100000"/>
            </a:lnSpc>
          </a:pPr>
          <a:r>
            <a:rPr lang="en-GB"/>
            <a:t>Highly risky investment</a:t>
          </a:r>
          <a:endParaRPr lang="en-US"/>
        </a:p>
      </dgm:t>
    </dgm:pt>
    <dgm:pt modelId="{0FA73F28-7017-43EE-BE61-8AE7C4A8F123}" type="parTrans" cxnId="{EBC26CCC-685F-4A40-9B88-D7021310A5D6}">
      <dgm:prSet/>
      <dgm:spPr/>
      <dgm:t>
        <a:bodyPr/>
        <a:lstStyle/>
        <a:p>
          <a:endParaRPr lang="en-US"/>
        </a:p>
      </dgm:t>
    </dgm:pt>
    <dgm:pt modelId="{87EDCAC0-24FB-4820-B17D-7DC6B9D70013}" type="sibTrans" cxnId="{EBC26CCC-685F-4A40-9B88-D7021310A5D6}">
      <dgm:prSet/>
      <dgm:spPr/>
      <dgm:t>
        <a:bodyPr/>
        <a:lstStyle/>
        <a:p>
          <a:endParaRPr lang="en-US"/>
        </a:p>
      </dgm:t>
    </dgm:pt>
    <dgm:pt modelId="{979FE1FE-D1E6-4128-A0FB-20DEDF8B533D}">
      <dgm:prSet/>
      <dgm:spPr/>
      <dgm:t>
        <a:bodyPr/>
        <a:lstStyle/>
        <a:p>
          <a:pPr>
            <a:lnSpc>
              <a:spcPct val="100000"/>
            </a:lnSpc>
          </a:pPr>
          <a:r>
            <a:rPr lang="en-GB"/>
            <a:t>Example – insurance</a:t>
          </a:r>
          <a:endParaRPr lang="en-US"/>
        </a:p>
      </dgm:t>
    </dgm:pt>
    <dgm:pt modelId="{CA845C8D-5C65-4D56-88C5-39C46A0B1673}" type="parTrans" cxnId="{77456AC7-F86C-4175-A03E-F9F12D4CE7DB}">
      <dgm:prSet/>
      <dgm:spPr/>
      <dgm:t>
        <a:bodyPr/>
        <a:lstStyle/>
        <a:p>
          <a:endParaRPr lang="en-US"/>
        </a:p>
      </dgm:t>
    </dgm:pt>
    <dgm:pt modelId="{4FF00CC9-FBC4-4E54-932A-8EF742726516}" type="sibTrans" cxnId="{77456AC7-F86C-4175-A03E-F9F12D4CE7DB}">
      <dgm:prSet/>
      <dgm:spPr/>
      <dgm:t>
        <a:bodyPr/>
        <a:lstStyle/>
        <a:p>
          <a:endParaRPr lang="en-US"/>
        </a:p>
      </dgm:t>
    </dgm:pt>
    <dgm:pt modelId="{6CFB59AE-3A02-4EB4-800C-BD758EA58DBC}">
      <dgm:prSet/>
      <dgm:spPr/>
      <dgm:t>
        <a:bodyPr/>
        <a:lstStyle/>
        <a:p>
          <a:pPr>
            <a:lnSpc>
              <a:spcPct val="100000"/>
            </a:lnSpc>
          </a:pPr>
          <a:r>
            <a:rPr lang="en-GB"/>
            <a:t>In insurance, you can only insure something you own. The derivatives</a:t>
          </a:r>
          <a:endParaRPr lang="en-US"/>
        </a:p>
      </dgm:t>
    </dgm:pt>
    <dgm:pt modelId="{A030BF30-1843-4297-A25C-E51CEAFD120A}" type="parTrans" cxnId="{193DF79A-DC63-43DB-8285-BFCF02803832}">
      <dgm:prSet/>
      <dgm:spPr/>
      <dgm:t>
        <a:bodyPr/>
        <a:lstStyle/>
        <a:p>
          <a:endParaRPr lang="en-US"/>
        </a:p>
      </dgm:t>
    </dgm:pt>
    <dgm:pt modelId="{A133359E-CD39-44BD-876D-14E3AC990520}" type="sibTrans" cxnId="{193DF79A-DC63-43DB-8285-BFCF02803832}">
      <dgm:prSet/>
      <dgm:spPr/>
      <dgm:t>
        <a:bodyPr/>
        <a:lstStyle/>
        <a:p>
          <a:endParaRPr lang="en-US"/>
        </a:p>
      </dgm:t>
    </dgm:pt>
    <dgm:pt modelId="{78FD1A36-AD97-4201-9FEA-25B4568CA384}">
      <dgm:prSet/>
      <dgm:spPr/>
      <dgm:t>
        <a:bodyPr/>
        <a:lstStyle/>
        <a:p>
          <a:pPr>
            <a:lnSpc>
              <a:spcPct val="100000"/>
            </a:lnSpc>
          </a:pPr>
          <a:r>
            <a:rPr lang="en-GB"/>
            <a:t>universe essentially enables anybody to actually insure that house. </a:t>
          </a:r>
          <a:endParaRPr lang="en-US"/>
        </a:p>
      </dgm:t>
    </dgm:pt>
    <dgm:pt modelId="{3E870CF2-7335-4228-8213-3A037B0BF630}" type="parTrans" cxnId="{83EA5AE0-24B5-408C-B650-BF311DFA594B}">
      <dgm:prSet/>
      <dgm:spPr/>
      <dgm:t>
        <a:bodyPr/>
        <a:lstStyle/>
        <a:p>
          <a:endParaRPr lang="en-US"/>
        </a:p>
      </dgm:t>
    </dgm:pt>
    <dgm:pt modelId="{68B0F06C-38D5-4378-BE78-69B25101D50C}" type="sibTrans" cxnId="{83EA5AE0-24B5-408C-B650-BF311DFA594B}">
      <dgm:prSet/>
      <dgm:spPr/>
      <dgm:t>
        <a:bodyPr/>
        <a:lstStyle/>
        <a:p>
          <a:endParaRPr lang="en-US"/>
        </a:p>
      </dgm:t>
    </dgm:pt>
    <dgm:pt modelId="{CEB1F03C-09DD-4D26-9B2D-4F93DF01F889}" type="pres">
      <dgm:prSet presAssocID="{69152D7D-D200-41B1-9808-030430187BA6}" presName="root" presStyleCnt="0">
        <dgm:presLayoutVars>
          <dgm:dir/>
          <dgm:resizeHandles val="exact"/>
        </dgm:presLayoutVars>
      </dgm:prSet>
      <dgm:spPr/>
    </dgm:pt>
    <dgm:pt modelId="{972760B4-4F91-463A-AA50-9F815124B7F2}" type="pres">
      <dgm:prSet presAssocID="{E91B38A9-9330-4341-83C4-D720091BFBDB}" presName="compNode" presStyleCnt="0"/>
      <dgm:spPr/>
    </dgm:pt>
    <dgm:pt modelId="{CF81E1E1-981C-44B7-96E2-2D87EA8F3A8F}" type="pres">
      <dgm:prSet presAssocID="{E91B38A9-9330-4341-83C4-D720091BFBDB}" presName="bgRect" presStyleLbl="bgShp" presStyleIdx="0" presStyleCnt="4"/>
      <dgm:spPr/>
    </dgm:pt>
    <dgm:pt modelId="{02BCD8F3-F412-42FF-B17A-E7A5660B4B33}" type="pres">
      <dgm:prSet presAssocID="{E91B38A9-9330-4341-83C4-D720091BFBD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467E1317-6B3A-4D71-B43B-308B77C82BCE}" type="pres">
      <dgm:prSet presAssocID="{E91B38A9-9330-4341-83C4-D720091BFBDB}" presName="spaceRect" presStyleCnt="0"/>
      <dgm:spPr/>
    </dgm:pt>
    <dgm:pt modelId="{9BB0DD4F-ED3E-4449-9006-225FCF47AFB0}" type="pres">
      <dgm:prSet presAssocID="{E91B38A9-9330-4341-83C4-D720091BFBDB}" presName="parTx" presStyleLbl="revTx" presStyleIdx="0" presStyleCnt="4">
        <dgm:presLayoutVars>
          <dgm:chMax val="0"/>
          <dgm:chPref val="0"/>
        </dgm:presLayoutVars>
      </dgm:prSet>
      <dgm:spPr/>
    </dgm:pt>
    <dgm:pt modelId="{0D5A1F68-C291-45E7-A6A5-380E01A46DC0}" type="pres">
      <dgm:prSet presAssocID="{87EDCAC0-24FB-4820-B17D-7DC6B9D70013}" presName="sibTrans" presStyleCnt="0"/>
      <dgm:spPr/>
    </dgm:pt>
    <dgm:pt modelId="{4F704E43-8C53-458E-906E-A656287C0647}" type="pres">
      <dgm:prSet presAssocID="{979FE1FE-D1E6-4128-A0FB-20DEDF8B533D}" presName="compNode" presStyleCnt="0"/>
      <dgm:spPr/>
    </dgm:pt>
    <dgm:pt modelId="{27FAE056-D684-496A-BB8B-3BEF2E875BF7}" type="pres">
      <dgm:prSet presAssocID="{979FE1FE-D1E6-4128-A0FB-20DEDF8B533D}" presName="bgRect" presStyleLbl="bgShp" presStyleIdx="1" presStyleCnt="4"/>
      <dgm:spPr/>
    </dgm:pt>
    <dgm:pt modelId="{3E862398-AD1C-49E9-AB12-DB98BF434F0E}" type="pres">
      <dgm:prSet presAssocID="{979FE1FE-D1E6-4128-A0FB-20DEDF8B533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mbrella"/>
        </a:ext>
      </dgm:extLst>
    </dgm:pt>
    <dgm:pt modelId="{236D50C7-0770-487D-8906-F6C7F386C788}" type="pres">
      <dgm:prSet presAssocID="{979FE1FE-D1E6-4128-A0FB-20DEDF8B533D}" presName="spaceRect" presStyleCnt="0"/>
      <dgm:spPr/>
    </dgm:pt>
    <dgm:pt modelId="{519EA73B-DD12-4EDB-B450-A13352EC5CDB}" type="pres">
      <dgm:prSet presAssocID="{979FE1FE-D1E6-4128-A0FB-20DEDF8B533D}" presName="parTx" presStyleLbl="revTx" presStyleIdx="1" presStyleCnt="4">
        <dgm:presLayoutVars>
          <dgm:chMax val="0"/>
          <dgm:chPref val="0"/>
        </dgm:presLayoutVars>
      </dgm:prSet>
      <dgm:spPr/>
    </dgm:pt>
    <dgm:pt modelId="{9D3F8A81-439E-410A-BA6A-E2FAB808D5C6}" type="pres">
      <dgm:prSet presAssocID="{4FF00CC9-FBC4-4E54-932A-8EF742726516}" presName="sibTrans" presStyleCnt="0"/>
      <dgm:spPr/>
    </dgm:pt>
    <dgm:pt modelId="{EA5D1E90-4195-459D-941B-86B2F0089CD7}" type="pres">
      <dgm:prSet presAssocID="{6CFB59AE-3A02-4EB4-800C-BD758EA58DBC}" presName="compNode" presStyleCnt="0"/>
      <dgm:spPr/>
    </dgm:pt>
    <dgm:pt modelId="{5C3402C6-064A-45FF-BF9F-A19FE239AD67}" type="pres">
      <dgm:prSet presAssocID="{6CFB59AE-3A02-4EB4-800C-BD758EA58DBC}" presName="bgRect" presStyleLbl="bgShp" presStyleIdx="2" presStyleCnt="4"/>
      <dgm:spPr/>
    </dgm:pt>
    <dgm:pt modelId="{38A4D852-A224-4F22-87B0-D70013926C7D}" type="pres">
      <dgm:prSet presAssocID="{6CFB59AE-3A02-4EB4-800C-BD758EA58DB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itcoin"/>
        </a:ext>
      </dgm:extLst>
    </dgm:pt>
    <dgm:pt modelId="{89146C8F-6895-4C16-9E7C-1403DF4FD989}" type="pres">
      <dgm:prSet presAssocID="{6CFB59AE-3A02-4EB4-800C-BD758EA58DBC}" presName="spaceRect" presStyleCnt="0"/>
      <dgm:spPr/>
    </dgm:pt>
    <dgm:pt modelId="{7913C49C-187C-4648-9302-1C1098089C44}" type="pres">
      <dgm:prSet presAssocID="{6CFB59AE-3A02-4EB4-800C-BD758EA58DBC}" presName="parTx" presStyleLbl="revTx" presStyleIdx="2" presStyleCnt="4">
        <dgm:presLayoutVars>
          <dgm:chMax val="0"/>
          <dgm:chPref val="0"/>
        </dgm:presLayoutVars>
      </dgm:prSet>
      <dgm:spPr/>
    </dgm:pt>
    <dgm:pt modelId="{B2A227F3-BFC4-4777-B930-3142B5147BFB}" type="pres">
      <dgm:prSet presAssocID="{A133359E-CD39-44BD-876D-14E3AC990520}" presName="sibTrans" presStyleCnt="0"/>
      <dgm:spPr/>
    </dgm:pt>
    <dgm:pt modelId="{9DB608B0-5DA9-4D7E-8D49-CAEA50744130}" type="pres">
      <dgm:prSet presAssocID="{78FD1A36-AD97-4201-9FEA-25B4568CA384}" presName="compNode" presStyleCnt="0"/>
      <dgm:spPr/>
    </dgm:pt>
    <dgm:pt modelId="{61233E64-33B1-4CC4-AE93-3D4A7E59CBEE}" type="pres">
      <dgm:prSet presAssocID="{78FD1A36-AD97-4201-9FEA-25B4568CA384}" presName="bgRect" presStyleLbl="bgShp" presStyleIdx="3" presStyleCnt="4"/>
      <dgm:spPr/>
    </dgm:pt>
    <dgm:pt modelId="{6AA0DFF2-2676-4218-845F-2D4567105174}" type="pres">
      <dgm:prSet presAssocID="{78FD1A36-AD97-4201-9FEA-25B4568CA38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use"/>
        </a:ext>
      </dgm:extLst>
    </dgm:pt>
    <dgm:pt modelId="{86A766F9-32AF-4497-BE05-E0B624A496F8}" type="pres">
      <dgm:prSet presAssocID="{78FD1A36-AD97-4201-9FEA-25B4568CA384}" presName="spaceRect" presStyleCnt="0"/>
      <dgm:spPr/>
    </dgm:pt>
    <dgm:pt modelId="{0F610164-C503-4296-9A75-5A95549F1973}" type="pres">
      <dgm:prSet presAssocID="{78FD1A36-AD97-4201-9FEA-25B4568CA384}" presName="parTx" presStyleLbl="revTx" presStyleIdx="3" presStyleCnt="4">
        <dgm:presLayoutVars>
          <dgm:chMax val="0"/>
          <dgm:chPref val="0"/>
        </dgm:presLayoutVars>
      </dgm:prSet>
      <dgm:spPr/>
    </dgm:pt>
  </dgm:ptLst>
  <dgm:cxnLst>
    <dgm:cxn modelId="{39D3CA04-EF27-4D1F-868B-48B9AC46553A}" type="presOf" srcId="{78FD1A36-AD97-4201-9FEA-25B4568CA384}" destId="{0F610164-C503-4296-9A75-5A95549F1973}" srcOrd="0" destOrd="0" presId="urn:microsoft.com/office/officeart/2018/2/layout/IconVerticalSolidList"/>
    <dgm:cxn modelId="{740F511F-892B-4E1F-96FB-4DFAC7A189D1}" type="presOf" srcId="{E91B38A9-9330-4341-83C4-D720091BFBDB}" destId="{9BB0DD4F-ED3E-4449-9006-225FCF47AFB0}" srcOrd="0" destOrd="0" presId="urn:microsoft.com/office/officeart/2018/2/layout/IconVerticalSolidList"/>
    <dgm:cxn modelId="{CABFE133-55E7-40A3-BFD3-A5F5793C8FCC}" type="presOf" srcId="{69152D7D-D200-41B1-9808-030430187BA6}" destId="{CEB1F03C-09DD-4D26-9B2D-4F93DF01F889}" srcOrd="0" destOrd="0" presId="urn:microsoft.com/office/officeart/2018/2/layout/IconVerticalSolidList"/>
    <dgm:cxn modelId="{B32C4873-B3D8-4F65-B793-6D2C19C7B234}" type="presOf" srcId="{6CFB59AE-3A02-4EB4-800C-BD758EA58DBC}" destId="{7913C49C-187C-4648-9302-1C1098089C44}" srcOrd="0" destOrd="0" presId="urn:microsoft.com/office/officeart/2018/2/layout/IconVerticalSolidList"/>
    <dgm:cxn modelId="{13381297-695F-4307-A2FE-E24AAAD83588}" type="presOf" srcId="{979FE1FE-D1E6-4128-A0FB-20DEDF8B533D}" destId="{519EA73B-DD12-4EDB-B450-A13352EC5CDB}" srcOrd="0" destOrd="0" presId="urn:microsoft.com/office/officeart/2018/2/layout/IconVerticalSolidList"/>
    <dgm:cxn modelId="{193DF79A-DC63-43DB-8285-BFCF02803832}" srcId="{69152D7D-D200-41B1-9808-030430187BA6}" destId="{6CFB59AE-3A02-4EB4-800C-BD758EA58DBC}" srcOrd="2" destOrd="0" parTransId="{A030BF30-1843-4297-A25C-E51CEAFD120A}" sibTransId="{A133359E-CD39-44BD-876D-14E3AC990520}"/>
    <dgm:cxn modelId="{77456AC7-F86C-4175-A03E-F9F12D4CE7DB}" srcId="{69152D7D-D200-41B1-9808-030430187BA6}" destId="{979FE1FE-D1E6-4128-A0FB-20DEDF8B533D}" srcOrd="1" destOrd="0" parTransId="{CA845C8D-5C65-4D56-88C5-39C46A0B1673}" sibTransId="{4FF00CC9-FBC4-4E54-932A-8EF742726516}"/>
    <dgm:cxn modelId="{EBC26CCC-685F-4A40-9B88-D7021310A5D6}" srcId="{69152D7D-D200-41B1-9808-030430187BA6}" destId="{E91B38A9-9330-4341-83C4-D720091BFBDB}" srcOrd="0" destOrd="0" parTransId="{0FA73F28-7017-43EE-BE61-8AE7C4A8F123}" sibTransId="{87EDCAC0-24FB-4820-B17D-7DC6B9D70013}"/>
    <dgm:cxn modelId="{83EA5AE0-24B5-408C-B650-BF311DFA594B}" srcId="{69152D7D-D200-41B1-9808-030430187BA6}" destId="{78FD1A36-AD97-4201-9FEA-25B4568CA384}" srcOrd="3" destOrd="0" parTransId="{3E870CF2-7335-4228-8213-3A037B0BF630}" sibTransId="{68B0F06C-38D5-4378-BE78-69B25101D50C}"/>
    <dgm:cxn modelId="{9E34F08D-08B6-4812-9080-4148E2A45A86}" type="presParOf" srcId="{CEB1F03C-09DD-4D26-9B2D-4F93DF01F889}" destId="{972760B4-4F91-463A-AA50-9F815124B7F2}" srcOrd="0" destOrd="0" presId="urn:microsoft.com/office/officeart/2018/2/layout/IconVerticalSolidList"/>
    <dgm:cxn modelId="{9D0833A9-456B-47BD-9AA4-3E6638E45695}" type="presParOf" srcId="{972760B4-4F91-463A-AA50-9F815124B7F2}" destId="{CF81E1E1-981C-44B7-96E2-2D87EA8F3A8F}" srcOrd="0" destOrd="0" presId="urn:microsoft.com/office/officeart/2018/2/layout/IconVerticalSolidList"/>
    <dgm:cxn modelId="{1298C266-6DF9-48EE-AD20-9805ED274B4E}" type="presParOf" srcId="{972760B4-4F91-463A-AA50-9F815124B7F2}" destId="{02BCD8F3-F412-42FF-B17A-E7A5660B4B33}" srcOrd="1" destOrd="0" presId="urn:microsoft.com/office/officeart/2018/2/layout/IconVerticalSolidList"/>
    <dgm:cxn modelId="{762D767C-4095-4BF6-BA21-906B48F5C0A6}" type="presParOf" srcId="{972760B4-4F91-463A-AA50-9F815124B7F2}" destId="{467E1317-6B3A-4D71-B43B-308B77C82BCE}" srcOrd="2" destOrd="0" presId="urn:microsoft.com/office/officeart/2018/2/layout/IconVerticalSolidList"/>
    <dgm:cxn modelId="{9FDB841F-74DD-4649-98A6-CDE3246D4A15}" type="presParOf" srcId="{972760B4-4F91-463A-AA50-9F815124B7F2}" destId="{9BB0DD4F-ED3E-4449-9006-225FCF47AFB0}" srcOrd="3" destOrd="0" presId="urn:microsoft.com/office/officeart/2018/2/layout/IconVerticalSolidList"/>
    <dgm:cxn modelId="{B5AD1CE0-1AC1-46DB-8A99-8168BC60726E}" type="presParOf" srcId="{CEB1F03C-09DD-4D26-9B2D-4F93DF01F889}" destId="{0D5A1F68-C291-45E7-A6A5-380E01A46DC0}" srcOrd="1" destOrd="0" presId="urn:microsoft.com/office/officeart/2018/2/layout/IconVerticalSolidList"/>
    <dgm:cxn modelId="{B2A86C10-0F47-4678-9DF6-EC418C13A364}" type="presParOf" srcId="{CEB1F03C-09DD-4D26-9B2D-4F93DF01F889}" destId="{4F704E43-8C53-458E-906E-A656287C0647}" srcOrd="2" destOrd="0" presId="urn:microsoft.com/office/officeart/2018/2/layout/IconVerticalSolidList"/>
    <dgm:cxn modelId="{2EF1654A-14CF-4C93-A83C-7E131B4E8545}" type="presParOf" srcId="{4F704E43-8C53-458E-906E-A656287C0647}" destId="{27FAE056-D684-496A-BB8B-3BEF2E875BF7}" srcOrd="0" destOrd="0" presId="urn:microsoft.com/office/officeart/2018/2/layout/IconVerticalSolidList"/>
    <dgm:cxn modelId="{5EC98544-6D34-44F6-AAB0-A7E4564145D1}" type="presParOf" srcId="{4F704E43-8C53-458E-906E-A656287C0647}" destId="{3E862398-AD1C-49E9-AB12-DB98BF434F0E}" srcOrd="1" destOrd="0" presId="urn:microsoft.com/office/officeart/2018/2/layout/IconVerticalSolidList"/>
    <dgm:cxn modelId="{D0384F2B-C104-4839-852E-3A0BF0BC126A}" type="presParOf" srcId="{4F704E43-8C53-458E-906E-A656287C0647}" destId="{236D50C7-0770-487D-8906-F6C7F386C788}" srcOrd="2" destOrd="0" presId="urn:microsoft.com/office/officeart/2018/2/layout/IconVerticalSolidList"/>
    <dgm:cxn modelId="{2FED77BA-C662-4DC1-BB2D-28E03A5028C7}" type="presParOf" srcId="{4F704E43-8C53-458E-906E-A656287C0647}" destId="{519EA73B-DD12-4EDB-B450-A13352EC5CDB}" srcOrd="3" destOrd="0" presId="urn:microsoft.com/office/officeart/2018/2/layout/IconVerticalSolidList"/>
    <dgm:cxn modelId="{EA468BB2-A71C-4F6A-A452-8F8F396B26DE}" type="presParOf" srcId="{CEB1F03C-09DD-4D26-9B2D-4F93DF01F889}" destId="{9D3F8A81-439E-410A-BA6A-E2FAB808D5C6}" srcOrd="3" destOrd="0" presId="urn:microsoft.com/office/officeart/2018/2/layout/IconVerticalSolidList"/>
    <dgm:cxn modelId="{AD343195-81CE-4C35-A32B-BD7D09FBC56D}" type="presParOf" srcId="{CEB1F03C-09DD-4D26-9B2D-4F93DF01F889}" destId="{EA5D1E90-4195-459D-941B-86B2F0089CD7}" srcOrd="4" destOrd="0" presId="urn:microsoft.com/office/officeart/2018/2/layout/IconVerticalSolidList"/>
    <dgm:cxn modelId="{11857A62-8BF4-4BA2-8333-02C4542E4E19}" type="presParOf" srcId="{EA5D1E90-4195-459D-941B-86B2F0089CD7}" destId="{5C3402C6-064A-45FF-BF9F-A19FE239AD67}" srcOrd="0" destOrd="0" presId="urn:microsoft.com/office/officeart/2018/2/layout/IconVerticalSolidList"/>
    <dgm:cxn modelId="{0ABC5AA1-0BDF-4FCB-B5C1-FEAB6C0142E3}" type="presParOf" srcId="{EA5D1E90-4195-459D-941B-86B2F0089CD7}" destId="{38A4D852-A224-4F22-87B0-D70013926C7D}" srcOrd="1" destOrd="0" presId="urn:microsoft.com/office/officeart/2018/2/layout/IconVerticalSolidList"/>
    <dgm:cxn modelId="{29F1CF4A-239C-4E79-A2C1-ABC759A2DD93}" type="presParOf" srcId="{EA5D1E90-4195-459D-941B-86B2F0089CD7}" destId="{89146C8F-6895-4C16-9E7C-1403DF4FD989}" srcOrd="2" destOrd="0" presId="urn:microsoft.com/office/officeart/2018/2/layout/IconVerticalSolidList"/>
    <dgm:cxn modelId="{308C4EC2-0CEE-497C-8164-77014ECB3ADA}" type="presParOf" srcId="{EA5D1E90-4195-459D-941B-86B2F0089CD7}" destId="{7913C49C-187C-4648-9302-1C1098089C44}" srcOrd="3" destOrd="0" presId="urn:microsoft.com/office/officeart/2018/2/layout/IconVerticalSolidList"/>
    <dgm:cxn modelId="{FE67FCE4-20E6-4C0A-A1BA-A2B9427BE0AA}" type="presParOf" srcId="{CEB1F03C-09DD-4D26-9B2D-4F93DF01F889}" destId="{B2A227F3-BFC4-4777-B930-3142B5147BFB}" srcOrd="5" destOrd="0" presId="urn:microsoft.com/office/officeart/2018/2/layout/IconVerticalSolidList"/>
    <dgm:cxn modelId="{C0715432-469B-40D0-AC46-0DF1E1510943}" type="presParOf" srcId="{CEB1F03C-09DD-4D26-9B2D-4F93DF01F889}" destId="{9DB608B0-5DA9-4D7E-8D49-CAEA50744130}" srcOrd="6" destOrd="0" presId="urn:microsoft.com/office/officeart/2018/2/layout/IconVerticalSolidList"/>
    <dgm:cxn modelId="{3B9EEA3F-5FE0-46B3-AAA1-C4920BF9351D}" type="presParOf" srcId="{9DB608B0-5DA9-4D7E-8D49-CAEA50744130}" destId="{61233E64-33B1-4CC4-AE93-3D4A7E59CBEE}" srcOrd="0" destOrd="0" presId="urn:microsoft.com/office/officeart/2018/2/layout/IconVerticalSolidList"/>
    <dgm:cxn modelId="{AD374497-FCCF-430F-8B57-D4489C7A76E5}" type="presParOf" srcId="{9DB608B0-5DA9-4D7E-8D49-CAEA50744130}" destId="{6AA0DFF2-2676-4218-845F-2D4567105174}" srcOrd="1" destOrd="0" presId="urn:microsoft.com/office/officeart/2018/2/layout/IconVerticalSolidList"/>
    <dgm:cxn modelId="{E9C4F09E-0B07-49E0-A261-47F10C058733}" type="presParOf" srcId="{9DB608B0-5DA9-4D7E-8D49-CAEA50744130}" destId="{86A766F9-32AF-4497-BE05-E0B624A496F8}" srcOrd="2" destOrd="0" presId="urn:microsoft.com/office/officeart/2018/2/layout/IconVerticalSolidList"/>
    <dgm:cxn modelId="{A0A8B7A3-7B59-4BDC-8839-1EDE389FC27B}" type="presParOf" srcId="{9DB608B0-5DA9-4D7E-8D49-CAEA50744130}" destId="{0F610164-C503-4296-9A75-5A95549F197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BABBFD1-FDF2-4E53-88C3-08434932F01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71A12BC0-3531-4A57-9DA6-3312F255C812}">
      <dgm:prSet/>
      <dgm:spPr/>
      <dgm:t>
        <a:bodyPr/>
        <a:lstStyle/>
        <a:p>
          <a:r>
            <a:rPr lang="en-GB"/>
            <a:t>Bank traders</a:t>
          </a:r>
          <a:endParaRPr lang="en-US"/>
        </a:p>
      </dgm:t>
    </dgm:pt>
    <dgm:pt modelId="{6E727E8E-8B29-4951-AEA8-BC2EBE5F492B}" type="parTrans" cxnId="{3D2BB164-69AE-4233-AE2D-2CEEF42343CD}">
      <dgm:prSet/>
      <dgm:spPr/>
      <dgm:t>
        <a:bodyPr/>
        <a:lstStyle/>
        <a:p>
          <a:endParaRPr lang="en-US"/>
        </a:p>
      </dgm:t>
    </dgm:pt>
    <dgm:pt modelId="{F26CD569-A5D7-41EC-9FA7-F48CB016E0C9}" type="sibTrans" cxnId="{3D2BB164-69AE-4233-AE2D-2CEEF42343CD}">
      <dgm:prSet/>
      <dgm:spPr/>
      <dgm:t>
        <a:bodyPr/>
        <a:lstStyle/>
        <a:p>
          <a:endParaRPr lang="en-US"/>
        </a:p>
      </dgm:t>
    </dgm:pt>
    <dgm:pt modelId="{12852BCE-C9F6-4EAF-9075-3304D89E44FE}">
      <dgm:prSet/>
      <dgm:spPr/>
      <dgm:t>
        <a:bodyPr/>
        <a:lstStyle/>
        <a:p>
          <a:r>
            <a:rPr lang="en-GB"/>
            <a:t>Type A personalities</a:t>
          </a:r>
          <a:endParaRPr lang="en-US"/>
        </a:p>
      </dgm:t>
    </dgm:pt>
    <dgm:pt modelId="{BD7615AE-13FF-43F4-975A-A07D26AB2041}" type="parTrans" cxnId="{262499CC-6C5A-46C0-A464-C8892ECED066}">
      <dgm:prSet/>
      <dgm:spPr/>
      <dgm:t>
        <a:bodyPr/>
        <a:lstStyle/>
        <a:p>
          <a:endParaRPr lang="en-US"/>
        </a:p>
      </dgm:t>
    </dgm:pt>
    <dgm:pt modelId="{BB69885B-B9A8-4116-803A-60E7D75FD89A}" type="sibTrans" cxnId="{262499CC-6C5A-46C0-A464-C8892ECED066}">
      <dgm:prSet/>
      <dgm:spPr/>
      <dgm:t>
        <a:bodyPr/>
        <a:lstStyle/>
        <a:p>
          <a:endParaRPr lang="en-US"/>
        </a:p>
      </dgm:t>
    </dgm:pt>
    <dgm:pt modelId="{BB11A1BD-BD55-419F-9B31-C4CBCD7DF526}">
      <dgm:prSet/>
      <dgm:spPr/>
      <dgm:t>
        <a:bodyPr/>
        <a:lstStyle/>
        <a:p>
          <a:r>
            <a:rPr lang="en-GB"/>
            <a:t>Cocaine</a:t>
          </a:r>
          <a:endParaRPr lang="en-US"/>
        </a:p>
      </dgm:t>
    </dgm:pt>
    <dgm:pt modelId="{94A5367C-5CE9-40EB-848A-863B8C45B129}" type="parTrans" cxnId="{BF55B795-5323-4DDB-93E1-A076D0352282}">
      <dgm:prSet/>
      <dgm:spPr/>
      <dgm:t>
        <a:bodyPr/>
        <a:lstStyle/>
        <a:p>
          <a:endParaRPr lang="en-US"/>
        </a:p>
      </dgm:t>
    </dgm:pt>
    <dgm:pt modelId="{5A14CF1A-D16F-458A-AA98-18CB4AD6BA7B}" type="sibTrans" cxnId="{BF55B795-5323-4DDB-93E1-A076D0352282}">
      <dgm:prSet/>
      <dgm:spPr/>
      <dgm:t>
        <a:bodyPr/>
        <a:lstStyle/>
        <a:p>
          <a:endParaRPr lang="en-US"/>
        </a:p>
      </dgm:t>
    </dgm:pt>
    <dgm:pt modelId="{3327768A-A23E-4AA7-9493-4087767A7F9B}">
      <dgm:prSet/>
      <dgm:spPr/>
      <dgm:t>
        <a:bodyPr/>
        <a:lstStyle/>
        <a:p>
          <a:r>
            <a:rPr lang="en-GB"/>
            <a:t>Prostitutes</a:t>
          </a:r>
          <a:endParaRPr lang="en-US"/>
        </a:p>
      </dgm:t>
    </dgm:pt>
    <dgm:pt modelId="{00EB7BCB-9B6F-4646-9EA4-E84EC662D1CE}" type="parTrans" cxnId="{F41B3100-78FF-4FAC-9C21-CDB99F8F6F29}">
      <dgm:prSet/>
      <dgm:spPr/>
      <dgm:t>
        <a:bodyPr/>
        <a:lstStyle/>
        <a:p>
          <a:endParaRPr lang="en-US"/>
        </a:p>
      </dgm:t>
    </dgm:pt>
    <dgm:pt modelId="{8B63B40F-7CE0-45C4-B104-43FCA3125EFC}" type="sibTrans" cxnId="{F41B3100-78FF-4FAC-9C21-CDB99F8F6F29}">
      <dgm:prSet/>
      <dgm:spPr/>
      <dgm:t>
        <a:bodyPr/>
        <a:lstStyle/>
        <a:p>
          <a:endParaRPr lang="en-US"/>
        </a:p>
      </dgm:t>
    </dgm:pt>
    <dgm:pt modelId="{474E204C-7F94-A446-AE25-3A6C73279E6C}" type="pres">
      <dgm:prSet presAssocID="{8BABBFD1-FDF2-4E53-88C3-08434932F01D}" presName="vert0" presStyleCnt="0">
        <dgm:presLayoutVars>
          <dgm:dir/>
          <dgm:animOne val="branch"/>
          <dgm:animLvl val="lvl"/>
        </dgm:presLayoutVars>
      </dgm:prSet>
      <dgm:spPr/>
    </dgm:pt>
    <dgm:pt modelId="{DF9B402F-1E7C-7B4F-B47C-C70E38AA9FBC}" type="pres">
      <dgm:prSet presAssocID="{71A12BC0-3531-4A57-9DA6-3312F255C812}" presName="thickLine" presStyleLbl="alignNode1" presStyleIdx="0" presStyleCnt="4"/>
      <dgm:spPr/>
    </dgm:pt>
    <dgm:pt modelId="{22273488-5D7A-E949-A762-C2B555961A54}" type="pres">
      <dgm:prSet presAssocID="{71A12BC0-3531-4A57-9DA6-3312F255C812}" presName="horz1" presStyleCnt="0"/>
      <dgm:spPr/>
    </dgm:pt>
    <dgm:pt modelId="{9BCBE80D-258F-A44C-A169-E40697653584}" type="pres">
      <dgm:prSet presAssocID="{71A12BC0-3531-4A57-9DA6-3312F255C812}" presName="tx1" presStyleLbl="revTx" presStyleIdx="0" presStyleCnt="4"/>
      <dgm:spPr/>
    </dgm:pt>
    <dgm:pt modelId="{B5266682-98BC-4546-A0C1-3BAADAAEB50E}" type="pres">
      <dgm:prSet presAssocID="{71A12BC0-3531-4A57-9DA6-3312F255C812}" presName="vert1" presStyleCnt="0"/>
      <dgm:spPr/>
    </dgm:pt>
    <dgm:pt modelId="{5C8B35E4-64E5-2045-8DE4-DCDF1A705DFD}" type="pres">
      <dgm:prSet presAssocID="{12852BCE-C9F6-4EAF-9075-3304D89E44FE}" presName="thickLine" presStyleLbl="alignNode1" presStyleIdx="1" presStyleCnt="4"/>
      <dgm:spPr/>
    </dgm:pt>
    <dgm:pt modelId="{58F5D7FD-78AB-5445-BD4A-0AF528CA7A58}" type="pres">
      <dgm:prSet presAssocID="{12852BCE-C9F6-4EAF-9075-3304D89E44FE}" presName="horz1" presStyleCnt="0"/>
      <dgm:spPr/>
    </dgm:pt>
    <dgm:pt modelId="{23CF8113-86B9-C047-A18F-91E5553DA989}" type="pres">
      <dgm:prSet presAssocID="{12852BCE-C9F6-4EAF-9075-3304D89E44FE}" presName="tx1" presStyleLbl="revTx" presStyleIdx="1" presStyleCnt="4"/>
      <dgm:spPr/>
    </dgm:pt>
    <dgm:pt modelId="{3A36CD02-86CD-3345-82DE-0FB10192789A}" type="pres">
      <dgm:prSet presAssocID="{12852BCE-C9F6-4EAF-9075-3304D89E44FE}" presName="vert1" presStyleCnt="0"/>
      <dgm:spPr/>
    </dgm:pt>
    <dgm:pt modelId="{F4AF4BE4-EE61-7A4F-93DC-0CD609D1BC8D}" type="pres">
      <dgm:prSet presAssocID="{BB11A1BD-BD55-419F-9B31-C4CBCD7DF526}" presName="thickLine" presStyleLbl="alignNode1" presStyleIdx="2" presStyleCnt="4"/>
      <dgm:spPr/>
    </dgm:pt>
    <dgm:pt modelId="{D1290D10-B161-594D-94E8-B8ED44B8D040}" type="pres">
      <dgm:prSet presAssocID="{BB11A1BD-BD55-419F-9B31-C4CBCD7DF526}" presName="horz1" presStyleCnt="0"/>
      <dgm:spPr/>
    </dgm:pt>
    <dgm:pt modelId="{AEBCE6A0-0A3F-244E-BE3F-6504623608AA}" type="pres">
      <dgm:prSet presAssocID="{BB11A1BD-BD55-419F-9B31-C4CBCD7DF526}" presName="tx1" presStyleLbl="revTx" presStyleIdx="2" presStyleCnt="4"/>
      <dgm:spPr/>
    </dgm:pt>
    <dgm:pt modelId="{4752AA32-D9C4-5641-BF7A-E90293B1EB25}" type="pres">
      <dgm:prSet presAssocID="{BB11A1BD-BD55-419F-9B31-C4CBCD7DF526}" presName="vert1" presStyleCnt="0"/>
      <dgm:spPr/>
    </dgm:pt>
    <dgm:pt modelId="{ACD4574D-9C8E-334F-9884-B7769C64141A}" type="pres">
      <dgm:prSet presAssocID="{3327768A-A23E-4AA7-9493-4087767A7F9B}" presName="thickLine" presStyleLbl="alignNode1" presStyleIdx="3" presStyleCnt="4"/>
      <dgm:spPr/>
    </dgm:pt>
    <dgm:pt modelId="{2499E904-B024-9C4F-9E48-BAD6FD201BEA}" type="pres">
      <dgm:prSet presAssocID="{3327768A-A23E-4AA7-9493-4087767A7F9B}" presName="horz1" presStyleCnt="0"/>
      <dgm:spPr/>
    </dgm:pt>
    <dgm:pt modelId="{28342018-7EE6-8B40-9BD6-7F898E39BF16}" type="pres">
      <dgm:prSet presAssocID="{3327768A-A23E-4AA7-9493-4087767A7F9B}" presName="tx1" presStyleLbl="revTx" presStyleIdx="3" presStyleCnt="4"/>
      <dgm:spPr/>
    </dgm:pt>
    <dgm:pt modelId="{738B6136-6B04-004D-B213-11643CFDED39}" type="pres">
      <dgm:prSet presAssocID="{3327768A-A23E-4AA7-9493-4087767A7F9B}" presName="vert1" presStyleCnt="0"/>
      <dgm:spPr/>
    </dgm:pt>
  </dgm:ptLst>
  <dgm:cxnLst>
    <dgm:cxn modelId="{F41B3100-78FF-4FAC-9C21-CDB99F8F6F29}" srcId="{8BABBFD1-FDF2-4E53-88C3-08434932F01D}" destId="{3327768A-A23E-4AA7-9493-4087767A7F9B}" srcOrd="3" destOrd="0" parTransId="{00EB7BCB-9B6F-4646-9EA4-E84EC662D1CE}" sibTransId="{8B63B40F-7CE0-45C4-B104-43FCA3125EFC}"/>
    <dgm:cxn modelId="{02B9403C-C179-8E4F-BEC5-F345FE53C8FF}" type="presOf" srcId="{12852BCE-C9F6-4EAF-9075-3304D89E44FE}" destId="{23CF8113-86B9-C047-A18F-91E5553DA989}" srcOrd="0" destOrd="0" presId="urn:microsoft.com/office/officeart/2008/layout/LinedList"/>
    <dgm:cxn modelId="{3D2BB164-69AE-4233-AE2D-2CEEF42343CD}" srcId="{8BABBFD1-FDF2-4E53-88C3-08434932F01D}" destId="{71A12BC0-3531-4A57-9DA6-3312F255C812}" srcOrd="0" destOrd="0" parTransId="{6E727E8E-8B29-4951-AEA8-BC2EBE5F492B}" sibTransId="{F26CD569-A5D7-41EC-9FA7-F48CB016E0C9}"/>
    <dgm:cxn modelId="{CA44866D-2A95-6C42-AFB0-3D971DE56700}" type="presOf" srcId="{8BABBFD1-FDF2-4E53-88C3-08434932F01D}" destId="{474E204C-7F94-A446-AE25-3A6C73279E6C}" srcOrd="0" destOrd="0" presId="urn:microsoft.com/office/officeart/2008/layout/LinedList"/>
    <dgm:cxn modelId="{BF55B795-5323-4DDB-93E1-A076D0352282}" srcId="{8BABBFD1-FDF2-4E53-88C3-08434932F01D}" destId="{BB11A1BD-BD55-419F-9B31-C4CBCD7DF526}" srcOrd="2" destOrd="0" parTransId="{94A5367C-5CE9-40EB-848A-863B8C45B129}" sibTransId="{5A14CF1A-D16F-458A-AA98-18CB4AD6BA7B}"/>
    <dgm:cxn modelId="{262499CC-6C5A-46C0-A464-C8892ECED066}" srcId="{8BABBFD1-FDF2-4E53-88C3-08434932F01D}" destId="{12852BCE-C9F6-4EAF-9075-3304D89E44FE}" srcOrd="1" destOrd="0" parTransId="{BD7615AE-13FF-43F4-975A-A07D26AB2041}" sibTransId="{BB69885B-B9A8-4116-803A-60E7D75FD89A}"/>
    <dgm:cxn modelId="{43555CD2-3CEB-6C4D-ADD8-51E2AD7584C5}" type="presOf" srcId="{3327768A-A23E-4AA7-9493-4087767A7F9B}" destId="{28342018-7EE6-8B40-9BD6-7F898E39BF16}" srcOrd="0" destOrd="0" presId="urn:microsoft.com/office/officeart/2008/layout/LinedList"/>
    <dgm:cxn modelId="{3E58B1E4-CE98-AD45-B437-C16B6D927608}" type="presOf" srcId="{71A12BC0-3531-4A57-9DA6-3312F255C812}" destId="{9BCBE80D-258F-A44C-A169-E40697653584}" srcOrd="0" destOrd="0" presId="urn:microsoft.com/office/officeart/2008/layout/LinedList"/>
    <dgm:cxn modelId="{D2F8E6EF-D273-F045-A36C-CCCED1E4BB12}" type="presOf" srcId="{BB11A1BD-BD55-419F-9B31-C4CBCD7DF526}" destId="{AEBCE6A0-0A3F-244E-BE3F-6504623608AA}" srcOrd="0" destOrd="0" presId="urn:microsoft.com/office/officeart/2008/layout/LinedList"/>
    <dgm:cxn modelId="{D433337C-7B39-374F-ABD2-E6CDCBAF456A}" type="presParOf" srcId="{474E204C-7F94-A446-AE25-3A6C73279E6C}" destId="{DF9B402F-1E7C-7B4F-B47C-C70E38AA9FBC}" srcOrd="0" destOrd="0" presId="urn:microsoft.com/office/officeart/2008/layout/LinedList"/>
    <dgm:cxn modelId="{52709118-BC04-CD4F-BE9D-C4E6A9EA8D55}" type="presParOf" srcId="{474E204C-7F94-A446-AE25-3A6C73279E6C}" destId="{22273488-5D7A-E949-A762-C2B555961A54}" srcOrd="1" destOrd="0" presId="urn:microsoft.com/office/officeart/2008/layout/LinedList"/>
    <dgm:cxn modelId="{13447F57-B9FA-3A43-9ECB-9034F3AE1D75}" type="presParOf" srcId="{22273488-5D7A-E949-A762-C2B555961A54}" destId="{9BCBE80D-258F-A44C-A169-E40697653584}" srcOrd="0" destOrd="0" presId="urn:microsoft.com/office/officeart/2008/layout/LinedList"/>
    <dgm:cxn modelId="{8E8CD1CE-1608-DE4D-93EB-733EC7F6C48B}" type="presParOf" srcId="{22273488-5D7A-E949-A762-C2B555961A54}" destId="{B5266682-98BC-4546-A0C1-3BAADAAEB50E}" srcOrd="1" destOrd="0" presId="urn:microsoft.com/office/officeart/2008/layout/LinedList"/>
    <dgm:cxn modelId="{421EE662-2EC1-1B4D-8796-0C83455FC271}" type="presParOf" srcId="{474E204C-7F94-A446-AE25-3A6C73279E6C}" destId="{5C8B35E4-64E5-2045-8DE4-DCDF1A705DFD}" srcOrd="2" destOrd="0" presId="urn:microsoft.com/office/officeart/2008/layout/LinedList"/>
    <dgm:cxn modelId="{7F4BE428-D83B-3549-9551-5BB78F8A8779}" type="presParOf" srcId="{474E204C-7F94-A446-AE25-3A6C73279E6C}" destId="{58F5D7FD-78AB-5445-BD4A-0AF528CA7A58}" srcOrd="3" destOrd="0" presId="urn:microsoft.com/office/officeart/2008/layout/LinedList"/>
    <dgm:cxn modelId="{EF5A6B5D-37DE-C543-9DB4-E5086588A024}" type="presParOf" srcId="{58F5D7FD-78AB-5445-BD4A-0AF528CA7A58}" destId="{23CF8113-86B9-C047-A18F-91E5553DA989}" srcOrd="0" destOrd="0" presId="urn:microsoft.com/office/officeart/2008/layout/LinedList"/>
    <dgm:cxn modelId="{A90A80E9-33DA-0546-9833-A49AD08BF2D8}" type="presParOf" srcId="{58F5D7FD-78AB-5445-BD4A-0AF528CA7A58}" destId="{3A36CD02-86CD-3345-82DE-0FB10192789A}" srcOrd="1" destOrd="0" presId="urn:microsoft.com/office/officeart/2008/layout/LinedList"/>
    <dgm:cxn modelId="{D57961A6-7287-F142-B741-6F526B873876}" type="presParOf" srcId="{474E204C-7F94-A446-AE25-3A6C73279E6C}" destId="{F4AF4BE4-EE61-7A4F-93DC-0CD609D1BC8D}" srcOrd="4" destOrd="0" presId="urn:microsoft.com/office/officeart/2008/layout/LinedList"/>
    <dgm:cxn modelId="{D85B3696-E077-844D-9158-828371C39A15}" type="presParOf" srcId="{474E204C-7F94-A446-AE25-3A6C73279E6C}" destId="{D1290D10-B161-594D-94E8-B8ED44B8D040}" srcOrd="5" destOrd="0" presId="urn:microsoft.com/office/officeart/2008/layout/LinedList"/>
    <dgm:cxn modelId="{1DB5D1E2-1F32-7C42-A3AA-CA3FE1829520}" type="presParOf" srcId="{D1290D10-B161-594D-94E8-B8ED44B8D040}" destId="{AEBCE6A0-0A3F-244E-BE3F-6504623608AA}" srcOrd="0" destOrd="0" presId="urn:microsoft.com/office/officeart/2008/layout/LinedList"/>
    <dgm:cxn modelId="{6C67272C-BD00-E842-9D36-8801021A8309}" type="presParOf" srcId="{D1290D10-B161-594D-94E8-B8ED44B8D040}" destId="{4752AA32-D9C4-5641-BF7A-E90293B1EB25}" srcOrd="1" destOrd="0" presId="urn:microsoft.com/office/officeart/2008/layout/LinedList"/>
    <dgm:cxn modelId="{664A711C-B876-B046-A2ED-C3838396B48A}" type="presParOf" srcId="{474E204C-7F94-A446-AE25-3A6C73279E6C}" destId="{ACD4574D-9C8E-334F-9884-B7769C64141A}" srcOrd="6" destOrd="0" presId="urn:microsoft.com/office/officeart/2008/layout/LinedList"/>
    <dgm:cxn modelId="{C8DC33C1-6B71-3043-B52E-02186ACF8DE2}" type="presParOf" srcId="{474E204C-7F94-A446-AE25-3A6C73279E6C}" destId="{2499E904-B024-9C4F-9E48-BAD6FD201BEA}" srcOrd="7" destOrd="0" presId="urn:microsoft.com/office/officeart/2008/layout/LinedList"/>
    <dgm:cxn modelId="{15E5A552-3F94-3942-B66E-67B74D09556A}" type="presParOf" srcId="{2499E904-B024-9C4F-9E48-BAD6FD201BEA}" destId="{28342018-7EE6-8B40-9BD6-7F898E39BF16}" srcOrd="0" destOrd="0" presId="urn:microsoft.com/office/officeart/2008/layout/LinedList"/>
    <dgm:cxn modelId="{9562BE6B-BC0E-8C45-BA9F-99FFDE0B4137}" type="presParOf" srcId="{2499E904-B024-9C4F-9E48-BAD6FD201BEA}" destId="{738B6136-6B04-004D-B213-11643CFDED3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0352F78-2D9E-4720-BBC2-BE905377DA9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DF6844C-C0B1-4BD6-A7D4-95E1778E5528}">
      <dgm:prSet/>
      <dgm:spPr/>
      <dgm:t>
        <a:bodyPr/>
        <a:lstStyle/>
        <a:p>
          <a:r>
            <a:rPr lang="en-GB"/>
            <a:t>Should occur as long as the marginal benefits equal the marginal costs of intervention, but the data problems involved are enormous.</a:t>
          </a:r>
          <a:r>
            <a:rPr lang="en-US"/>
            <a:t> </a:t>
          </a:r>
        </a:p>
      </dgm:t>
    </dgm:pt>
    <dgm:pt modelId="{A87EE2AA-457E-4D7A-9576-818804A37E5F}" type="parTrans" cxnId="{DB9BBC6D-0DB5-4AD6-9921-1B989B0B5C42}">
      <dgm:prSet/>
      <dgm:spPr/>
      <dgm:t>
        <a:bodyPr/>
        <a:lstStyle/>
        <a:p>
          <a:endParaRPr lang="en-US"/>
        </a:p>
      </dgm:t>
    </dgm:pt>
    <dgm:pt modelId="{EC5A736E-DB36-4B5F-A7C4-44C8566F619F}" type="sibTrans" cxnId="{DB9BBC6D-0DB5-4AD6-9921-1B989B0B5C42}">
      <dgm:prSet/>
      <dgm:spPr/>
      <dgm:t>
        <a:bodyPr/>
        <a:lstStyle/>
        <a:p>
          <a:endParaRPr lang="en-US"/>
        </a:p>
      </dgm:t>
    </dgm:pt>
    <dgm:pt modelId="{5810CAA8-3A86-4342-9820-288D5D4C7EDE}">
      <dgm:prSet/>
      <dgm:spPr/>
      <dgm:t>
        <a:bodyPr/>
        <a:lstStyle/>
        <a:p>
          <a:r>
            <a:rPr lang="en-GB"/>
            <a:t>‘Competition where possible, regulation where necessary’. A political Judgement?</a:t>
          </a:r>
          <a:endParaRPr lang="en-US"/>
        </a:p>
      </dgm:t>
    </dgm:pt>
    <dgm:pt modelId="{3CEB2BE3-E580-4F33-A100-7D78D4A01938}" type="parTrans" cxnId="{9C5C3FE0-4120-4B2F-91D2-132306951AB3}">
      <dgm:prSet/>
      <dgm:spPr/>
      <dgm:t>
        <a:bodyPr/>
        <a:lstStyle/>
        <a:p>
          <a:endParaRPr lang="en-US"/>
        </a:p>
      </dgm:t>
    </dgm:pt>
    <dgm:pt modelId="{1C7E550D-20E7-48A5-948B-69617323FF97}" type="sibTrans" cxnId="{9C5C3FE0-4120-4B2F-91D2-132306951AB3}">
      <dgm:prSet/>
      <dgm:spPr/>
      <dgm:t>
        <a:bodyPr/>
        <a:lstStyle/>
        <a:p>
          <a:endParaRPr lang="en-US"/>
        </a:p>
      </dgm:t>
    </dgm:pt>
    <dgm:pt modelId="{5BDFBC1C-B7A9-4C6F-A379-F099D88CFF23}">
      <dgm:prSet/>
      <dgm:spPr/>
      <dgm:t>
        <a:bodyPr/>
        <a:lstStyle/>
        <a:p>
          <a:r>
            <a:rPr lang="en-GB"/>
            <a:t>It should look to improve allocative, productive and dynamic economic efficiency.</a:t>
          </a:r>
          <a:endParaRPr lang="en-US"/>
        </a:p>
      </dgm:t>
    </dgm:pt>
    <dgm:pt modelId="{8CB22EAF-C48D-454D-A404-BAC811AF2382}" type="parTrans" cxnId="{6649DABC-2CA9-4977-AD22-2F733C7D490A}">
      <dgm:prSet/>
      <dgm:spPr/>
      <dgm:t>
        <a:bodyPr/>
        <a:lstStyle/>
        <a:p>
          <a:endParaRPr lang="en-US"/>
        </a:p>
      </dgm:t>
    </dgm:pt>
    <dgm:pt modelId="{66FFF67C-A5C8-4D7A-86B8-2DD2B7D7ED49}" type="sibTrans" cxnId="{6649DABC-2CA9-4977-AD22-2F733C7D490A}">
      <dgm:prSet/>
      <dgm:spPr/>
      <dgm:t>
        <a:bodyPr/>
        <a:lstStyle/>
        <a:p>
          <a:endParaRPr lang="en-US"/>
        </a:p>
      </dgm:t>
    </dgm:pt>
    <dgm:pt modelId="{B76803C8-8307-42B0-BF8A-F9A18798498B}">
      <dgm:prSet/>
      <dgm:spPr/>
      <dgm:t>
        <a:bodyPr/>
        <a:lstStyle/>
        <a:p>
          <a:r>
            <a:rPr lang="en-GB"/>
            <a:t>Does this always require the state? </a:t>
          </a:r>
          <a:endParaRPr lang="en-US"/>
        </a:p>
      </dgm:t>
    </dgm:pt>
    <dgm:pt modelId="{9D9FFB64-AEB2-4D04-BF7D-F1C122506F2D}" type="parTrans" cxnId="{2BBA3086-55D1-4B82-B576-F602F7BC1FAF}">
      <dgm:prSet/>
      <dgm:spPr/>
      <dgm:t>
        <a:bodyPr/>
        <a:lstStyle/>
        <a:p>
          <a:endParaRPr lang="en-US"/>
        </a:p>
      </dgm:t>
    </dgm:pt>
    <dgm:pt modelId="{CF077270-B39D-48E4-9705-C44E58AF9F04}" type="sibTrans" cxnId="{2BBA3086-55D1-4B82-B576-F602F7BC1FAF}">
      <dgm:prSet/>
      <dgm:spPr/>
      <dgm:t>
        <a:bodyPr/>
        <a:lstStyle/>
        <a:p>
          <a:endParaRPr lang="en-US"/>
        </a:p>
      </dgm:t>
    </dgm:pt>
    <dgm:pt modelId="{B412AD58-0D68-415A-AF6C-86C9E2734CCE}">
      <dgm:prSet/>
      <dgm:spPr/>
      <dgm:t>
        <a:bodyPr/>
        <a:lstStyle/>
        <a:p>
          <a:r>
            <a:rPr lang="en-GB"/>
            <a:t>Property Rights and Public Choice views</a:t>
          </a:r>
          <a:endParaRPr lang="en-US"/>
        </a:p>
      </dgm:t>
    </dgm:pt>
    <dgm:pt modelId="{E2168B9A-75BE-4151-AFEA-B7D4D090218D}" type="parTrans" cxnId="{DFA9D8AB-B67A-4E3F-A0F4-14D75BA91E73}">
      <dgm:prSet/>
      <dgm:spPr/>
      <dgm:t>
        <a:bodyPr/>
        <a:lstStyle/>
        <a:p>
          <a:endParaRPr lang="en-US"/>
        </a:p>
      </dgm:t>
    </dgm:pt>
    <dgm:pt modelId="{E3E993FD-752E-4010-98DF-16030E719235}" type="sibTrans" cxnId="{DFA9D8AB-B67A-4E3F-A0F4-14D75BA91E73}">
      <dgm:prSet/>
      <dgm:spPr/>
      <dgm:t>
        <a:bodyPr/>
        <a:lstStyle/>
        <a:p>
          <a:endParaRPr lang="en-US"/>
        </a:p>
      </dgm:t>
    </dgm:pt>
    <dgm:pt modelId="{5B255D10-1EF2-465E-A596-E2C802D9D87A}">
      <dgm:prSet/>
      <dgm:spPr/>
      <dgm:t>
        <a:bodyPr/>
        <a:lstStyle/>
        <a:p>
          <a:r>
            <a:rPr lang="en-GB"/>
            <a:t>How about self-regulation?</a:t>
          </a:r>
          <a:endParaRPr lang="en-US"/>
        </a:p>
      </dgm:t>
    </dgm:pt>
    <dgm:pt modelId="{F9AC58B9-6C67-4C3E-A137-6ABE2A53D81B}" type="parTrans" cxnId="{5741E70D-F24C-4618-80BA-2D762CDEE342}">
      <dgm:prSet/>
      <dgm:spPr/>
      <dgm:t>
        <a:bodyPr/>
        <a:lstStyle/>
        <a:p>
          <a:endParaRPr lang="en-US"/>
        </a:p>
      </dgm:t>
    </dgm:pt>
    <dgm:pt modelId="{82676B08-CAE5-4EE6-86E1-3F23C6F675CF}" type="sibTrans" cxnId="{5741E70D-F24C-4618-80BA-2D762CDEE342}">
      <dgm:prSet/>
      <dgm:spPr/>
      <dgm:t>
        <a:bodyPr/>
        <a:lstStyle/>
        <a:p>
          <a:endParaRPr lang="en-US"/>
        </a:p>
      </dgm:t>
    </dgm:pt>
    <dgm:pt modelId="{58C84A70-96F1-1F4A-972C-9501E57AD901}" type="pres">
      <dgm:prSet presAssocID="{60352F78-2D9E-4720-BBC2-BE905377DA92}" presName="linear" presStyleCnt="0">
        <dgm:presLayoutVars>
          <dgm:animLvl val="lvl"/>
          <dgm:resizeHandles val="exact"/>
        </dgm:presLayoutVars>
      </dgm:prSet>
      <dgm:spPr/>
    </dgm:pt>
    <dgm:pt modelId="{1B65AFBC-8FEB-EF49-A539-428BF0B0A13F}" type="pres">
      <dgm:prSet presAssocID="{ADF6844C-C0B1-4BD6-A7D4-95E1778E5528}" presName="parentText" presStyleLbl="node1" presStyleIdx="0" presStyleCnt="5">
        <dgm:presLayoutVars>
          <dgm:chMax val="0"/>
          <dgm:bulletEnabled val="1"/>
        </dgm:presLayoutVars>
      </dgm:prSet>
      <dgm:spPr/>
    </dgm:pt>
    <dgm:pt modelId="{E4BB5959-BFB3-1B46-B3FB-38B0B29CB2C2}" type="pres">
      <dgm:prSet presAssocID="{EC5A736E-DB36-4B5F-A7C4-44C8566F619F}" presName="spacer" presStyleCnt="0"/>
      <dgm:spPr/>
    </dgm:pt>
    <dgm:pt modelId="{673B292C-27E8-344A-95B6-E20D3D91BB5A}" type="pres">
      <dgm:prSet presAssocID="{5810CAA8-3A86-4342-9820-288D5D4C7EDE}" presName="parentText" presStyleLbl="node1" presStyleIdx="1" presStyleCnt="5">
        <dgm:presLayoutVars>
          <dgm:chMax val="0"/>
          <dgm:bulletEnabled val="1"/>
        </dgm:presLayoutVars>
      </dgm:prSet>
      <dgm:spPr/>
    </dgm:pt>
    <dgm:pt modelId="{2DEFE9D8-C1AB-5F41-9A37-AEA5B255B334}" type="pres">
      <dgm:prSet presAssocID="{1C7E550D-20E7-48A5-948B-69617323FF97}" presName="spacer" presStyleCnt="0"/>
      <dgm:spPr/>
    </dgm:pt>
    <dgm:pt modelId="{CEF24C48-6E20-0E44-B2C9-46CE8F009727}" type="pres">
      <dgm:prSet presAssocID="{5BDFBC1C-B7A9-4C6F-A379-F099D88CFF23}" presName="parentText" presStyleLbl="node1" presStyleIdx="2" presStyleCnt="5">
        <dgm:presLayoutVars>
          <dgm:chMax val="0"/>
          <dgm:bulletEnabled val="1"/>
        </dgm:presLayoutVars>
      </dgm:prSet>
      <dgm:spPr/>
    </dgm:pt>
    <dgm:pt modelId="{02B18EDA-6996-D448-8034-61B6631AAD06}" type="pres">
      <dgm:prSet presAssocID="{66FFF67C-A5C8-4D7A-86B8-2DD2B7D7ED49}" presName="spacer" presStyleCnt="0"/>
      <dgm:spPr/>
    </dgm:pt>
    <dgm:pt modelId="{E45F0D9E-75CE-934D-8327-445A7BEF3F4C}" type="pres">
      <dgm:prSet presAssocID="{B76803C8-8307-42B0-BF8A-F9A18798498B}" presName="parentText" presStyleLbl="node1" presStyleIdx="3" presStyleCnt="5">
        <dgm:presLayoutVars>
          <dgm:chMax val="0"/>
          <dgm:bulletEnabled val="1"/>
        </dgm:presLayoutVars>
      </dgm:prSet>
      <dgm:spPr/>
    </dgm:pt>
    <dgm:pt modelId="{766AF6F6-9E36-9347-96A7-6EDBD3A69E51}" type="pres">
      <dgm:prSet presAssocID="{B76803C8-8307-42B0-BF8A-F9A18798498B}" presName="childText" presStyleLbl="revTx" presStyleIdx="0" presStyleCnt="1">
        <dgm:presLayoutVars>
          <dgm:bulletEnabled val="1"/>
        </dgm:presLayoutVars>
      </dgm:prSet>
      <dgm:spPr/>
    </dgm:pt>
    <dgm:pt modelId="{E3F43594-035F-FA4B-8486-66F98586BDE2}" type="pres">
      <dgm:prSet presAssocID="{5B255D10-1EF2-465E-A596-E2C802D9D87A}" presName="parentText" presStyleLbl="node1" presStyleIdx="4" presStyleCnt="5">
        <dgm:presLayoutVars>
          <dgm:chMax val="0"/>
          <dgm:bulletEnabled val="1"/>
        </dgm:presLayoutVars>
      </dgm:prSet>
      <dgm:spPr/>
    </dgm:pt>
  </dgm:ptLst>
  <dgm:cxnLst>
    <dgm:cxn modelId="{5741E70D-F24C-4618-80BA-2D762CDEE342}" srcId="{60352F78-2D9E-4720-BBC2-BE905377DA92}" destId="{5B255D10-1EF2-465E-A596-E2C802D9D87A}" srcOrd="4" destOrd="0" parTransId="{F9AC58B9-6C67-4C3E-A137-6ABE2A53D81B}" sibTransId="{82676B08-CAE5-4EE6-86E1-3F23C6F675CF}"/>
    <dgm:cxn modelId="{39A0E817-1890-B843-8CE6-F73606713C7A}" type="presOf" srcId="{ADF6844C-C0B1-4BD6-A7D4-95E1778E5528}" destId="{1B65AFBC-8FEB-EF49-A539-428BF0B0A13F}" srcOrd="0" destOrd="0" presId="urn:microsoft.com/office/officeart/2005/8/layout/vList2"/>
    <dgm:cxn modelId="{6491C31A-4A5C-2F47-9FBD-D2AEB70BDB08}" type="presOf" srcId="{5810CAA8-3A86-4342-9820-288D5D4C7EDE}" destId="{673B292C-27E8-344A-95B6-E20D3D91BB5A}" srcOrd="0" destOrd="0" presId="urn:microsoft.com/office/officeart/2005/8/layout/vList2"/>
    <dgm:cxn modelId="{2448AF26-7150-3945-8701-EBDE28A88B27}" type="presOf" srcId="{5B255D10-1EF2-465E-A596-E2C802D9D87A}" destId="{E3F43594-035F-FA4B-8486-66F98586BDE2}" srcOrd="0" destOrd="0" presId="urn:microsoft.com/office/officeart/2005/8/layout/vList2"/>
    <dgm:cxn modelId="{DB9BBC6D-0DB5-4AD6-9921-1B989B0B5C42}" srcId="{60352F78-2D9E-4720-BBC2-BE905377DA92}" destId="{ADF6844C-C0B1-4BD6-A7D4-95E1778E5528}" srcOrd="0" destOrd="0" parTransId="{A87EE2AA-457E-4D7A-9576-818804A37E5F}" sibTransId="{EC5A736E-DB36-4B5F-A7C4-44C8566F619F}"/>
    <dgm:cxn modelId="{2BBA3086-55D1-4B82-B576-F602F7BC1FAF}" srcId="{60352F78-2D9E-4720-BBC2-BE905377DA92}" destId="{B76803C8-8307-42B0-BF8A-F9A18798498B}" srcOrd="3" destOrd="0" parTransId="{9D9FFB64-AEB2-4D04-BF7D-F1C122506F2D}" sibTransId="{CF077270-B39D-48E4-9705-C44E58AF9F04}"/>
    <dgm:cxn modelId="{E005E995-5A19-3F4D-B17A-DF4D89ED4B24}" type="presOf" srcId="{B76803C8-8307-42B0-BF8A-F9A18798498B}" destId="{E45F0D9E-75CE-934D-8327-445A7BEF3F4C}" srcOrd="0" destOrd="0" presId="urn:microsoft.com/office/officeart/2005/8/layout/vList2"/>
    <dgm:cxn modelId="{DFA9D8AB-B67A-4E3F-A0F4-14D75BA91E73}" srcId="{B76803C8-8307-42B0-BF8A-F9A18798498B}" destId="{B412AD58-0D68-415A-AF6C-86C9E2734CCE}" srcOrd="0" destOrd="0" parTransId="{E2168B9A-75BE-4151-AFEA-B7D4D090218D}" sibTransId="{E3E993FD-752E-4010-98DF-16030E719235}"/>
    <dgm:cxn modelId="{6649DABC-2CA9-4977-AD22-2F733C7D490A}" srcId="{60352F78-2D9E-4720-BBC2-BE905377DA92}" destId="{5BDFBC1C-B7A9-4C6F-A379-F099D88CFF23}" srcOrd="2" destOrd="0" parTransId="{8CB22EAF-C48D-454D-A404-BAC811AF2382}" sibTransId="{66FFF67C-A5C8-4D7A-86B8-2DD2B7D7ED49}"/>
    <dgm:cxn modelId="{C3755CBF-3136-7945-854B-8518F51E3C2B}" type="presOf" srcId="{60352F78-2D9E-4720-BBC2-BE905377DA92}" destId="{58C84A70-96F1-1F4A-972C-9501E57AD901}" srcOrd="0" destOrd="0" presId="urn:microsoft.com/office/officeart/2005/8/layout/vList2"/>
    <dgm:cxn modelId="{DDA21DD2-2F4E-2245-94CC-32AD21443259}" type="presOf" srcId="{B412AD58-0D68-415A-AF6C-86C9E2734CCE}" destId="{766AF6F6-9E36-9347-96A7-6EDBD3A69E51}" srcOrd="0" destOrd="0" presId="urn:microsoft.com/office/officeart/2005/8/layout/vList2"/>
    <dgm:cxn modelId="{9C5C3FE0-4120-4B2F-91D2-132306951AB3}" srcId="{60352F78-2D9E-4720-BBC2-BE905377DA92}" destId="{5810CAA8-3A86-4342-9820-288D5D4C7EDE}" srcOrd="1" destOrd="0" parTransId="{3CEB2BE3-E580-4F33-A100-7D78D4A01938}" sibTransId="{1C7E550D-20E7-48A5-948B-69617323FF97}"/>
    <dgm:cxn modelId="{3156B1E8-0CCB-274C-85A1-39D4D585174F}" type="presOf" srcId="{5BDFBC1C-B7A9-4C6F-A379-F099D88CFF23}" destId="{CEF24C48-6E20-0E44-B2C9-46CE8F009727}" srcOrd="0" destOrd="0" presId="urn:microsoft.com/office/officeart/2005/8/layout/vList2"/>
    <dgm:cxn modelId="{01F16F7D-7504-4D4F-8E8E-281FE6B5A9F5}" type="presParOf" srcId="{58C84A70-96F1-1F4A-972C-9501E57AD901}" destId="{1B65AFBC-8FEB-EF49-A539-428BF0B0A13F}" srcOrd="0" destOrd="0" presId="urn:microsoft.com/office/officeart/2005/8/layout/vList2"/>
    <dgm:cxn modelId="{50414DA2-4C85-1547-851B-E5BE4BE22CB0}" type="presParOf" srcId="{58C84A70-96F1-1F4A-972C-9501E57AD901}" destId="{E4BB5959-BFB3-1B46-B3FB-38B0B29CB2C2}" srcOrd="1" destOrd="0" presId="urn:microsoft.com/office/officeart/2005/8/layout/vList2"/>
    <dgm:cxn modelId="{AA458878-6449-A64F-B360-CEAEEB29A637}" type="presParOf" srcId="{58C84A70-96F1-1F4A-972C-9501E57AD901}" destId="{673B292C-27E8-344A-95B6-E20D3D91BB5A}" srcOrd="2" destOrd="0" presId="urn:microsoft.com/office/officeart/2005/8/layout/vList2"/>
    <dgm:cxn modelId="{A475D74E-7A45-B24E-89D6-C4AED0201C91}" type="presParOf" srcId="{58C84A70-96F1-1F4A-972C-9501E57AD901}" destId="{2DEFE9D8-C1AB-5F41-9A37-AEA5B255B334}" srcOrd="3" destOrd="0" presId="urn:microsoft.com/office/officeart/2005/8/layout/vList2"/>
    <dgm:cxn modelId="{D8D763C2-2A18-EC41-B992-3322D0BC0FE2}" type="presParOf" srcId="{58C84A70-96F1-1F4A-972C-9501E57AD901}" destId="{CEF24C48-6E20-0E44-B2C9-46CE8F009727}" srcOrd="4" destOrd="0" presId="urn:microsoft.com/office/officeart/2005/8/layout/vList2"/>
    <dgm:cxn modelId="{A239CCF5-28F9-BA47-94E1-41C21CFDBF66}" type="presParOf" srcId="{58C84A70-96F1-1F4A-972C-9501E57AD901}" destId="{02B18EDA-6996-D448-8034-61B6631AAD06}" srcOrd="5" destOrd="0" presId="urn:microsoft.com/office/officeart/2005/8/layout/vList2"/>
    <dgm:cxn modelId="{3FC08111-36DB-2B4D-B02A-96C7F060D4E6}" type="presParOf" srcId="{58C84A70-96F1-1F4A-972C-9501E57AD901}" destId="{E45F0D9E-75CE-934D-8327-445A7BEF3F4C}" srcOrd="6" destOrd="0" presId="urn:microsoft.com/office/officeart/2005/8/layout/vList2"/>
    <dgm:cxn modelId="{95DB997F-CB3B-9C49-ACF1-4E30A4E5A7B4}" type="presParOf" srcId="{58C84A70-96F1-1F4A-972C-9501E57AD901}" destId="{766AF6F6-9E36-9347-96A7-6EDBD3A69E51}" srcOrd="7" destOrd="0" presId="urn:microsoft.com/office/officeart/2005/8/layout/vList2"/>
    <dgm:cxn modelId="{97536C1D-7381-AB4C-869B-E9466A59F792}" type="presParOf" srcId="{58C84A70-96F1-1F4A-972C-9501E57AD901}" destId="{E3F43594-035F-FA4B-8486-66F98586BDE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014A819-050B-4CB0-B4C8-40E13BA4786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E2927E02-B5E2-40DD-8A34-61F9E4BA94A3}">
      <dgm:prSet/>
      <dgm:spPr/>
      <dgm:t>
        <a:bodyPr/>
        <a:lstStyle/>
        <a:p>
          <a:r>
            <a:rPr lang="en-GB" b="1"/>
            <a:t>‘Co-operative’: co-operation between regulator and regulated on the operation of statutory regulation; </a:t>
          </a:r>
          <a:endParaRPr lang="en-US"/>
        </a:p>
      </dgm:t>
    </dgm:pt>
    <dgm:pt modelId="{91001A22-5077-40B4-8FC0-89A6D150F145}" type="parTrans" cxnId="{A3C6A489-4B28-4CDC-A9EC-D807947DBC02}">
      <dgm:prSet/>
      <dgm:spPr/>
      <dgm:t>
        <a:bodyPr/>
        <a:lstStyle/>
        <a:p>
          <a:endParaRPr lang="en-US"/>
        </a:p>
      </dgm:t>
    </dgm:pt>
    <dgm:pt modelId="{1DFBE307-7DE3-491C-8A5A-3B599EE47C25}" type="sibTrans" cxnId="{A3C6A489-4B28-4CDC-A9EC-D807947DBC02}">
      <dgm:prSet/>
      <dgm:spPr/>
      <dgm:t>
        <a:bodyPr/>
        <a:lstStyle/>
        <a:p>
          <a:endParaRPr lang="en-US"/>
        </a:p>
      </dgm:t>
    </dgm:pt>
    <dgm:pt modelId="{A935B1CB-6AF9-40A4-9A42-C9391CEAF641}">
      <dgm:prSet/>
      <dgm:spPr/>
      <dgm:t>
        <a:bodyPr/>
        <a:lstStyle/>
        <a:p>
          <a:r>
            <a:rPr lang="en-GB" b="1"/>
            <a:t>‘Delegated’: the delegation of the implementation of statutory duties by a public authority to self-regulatory bodies; </a:t>
          </a:r>
          <a:endParaRPr lang="en-US"/>
        </a:p>
      </dgm:t>
    </dgm:pt>
    <dgm:pt modelId="{180143E1-48C1-45F2-8AA3-9A41A78193DD}" type="parTrans" cxnId="{C5767FA5-35A4-4371-A204-488859EDB883}">
      <dgm:prSet/>
      <dgm:spPr/>
      <dgm:t>
        <a:bodyPr/>
        <a:lstStyle/>
        <a:p>
          <a:endParaRPr lang="en-US"/>
        </a:p>
      </dgm:t>
    </dgm:pt>
    <dgm:pt modelId="{738657FF-F346-4355-8918-1EE3BDB4BA04}" type="sibTrans" cxnId="{C5767FA5-35A4-4371-A204-488859EDB883}">
      <dgm:prSet/>
      <dgm:spPr/>
      <dgm:t>
        <a:bodyPr/>
        <a:lstStyle/>
        <a:p>
          <a:endParaRPr lang="en-US"/>
        </a:p>
      </dgm:t>
    </dgm:pt>
    <dgm:pt modelId="{F1CA0704-0BB9-C645-BA4A-51D95F6CBE24}" type="pres">
      <dgm:prSet presAssocID="{B014A819-050B-4CB0-B4C8-40E13BA4786B}" presName="hierChild1" presStyleCnt="0">
        <dgm:presLayoutVars>
          <dgm:chPref val="1"/>
          <dgm:dir/>
          <dgm:animOne val="branch"/>
          <dgm:animLvl val="lvl"/>
          <dgm:resizeHandles/>
        </dgm:presLayoutVars>
      </dgm:prSet>
      <dgm:spPr/>
    </dgm:pt>
    <dgm:pt modelId="{6611CD1D-535E-DA4D-960A-23FA3B14F9C6}" type="pres">
      <dgm:prSet presAssocID="{E2927E02-B5E2-40DD-8A34-61F9E4BA94A3}" presName="hierRoot1" presStyleCnt="0"/>
      <dgm:spPr/>
    </dgm:pt>
    <dgm:pt modelId="{B5EBDBF8-B36B-C147-9C46-E929BBD4DD0D}" type="pres">
      <dgm:prSet presAssocID="{E2927E02-B5E2-40DD-8A34-61F9E4BA94A3}" presName="composite" presStyleCnt="0"/>
      <dgm:spPr/>
    </dgm:pt>
    <dgm:pt modelId="{F10BD5D1-FC71-5F4C-9F08-068020AE1E81}" type="pres">
      <dgm:prSet presAssocID="{E2927E02-B5E2-40DD-8A34-61F9E4BA94A3}" presName="background" presStyleLbl="node0" presStyleIdx="0" presStyleCnt="2"/>
      <dgm:spPr/>
    </dgm:pt>
    <dgm:pt modelId="{52B8AA52-B397-F64C-A624-118A587277C3}" type="pres">
      <dgm:prSet presAssocID="{E2927E02-B5E2-40DD-8A34-61F9E4BA94A3}" presName="text" presStyleLbl="fgAcc0" presStyleIdx="0" presStyleCnt="2">
        <dgm:presLayoutVars>
          <dgm:chPref val="3"/>
        </dgm:presLayoutVars>
      </dgm:prSet>
      <dgm:spPr/>
    </dgm:pt>
    <dgm:pt modelId="{0B50F422-B75C-9041-AC39-AE9A8F79DCAA}" type="pres">
      <dgm:prSet presAssocID="{E2927E02-B5E2-40DD-8A34-61F9E4BA94A3}" presName="hierChild2" presStyleCnt="0"/>
      <dgm:spPr/>
    </dgm:pt>
    <dgm:pt modelId="{2C97E22C-5B8C-124E-BD10-D79A92A975DD}" type="pres">
      <dgm:prSet presAssocID="{A935B1CB-6AF9-40A4-9A42-C9391CEAF641}" presName="hierRoot1" presStyleCnt="0"/>
      <dgm:spPr/>
    </dgm:pt>
    <dgm:pt modelId="{5F378E4F-5EEB-DC4A-9771-37627A5137DF}" type="pres">
      <dgm:prSet presAssocID="{A935B1CB-6AF9-40A4-9A42-C9391CEAF641}" presName="composite" presStyleCnt="0"/>
      <dgm:spPr/>
    </dgm:pt>
    <dgm:pt modelId="{41AC03BA-C084-2C49-A099-D16CC4FFA3F1}" type="pres">
      <dgm:prSet presAssocID="{A935B1CB-6AF9-40A4-9A42-C9391CEAF641}" presName="background" presStyleLbl="node0" presStyleIdx="1" presStyleCnt="2"/>
      <dgm:spPr/>
    </dgm:pt>
    <dgm:pt modelId="{5AEDA048-8CD0-A746-9576-15F771F8DE31}" type="pres">
      <dgm:prSet presAssocID="{A935B1CB-6AF9-40A4-9A42-C9391CEAF641}" presName="text" presStyleLbl="fgAcc0" presStyleIdx="1" presStyleCnt="2">
        <dgm:presLayoutVars>
          <dgm:chPref val="3"/>
        </dgm:presLayoutVars>
      </dgm:prSet>
      <dgm:spPr/>
    </dgm:pt>
    <dgm:pt modelId="{B5DC0F45-27E7-744C-8374-184C33A14543}" type="pres">
      <dgm:prSet presAssocID="{A935B1CB-6AF9-40A4-9A42-C9391CEAF641}" presName="hierChild2" presStyleCnt="0"/>
      <dgm:spPr/>
    </dgm:pt>
  </dgm:ptLst>
  <dgm:cxnLst>
    <dgm:cxn modelId="{D3C9B963-33DF-8448-BB86-F9D8263BEC88}" type="presOf" srcId="{E2927E02-B5E2-40DD-8A34-61F9E4BA94A3}" destId="{52B8AA52-B397-F64C-A624-118A587277C3}" srcOrd="0" destOrd="0" presId="urn:microsoft.com/office/officeart/2005/8/layout/hierarchy1"/>
    <dgm:cxn modelId="{47F8134F-DAF1-AF46-B8C9-33DFC02E89EB}" type="presOf" srcId="{B014A819-050B-4CB0-B4C8-40E13BA4786B}" destId="{F1CA0704-0BB9-C645-BA4A-51D95F6CBE24}" srcOrd="0" destOrd="0" presId="urn:microsoft.com/office/officeart/2005/8/layout/hierarchy1"/>
    <dgm:cxn modelId="{A3C6A489-4B28-4CDC-A9EC-D807947DBC02}" srcId="{B014A819-050B-4CB0-B4C8-40E13BA4786B}" destId="{E2927E02-B5E2-40DD-8A34-61F9E4BA94A3}" srcOrd="0" destOrd="0" parTransId="{91001A22-5077-40B4-8FC0-89A6D150F145}" sibTransId="{1DFBE307-7DE3-491C-8A5A-3B599EE47C25}"/>
    <dgm:cxn modelId="{C5767FA5-35A4-4371-A204-488859EDB883}" srcId="{B014A819-050B-4CB0-B4C8-40E13BA4786B}" destId="{A935B1CB-6AF9-40A4-9A42-C9391CEAF641}" srcOrd="1" destOrd="0" parTransId="{180143E1-48C1-45F2-8AA3-9A41A78193DD}" sibTransId="{738657FF-F346-4355-8918-1EE3BDB4BA04}"/>
    <dgm:cxn modelId="{E009EAEE-EA49-AF49-B4D9-8289DAED0C5C}" type="presOf" srcId="{A935B1CB-6AF9-40A4-9A42-C9391CEAF641}" destId="{5AEDA048-8CD0-A746-9576-15F771F8DE31}" srcOrd="0" destOrd="0" presId="urn:microsoft.com/office/officeart/2005/8/layout/hierarchy1"/>
    <dgm:cxn modelId="{F5AD57CC-45EE-A047-830C-CD74350B075C}" type="presParOf" srcId="{F1CA0704-0BB9-C645-BA4A-51D95F6CBE24}" destId="{6611CD1D-535E-DA4D-960A-23FA3B14F9C6}" srcOrd="0" destOrd="0" presId="urn:microsoft.com/office/officeart/2005/8/layout/hierarchy1"/>
    <dgm:cxn modelId="{6E6C5636-C2BF-294E-A8A2-EB34E95E6058}" type="presParOf" srcId="{6611CD1D-535E-DA4D-960A-23FA3B14F9C6}" destId="{B5EBDBF8-B36B-C147-9C46-E929BBD4DD0D}" srcOrd="0" destOrd="0" presId="urn:microsoft.com/office/officeart/2005/8/layout/hierarchy1"/>
    <dgm:cxn modelId="{33B051D0-774B-9148-8DFC-FB0CD447B1AB}" type="presParOf" srcId="{B5EBDBF8-B36B-C147-9C46-E929BBD4DD0D}" destId="{F10BD5D1-FC71-5F4C-9F08-068020AE1E81}" srcOrd="0" destOrd="0" presId="urn:microsoft.com/office/officeart/2005/8/layout/hierarchy1"/>
    <dgm:cxn modelId="{AEF53E1D-BFCC-2B45-8944-A8439AEEF952}" type="presParOf" srcId="{B5EBDBF8-B36B-C147-9C46-E929BBD4DD0D}" destId="{52B8AA52-B397-F64C-A624-118A587277C3}" srcOrd="1" destOrd="0" presId="urn:microsoft.com/office/officeart/2005/8/layout/hierarchy1"/>
    <dgm:cxn modelId="{621C5912-CE5E-F140-89DA-3C3FC1684946}" type="presParOf" srcId="{6611CD1D-535E-DA4D-960A-23FA3B14F9C6}" destId="{0B50F422-B75C-9041-AC39-AE9A8F79DCAA}" srcOrd="1" destOrd="0" presId="urn:microsoft.com/office/officeart/2005/8/layout/hierarchy1"/>
    <dgm:cxn modelId="{0B4658B8-C7F0-754C-819B-4209F7DCDD0E}" type="presParOf" srcId="{F1CA0704-0BB9-C645-BA4A-51D95F6CBE24}" destId="{2C97E22C-5B8C-124E-BD10-D79A92A975DD}" srcOrd="1" destOrd="0" presId="urn:microsoft.com/office/officeart/2005/8/layout/hierarchy1"/>
    <dgm:cxn modelId="{B25156D5-C789-5841-8333-68C8E622BE55}" type="presParOf" srcId="{2C97E22C-5B8C-124E-BD10-D79A92A975DD}" destId="{5F378E4F-5EEB-DC4A-9771-37627A5137DF}" srcOrd="0" destOrd="0" presId="urn:microsoft.com/office/officeart/2005/8/layout/hierarchy1"/>
    <dgm:cxn modelId="{D0DB863B-C1E3-A642-9479-67C30D2E4807}" type="presParOf" srcId="{5F378E4F-5EEB-DC4A-9771-37627A5137DF}" destId="{41AC03BA-C084-2C49-A099-D16CC4FFA3F1}" srcOrd="0" destOrd="0" presId="urn:microsoft.com/office/officeart/2005/8/layout/hierarchy1"/>
    <dgm:cxn modelId="{DD4889D3-0F30-3A42-B7DB-30383B6CB104}" type="presParOf" srcId="{5F378E4F-5EEB-DC4A-9771-37627A5137DF}" destId="{5AEDA048-8CD0-A746-9576-15F771F8DE31}" srcOrd="1" destOrd="0" presId="urn:microsoft.com/office/officeart/2005/8/layout/hierarchy1"/>
    <dgm:cxn modelId="{539A1138-140B-3D44-BDC4-B5ACF97AE830}" type="presParOf" srcId="{2C97E22C-5B8C-124E-BD10-D79A92A975DD}" destId="{B5DC0F45-27E7-744C-8374-184C33A1454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1FB1C48-35FC-4C15-817A-1636688641A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3569530-A154-403C-95C0-CB62847CDB67}">
      <dgm:prSet/>
      <dgm:spPr/>
      <dgm:t>
        <a:bodyPr/>
        <a:lstStyle/>
        <a:p>
          <a:r>
            <a:rPr lang="en-GB" b="1" dirty="0"/>
            <a:t>‘Devolved’: the devolution of statutory powers to self-regulatory bodies, often thought of as ‘statutory self-regulation’, </a:t>
          </a:r>
          <a:r>
            <a:rPr lang="en-GB" b="1" dirty="0" err="1"/>
            <a:t>ie</a:t>
          </a:r>
          <a:r>
            <a:rPr lang="en-GB" b="1" dirty="0"/>
            <a:t>, the specification of self-regulatory schemes in statute.</a:t>
          </a:r>
          <a:endParaRPr lang="en-US" dirty="0"/>
        </a:p>
      </dgm:t>
    </dgm:pt>
    <dgm:pt modelId="{3737208D-368C-431E-95B0-8DD9289C168F}" type="parTrans" cxnId="{953C2992-6054-4470-A134-C1E9BB755BC0}">
      <dgm:prSet/>
      <dgm:spPr/>
      <dgm:t>
        <a:bodyPr/>
        <a:lstStyle/>
        <a:p>
          <a:endParaRPr lang="en-US"/>
        </a:p>
      </dgm:t>
    </dgm:pt>
    <dgm:pt modelId="{71E13261-6979-458E-809D-58132CFB04E0}" type="sibTrans" cxnId="{953C2992-6054-4470-A134-C1E9BB755BC0}">
      <dgm:prSet/>
      <dgm:spPr/>
      <dgm:t>
        <a:bodyPr/>
        <a:lstStyle/>
        <a:p>
          <a:endParaRPr lang="en-US"/>
        </a:p>
      </dgm:t>
    </dgm:pt>
    <dgm:pt modelId="{97C0CB07-DBC1-4A33-9DAD-868CC9067DA0}">
      <dgm:prSet/>
      <dgm:spPr/>
      <dgm:t>
        <a:bodyPr/>
        <a:lstStyle/>
        <a:p>
          <a:r>
            <a:rPr lang="en-GB" b="1" dirty="0"/>
            <a:t>‘Facilitated’: self-regulation explicitly supported by the state in some way but where the scheme itself is not backed by statute.</a:t>
          </a:r>
          <a:endParaRPr lang="en-US" dirty="0"/>
        </a:p>
      </dgm:t>
    </dgm:pt>
    <dgm:pt modelId="{96258368-044D-47A4-9250-0B7AA2C815F1}" type="parTrans" cxnId="{58FAF4FD-850F-46C7-BE3C-6B4AE9B54FB7}">
      <dgm:prSet/>
      <dgm:spPr/>
      <dgm:t>
        <a:bodyPr/>
        <a:lstStyle/>
        <a:p>
          <a:endParaRPr lang="en-US"/>
        </a:p>
      </dgm:t>
    </dgm:pt>
    <dgm:pt modelId="{B5CE44B7-0FE8-4CF8-93EA-61B21F67562D}" type="sibTrans" cxnId="{58FAF4FD-850F-46C7-BE3C-6B4AE9B54FB7}">
      <dgm:prSet/>
      <dgm:spPr/>
      <dgm:t>
        <a:bodyPr/>
        <a:lstStyle/>
        <a:p>
          <a:endParaRPr lang="en-US"/>
        </a:p>
      </dgm:t>
    </dgm:pt>
    <dgm:pt modelId="{D03699E3-51AC-B441-ACA9-5F235FF93275}" type="pres">
      <dgm:prSet presAssocID="{C1FB1C48-35FC-4C15-817A-1636688641AC}" presName="linear" presStyleCnt="0">
        <dgm:presLayoutVars>
          <dgm:animLvl val="lvl"/>
          <dgm:resizeHandles val="exact"/>
        </dgm:presLayoutVars>
      </dgm:prSet>
      <dgm:spPr/>
    </dgm:pt>
    <dgm:pt modelId="{95892B29-17EA-0D4A-BDDD-390FE475154D}" type="pres">
      <dgm:prSet presAssocID="{B3569530-A154-403C-95C0-CB62847CDB67}" presName="parentText" presStyleLbl="node1" presStyleIdx="0" presStyleCnt="2">
        <dgm:presLayoutVars>
          <dgm:chMax val="0"/>
          <dgm:bulletEnabled val="1"/>
        </dgm:presLayoutVars>
      </dgm:prSet>
      <dgm:spPr/>
    </dgm:pt>
    <dgm:pt modelId="{3FB7B824-6D59-6945-A96D-E1C8F3879E52}" type="pres">
      <dgm:prSet presAssocID="{71E13261-6979-458E-809D-58132CFB04E0}" presName="spacer" presStyleCnt="0"/>
      <dgm:spPr/>
    </dgm:pt>
    <dgm:pt modelId="{6938B15A-A579-EF45-BF03-E05818C5316B}" type="pres">
      <dgm:prSet presAssocID="{97C0CB07-DBC1-4A33-9DAD-868CC9067DA0}" presName="parentText" presStyleLbl="node1" presStyleIdx="1" presStyleCnt="2">
        <dgm:presLayoutVars>
          <dgm:chMax val="0"/>
          <dgm:bulletEnabled val="1"/>
        </dgm:presLayoutVars>
      </dgm:prSet>
      <dgm:spPr/>
    </dgm:pt>
  </dgm:ptLst>
  <dgm:cxnLst>
    <dgm:cxn modelId="{013E2548-6FFB-1B46-AE04-30A51BC48BB9}" type="presOf" srcId="{97C0CB07-DBC1-4A33-9DAD-868CC9067DA0}" destId="{6938B15A-A579-EF45-BF03-E05818C5316B}" srcOrd="0" destOrd="0" presId="urn:microsoft.com/office/officeart/2005/8/layout/vList2"/>
    <dgm:cxn modelId="{953C2992-6054-4470-A134-C1E9BB755BC0}" srcId="{C1FB1C48-35FC-4C15-817A-1636688641AC}" destId="{B3569530-A154-403C-95C0-CB62847CDB67}" srcOrd="0" destOrd="0" parTransId="{3737208D-368C-431E-95B0-8DD9289C168F}" sibTransId="{71E13261-6979-458E-809D-58132CFB04E0}"/>
    <dgm:cxn modelId="{00669BB2-CD49-6F45-B9D6-B11CFF7BDE3A}" type="presOf" srcId="{B3569530-A154-403C-95C0-CB62847CDB67}" destId="{95892B29-17EA-0D4A-BDDD-390FE475154D}" srcOrd="0" destOrd="0" presId="urn:microsoft.com/office/officeart/2005/8/layout/vList2"/>
    <dgm:cxn modelId="{5ED8C6F4-D012-6248-A1BC-14E0DA752DCC}" type="presOf" srcId="{C1FB1C48-35FC-4C15-817A-1636688641AC}" destId="{D03699E3-51AC-B441-ACA9-5F235FF93275}" srcOrd="0" destOrd="0" presId="urn:microsoft.com/office/officeart/2005/8/layout/vList2"/>
    <dgm:cxn modelId="{58FAF4FD-850F-46C7-BE3C-6B4AE9B54FB7}" srcId="{C1FB1C48-35FC-4C15-817A-1636688641AC}" destId="{97C0CB07-DBC1-4A33-9DAD-868CC9067DA0}" srcOrd="1" destOrd="0" parTransId="{96258368-044D-47A4-9250-0B7AA2C815F1}" sibTransId="{B5CE44B7-0FE8-4CF8-93EA-61B21F67562D}"/>
    <dgm:cxn modelId="{BC8BC064-9E5D-3D4C-8057-AC132CF640DC}" type="presParOf" srcId="{D03699E3-51AC-B441-ACA9-5F235FF93275}" destId="{95892B29-17EA-0D4A-BDDD-390FE475154D}" srcOrd="0" destOrd="0" presId="urn:microsoft.com/office/officeart/2005/8/layout/vList2"/>
    <dgm:cxn modelId="{F4365A55-DD82-6E4A-B294-C6C96CA1E1E9}" type="presParOf" srcId="{D03699E3-51AC-B441-ACA9-5F235FF93275}" destId="{3FB7B824-6D59-6945-A96D-E1C8F3879E52}" srcOrd="1" destOrd="0" presId="urn:microsoft.com/office/officeart/2005/8/layout/vList2"/>
    <dgm:cxn modelId="{3BB5FA6F-E050-D74C-B3A7-89CA0977ECC8}" type="presParOf" srcId="{D03699E3-51AC-B441-ACA9-5F235FF93275}" destId="{6938B15A-A579-EF45-BF03-E05818C5316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9CD1C02-4A5C-495D-AEE1-DD3EE4D36E1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8A11D40-C027-4C30-8BD5-E6D9D7708001}">
      <dgm:prSet/>
      <dgm:spPr/>
      <dgm:t>
        <a:bodyPr/>
        <a:lstStyle/>
        <a:p>
          <a:r>
            <a:rPr lang="en-GB"/>
            <a:t>Overcome market or conduct failures and prevent harms to, for example, the consumer and the environment; </a:t>
          </a:r>
          <a:endParaRPr lang="en-US"/>
        </a:p>
      </dgm:t>
    </dgm:pt>
    <dgm:pt modelId="{B711D02E-A346-4946-9CA7-1EAD8964F4D4}" type="parTrans" cxnId="{FD0DD410-D75A-4AE0-932B-9EE6B2E81296}">
      <dgm:prSet/>
      <dgm:spPr/>
      <dgm:t>
        <a:bodyPr/>
        <a:lstStyle/>
        <a:p>
          <a:endParaRPr lang="en-US"/>
        </a:p>
      </dgm:t>
    </dgm:pt>
    <dgm:pt modelId="{5184F654-F94E-4B70-A4A4-3DA58B79A30D}" type="sibTrans" cxnId="{FD0DD410-D75A-4AE0-932B-9EE6B2E81296}">
      <dgm:prSet/>
      <dgm:spPr/>
      <dgm:t>
        <a:bodyPr/>
        <a:lstStyle/>
        <a:p>
          <a:endParaRPr lang="en-US"/>
        </a:p>
      </dgm:t>
    </dgm:pt>
    <dgm:pt modelId="{2A5F5A6E-E866-4CB6-8498-06C58FC220FF}">
      <dgm:prSet/>
      <dgm:spPr/>
      <dgm:t>
        <a:bodyPr/>
        <a:lstStyle/>
        <a:p>
          <a:r>
            <a:rPr lang="en-GB" dirty="0"/>
            <a:t>Improve corporate governance and reporting, address issues such as corporate social responsibility and ethical trading. </a:t>
          </a:r>
          <a:endParaRPr lang="en-US" dirty="0"/>
        </a:p>
      </dgm:t>
    </dgm:pt>
    <dgm:pt modelId="{C4CFAA92-9B1A-4817-BDBB-E669FCE1931E}" type="parTrans" cxnId="{C9B838D8-F694-443F-922D-D872FE8AFD44}">
      <dgm:prSet/>
      <dgm:spPr/>
      <dgm:t>
        <a:bodyPr/>
        <a:lstStyle/>
        <a:p>
          <a:endParaRPr lang="en-US"/>
        </a:p>
      </dgm:t>
    </dgm:pt>
    <dgm:pt modelId="{93FA324C-EE23-46CB-9C72-A023A2C09784}" type="sibTrans" cxnId="{C9B838D8-F694-443F-922D-D872FE8AFD44}">
      <dgm:prSet/>
      <dgm:spPr/>
      <dgm:t>
        <a:bodyPr/>
        <a:lstStyle/>
        <a:p>
          <a:endParaRPr lang="en-US"/>
        </a:p>
      </dgm:t>
    </dgm:pt>
    <dgm:pt modelId="{ABFA31B0-AD0B-1346-BE98-D1769F4E9017}" type="pres">
      <dgm:prSet presAssocID="{A9CD1C02-4A5C-495D-AEE1-DD3EE4D36E1A}" presName="linear" presStyleCnt="0">
        <dgm:presLayoutVars>
          <dgm:animLvl val="lvl"/>
          <dgm:resizeHandles val="exact"/>
        </dgm:presLayoutVars>
      </dgm:prSet>
      <dgm:spPr/>
    </dgm:pt>
    <dgm:pt modelId="{67AB4AC8-F6ED-6446-AC10-7401FF1934CE}" type="pres">
      <dgm:prSet presAssocID="{88A11D40-C027-4C30-8BD5-E6D9D7708001}" presName="parentText" presStyleLbl="node1" presStyleIdx="0" presStyleCnt="2">
        <dgm:presLayoutVars>
          <dgm:chMax val="0"/>
          <dgm:bulletEnabled val="1"/>
        </dgm:presLayoutVars>
      </dgm:prSet>
      <dgm:spPr/>
    </dgm:pt>
    <dgm:pt modelId="{615D877D-DE76-DA4B-A889-1ED17C6AA7B4}" type="pres">
      <dgm:prSet presAssocID="{5184F654-F94E-4B70-A4A4-3DA58B79A30D}" presName="spacer" presStyleCnt="0"/>
      <dgm:spPr/>
    </dgm:pt>
    <dgm:pt modelId="{9450CED0-16BF-914A-B9CF-C8696A50CA3D}" type="pres">
      <dgm:prSet presAssocID="{2A5F5A6E-E866-4CB6-8498-06C58FC220FF}" presName="parentText" presStyleLbl="node1" presStyleIdx="1" presStyleCnt="2">
        <dgm:presLayoutVars>
          <dgm:chMax val="0"/>
          <dgm:bulletEnabled val="1"/>
        </dgm:presLayoutVars>
      </dgm:prSet>
      <dgm:spPr/>
    </dgm:pt>
  </dgm:ptLst>
  <dgm:cxnLst>
    <dgm:cxn modelId="{D91A6207-040C-C34D-AE70-BC9D44AC3C72}" type="presOf" srcId="{88A11D40-C027-4C30-8BD5-E6D9D7708001}" destId="{67AB4AC8-F6ED-6446-AC10-7401FF1934CE}" srcOrd="0" destOrd="0" presId="urn:microsoft.com/office/officeart/2005/8/layout/vList2"/>
    <dgm:cxn modelId="{FD0DD410-D75A-4AE0-932B-9EE6B2E81296}" srcId="{A9CD1C02-4A5C-495D-AEE1-DD3EE4D36E1A}" destId="{88A11D40-C027-4C30-8BD5-E6D9D7708001}" srcOrd="0" destOrd="0" parTransId="{B711D02E-A346-4946-9CA7-1EAD8964F4D4}" sibTransId="{5184F654-F94E-4B70-A4A4-3DA58B79A30D}"/>
    <dgm:cxn modelId="{E2A9E468-811A-1546-9FEB-560F619593CA}" type="presOf" srcId="{2A5F5A6E-E866-4CB6-8498-06C58FC220FF}" destId="{9450CED0-16BF-914A-B9CF-C8696A50CA3D}" srcOrd="0" destOrd="0" presId="urn:microsoft.com/office/officeart/2005/8/layout/vList2"/>
    <dgm:cxn modelId="{C9B838D8-F694-443F-922D-D872FE8AFD44}" srcId="{A9CD1C02-4A5C-495D-AEE1-DD3EE4D36E1A}" destId="{2A5F5A6E-E866-4CB6-8498-06C58FC220FF}" srcOrd="1" destOrd="0" parTransId="{C4CFAA92-9B1A-4817-BDBB-E669FCE1931E}" sibTransId="{93FA324C-EE23-46CB-9C72-A023A2C09784}"/>
    <dgm:cxn modelId="{FC9487FC-1DA0-E64E-A329-96B778B0548C}" type="presOf" srcId="{A9CD1C02-4A5C-495D-AEE1-DD3EE4D36E1A}" destId="{ABFA31B0-AD0B-1346-BE98-D1769F4E9017}" srcOrd="0" destOrd="0" presId="urn:microsoft.com/office/officeart/2005/8/layout/vList2"/>
    <dgm:cxn modelId="{2A47F55C-A8F1-F245-88AA-5B32A050A402}" type="presParOf" srcId="{ABFA31B0-AD0B-1346-BE98-D1769F4E9017}" destId="{67AB4AC8-F6ED-6446-AC10-7401FF1934CE}" srcOrd="0" destOrd="0" presId="urn:microsoft.com/office/officeart/2005/8/layout/vList2"/>
    <dgm:cxn modelId="{2A170197-683E-4845-9B7A-75FD020BEF87}" type="presParOf" srcId="{ABFA31B0-AD0B-1346-BE98-D1769F4E9017}" destId="{615D877D-DE76-DA4B-A889-1ED17C6AA7B4}" srcOrd="1" destOrd="0" presId="urn:microsoft.com/office/officeart/2005/8/layout/vList2"/>
    <dgm:cxn modelId="{E315A73E-CC6E-EB4F-969D-9CA38EDC0665}" type="presParOf" srcId="{ABFA31B0-AD0B-1346-BE98-D1769F4E9017}" destId="{9450CED0-16BF-914A-B9CF-C8696A50CA3D}"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7B747A1-F542-46B1-9B53-5C377FBB4AB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6FFA849-44B9-4187-A2D4-F5C28BB804EC}">
      <dgm:prSet/>
      <dgm:spPr/>
      <dgm:t>
        <a:bodyPr/>
        <a:lstStyle/>
        <a:p>
          <a:r>
            <a:rPr lang="en-GB"/>
            <a:t>Increasingly complex, globalised economy</a:t>
          </a:r>
          <a:endParaRPr lang="en-US"/>
        </a:p>
      </dgm:t>
    </dgm:pt>
    <dgm:pt modelId="{0B8262DD-8FD3-4CDA-9556-5AD72230131C}" type="parTrans" cxnId="{02740FF0-4BC9-4BC5-BB53-3178BD089FEA}">
      <dgm:prSet/>
      <dgm:spPr/>
      <dgm:t>
        <a:bodyPr/>
        <a:lstStyle/>
        <a:p>
          <a:endParaRPr lang="en-US"/>
        </a:p>
      </dgm:t>
    </dgm:pt>
    <dgm:pt modelId="{875019C0-7827-4C55-86A5-5F8E93F1F40B}" type="sibTrans" cxnId="{02740FF0-4BC9-4BC5-BB53-3178BD089FEA}">
      <dgm:prSet/>
      <dgm:spPr/>
      <dgm:t>
        <a:bodyPr/>
        <a:lstStyle/>
        <a:p>
          <a:endParaRPr lang="en-US"/>
        </a:p>
      </dgm:t>
    </dgm:pt>
    <dgm:pt modelId="{31935BAE-1325-4382-A0D3-B8D4F44A5E8D}">
      <dgm:prSet/>
      <dgm:spPr/>
      <dgm:t>
        <a:bodyPr/>
        <a:lstStyle/>
        <a:p>
          <a:r>
            <a:rPr lang="en-GB"/>
            <a:t>Increasing risk aversion</a:t>
          </a:r>
          <a:endParaRPr lang="en-US"/>
        </a:p>
      </dgm:t>
    </dgm:pt>
    <dgm:pt modelId="{76A93B6D-D447-4FF5-A7FD-B5BD75D1B2D6}" type="parTrans" cxnId="{A74D5ECB-394E-44A9-A313-226B5EC04A45}">
      <dgm:prSet/>
      <dgm:spPr/>
      <dgm:t>
        <a:bodyPr/>
        <a:lstStyle/>
        <a:p>
          <a:endParaRPr lang="en-US"/>
        </a:p>
      </dgm:t>
    </dgm:pt>
    <dgm:pt modelId="{7DB64D9C-18DB-481D-823F-771FC9E97307}" type="sibTrans" cxnId="{A74D5ECB-394E-44A9-A313-226B5EC04A45}">
      <dgm:prSet/>
      <dgm:spPr/>
      <dgm:t>
        <a:bodyPr/>
        <a:lstStyle/>
        <a:p>
          <a:endParaRPr lang="en-US"/>
        </a:p>
      </dgm:t>
    </dgm:pt>
    <dgm:pt modelId="{8F0766D8-5D10-4C89-BD6F-79ACA44BE50D}">
      <dgm:prSet/>
      <dgm:spPr/>
      <dgm:t>
        <a:bodyPr/>
        <a:lstStyle/>
        <a:p>
          <a:r>
            <a:rPr lang="en-GB"/>
            <a:t>Need to regulate to promote competition</a:t>
          </a:r>
          <a:endParaRPr lang="en-US"/>
        </a:p>
      </dgm:t>
    </dgm:pt>
    <dgm:pt modelId="{19F21C79-E53A-4811-9CC8-76EEF4ED91E9}" type="parTrans" cxnId="{F75487D9-44FA-4950-95B5-26652CC28958}">
      <dgm:prSet/>
      <dgm:spPr/>
      <dgm:t>
        <a:bodyPr/>
        <a:lstStyle/>
        <a:p>
          <a:endParaRPr lang="en-US"/>
        </a:p>
      </dgm:t>
    </dgm:pt>
    <dgm:pt modelId="{335E4E9B-CB9F-4D9D-B0B9-294FEF68966F}" type="sibTrans" cxnId="{F75487D9-44FA-4950-95B5-26652CC28958}">
      <dgm:prSet/>
      <dgm:spPr/>
      <dgm:t>
        <a:bodyPr/>
        <a:lstStyle/>
        <a:p>
          <a:endParaRPr lang="en-US"/>
        </a:p>
      </dgm:t>
    </dgm:pt>
    <dgm:pt modelId="{C6592DCA-FE89-446F-BF56-8E5F16C61E74}">
      <dgm:prSet/>
      <dgm:spPr/>
      <dgm:t>
        <a:bodyPr/>
        <a:lstStyle/>
        <a:p>
          <a:r>
            <a:rPr lang="en-GB"/>
            <a:t>Although in some areas like environmental/employee working conditions/international banking ??? – self-regulation has increased</a:t>
          </a:r>
          <a:endParaRPr lang="en-US"/>
        </a:p>
      </dgm:t>
    </dgm:pt>
    <dgm:pt modelId="{AB69A922-63F9-4A98-8B2B-649A85678593}" type="parTrans" cxnId="{83C4B847-482F-4B30-BB76-87F0AD2D09A6}">
      <dgm:prSet/>
      <dgm:spPr/>
      <dgm:t>
        <a:bodyPr/>
        <a:lstStyle/>
        <a:p>
          <a:endParaRPr lang="en-US"/>
        </a:p>
      </dgm:t>
    </dgm:pt>
    <dgm:pt modelId="{ACBF02DF-C698-457B-B63D-5B23C6160E61}" type="sibTrans" cxnId="{83C4B847-482F-4B30-BB76-87F0AD2D09A6}">
      <dgm:prSet/>
      <dgm:spPr/>
      <dgm:t>
        <a:bodyPr/>
        <a:lstStyle/>
        <a:p>
          <a:endParaRPr lang="en-US"/>
        </a:p>
      </dgm:t>
    </dgm:pt>
    <dgm:pt modelId="{9D940523-C3B8-4D86-8C58-15F9AA4E3105}" type="pres">
      <dgm:prSet presAssocID="{97B747A1-F542-46B1-9B53-5C377FBB4ABB}" presName="linear" presStyleCnt="0">
        <dgm:presLayoutVars>
          <dgm:animLvl val="lvl"/>
          <dgm:resizeHandles val="exact"/>
        </dgm:presLayoutVars>
      </dgm:prSet>
      <dgm:spPr/>
    </dgm:pt>
    <dgm:pt modelId="{269B719F-29AF-4D77-B57B-8D4EC7D9610B}" type="pres">
      <dgm:prSet presAssocID="{16FFA849-44B9-4187-A2D4-F5C28BB804EC}" presName="parentText" presStyleLbl="node1" presStyleIdx="0" presStyleCnt="4">
        <dgm:presLayoutVars>
          <dgm:chMax val="0"/>
          <dgm:bulletEnabled val="1"/>
        </dgm:presLayoutVars>
      </dgm:prSet>
      <dgm:spPr/>
    </dgm:pt>
    <dgm:pt modelId="{3DB009EB-527A-42C5-89FA-6BEA4ABC4677}" type="pres">
      <dgm:prSet presAssocID="{875019C0-7827-4C55-86A5-5F8E93F1F40B}" presName="spacer" presStyleCnt="0"/>
      <dgm:spPr/>
    </dgm:pt>
    <dgm:pt modelId="{C3167900-4119-4439-9DE8-56A980B4CA5C}" type="pres">
      <dgm:prSet presAssocID="{31935BAE-1325-4382-A0D3-B8D4F44A5E8D}" presName="parentText" presStyleLbl="node1" presStyleIdx="1" presStyleCnt="4">
        <dgm:presLayoutVars>
          <dgm:chMax val="0"/>
          <dgm:bulletEnabled val="1"/>
        </dgm:presLayoutVars>
      </dgm:prSet>
      <dgm:spPr/>
    </dgm:pt>
    <dgm:pt modelId="{05C3FCD6-8CCB-4F38-91D0-902DD5A32480}" type="pres">
      <dgm:prSet presAssocID="{7DB64D9C-18DB-481D-823F-771FC9E97307}" presName="spacer" presStyleCnt="0"/>
      <dgm:spPr/>
    </dgm:pt>
    <dgm:pt modelId="{CDB94EAF-283B-49DA-B88E-69647AED328E}" type="pres">
      <dgm:prSet presAssocID="{8F0766D8-5D10-4C89-BD6F-79ACA44BE50D}" presName="parentText" presStyleLbl="node1" presStyleIdx="2" presStyleCnt="4">
        <dgm:presLayoutVars>
          <dgm:chMax val="0"/>
          <dgm:bulletEnabled val="1"/>
        </dgm:presLayoutVars>
      </dgm:prSet>
      <dgm:spPr/>
    </dgm:pt>
    <dgm:pt modelId="{F3312481-6F2E-42BE-BD56-5E0C762EC757}" type="pres">
      <dgm:prSet presAssocID="{335E4E9B-CB9F-4D9D-B0B9-294FEF68966F}" presName="spacer" presStyleCnt="0"/>
      <dgm:spPr/>
    </dgm:pt>
    <dgm:pt modelId="{AFBFF47F-D52F-4D3F-94BE-17629AA1622E}" type="pres">
      <dgm:prSet presAssocID="{C6592DCA-FE89-446F-BF56-8E5F16C61E74}" presName="parentText" presStyleLbl="node1" presStyleIdx="3" presStyleCnt="4">
        <dgm:presLayoutVars>
          <dgm:chMax val="0"/>
          <dgm:bulletEnabled val="1"/>
        </dgm:presLayoutVars>
      </dgm:prSet>
      <dgm:spPr/>
    </dgm:pt>
  </dgm:ptLst>
  <dgm:cxnLst>
    <dgm:cxn modelId="{E57D7661-F730-4774-B76C-16A3C5B20FE1}" type="presOf" srcId="{16FFA849-44B9-4187-A2D4-F5C28BB804EC}" destId="{269B719F-29AF-4D77-B57B-8D4EC7D9610B}" srcOrd="0" destOrd="0" presId="urn:microsoft.com/office/officeart/2005/8/layout/vList2"/>
    <dgm:cxn modelId="{83C4B847-482F-4B30-BB76-87F0AD2D09A6}" srcId="{97B747A1-F542-46B1-9B53-5C377FBB4ABB}" destId="{C6592DCA-FE89-446F-BF56-8E5F16C61E74}" srcOrd="3" destOrd="0" parTransId="{AB69A922-63F9-4A98-8B2B-649A85678593}" sibTransId="{ACBF02DF-C698-457B-B63D-5B23C6160E61}"/>
    <dgm:cxn modelId="{A7451975-A945-418C-BF90-64BDDF782922}" type="presOf" srcId="{8F0766D8-5D10-4C89-BD6F-79ACA44BE50D}" destId="{CDB94EAF-283B-49DA-B88E-69647AED328E}" srcOrd="0" destOrd="0" presId="urn:microsoft.com/office/officeart/2005/8/layout/vList2"/>
    <dgm:cxn modelId="{B5B8D991-DCF5-4408-9F52-C834F2C69ABD}" type="presOf" srcId="{C6592DCA-FE89-446F-BF56-8E5F16C61E74}" destId="{AFBFF47F-D52F-4D3F-94BE-17629AA1622E}" srcOrd="0" destOrd="0" presId="urn:microsoft.com/office/officeart/2005/8/layout/vList2"/>
    <dgm:cxn modelId="{42D8ACC7-7D8D-4E08-87C7-F2A455AC475D}" type="presOf" srcId="{31935BAE-1325-4382-A0D3-B8D4F44A5E8D}" destId="{C3167900-4119-4439-9DE8-56A980B4CA5C}" srcOrd="0" destOrd="0" presId="urn:microsoft.com/office/officeart/2005/8/layout/vList2"/>
    <dgm:cxn modelId="{A74D5ECB-394E-44A9-A313-226B5EC04A45}" srcId="{97B747A1-F542-46B1-9B53-5C377FBB4ABB}" destId="{31935BAE-1325-4382-A0D3-B8D4F44A5E8D}" srcOrd="1" destOrd="0" parTransId="{76A93B6D-D447-4FF5-A7FD-B5BD75D1B2D6}" sibTransId="{7DB64D9C-18DB-481D-823F-771FC9E97307}"/>
    <dgm:cxn modelId="{F75487D9-44FA-4950-95B5-26652CC28958}" srcId="{97B747A1-F542-46B1-9B53-5C377FBB4ABB}" destId="{8F0766D8-5D10-4C89-BD6F-79ACA44BE50D}" srcOrd="2" destOrd="0" parTransId="{19F21C79-E53A-4811-9CC8-76EEF4ED91E9}" sibTransId="{335E4E9B-CB9F-4D9D-B0B9-294FEF68966F}"/>
    <dgm:cxn modelId="{03E418E9-D392-49F2-AD6A-83D62F4E1547}" type="presOf" srcId="{97B747A1-F542-46B1-9B53-5C377FBB4ABB}" destId="{9D940523-C3B8-4D86-8C58-15F9AA4E3105}" srcOrd="0" destOrd="0" presId="urn:microsoft.com/office/officeart/2005/8/layout/vList2"/>
    <dgm:cxn modelId="{02740FF0-4BC9-4BC5-BB53-3178BD089FEA}" srcId="{97B747A1-F542-46B1-9B53-5C377FBB4ABB}" destId="{16FFA849-44B9-4187-A2D4-F5C28BB804EC}" srcOrd="0" destOrd="0" parTransId="{0B8262DD-8FD3-4CDA-9556-5AD72230131C}" sibTransId="{875019C0-7827-4C55-86A5-5F8E93F1F40B}"/>
    <dgm:cxn modelId="{B7785481-66B9-4971-9ED0-E845EC6284A4}" type="presParOf" srcId="{9D940523-C3B8-4D86-8C58-15F9AA4E3105}" destId="{269B719F-29AF-4D77-B57B-8D4EC7D9610B}" srcOrd="0" destOrd="0" presId="urn:microsoft.com/office/officeart/2005/8/layout/vList2"/>
    <dgm:cxn modelId="{4A6F7645-E9C3-4FEE-AA10-2DE395979F7E}" type="presParOf" srcId="{9D940523-C3B8-4D86-8C58-15F9AA4E3105}" destId="{3DB009EB-527A-42C5-89FA-6BEA4ABC4677}" srcOrd="1" destOrd="0" presId="urn:microsoft.com/office/officeart/2005/8/layout/vList2"/>
    <dgm:cxn modelId="{7B919CF9-48B7-48C3-9D22-272F1F0B896A}" type="presParOf" srcId="{9D940523-C3B8-4D86-8C58-15F9AA4E3105}" destId="{C3167900-4119-4439-9DE8-56A980B4CA5C}" srcOrd="2" destOrd="0" presId="urn:microsoft.com/office/officeart/2005/8/layout/vList2"/>
    <dgm:cxn modelId="{304E62B4-46AD-4230-BF14-20AA2243F4EE}" type="presParOf" srcId="{9D940523-C3B8-4D86-8C58-15F9AA4E3105}" destId="{05C3FCD6-8CCB-4F38-91D0-902DD5A32480}" srcOrd="3" destOrd="0" presId="urn:microsoft.com/office/officeart/2005/8/layout/vList2"/>
    <dgm:cxn modelId="{BA736E5A-B5C4-4030-B033-F17DEADA06A3}" type="presParOf" srcId="{9D940523-C3B8-4D86-8C58-15F9AA4E3105}" destId="{CDB94EAF-283B-49DA-B88E-69647AED328E}" srcOrd="4" destOrd="0" presId="urn:microsoft.com/office/officeart/2005/8/layout/vList2"/>
    <dgm:cxn modelId="{1725D4A5-3161-4E57-8294-FE2F3D70644F}" type="presParOf" srcId="{9D940523-C3B8-4D86-8C58-15F9AA4E3105}" destId="{F3312481-6F2E-42BE-BD56-5E0C762EC757}" srcOrd="5" destOrd="0" presId="urn:microsoft.com/office/officeart/2005/8/layout/vList2"/>
    <dgm:cxn modelId="{EEEF416F-C3CA-4715-A90B-FA21555D60C2}" type="presParOf" srcId="{9D940523-C3B8-4D86-8C58-15F9AA4E3105}" destId="{AFBFF47F-D52F-4D3F-94BE-17629AA1622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7D28CFB-1B15-4D90-825F-C321D7FC727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C2CA079-7F28-4F4C-B303-BCD545722A84}">
      <dgm:prSet/>
      <dgm:spPr/>
      <dgm:t>
        <a:bodyPr/>
        <a:lstStyle/>
        <a:p>
          <a:r>
            <a:rPr lang="en-GB"/>
            <a:t>Deregulation and self-regulation = aversion to the state</a:t>
          </a:r>
          <a:endParaRPr lang="en-US"/>
        </a:p>
      </dgm:t>
    </dgm:pt>
    <dgm:pt modelId="{EF778155-4B2F-45B1-A32B-07301C6A90F2}" type="parTrans" cxnId="{97C6C8FF-6BEA-4A9C-AA9C-66A73FE0035B}">
      <dgm:prSet/>
      <dgm:spPr/>
      <dgm:t>
        <a:bodyPr/>
        <a:lstStyle/>
        <a:p>
          <a:endParaRPr lang="en-US"/>
        </a:p>
      </dgm:t>
    </dgm:pt>
    <dgm:pt modelId="{07CDF0D2-5E6A-455F-AC2C-FAB4056D4D68}" type="sibTrans" cxnId="{97C6C8FF-6BEA-4A9C-AA9C-66A73FE0035B}">
      <dgm:prSet/>
      <dgm:spPr/>
      <dgm:t>
        <a:bodyPr/>
        <a:lstStyle/>
        <a:p>
          <a:endParaRPr lang="en-US"/>
        </a:p>
      </dgm:t>
    </dgm:pt>
    <dgm:pt modelId="{818ACA8C-F91A-47BA-8CDD-B27BD7180AC5}">
      <dgm:prSet/>
      <dgm:spPr/>
      <dgm:t>
        <a:bodyPr/>
        <a:lstStyle/>
        <a:p>
          <a:r>
            <a:rPr lang="en-GB"/>
            <a:t>Fear self-regulation will lack legitimacy, prove unfair, elusive and inefficient</a:t>
          </a:r>
          <a:endParaRPr lang="en-US"/>
        </a:p>
      </dgm:t>
    </dgm:pt>
    <dgm:pt modelId="{9D2479B2-96D1-43C7-8FDC-EA870A0F4B45}" type="parTrans" cxnId="{EF055436-D75D-40E8-BD01-B1FD2BD8DF1C}">
      <dgm:prSet/>
      <dgm:spPr/>
      <dgm:t>
        <a:bodyPr/>
        <a:lstStyle/>
        <a:p>
          <a:endParaRPr lang="en-US"/>
        </a:p>
      </dgm:t>
    </dgm:pt>
    <dgm:pt modelId="{196A9563-BC29-4169-A4E4-47973E7316F2}" type="sibTrans" cxnId="{EF055436-D75D-40E8-BD01-B1FD2BD8DF1C}">
      <dgm:prSet/>
      <dgm:spPr/>
      <dgm:t>
        <a:bodyPr/>
        <a:lstStyle/>
        <a:p>
          <a:endParaRPr lang="en-US"/>
        </a:p>
      </dgm:t>
    </dgm:pt>
    <dgm:pt modelId="{3D4046F0-CC6A-B945-8BCD-6B4F409B9C27}" type="pres">
      <dgm:prSet presAssocID="{17D28CFB-1B15-4D90-825F-C321D7FC727B}" presName="linear" presStyleCnt="0">
        <dgm:presLayoutVars>
          <dgm:animLvl val="lvl"/>
          <dgm:resizeHandles val="exact"/>
        </dgm:presLayoutVars>
      </dgm:prSet>
      <dgm:spPr/>
    </dgm:pt>
    <dgm:pt modelId="{CC5158E2-6CCF-E64D-BE29-85AAEEC3907D}" type="pres">
      <dgm:prSet presAssocID="{2C2CA079-7F28-4F4C-B303-BCD545722A84}" presName="parentText" presStyleLbl="node1" presStyleIdx="0" presStyleCnt="2">
        <dgm:presLayoutVars>
          <dgm:chMax val="0"/>
          <dgm:bulletEnabled val="1"/>
        </dgm:presLayoutVars>
      </dgm:prSet>
      <dgm:spPr/>
    </dgm:pt>
    <dgm:pt modelId="{561FB775-A6E8-8046-9340-4F765E8534F1}" type="pres">
      <dgm:prSet presAssocID="{07CDF0D2-5E6A-455F-AC2C-FAB4056D4D68}" presName="spacer" presStyleCnt="0"/>
      <dgm:spPr/>
    </dgm:pt>
    <dgm:pt modelId="{E66DE3D6-ABD4-E049-837B-85AE90F0C091}" type="pres">
      <dgm:prSet presAssocID="{818ACA8C-F91A-47BA-8CDD-B27BD7180AC5}" presName="parentText" presStyleLbl="node1" presStyleIdx="1" presStyleCnt="2">
        <dgm:presLayoutVars>
          <dgm:chMax val="0"/>
          <dgm:bulletEnabled val="1"/>
        </dgm:presLayoutVars>
      </dgm:prSet>
      <dgm:spPr/>
    </dgm:pt>
  </dgm:ptLst>
  <dgm:cxnLst>
    <dgm:cxn modelId="{89271D2F-E2F8-2B44-8598-1AA523F6CD5D}" type="presOf" srcId="{17D28CFB-1B15-4D90-825F-C321D7FC727B}" destId="{3D4046F0-CC6A-B945-8BCD-6B4F409B9C27}" srcOrd="0" destOrd="0" presId="urn:microsoft.com/office/officeart/2005/8/layout/vList2"/>
    <dgm:cxn modelId="{EF055436-D75D-40E8-BD01-B1FD2BD8DF1C}" srcId="{17D28CFB-1B15-4D90-825F-C321D7FC727B}" destId="{818ACA8C-F91A-47BA-8CDD-B27BD7180AC5}" srcOrd="1" destOrd="0" parTransId="{9D2479B2-96D1-43C7-8FDC-EA870A0F4B45}" sibTransId="{196A9563-BC29-4169-A4E4-47973E7316F2}"/>
    <dgm:cxn modelId="{C69A5475-F705-2443-AEB8-84DEA4A3D160}" type="presOf" srcId="{818ACA8C-F91A-47BA-8CDD-B27BD7180AC5}" destId="{E66DE3D6-ABD4-E049-837B-85AE90F0C091}" srcOrd="0" destOrd="0" presId="urn:microsoft.com/office/officeart/2005/8/layout/vList2"/>
    <dgm:cxn modelId="{2AE15DCE-8271-6D42-9365-45AA4BB69BAD}" type="presOf" srcId="{2C2CA079-7F28-4F4C-B303-BCD545722A84}" destId="{CC5158E2-6CCF-E64D-BE29-85AAEEC3907D}" srcOrd="0" destOrd="0" presId="urn:microsoft.com/office/officeart/2005/8/layout/vList2"/>
    <dgm:cxn modelId="{97C6C8FF-6BEA-4A9C-AA9C-66A73FE0035B}" srcId="{17D28CFB-1B15-4D90-825F-C321D7FC727B}" destId="{2C2CA079-7F28-4F4C-B303-BCD545722A84}" srcOrd="0" destOrd="0" parTransId="{EF778155-4B2F-45B1-A32B-07301C6A90F2}" sibTransId="{07CDF0D2-5E6A-455F-AC2C-FAB4056D4D68}"/>
    <dgm:cxn modelId="{F0EE9557-D85B-3345-83D9-9C989B0D244B}" type="presParOf" srcId="{3D4046F0-CC6A-B945-8BCD-6B4F409B9C27}" destId="{CC5158E2-6CCF-E64D-BE29-85AAEEC3907D}" srcOrd="0" destOrd="0" presId="urn:microsoft.com/office/officeart/2005/8/layout/vList2"/>
    <dgm:cxn modelId="{FF728991-3B74-2D45-92E9-2986A6D6A2EF}" type="presParOf" srcId="{3D4046F0-CC6A-B945-8BCD-6B4F409B9C27}" destId="{561FB775-A6E8-8046-9340-4F765E8534F1}" srcOrd="1" destOrd="0" presId="urn:microsoft.com/office/officeart/2005/8/layout/vList2"/>
    <dgm:cxn modelId="{FE48E0B9-9D94-2A47-9E52-D309C0D567CB}" type="presParOf" srcId="{3D4046F0-CC6A-B945-8BCD-6B4F409B9C27}" destId="{E66DE3D6-ABD4-E049-837B-85AE90F0C09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926D985-9B24-4B99-9D66-C61488DBC82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0BD0678-4D9E-4B03-89F6-38A4A307ADE2}">
      <dgm:prSet/>
      <dgm:spPr/>
      <dgm:t>
        <a:bodyPr/>
        <a:lstStyle/>
        <a:p>
          <a:r>
            <a:rPr lang="en-GB"/>
            <a:t>Complementary to government legislation </a:t>
          </a:r>
          <a:endParaRPr lang="en-US"/>
        </a:p>
      </dgm:t>
    </dgm:pt>
    <dgm:pt modelId="{70BAC835-E32D-4401-89A5-DF39E3CF3EE0}" type="parTrans" cxnId="{254F7C98-3AF4-4F5E-802E-E299B74D2588}">
      <dgm:prSet/>
      <dgm:spPr/>
      <dgm:t>
        <a:bodyPr/>
        <a:lstStyle/>
        <a:p>
          <a:endParaRPr lang="en-US"/>
        </a:p>
      </dgm:t>
    </dgm:pt>
    <dgm:pt modelId="{D87A73D5-0727-4E8E-AAFC-4F1704CF1D49}" type="sibTrans" cxnId="{254F7C98-3AF4-4F5E-802E-E299B74D2588}">
      <dgm:prSet/>
      <dgm:spPr/>
      <dgm:t>
        <a:bodyPr/>
        <a:lstStyle/>
        <a:p>
          <a:endParaRPr lang="en-US"/>
        </a:p>
      </dgm:t>
    </dgm:pt>
    <dgm:pt modelId="{D9F9809E-74F0-4E8D-8674-6142AC293501}">
      <dgm:prSet/>
      <dgm:spPr/>
      <dgm:t>
        <a:bodyPr/>
        <a:lstStyle/>
        <a:p>
          <a:r>
            <a:rPr lang="en-GB"/>
            <a:t>1990s proliferation of codes of conduct and an increased emphasis on CSR</a:t>
          </a:r>
          <a:endParaRPr lang="en-US"/>
        </a:p>
      </dgm:t>
    </dgm:pt>
    <dgm:pt modelId="{8079FC40-080C-4E59-8412-B895D29665EC}" type="parTrans" cxnId="{1EA98426-DDF1-4422-8E56-B382C982C6E2}">
      <dgm:prSet/>
      <dgm:spPr/>
      <dgm:t>
        <a:bodyPr/>
        <a:lstStyle/>
        <a:p>
          <a:endParaRPr lang="en-US"/>
        </a:p>
      </dgm:t>
    </dgm:pt>
    <dgm:pt modelId="{44BB05D5-7ABF-443D-B7D9-64A471097821}" type="sibTrans" cxnId="{1EA98426-DDF1-4422-8E56-B382C982C6E2}">
      <dgm:prSet/>
      <dgm:spPr/>
      <dgm:t>
        <a:bodyPr/>
        <a:lstStyle/>
        <a:p>
          <a:endParaRPr lang="en-US"/>
        </a:p>
      </dgm:t>
    </dgm:pt>
    <dgm:pt modelId="{4A5CE4BB-F03B-413D-9E0C-2F83E0210D3A}">
      <dgm:prSet/>
      <dgm:spPr/>
      <dgm:t>
        <a:bodyPr/>
        <a:lstStyle/>
        <a:p>
          <a:r>
            <a:rPr lang="en-GB"/>
            <a:t>Emphasis on monetarist economic policies and increased integration of international markets, privatization of state assets, trade liberalization</a:t>
          </a:r>
          <a:endParaRPr lang="en-US"/>
        </a:p>
      </dgm:t>
    </dgm:pt>
    <dgm:pt modelId="{1C2F2D9E-6E97-476F-A15F-3D94BC851695}" type="parTrans" cxnId="{CD1CCB2A-AB88-4FC9-9184-38165DACE03F}">
      <dgm:prSet/>
      <dgm:spPr/>
      <dgm:t>
        <a:bodyPr/>
        <a:lstStyle/>
        <a:p>
          <a:endParaRPr lang="en-US"/>
        </a:p>
      </dgm:t>
    </dgm:pt>
    <dgm:pt modelId="{050E8841-94C5-42B6-A73A-A90D525B01D3}" type="sibTrans" cxnId="{CD1CCB2A-AB88-4FC9-9184-38165DACE03F}">
      <dgm:prSet/>
      <dgm:spPr/>
      <dgm:t>
        <a:bodyPr/>
        <a:lstStyle/>
        <a:p>
          <a:endParaRPr lang="en-US"/>
        </a:p>
      </dgm:t>
    </dgm:pt>
    <dgm:pt modelId="{AC1A1B89-A29F-DF48-AE73-0A128B873951}" type="pres">
      <dgm:prSet presAssocID="{1926D985-9B24-4B99-9D66-C61488DBC821}" presName="linear" presStyleCnt="0">
        <dgm:presLayoutVars>
          <dgm:animLvl val="lvl"/>
          <dgm:resizeHandles val="exact"/>
        </dgm:presLayoutVars>
      </dgm:prSet>
      <dgm:spPr/>
    </dgm:pt>
    <dgm:pt modelId="{B7ED4A32-09D8-0840-AA35-68E5F2F8A25D}" type="pres">
      <dgm:prSet presAssocID="{D0BD0678-4D9E-4B03-89F6-38A4A307ADE2}" presName="parentText" presStyleLbl="node1" presStyleIdx="0" presStyleCnt="3">
        <dgm:presLayoutVars>
          <dgm:chMax val="0"/>
          <dgm:bulletEnabled val="1"/>
        </dgm:presLayoutVars>
      </dgm:prSet>
      <dgm:spPr/>
    </dgm:pt>
    <dgm:pt modelId="{950237D7-EEAF-094C-8957-4402192E0AC8}" type="pres">
      <dgm:prSet presAssocID="{D87A73D5-0727-4E8E-AAFC-4F1704CF1D49}" presName="spacer" presStyleCnt="0"/>
      <dgm:spPr/>
    </dgm:pt>
    <dgm:pt modelId="{DD2112A1-C24E-3A41-B359-25D0EB3EC9E0}" type="pres">
      <dgm:prSet presAssocID="{D9F9809E-74F0-4E8D-8674-6142AC293501}" presName="parentText" presStyleLbl="node1" presStyleIdx="1" presStyleCnt="3">
        <dgm:presLayoutVars>
          <dgm:chMax val="0"/>
          <dgm:bulletEnabled val="1"/>
        </dgm:presLayoutVars>
      </dgm:prSet>
      <dgm:spPr/>
    </dgm:pt>
    <dgm:pt modelId="{0FA7AF5A-FEC8-4244-9273-EADCFCA3E145}" type="pres">
      <dgm:prSet presAssocID="{44BB05D5-7ABF-443D-B7D9-64A471097821}" presName="spacer" presStyleCnt="0"/>
      <dgm:spPr/>
    </dgm:pt>
    <dgm:pt modelId="{7C482A0F-5C1F-F945-910F-4B93BB629FA5}" type="pres">
      <dgm:prSet presAssocID="{4A5CE4BB-F03B-413D-9E0C-2F83E0210D3A}" presName="parentText" presStyleLbl="node1" presStyleIdx="2" presStyleCnt="3">
        <dgm:presLayoutVars>
          <dgm:chMax val="0"/>
          <dgm:bulletEnabled val="1"/>
        </dgm:presLayoutVars>
      </dgm:prSet>
      <dgm:spPr/>
    </dgm:pt>
  </dgm:ptLst>
  <dgm:cxnLst>
    <dgm:cxn modelId="{20D5C91E-C4DE-BC4A-8D7B-33501194C5F4}" type="presOf" srcId="{D9F9809E-74F0-4E8D-8674-6142AC293501}" destId="{DD2112A1-C24E-3A41-B359-25D0EB3EC9E0}" srcOrd="0" destOrd="0" presId="urn:microsoft.com/office/officeart/2005/8/layout/vList2"/>
    <dgm:cxn modelId="{1EA98426-DDF1-4422-8E56-B382C982C6E2}" srcId="{1926D985-9B24-4B99-9D66-C61488DBC821}" destId="{D9F9809E-74F0-4E8D-8674-6142AC293501}" srcOrd="1" destOrd="0" parTransId="{8079FC40-080C-4E59-8412-B895D29665EC}" sibTransId="{44BB05D5-7ABF-443D-B7D9-64A471097821}"/>
    <dgm:cxn modelId="{CD1CCB2A-AB88-4FC9-9184-38165DACE03F}" srcId="{1926D985-9B24-4B99-9D66-C61488DBC821}" destId="{4A5CE4BB-F03B-413D-9E0C-2F83E0210D3A}" srcOrd="2" destOrd="0" parTransId="{1C2F2D9E-6E97-476F-A15F-3D94BC851695}" sibTransId="{050E8841-94C5-42B6-A73A-A90D525B01D3}"/>
    <dgm:cxn modelId="{C9597B73-AF84-9A47-B27B-456EBB40CF4B}" type="presOf" srcId="{1926D985-9B24-4B99-9D66-C61488DBC821}" destId="{AC1A1B89-A29F-DF48-AE73-0A128B873951}" srcOrd="0" destOrd="0" presId="urn:microsoft.com/office/officeart/2005/8/layout/vList2"/>
    <dgm:cxn modelId="{7E21DC96-EB81-8043-A968-04FCCBF6EDA2}" type="presOf" srcId="{4A5CE4BB-F03B-413D-9E0C-2F83E0210D3A}" destId="{7C482A0F-5C1F-F945-910F-4B93BB629FA5}" srcOrd="0" destOrd="0" presId="urn:microsoft.com/office/officeart/2005/8/layout/vList2"/>
    <dgm:cxn modelId="{254F7C98-3AF4-4F5E-802E-E299B74D2588}" srcId="{1926D985-9B24-4B99-9D66-C61488DBC821}" destId="{D0BD0678-4D9E-4B03-89F6-38A4A307ADE2}" srcOrd="0" destOrd="0" parTransId="{70BAC835-E32D-4401-89A5-DF39E3CF3EE0}" sibTransId="{D87A73D5-0727-4E8E-AAFC-4F1704CF1D49}"/>
    <dgm:cxn modelId="{764804F1-CF67-A143-B171-3B299D220D6D}" type="presOf" srcId="{D0BD0678-4D9E-4B03-89F6-38A4A307ADE2}" destId="{B7ED4A32-09D8-0840-AA35-68E5F2F8A25D}" srcOrd="0" destOrd="0" presId="urn:microsoft.com/office/officeart/2005/8/layout/vList2"/>
    <dgm:cxn modelId="{2BDA698B-7BAA-F943-AF77-B59BCD9ADEA8}" type="presParOf" srcId="{AC1A1B89-A29F-DF48-AE73-0A128B873951}" destId="{B7ED4A32-09D8-0840-AA35-68E5F2F8A25D}" srcOrd="0" destOrd="0" presId="urn:microsoft.com/office/officeart/2005/8/layout/vList2"/>
    <dgm:cxn modelId="{D0C043CA-A649-9743-A47C-BCA84DC92D53}" type="presParOf" srcId="{AC1A1B89-A29F-DF48-AE73-0A128B873951}" destId="{950237D7-EEAF-094C-8957-4402192E0AC8}" srcOrd="1" destOrd="0" presId="urn:microsoft.com/office/officeart/2005/8/layout/vList2"/>
    <dgm:cxn modelId="{2E621343-4C74-C140-9BCE-6AB2228D7236}" type="presParOf" srcId="{AC1A1B89-A29F-DF48-AE73-0A128B873951}" destId="{DD2112A1-C24E-3A41-B359-25D0EB3EC9E0}" srcOrd="2" destOrd="0" presId="urn:microsoft.com/office/officeart/2005/8/layout/vList2"/>
    <dgm:cxn modelId="{6507CA20-575C-C646-9F3B-7C571030EB90}" type="presParOf" srcId="{AC1A1B89-A29F-DF48-AE73-0A128B873951}" destId="{0FA7AF5A-FEC8-4244-9273-EADCFCA3E145}" srcOrd="3" destOrd="0" presId="urn:microsoft.com/office/officeart/2005/8/layout/vList2"/>
    <dgm:cxn modelId="{E27AAD4B-C638-DE43-BCDD-4DAE6A7BF35F}" type="presParOf" srcId="{AC1A1B89-A29F-DF48-AE73-0A128B873951}" destId="{7C482A0F-5C1F-F945-910F-4B93BB629FA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D811D99-6A34-4D57-A282-6B54EE89775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C8CAD4AA-DDF0-4A11-B972-7E22EBC4EE11}">
      <dgm:prSet/>
      <dgm:spPr/>
      <dgm:t>
        <a:bodyPr/>
        <a:lstStyle/>
        <a:p>
          <a:r>
            <a:rPr lang="en-GB" dirty="0"/>
            <a:t>Capitalism has always required the establishment of certain rules of the game in order to avoid being subject to the ‘law of the jungle.’</a:t>
          </a:r>
          <a:endParaRPr lang="en-US" dirty="0"/>
        </a:p>
      </dgm:t>
    </dgm:pt>
    <dgm:pt modelId="{133877D5-0A56-4D4A-9660-AA5CC6CF8DDE}" type="parTrans" cxnId="{CCA80602-1FFA-4E67-BDB0-6FB90CE0F968}">
      <dgm:prSet/>
      <dgm:spPr/>
      <dgm:t>
        <a:bodyPr/>
        <a:lstStyle/>
        <a:p>
          <a:endParaRPr lang="en-US"/>
        </a:p>
      </dgm:t>
    </dgm:pt>
    <dgm:pt modelId="{05112BCE-B238-4879-9211-F2555985FF0A}" type="sibTrans" cxnId="{CCA80602-1FFA-4E67-BDB0-6FB90CE0F968}">
      <dgm:prSet/>
      <dgm:spPr/>
      <dgm:t>
        <a:bodyPr/>
        <a:lstStyle/>
        <a:p>
          <a:endParaRPr lang="en-US"/>
        </a:p>
      </dgm:t>
    </dgm:pt>
    <dgm:pt modelId="{6CA79812-FAE0-452A-942B-581EE63C1DBC}">
      <dgm:prSet/>
      <dgm:spPr/>
      <dgm:t>
        <a:bodyPr/>
        <a:lstStyle/>
        <a:p>
          <a:r>
            <a:rPr lang="en-GB" dirty="0"/>
            <a:t>Codes of conduct can also be used as a means of heading off more draconian measures that might be applied to business. </a:t>
          </a:r>
          <a:endParaRPr lang="en-US" dirty="0"/>
        </a:p>
      </dgm:t>
    </dgm:pt>
    <dgm:pt modelId="{E8AB5D8E-2D02-4EA1-8CFD-364B962EA339}" type="parTrans" cxnId="{DBDDB116-FFE2-4C49-BC53-BF77336C9454}">
      <dgm:prSet/>
      <dgm:spPr/>
      <dgm:t>
        <a:bodyPr/>
        <a:lstStyle/>
        <a:p>
          <a:endParaRPr lang="en-US"/>
        </a:p>
      </dgm:t>
    </dgm:pt>
    <dgm:pt modelId="{A251E35B-71C5-41D6-A738-BFEADA34DDE6}" type="sibTrans" cxnId="{DBDDB116-FFE2-4C49-BC53-BF77336C9454}">
      <dgm:prSet/>
      <dgm:spPr/>
      <dgm:t>
        <a:bodyPr/>
        <a:lstStyle/>
        <a:p>
          <a:endParaRPr lang="en-US"/>
        </a:p>
      </dgm:t>
    </dgm:pt>
    <dgm:pt modelId="{0C977DD2-B593-E948-897D-6018D33C443F}" type="pres">
      <dgm:prSet presAssocID="{FD811D99-6A34-4D57-A282-6B54EE89775C}" presName="linear" presStyleCnt="0">
        <dgm:presLayoutVars>
          <dgm:animLvl val="lvl"/>
          <dgm:resizeHandles val="exact"/>
        </dgm:presLayoutVars>
      </dgm:prSet>
      <dgm:spPr/>
    </dgm:pt>
    <dgm:pt modelId="{3AB8C9FD-BCF6-6249-818E-16D71A781CAB}" type="pres">
      <dgm:prSet presAssocID="{C8CAD4AA-DDF0-4A11-B972-7E22EBC4EE11}" presName="parentText" presStyleLbl="node1" presStyleIdx="0" presStyleCnt="2">
        <dgm:presLayoutVars>
          <dgm:chMax val="0"/>
          <dgm:bulletEnabled val="1"/>
        </dgm:presLayoutVars>
      </dgm:prSet>
      <dgm:spPr/>
    </dgm:pt>
    <dgm:pt modelId="{4A229697-DC0F-E44B-A931-78EAB6A5D400}" type="pres">
      <dgm:prSet presAssocID="{05112BCE-B238-4879-9211-F2555985FF0A}" presName="spacer" presStyleCnt="0"/>
      <dgm:spPr/>
    </dgm:pt>
    <dgm:pt modelId="{C5DF7A34-CF95-014C-89D3-2CFE38F02EE9}" type="pres">
      <dgm:prSet presAssocID="{6CA79812-FAE0-452A-942B-581EE63C1DBC}" presName="parentText" presStyleLbl="node1" presStyleIdx="1" presStyleCnt="2">
        <dgm:presLayoutVars>
          <dgm:chMax val="0"/>
          <dgm:bulletEnabled val="1"/>
        </dgm:presLayoutVars>
      </dgm:prSet>
      <dgm:spPr/>
    </dgm:pt>
  </dgm:ptLst>
  <dgm:cxnLst>
    <dgm:cxn modelId="{CCA80602-1FFA-4E67-BDB0-6FB90CE0F968}" srcId="{FD811D99-6A34-4D57-A282-6B54EE89775C}" destId="{C8CAD4AA-DDF0-4A11-B972-7E22EBC4EE11}" srcOrd="0" destOrd="0" parTransId="{133877D5-0A56-4D4A-9660-AA5CC6CF8DDE}" sibTransId="{05112BCE-B238-4879-9211-F2555985FF0A}"/>
    <dgm:cxn modelId="{DBDDB116-FFE2-4C49-BC53-BF77336C9454}" srcId="{FD811D99-6A34-4D57-A282-6B54EE89775C}" destId="{6CA79812-FAE0-452A-942B-581EE63C1DBC}" srcOrd="1" destOrd="0" parTransId="{E8AB5D8E-2D02-4EA1-8CFD-364B962EA339}" sibTransId="{A251E35B-71C5-41D6-A738-BFEADA34DDE6}"/>
    <dgm:cxn modelId="{84E61252-9468-8242-A6EB-E1A07FABD26F}" type="presOf" srcId="{FD811D99-6A34-4D57-A282-6B54EE89775C}" destId="{0C977DD2-B593-E948-897D-6018D33C443F}" srcOrd="0" destOrd="0" presId="urn:microsoft.com/office/officeart/2005/8/layout/vList2"/>
    <dgm:cxn modelId="{28905492-F5F8-F44D-AA64-B14C50194EFA}" type="presOf" srcId="{C8CAD4AA-DDF0-4A11-B972-7E22EBC4EE11}" destId="{3AB8C9FD-BCF6-6249-818E-16D71A781CAB}" srcOrd="0" destOrd="0" presId="urn:microsoft.com/office/officeart/2005/8/layout/vList2"/>
    <dgm:cxn modelId="{6CFFF0C9-6E16-A440-A9D2-A5BCA93A51B0}" type="presOf" srcId="{6CA79812-FAE0-452A-942B-581EE63C1DBC}" destId="{C5DF7A34-CF95-014C-89D3-2CFE38F02EE9}" srcOrd="0" destOrd="0" presId="urn:microsoft.com/office/officeart/2005/8/layout/vList2"/>
    <dgm:cxn modelId="{92F0F096-A610-A842-85D5-2D9E59081BA5}" type="presParOf" srcId="{0C977DD2-B593-E948-897D-6018D33C443F}" destId="{3AB8C9FD-BCF6-6249-818E-16D71A781CAB}" srcOrd="0" destOrd="0" presId="urn:microsoft.com/office/officeart/2005/8/layout/vList2"/>
    <dgm:cxn modelId="{C78ABF88-20BE-0549-8746-C505C22C221A}" type="presParOf" srcId="{0C977DD2-B593-E948-897D-6018D33C443F}" destId="{4A229697-DC0F-E44B-A931-78EAB6A5D400}" srcOrd="1" destOrd="0" presId="urn:microsoft.com/office/officeart/2005/8/layout/vList2"/>
    <dgm:cxn modelId="{BCB9856B-D67E-2F4D-BDBE-4B61224F4CBB}" type="presParOf" srcId="{0C977DD2-B593-E948-897D-6018D33C443F}" destId="{C5DF7A34-CF95-014C-89D3-2CFE38F02EE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4342EA2-AAC8-403F-8326-F1C519437728}"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6DD6D75-C601-4901-A46A-56CC0A20044D}">
      <dgm:prSet/>
      <dgm:spPr/>
      <dgm:t>
        <a:bodyPr/>
        <a:lstStyle/>
        <a:p>
          <a:r>
            <a:rPr lang="en-US" dirty="0"/>
            <a:t>Some people question whether business has the expertise needed to assess and make decisions about social problems.</a:t>
          </a:r>
        </a:p>
      </dgm:t>
    </dgm:pt>
    <dgm:pt modelId="{66289E08-52FD-42A0-AF23-F774A5212A31}" type="parTrans" cxnId="{77FA7A00-57F5-4C43-A3B2-C95A3D102BEA}">
      <dgm:prSet/>
      <dgm:spPr/>
      <dgm:t>
        <a:bodyPr/>
        <a:lstStyle/>
        <a:p>
          <a:endParaRPr lang="en-US"/>
        </a:p>
      </dgm:t>
    </dgm:pt>
    <dgm:pt modelId="{63B55730-015A-468C-955A-B1B15E5316BF}" type="sibTrans" cxnId="{77FA7A00-57F5-4C43-A3B2-C95A3D102BEA}">
      <dgm:prSet/>
      <dgm:spPr/>
      <dgm:t>
        <a:bodyPr/>
        <a:lstStyle/>
        <a:p>
          <a:endParaRPr lang="en-US"/>
        </a:p>
      </dgm:t>
    </dgm:pt>
    <dgm:pt modelId="{C0460D38-CB77-486D-A4EC-1697BD632B14}">
      <dgm:prSet/>
      <dgm:spPr/>
      <dgm:t>
        <a:bodyPr/>
        <a:lstStyle/>
        <a:p>
          <a:r>
            <a:rPr lang="en-US" dirty="0"/>
            <a:t>Many people believe that social problems are the responsibility of government agencies and officials.</a:t>
          </a:r>
        </a:p>
      </dgm:t>
    </dgm:pt>
    <dgm:pt modelId="{D4BAEE54-831D-46A0-8A21-EF077CBF9177}" type="parTrans" cxnId="{A25ACCD5-BFC6-4564-B9A2-9C167BA8D574}">
      <dgm:prSet/>
      <dgm:spPr/>
      <dgm:t>
        <a:bodyPr/>
        <a:lstStyle/>
        <a:p>
          <a:endParaRPr lang="en-US"/>
        </a:p>
      </dgm:t>
    </dgm:pt>
    <dgm:pt modelId="{A7CEBE01-3FF5-461E-9E77-5A901599700E}" type="sibTrans" cxnId="{A25ACCD5-BFC6-4564-B9A2-9C167BA8D574}">
      <dgm:prSet/>
      <dgm:spPr/>
      <dgm:t>
        <a:bodyPr/>
        <a:lstStyle/>
        <a:p>
          <a:endParaRPr lang="en-US"/>
        </a:p>
      </dgm:t>
    </dgm:pt>
    <dgm:pt modelId="{DB671A99-2B75-1246-9152-C0710E00F193}" type="pres">
      <dgm:prSet presAssocID="{B4342EA2-AAC8-403F-8326-F1C519437728}" presName="linear" presStyleCnt="0">
        <dgm:presLayoutVars>
          <dgm:animLvl val="lvl"/>
          <dgm:resizeHandles val="exact"/>
        </dgm:presLayoutVars>
      </dgm:prSet>
      <dgm:spPr/>
    </dgm:pt>
    <dgm:pt modelId="{60D60AAD-656C-044E-B831-DBE3AF4B0DF8}" type="pres">
      <dgm:prSet presAssocID="{B6DD6D75-C601-4901-A46A-56CC0A20044D}" presName="parentText" presStyleLbl="node1" presStyleIdx="0" presStyleCnt="2">
        <dgm:presLayoutVars>
          <dgm:chMax val="0"/>
          <dgm:bulletEnabled val="1"/>
        </dgm:presLayoutVars>
      </dgm:prSet>
      <dgm:spPr/>
    </dgm:pt>
    <dgm:pt modelId="{53DD87DA-D39E-334A-BFBB-8BFDDCBD9B8E}" type="pres">
      <dgm:prSet presAssocID="{63B55730-015A-468C-955A-B1B15E5316BF}" presName="spacer" presStyleCnt="0"/>
      <dgm:spPr/>
    </dgm:pt>
    <dgm:pt modelId="{1A257F9D-43B8-884A-AE1D-4BFB34F93320}" type="pres">
      <dgm:prSet presAssocID="{C0460D38-CB77-486D-A4EC-1697BD632B14}" presName="parentText" presStyleLbl="node1" presStyleIdx="1" presStyleCnt="2">
        <dgm:presLayoutVars>
          <dgm:chMax val="0"/>
          <dgm:bulletEnabled val="1"/>
        </dgm:presLayoutVars>
      </dgm:prSet>
      <dgm:spPr/>
    </dgm:pt>
  </dgm:ptLst>
  <dgm:cxnLst>
    <dgm:cxn modelId="{77FA7A00-57F5-4C43-A3B2-C95A3D102BEA}" srcId="{B4342EA2-AAC8-403F-8326-F1C519437728}" destId="{B6DD6D75-C601-4901-A46A-56CC0A20044D}" srcOrd="0" destOrd="0" parTransId="{66289E08-52FD-42A0-AF23-F774A5212A31}" sibTransId="{63B55730-015A-468C-955A-B1B15E5316BF}"/>
    <dgm:cxn modelId="{B20E261F-3DEE-D140-AD88-F991BB849918}" type="presOf" srcId="{B6DD6D75-C601-4901-A46A-56CC0A20044D}" destId="{60D60AAD-656C-044E-B831-DBE3AF4B0DF8}" srcOrd="0" destOrd="0" presId="urn:microsoft.com/office/officeart/2005/8/layout/vList2"/>
    <dgm:cxn modelId="{02EF63C4-6558-4846-A064-E93AA8E70785}" type="presOf" srcId="{B4342EA2-AAC8-403F-8326-F1C519437728}" destId="{DB671A99-2B75-1246-9152-C0710E00F193}" srcOrd="0" destOrd="0" presId="urn:microsoft.com/office/officeart/2005/8/layout/vList2"/>
    <dgm:cxn modelId="{A25ACCD5-BFC6-4564-B9A2-9C167BA8D574}" srcId="{B4342EA2-AAC8-403F-8326-F1C519437728}" destId="{C0460D38-CB77-486D-A4EC-1697BD632B14}" srcOrd="1" destOrd="0" parTransId="{D4BAEE54-831D-46A0-8A21-EF077CBF9177}" sibTransId="{A7CEBE01-3FF5-461E-9E77-5A901599700E}"/>
    <dgm:cxn modelId="{D4E2D9E9-518B-EA48-9911-0071AB58FB3F}" type="presOf" srcId="{C0460D38-CB77-486D-A4EC-1697BD632B14}" destId="{1A257F9D-43B8-884A-AE1D-4BFB34F93320}" srcOrd="0" destOrd="0" presId="urn:microsoft.com/office/officeart/2005/8/layout/vList2"/>
    <dgm:cxn modelId="{9E503981-7977-F840-94A6-D14C051B2041}" type="presParOf" srcId="{DB671A99-2B75-1246-9152-C0710E00F193}" destId="{60D60AAD-656C-044E-B831-DBE3AF4B0DF8}" srcOrd="0" destOrd="0" presId="urn:microsoft.com/office/officeart/2005/8/layout/vList2"/>
    <dgm:cxn modelId="{D76C3142-DE9C-514A-B5B9-AE875C79FEFA}" type="presParOf" srcId="{DB671A99-2B75-1246-9152-C0710E00F193}" destId="{53DD87DA-D39E-334A-BFBB-8BFDDCBD9B8E}" srcOrd="1" destOrd="0" presId="urn:microsoft.com/office/officeart/2005/8/layout/vList2"/>
    <dgm:cxn modelId="{C51015D7-F115-0B42-A478-62D1D386798D}" type="presParOf" srcId="{DB671A99-2B75-1246-9152-C0710E00F193}" destId="{1A257F9D-43B8-884A-AE1D-4BFB34F9332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3E1DA27-EAC7-4FB3-AC90-12A5DD719E1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723A04E-8E70-4C69-BA2E-7CD53B2F6C90}">
      <dgm:prSet/>
      <dgm:spPr/>
      <dgm:t>
        <a:bodyPr/>
        <a:lstStyle/>
        <a:p>
          <a:r>
            <a:rPr lang="en-GB"/>
            <a:t>L'etang (1992)</a:t>
          </a:r>
          <a:endParaRPr lang="en-US"/>
        </a:p>
      </dgm:t>
    </dgm:pt>
    <dgm:pt modelId="{5C021200-7FB7-49AD-9F4C-F2AADD79DE59}" type="parTrans" cxnId="{0708615B-03D0-4786-BAB4-EEB8EC9D1AAA}">
      <dgm:prSet/>
      <dgm:spPr/>
      <dgm:t>
        <a:bodyPr/>
        <a:lstStyle/>
        <a:p>
          <a:endParaRPr lang="en-US"/>
        </a:p>
      </dgm:t>
    </dgm:pt>
    <dgm:pt modelId="{81C730EA-B270-4C0F-924B-2636078B386A}" type="sibTrans" cxnId="{0708615B-03D0-4786-BAB4-EEB8EC9D1AAA}">
      <dgm:prSet/>
      <dgm:spPr/>
      <dgm:t>
        <a:bodyPr/>
        <a:lstStyle/>
        <a:p>
          <a:endParaRPr lang="en-US"/>
        </a:p>
      </dgm:t>
    </dgm:pt>
    <dgm:pt modelId="{5424C450-50F3-4DBD-BC7A-4471D51F0042}">
      <dgm:prSet/>
      <dgm:spPr/>
      <dgm:t>
        <a:bodyPr/>
        <a:lstStyle/>
        <a:p>
          <a:r>
            <a:rPr lang="en-GB" dirty="0"/>
            <a:t>Codes of ethics which comprise a fairly short set of ethical principles expressed in the imperative mode</a:t>
          </a:r>
          <a:endParaRPr lang="en-US" dirty="0"/>
        </a:p>
      </dgm:t>
    </dgm:pt>
    <dgm:pt modelId="{4B1D7C91-897E-47E1-821B-BDB919DD0BE1}" type="parTrans" cxnId="{ADE861A1-A9B1-4B93-BF1F-653C205D27FD}">
      <dgm:prSet/>
      <dgm:spPr/>
      <dgm:t>
        <a:bodyPr/>
        <a:lstStyle/>
        <a:p>
          <a:endParaRPr lang="en-US"/>
        </a:p>
      </dgm:t>
    </dgm:pt>
    <dgm:pt modelId="{7DEB39A2-ED3F-41F2-AAC1-69A2AFA17009}" type="sibTrans" cxnId="{ADE861A1-A9B1-4B93-BF1F-653C205D27FD}">
      <dgm:prSet/>
      <dgm:spPr/>
      <dgm:t>
        <a:bodyPr/>
        <a:lstStyle/>
        <a:p>
          <a:endParaRPr lang="en-US"/>
        </a:p>
      </dgm:t>
    </dgm:pt>
    <dgm:pt modelId="{006A6A3F-1997-4907-8BE9-907AAC18D420}">
      <dgm:prSet/>
      <dgm:spPr/>
      <dgm:t>
        <a:bodyPr/>
        <a:lstStyle/>
        <a:p>
          <a:r>
            <a:rPr lang="en-GB" dirty="0"/>
            <a:t>Codes of conduct which are more specific, practical documents and govern client relationships</a:t>
          </a:r>
          <a:endParaRPr lang="en-US" dirty="0"/>
        </a:p>
      </dgm:t>
    </dgm:pt>
    <dgm:pt modelId="{D89B08AF-2436-4318-87D9-9F6261BD1212}" type="parTrans" cxnId="{B87CECFA-CEDD-46F5-9A5E-1B915D74BAEA}">
      <dgm:prSet/>
      <dgm:spPr/>
      <dgm:t>
        <a:bodyPr/>
        <a:lstStyle/>
        <a:p>
          <a:endParaRPr lang="en-US"/>
        </a:p>
      </dgm:t>
    </dgm:pt>
    <dgm:pt modelId="{B35F5CF8-90D3-4953-8700-42D1C2CCEC22}" type="sibTrans" cxnId="{B87CECFA-CEDD-46F5-9A5E-1B915D74BAEA}">
      <dgm:prSet/>
      <dgm:spPr/>
      <dgm:t>
        <a:bodyPr/>
        <a:lstStyle/>
        <a:p>
          <a:endParaRPr lang="en-US"/>
        </a:p>
      </dgm:t>
    </dgm:pt>
    <dgm:pt modelId="{F7D837D3-E2A5-4C81-B9A7-355867CAD1C2}">
      <dgm:prSet/>
      <dgm:spPr/>
      <dgm:t>
        <a:bodyPr/>
        <a:lstStyle/>
        <a:p>
          <a:r>
            <a:rPr lang="en-GB" dirty="0"/>
            <a:t>Codes of practice which are technical documents that define required standards for the members of a profession</a:t>
          </a:r>
          <a:endParaRPr lang="en-US" dirty="0"/>
        </a:p>
      </dgm:t>
    </dgm:pt>
    <dgm:pt modelId="{4D4F4325-BE44-42F6-9804-616B279815B8}" type="parTrans" cxnId="{20401EE2-7190-4212-BE5F-4E267E1F737F}">
      <dgm:prSet/>
      <dgm:spPr/>
      <dgm:t>
        <a:bodyPr/>
        <a:lstStyle/>
        <a:p>
          <a:endParaRPr lang="en-US"/>
        </a:p>
      </dgm:t>
    </dgm:pt>
    <dgm:pt modelId="{D7F20D98-A2CA-401E-9BC2-DAAAF876AAA5}" type="sibTrans" cxnId="{20401EE2-7190-4212-BE5F-4E267E1F737F}">
      <dgm:prSet/>
      <dgm:spPr/>
      <dgm:t>
        <a:bodyPr/>
        <a:lstStyle/>
        <a:p>
          <a:endParaRPr lang="en-US"/>
        </a:p>
      </dgm:t>
    </dgm:pt>
    <dgm:pt modelId="{2A664ECE-C969-435F-9367-BF04E8C46F5A}" type="pres">
      <dgm:prSet presAssocID="{E3E1DA27-EAC7-4FB3-AC90-12A5DD719E13}" presName="linear" presStyleCnt="0">
        <dgm:presLayoutVars>
          <dgm:animLvl val="lvl"/>
          <dgm:resizeHandles val="exact"/>
        </dgm:presLayoutVars>
      </dgm:prSet>
      <dgm:spPr/>
    </dgm:pt>
    <dgm:pt modelId="{86D08C41-47A1-49AE-B6D7-F423A130B843}" type="pres">
      <dgm:prSet presAssocID="{B723A04E-8E70-4C69-BA2E-7CD53B2F6C90}" presName="parentText" presStyleLbl="node1" presStyleIdx="0" presStyleCnt="4">
        <dgm:presLayoutVars>
          <dgm:chMax val="0"/>
          <dgm:bulletEnabled val="1"/>
        </dgm:presLayoutVars>
      </dgm:prSet>
      <dgm:spPr/>
    </dgm:pt>
    <dgm:pt modelId="{6A07F0D0-4B07-49E9-8393-5020E02FE49B}" type="pres">
      <dgm:prSet presAssocID="{81C730EA-B270-4C0F-924B-2636078B386A}" presName="spacer" presStyleCnt="0"/>
      <dgm:spPr/>
    </dgm:pt>
    <dgm:pt modelId="{A9BF7346-6E02-4723-AB2C-4FC5BBBA5A78}" type="pres">
      <dgm:prSet presAssocID="{5424C450-50F3-4DBD-BC7A-4471D51F0042}" presName="parentText" presStyleLbl="node1" presStyleIdx="1" presStyleCnt="4">
        <dgm:presLayoutVars>
          <dgm:chMax val="0"/>
          <dgm:bulletEnabled val="1"/>
        </dgm:presLayoutVars>
      </dgm:prSet>
      <dgm:spPr/>
    </dgm:pt>
    <dgm:pt modelId="{CCFD0248-BDE7-416E-9E95-4D2553CA12C6}" type="pres">
      <dgm:prSet presAssocID="{7DEB39A2-ED3F-41F2-AAC1-69A2AFA17009}" presName="spacer" presStyleCnt="0"/>
      <dgm:spPr/>
    </dgm:pt>
    <dgm:pt modelId="{E0FBB174-ABAC-4F05-AE96-F20C97D2DB59}" type="pres">
      <dgm:prSet presAssocID="{006A6A3F-1997-4907-8BE9-907AAC18D420}" presName="parentText" presStyleLbl="node1" presStyleIdx="2" presStyleCnt="4">
        <dgm:presLayoutVars>
          <dgm:chMax val="0"/>
          <dgm:bulletEnabled val="1"/>
        </dgm:presLayoutVars>
      </dgm:prSet>
      <dgm:spPr/>
    </dgm:pt>
    <dgm:pt modelId="{ABE3CB34-7ABC-4CB0-AD92-67562B920834}" type="pres">
      <dgm:prSet presAssocID="{B35F5CF8-90D3-4953-8700-42D1C2CCEC22}" presName="spacer" presStyleCnt="0"/>
      <dgm:spPr/>
    </dgm:pt>
    <dgm:pt modelId="{B4FDCE62-EE1C-45F2-B00F-E09228E26385}" type="pres">
      <dgm:prSet presAssocID="{F7D837D3-E2A5-4C81-B9A7-355867CAD1C2}" presName="parentText" presStyleLbl="node1" presStyleIdx="3" presStyleCnt="4">
        <dgm:presLayoutVars>
          <dgm:chMax val="0"/>
          <dgm:bulletEnabled val="1"/>
        </dgm:presLayoutVars>
      </dgm:prSet>
      <dgm:spPr/>
    </dgm:pt>
  </dgm:ptLst>
  <dgm:cxnLst>
    <dgm:cxn modelId="{0708615B-03D0-4786-BAB4-EEB8EC9D1AAA}" srcId="{E3E1DA27-EAC7-4FB3-AC90-12A5DD719E13}" destId="{B723A04E-8E70-4C69-BA2E-7CD53B2F6C90}" srcOrd="0" destOrd="0" parTransId="{5C021200-7FB7-49AD-9F4C-F2AADD79DE59}" sibTransId="{81C730EA-B270-4C0F-924B-2636078B386A}"/>
    <dgm:cxn modelId="{ADE861A1-A9B1-4B93-BF1F-653C205D27FD}" srcId="{E3E1DA27-EAC7-4FB3-AC90-12A5DD719E13}" destId="{5424C450-50F3-4DBD-BC7A-4471D51F0042}" srcOrd="1" destOrd="0" parTransId="{4B1D7C91-897E-47E1-821B-BDB919DD0BE1}" sibTransId="{7DEB39A2-ED3F-41F2-AAC1-69A2AFA17009}"/>
    <dgm:cxn modelId="{C694A9B7-E8BE-40D9-B63E-E3C1F6937A98}" type="presOf" srcId="{B723A04E-8E70-4C69-BA2E-7CD53B2F6C90}" destId="{86D08C41-47A1-49AE-B6D7-F423A130B843}" srcOrd="0" destOrd="0" presId="urn:microsoft.com/office/officeart/2005/8/layout/vList2"/>
    <dgm:cxn modelId="{4D2E3DC0-E012-42C2-9864-966D9B16E6FD}" type="presOf" srcId="{E3E1DA27-EAC7-4FB3-AC90-12A5DD719E13}" destId="{2A664ECE-C969-435F-9367-BF04E8C46F5A}" srcOrd="0" destOrd="0" presId="urn:microsoft.com/office/officeart/2005/8/layout/vList2"/>
    <dgm:cxn modelId="{7C38F3DB-8122-4B18-B189-0B4798D28E10}" type="presOf" srcId="{5424C450-50F3-4DBD-BC7A-4471D51F0042}" destId="{A9BF7346-6E02-4723-AB2C-4FC5BBBA5A78}" srcOrd="0" destOrd="0" presId="urn:microsoft.com/office/officeart/2005/8/layout/vList2"/>
    <dgm:cxn modelId="{20401EE2-7190-4212-BE5F-4E267E1F737F}" srcId="{E3E1DA27-EAC7-4FB3-AC90-12A5DD719E13}" destId="{F7D837D3-E2A5-4C81-B9A7-355867CAD1C2}" srcOrd="3" destOrd="0" parTransId="{4D4F4325-BE44-42F6-9804-616B279815B8}" sibTransId="{D7F20D98-A2CA-401E-9BC2-DAAAF876AAA5}"/>
    <dgm:cxn modelId="{218DA6E7-5B6A-49FD-BB54-5CA7738435C3}" type="presOf" srcId="{F7D837D3-E2A5-4C81-B9A7-355867CAD1C2}" destId="{B4FDCE62-EE1C-45F2-B00F-E09228E26385}" srcOrd="0" destOrd="0" presId="urn:microsoft.com/office/officeart/2005/8/layout/vList2"/>
    <dgm:cxn modelId="{B099D1E8-44BB-434A-A175-02E522B8A32E}" type="presOf" srcId="{006A6A3F-1997-4907-8BE9-907AAC18D420}" destId="{E0FBB174-ABAC-4F05-AE96-F20C97D2DB59}" srcOrd="0" destOrd="0" presId="urn:microsoft.com/office/officeart/2005/8/layout/vList2"/>
    <dgm:cxn modelId="{B87CECFA-CEDD-46F5-9A5E-1B915D74BAEA}" srcId="{E3E1DA27-EAC7-4FB3-AC90-12A5DD719E13}" destId="{006A6A3F-1997-4907-8BE9-907AAC18D420}" srcOrd="2" destOrd="0" parTransId="{D89B08AF-2436-4318-87D9-9F6261BD1212}" sibTransId="{B35F5CF8-90D3-4953-8700-42D1C2CCEC22}"/>
    <dgm:cxn modelId="{5F510FCB-F967-402A-A312-946D61DC3266}" type="presParOf" srcId="{2A664ECE-C969-435F-9367-BF04E8C46F5A}" destId="{86D08C41-47A1-49AE-B6D7-F423A130B843}" srcOrd="0" destOrd="0" presId="urn:microsoft.com/office/officeart/2005/8/layout/vList2"/>
    <dgm:cxn modelId="{9C96D04C-5872-4E23-844E-24864A460477}" type="presParOf" srcId="{2A664ECE-C969-435F-9367-BF04E8C46F5A}" destId="{6A07F0D0-4B07-49E9-8393-5020E02FE49B}" srcOrd="1" destOrd="0" presId="urn:microsoft.com/office/officeart/2005/8/layout/vList2"/>
    <dgm:cxn modelId="{E422CE25-DAA3-4D52-A022-C89C2644007F}" type="presParOf" srcId="{2A664ECE-C969-435F-9367-BF04E8C46F5A}" destId="{A9BF7346-6E02-4723-AB2C-4FC5BBBA5A78}" srcOrd="2" destOrd="0" presId="urn:microsoft.com/office/officeart/2005/8/layout/vList2"/>
    <dgm:cxn modelId="{C0AB2DBC-5281-42E8-9291-68899EA32B0B}" type="presParOf" srcId="{2A664ECE-C969-435F-9367-BF04E8C46F5A}" destId="{CCFD0248-BDE7-416E-9E95-4D2553CA12C6}" srcOrd="3" destOrd="0" presId="urn:microsoft.com/office/officeart/2005/8/layout/vList2"/>
    <dgm:cxn modelId="{1AB15005-D3A4-4A82-9CE7-E9952745D7C5}" type="presParOf" srcId="{2A664ECE-C969-435F-9367-BF04E8C46F5A}" destId="{E0FBB174-ABAC-4F05-AE96-F20C97D2DB59}" srcOrd="4" destOrd="0" presId="urn:microsoft.com/office/officeart/2005/8/layout/vList2"/>
    <dgm:cxn modelId="{ECBCFCE4-B17F-4306-A934-C34486356E8C}" type="presParOf" srcId="{2A664ECE-C969-435F-9367-BF04E8C46F5A}" destId="{ABE3CB34-7ABC-4CB0-AD92-67562B920834}" srcOrd="5" destOrd="0" presId="urn:microsoft.com/office/officeart/2005/8/layout/vList2"/>
    <dgm:cxn modelId="{A91485CA-B543-4B87-B318-6CB045DAC86B}" type="presParOf" srcId="{2A664ECE-C969-435F-9367-BF04E8C46F5A}" destId="{B4FDCE62-EE1C-45F2-B00F-E09228E2638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15F1963-8215-4EC8-AA9C-C28F28ED7F8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B848D0B-E1CC-423D-A40A-1365BA23874D}">
      <dgm:prSet custT="1"/>
      <dgm:spPr/>
      <dgm:t>
        <a:bodyPr/>
        <a:lstStyle/>
        <a:p>
          <a:r>
            <a:rPr lang="en-GB" sz="4000" i="1" dirty="0"/>
            <a:t>1. Stakeholder Regulation</a:t>
          </a:r>
          <a:endParaRPr lang="en-US" sz="4000" dirty="0"/>
        </a:p>
      </dgm:t>
    </dgm:pt>
    <dgm:pt modelId="{3A143BC0-9000-4ED4-B33F-8D07E0FEE024}" type="parTrans" cxnId="{0B59A888-397E-44FD-A7CA-9C4C4004A14F}">
      <dgm:prSet/>
      <dgm:spPr/>
      <dgm:t>
        <a:bodyPr/>
        <a:lstStyle/>
        <a:p>
          <a:endParaRPr lang="en-US"/>
        </a:p>
      </dgm:t>
    </dgm:pt>
    <dgm:pt modelId="{FCD858DE-09F8-4ED6-9C95-38F77FBB3D9B}" type="sibTrans" cxnId="{0B59A888-397E-44FD-A7CA-9C4C4004A14F}">
      <dgm:prSet/>
      <dgm:spPr/>
      <dgm:t>
        <a:bodyPr/>
        <a:lstStyle/>
        <a:p>
          <a:endParaRPr lang="en-US"/>
        </a:p>
      </dgm:t>
    </dgm:pt>
    <dgm:pt modelId="{4E8FBCBB-7A13-4C5A-AC3F-B8F087AFA18E}">
      <dgm:prSet/>
      <dgm:spPr/>
      <dgm:t>
        <a:bodyPr/>
        <a:lstStyle/>
        <a:p>
          <a:r>
            <a:rPr lang="en-GB"/>
            <a:t>Using codes as a way of guiding or controlling employee and/ or other stakeholder behaviour as it relates to day-to-day operational concerns and/or stakeholder groups </a:t>
          </a:r>
          <a:endParaRPr lang="en-US"/>
        </a:p>
      </dgm:t>
    </dgm:pt>
    <dgm:pt modelId="{925640F5-FCE9-4007-BB60-2231B107BF5C}" type="parTrans" cxnId="{09C802E5-B93C-47E3-9E3C-F1D848688602}">
      <dgm:prSet/>
      <dgm:spPr/>
      <dgm:t>
        <a:bodyPr/>
        <a:lstStyle/>
        <a:p>
          <a:endParaRPr lang="en-US"/>
        </a:p>
      </dgm:t>
    </dgm:pt>
    <dgm:pt modelId="{F5B4B816-9D50-47E7-B21B-17116715A2F3}" type="sibTrans" cxnId="{09C802E5-B93C-47E3-9E3C-F1D848688602}">
      <dgm:prSet/>
      <dgm:spPr/>
      <dgm:t>
        <a:bodyPr/>
        <a:lstStyle/>
        <a:p>
          <a:endParaRPr lang="en-US"/>
        </a:p>
      </dgm:t>
    </dgm:pt>
    <dgm:pt modelId="{D9A47B7A-9A3B-426F-AA02-0AC280EF81C4}">
      <dgm:prSet/>
      <dgm:spPr/>
      <dgm:t>
        <a:bodyPr/>
        <a:lstStyle/>
        <a:p>
          <a:r>
            <a:rPr lang="en-GB"/>
            <a:t>formalise values, philosophies or commitments as a way of encouraging buy-in to the code and protecting the corporation from rogue employees by using the code as part of the employment contract. </a:t>
          </a:r>
          <a:endParaRPr lang="en-US"/>
        </a:p>
      </dgm:t>
    </dgm:pt>
    <dgm:pt modelId="{73C9D54B-3F35-4EA9-A059-26A3EF0FEEAA}" type="parTrans" cxnId="{69B69F29-D508-4BBD-A031-FAE4A83FAF04}">
      <dgm:prSet/>
      <dgm:spPr/>
      <dgm:t>
        <a:bodyPr/>
        <a:lstStyle/>
        <a:p>
          <a:endParaRPr lang="en-US"/>
        </a:p>
      </dgm:t>
    </dgm:pt>
    <dgm:pt modelId="{89305F64-BDA8-407D-ABDF-45D957859E12}" type="sibTrans" cxnId="{69B69F29-D508-4BBD-A031-FAE4A83FAF04}">
      <dgm:prSet/>
      <dgm:spPr/>
      <dgm:t>
        <a:bodyPr/>
        <a:lstStyle/>
        <a:p>
          <a:endParaRPr lang="en-US"/>
        </a:p>
      </dgm:t>
    </dgm:pt>
    <dgm:pt modelId="{F9D70254-13EE-488A-A865-96042CEBA11E}">
      <dgm:prSet/>
      <dgm:spPr/>
      <dgm:t>
        <a:bodyPr/>
        <a:lstStyle/>
        <a:p>
          <a:r>
            <a:rPr lang="en-GB"/>
            <a:t>Some codes are championed by senior executives who feel a personal commitment to do the right and formalise this in the corporate ethic using a code</a:t>
          </a:r>
          <a:endParaRPr lang="en-US"/>
        </a:p>
      </dgm:t>
    </dgm:pt>
    <dgm:pt modelId="{0241601A-65EE-4261-B3A7-549318B6B737}" type="parTrans" cxnId="{B3D6A915-5038-4AA4-A5CA-84C0F901D4A4}">
      <dgm:prSet/>
      <dgm:spPr/>
      <dgm:t>
        <a:bodyPr/>
        <a:lstStyle/>
        <a:p>
          <a:endParaRPr lang="en-US"/>
        </a:p>
      </dgm:t>
    </dgm:pt>
    <dgm:pt modelId="{41A4D9ED-D73F-400F-BE76-EE54EF5D3D0B}" type="sibTrans" cxnId="{B3D6A915-5038-4AA4-A5CA-84C0F901D4A4}">
      <dgm:prSet/>
      <dgm:spPr/>
      <dgm:t>
        <a:bodyPr/>
        <a:lstStyle/>
        <a:p>
          <a:endParaRPr lang="en-US"/>
        </a:p>
      </dgm:t>
    </dgm:pt>
    <dgm:pt modelId="{25141B59-F3B7-465B-96C3-310DA1E8E926}" type="pres">
      <dgm:prSet presAssocID="{D15F1963-8215-4EC8-AA9C-C28F28ED7F85}" presName="linear" presStyleCnt="0">
        <dgm:presLayoutVars>
          <dgm:animLvl val="lvl"/>
          <dgm:resizeHandles val="exact"/>
        </dgm:presLayoutVars>
      </dgm:prSet>
      <dgm:spPr/>
    </dgm:pt>
    <dgm:pt modelId="{FB79261F-676C-4D2C-9B0D-CAF4914720F0}" type="pres">
      <dgm:prSet presAssocID="{0B848D0B-E1CC-423D-A40A-1365BA23874D}" presName="parentText" presStyleLbl="node1" presStyleIdx="0" presStyleCnt="3">
        <dgm:presLayoutVars>
          <dgm:chMax val="0"/>
          <dgm:bulletEnabled val="1"/>
        </dgm:presLayoutVars>
      </dgm:prSet>
      <dgm:spPr/>
    </dgm:pt>
    <dgm:pt modelId="{4D90027E-0792-41B9-B33C-B9E618ECCB60}" type="pres">
      <dgm:prSet presAssocID="{FCD858DE-09F8-4ED6-9C95-38F77FBB3D9B}" presName="spacer" presStyleCnt="0"/>
      <dgm:spPr/>
    </dgm:pt>
    <dgm:pt modelId="{7E4F1BF6-08E9-4E1B-A912-DA625FB2C2DF}" type="pres">
      <dgm:prSet presAssocID="{4E8FBCBB-7A13-4C5A-AC3F-B8F087AFA18E}" presName="parentText" presStyleLbl="node1" presStyleIdx="1" presStyleCnt="3">
        <dgm:presLayoutVars>
          <dgm:chMax val="0"/>
          <dgm:bulletEnabled val="1"/>
        </dgm:presLayoutVars>
      </dgm:prSet>
      <dgm:spPr/>
    </dgm:pt>
    <dgm:pt modelId="{9562C520-1191-4C69-B791-EB4CCA63E9F6}" type="pres">
      <dgm:prSet presAssocID="{4E8FBCBB-7A13-4C5A-AC3F-B8F087AFA18E}" presName="childText" presStyleLbl="revTx" presStyleIdx="0" presStyleCnt="1">
        <dgm:presLayoutVars>
          <dgm:bulletEnabled val="1"/>
        </dgm:presLayoutVars>
      </dgm:prSet>
      <dgm:spPr/>
    </dgm:pt>
    <dgm:pt modelId="{AC8587CD-181E-46EF-936D-866ED53C89E9}" type="pres">
      <dgm:prSet presAssocID="{F9D70254-13EE-488A-A865-96042CEBA11E}" presName="parentText" presStyleLbl="node1" presStyleIdx="2" presStyleCnt="3">
        <dgm:presLayoutVars>
          <dgm:chMax val="0"/>
          <dgm:bulletEnabled val="1"/>
        </dgm:presLayoutVars>
      </dgm:prSet>
      <dgm:spPr/>
    </dgm:pt>
  </dgm:ptLst>
  <dgm:cxnLst>
    <dgm:cxn modelId="{80B1400E-5921-4214-BFBC-A0A1BEF0B498}" type="presOf" srcId="{D9A47B7A-9A3B-426F-AA02-0AC280EF81C4}" destId="{9562C520-1191-4C69-B791-EB4CCA63E9F6}" srcOrd="0" destOrd="0" presId="urn:microsoft.com/office/officeart/2005/8/layout/vList2"/>
    <dgm:cxn modelId="{B3D6A915-5038-4AA4-A5CA-84C0F901D4A4}" srcId="{D15F1963-8215-4EC8-AA9C-C28F28ED7F85}" destId="{F9D70254-13EE-488A-A865-96042CEBA11E}" srcOrd="2" destOrd="0" parTransId="{0241601A-65EE-4261-B3A7-549318B6B737}" sibTransId="{41A4D9ED-D73F-400F-BE76-EE54EF5D3D0B}"/>
    <dgm:cxn modelId="{69B69F29-D508-4BBD-A031-FAE4A83FAF04}" srcId="{4E8FBCBB-7A13-4C5A-AC3F-B8F087AFA18E}" destId="{D9A47B7A-9A3B-426F-AA02-0AC280EF81C4}" srcOrd="0" destOrd="0" parTransId="{73C9D54B-3F35-4EA9-A059-26A3EF0FEEAA}" sibTransId="{89305F64-BDA8-407D-ABDF-45D957859E12}"/>
    <dgm:cxn modelId="{286BCF55-CDDB-42B1-AC0B-ED37C5876B1F}" type="presOf" srcId="{0B848D0B-E1CC-423D-A40A-1365BA23874D}" destId="{FB79261F-676C-4D2C-9B0D-CAF4914720F0}" srcOrd="0" destOrd="0" presId="urn:microsoft.com/office/officeart/2005/8/layout/vList2"/>
    <dgm:cxn modelId="{F466757D-0F05-4325-8343-E55DDADDBDF7}" type="presOf" srcId="{4E8FBCBB-7A13-4C5A-AC3F-B8F087AFA18E}" destId="{7E4F1BF6-08E9-4E1B-A912-DA625FB2C2DF}" srcOrd="0" destOrd="0" presId="urn:microsoft.com/office/officeart/2005/8/layout/vList2"/>
    <dgm:cxn modelId="{0B59A888-397E-44FD-A7CA-9C4C4004A14F}" srcId="{D15F1963-8215-4EC8-AA9C-C28F28ED7F85}" destId="{0B848D0B-E1CC-423D-A40A-1365BA23874D}" srcOrd="0" destOrd="0" parTransId="{3A143BC0-9000-4ED4-B33F-8D07E0FEE024}" sibTransId="{FCD858DE-09F8-4ED6-9C95-38F77FBB3D9B}"/>
    <dgm:cxn modelId="{7A290DE4-7988-45ED-A984-66DFB25EB9DF}" type="presOf" srcId="{F9D70254-13EE-488A-A865-96042CEBA11E}" destId="{AC8587CD-181E-46EF-936D-866ED53C89E9}" srcOrd="0" destOrd="0" presId="urn:microsoft.com/office/officeart/2005/8/layout/vList2"/>
    <dgm:cxn modelId="{09C802E5-B93C-47E3-9E3C-F1D848688602}" srcId="{D15F1963-8215-4EC8-AA9C-C28F28ED7F85}" destId="{4E8FBCBB-7A13-4C5A-AC3F-B8F087AFA18E}" srcOrd="1" destOrd="0" parTransId="{925640F5-FCE9-4007-BB60-2231B107BF5C}" sibTransId="{F5B4B816-9D50-47E7-B21B-17116715A2F3}"/>
    <dgm:cxn modelId="{73DBFBF0-B1AA-41C2-9A75-E4BEC08C807D}" type="presOf" srcId="{D15F1963-8215-4EC8-AA9C-C28F28ED7F85}" destId="{25141B59-F3B7-465B-96C3-310DA1E8E926}" srcOrd="0" destOrd="0" presId="urn:microsoft.com/office/officeart/2005/8/layout/vList2"/>
    <dgm:cxn modelId="{688BE030-2049-4238-B6C2-02ED5CAC3B4D}" type="presParOf" srcId="{25141B59-F3B7-465B-96C3-310DA1E8E926}" destId="{FB79261F-676C-4D2C-9B0D-CAF4914720F0}" srcOrd="0" destOrd="0" presId="urn:microsoft.com/office/officeart/2005/8/layout/vList2"/>
    <dgm:cxn modelId="{E5201D0D-4C6A-4C4D-9254-C6FC560D5827}" type="presParOf" srcId="{25141B59-F3B7-465B-96C3-310DA1E8E926}" destId="{4D90027E-0792-41B9-B33C-B9E618ECCB60}" srcOrd="1" destOrd="0" presId="urn:microsoft.com/office/officeart/2005/8/layout/vList2"/>
    <dgm:cxn modelId="{0D13CB9B-09B9-4FB5-A299-099CBADCE8E2}" type="presParOf" srcId="{25141B59-F3B7-465B-96C3-310DA1E8E926}" destId="{7E4F1BF6-08E9-4E1B-A912-DA625FB2C2DF}" srcOrd="2" destOrd="0" presId="urn:microsoft.com/office/officeart/2005/8/layout/vList2"/>
    <dgm:cxn modelId="{758A1ACE-AE7E-404E-B97E-49AAC86DCD8C}" type="presParOf" srcId="{25141B59-F3B7-465B-96C3-310DA1E8E926}" destId="{9562C520-1191-4C69-B791-EB4CCA63E9F6}" srcOrd="3" destOrd="0" presId="urn:microsoft.com/office/officeart/2005/8/layout/vList2"/>
    <dgm:cxn modelId="{7B6566DD-B53F-4268-96E8-D84CF875FBF8}" type="presParOf" srcId="{25141B59-F3B7-465B-96C3-310DA1E8E926}" destId="{AC8587CD-181E-46EF-936D-866ED53C89E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61429E1B-5EA2-42E7-8DEA-AFB85092162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0196815-7246-410E-9EB4-F14F6BDC0A94}">
      <dgm:prSet custT="1"/>
      <dgm:spPr/>
      <dgm:t>
        <a:bodyPr/>
        <a:lstStyle/>
        <a:p>
          <a:r>
            <a:rPr lang="en-GB" sz="4000" dirty="0"/>
            <a:t>2. Stakeholder Communication</a:t>
          </a:r>
          <a:endParaRPr lang="en-US" sz="4000" dirty="0"/>
        </a:p>
      </dgm:t>
    </dgm:pt>
    <dgm:pt modelId="{099D41A1-0334-429D-89F9-D1ED7BEF641D}" type="parTrans" cxnId="{CEE4557F-B165-4408-BB05-A7B79AE8777D}">
      <dgm:prSet/>
      <dgm:spPr/>
      <dgm:t>
        <a:bodyPr/>
        <a:lstStyle/>
        <a:p>
          <a:endParaRPr lang="en-US"/>
        </a:p>
      </dgm:t>
    </dgm:pt>
    <dgm:pt modelId="{94151E7B-A325-4918-84A3-98EB2C4250FF}" type="sibTrans" cxnId="{CEE4557F-B165-4408-BB05-A7B79AE8777D}">
      <dgm:prSet/>
      <dgm:spPr/>
      <dgm:t>
        <a:bodyPr/>
        <a:lstStyle/>
        <a:p>
          <a:endParaRPr lang="en-US"/>
        </a:p>
      </dgm:t>
    </dgm:pt>
    <dgm:pt modelId="{1C6A0A13-E822-41F0-9DEA-131D98D574C2}">
      <dgm:prSet custT="1"/>
      <dgm:spPr/>
      <dgm:t>
        <a:bodyPr/>
        <a:lstStyle/>
        <a:p>
          <a:r>
            <a:rPr lang="en-GB" sz="2000" dirty="0"/>
            <a:t>Communicating elements of corporate philosophy, activities and performance to stakeholders. </a:t>
          </a:r>
          <a:endParaRPr lang="en-US" sz="2000" dirty="0"/>
        </a:p>
      </dgm:t>
    </dgm:pt>
    <dgm:pt modelId="{C8080D5F-558F-457E-82CA-E8776840243F}" type="parTrans" cxnId="{BF3B7DC9-5078-4E52-B019-460A510E1460}">
      <dgm:prSet/>
      <dgm:spPr/>
      <dgm:t>
        <a:bodyPr/>
        <a:lstStyle/>
        <a:p>
          <a:endParaRPr lang="en-US"/>
        </a:p>
      </dgm:t>
    </dgm:pt>
    <dgm:pt modelId="{288F8AFD-679B-485D-AAA3-7B3F1B1855CB}" type="sibTrans" cxnId="{BF3B7DC9-5078-4E52-B019-460A510E1460}">
      <dgm:prSet/>
      <dgm:spPr/>
      <dgm:t>
        <a:bodyPr/>
        <a:lstStyle/>
        <a:p>
          <a:endParaRPr lang="en-US"/>
        </a:p>
      </dgm:t>
    </dgm:pt>
    <dgm:pt modelId="{AAD0D504-9F8D-4D34-A007-E54175E1B3AD}">
      <dgm:prSet custT="1"/>
      <dgm:spPr/>
      <dgm:t>
        <a:bodyPr/>
        <a:lstStyle/>
        <a:p>
          <a:r>
            <a:rPr lang="en-GB" sz="2000" dirty="0"/>
            <a:t>Motivations  </a:t>
          </a:r>
          <a:endParaRPr lang="en-US" sz="2000" dirty="0"/>
        </a:p>
      </dgm:t>
    </dgm:pt>
    <dgm:pt modelId="{88392B9A-8C8C-44BB-BE7F-10D30D2F7EA6}" type="parTrans" cxnId="{3415E143-12AB-435E-B9A3-4448F6C9E8A1}">
      <dgm:prSet/>
      <dgm:spPr/>
      <dgm:t>
        <a:bodyPr/>
        <a:lstStyle/>
        <a:p>
          <a:endParaRPr lang="en-US"/>
        </a:p>
      </dgm:t>
    </dgm:pt>
    <dgm:pt modelId="{EEDFA4A9-A1A0-472B-8F08-BB69B5DC55CD}" type="sibTrans" cxnId="{3415E143-12AB-435E-B9A3-4448F6C9E8A1}">
      <dgm:prSet/>
      <dgm:spPr/>
      <dgm:t>
        <a:bodyPr/>
        <a:lstStyle/>
        <a:p>
          <a:endParaRPr lang="en-US"/>
        </a:p>
      </dgm:t>
    </dgm:pt>
    <dgm:pt modelId="{285C1D72-1A6B-427D-A09A-4A868883679B}">
      <dgm:prSet custT="1"/>
      <dgm:spPr/>
      <dgm:t>
        <a:bodyPr/>
        <a:lstStyle/>
        <a:p>
          <a:r>
            <a:rPr lang="en-GB" sz="2000" dirty="0"/>
            <a:t>to ensure a continued societal license to operate where codes are used to formalise this commitment</a:t>
          </a:r>
          <a:endParaRPr lang="en-US" sz="2000" dirty="0"/>
        </a:p>
      </dgm:t>
    </dgm:pt>
    <dgm:pt modelId="{88BA0A6A-01A2-46DE-93C3-D939FF05F0F2}" type="parTrans" cxnId="{B30B30F9-B93D-4AAF-A90D-5384913BDF6A}">
      <dgm:prSet/>
      <dgm:spPr/>
      <dgm:t>
        <a:bodyPr/>
        <a:lstStyle/>
        <a:p>
          <a:endParaRPr lang="en-US"/>
        </a:p>
      </dgm:t>
    </dgm:pt>
    <dgm:pt modelId="{FA8B4749-7683-468D-AEEA-E2C5613DCDC9}" type="sibTrans" cxnId="{B30B30F9-B93D-4AAF-A90D-5384913BDF6A}">
      <dgm:prSet/>
      <dgm:spPr/>
      <dgm:t>
        <a:bodyPr/>
        <a:lstStyle/>
        <a:p>
          <a:endParaRPr lang="en-US"/>
        </a:p>
      </dgm:t>
    </dgm:pt>
    <dgm:pt modelId="{64678072-4FD5-48CC-88FD-D2C8BAD5F9DF}">
      <dgm:prSet custT="1"/>
      <dgm:spPr/>
      <dgm:t>
        <a:bodyPr/>
        <a:lstStyle/>
        <a:p>
          <a:r>
            <a:rPr lang="en-GB" sz="2000" dirty="0"/>
            <a:t>to create trust, legitimacy and credibility of corporations with its stakeholder groups</a:t>
          </a:r>
          <a:endParaRPr lang="en-US" sz="2000" dirty="0"/>
        </a:p>
      </dgm:t>
    </dgm:pt>
    <dgm:pt modelId="{41BB4B8C-FFFA-4DB6-9A31-A88E5A8D4C04}" type="parTrans" cxnId="{E8A3DC32-BF48-4A6F-BD46-CDAB14617C61}">
      <dgm:prSet/>
      <dgm:spPr/>
      <dgm:t>
        <a:bodyPr/>
        <a:lstStyle/>
        <a:p>
          <a:endParaRPr lang="en-US"/>
        </a:p>
      </dgm:t>
    </dgm:pt>
    <dgm:pt modelId="{2189A9EE-CDA8-48D0-A670-777EAB14C02D}" type="sibTrans" cxnId="{E8A3DC32-BF48-4A6F-BD46-CDAB14617C61}">
      <dgm:prSet/>
      <dgm:spPr/>
      <dgm:t>
        <a:bodyPr/>
        <a:lstStyle/>
        <a:p>
          <a:endParaRPr lang="en-US"/>
        </a:p>
      </dgm:t>
    </dgm:pt>
    <dgm:pt modelId="{64D3C34C-010A-4652-A722-9C2F14E21693}">
      <dgm:prSet custT="1"/>
      <dgm:spPr/>
      <dgm:t>
        <a:bodyPr/>
        <a:lstStyle/>
        <a:p>
          <a:r>
            <a:rPr lang="en-GB" sz="2000" dirty="0"/>
            <a:t>to communicate their intentions or activities towards operating in an ethical and socially acceptable manner, while still maintaining their ability to be profitable. </a:t>
          </a:r>
          <a:endParaRPr lang="en-US" sz="2000" dirty="0"/>
        </a:p>
      </dgm:t>
    </dgm:pt>
    <dgm:pt modelId="{166B74C7-0D1F-4AB1-A31A-2D893897B59A}" type="parTrans" cxnId="{F8DF2E83-6843-4B26-A2E7-BB96C0B3461C}">
      <dgm:prSet/>
      <dgm:spPr/>
      <dgm:t>
        <a:bodyPr/>
        <a:lstStyle/>
        <a:p>
          <a:endParaRPr lang="en-US"/>
        </a:p>
      </dgm:t>
    </dgm:pt>
    <dgm:pt modelId="{F1FDA960-0FB1-460A-A859-C95E07E7B5D1}" type="sibTrans" cxnId="{F8DF2E83-6843-4B26-A2E7-BB96C0B3461C}">
      <dgm:prSet/>
      <dgm:spPr/>
      <dgm:t>
        <a:bodyPr/>
        <a:lstStyle/>
        <a:p>
          <a:endParaRPr lang="en-US"/>
        </a:p>
      </dgm:t>
    </dgm:pt>
    <dgm:pt modelId="{0A5439C5-90A4-42D9-BB6C-668FCEA31507}">
      <dgm:prSet custT="1"/>
      <dgm:spPr/>
      <dgm:t>
        <a:bodyPr/>
        <a:lstStyle/>
        <a:p>
          <a:r>
            <a:rPr lang="en-GB" sz="2000" dirty="0"/>
            <a:t>Public opinion of the corporation</a:t>
          </a:r>
          <a:endParaRPr lang="en-US" sz="2000" dirty="0"/>
        </a:p>
      </dgm:t>
    </dgm:pt>
    <dgm:pt modelId="{9803F9B9-93DA-43D9-BF60-1B7112433DAB}" type="parTrans" cxnId="{FF3CCA18-1B4E-48B2-9260-77EF460E3E1C}">
      <dgm:prSet/>
      <dgm:spPr/>
      <dgm:t>
        <a:bodyPr/>
        <a:lstStyle/>
        <a:p>
          <a:endParaRPr lang="en-US"/>
        </a:p>
      </dgm:t>
    </dgm:pt>
    <dgm:pt modelId="{F0136F78-4C6A-4D8D-AD5F-335BFAB43D30}" type="sibTrans" cxnId="{FF3CCA18-1B4E-48B2-9260-77EF460E3E1C}">
      <dgm:prSet/>
      <dgm:spPr/>
      <dgm:t>
        <a:bodyPr/>
        <a:lstStyle/>
        <a:p>
          <a:endParaRPr lang="en-US"/>
        </a:p>
      </dgm:t>
    </dgm:pt>
    <dgm:pt modelId="{97DA0585-4A54-A646-A136-F4EE19C24FF1}" type="pres">
      <dgm:prSet presAssocID="{61429E1B-5EA2-42E7-8DEA-AFB850921626}" presName="linear" presStyleCnt="0">
        <dgm:presLayoutVars>
          <dgm:animLvl val="lvl"/>
          <dgm:resizeHandles val="exact"/>
        </dgm:presLayoutVars>
      </dgm:prSet>
      <dgm:spPr/>
    </dgm:pt>
    <dgm:pt modelId="{1DEC95C1-0827-9D4C-8460-0BDEB441B822}" type="pres">
      <dgm:prSet presAssocID="{20196815-7246-410E-9EB4-F14F6BDC0A94}" presName="parentText" presStyleLbl="node1" presStyleIdx="0" presStyleCnt="4">
        <dgm:presLayoutVars>
          <dgm:chMax val="0"/>
          <dgm:bulletEnabled val="1"/>
        </dgm:presLayoutVars>
      </dgm:prSet>
      <dgm:spPr/>
    </dgm:pt>
    <dgm:pt modelId="{CF432801-9CAF-1745-8DCE-E5FC30684F1B}" type="pres">
      <dgm:prSet presAssocID="{94151E7B-A325-4918-84A3-98EB2C4250FF}" presName="spacer" presStyleCnt="0"/>
      <dgm:spPr/>
    </dgm:pt>
    <dgm:pt modelId="{5DD12317-5EEA-4D4E-88A3-4B794B955D41}" type="pres">
      <dgm:prSet presAssocID="{1C6A0A13-E822-41F0-9DEA-131D98D574C2}" presName="parentText" presStyleLbl="node1" presStyleIdx="1" presStyleCnt="4" custLinFactY="-1622" custLinFactNeighborX="970" custLinFactNeighborY="-100000">
        <dgm:presLayoutVars>
          <dgm:chMax val="0"/>
          <dgm:bulletEnabled val="1"/>
        </dgm:presLayoutVars>
      </dgm:prSet>
      <dgm:spPr/>
    </dgm:pt>
    <dgm:pt modelId="{B4382B7D-FFC1-7743-9A3B-B7632C5546E6}" type="pres">
      <dgm:prSet presAssocID="{288F8AFD-679B-485D-AAA3-7B3F1B1855CB}" presName="spacer" presStyleCnt="0"/>
      <dgm:spPr/>
    </dgm:pt>
    <dgm:pt modelId="{0EEBC126-6141-8942-9F03-20EEF8C4A4E2}" type="pres">
      <dgm:prSet presAssocID="{AAD0D504-9F8D-4D34-A007-E54175E1B3AD}" presName="parentText" presStyleLbl="node1" presStyleIdx="2" presStyleCnt="4" custLinFactNeighborX="970" custLinFactNeighborY="-1905">
        <dgm:presLayoutVars>
          <dgm:chMax val="0"/>
          <dgm:bulletEnabled val="1"/>
        </dgm:presLayoutVars>
      </dgm:prSet>
      <dgm:spPr/>
    </dgm:pt>
    <dgm:pt modelId="{AEC33636-697C-594A-A7F8-31C810C6D95C}" type="pres">
      <dgm:prSet presAssocID="{AAD0D504-9F8D-4D34-A007-E54175E1B3AD}" presName="childText" presStyleLbl="revTx" presStyleIdx="0" presStyleCnt="1" custLinFactNeighborX="970" custLinFactNeighborY="-3123">
        <dgm:presLayoutVars>
          <dgm:bulletEnabled val="1"/>
        </dgm:presLayoutVars>
      </dgm:prSet>
      <dgm:spPr/>
    </dgm:pt>
    <dgm:pt modelId="{CE2280AE-449B-0B44-8354-958F75CB9AFF}" type="pres">
      <dgm:prSet presAssocID="{0A5439C5-90A4-42D9-BB6C-668FCEA31507}" presName="parentText" presStyleLbl="node1" presStyleIdx="3" presStyleCnt="4" custLinFactNeighborX="970" custLinFactNeighborY="-1905">
        <dgm:presLayoutVars>
          <dgm:chMax val="0"/>
          <dgm:bulletEnabled val="1"/>
        </dgm:presLayoutVars>
      </dgm:prSet>
      <dgm:spPr/>
    </dgm:pt>
  </dgm:ptLst>
  <dgm:cxnLst>
    <dgm:cxn modelId="{FF3CCA18-1B4E-48B2-9260-77EF460E3E1C}" srcId="{61429E1B-5EA2-42E7-8DEA-AFB850921626}" destId="{0A5439C5-90A4-42D9-BB6C-668FCEA31507}" srcOrd="3" destOrd="0" parTransId="{9803F9B9-93DA-43D9-BF60-1B7112433DAB}" sibTransId="{F0136F78-4C6A-4D8D-AD5F-335BFAB43D30}"/>
    <dgm:cxn modelId="{7D221F1A-8E54-2F49-8573-6D96C47891AE}" type="presOf" srcId="{20196815-7246-410E-9EB4-F14F6BDC0A94}" destId="{1DEC95C1-0827-9D4C-8460-0BDEB441B822}" srcOrd="0" destOrd="0" presId="urn:microsoft.com/office/officeart/2005/8/layout/vList2"/>
    <dgm:cxn modelId="{0025C721-339C-5545-AAB0-19A7249DB83F}" type="presOf" srcId="{1C6A0A13-E822-41F0-9DEA-131D98D574C2}" destId="{5DD12317-5EEA-4D4E-88A3-4B794B955D41}" srcOrd="0" destOrd="0" presId="urn:microsoft.com/office/officeart/2005/8/layout/vList2"/>
    <dgm:cxn modelId="{E8A3DC32-BF48-4A6F-BD46-CDAB14617C61}" srcId="{AAD0D504-9F8D-4D34-A007-E54175E1B3AD}" destId="{64678072-4FD5-48CC-88FD-D2C8BAD5F9DF}" srcOrd="1" destOrd="0" parTransId="{41BB4B8C-FFFA-4DB6-9A31-A88E5A8D4C04}" sibTransId="{2189A9EE-CDA8-48D0-A670-777EAB14C02D}"/>
    <dgm:cxn modelId="{590C0F34-CDC9-8747-92AC-233E759E559C}" type="presOf" srcId="{0A5439C5-90A4-42D9-BB6C-668FCEA31507}" destId="{CE2280AE-449B-0B44-8354-958F75CB9AFF}" srcOrd="0" destOrd="0" presId="urn:microsoft.com/office/officeart/2005/8/layout/vList2"/>
    <dgm:cxn modelId="{3415E143-12AB-435E-B9A3-4448F6C9E8A1}" srcId="{61429E1B-5EA2-42E7-8DEA-AFB850921626}" destId="{AAD0D504-9F8D-4D34-A007-E54175E1B3AD}" srcOrd="2" destOrd="0" parTransId="{88392B9A-8C8C-44BB-BE7F-10D30D2F7EA6}" sibTransId="{EEDFA4A9-A1A0-472B-8F08-BB69B5DC55CD}"/>
    <dgm:cxn modelId="{44985968-E312-3848-BB28-1B2A8182149E}" type="presOf" srcId="{AAD0D504-9F8D-4D34-A007-E54175E1B3AD}" destId="{0EEBC126-6141-8942-9F03-20EEF8C4A4E2}" srcOrd="0" destOrd="0" presId="urn:microsoft.com/office/officeart/2005/8/layout/vList2"/>
    <dgm:cxn modelId="{A2A3A154-B344-0442-B0CE-6B1B5123EFE0}" type="presOf" srcId="{61429E1B-5EA2-42E7-8DEA-AFB850921626}" destId="{97DA0585-4A54-A646-A136-F4EE19C24FF1}" srcOrd="0" destOrd="0" presId="urn:microsoft.com/office/officeart/2005/8/layout/vList2"/>
    <dgm:cxn modelId="{CEE4557F-B165-4408-BB05-A7B79AE8777D}" srcId="{61429E1B-5EA2-42E7-8DEA-AFB850921626}" destId="{20196815-7246-410E-9EB4-F14F6BDC0A94}" srcOrd="0" destOrd="0" parTransId="{099D41A1-0334-429D-89F9-D1ED7BEF641D}" sibTransId="{94151E7B-A325-4918-84A3-98EB2C4250FF}"/>
    <dgm:cxn modelId="{F8DF2E83-6843-4B26-A2E7-BB96C0B3461C}" srcId="{AAD0D504-9F8D-4D34-A007-E54175E1B3AD}" destId="{64D3C34C-010A-4652-A722-9C2F14E21693}" srcOrd="2" destOrd="0" parTransId="{166B74C7-0D1F-4AB1-A31A-2D893897B59A}" sibTransId="{F1FDA960-0FB1-460A-A859-C95E07E7B5D1}"/>
    <dgm:cxn modelId="{CBBF8BC6-75CB-A348-9D8A-3DFB471CC4C8}" type="presOf" srcId="{64678072-4FD5-48CC-88FD-D2C8BAD5F9DF}" destId="{AEC33636-697C-594A-A7F8-31C810C6D95C}" srcOrd="0" destOrd="1" presId="urn:microsoft.com/office/officeart/2005/8/layout/vList2"/>
    <dgm:cxn modelId="{BF3B7DC9-5078-4E52-B019-460A510E1460}" srcId="{61429E1B-5EA2-42E7-8DEA-AFB850921626}" destId="{1C6A0A13-E822-41F0-9DEA-131D98D574C2}" srcOrd="1" destOrd="0" parTransId="{C8080D5F-558F-457E-82CA-E8776840243F}" sibTransId="{288F8AFD-679B-485D-AAA3-7B3F1B1855CB}"/>
    <dgm:cxn modelId="{401F55CC-8242-7C4B-A49A-CFE2AF7AF3C6}" type="presOf" srcId="{64D3C34C-010A-4652-A722-9C2F14E21693}" destId="{AEC33636-697C-594A-A7F8-31C810C6D95C}" srcOrd="0" destOrd="2" presId="urn:microsoft.com/office/officeart/2005/8/layout/vList2"/>
    <dgm:cxn modelId="{975B1EF9-F590-8642-BACF-22042244E4BA}" type="presOf" srcId="{285C1D72-1A6B-427D-A09A-4A868883679B}" destId="{AEC33636-697C-594A-A7F8-31C810C6D95C}" srcOrd="0" destOrd="0" presId="urn:microsoft.com/office/officeart/2005/8/layout/vList2"/>
    <dgm:cxn modelId="{B30B30F9-B93D-4AAF-A90D-5384913BDF6A}" srcId="{AAD0D504-9F8D-4D34-A007-E54175E1B3AD}" destId="{285C1D72-1A6B-427D-A09A-4A868883679B}" srcOrd="0" destOrd="0" parTransId="{88BA0A6A-01A2-46DE-93C3-D939FF05F0F2}" sibTransId="{FA8B4749-7683-468D-AEEA-E2C5613DCDC9}"/>
    <dgm:cxn modelId="{5BD39D02-8E40-3742-BB3C-10DCAB2BF10F}" type="presParOf" srcId="{97DA0585-4A54-A646-A136-F4EE19C24FF1}" destId="{1DEC95C1-0827-9D4C-8460-0BDEB441B822}" srcOrd="0" destOrd="0" presId="urn:microsoft.com/office/officeart/2005/8/layout/vList2"/>
    <dgm:cxn modelId="{66ACAFEA-1053-FE48-B5BB-CB7917966AE5}" type="presParOf" srcId="{97DA0585-4A54-A646-A136-F4EE19C24FF1}" destId="{CF432801-9CAF-1745-8DCE-E5FC30684F1B}" srcOrd="1" destOrd="0" presId="urn:microsoft.com/office/officeart/2005/8/layout/vList2"/>
    <dgm:cxn modelId="{0165973B-BA15-1F4A-BCD5-BA3AC5C91D5D}" type="presParOf" srcId="{97DA0585-4A54-A646-A136-F4EE19C24FF1}" destId="{5DD12317-5EEA-4D4E-88A3-4B794B955D41}" srcOrd="2" destOrd="0" presId="urn:microsoft.com/office/officeart/2005/8/layout/vList2"/>
    <dgm:cxn modelId="{A851D03D-C227-9443-96FF-61ED2324F2C8}" type="presParOf" srcId="{97DA0585-4A54-A646-A136-F4EE19C24FF1}" destId="{B4382B7D-FFC1-7743-9A3B-B7632C5546E6}" srcOrd="3" destOrd="0" presId="urn:microsoft.com/office/officeart/2005/8/layout/vList2"/>
    <dgm:cxn modelId="{EE12AF1D-89DC-9B45-AFE8-2BC2A01AFE92}" type="presParOf" srcId="{97DA0585-4A54-A646-A136-F4EE19C24FF1}" destId="{0EEBC126-6141-8942-9F03-20EEF8C4A4E2}" srcOrd="4" destOrd="0" presId="urn:microsoft.com/office/officeart/2005/8/layout/vList2"/>
    <dgm:cxn modelId="{A9E6360C-2ECA-974E-B48C-AE0E2A1E8945}" type="presParOf" srcId="{97DA0585-4A54-A646-A136-F4EE19C24FF1}" destId="{AEC33636-697C-594A-A7F8-31C810C6D95C}" srcOrd="5" destOrd="0" presId="urn:microsoft.com/office/officeart/2005/8/layout/vList2"/>
    <dgm:cxn modelId="{39BDFF6C-EDAB-F941-8B96-0A5754922EDD}" type="presParOf" srcId="{97DA0585-4A54-A646-A136-F4EE19C24FF1}" destId="{CE2280AE-449B-0B44-8354-958F75CB9AF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331D5A94-5E9A-465C-9F40-FCE5F94585A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9CC6827-6083-46C5-A45A-0A5D529D9801}">
      <dgm:prSet custT="1"/>
      <dgm:spPr/>
      <dgm:t>
        <a:bodyPr/>
        <a:lstStyle/>
        <a:p>
          <a:r>
            <a:rPr lang="en-GB" sz="3200" i="1" dirty="0"/>
            <a:t>4. Mitigation of Risks or Threats</a:t>
          </a:r>
          <a:endParaRPr lang="en-US" sz="3200" dirty="0"/>
        </a:p>
      </dgm:t>
    </dgm:pt>
    <dgm:pt modelId="{461A50D6-4B15-4220-A161-C6329BDA1095}" type="parTrans" cxnId="{519854AC-9427-4642-9E81-CF8015A366B2}">
      <dgm:prSet/>
      <dgm:spPr/>
      <dgm:t>
        <a:bodyPr/>
        <a:lstStyle/>
        <a:p>
          <a:endParaRPr lang="en-US"/>
        </a:p>
      </dgm:t>
    </dgm:pt>
    <dgm:pt modelId="{F22F737F-2DBD-46C8-9675-41418E50ED95}" type="sibTrans" cxnId="{519854AC-9427-4642-9E81-CF8015A366B2}">
      <dgm:prSet/>
      <dgm:spPr/>
      <dgm:t>
        <a:bodyPr/>
        <a:lstStyle/>
        <a:p>
          <a:endParaRPr lang="en-US"/>
        </a:p>
      </dgm:t>
    </dgm:pt>
    <dgm:pt modelId="{7796AE6E-AC7C-404B-8E59-58D8BB9B9DDD}">
      <dgm:prSet/>
      <dgm:spPr/>
      <dgm:t>
        <a:bodyPr/>
        <a:lstStyle/>
        <a:p>
          <a:r>
            <a:rPr lang="en-GB"/>
            <a:t>Avoiding government legislation, intervention, or pressure and reducing or preventing negative public attention are the most commonly noted motivations for corporations in adopting codes</a:t>
          </a:r>
          <a:endParaRPr lang="en-US"/>
        </a:p>
      </dgm:t>
    </dgm:pt>
    <dgm:pt modelId="{A93F9377-3D6A-4A20-BAD3-9114545DD628}" type="parTrans" cxnId="{D99BE73C-9C2A-4C09-A210-810E54F00BDD}">
      <dgm:prSet/>
      <dgm:spPr/>
      <dgm:t>
        <a:bodyPr/>
        <a:lstStyle/>
        <a:p>
          <a:endParaRPr lang="en-US"/>
        </a:p>
      </dgm:t>
    </dgm:pt>
    <dgm:pt modelId="{849D1D41-F381-48A7-8A37-7D1B67C97864}" type="sibTrans" cxnId="{D99BE73C-9C2A-4C09-A210-810E54F00BDD}">
      <dgm:prSet/>
      <dgm:spPr/>
      <dgm:t>
        <a:bodyPr/>
        <a:lstStyle/>
        <a:p>
          <a:endParaRPr lang="en-US"/>
        </a:p>
      </dgm:t>
    </dgm:pt>
    <dgm:pt modelId="{C81A6F28-3EAE-434B-A5CE-1A8E50FAF4FD}">
      <dgm:prSet/>
      <dgm:spPr/>
      <dgm:t>
        <a:bodyPr/>
        <a:lstStyle/>
        <a:p>
          <a:r>
            <a:rPr lang="en-GB"/>
            <a:t>Other threats or risks to mitigate include pressure from other corporations in the same industry or industry, pressure from the public resulting from government </a:t>
          </a:r>
          <a:endParaRPr lang="en-US"/>
        </a:p>
      </dgm:t>
    </dgm:pt>
    <dgm:pt modelId="{88CF579D-EFF8-46DB-B230-2EC33409AD49}" type="parTrans" cxnId="{EC0741BA-FA9C-4C94-B926-6A078C6187CD}">
      <dgm:prSet/>
      <dgm:spPr/>
      <dgm:t>
        <a:bodyPr/>
        <a:lstStyle/>
        <a:p>
          <a:endParaRPr lang="en-US"/>
        </a:p>
      </dgm:t>
    </dgm:pt>
    <dgm:pt modelId="{769208C8-5142-47DE-B354-C1546DEBE7B3}" type="sibTrans" cxnId="{EC0741BA-FA9C-4C94-B926-6A078C6187CD}">
      <dgm:prSet/>
      <dgm:spPr/>
      <dgm:t>
        <a:bodyPr/>
        <a:lstStyle/>
        <a:p>
          <a:endParaRPr lang="en-US"/>
        </a:p>
      </dgm:t>
    </dgm:pt>
    <dgm:pt modelId="{834ACAB1-9CDE-4CE2-A1E5-EB02B5016AEA}">
      <dgm:prSet/>
      <dgm:spPr/>
      <dgm:t>
        <a:bodyPr/>
        <a:lstStyle/>
        <a:p>
          <a:r>
            <a:rPr lang="en-GB"/>
            <a:t>Failure to regulate and pre-empting consumer boycotts or remedy through the legal system</a:t>
          </a:r>
          <a:endParaRPr lang="en-US"/>
        </a:p>
      </dgm:t>
    </dgm:pt>
    <dgm:pt modelId="{5CB92393-F36E-4C66-A476-08EF02B4F59A}" type="parTrans" cxnId="{163E15AE-7304-4B2E-A12A-18A735B581EE}">
      <dgm:prSet/>
      <dgm:spPr/>
      <dgm:t>
        <a:bodyPr/>
        <a:lstStyle/>
        <a:p>
          <a:endParaRPr lang="en-US"/>
        </a:p>
      </dgm:t>
    </dgm:pt>
    <dgm:pt modelId="{8563955F-23A3-4382-B343-E56A424D43B1}" type="sibTrans" cxnId="{163E15AE-7304-4B2E-A12A-18A735B581EE}">
      <dgm:prSet/>
      <dgm:spPr/>
      <dgm:t>
        <a:bodyPr/>
        <a:lstStyle/>
        <a:p>
          <a:endParaRPr lang="en-US"/>
        </a:p>
      </dgm:t>
    </dgm:pt>
    <dgm:pt modelId="{CFB5E63E-E099-4602-879D-609A0C7EC22E}">
      <dgm:prSet/>
      <dgm:spPr/>
      <dgm:t>
        <a:bodyPr/>
        <a:lstStyle/>
        <a:p>
          <a:r>
            <a:rPr lang="en-GB"/>
            <a:t>Codes are also used to prove due diligence in court proceedings as a defence against legal sanction or to reduce legal penalties or to indicate appropriate internal control systems in place to secure bank loans and reduce insurance premiums</a:t>
          </a:r>
          <a:endParaRPr lang="en-US"/>
        </a:p>
      </dgm:t>
    </dgm:pt>
    <dgm:pt modelId="{CA786EC1-2876-40EA-86E9-26B150811E49}" type="parTrans" cxnId="{C581EE90-B43C-4E2B-B146-13C2A49B44B0}">
      <dgm:prSet/>
      <dgm:spPr/>
      <dgm:t>
        <a:bodyPr/>
        <a:lstStyle/>
        <a:p>
          <a:endParaRPr lang="en-US"/>
        </a:p>
      </dgm:t>
    </dgm:pt>
    <dgm:pt modelId="{A54A08D6-9FCC-430A-8769-C7A5F406016C}" type="sibTrans" cxnId="{C581EE90-B43C-4E2B-B146-13C2A49B44B0}">
      <dgm:prSet/>
      <dgm:spPr/>
      <dgm:t>
        <a:bodyPr/>
        <a:lstStyle/>
        <a:p>
          <a:endParaRPr lang="en-US"/>
        </a:p>
      </dgm:t>
    </dgm:pt>
    <dgm:pt modelId="{99B2F698-B6F2-BC4F-81C3-90801C9496EE}" type="pres">
      <dgm:prSet presAssocID="{331D5A94-5E9A-465C-9F40-FCE5F94585A3}" presName="linear" presStyleCnt="0">
        <dgm:presLayoutVars>
          <dgm:animLvl val="lvl"/>
          <dgm:resizeHandles val="exact"/>
        </dgm:presLayoutVars>
      </dgm:prSet>
      <dgm:spPr/>
    </dgm:pt>
    <dgm:pt modelId="{92AAD12C-7808-674E-8F87-FE2AD30AA36A}" type="pres">
      <dgm:prSet presAssocID="{B9CC6827-6083-46C5-A45A-0A5D529D9801}" presName="parentText" presStyleLbl="node1" presStyleIdx="0" presStyleCnt="5">
        <dgm:presLayoutVars>
          <dgm:chMax val="0"/>
          <dgm:bulletEnabled val="1"/>
        </dgm:presLayoutVars>
      </dgm:prSet>
      <dgm:spPr/>
    </dgm:pt>
    <dgm:pt modelId="{67B3C5C6-5B53-2349-B9DB-40758D7AD1BE}" type="pres">
      <dgm:prSet presAssocID="{F22F737F-2DBD-46C8-9675-41418E50ED95}" presName="spacer" presStyleCnt="0"/>
      <dgm:spPr/>
    </dgm:pt>
    <dgm:pt modelId="{355541DB-07A5-2142-91C7-4AAE88796369}" type="pres">
      <dgm:prSet presAssocID="{7796AE6E-AC7C-404B-8E59-58D8BB9B9DDD}" presName="parentText" presStyleLbl="node1" presStyleIdx="1" presStyleCnt="5">
        <dgm:presLayoutVars>
          <dgm:chMax val="0"/>
          <dgm:bulletEnabled val="1"/>
        </dgm:presLayoutVars>
      </dgm:prSet>
      <dgm:spPr/>
    </dgm:pt>
    <dgm:pt modelId="{0718A234-9A31-344D-A87D-FF18E05087F9}" type="pres">
      <dgm:prSet presAssocID="{849D1D41-F381-48A7-8A37-7D1B67C97864}" presName="spacer" presStyleCnt="0"/>
      <dgm:spPr/>
    </dgm:pt>
    <dgm:pt modelId="{FA05CBD9-46DB-1F47-A91A-D0E0A53EC331}" type="pres">
      <dgm:prSet presAssocID="{C81A6F28-3EAE-434B-A5CE-1A8E50FAF4FD}" presName="parentText" presStyleLbl="node1" presStyleIdx="2" presStyleCnt="5">
        <dgm:presLayoutVars>
          <dgm:chMax val="0"/>
          <dgm:bulletEnabled val="1"/>
        </dgm:presLayoutVars>
      </dgm:prSet>
      <dgm:spPr/>
    </dgm:pt>
    <dgm:pt modelId="{C8050EF4-9CF3-9941-83BE-E2FA6473BC37}" type="pres">
      <dgm:prSet presAssocID="{769208C8-5142-47DE-B354-C1546DEBE7B3}" presName="spacer" presStyleCnt="0"/>
      <dgm:spPr/>
    </dgm:pt>
    <dgm:pt modelId="{F2C48578-3ECA-F54C-9ADB-3617CB33A77C}" type="pres">
      <dgm:prSet presAssocID="{834ACAB1-9CDE-4CE2-A1E5-EB02B5016AEA}" presName="parentText" presStyleLbl="node1" presStyleIdx="3" presStyleCnt="5">
        <dgm:presLayoutVars>
          <dgm:chMax val="0"/>
          <dgm:bulletEnabled val="1"/>
        </dgm:presLayoutVars>
      </dgm:prSet>
      <dgm:spPr/>
    </dgm:pt>
    <dgm:pt modelId="{CA6E10EC-8E52-6A49-9A3B-069CDDBDA424}" type="pres">
      <dgm:prSet presAssocID="{8563955F-23A3-4382-B343-E56A424D43B1}" presName="spacer" presStyleCnt="0"/>
      <dgm:spPr/>
    </dgm:pt>
    <dgm:pt modelId="{D042B2F1-32C4-224B-BFDC-A6C5232720E9}" type="pres">
      <dgm:prSet presAssocID="{CFB5E63E-E099-4602-879D-609A0C7EC22E}" presName="parentText" presStyleLbl="node1" presStyleIdx="4" presStyleCnt="5">
        <dgm:presLayoutVars>
          <dgm:chMax val="0"/>
          <dgm:bulletEnabled val="1"/>
        </dgm:presLayoutVars>
      </dgm:prSet>
      <dgm:spPr/>
    </dgm:pt>
  </dgm:ptLst>
  <dgm:cxnLst>
    <dgm:cxn modelId="{AD0DD30F-8390-4F4B-807B-69BE7BDC3278}" type="presOf" srcId="{C81A6F28-3EAE-434B-A5CE-1A8E50FAF4FD}" destId="{FA05CBD9-46DB-1F47-A91A-D0E0A53EC331}" srcOrd="0" destOrd="0" presId="urn:microsoft.com/office/officeart/2005/8/layout/vList2"/>
    <dgm:cxn modelId="{17C8F92D-1667-3F49-9077-737F341ECBAB}" type="presOf" srcId="{834ACAB1-9CDE-4CE2-A1E5-EB02B5016AEA}" destId="{F2C48578-3ECA-F54C-9ADB-3617CB33A77C}" srcOrd="0" destOrd="0" presId="urn:microsoft.com/office/officeart/2005/8/layout/vList2"/>
    <dgm:cxn modelId="{D99BE73C-9C2A-4C09-A210-810E54F00BDD}" srcId="{331D5A94-5E9A-465C-9F40-FCE5F94585A3}" destId="{7796AE6E-AC7C-404B-8E59-58D8BB9B9DDD}" srcOrd="1" destOrd="0" parTransId="{A93F9377-3D6A-4A20-BAD3-9114545DD628}" sibTransId="{849D1D41-F381-48A7-8A37-7D1B67C97864}"/>
    <dgm:cxn modelId="{068BCB44-8E54-D742-9033-2BB72249C295}" type="presOf" srcId="{CFB5E63E-E099-4602-879D-609A0C7EC22E}" destId="{D042B2F1-32C4-224B-BFDC-A6C5232720E9}" srcOrd="0" destOrd="0" presId="urn:microsoft.com/office/officeart/2005/8/layout/vList2"/>
    <dgm:cxn modelId="{378D2D72-1A63-7643-8443-4F2803DF47BB}" type="presOf" srcId="{331D5A94-5E9A-465C-9F40-FCE5F94585A3}" destId="{99B2F698-B6F2-BC4F-81C3-90801C9496EE}" srcOrd="0" destOrd="0" presId="urn:microsoft.com/office/officeart/2005/8/layout/vList2"/>
    <dgm:cxn modelId="{7594C355-5489-3642-8FC7-49467033E9F8}" type="presOf" srcId="{B9CC6827-6083-46C5-A45A-0A5D529D9801}" destId="{92AAD12C-7808-674E-8F87-FE2AD30AA36A}" srcOrd="0" destOrd="0" presId="urn:microsoft.com/office/officeart/2005/8/layout/vList2"/>
    <dgm:cxn modelId="{C581EE90-B43C-4E2B-B146-13C2A49B44B0}" srcId="{331D5A94-5E9A-465C-9F40-FCE5F94585A3}" destId="{CFB5E63E-E099-4602-879D-609A0C7EC22E}" srcOrd="4" destOrd="0" parTransId="{CA786EC1-2876-40EA-86E9-26B150811E49}" sibTransId="{A54A08D6-9FCC-430A-8769-C7A5F406016C}"/>
    <dgm:cxn modelId="{519854AC-9427-4642-9E81-CF8015A366B2}" srcId="{331D5A94-5E9A-465C-9F40-FCE5F94585A3}" destId="{B9CC6827-6083-46C5-A45A-0A5D529D9801}" srcOrd="0" destOrd="0" parTransId="{461A50D6-4B15-4220-A161-C6329BDA1095}" sibTransId="{F22F737F-2DBD-46C8-9675-41418E50ED95}"/>
    <dgm:cxn modelId="{163E15AE-7304-4B2E-A12A-18A735B581EE}" srcId="{331D5A94-5E9A-465C-9F40-FCE5F94585A3}" destId="{834ACAB1-9CDE-4CE2-A1E5-EB02B5016AEA}" srcOrd="3" destOrd="0" parTransId="{5CB92393-F36E-4C66-A476-08EF02B4F59A}" sibTransId="{8563955F-23A3-4382-B343-E56A424D43B1}"/>
    <dgm:cxn modelId="{EC0741BA-FA9C-4C94-B926-6A078C6187CD}" srcId="{331D5A94-5E9A-465C-9F40-FCE5F94585A3}" destId="{C81A6F28-3EAE-434B-A5CE-1A8E50FAF4FD}" srcOrd="2" destOrd="0" parTransId="{88CF579D-EFF8-46DB-B230-2EC33409AD49}" sibTransId="{769208C8-5142-47DE-B354-C1546DEBE7B3}"/>
    <dgm:cxn modelId="{DD8DCEEA-582B-C540-A545-E55679FB2F69}" type="presOf" srcId="{7796AE6E-AC7C-404B-8E59-58D8BB9B9DDD}" destId="{355541DB-07A5-2142-91C7-4AAE88796369}" srcOrd="0" destOrd="0" presId="urn:microsoft.com/office/officeart/2005/8/layout/vList2"/>
    <dgm:cxn modelId="{89C1468F-8982-EE47-97FD-491E3F7C0415}" type="presParOf" srcId="{99B2F698-B6F2-BC4F-81C3-90801C9496EE}" destId="{92AAD12C-7808-674E-8F87-FE2AD30AA36A}" srcOrd="0" destOrd="0" presId="urn:microsoft.com/office/officeart/2005/8/layout/vList2"/>
    <dgm:cxn modelId="{AD99DBBB-0EFC-B341-9635-C5D9C7835CC4}" type="presParOf" srcId="{99B2F698-B6F2-BC4F-81C3-90801C9496EE}" destId="{67B3C5C6-5B53-2349-B9DB-40758D7AD1BE}" srcOrd="1" destOrd="0" presId="urn:microsoft.com/office/officeart/2005/8/layout/vList2"/>
    <dgm:cxn modelId="{9D94453B-76CA-D04E-A546-CD571E298D2B}" type="presParOf" srcId="{99B2F698-B6F2-BC4F-81C3-90801C9496EE}" destId="{355541DB-07A5-2142-91C7-4AAE88796369}" srcOrd="2" destOrd="0" presId="urn:microsoft.com/office/officeart/2005/8/layout/vList2"/>
    <dgm:cxn modelId="{53CACD08-BC3F-8248-9962-7BBCDC462164}" type="presParOf" srcId="{99B2F698-B6F2-BC4F-81C3-90801C9496EE}" destId="{0718A234-9A31-344D-A87D-FF18E05087F9}" srcOrd="3" destOrd="0" presId="urn:microsoft.com/office/officeart/2005/8/layout/vList2"/>
    <dgm:cxn modelId="{67B4C98A-290D-E044-BE88-81AC7A0D5B28}" type="presParOf" srcId="{99B2F698-B6F2-BC4F-81C3-90801C9496EE}" destId="{FA05CBD9-46DB-1F47-A91A-D0E0A53EC331}" srcOrd="4" destOrd="0" presId="urn:microsoft.com/office/officeart/2005/8/layout/vList2"/>
    <dgm:cxn modelId="{7BA8D895-EB90-9F44-9919-D306867A632B}" type="presParOf" srcId="{99B2F698-B6F2-BC4F-81C3-90801C9496EE}" destId="{C8050EF4-9CF3-9941-83BE-E2FA6473BC37}" srcOrd="5" destOrd="0" presId="urn:microsoft.com/office/officeart/2005/8/layout/vList2"/>
    <dgm:cxn modelId="{731CBE19-E8C2-0340-8218-9A84796838CE}" type="presParOf" srcId="{99B2F698-B6F2-BC4F-81C3-90801C9496EE}" destId="{F2C48578-3ECA-F54C-9ADB-3617CB33A77C}" srcOrd="6" destOrd="0" presId="urn:microsoft.com/office/officeart/2005/8/layout/vList2"/>
    <dgm:cxn modelId="{CFAD71D8-221F-8A48-9E23-2A92AE7D8E28}" type="presParOf" srcId="{99B2F698-B6F2-BC4F-81C3-90801C9496EE}" destId="{CA6E10EC-8E52-6A49-9A3B-069CDDBDA424}" srcOrd="7" destOrd="0" presId="urn:microsoft.com/office/officeart/2005/8/layout/vList2"/>
    <dgm:cxn modelId="{8E218CE1-BB85-734F-A6F0-6FC552AA59BF}" type="presParOf" srcId="{99B2F698-B6F2-BC4F-81C3-90801C9496EE}" destId="{D042B2F1-32C4-224B-BFDC-A6C5232720E9}"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8DF3E68F-B67E-4362-8728-352D6528FBF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1E3C114-C7BD-4EDE-AEE0-D134D38748A9}">
      <dgm:prSet/>
      <dgm:spPr/>
      <dgm:t>
        <a:bodyPr/>
        <a:lstStyle/>
        <a:p>
          <a:r>
            <a:rPr lang="en-GB"/>
            <a:t>whether or not they are made mandatory by governments</a:t>
          </a:r>
          <a:endParaRPr lang="en-US"/>
        </a:p>
      </dgm:t>
    </dgm:pt>
    <dgm:pt modelId="{5958D6FA-1B23-487F-97C0-6EFA66766D45}" type="parTrans" cxnId="{22FD52CB-3644-4CED-A25A-C643ABACAECF}">
      <dgm:prSet/>
      <dgm:spPr/>
      <dgm:t>
        <a:bodyPr/>
        <a:lstStyle/>
        <a:p>
          <a:endParaRPr lang="en-US"/>
        </a:p>
      </dgm:t>
    </dgm:pt>
    <dgm:pt modelId="{7456E8AE-880C-4922-ADC8-6D5796041EFC}" type="sibTrans" cxnId="{22FD52CB-3644-4CED-A25A-C643ABACAECF}">
      <dgm:prSet/>
      <dgm:spPr/>
      <dgm:t>
        <a:bodyPr/>
        <a:lstStyle/>
        <a:p>
          <a:endParaRPr lang="en-US"/>
        </a:p>
      </dgm:t>
    </dgm:pt>
    <dgm:pt modelId="{32166CE6-9F34-428E-B566-92AAC5363844}">
      <dgm:prSet/>
      <dgm:spPr/>
      <dgm:t>
        <a:bodyPr/>
        <a:lstStyle/>
        <a:p>
          <a:r>
            <a:rPr lang="en-GB"/>
            <a:t>the forms of gambling to which they apply</a:t>
          </a:r>
          <a:endParaRPr lang="en-US"/>
        </a:p>
      </dgm:t>
    </dgm:pt>
    <dgm:pt modelId="{C2176840-0795-450E-816B-CB6EDAB967B9}" type="parTrans" cxnId="{50E89ED3-1ADB-48B8-96D6-A2EE3E80938B}">
      <dgm:prSet/>
      <dgm:spPr/>
      <dgm:t>
        <a:bodyPr/>
        <a:lstStyle/>
        <a:p>
          <a:endParaRPr lang="en-US"/>
        </a:p>
      </dgm:t>
    </dgm:pt>
    <dgm:pt modelId="{C08246BB-2EBC-4B32-9715-C2D271250D6C}" type="sibTrans" cxnId="{50E89ED3-1ADB-48B8-96D6-A2EE3E80938B}">
      <dgm:prSet/>
      <dgm:spPr/>
      <dgm:t>
        <a:bodyPr/>
        <a:lstStyle/>
        <a:p>
          <a:endParaRPr lang="en-US"/>
        </a:p>
      </dgm:t>
    </dgm:pt>
    <dgm:pt modelId="{96F2A12D-E7B1-41AD-813D-3867E2FFEDDC}">
      <dgm:prSet/>
      <dgm:spPr/>
      <dgm:t>
        <a:bodyPr/>
        <a:lstStyle/>
        <a:p>
          <a:r>
            <a:rPr lang="en-GB"/>
            <a:t>how they were developed (whether by the gambling industry alone or with governments and community sector organisations)</a:t>
          </a:r>
          <a:endParaRPr lang="en-US"/>
        </a:p>
      </dgm:t>
    </dgm:pt>
    <dgm:pt modelId="{0616ABF7-6EB4-40B8-8BB2-4F51C843F92D}" type="parTrans" cxnId="{AA5C3426-F923-4CE6-B786-4C51D62453AF}">
      <dgm:prSet/>
      <dgm:spPr/>
      <dgm:t>
        <a:bodyPr/>
        <a:lstStyle/>
        <a:p>
          <a:endParaRPr lang="en-US"/>
        </a:p>
      </dgm:t>
    </dgm:pt>
    <dgm:pt modelId="{2F0AE7D6-0FAD-4527-A005-196FA33540A1}" type="sibTrans" cxnId="{AA5C3426-F923-4CE6-B786-4C51D62453AF}">
      <dgm:prSet/>
      <dgm:spPr/>
      <dgm:t>
        <a:bodyPr/>
        <a:lstStyle/>
        <a:p>
          <a:endParaRPr lang="en-US"/>
        </a:p>
      </dgm:t>
    </dgm:pt>
    <dgm:pt modelId="{945B7D82-909D-4B4C-AE7B-3AB041310673}">
      <dgm:prSet/>
      <dgm:spPr/>
      <dgm:t>
        <a:bodyPr/>
        <a:lstStyle/>
        <a:p>
          <a:r>
            <a:rPr lang="en-GB"/>
            <a:t>their scope (for example, some focus on advertising or self-exclusion practices</a:t>
          </a:r>
          <a:endParaRPr lang="en-US"/>
        </a:p>
      </dgm:t>
    </dgm:pt>
    <dgm:pt modelId="{3B267DFE-412A-495A-8C2D-1F88541AFC3C}" type="parTrans" cxnId="{2974B56A-BA50-4D8E-988F-6AF6B39AC254}">
      <dgm:prSet/>
      <dgm:spPr/>
      <dgm:t>
        <a:bodyPr/>
        <a:lstStyle/>
        <a:p>
          <a:endParaRPr lang="en-US"/>
        </a:p>
      </dgm:t>
    </dgm:pt>
    <dgm:pt modelId="{F59CC662-3059-4910-81BB-97F826BBD4B1}" type="sibTrans" cxnId="{2974B56A-BA50-4D8E-988F-6AF6B39AC254}">
      <dgm:prSet/>
      <dgm:spPr/>
      <dgm:t>
        <a:bodyPr/>
        <a:lstStyle/>
        <a:p>
          <a:endParaRPr lang="en-US"/>
        </a:p>
      </dgm:t>
    </dgm:pt>
    <dgm:pt modelId="{DBF8D4E6-9899-4905-9FC6-8C210CC2E6B4}">
      <dgm:prSet/>
      <dgm:spPr/>
      <dgm:t>
        <a:bodyPr/>
        <a:lstStyle/>
        <a:p>
          <a:r>
            <a:rPr lang="en-GB"/>
            <a:t>whereas others cover a broader range of practices)  the specific measures they include</a:t>
          </a:r>
          <a:endParaRPr lang="en-US"/>
        </a:p>
      </dgm:t>
    </dgm:pt>
    <dgm:pt modelId="{728973C2-119C-4E5A-875D-D5025182D7E2}" type="parTrans" cxnId="{ACA9A541-D33A-4B53-878D-460D9771B6F4}">
      <dgm:prSet/>
      <dgm:spPr/>
      <dgm:t>
        <a:bodyPr/>
        <a:lstStyle/>
        <a:p>
          <a:endParaRPr lang="en-US"/>
        </a:p>
      </dgm:t>
    </dgm:pt>
    <dgm:pt modelId="{232230BD-8306-44FE-95C7-0105EB8C88DA}" type="sibTrans" cxnId="{ACA9A541-D33A-4B53-878D-460D9771B6F4}">
      <dgm:prSet/>
      <dgm:spPr/>
      <dgm:t>
        <a:bodyPr/>
        <a:lstStyle/>
        <a:p>
          <a:endParaRPr lang="en-US"/>
        </a:p>
      </dgm:t>
    </dgm:pt>
    <dgm:pt modelId="{F22BE017-41A8-47AF-A3A5-581DE0F08135}" type="pres">
      <dgm:prSet presAssocID="{8DF3E68F-B67E-4362-8728-352D6528FBF2}" presName="root" presStyleCnt="0">
        <dgm:presLayoutVars>
          <dgm:dir/>
          <dgm:resizeHandles val="exact"/>
        </dgm:presLayoutVars>
      </dgm:prSet>
      <dgm:spPr/>
    </dgm:pt>
    <dgm:pt modelId="{B88827D1-0BE5-4B97-A750-51AFB4740FBC}" type="pres">
      <dgm:prSet presAssocID="{41E3C114-C7BD-4EDE-AEE0-D134D38748A9}" presName="compNode" presStyleCnt="0"/>
      <dgm:spPr/>
    </dgm:pt>
    <dgm:pt modelId="{3310DA6E-63B1-45E0-995C-B0CBEE13C3CA}" type="pres">
      <dgm:prSet presAssocID="{41E3C114-C7BD-4EDE-AEE0-D134D38748A9}" presName="bgRect" presStyleLbl="bgShp" presStyleIdx="0" presStyleCnt="5"/>
      <dgm:spPr/>
    </dgm:pt>
    <dgm:pt modelId="{F9E0CDD9-0AAC-4353-A2AB-1D0B4CDF3B49}" type="pres">
      <dgm:prSet presAssocID="{41E3C114-C7BD-4EDE-AEE0-D134D38748A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8A3FD10B-F7F8-4D18-A69E-94B92BADC89A}" type="pres">
      <dgm:prSet presAssocID="{41E3C114-C7BD-4EDE-AEE0-D134D38748A9}" presName="spaceRect" presStyleCnt="0"/>
      <dgm:spPr/>
    </dgm:pt>
    <dgm:pt modelId="{4AC8B014-586F-4C24-A5E7-2ACA30E5AF43}" type="pres">
      <dgm:prSet presAssocID="{41E3C114-C7BD-4EDE-AEE0-D134D38748A9}" presName="parTx" presStyleLbl="revTx" presStyleIdx="0" presStyleCnt="5">
        <dgm:presLayoutVars>
          <dgm:chMax val="0"/>
          <dgm:chPref val="0"/>
        </dgm:presLayoutVars>
      </dgm:prSet>
      <dgm:spPr/>
    </dgm:pt>
    <dgm:pt modelId="{BB52A68E-56D3-442B-B50C-B459C2C83EE6}" type="pres">
      <dgm:prSet presAssocID="{7456E8AE-880C-4922-ADC8-6D5796041EFC}" presName="sibTrans" presStyleCnt="0"/>
      <dgm:spPr/>
    </dgm:pt>
    <dgm:pt modelId="{9DC74DC3-BEDB-4D81-8DBF-B7ADAE4FFBAD}" type="pres">
      <dgm:prSet presAssocID="{32166CE6-9F34-428E-B566-92AAC5363844}" presName="compNode" presStyleCnt="0"/>
      <dgm:spPr/>
    </dgm:pt>
    <dgm:pt modelId="{6854E4E2-221A-4C96-B2D6-712710A90DBF}" type="pres">
      <dgm:prSet presAssocID="{32166CE6-9F34-428E-B566-92AAC5363844}" presName="bgRect" presStyleLbl="bgShp" presStyleIdx="1" presStyleCnt="5"/>
      <dgm:spPr/>
    </dgm:pt>
    <dgm:pt modelId="{8F083CAC-362B-43A4-9D77-A4DBA39CF18B}" type="pres">
      <dgm:prSet presAssocID="{32166CE6-9F34-428E-B566-92AAC536384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88FB8C8D-62BD-4A81-A765-EED1502597AF}" type="pres">
      <dgm:prSet presAssocID="{32166CE6-9F34-428E-B566-92AAC5363844}" presName="spaceRect" presStyleCnt="0"/>
      <dgm:spPr/>
    </dgm:pt>
    <dgm:pt modelId="{3470EDF7-0A5B-480A-8DE0-0D6DAEF294BD}" type="pres">
      <dgm:prSet presAssocID="{32166CE6-9F34-428E-B566-92AAC5363844}" presName="parTx" presStyleLbl="revTx" presStyleIdx="1" presStyleCnt="5">
        <dgm:presLayoutVars>
          <dgm:chMax val="0"/>
          <dgm:chPref val="0"/>
        </dgm:presLayoutVars>
      </dgm:prSet>
      <dgm:spPr/>
    </dgm:pt>
    <dgm:pt modelId="{E26A4000-FCC4-465E-B03F-B980BA9DBC39}" type="pres">
      <dgm:prSet presAssocID="{C08246BB-2EBC-4B32-9715-C2D271250D6C}" presName="sibTrans" presStyleCnt="0"/>
      <dgm:spPr/>
    </dgm:pt>
    <dgm:pt modelId="{8C5B088D-9EB1-4986-83FD-36E83381AE18}" type="pres">
      <dgm:prSet presAssocID="{96F2A12D-E7B1-41AD-813D-3867E2FFEDDC}" presName="compNode" presStyleCnt="0"/>
      <dgm:spPr/>
    </dgm:pt>
    <dgm:pt modelId="{1E33A267-B336-4D8B-A860-C103D9D66A00}" type="pres">
      <dgm:prSet presAssocID="{96F2A12D-E7B1-41AD-813D-3867E2FFEDDC}" presName="bgRect" presStyleLbl="bgShp" presStyleIdx="2" presStyleCnt="5"/>
      <dgm:spPr/>
    </dgm:pt>
    <dgm:pt modelId="{ECE4519F-5E72-4925-852C-D660D17A70E3}" type="pres">
      <dgm:prSet presAssocID="{96F2A12D-E7B1-41AD-813D-3867E2FFEDD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F187C965-3B92-4D6A-99B2-FABBE00806C2}" type="pres">
      <dgm:prSet presAssocID="{96F2A12D-E7B1-41AD-813D-3867E2FFEDDC}" presName="spaceRect" presStyleCnt="0"/>
      <dgm:spPr/>
    </dgm:pt>
    <dgm:pt modelId="{CF78B611-C26F-4F66-95D0-DF0C8C3F2519}" type="pres">
      <dgm:prSet presAssocID="{96F2A12D-E7B1-41AD-813D-3867E2FFEDDC}" presName="parTx" presStyleLbl="revTx" presStyleIdx="2" presStyleCnt="5">
        <dgm:presLayoutVars>
          <dgm:chMax val="0"/>
          <dgm:chPref val="0"/>
        </dgm:presLayoutVars>
      </dgm:prSet>
      <dgm:spPr/>
    </dgm:pt>
    <dgm:pt modelId="{B6A08684-AFCD-4637-A371-B8DB8F051145}" type="pres">
      <dgm:prSet presAssocID="{2F0AE7D6-0FAD-4527-A005-196FA33540A1}" presName="sibTrans" presStyleCnt="0"/>
      <dgm:spPr/>
    </dgm:pt>
    <dgm:pt modelId="{14303881-67B2-41BA-954A-29742D83797A}" type="pres">
      <dgm:prSet presAssocID="{945B7D82-909D-4B4C-AE7B-3AB041310673}" presName="compNode" presStyleCnt="0"/>
      <dgm:spPr/>
    </dgm:pt>
    <dgm:pt modelId="{112661DF-0F4A-4FA4-8012-F2458761251E}" type="pres">
      <dgm:prSet presAssocID="{945B7D82-909D-4B4C-AE7B-3AB041310673}" presName="bgRect" presStyleLbl="bgShp" presStyleIdx="3" presStyleCnt="5"/>
      <dgm:spPr/>
    </dgm:pt>
    <dgm:pt modelId="{B851C77E-8680-4FA3-BAA6-1854545AA797}" type="pres">
      <dgm:prSet presAssocID="{945B7D82-909D-4B4C-AE7B-3AB04131067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apanese Dolls"/>
        </a:ext>
      </dgm:extLst>
    </dgm:pt>
    <dgm:pt modelId="{AAB186E7-1139-4B71-9C57-2DBC9E01F99C}" type="pres">
      <dgm:prSet presAssocID="{945B7D82-909D-4B4C-AE7B-3AB041310673}" presName="spaceRect" presStyleCnt="0"/>
      <dgm:spPr/>
    </dgm:pt>
    <dgm:pt modelId="{3895D697-F02A-49F7-8CFC-B410F601DE12}" type="pres">
      <dgm:prSet presAssocID="{945B7D82-909D-4B4C-AE7B-3AB041310673}" presName="parTx" presStyleLbl="revTx" presStyleIdx="3" presStyleCnt="5">
        <dgm:presLayoutVars>
          <dgm:chMax val="0"/>
          <dgm:chPref val="0"/>
        </dgm:presLayoutVars>
      </dgm:prSet>
      <dgm:spPr/>
    </dgm:pt>
    <dgm:pt modelId="{757668E8-A68B-466C-97F5-D8E0843C0465}" type="pres">
      <dgm:prSet presAssocID="{F59CC662-3059-4910-81BB-97F826BBD4B1}" presName="sibTrans" presStyleCnt="0"/>
      <dgm:spPr/>
    </dgm:pt>
    <dgm:pt modelId="{43A8AE8F-5BB7-473A-9BA1-F735E1ED03B2}" type="pres">
      <dgm:prSet presAssocID="{DBF8D4E6-9899-4905-9FC6-8C210CC2E6B4}" presName="compNode" presStyleCnt="0"/>
      <dgm:spPr/>
    </dgm:pt>
    <dgm:pt modelId="{FBA08868-39E3-4C88-8E78-B872C5982C6A}" type="pres">
      <dgm:prSet presAssocID="{DBF8D4E6-9899-4905-9FC6-8C210CC2E6B4}" presName="bgRect" presStyleLbl="bgShp" presStyleIdx="4" presStyleCnt="5"/>
      <dgm:spPr/>
    </dgm:pt>
    <dgm:pt modelId="{C170F6B9-6062-47BC-BADD-3CCB2E968976}" type="pres">
      <dgm:prSet presAssocID="{DBF8D4E6-9899-4905-9FC6-8C210CC2E6B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esentation with Checklist"/>
        </a:ext>
      </dgm:extLst>
    </dgm:pt>
    <dgm:pt modelId="{88056F78-2B2E-45BC-817D-FF99DEC760D5}" type="pres">
      <dgm:prSet presAssocID="{DBF8D4E6-9899-4905-9FC6-8C210CC2E6B4}" presName="spaceRect" presStyleCnt="0"/>
      <dgm:spPr/>
    </dgm:pt>
    <dgm:pt modelId="{DEB65918-27E6-4322-A011-1FBB0F51A9B1}" type="pres">
      <dgm:prSet presAssocID="{DBF8D4E6-9899-4905-9FC6-8C210CC2E6B4}" presName="parTx" presStyleLbl="revTx" presStyleIdx="4" presStyleCnt="5">
        <dgm:presLayoutVars>
          <dgm:chMax val="0"/>
          <dgm:chPref val="0"/>
        </dgm:presLayoutVars>
      </dgm:prSet>
      <dgm:spPr/>
    </dgm:pt>
  </dgm:ptLst>
  <dgm:cxnLst>
    <dgm:cxn modelId="{4FE69C12-CBAC-4374-81DC-0565508A0FBE}" type="presOf" srcId="{96F2A12D-E7B1-41AD-813D-3867E2FFEDDC}" destId="{CF78B611-C26F-4F66-95D0-DF0C8C3F2519}" srcOrd="0" destOrd="0" presId="urn:microsoft.com/office/officeart/2018/2/layout/IconVerticalSolidList"/>
    <dgm:cxn modelId="{A0ABAF19-7F15-4399-9568-F5A08B2FBB3E}" type="presOf" srcId="{41E3C114-C7BD-4EDE-AEE0-D134D38748A9}" destId="{4AC8B014-586F-4C24-A5E7-2ACA30E5AF43}" srcOrd="0" destOrd="0" presId="urn:microsoft.com/office/officeart/2018/2/layout/IconVerticalSolidList"/>
    <dgm:cxn modelId="{AA5C3426-F923-4CE6-B786-4C51D62453AF}" srcId="{8DF3E68F-B67E-4362-8728-352D6528FBF2}" destId="{96F2A12D-E7B1-41AD-813D-3867E2FFEDDC}" srcOrd="2" destOrd="0" parTransId="{0616ABF7-6EB4-40B8-8BB2-4F51C843F92D}" sibTransId="{2F0AE7D6-0FAD-4527-A005-196FA33540A1}"/>
    <dgm:cxn modelId="{ACA9A541-D33A-4B53-878D-460D9771B6F4}" srcId="{8DF3E68F-B67E-4362-8728-352D6528FBF2}" destId="{DBF8D4E6-9899-4905-9FC6-8C210CC2E6B4}" srcOrd="4" destOrd="0" parTransId="{728973C2-119C-4E5A-875D-D5025182D7E2}" sibTransId="{232230BD-8306-44FE-95C7-0105EB8C88DA}"/>
    <dgm:cxn modelId="{2974B56A-BA50-4D8E-988F-6AF6B39AC254}" srcId="{8DF3E68F-B67E-4362-8728-352D6528FBF2}" destId="{945B7D82-909D-4B4C-AE7B-3AB041310673}" srcOrd="3" destOrd="0" parTransId="{3B267DFE-412A-495A-8C2D-1F88541AFC3C}" sibTransId="{F59CC662-3059-4910-81BB-97F826BBD4B1}"/>
    <dgm:cxn modelId="{EE640578-6499-4F13-82CD-AF817729BD85}" type="presOf" srcId="{945B7D82-909D-4B4C-AE7B-3AB041310673}" destId="{3895D697-F02A-49F7-8CFC-B410F601DE12}" srcOrd="0" destOrd="0" presId="urn:microsoft.com/office/officeart/2018/2/layout/IconVerticalSolidList"/>
    <dgm:cxn modelId="{923B3A85-204A-4E1A-9470-E25916544414}" type="presOf" srcId="{8DF3E68F-B67E-4362-8728-352D6528FBF2}" destId="{F22BE017-41A8-47AF-A3A5-581DE0F08135}" srcOrd="0" destOrd="0" presId="urn:microsoft.com/office/officeart/2018/2/layout/IconVerticalSolidList"/>
    <dgm:cxn modelId="{959A549C-3C66-4904-986F-999EDE144881}" type="presOf" srcId="{32166CE6-9F34-428E-B566-92AAC5363844}" destId="{3470EDF7-0A5B-480A-8DE0-0D6DAEF294BD}" srcOrd="0" destOrd="0" presId="urn:microsoft.com/office/officeart/2018/2/layout/IconVerticalSolidList"/>
    <dgm:cxn modelId="{22FD52CB-3644-4CED-A25A-C643ABACAECF}" srcId="{8DF3E68F-B67E-4362-8728-352D6528FBF2}" destId="{41E3C114-C7BD-4EDE-AEE0-D134D38748A9}" srcOrd="0" destOrd="0" parTransId="{5958D6FA-1B23-487F-97C0-6EFA66766D45}" sibTransId="{7456E8AE-880C-4922-ADC8-6D5796041EFC}"/>
    <dgm:cxn modelId="{50E89ED3-1ADB-48B8-96D6-A2EE3E80938B}" srcId="{8DF3E68F-B67E-4362-8728-352D6528FBF2}" destId="{32166CE6-9F34-428E-B566-92AAC5363844}" srcOrd="1" destOrd="0" parTransId="{C2176840-0795-450E-816B-CB6EDAB967B9}" sibTransId="{C08246BB-2EBC-4B32-9715-C2D271250D6C}"/>
    <dgm:cxn modelId="{DEB6ECE6-0B06-495B-9C68-CF34C9823DA0}" type="presOf" srcId="{DBF8D4E6-9899-4905-9FC6-8C210CC2E6B4}" destId="{DEB65918-27E6-4322-A011-1FBB0F51A9B1}" srcOrd="0" destOrd="0" presId="urn:microsoft.com/office/officeart/2018/2/layout/IconVerticalSolidList"/>
    <dgm:cxn modelId="{519ABD1B-E1C0-45E0-A8EB-6CD3A6EE770F}" type="presParOf" srcId="{F22BE017-41A8-47AF-A3A5-581DE0F08135}" destId="{B88827D1-0BE5-4B97-A750-51AFB4740FBC}" srcOrd="0" destOrd="0" presId="urn:microsoft.com/office/officeart/2018/2/layout/IconVerticalSolidList"/>
    <dgm:cxn modelId="{A1460798-F0A2-4F86-A009-3A7D8B0EE76B}" type="presParOf" srcId="{B88827D1-0BE5-4B97-A750-51AFB4740FBC}" destId="{3310DA6E-63B1-45E0-995C-B0CBEE13C3CA}" srcOrd="0" destOrd="0" presId="urn:microsoft.com/office/officeart/2018/2/layout/IconVerticalSolidList"/>
    <dgm:cxn modelId="{45EBCA5F-7E59-441C-8DC8-8CCF56B447C8}" type="presParOf" srcId="{B88827D1-0BE5-4B97-A750-51AFB4740FBC}" destId="{F9E0CDD9-0AAC-4353-A2AB-1D0B4CDF3B49}" srcOrd="1" destOrd="0" presId="urn:microsoft.com/office/officeart/2018/2/layout/IconVerticalSolidList"/>
    <dgm:cxn modelId="{422E7D4C-8F62-482B-AF32-7B8E0B429A9A}" type="presParOf" srcId="{B88827D1-0BE5-4B97-A750-51AFB4740FBC}" destId="{8A3FD10B-F7F8-4D18-A69E-94B92BADC89A}" srcOrd="2" destOrd="0" presId="urn:microsoft.com/office/officeart/2018/2/layout/IconVerticalSolidList"/>
    <dgm:cxn modelId="{0A2A382A-1EDC-4AC5-B420-546B939CA289}" type="presParOf" srcId="{B88827D1-0BE5-4B97-A750-51AFB4740FBC}" destId="{4AC8B014-586F-4C24-A5E7-2ACA30E5AF43}" srcOrd="3" destOrd="0" presId="urn:microsoft.com/office/officeart/2018/2/layout/IconVerticalSolidList"/>
    <dgm:cxn modelId="{CB45307C-8468-4446-A1F7-1AB7A7A18240}" type="presParOf" srcId="{F22BE017-41A8-47AF-A3A5-581DE0F08135}" destId="{BB52A68E-56D3-442B-B50C-B459C2C83EE6}" srcOrd="1" destOrd="0" presId="urn:microsoft.com/office/officeart/2018/2/layout/IconVerticalSolidList"/>
    <dgm:cxn modelId="{877E5957-04F0-4F7C-A96B-D18017AC1E6F}" type="presParOf" srcId="{F22BE017-41A8-47AF-A3A5-581DE0F08135}" destId="{9DC74DC3-BEDB-4D81-8DBF-B7ADAE4FFBAD}" srcOrd="2" destOrd="0" presId="urn:microsoft.com/office/officeart/2018/2/layout/IconVerticalSolidList"/>
    <dgm:cxn modelId="{D41C889A-06EE-49C6-BC1F-20BDAB40939E}" type="presParOf" srcId="{9DC74DC3-BEDB-4D81-8DBF-B7ADAE4FFBAD}" destId="{6854E4E2-221A-4C96-B2D6-712710A90DBF}" srcOrd="0" destOrd="0" presId="urn:microsoft.com/office/officeart/2018/2/layout/IconVerticalSolidList"/>
    <dgm:cxn modelId="{EB05EC8F-CADF-42A9-BFBC-93745A0AA21F}" type="presParOf" srcId="{9DC74DC3-BEDB-4D81-8DBF-B7ADAE4FFBAD}" destId="{8F083CAC-362B-43A4-9D77-A4DBA39CF18B}" srcOrd="1" destOrd="0" presId="urn:microsoft.com/office/officeart/2018/2/layout/IconVerticalSolidList"/>
    <dgm:cxn modelId="{8CA41C0C-1D1A-4B24-A62C-EBE0EF852BBA}" type="presParOf" srcId="{9DC74DC3-BEDB-4D81-8DBF-B7ADAE4FFBAD}" destId="{88FB8C8D-62BD-4A81-A765-EED1502597AF}" srcOrd="2" destOrd="0" presId="urn:microsoft.com/office/officeart/2018/2/layout/IconVerticalSolidList"/>
    <dgm:cxn modelId="{E5CE77B1-00BE-4D00-AF04-A089B21A38B3}" type="presParOf" srcId="{9DC74DC3-BEDB-4D81-8DBF-B7ADAE4FFBAD}" destId="{3470EDF7-0A5B-480A-8DE0-0D6DAEF294BD}" srcOrd="3" destOrd="0" presId="urn:microsoft.com/office/officeart/2018/2/layout/IconVerticalSolidList"/>
    <dgm:cxn modelId="{2308FD64-38A0-4411-8778-56DEF5B8BC78}" type="presParOf" srcId="{F22BE017-41A8-47AF-A3A5-581DE0F08135}" destId="{E26A4000-FCC4-465E-B03F-B980BA9DBC39}" srcOrd="3" destOrd="0" presId="urn:microsoft.com/office/officeart/2018/2/layout/IconVerticalSolidList"/>
    <dgm:cxn modelId="{3E882669-5D45-4295-9871-C4EDDB1A8698}" type="presParOf" srcId="{F22BE017-41A8-47AF-A3A5-581DE0F08135}" destId="{8C5B088D-9EB1-4986-83FD-36E83381AE18}" srcOrd="4" destOrd="0" presId="urn:microsoft.com/office/officeart/2018/2/layout/IconVerticalSolidList"/>
    <dgm:cxn modelId="{6F994F02-08E4-41BD-B393-C9232D767C98}" type="presParOf" srcId="{8C5B088D-9EB1-4986-83FD-36E83381AE18}" destId="{1E33A267-B336-4D8B-A860-C103D9D66A00}" srcOrd="0" destOrd="0" presId="urn:microsoft.com/office/officeart/2018/2/layout/IconVerticalSolidList"/>
    <dgm:cxn modelId="{1B8DBE9E-05B7-4A5B-8A8E-F333EBDECB5A}" type="presParOf" srcId="{8C5B088D-9EB1-4986-83FD-36E83381AE18}" destId="{ECE4519F-5E72-4925-852C-D660D17A70E3}" srcOrd="1" destOrd="0" presId="urn:microsoft.com/office/officeart/2018/2/layout/IconVerticalSolidList"/>
    <dgm:cxn modelId="{835293E1-9033-4BFD-A8FE-9126F6BF78BB}" type="presParOf" srcId="{8C5B088D-9EB1-4986-83FD-36E83381AE18}" destId="{F187C965-3B92-4D6A-99B2-FABBE00806C2}" srcOrd="2" destOrd="0" presId="urn:microsoft.com/office/officeart/2018/2/layout/IconVerticalSolidList"/>
    <dgm:cxn modelId="{B8B64FBA-D9EB-440F-AE28-0E2528010710}" type="presParOf" srcId="{8C5B088D-9EB1-4986-83FD-36E83381AE18}" destId="{CF78B611-C26F-4F66-95D0-DF0C8C3F2519}" srcOrd="3" destOrd="0" presId="urn:microsoft.com/office/officeart/2018/2/layout/IconVerticalSolidList"/>
    <dgm:cxn modelId="{70DC4038-2665-4936-A549-F4AC342592BE}" type="presParOf" srcId="{F22BE017-41A8-47AF-A3A5-581DE0F08135}" destId="{B6A08684-AFCD-4637-A371-B8DB8F051145}" srcOrd="5" destOrd="0" presId="urn:microsoft.com/office/officeart/2018/2/layout/IconVerticalSolidList"/>
    <dgm:cxn modelId="{3A4F42CC-4FDE-41FA-9946-DBDD9BB44150}" type="presParOf" srcId="{F22BE017-41A8-47AF-A3A5-581DE0F08135}" destId="{14303881-67B2-41BA-954A-29742D83797A}" srcOrd="6" destOrd="0" presId="urn:microsoft.com/office/officeart/2018/2/layout/IconVerticalSolidList"/>
    <dgm:cxn modelId="{23FF361A-54C0-4C48-B936-CCB2C3B32430}" type="presParOf" srcId="{14303881-67B2-41BA-954A-29742D83797A}" destId="{112661DF-0F4A-4FA4-8012-F2458761251E}" srcOrd="0" destOrd="0" presId="urn:microsoft.com/office/officeart/2018/2/layout/IconVerticalSolidList"/>
    <dgm:cxn modelId="{89D7E8B4-017F-48FE-AD61-445F8CC3EB11}" type="presParOf" srcId="{14303881-67B2-41BA-954A-29742D83797A}" destId="{B851C77E-8680-4FA3-BAA6-1854545AA797}" srcOrd="1" destOrd="0" presId="urn:microsoft.com/office/officeart/2018/2/layout/IconVerticalSolidList"/>
    <dgm:cxn modelId="{8AAF616F-62A3-4371-9A17-71DE339D2C5C}" type="presParOf" srcId="{14303881-67B2-41BA-954A-29742D83797A}" destId="{AAB186E7-1139-4B71-9C57-2DBC9E01F99C}" srcOrd="2" destOrd="0" presId="urn:microsoft.com/office/officeart/2018/2/layout/IconVerticalSolidList"/>
    <dgm:cxn modelId="{1FE6A22C-5E05-4580-8C8C-A6EB0D7B3584}" type="presParOf" srcId="{14303881-67B2-41BA-954A-29742D83797A}" destId="{3895D697-F02A-49F7-8CFC-B410F601DE12}" srcOrd="3" destOrd="0" presId="urn:microsoft.com/office/officeart/2018/2/layout/IconVerticalSolidList"/>
    <dgm:cxn modelId="{8128B36A-953C-4F78-9770-AD903C8443EB}" type="presParOf" srcId="{F22BE017-41A8-47AF-A3A5-581DE0F08135}" destId="{757668E8-A68B-466C-97F5-D8E0843C0465}" srcOrd="7" destOrd="0" presId="urn:microsoft.com/office/officeart/2018/2/layout/IconVerticalSolidList"/>
    <dgm:cxn modelId="{4DCC6106-DED1-4061-8E1C-6255F462D252}" type="presParOf" srcId="{F22BE017-41A8-47AF-A3A5-581DE0F08135}" destId="{43A8AE8F-5BB7-473A-9BA1-F735E1ED03B2}" srcOrd="8" destOrd="0" presId="urn:microsoft.com/office/officeart/2018/2/layout/IconVerticalSolidList"/>
    <dgm:cxn modelId="{A93DACE2-804B-44FF-BDA9-AF498476537C}" type="presParOf" srcId="{43A8AE8F-5BB7-473A-9BA1-F735E1ED03B2}" destId="{FBA08868-39E3-4C88-8E78-B872C5982C6A}" srcOrd="0" destOrd="0" presId="urn:microsoft.com/office/officeart/2018/2/layout/IconVerticalSolidList"/>
    <dgm:cxn modelId="{DF2552D0-A140-4AC7-A3FF-660F6E249F40}" type="presParOf" srcId="{43A8AE8F-5BB7-473A-9BA1-F735E1ED03B2}" destId="{C170F6B9-6062-47BC-BADD-3CCB2E968976}" srcOrd="1" destOrd="0" presId="urn:microsoft.com/office/officeart/2018/2/layout/IconVerticalSolidList"/>
    <dgm:cxn modelId="{C9D1C641-FFCF-48A5-BB40-52DE0C6C843E}" type="presParOf" srcId="{43A8AE8F-5BB7-473A-9BA1-F735E1ED03B2}" destId="{88056F78-2B2E-45BC-817D-FF99DEC760D5}" srcOrd="2" destOrd="0" presId="urn:microsoft.com/office/officeart/2018/2/layout/IconVerticalSolidList"/>
    <dgm:cxn modelId="{A03DB545-E342-4593-AF0F-6438F3A239F5}" type="presParOf" srcId="{43A8AE8F-5BB7-473A-9BA1-F735E1ED03B2}" destId="{DEB65918-27E6-4322-A011-1FBB0F51A9B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291FC21-C69D-4460-8584-1ACAB3E5792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ABBF270-DE6B-4B6F-B58F-55F5836291C7}">
      <dgm:prSet/>
      <dgm:spPr/>
      <dgm:t>
        <a:bodyPr/>
        <a:lstStyle/>
        <a:p>
          <a:r>
            <a:rPr lang="en-GB"/>
            <a:t>various voluntary initiatives have subsequently mandated</a:t>
          </a:r>
          <a:endParaRPr lang="en-US"/>
        </a:p>
      </dgm:t>
    </dgm:pt>
    <dgm:pt modelId="{A1B06232-0DC2-4A84-AE35-4B97AC79A71C}" type="parTrans" cxnId="{80980B71-8FD7-4D91-83E5-6C7117B8D1D0}">
      <dgm:prSet/>
      <dgm:spPr/>
      <dgm:t>
        <a:bodyPr/>
        <a:lstStyle/>
        <a:p>
          <a:endParaRPr lang="en-US"/>
        </a:p>
      </dgm:t>
    </dgm:pt>
    <dgm:pt modelId="{6BCF0E7C-9ED0-4F28-AED5-1781AE41E04B}" type="sibTrans" cxnId="{80980B71-8FD7-4D91-83E5-6C7117B8D1D0}">
      <dgm:prSet/>
      <dgm:spPr/>
      <dgm:t>
        <a:bodyPr/>
        <a:lstStyle/>
        <a:p>
          <a:endParaRPr lang="en-US"/>
        </a:p>
      </dgm:t>
    </dgm:pt>
    <dgm:pt modelId="{A6F732B1-57B6-4F76-8766-7922CE0C5DBE}">
      <dgm:prSet/>
      <dgm:spPr/>
      <dgm:t>
        <a:bodyPr/>
        <a:lstStyle/>
        <a:p>
          <a:r>
            <a:rPr lang="en-GB"/>
            <a:t>some have gone beyond minimum mandated requirements or have reflected best practice</a:t>
          </a:r>
          <a:endParaRPr lang="en-US"/>
        </a:p>
      </dgm:t>
    </dgm:pt>
    <dgm:pt modelId="{BBECA92B-DB31-4864-8170-667FC7E95575}" type="parTrans" cxnId="{446145BE-210D-4182-B805-2B04D1610A2E}">
      <dgm:prSet/>
      <dgm:spPr/>
      <dgm:t>
        <a:bodyPr/>
        <a:lstStyle/>
        <a:p>
          <a:endParaRPr lang="en-US"/>
        </a:p>
      </dgm:t>
    </dgm:pt>
    <dgm:pt modelId="{311AB5C4-2EE6-4F9A-B968-324D839B39F3}" type="sibTrans" cxnId="{446145BE-210D-4182-B805-2B04D1610A2E}">
      <dgm:prSet/>
      <dgm:spPr/>
      <dgm:t>
        <a:bodyPr/>
        <a:lstStyle/>
        <a:p>
          <a:endParaRPr lang="en-US"/>
        </a:p>
      </dgm:t>
    </dgm:pt>
    <dgm:pt modelId="{64A40978-3753-4FCC-B909-52774FC8B4D4}">
      <dgm:prSet/>
      <dgm:spPr/>
      <dgm:t>
        <a:bodyPr/>
        <a:lstStyle/>
        <a:p>
          <a:r>
            <a:rPr lang="en-GB"/>
            <a:t>many have involved collabouration with community and governments</a:t>
          </a:r>
          <a:endParaRPr lang="en-US"/>
        </a:p>
      </dgm:t>
    </dgm:pt>
    <dgm:pt modelId="{DF4409B4-DB76-4BC5-827A-6FEA1BD3AAA4}" type="parTrans" cxnId="{06FCA17E-E2FD-4AD2-8159-55054778664B}">
      <dgm:prSet/>
      <dgm:spPr/>
      <dgm:t>
        <a:bodyPr/>
        <a:lstStyle/>
        <a:p>
          <a:endParaRPr lang="en-US"/>
        </a:p>
      </dgm:t>
    </dgm:pt>
    <dgm:pt modelId="{DA5F6F30-5CB2-4DBA-93A3-FC9128FF0528}" type="sibTrans" cxnId="{06FCA17E-E2FD-4AD2-8159-55054778664B}">
      <dgm:prSet/>
      <dgm:spPr/>
      <dgm:t>
        <a:bodyPr/>
        <a:lstStyle/>
        <a:p>
          <a:endParaRPr lang="en-US"/>
        </a:p>
      </dgm:t>
    </dgm:pt>
    <dgm:pt modelId="{A9A71DCA-498A-43D1-8982-C1026DD37F76}">
      <dgm:prSet/>
      <dgm:spPr/>
      <dgm:t>
        <a:bodyPr/>
        <a:lstStyle/>
        <a:p>
          <a:r>
            <a:rPr lang="en-GB"/>
            <a:t>quicker to implement and amend, more flexible and more reflective of leads to greater ownership </a:t>
          </a:r>
          <a:endParaRPr lang="en-US"/>
        </a:p>
      </dgm:t>
    </dgm:pt>
    <dgm:pt modelId="{C192CAE1-2577-43EC-8B1F-64E7C0189144}" type="parTrans" cxnId="{4F04D479-6C52-44F0-85AC-15FDA105C1BA}">
      <dgm:prSet/>
      <dgm:spPr/>
      <dgm:t>
        <a:bodyPr/>
        <a:lstStyle/>
        <a:p>
          <a:endParaRPr lang="en-US"/>
        </a:p>
      </dgm:t>
    </dgm:pt>
    <dgm:pt modelId="{069D186A-8389-494A-A2AB-0EB0739CE196}" type="sibTrans" cxnId="{4F04D479-6C52-44F0-85AC-15FDA105C1BA}">
      <dgm:prSet/>
      <dgm:spPr/>
      <dgm:t>
        <a:bodyPr/>
        <a:lstStyle/>
        <a:p>
          <a:endParaRPr lang="en-US"/>
        </a:p>
      </dgm:t>
    </dgm:pt>
    <dgm:pt modelId="{8EC4AC35-736F-4488-AFC2-E610EA89D22E}" type="pres">
      <dgm:prSet presAssocID="{D291FC21-C69D-4460-8584-1ACAB3E57927}" presName="root" presStyleCnt="0">
        <dgm:presLayoutVars>
          <dgm:dir/>
          <dgm:resizeHandles val="exact"/>
        </dgm:presLayoutVars>
      </dgm:prSet>
      <dgm:spPr/>
    </dgm:pt>
    <dgm:pt modelId="{CDD13851-68F5-4BBA-9EDD-9132E246EF35}" type="pres">
      <dgm:prSet presAssocID="{AABBF270-DE6B-4B6F-B58F-55F5836291C7}" presName="compNode" presStyleCnt="0"/>
      <dgm:spPr/>
    </dgm:pt>
    <dgm:pt modelId="{C1A07BD3-E2ED-4385-830C-916B46167183}" type="pres">
      <dgm:prSet presAssocID="{AABBF270-DE6B-4B6F-B58F-55F5836291C7}" presName="bgRect" presStyleLbl="bgShp" presStyleIdx="0" presStyleCnt="4"/>
      <dgm:spPr/>
    </dgm:pt>
    <dgm:pt modelId="{1047C05D-0A6C-429A-96EF-346F84164BE2}" type="pres">
      <dgm:prSet presAssocID="{AABBF270-DE6B-4B6F-B58F-55F5836291C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 Wheelchair"/>
        </a:ext>
      </dgm:extLst>
    </dgm:pt>
    <dgm:pt modelId="{0BA8C0B8-5857-4974-AAF9-81EBB14A19E9}" type="pres">
      <dgm:prSet presAssocID="{AABBF270-DE6B-4B6F-B58F-55F5836291C7}" presName="spaceRect" presStyleCnt="0"/>
      <dgm:spPr/>
    </dgm:pt>
    <dgm:pt modelId="{080B25F0-F9D0-4E4A-95F4-D3FA898541CD}" type="pres">
      <dgm:prSet presAssocID="{AABBF270-DE6B-4B6F-B58F-55F5836291C7}" presName="parTx" presStyleLbl="revTx" presStyleIdx="0" presStyleCnt="4">
        <dgm:presLayoutVars>
          <dgm:chMax val="0"/>
          <dgm:chPref val="0"/>
        </dgm:presLayoutVars>
      </dgm:prSet>
      <dgm:spPr/>
    </dgm:pt>
    <dgm:pt modelId="{192E04E4-11BB-4990-8BDF-F18753674B4E}" type="pres">
      <dgm:prSet presAssocID="{6BCF0E7C-9ED0-4F28-AED5-1781AE41E04B}" presName="sibTrans" presStyleCnt="0"/>
      <dgm:spPr/>
    </dgm:pt>
    <dgm:pt modelId="{6351EC51-987E-4121-B30A-208703C2822F}" type="pres">
      <dgm:prSet presAssocID="{A6F732B1-57B6-4F76-8766-7922CE0C5DBE}" presName="compNode" presStyleCnt="0"/>
      <dgm:spPr/>
    </dgm:pt>
    <dgm:pt modelId="{FBD30749-909E-450D-BFF9-6AC16DA879E6}" type="pres">
      <dgm:prSet presAssocID="{A6F732B1-57B6-4F76-8766-7922CE0C5DBE}" presName="bgRect" presStyleLbl="bgShp" presStyleIdx="1" presStyleCnt="4"/>
      <dgm:spPr/>
    </dgm:pt>
    <dgm:pt modelId="{E5321C59-25E9-4BAD-955E-63D72CC65F0D}" type="pres">
      <dgm:prSet presAssocID="{A6F732B1-57B6-4F76-8766-7922CE0C5DB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5D3DAC4D-6514-44D9-87B7-0C3FD26E306C}" type="pres">
      <dgm:prSet presAssocID="{A6F732B1-57B6-4F76-8766-7922CE0C5DBE}" presName="spaceRect" presStyleCnt="0"/>
      <dgm:spPr/>
    </dgm:pt>
    <dgm:pt modelId="{499F7E0E-996F-4602-A6C9-CCBB5B9F80E8}" type="pres">
      <dgm:prSet presAssocID="{A6F732B1-57B6-4F76-8766-7922CE0C5DBE}" presName="parTx" presStyleLbl="revTx" presStyleIdx="1" presStyleCnt="4">
        <dgm:presLayoutVars>
          <dgm:chMax val="0"/>
          <dgm:chPref val="0"/>
        </dgm:presLayoutVars>
      </dgm:prSet>
      <dgm:spPr/>
    </dgm:pt>
    <dgm:pt modelId="{0CF197C9-35F3-4180-8D1C-2C2ECACCBD53}" type="pres">
      <dgm:prSet presAssocID="{311AB5C4-2EE6-4F9A-B968-324D839B39F3}" presName="sibTrans" presStyleCnt="0"/>
      <dgm:spPr/>
    </dgm:pt>
    <dgm:pt modelId="{5791CA11-0D0C-4513-BDCF-4EF64DD3DEEA}" type="pres">
      <dgm:prSet presAssocID="{64A40978-3753-4FCC-B909-52774FC8B4D4}" presName="compNode" presStyleCnt="0"/>
      <dgm:spPr/>
    </dgm:pt>
    <dgm:pt modelId="{A927FCD0-A08B-4854-B9A8-1B4401C712EC}" type="pres">
      <dgm:prSet presAssocID="{64A40978-3753-4FCC-B909-52774FC8B4D4}" presName="bgRect" presStyleLbl="bgShp" presStyleIdx="2" presStyleCnt="4"/>
      <dgm:spPr/>
    </dgm:pt>
    <dgm:pt modelId="{79484FE7-3366-4F50-B240-B764B4B2D3D0}" type="pres">
      <dgm:prSet presAssocID="{64A40978-3753-4FCC-B909-52774FC8B4D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45747D81-4D91-4175-A5A4-6F70525364A3}" type="pres">
      <dgm:prSet presAssocID="{64A40978-3753-4FCC-B909-52774FC8B4D4}" presName="spaceRect" presStyleCnt="0"/>
      <dgm:spPr/>
    </dgm:pt>
    <dgm:pt modelId="{D70B20E1-DCF6-4603-B8F5-15B395D46852}" type="pres">
      <dgm:prSet presAssocID="{64A40978-3753-4FCC-B909-52774FC8B4D4}" presName="parTx" presStyleLbl="revTx" presStyleIdx="2" presStyleCnt="4">
        <dgm:presLayoutVars>
          <dgm:chMax val="0"/>
          <dgm:chPref val="0"/>
        </dgm:presLayoutVars>
      </dgm:prSet>
      <dgm:spPr/>
    </dgm:pt>
    <dgm:pt modelId="{65B8A46C-FDB7-4CE6-B635-2CC49E8FDD16}" type="pres">
      <dgm:prSet presAssocID="{DA5F6F30-5CB2-4DBA-93A3-FC9128FF0528}" presName="sibTrans" presStyleCnt="0"/>
      <dgm:spPr/>
    </dgm:pt>
    <dgm:pt modelId="{7021C6BE-A388-4ED7-A33A-4D6CCDECE56E}" type="pres">
      <dgm:prSet presAssocID="{A9A71DCA-498A-43D1-8982-C1026DD37F76}" presName="compNode" presStyleCnt="0"/>
      <dgm:spPr/>
    </dgm:pt>
    <dgm:pt modelId="{E8A742A5-1AAC-4D99-B6ED-E390D71F3FE9}" type="pres">
      <dgm:prSet presAssocID="{A9A71DCA-498A-43D1-8982-C1026DD37F76}" presName="bgRect" presStyleLbl="bgShp" presStyleIdx="3" presStyleCnt="4"/>
      <dgm:spPr/>
    </dgm:pt>
    <dgm:pt modelId="{1BD1D0A6-8FC8-4C06-B5EF-CC2A8D88F149}" type="pres">
      <dgm:prSet presAssocID="{A9A71DCA-498A-43D1-8982-C1026DD37F7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23EE48D3-B163-47DD-9BAA-337B8ECF4570}" type="pres">
      <dgm:prSet presAssocID="{A9A71DCA-498A-43D1-8982-C1026DD37F76}" presName="spaceRect" presStyleCnt="0"/>
      <dgm:spPr/>
    </dgm:pt>
    <dgm:pt modelId="{3BC5A57D-6654-4328-807D-5E24C33AE006}" type="pres">
      <dgm:prSet presAssocID="{A9A71DCA-498A-43D1-8982-C1026DD37F76}" presName="parTx" presStyleLbl="revTx" presStyleIdx="3" presStyleCnt="4">
        <dgm:presLayoutVars>
          <dgm:chMax val="0"/>
          <dgm:chPref val="0"/>
        </dgm:presLayoutVars>
      </dgm:prSet>
      <dgm:spPr/>
    </dgm:pt>
  </dgm:ptLst>
  <dgm:cxnLst>
    <dgm:cxn modelId="{BD63F039-0A0A-4647-B5AF-BED252A9AE5D}" type="presOf" srcId="{A6F732B1-57B6-4F76-8766-7922CE0C5DBE}" destId="{499F7E0E-996F-4602-A6C9-CCBB5B9F80E8}" srcOrd="0" destOrd="0" presId="urn:microsoft.com/office/officeart/2018/2/layout/IconVerticalSolidList"/>
    <dgm:cxn modelId="{80980B71-8FD7-4D91-83E5-6C7117B8D1D0}" srcId="{D291FC21-C69D-4460-8584-1ACAB3E57927}" destId="{AABBF270-DE6B-4B6F-B58F-55F5836291C7}" srcOrd="0" destOrd="0" parTransId="{A1B06232-0DC2-4A84-AE35-4B97AC79A71C}" sibTransId="{6BCF0E7C-9ED0-4F28-AED5-1781AE41E04B}"/>
    <dgm:cxn modelId="{4F04D479-6C52-44F0-85AC-15FDA105C1BA}" srcId="{D291FC21-C69D-4460-8584-1ACAB3E57927}" destId="{A9A71DCA-498A-43D1-8982-C1026DD37F76}" srcOrd="3" destOrd="0" parTransId="{C192CAE1-2577-43EC-8B1F-64E7C0189144}" sibTransId="{069D186A-8389-494A-A2AB-0EB0739CE196}"/>
    <dgm:cxn modelId="{06FCA17E-E2FD-4AD2-8159-55054778664B}" srcId="{D291FC21-C69D-4460-8584-1ACAB3E57927}" destId="{64A40978-3753-4FCC-B909-52774FC8B4D4}" srcOrd="2" destOrd="0" parTransId="{DF4409B4-DB76-4BC5-827A-6FEA1BD3AAA4}" sibTransId="{DA5F6F30-5CB2-4DBA-93A3-FC9128FF0528}"/>
    <dgm:cxn modelId="{001D4085-7D7B-485D-8C5D-33EEF64547C5}" type="presOf" srcId="{64A40978-3753-4FCC-B909-52774FC8B4D4}" destId="{D70B20E1-DCF6-4603-B8F5-15B395D46852}" srcOrd="0" destOrd="0" presId="urn:microsoft.com/office/officeart/2018/2/layout/IconVerticalSolidList"/>
    <dgm:cxn modelId="{9F16E093-7689-42F9-BF52-E01E33CD5BFB}" type="presOf" srcId="{A9A71DCA-498A-43D1-8982-C1026DD37F76}" destId="{3BC5A57D-6654-4328-807D-5E24C33AE006}" srcOrd="0" destOrd="0" presId="urn:microsoft.com/office/officeart/2018/2/layout/IconVerticalSolidList"/>
    <dgm:cxn modelId="{446145BE-210D-4182-B805-2B04D1610A2E}" srcId="{D291FC21-C69D-4460-8584-1ACAB3E57927}" destId="{A6F732B1-57B6-4F76-8766-7922CE0C5DBE}" srcOrd="1" destOrd="0" parTransId="{BBECA92B-DB31-4864-8170-667FC7E95575}" sibTransId="{311AB5C4-2EE6-4F9A-B968-324D839B39F3}"/>
    <dgm:cxn modelId="{5E2D8FCA-8F40-4213-89AA-794AD94C73A6}" type="presOf" srcId="{D291FC21-C69D-4460-8584-1ACAB3E57927}" destId="{8EC4AC35-736F-4488-AFC2-E610EA89D22E}" srcOrd="0" destOrd="0" presId="urn:microsoft.com/office/officeart/2018/2/layout/IconVerticalSolidList"/>
    <dgm:cxn modelId="{401509E6-6F2C-4FA0-B744-0B450EE6F3AD}" type="presOf" srcId="{AABBF270-DE6B-4B6F-B58F-55F5836291C7}" destId="{080B25F0-F9D0-4E4A-95F4-D3FA898541CD}" srcOrd="0" destOrd="0" presId="urn:microsoft.com/office/officeart/2018/2/layout/IconVerticalSolidList"/>
    <dgm:cxn modelId="{09648655-5B90-4BD3-9FDF-363A0C812717}" type="presParOf" srcId="{8EC4AC35-736F-4488-AFC2-E610EA89D22E}" destId="{CDD13851-68F5-4BBA-9EDD-9132E246EF35}" srcOrd="0" destOrd="0" presId="urn:microsoft.com/office/officeart/2018/2/layout/IconVerticalSolidList"/>
    <dgm:cxn modelId="{168473DF-E2AF-4D3F-B49F-511A4A962204}" type="presParOf" srcId="{CDD13851-68F5-4BBA-9EDD-9132E246EF35}" destId="{C1A07BD3-E2ED-4385-830C-916B46167183}" srcOrd="0" destOrd="0" presId="urn:microsoft.com/office/officeart/2018/2/layout/IconVerticalSolidList"/>
    <dgm:cxn modelId="{9C52D360-B367-4A0F-BE8D-15B27E45F54A}" type="presParOf" srcId="{CDD13851-68F5-4BBA-9EDD-9132E246EF35}" destId="{1047C05D-0A6C-429A-96EF-346F84164BE2}" srcOrd="1" destOrd="0" presId="urn:microsoft.com/office/officeart/2018/2/layout/IconVerticalSolidList"/>
    <dgm:cxn modelId="{82E55606-FB05-45EC-8B73-66F6FACC86FC}" type="presParOf" srcId="{CDD13851-68F5-4BBA-9EDD-9132E246EF35}" destId="{0BA8C0B8-5857-4974-AAF9-81EBB14A19E9}" srcOrd="2" destOrd="0" presId="urn:microsoft.com/office/officeart/2018/2/layout/IconVerticalSolidList"/>
    <dgm:cxn modelId="{B34C332A-D191-4631-8068-37419E46A8BC}" type="presParOf" srcId="{CDD13851-68F5-4BBA-9EDD-9132E246EF35}" destId="{080B25F0-F9D0-4E4A-95F4-D3FA898541CD}" srcOrd="3" destOrd="0" presId="urn:microsoft.com/office/officeart/2018/2/layout/IconVerticalSolidList"/>
    <dgm:cxn modelId="{958BD56D-0A42-480F-A457-46CFA44E769B}" type="presParOf" srcId="{8EC4AC35-736F-4488-AFC2-E610EA89D22E}" destId="{192E04E4-11BB-4990-8BDF-F18753674B4E}" srcOrd="1" destOrd="0" presId="urn:microsoft.com/office/officeart/2018/2/layout/IconVerticalSolidList"/>
    <dgm:cxn modelId="{235B81B4-7086-4FD3-8EB2-EF2C6A06A7A1}" type="presParOf" srcId="{8EC4AC35-736F-4488-AFC2-E610EA89D22E}" destId="{6351EC51-987E-4121-B30A-208703C2822F}" srcOrd="2" destOrd="0" presId="urn:microsoft.com/office/officeart/2018/2/layout/IconVerticalSolidList"/>
    <dgm:cxn modelId="{219DE738-A995-4256-8ACB-429B63205C1B}" type="presParOf" srcId="{6351EC51-987E-4121-B30A-208703C2822F}" destId="{FBD30749-909E-450D-BFF9-6AC16DA879E6}" srcOrd="0" destOrd="0" presId="urn:microsoft.com/office/officeart/2018/2/layout/IconVerticalSolidList"/>
    <dgm:cxn modelId="{62B1B64A-A541-492F-B754-395804F47E62}" type="presParOf" srcId="{6351EC51-987E-4121-B30A-208703C2822F}" destId="{E5321C59-25E9-4BAD-955E-63D72CC65F0D}" srcOrd="1" destOrd="0" presId="urn:microsoft.com/office/officeart/2018/2/layout/IconVerticalSolidList"/>
    <dgm:cxn modelId="{73A6E6B4-8C9B-47F5-8901-B7C56A3E0534}" type="presParOf" srcId="{6351EC51-987E-4121-B30A-208703C2822F}" destId="{5D3DAC4D-6514-44D9-87B7-0C3FD26E306C}" srcOrd="2" destOrd="0" presId="urn:microsoft.com/office/officeart/2018/2/layout/IconVerticalSolidList"/>
    <dgm:cxn modelId="{3E34D8E8-2AE2-42ED-BAE3-8D7A71258CCF}" type="presParOf" srcId="{6351EC51-987E-4121-B30A-208703C2822F}" destId="{499F7E0E-996F-4602-A6C9-CCBB5B9F80E8}" srcOrd="3" destOrd="0" presId="urn:microsoft.com/office/officeart/2018/2/layout/IconVerticalSolidList"/>
    <dgm:cxn modelId="{AED67158-EA28-417C-8AFB-593E4FDEB274}" type="presParOf" srcId="{8EC4AC35-736F-4488-AFC2-E610EA89D22E}" destId="{0CF197C9-35F3-4180-8D1C-2C2ECACCBD53}" srcOrd="3" destOrd="0" presId="urn:microsoft.com/office/officeart/2018/2/layout/IconVerticalSolidList"/>
    <dgm:cxn modelId="{D59B3AB5-B427-4646-B7D5-4D1EF3DF9E0B}" type="presParOf" srcId="{8EC4AC35-736F-4488-AFC2-E610EA89D22E}" destId="{5791CA11-0D0C-4513-BDCF-4EF64DD3DEEA}" srcOrd="4" destOrd="0" presId="urn:microsoft.com/office/officeart/2018/2/layout/IconVerticalSolidList"/>
    <dgm:cxn modelId="{CDA8FB2A-3B02-48CE-9728-24CFBDF49118}" type="presParOf" srcId="{5791CA11-0D0C-4513-BDCF-4EF64DD3DEEA}" destId="{A927FCD0-A08B-4854-B9A8-1B4401C712EC}" srcOrd="0" destOrd="0" presId="urn:microsoft.com/office/officeart/2018/2/layout/IconVerticalSolidList"/>
    <dgm:cxn modelId="{B74218AB-D975-4C0B-8B43-EC379935ACD0}" type="presParOf" srcId="{5791CA11-0D0C-4513-BDCF-4EF64DD3DEEA}" destId="{79484FE7-3366-4F50-B240-B764B4B2D3D0}" srcOrd="1" destOrd="0" presId="urn:microsoft.com/office/officeart/2018/2/layout/IconVerticalSolidList"/>
    <dgm:cxn modelId="{E0D96CA8-CE50-40DF-8DF8-AEAF5CA58E9A}" type="presParOf" srcId="{5791CA11-0D0C-4513-BDCF-4EF64DD3DEEA}" destId="{45747D81-4D91-4175-A5A4-6F70525364A3}" srcOrd="2" destOrd="0" presId="urn:microsoft.com/office/officeart/2018/2/layout/IconVerticalSolidList"/>
    <dgm:cxn modelId="{9D3A7899-3A23-4FCE-B752-BEBCBB9FC591}" type="presParOf" srcId="{5791CA11-0D0C-4513-BDCF-4EF64DD3DEEA}" destId="{D70B20E1-DCF6-4603-B8F5-15B395D46852}" srcOrd="3" destOrd="0" presId="urn:microsoft.com/office/officeart/2018/2/layout/IconVerticalSolidList"/>
    <dgm:cxn modelId="{281E0B40-5C7F-4DE3-9A7D-2028DC65CB56}" type="presParOf" srcId="{8EC4AC35-736F-4488-AFC2-E610EA89D22E}" destId="{65B8A46C-FDB7-4CE6-B635-2CC49E8FDD16}" srcOrd="5" destOrd="0" presId="urn:microsoft.com/office/officeart/2018/2/layout/IconVerticalSolidList"/>
    <dgm:cxn modelId="{EA0BD1A6-3CFE-46D4-998F-F41FC107F7DA}" type="presParOf" srcId="{8EC4AC35-736F-4488-AFC2-E610EA89D22E}" destId="{7021C6BE-A388-4ED7-A33A-4D6CCDECE56E}" srcOrd="6" destOrd="0" presId="urn:microsoft.com/office/officeart/2018/2/layout/IconVerticalSolidList"/>
    <dgm:cxn modelId="{0674FD27-6F53-403A-88FD-1AD2A9BF8120}" type="presParOf" srcId="{7021C6BE-A388-4ED7-A33A-4D6CCDECE56E}" destId="{E8A742A5-1AAC-4D99-B6ED-E390D71F3FE9}" srcOrd="0" destOrd="0" presId="urn:microsoft.com/office/officeart/2018/2/layout/IconVerticalSolidList"/>
    <dgm:cxn modelId="{00362CCA-6689-42D7-89CE-6F7BF5113D0F}" type="presParOf" srcId="{7021C6BE-A388-4ED7-A33A-4D6CCDECE56E}" destId="{1BD1D0A6-8FC8-4C06-B5EF-CC2A8D88F149}" srcOrd="1" destOrd="0" presId="urn:microsoft.com/office/officeart/2018/2/layout/IconVerticalSolidList"/>
    <dgm:cxn modelId="{C5C58794-FDC5-42D3-8BC0-774A3D434EDB}" type="presParOf" srcId="{7021C6BE-A388-4ED7-A33A-4D6CCDECE56E}" destId="{23EE48D3-B163-47DD-9BAA-337B8ECF4570}" srcOrd="2" destOrd="0" presId="urn:microsoft.com/office/officeart/2018/2/layout/IconVerticalSolidList"/>
    <dgm:cxn modelId="{675022A7-F87C-4EA7-92CD-8D15E725E103}" type="presParOf" srcId="{7021C6BE-A388-4ED7-A33A-4D6CCDECE56E}" destId="{3BC5A57D-6654-4328-807D-5E24C33AE0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7DBE54A-0671-4340-8FD5-97B4F9FFC91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B3EF771-3A82-4FA2-AF28-FB69A10D5C72}">
      <dgm:prSet/>
      <dgm:spPr/>
      <dgm:t>
        <a:bodyPr/>
        <a:lstStyle/>
        <a:p>
          <a:r>
            <a:rPr lang="en-GB"/>
            <a:t>Voluntary measures tend to be at the ‘soft’ end of the harm minimisation spectrum </a:t>
          </a:r>
          <a:endParaRPr lang="en-US"/>
        </a:p>
      </dgm:t>
    </dgm:pt>
    <dgm:pt modelId="{419EDEDB-9AE7-48BA-96F5-CACC7354FD16}" type="parTrans" cxnId="{5AD7D43F-4FE1-4E2F-B71F-BBF9C9EFB02D}">
      <dgm:prSet/>
      <dgm:spPr/>
      <dgm:t>
        <a:bodyPr/>
        <a:lstStyle/>
        <a:p>
          <a:endParaRPr lang="en-US"/>
        </a:p>
      </dgm:t>
    </dgm:pt>
    <dgm:pt modelId="{4831EBBA-8F87-448D-A3AA-6205FDE0FBD9}" type="sibTrans" cxnId="{5AD7D43F-4FE1-4E2F-B71F-BBF9C9EFB02D}">
      <dgm:prSet/>
      <dgm:spPr/>
      <dgm:t>
        <a:bodyPr/>
        <a:lstStyle/>
        <a:p>
          <a:endParaRPr lang="en-US"/>
        </a:p>
      </dgm:t>
    </dgm:pt>
    <dgm:pt modelId="{92ACB45F-303C-429E-97A6-952EA361F297}">
      <dgm:prSet/>
      <dgm:spPr/>
      <dgm:t>
        <a:bodyPr/>
        <a:lstStyle/>
        <a:p>
          <a:r>
            <a:rPr lang="en-GB"/>
            <a:t>the lack of effective monitoring and enforcement</a:t>
          </a:r>
          <a:endParaRPr lang="en-US"/>
        </a:p>
      </dgm:t>
    </dgm:pt>
    <dgm:pt modelId="{1AE0678B-037B-44BC-9823-7E79750E570A}" type="parTrans" cxnId="{D1EA66B4-A786-4B42-8D9E-415646C23646}">
      <dgm:prSet/>
      <dgm:spPr/>
      <dgm:t>
        <a:bodyPr/>
        <a:lstStyle/>
        <a:p>
          <a:endParaRPr lang="en-US"/>
        </a:p>
      </dgm:t>
    </dgm:pt>
    <dgm:pt modelId="{7967FB93-3060-4BB3-89EC-E0F54063D5C7}" type="sibTrans" cxnId="{D1EA66B4-A786-4B42-8D9E-415646C23646}">
      <dgm:prSet/>
      <dgm:spPr/>
      <dgm:t>
        <a:bodyPr/>
        <a:lstStyle/>
        <a:p>
          <a:endParaRPr lang="en-US"/>
        </a:p>
      </dgm:t>
    </dgm:pt>
    <dgm:pt modelId="{4386F792-1314-4D01-A83E-5BCFFEFB7090}">
      <dgm:prSet/>
      <dgm:spPr/>
      <dgm:t>
        <a:bodyPr/>
        <a:lstStyle/>
        <a:p>
          <a:r>
            <a:rPr lang="en-GB"/>
            <a:t>inconsistent and/or low compliance by operators with voluntary codes of practice and programs</a:t>
          </a:r>
          <a:endParaRPr lang="en-US"/>
        </a:p>
      </dgm:t>
    </dgm:pt>
    <dgm:pt modelId="{A4BB71D5-68BF-43AF-9C6A-0488AA826F3D}" type="parTrans" cxnId="{58B18BC5-D9BD-4B82-A6F6-99D139CEECE0}">
      <dgm:prSet/>
      <dgm:spPr/>
      <dgm:t>
        <a:bodyPr/>
        <a:lstStyle/>
        <a:p>
          <a:endParaRPr lang="en-US"/>
        </a:p>
      </dgm:t>
    </dgm:pt>
    <dgm:pt modelId="{C5DD5CC0-2087-4924-A8D0-C8C2FC3B6148}" type="sibTrans" cxnId="{58B18BC5-D9BD-4B82-A6F6-99D139CEECE0}">
      <dgm:prSet/>
      <dgm:spPr/>
      <dgm:t>
        <a:bodyPr/>
        <a:lstStyle/>
        <a:p>
          <a:endParaRPr lang="en-US"/>
        </a:p>
      </dgm:t>
    </dgm:pt>
    <dgm:pt modelId="{118B5D3A-5B28-4B5E-BD93-2D8A8F8532E8}" type="pres">
      <dgm:prSet presAssocID="{17DBE54A-0671-4340-8FD5-97B4F9FFC91A}" presName="linear" presStyleCnt="0">
        <dgm:presLayoutVars>
          <dgm:animLvl val="lvl"/>
          <dgm:resizeHandles val="exact"/>
        </dgm:presLayoutVars>
      </dgm:prSet>
      <dgm:spPr/>
    </dgm:pt>
    <dgm:pt modelId="{BE16F968-6B90-43DB-94FD-9C9AD901D401}" type="pres">
      <dgm:prSet presAssocID="{8B3EF771-3A82-4FA2-AF28-FB69A10D5C72}" presName="parentText" presStyleLbl="node1" presStyleIdx="0" presStyleCnt="3">
        <dgm:presLayoutVars>
          <dgm:chMax val="0"/>
          <dgm:bulletEnabled val="1"/>
        </dgm:presLayoutVars>
      </dgm:prSet>
      <dgm:spPr/>
    </dgm:pt>
    <dgm:pt modelId="{3A4FB9C5-58F3-4775-905A-E495DC1F0D1B}" type="pres">
      <dgm:prSet presAssocID="{4831EBBA-8F87-448D-A3AA-6205FDE0FBD9}" presName="spacer" presStyleCnt="0"/>
      <dgm:spPr/>
    </dgm:pt>
    <dgm:pt modelId="{74B56039-3B64-4AE9-B783-D52B527D5665}" type="pres">
      <dgm:prSet presAssocID="{92ACB45F-303C-429E-97A6-952EA361F297}" presName="parentText" presStyleLbl="node1" presStyleIdx="1" presStyleCnt="3">
        <dgm:presLayoutVars>
          <dgm:chMax val="0"/>
          <dgm:bulletEnabled val="1"/>
        </dgm:presLayoutVars>
      </dgm:prSet>
      <dgm:spPr/>
    </dgm:pt>
    <dgm:pt modelId="{E332FF93-FFB6-48BE-9008-EC458E562312}" type="pres">
      <dgm:prSet presAssocID="{7967FB93-3060-4BB3-89EC-E0F54063D5C7}" presName="spacer" presStyleCnt="0"/>
      <dgm:spPr/>
    </dgm:pt>
    <dgm:pt modelId="{CECBB517-B9FA-4978-B478-85795347C099}" type="pres">
      <dgm:prSet presAssocID="{4386F792-1314-4D01-A83E-5BCFFEFB7090}" presName="parentText" presStyleLbl="node1" presStyleIdx="2" presStyleCnt="3">
        <dgm:presLayoutVars>
          <dgm:chMax val="0"/>
          <dgm:bulletEnabled val="1"/>
        </dgm:presLayoutVars>
      </dgm:prSet>
      <dgm:spPr/>
    </dgm:pt>
  </dgm:ptLst>
  <dgm:cxnLst>
    <dgm:cxn modelId="{5AD7D43F-4FE1-4E2F-B71F-BBF9C9EFB02D}" srcId="{17DBE54A-0671-4340-8FD5-97B4F9FFC91A}" destId="{8B3EF771-3A82-4FA2-AF28-FB69A10D5C72}" srcOrd="0" destOrd="0" parTransId="{419EDEDB-9AE7-48BA-96F5-CACC7354FD16}" sibTransId="{4831EBBA-8F87-448D-A3AA-6205FDE0FBD9}"/>
    <dgm:cxn modelId="{1A5C8C5F-622F-455C-A01D-17E444602344}" type="presOf" srcId="{8B3EF771-3A82-4FA2-AF28-FB69A10D5C72}" destId="{BE16F968-6B90-43DB-94FD-9C9AD901D401}" srcOrd="0" destOrd="0" presId="urn:microsoft.com/office/officeart/2005/8/layout/vList2"/>
    <dgm:cxn modelId="{79DB6D92-EEDA-41EE-808C-117415D54E04}" type="presOf" srcId="{17DBE54A-0671-4340-8FD5-97B4F9FFC91A}" destId="{118B5D3A-5B28-4B5E-BD93-2D8A8F8532E8}" srcOrd="0" destOrd="0" presId="urn:microsoft.com/office/officeart/2005/8/layout/vList2"/>
    <dgm:cxn modelId="{D1EA66B4-A786-4B42-8D9E-415646C23646}" srcId="{17DBE54A-0671-4340-8FD5-97B4F9FFC91A}" destId="{92ACB45F-303C-429E-97A6-952EA361F297}" srcOrd="1" destOrd="0" parTransId="{1AE0678B-037B-44BC-9823-7E79750E570A}" sibTransId="{7967FB93-3060-4BB3-89EC-E0F54063D5C7}"/>
    <dgm:cxn modelId="{58B18BC5-D9BD-4B82-A6F6-99D139CEECE0}" srcId="{17DBE54A-0671-4340-8FD5-97B4F9FFC91A}" destId="{4386F792-1314-4D01-A83E-5BCFFEFB7090}" srcOrd="2" destOrd="0" parTransId="{A4BB71D5-68BF-43AF-9C6A-0488AA826F3D}" sibTransId="{C5DD5CC0-2087-4924-A8D0-C8C2FC3B6148}"/>
    <dgm:cxn modelId="{D60A62D9-EDD2-41E9-BF1E-4F097663D3A0}" type="presOf" srcId="{92ACB45F-303C-429E-97A6-952EA361F297}" destId="{74B56039-3B64-4AE9-B783-D52B527D5665}" srcOrd="0" destOrd="0" presId="urn:microsoft.com/office/officeart/2005/8/layout/vList2"/>
    <dgm:cxn modelId="{CC16B3E8-1587-4C83-B1A2-D4E5B939D3F1}" type="presOf" srcId="{4386F792-1314-4D01-A83E-5BCFFEFB7090}" destId="{CECBB517-B9FA-4978-B478-85795347C099}" srcOrd="0" destOrd="0" presId="urn:microsoft.com/office/officeart/2005/8/layout/vList2"/>
    <dgm:cxn modelId="{7280F9EA-4AB2-4983-B905-429B41EFD0A9}" type="presParOf" srcId="{118B5D3A-5B28-4B5E-BD93-2D8A8F8532E8}" destId="{BE16F968-6B90-43DB-94FD-9C9AD901D401}" srcOrd="0" destOrd="0" presId="urn:microsoft.com/office/officeart/2005/8/layout/vList2"/>
    <dgm:cxn modelId="{B2AA8E4C-8FFF-48A3-B336-04A48F3BB7C4}" type="presParOf" srcId="{118B5D3A-5B28-4B5E-BD93-2D8A8F8532E8}" destId="{3A4FB9C5-58F3-4775-905A-E495DC1F0D1B}" srcOrd="1" destOrd="0" presId="urn:microsoft.com/office/officeart/2005/8/layout/vList2"/>
    <dgm:cxn modelId="{CF34814E-61A9-448C-B95C-074ADF39B738}" type="presParOf" srcId="{118B5D3A-5B28-4B5E-BD93-2D8A8F8532E8}" destId="{74B56039-3B64-4AE9-B783-D52B527D5665}" srcOrd="2" destOrd="0" presId="urn:microsoft.com/office/officeart/2005/8/layout/vList2"/>
    <dgm:cxn modelId="{DBF58D1E-56C5-46A5-80F3-17442F61E1EB}" type="presParOf" srcId="{118B5D3A-5B28-4B5E-BD93-2D8A8F8532E8}" destId="{E332FF93-FFB6-48BE-9008-EC458E562312}" srcOrd="3" destOrd="0" presId="urn:microsoft.com/office/officeart/2005/8/layout/vList2"/>
    <dgm:cxn modelId="{D6B11ABE-D0E5-49A1-A339-AE54C53878E0}" type="presParOf" srcId="{118B5D3A-5B28-4B5E-BD93-2D8A8F8532E8}" destId="{CECBB517-B9FA-4978-B478-85795347C09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143650C2-5D96-48BB-9EEB-F127B377BBA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7284045-BF4E-4349-8508-91CD9CEE88E5}">
      <dgm:prSet/>
      <dgm:spPr/>
      <dgm:t>
        <a:bodyPr/>
        <a:lstStyle/>
        <a:p>
          <a:r>
            <a:rPr lang="en-GB"/>
            <a:t>Weak incentives facing venues</a:t>
          </a:r>
          <a:endParaRPr lang="en-US"/>
        </a:p>
      </dgm:t>
    </dgm:pt>
    <dgm:pt modelId="{283C5F25-662C-4EFE-B619-0C3B25848D88}" type="parTrans" cxnId="{0082968B-8657-4F9F-AEBE-9898B5831DDF}">
      <dgm:prSet/>
      <dgm:spPr/>
      <dgm:t>
        <a:bodyPr/>
        <a:lstStyle/>
        <a:p>
          <a:endParaRPr lang="en-US"/>
        </a:p>
      </dgm:t>
    </dgm:pt>
    <dgm:pt modelId="{CCC0156E-78BC-4965-833F-B825DC1E2E0D}" type="sibTrans" cxnId="{0082968B-8657-4F9F-AEBE-9898B5831DDF}">
      <dgm:prSet/>
      <dgm:spPr/>
      <dgm:t>
        <a:bodyPr/>
        <a:lstStyle/>
        <a:p>
          <a:endParaRPr lang="en-US"/>
        </a:p>
      </dgm:t>
    </dgm:pt>
    <dgm:pt modelId="{7783A363-255F-40EB-8B4C-F552FBA3719A}">
      <dgm:prSet/>
      <dgm:spPr/>
      <dgm:t>
        <a:bodyPr/>
        <a:lstStyle/>
        <a:p>
          <a:r>
            <a:rPr lang="en-GB"/>
            <a:t>Specific measures included in the codes and</a:t>
          </a:r>
          <a:endParaRPr lang="en-US"/>
        </a:p>
      </dgm:t>
    </dgm:pt>
    <dgm:pt modelId="{1422EDCC-6F74-4F16-89C0-6527096F7B2A}" type="parTrans" cxnId="{B83B7E5A-71B7-4D21-9592-A11053B9ECCC}">
      <dgm:prSet/>
      <dgm:spPr/>
      <dgm:t>
        <a:bodyPr/>
        <a:lstStyle/>
        <a:p>
          <a:endParaRPr lang="en-US"/>
        </a:p>
      </dgm:t>
    </dgm:pt>
    <dgm:pt modelId="{7D03AD20-CCF0-4B70-87D8-C0D5D3A63D2F}" type="sibTrans" cxnId="{B83B7E5A-71B7-4D21-9592-A11053B9ECCC}">
      <dgm:prSet/>
      <dgm:spPr/>
      <dgm:t>
        <a:bodyPr/>
        <a:lstStyle/>
        <a:p>
          <a:endParaRPr lang="en-US"/>
        </a:p>
      </dgm:t>
    </dgm:pt>
    <dgm:pt modelId="{5121444B-F845-4558-ACA8-C80649CDB0E6}">
      <dgm:prSet/>
      <dgm:spPr/>
      <dgm:t>
        <a:bodyPr/>
        <a:lstStyle/>
        <a:p>
          <a:r>
            <a:rPr lang="en-GB"/>
            <a:t>Programs</a:t>
          </a:r>
          <a:endParaRPr lang="en-US"/>
        </a:p>
      </dgm:t>
    </dgm:pt>
    <dgm:pt modelId="{352A2905-FF7C-4887-8CF8-7729C738A938}" type="parTrans" cxnId="{83DC03A8-3E87-4C8E-A934-C5ED9A801015}">
      <dgm:prSet/>
      <dgm:spPr/>
      <dgm:t>
        <a:bodyPr/>
        <a:lstStyle/>
        <a:p>
          <a:endParaRPr lang="en-US"/>
        </a:p>
      </dgm:t>
    </dgm:pt>
    <dgm:pt modelId="{D77E202E-1DB6-4E8B-9CE5-326917491F79}" type="sibTrans" cxnId="{83DC03A8-3E87-4C8E-A934-C5ED9A801015}">
      <dgm:prSet/>
      <dgm:spPr/>
      <dgm:t>
        <a:bodyPr/>
        <a:lstStyle/>
        <a:p>
          <a:endParaRPr lang="en-US"/>
        </a:p>
      </dgm:t>
    </dgm:pt>
    <dgm:pt modelId="{AF952F03-17ED-4B7A-9E21-01886ACFB52F}">
      <dgm:prSet/>
      <dgm:spPr/>
      <dgm:t>
        <a:bodyPr/>
        <a:lstStyle/>
        <a:p>
          <a:r>
            <a:rPr lang="en-GB"/>
            <a:t>Poor monitoring and enforcement</a:t>
          </a:r>
          <a:endParaRPr lang="en-US"/>
        </a:p>
      </dgm:t>
    </dgm:pt>
    <dgm:pt modelId="{6197643D-8820-4D25-8657-FA5AB5917947}" type="parTrans" cxnId="{52F2590E-92FD-41AE-ADAC-452D982BD4D7}">
      <dgm:prSet/>
      <dgm:spPr/>
      <dgm:t>
        <a:bodyPr/>
        <a:lstStyle/>
        <a:p>
          <a:endParaRPr lang="en-US"/>
        </a:p>
      </dgm:t>
    </dgm:pt>
    <dgm:pt modelId="{A8438878-2E37-4B1F-BD1B-5782012C924F}" type="sibTrans" cxnId="{52F2590E-92FD-41AE-ADAC-452D982BD4D7}">
      <dgm:prSet/>
      <dgm:spPr/>
      <dgm:t>
        <a:bodyPr/>
        <a:lstStyle/>
        <a:p>
          <a:endParaRPr lang="en-US"/>
        </a:p>
      </dgm:t>
    </dgm:pt>
    <dgm:pt modelId="{E0F1DAC3-2E69-406B-B9B8-807B221D59DA}">
      <dgm:prSet/>
      <dgm:spPr/>
      <dgm:t>
        <a:bodyPr/>
        <a:lstStyle/>
        <a:p>
          <a:r>
            <a:rPr lang="en-GB"/>
            <a:t>Lack of ownership over  a code externally imposed</a:t>
          </a:r>
          <a:endParaRPr lang="en-US"/>
        </a:p>
      </dgm:t>
    </dgm:pt>
    <dgm:pt modelId="{BAA7B316-A367-4476-B3E8-A2138C744AFF}" type="parTrans" cxnId="{2BF09D77-7138-4C43-88E7-D8DC50570EF6}">
      <dgm:prSet/>
      <dgm:spPr/>
      <dgm:t>
        <a:bodyPr/>
        <a:lstStyle/>
        <a:p>
          <a:endParaRPr lang="en-US"/>
        </a:p>
      </dgm:t>
    </dgm:pt>
    <dgm:pt modelId="{80B76F0E-79C7-4BAC-93EB-B260A713FCF9}" type="sibTrans" cxnId="{2BF09D77-7138-4C43-88E7-D8DC50570EF6}">
      <dgm:prSet/>
      <dgm:spPr/>
      <dgm:t>
        <a:bodyPr/>
        <a:lstStyle/>
        <a:p>
          <a:endParaRPr lang="en-US"/>
        </a:p>
      </dgm:t>
    </dgm:pt>
    <dgm:pt modelId="{4D4E6804-F645-4AEB-94A3-02B698547FE8}" type="pres">
      <dgm:prSet presAssocID="{143650C2-5D96-48BB-9EEB-F127B377BBA9}" presName="linear" presStyleCnt="0">
        <dgm:presLayoutVars>
          <dgm:animLvl val="lvl"/>
          <dgm:resizeHandles val="exact"/>
        </dgm:presLayoutVars>
      </dgm:prSet>
      <dgm:spPr/>
    </dgm:pt>
    <dgm:pt modelId="{63DD100F-4066-4EBE-BFF1-E814A5821D25}" type="pres">
      <dgm:prSet presAssocID="{07284045-BF4E-4349-8508-91CD9CEE88E5}" presName="parentText" presStyleLbl="node1" presStyleIdx="0" presStyleCnt="5">
        <dgm:presLayoutVars>
          <dgm:chMax val="0"/>
          <dgm:bulletEnabled val="1"/>
        </dgm:presLayoutVars>
      </dgm:prSet>
      <dgm:spPr/>
    </dgm:pt>
    <dgm:pt modelId="{40F7252B-5885-4677-B888-0945D4346518}" type="pres">
      <dgm:prSet presAssocID="{CCC0156E-78BC-4965-833F-B825DC1E2E0D}" presName="spacer" presStyleCnt="0"/>
      <dgm:spPr/>
    </dgm:pt>
    <dgm:pt modelId="{342C7463-1630-428B-98C2-A5CC4AE11DFA}" type="pres">
      <dgm:prSet presAssocID="{7783A363-255F-40EB-8B4C-F552FBA3719A}" presName="parentText" presStyleLbl="node1" presStyleIdx="1" presStyleCnt="5">
        <dgm:presLayoutVars>
          <dgm:chMax val="0"/>
          <dgm:bulletEnabled val="1"/>
        </dgm:presLayoutVars>
      </dgm:prSet>
      <dgm:spPr/>
    </dgm:pt>
    <dgm:pt modelId="{1C8690D1-3369-4DE9-8E9B-B7BF23DDB235}" type="pres">
      <dgm:prSet presAssocID="{7D03AD20-CCF0-4B70-87D8-C0D5D3A63D2F}" presName="spacer" presStyleCnt="0"/>
      <dgm:spPr/>
    </dgm:pt>
    <dgm:pt modelId="{694254E9-7A64-4FD0-AD70-31998BEFF895}" type="pres">
      <dgm:prSet presAssocID="{5121444B-F845-4558-ACA8-C80649CDB0E6}" presName="parentText" presStyleLbl="node1" presStyleIdx="2" presStyleCnt="5">
        <dgm:presLayoutVars>
          <dgm:chMax val="0"/>
          <dgm:bulletEnabled val="1"/>
        </dgm:presLayoutVars>
      </dgm:prSet>
      <dgm:spPr/>
    </dgm:pt>
    <dgm:pt modelId="{49842AEE-9F9F-466C-9334-7ADE633FBF05}" type="pres">
      <dgm:prSet presAssocID="{D77E202E-1DB6-4E8B-9CE5-326917491F79}" presName="spacer" presStyleCnt="0"/>
      <dgm:spPr/>
    </dgm:pt>
    <dgm:pt modelId="{F6A886BF-DF3C-4885-8272-0452A862B2A4}" type="pres">
      <dgm:prSet presAssocID="{AF952F03-17ED-4B7A-9E21-01886ACFB52F}" presName="parentText" presStyleLbl="node1" presStyleIdx="3" presStyleCnt="5">
        <dgm:presLayoutVars>
          <dgm:chMax val="0"/>
          <dgm:bulletEnabled val="1"/>
        </dgm:presLayoutVars>
      </dgm:prSet>
      <dgm:spPr/>
    </dgm:pt>
    <dgm:pt modelId="{785A6711-24D9-415E-9A65-77D6AD7A5B0C}" type="pres">
      <dgm:prSet presAssocID="{A8438878-2E37-4B1F-BD1B-5782012C924F}" presName="spacer" presStyleCnt="0"/>
      <dgm:spPr/>
    </dgm:pt>
    <dgm:pt modelId="{C96C02FE-2975-40A0-8074-D3D425A88D04}" type="pres">
      <dgm:prSet presAssocID="{E0F1DAC3-2E69-406B-B9B8-807B221D59DA}" presName="parentText" presStyleLbl="node1" presStyleIdx="4" presStyleCnt="5">
        <dgm:presLayoutVars>
          <dgm:chMax val="0"/>
          <dgm:bulletEnabled val="1"/>
        </dgm:presLayoutVars>
      </dgm:prSet>
      <dgm:spPr/>
    </dgm:pt>
  </dgm:ptLst>
  <dgm:cxnLst>
    <dgm:cxn modelId="{727C1806-9026-49DA-BADF-303FA001146E}" type="presOf" srcId="{07284045-BF4E-4349-8508-91CD9CEE88E5}" destId="{63DD100F-4066-4EBE-BFF1-E814A5821D25}" srcOrd="0" destOrd="0" presId="urn:microsoft.com/office/officeart/2005/8/layout/vList2"/>
    <dgm:cxn modelId="{B0618C09-FF95-4FF5-B248-D9D74E6845C0}" type="presOf" srcId="{5121444B-F845-4558-ACA8-C80649CDB0E6}" destId="{694254E9-7A64-4FD0-AD70-31998BEFF895}" srcOrd="0" destOrd="0" presId="urn:microsoft.com/office/officeart/2005/8/layout/vList2"/>
    <dgm:cxn modelId="{52F2590E-92FD-41AE-ADAC-452D982BD4D7}" srcId="{143650C2-5D96-48BB-9EEB-F127B377BBA9}" destId="{AF952F03-17ED-4B7A-9E21-01886ACFB52F}" srcOrd="3" destOrd="0" parTransId="{6197643D-8820-4D25-8657-FA5AB5917947}" sibTransId="{A8438878-2E37-4B1F-BD1B-5782012C924F}"/>
    <dgm:cxn modelId="{363BCD1F-B88D-4524-A5BB-2A4FD98B3FDB}" type="presOf" srcId="{E0F1DAC3-2E69-406B-B9B8-807B221D59DA}" destId="{C96C02FE-2975-40A0-8074-D3D425A88D04}" srcOrd="0" destOrd="0" presId="urn:microsoft.com/office/officeart/2005/8/layout/vList2"/>
    <dgm:cxn modelId="{F49BCF60-F22A-4B71-856F-830232DEAA6D}" type="presOf" srcId="{143650C2-5D96-48BB-9EEB-F127B377BBA9}" destId="{4D4E6804-F645-4AEB-94A3-02B698547FE8}" srcOrd="0" destOrd="0" presId="urn:microsoft.com/office/officeart/2005/8/layout/vList2"/>
    <dgm:cxn modelId="{2BF09D77-7138-4C43-88E7-D8DC50570EF6}" srcId="{143650C2-5D96-48BB-9EEB-F127B377BBA9}" destId="{E0F1DAC3-2E69-406B-B9B8-807B221D59DA}" srcOrd="4" destOrd="0" parTransId="{BAA7B316-A367-4476-B3E8-A2138C744AFF}" sibTransId="{80B76F0E-79C7-4BAC-93EB-B260A713FCF9}"/>
    <dgm:cxn modelId="{B83B7E5A-71B7-4D21-9592-A11053B9ECCC}" srcId="{143650C2-5D96-48BB-9EEB-F127B377BBA9}" destId="{7783A363-255F-40EB-8B4C-F552FBA3719A}" srcOrd="1" destOrd="0" parTransId="{1422EDCC-6F74-4F16-89C0-6527096F7B2A}" sibTransId="{7D03AD20-CCF0-4B70-87D8-C0D5D3A63D2F}"/>
    <dgm:cxn modelId="{0082968B-8657-4F9F-AEBE-9898B5831DDF}" srcId="{143650C2-5D96-48BB-9EEB-F127B377BBA9}" destId="{07284045-BF4E-4349-8508-91CD9CEE88E5}" srcOrd="0" destOrd="0" parTransId="{283C5F25-662C-4EFE-B619-0C3B25848D88}" sibTransId="{CCC0156E-78BC-4965-833F-B825DC1E2E0D}"/>
    <dgm:cxn modelId="{83DC03A8-3E87-4C8E-A934-C5ED9A801015}" srcId="{143650C2-5D96-48BB-9EEB-F127B377BBA9}" destId="{5121444B-F845-4558-ACA8-C80649CDB0E6}" srcOrd="2" destOrd="0" parTransId="{352A2905-FF7C-4887-8CF8-7729C738A938}" sibTransId="{D77E202E-1DB6-4E8B-9CE5-326917491F79}"/>
    <dgm:cxn modelId="{ECB82CEA-D550-487C-BAF9-CA273BF0926E}" type="presOf" srcId="{7783A363-255F-40EB-8B4C-F552FBA3719A}" destId="{342C7463-1630-428B-98C2-A5CC4AE11DFA}" srcOrd="0" destOrd="0" presId="urn:microsoft.com/office/officeart/2005/8/layout/vList2"/>
    <dgm:cxn modelId="{ED3E6BED-8D97-4C66-81D2-37ED7DFE7A10}" type="presOf" srcId="{AF952F03-17ED-4B7A-9E21-01886ACFB52F}" destId="{F6A886BF-DF3C-4885-8272-0452A862B2A4}" srcOrd="0" destOrd="0" presId="urn:microsoft.com/office/officeart/2005/8/layout/vList2"/>
    <dgm:cxn modelId="{DF72F24F-AEEB-47E1-83DF-09B8BA3BBB52}" type="presParOf" srcId="{4D4E6804-F645-4AEB-94A3-02B698547FE8}" destId="{63DD100F-4066-4EBE-BFF1-E814A5821D25}" srcOrd="0" destOrd="0" presId="urn:microsoft.com/office/officeart/2005/8/layout/vList2"/>
    <dgm:cxn modelId="{DCB25A48-5621-439D-A4BA-4CF6B3AE39AC}" type="presParOf" srcId="{4D4E6804-F645-4AEB-94A3-02B698547FE8}" destId="{40F7252B-5885-4677-B888-0945D4346518}" srcOrd="1" destOrd="0" presId="urn:microsoft.com/office/officeart/2005/8/layout/vList2"/>
    <dgm:cxn modelId="{471A7AFF-32B6-4112-8C0E-C58F78A6C946}" type="presParOf" srcId="{4D4E6804-F645-4AEB-94A3-02B698547FE8}" destId="{342C7463-1630-428B-98C2-A5CC4AE11DFA}" srcOrd="2" destOrd="0" presId="urn:microsoft.com/office/officeart/2005/8/layout/vList2"/>
    <dgm:cxn modelId="{DD84A319-E9EF-4CE9-B7AE-B1B995C2D7B7}" type="presParOf" srcId="{4D4E6804-F645-4AEB-94A3-02B698547FE8}" destId="{1C8690D1-3369-4DE9-8E9B-B7BF23DDB235}" srcOrd="3" destOrd="0" presId="urn:microsoft.com/office/officeart/2005/8/layout/vList2"/>
    <dgm:cxn modelId="{65E8E662-7C09-4A09-A35C-2A6418DEB27E}" type="presParOf" srcId="{4D4E6804-F645-4AEB-94A3-02B698547FE8}" destId="{694254E9-7A64-4FD0-AD70-31998BEFF895}" srcOrd="4" destOrd="0" presId="urn:microsoft.com/office/officeart/2005/8/layout/vList2"/>
    <dgm:cxn modelId="{0CA23B62-F61B-4309-8F8A-412F3FB42F3A}" type="presParOf" srcId="{4D4E6804-F645-4AEB-94A3-02B698547FE8}" destId="{49842AEE-9F9F-466C-9334-7ADE633FBF05}" srcOrd="5" destOrd="0" presId="urn:microsoft.com/office/officeart/2005/8/layout/vList2"/>
    <dgm:cxn modelId="{13DD95BC-77FA-4D5F-9D44-2F83D041B2A4}" type="presParOf" srcId="{4D4E6804-F645-4AEB-94A3-02B698547FE8}" destId="{F6A886BF-DF3C-4885-8272-0452A862B2A4}" srcOrd="6" destOrd="0" presId="urn:microsoft.com/office/officeart/2005/8/layout/vList2"/>
    <dgm:cxn modelId="{8DCD4821-1A92-436E-BCD0-C0596684A09C}" type="presParOf" srcId="{4D4E6804-F645-4AEB-94A3-02B698547FE8}" destId="{785A6711-24D9-415E-9A65-77D6AD7A5B0C}" srcOrd="7" destOrd="0" presId="urn:microsoft.com/office/officeart/2005/8/layout/vList2"/>
    <dgm:cxn modelId="{92AC962B-5717-4D5A-920F-90F59E3A7672}" type="presParOf" srcId="{4D4E6804-F645-4AEB-94A3-02B698547FE8}" destId="{C96C02FE-2975-40A0-8074-D3D425A88D0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22208B0C-FE19-4C3A-A06C-50D591D9D1E1}"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GB"/>
        </a:p>
      </dgm:t>
    </dgm:pt>
    <dgm:pt modelId="{07286484-51C9-491F-9679-3021E37D4CA9}">
      <dgm:prSet phldrT="[Text]"/>
      <dgm:spPr/>
      <dgm:t>
        <a:bodyPr/>
        <a:lstStyle/>
        <a:p>
          <a:r>
            <a:rPr lang="en-GB" b="1"/>
            <a:t>No intervention</a:t>
          </a:r>
        </a:p>
      </dgm:t>
    </dgm:pt>
    <dgm:pt modelId="{A59A59F1-8C92-48A1-82DA-CC0853962BAB}" type="parTrans" cxnId="{734CAB6C-A592-44AC-9F89-E07D752C4924}">
      <dgm:prSet/>
      <dgm:spPr/>
      <dgm:t>
        <a:bodyPr/>
        <a:lstStyle/>
        <a:p>
          <a:endParaRPr lang="en-GB"/>
        </a:p>
      </dgm:t>
    </dgm:pt>
    <dgm:pt modelId="{65ACDDBC-7DDC-4AD1-9FC7-DE916CC49737}" type="sibTrans" cxnId="{734CAB6C-A592-44AC-9F89-E07D752C4924}">
      <dgm:prSet/>
      <dgm:spPr/>
      <dgm:t>
        <a:bodyPr/>
        <a:lstStyle/>
        <a:p>
          <a:endParaRPr lang="en-GB"/>
        </a:p>
      </dgm:t>
    </dgm:pt>
    <dgm:pt modelId="{3CED3AED-B016-4435-86A3-11A8B75422CD}">
      <dgm:prSet phldrT="[Text]"/>
      <dgm:spPr/>
      <dgm:t>
        <a:bodyPr/>
        <a:lstStyle/>
        <a:p>
          <a:r>
            <a:rPr lang="en-GB" b="1" dirty="0"/>
            <a:t>No formal government action.</a:t>
          </a:r>
        </a:p>
      </dgm:t>
    </dgm:pt>
    <dgm:pt modelId="{39445E13-0E5A-47A4-AA7C-1AE6AF16C0F2}" type="parTrans" cxnId="{49F6453B-0C27-48CA-AAD2-43D238827CF8}">
      <dgm:prSet/>
      <dgm:spPr/>
      <dgm:t>
        <a:bodyPr/>
        <a:lstStyle/>
        <a:p>
          <a:endParaRPr lang="en-GB"/>
        </a:p>
      </dgm:t>
    </dgm:pt>
    <dgm:pt modelId="{8B5B1074-3CC1-4E6C-9D17-157DAA2F3D58}" type="sibTrans" cxnId="{49F6453B-0C27-48CA-AAD2-43D238827CF8}">
      <dgm:prSet/>
      <dgm:spPr/>
      <dgm:t>
        <a:bodyPr/>
        <a:lstStyle/>
        <a:p>
          <a:endParaRPr lang="en-GB"/>
        </a:p>
      </dgm:t>
    </dgm:pt>
    <dgm:pt modelId="{C63B96A7-4EBC-4EEF-8DE4-B0BB60A36D47}">
      <dgm:prSet phldrT="[Text]"/>
      <dgm:spPr/>
      <dgm:t>
        <a:bodyPr/>
        <a:lstStyle/>
        <a:p>
          <a:r>
            <a:rPr lang="en-GB" b="1"/>
            <a:t>Incentive based structures</a:t>
          </a:r>
        </a:p>
      </dgm:t>
    </dgm:pt>
    <dgm:pt modelId="{37851A8E-61B3-42B6-828A-776272C8122D}" type="parTrans" cxnId="{69AB2910-89C0-4FDA-B6FB-5EB9797A56B9}">
      <dgm:prSet/>
      <dgm:spPr/>
      <dgm:t>
        <a:bodyPr/>
        <a:lstStyle/>
        <a:p>
          <a:endParaRPr lang="en-GB"/>
        </a:p>
      </dgm:t>
    </dgm:pt>
    <dgm:pt modelId="{FE8F63CE-896A-4B53-ACC8-2A561EAEAB47}" type="sibTrans" cxnId="{69AB2910-89C0-4FDA-B6FB-5EB9797A56B9}">
      <dgm:prSet/>
      <dgm:spPr/>
      <dgm:t>
        <a:bodyPr/>
        <a:lstStyle/>
        <a:p>
          <a:endParaRPr lang="en-GB"/>
        </a:p>
      </dgm:t>
    </dgm:pt>
    <dgm:pt modelId="{D60ED966-512C-43AF-963A-116827777676}">
      <dgm:prSet phldrT="[Text]"/>
      <dgm:spPr/>
      <dgm:t>
        <a:bodyPr/>
        <a:lstStyle/>
        <a:p>
          <a:r>
            <a:rPr lang="en-GB" b="1"/>
            <a:t>Classic regulation</a:t>
          </a:r>
        </a:p>
      </dgm:t>
    </dgm:pt>
    <dgm:pt modelId="{191C1007-3D0A-48FF-A608-27F900B0DFA5}" type="parTrans" cxnId="{96ECEF27-55AD-444D-AA1C-C2F9E6886FE2}">
      <dgm:prSet/>
      <dgm:spPr/>
      <dgm:t>
        <a:bodyPr/>
        <a:lstStyle/>
        <a:p>
          <a:endParaRPr lang="en-GB"/>
        </a:p>
      </dgm:t>
    </dgm:pt>
    <dgm:pt modelId="{4E6AC966-0969-4F44-8AB2-E0F84FC3D105}" type="sibTrans" cxnId="{96ECEF27-55AD-444D-AA1C-C2F9E6886FE2}">
      <dgm:prSet/>
      <dgm:spPr/>
      <dgm:t>
        <a:bodyPr/>
        <a:lstStyle/>
        <a:p>
          <a:endParaRPr lang="en-GB"/>
        </a:p>
      </dgm:t>
    </dgm:pt>
    <dgm:pt modelId="{7B746573-0480-44BD-98F3-ECEFC2FC332F}">
      <dgm:prSet phldrT="[Text]"/>
      <dgm:spPr/>
      <dgm:t>
        <a:bodyPr/>
        <a:lstStyle/>
        <a:p>
          <a:r>
            <a:rPr lang="en-GB" b="1" dirty="0"/>
            <a:t>Prescriptive state regulation. Regulations prescribe particular conduct.</a:t>
          </a:r>
        </a:p>
      </dgm:t>
    </dgm:pt>
    <dgm:pt modelId="{0785FBE6-5983-44C5-8E58-E15A5DA406E7}" type="parTrans" cxnId="{42AA98DC-B81C-4D35-8E7F-BFD9DDAAE679}">
      <dgm:prSet/>
      <dgm:spPr/>
      <dgm:t>
        <a:bodyPr/>
        <a:lstStyle/>
        <a:p>
          <a:endParaRPr lang="en-GB"/>
        </a:p>
      </dgm:t>
    </dgm:pt>
    <dgm:pt modelId="{4AEA3C1B-C245-441C-A78C-CEE65EF185A4}" type="sibTrans" cxnId="{42AA98DC-B81C-4D35-8E7F-BFD9DDAAE679}">
      <dgm:prSet/>
      <dgm:spPr/>
      <dgm:t>
        <a:bodyPr/>
        <a:lstStyle/>
        <a:p>
          <a:endParaRPr lang="en-GB"/>
        </a:p>
      </dgm:t>
    </dgm:pt>
    <dgm:pt modelId="{540A307A-BB2D-4E94-9875-2032CE2B8993}">
      <dgm:prSet/>
      <dgm:spPr/>
      <dgm:t>
        <a:bodyPr/>
        <a:lstStyle/>
        <a:p>
          <a:r>
            <a:rPr lang="en-GB" b="1"/>
            <a:t>Information and Education</a:t>
          </a:r>
        </a:p>
      </dgm:t>
    </dgm:pt>
    <dgm:pt modelId="{BE519B2B-B6F5-4AB9-A394-889DA71D0625}" type="parTrans" cxnId="{D4AFB96D-EE9E-4F32-882D-7F88DD7A5DBC}">
      <dgm:prSet/>
      <dgm:spPr/>
      <dgm:t>
        <a:bodyPr/>
        <a:lstStyle/>
        <a:p>
          <a:endParaRPr lang="en-GB"/>
        </a:p>
      </dgm:t>
    </dgm:pt>
    <dgm:pt modelId="{52C810D8-3B0A-4833-9ECA-0F793828F01E}" type="sibTrans" cxnId="{D4AFB96D-EE9E-4F32-882D-7F88DD7A5DBC}">
      <dgm:prSet/>
      <dgm:spPr/>
      <dgm:t>
        <a:bodyPr/>
        <a:lstStyle/>
        <a:p>
          <a:endParaRPr lang="en-GB"/>
        </a:p>
      </dgm:t>
    </dgm:pt>
    <dgm:pt modelId="{DE7BADFF-34E0-4288-B7E7-09A11B91F4FB}">
      <dgm:prSet/>
      <dgm:spPr/>
      <dgm:t>
        <a:bodyPr/>
        <a:lstStyle/>
        <a:p>
          <a:r>
            <a:rPr lang="en-GB" b="1"/>
            <a:t>Self regulation</a:t>
          </a:r>
        </a:p>
      </dgm:t>
    </dgm:pt>
    <dgm:pt modelId="{E15D3C52-8300-4671-895A-3A60FBF19479}" type="parTrans" cxnId="{F618B7C5-C8E1-44E2-8DB0-6A82B2BCBD41}">
      <dgm:prSet/>
      <dgm:spPr/>
      <dgm:t>
        <a:bodyPr/>
        <a:lstStyle/>
        <a:p>
          <a:endParaRPr lang="en-GB"/>
        </a:p>
      </dgm:t>
    </dgm:pt>
    <dgm:pt modelId="{B0E78633-FA0E-4219-B93E-DBEA16ACE959}" type="sibTrans" cxnId="{F618B7C5-C8E1-44E2-8DB0-6A82B2BCBD41}">
      <dgm:prSet/>
      <dgm:spPr/>
      <dgm:t>
        <a:bodyPr/>
        <a:lstStyle/>
        <a:p>
          <a:endParaRPr lang="en-GB"/>
        </a:p>
      </dgm:t>
    </dgm:pt>
    <dgm:pt modelId="{23E7E852-8EB2-4A66-A9CD-4953C510FCF6}">
      <dgm:prSet/>
      <dgm:spPr/>
      <dgm:t>
        <a:bodyPr/>
        <a:lstStyle/>
        <a:p>
          <a:r>
            <a:rPr lang="en-GB" b="1" dirty="0"/>
            <a:t>Enables better informed choices.  Can change attitudes - ‘hearts and minds’.</a:t>
          </a:r>
        </a:p>
      </dgm:t>
    </dgm:pt>
    <dgm:pt modelId="{6BB54CB2-3A91-4EFD-812D-83580F912D34}" type="parTrans" cxnId="{3C6BBA84-8BF6-4F55-902F-B1AC21F838CA}">
      <dgm:prSet/>
      <dgm:spPr/>
      <dgm:t>
        <a:bodyPr/>
        <a:lstStyle/>
        <a:p>
          <a:endParaRPr lang="en-GB"/>
        </a:p>
      </dgm:t>
    </dgm:pt>
    <dgm:pt modelId="{D3093AF0-4219-4ABA-9B18-C4887D7FCC79}" type="sibTrans" cxnId="{3C6BBA84-8BF6-4F55-902F-B1AC21F838CA}">
      <dgm:prSet/>
      <dgm:spPr/>
      <dgm:t>
        <a:bodyPr/>
        <a:lstStyle/>
        <a:p>
          <a:endParaRPr lang="en-GB"/>
        </a:p>
      </dgm:t>
    </dgm:pt>
    <dgm:pt modelId="{11BDA29A-2089-4EF7-9DBA-4C947EF2F47A}">
      <dgm:prSet/>
      <dgm:spPr/>
      <dgm:t>
        <a:bodyPr/>
        <a:lstStyle/>
        <a:p>
          <a:r>
            <a:rPr lang="en-GB" b="1" dirty="0"/>
            <a:t>Codes negotiated and enforced within an industry. Those with statutory backing or significant government involvement are co-regulation.</a:t>
          </a:r>
        </a:p>
      </dgm:t>
    </dgm:pt>
    <dgm:pt modelId="{FF7BC959-FFAA-4F54-B437-4FD54D96BD83}" type="parTrans" cxnId="{787351F5-01AB-45BD-BF17-3E4C210751D2}">
      <dgm:prSet/>
      <dgm:spPr/>
      <dgm:t>
        <a:bodyPr/>
        <a:lstStyle/>
        <a:p>
          <a:endParaRPr lang="en-GB"/>
        </a:p>
      </dgm:t>
    </dgm:pt>
    <dgm:pt modelId="{563B6999-C424-485C-BA0D-64EA855293B0}" type="sibTrans" cxnId="{787351F5-01AB-45BD-BF17-3E4C210751D2}">
      <dgm:prSet/>
      <dgm:spPr/>
      <dgm:t>
        <a:bodyPr/>
        <a:lstStyle/>
        <a:p>
          <a:endParaRPr lang="en-GB"/>
        </a:p>
      </dgm:t>
    </dgm:pt>
    <dgm:pt modelId="{9B023977-5C14-40E1-804A-0EE55E49D5E8}">
      <dgm:prSet/>
      <dgm:spPr/>
      <dgm:t>
        <a:bodyPr/>
        <a:lstStyle/>
        <a:p>
          <a:r>
            <a:rPr lang="en-GB" b="1" dirty="0"/>
            <a:t>The encouragement of particular types of behaviour. Financial instruments, </a:t>
          </a:r>
          <a:r>
            <a:rPr lang="en-GB" b="1" dirty="0" err="1"/>
            <a:t>eg</a:t>
          </a:r>
          <a:r>
            <a:rPr lang="en-GB" b="1" dirty="0"/>
            <a:t>, price caps, taxes often used.</a:t>
          </a:r>
        </a:p>
      </dgm:t>
    </dgm:pt>
    <dgm:pt modelId="{E7F713FF-0FFD-4F9B-B35A-F3B58B712D6D}" type="parTrans" cxnId="{6044CE40-252E-44F9-A924-A6EF683A8A88}">
      <dgm:prSet/>
      <dgm:spPr/>
      <dgm:t>
        <a:bodyPr/>
        <a:lstStyle/>
        <a:p>
          <a:endParaRPr lang="en-GB"/>
        </a:p>
      </dgm:t>
    </dgm:pt>
    <dgm:pt modelId="{01A674BE-7878-42AA-B7FA-815D0C36DFE9}" type="sibTrans" cxnId="{6044CE40-252E-44F9-A924-A6EF683A8A88}">
      <dgm:prSet/>
      <dgm:spPr/>
      <dgm:t>
        <a:bodyPr/>
        <a:lstStyle/>
        <a:p>
          <a:endParaRPr lang="en-GB"/>
        </a:p>
      </dgm:t>
    </dgm:pt>
    <dgm:pt modelId="{337D6C70-C49F-9040-96C7-0C24BFFAB68C}" type="pres">
      <dgm:prSet presAssocID="{22208B0C-FE19-4C3A-A06C-50D591D9D1E1}" presName="Name0" presStyleCnt="0">
        <dgm:presLayoutVars>
          <dgm:dir/>
          <dgm:animLvl val="lvl"/>
          <dgm:resizeHandles val="exact"/>
        </dgm:presLayoutVars>
      </dgm:prSet>
      <dgm:spPr/>
    </dgm:pt>
    <dgm:pt modelId="{0AD483BE-356E-EE43-80E0-CC42ADEB8253}" type="pres">
      <dgm:prSet presAssocID="{07286484-51C9-491F-9679-3021E37D4CA9}" presName="composite" presStyleCnt="0"/>
      <dgm:spPr/>
    </dgm:pt>
    <dgm:pt modelId="{994A6276-9369-9E42-A95C-CBFC1B5DBAD0}" type="pres">
      <dgm:prSet presAssocID="{07286484-51C9-491F-9679-3021E37D4CA9}" presName="parTx" presStyleLbl="alignNode1" presStyleIdx="0" presStyleCnt="5">
        <dgm:presLayoutVars>
          <dgm:chMax val="0"/>
          <dgm:chPref val="0"/>
          <dgm:bulletEnabled val="1"/>
        </dgm:presLayoutVars>
      </dgm:prSet>
      <dgm:spPr/>
    </dgm:pt>
    <dgm:pt modelId="{0346AFB8-7125-A248-BAE0-280C46BDC087}" type="pres">
      <dgm:prSet presAssocID="{07286484-51C9-491F-9679-3021E37D4CA9}" presName="desTx" presStyleLbl="alignAccFollowNode1" presStyleIdx="0" presStyleCnt="5">
        <dgm:presLayoutVars>
          <dgm:bulletEnabled val="1"/>
        </dgm:presLayoutVars>
      </dgm:prSet>
      <dgm:spPr/>
    </dgm:pt>
    <dgm:pt modelId="{7F7C6D3C-7553-9644-AB56-2D816A9597F1}" type="pres">
      <dgm:prSet presAssocID="{65ACDDBC-7DDC-4AD1-9FC7-DE916CC49737}" presName="space" presStyleCnt="0"/>
      <dgm:spPr/>
    </dgm:pt>
    <dgm:pt modelId="{399B73DF-60B5-674A-8BF2-3DDA23608A5F}" type="pres">
      <dgm:prSet presAssocID="{540A307A-BB2D-4E94-9875-2032CE2B8993}" presName="composite" presStyleCnt="0"/>
      <dgm:spPr/>
    </dgm:pt>
    <dgm:pt modelId="{B6F78B5B-2762-4C4F-8904-F917589B440E}" type="pres">
      <dgm:prSet presAssocID="{540A307A-BB2D-4E94-9875-2032CE2B8993}" presName="parTx" presStyleLbl="alignNode1" presStyleIdx="1" presStyleCnt="5">
        <dgm:presLayoutVars>
          <dgm:chMax val="0"/>
          <dgm:chPref val="0"/>
          <dgm:bulletEnabled val="1"/>
        </dgm:presLayoutVars>
      </dgm:prSet>
      <dgm:spPr/>
    </dgm:pt>
    <dgm:pt modelId="{5B4A91E0-FB1F-5E45-8A5E-D7F7D2BDC0C2}" type="pres">
      <dgm:prSet presAssocID="{540A307A-BB2D-4E94-9875-2032CE2B8993}" presName="desTx" presStyleLbl="alignAccFollowNode1" presStyleIdx="1" presStyleCnt="5">
        <dgm:presLayoutVars>
          <dgm:bulletEnabled val="1"/>
        </dgm:presLayoutVars>
      </dgm:prSet>
      <dgm:spPr/>
    </dgm:pt>
    <dgm:pt modelId="{6E8F84FB-E1FF-6142-A204-1B9A9D1D6578}" type="pres">
      <dgm:prSet presAssocID="{52C810D8-3B0A-4833-9ECA-0F793828F01E}" presName="space" presStyleCnt="0"/>
      <dgm:spPr/>
    </dgm:pt>
    <dgm:pt modelId="{83177AED-DCAC-1B42-80EF-336F071FBB56}" type="pres">
      <dgm:prSet presAssocID="{DE7BADFF-34E0-4288-B7E7-09A11B91F4FB}" presName="composite" presStyleCnt="0"/>
      <dgm:spPr/>
    </dgm:pt>
    <dgm:pt modelId="{D1119651-B99F-6342-AB3A-41977828C16F}" type="pres">
      <dgm:prSet presAssocID="{DE7BADFF-34E0-4288-B7E7-09A11B91F4FB}" presName="parTx" presStyleLbl="alignNode1" presStyleIdx="2" presStyleCnt="5">
        <dgm:presLayoutVars>
          <dgm:chMax val="0"/>
          <dgm:chPref val="0"/>
          <dgm:bulletEnabled val="1"/>
        </dgm:presLayoutVars>
      </dgm:prSet>
      <dgm:spPr/>
    </dgm:pt>
    <dgm:pt modelId="{EE682E5B-24B7-1141-9D57-5B2576AEE508}" type="pres">
      <dgm:prSet presAssocID="{DE7BADFF-34E0-4288-B7E7-09A11B91F4FB}" presName="desTx" presStyleLbl="alignAccFollowNode1" presStyleIdx="2" presStyleCnt="5">
        <dgm:presLayoutVars>
          <dgm:bulletEnabled val="1"/>
        </dgm:presLayoutVars>
      </dgm:prSet>
      <dgm:spPr/>
    </dgm:pt>
    <dgm:pt modelId="{56DEAD76-2616-A545-9506-8AC30E5123E6}" type="pres">
      <dgm:prSet presAssocID="{B0E78633-FA0E-4219-B93E-DBEA16ACE959}" presName="space" presStyleCnt="0"/>
      <dgm:spPr/>
    </dgm:pt>
    <dgm:pt modelId="{FA2543D0-59A9-684C-8A28-FAFF26C62C2F}" type="pres">
      <dgm:prSet presAssocID="{C63B96A7-4EBC-4EEF-8DE4-B0BB60A36D47}" presName="composite" presStyleCnt="0"/>
      <dgm:spPr/>
    </dgm:pt>
    <dgm:pt modelId="{6287C805-834A-D548-8834-B4EB91AA4C44}" type="pres">
      <dgm:prSet presAssocID="{C63B96A7-4EBC-4EEF-8DE4-B0BB60A36D47}" presName="parTx" presStyleLbl="alignNode1" presStyleIdx="3" presStyleCnt="5">
        <dgm:presLayoutVars>
          <dgm:chMax val="0"/>
          <dgm:chPref val="0"/>
          <dgm:bulletEnabled val="1"/>
        </dgm:presLayoutVars>
      </dgm:prSet>
      <dgm:spPr/>
    </dgm:pt>
    <dgm:pt modelId="{DA93A649-D764-5444-B9D6-1F12B6DDCA36}" type="pres">
      <dgm:prSet presAssocID="{C63B96A7-4EBC-4EEF-8DE4-B0BB60A36D47}" presName="desTx" presStyleLbl="alignAccFollowNode1" presStyleIdx="3" presStyleCnt="5">
        <dgm:presLayoutVars>
          <dgm:bulletEnabled val="1"/>
        </dgm:presLayoutVars>
      </dgm:prSet>
      <dgm:spPr/>
    </dgm:pt>
    <dgm:pt modelId="{DA6231E6-C362-5042-BAE5-E22B96915700}" type="pres">
      <dgm:prSet presAssocID="{FE8F63CE-896A-4B53-ACC8-2A561EAEAB47}" presName="space" presStyleCnt="0"/>
      <dgm:spPr/>
    </dgm:pt>
    <dgm:pt modelId="{54347D77-58D6-944F-85B2-0F7D02691083}" type="pres">
      <dgm:prSet presAssocID="{D60ED966-512C-43AF-963A-116827777676}" presName="composite" presStyleCnt="0"/>
      <dgm:spPr/>
    </dgm:pt>
    <dgm:pt modelId="{83D72C75-3437-5A4B-9486-EE831829B09F}" type="pres">
      <dgm:prSet presAssocID="{D60ED966-512C-43AF-963A-116827777676}" presName="parTx" presStyleLbl="alignNode1" presStyleIdx="4" presStyleCnt="5">
        <dgm:presLayoutVars>
          <dgm:chMax val="0"/>
          <dgm:chPref val="0"/>
          <dgm:bulletEnabled val="1"/>
        </dgm:presLayoutVars>
      </dgm:prSet>
      <dgm:spPr/>
    </dgm:pt>
    <dgm:pt modelId="{4B646A52-81B7-8540-8DF2-C00CF0E1FC84}" type="pres">
      <dgm:prSet presAssocID="{D60ED966-512C-43AF-963A-116827777676}" presName="desTx" presStyleLbl="alignAccFollowNode1" presStyleIdx="4" presStyleCnt="5">
        <dgm:presLayoutVars>
          <dgm:bulletEnabled val="1"/>
        </dgm:presLayoutVars>
      </dgm:prSet>
      <dgm:spPr/>
    </dgm:pt>
  </dgm:ptLst>
  <dgm:cxnLst>
    <dgm:cxn modelId="{69AB2910-89C0-4FDA-B6FB-5EB9797A56B9}" srcId="{22208B0C-FE19-4C3A-A06C-50D591D9D1E1}" destId="{C63B96A7-4EBC-4EEF-8DE4-B0BB60A36D47}" srcOrd="3" destOrd="0" parTransId="{37851A8E-61B3-42B6-828A-776272C8122D}" sibTransId="{FE8F63CE-896A-4B53-ACC8-2A561EAEAB47}"/>
    <dgm:cxn modelId="{96ECEF27-55AD-444D-AA1C-C2F9E6886FE2}" srcId="{22208B0C-FE19-4C3A-A06C-50D591D9D1E1}" destId="{D60ED966-512C-43AF-963A-116827777676}" srcOrd="4" destOrd="0" parTransId="{191C1007-3D0A-48FF-A608-27F900B0DFA5}" sibTransId="{4E6AC966-0969-4F44-8AB2-E0F84FC3D105}"/>
    <dgm:cxn modelId="{FD97CF2A-A4B1-444C-A977-FBEA2E9245A3}" type="presOf" srcId="{D60ED966-512C-43AF-963A-116827777676}" destId="{83D72C75-3437-5A4B-9486-EE831829B09F}" srcOrd="0" destOrd="0" presId="urn:microsoft.com/office/officeart/2005/8/layout/hList1"/>
    <dgm:cxn modelId="{D97A3B39-029A-B049-B11E-63CFD084C518}" type="presOf" srcId="{22208B0C-FE19-4C3A-A06C-50D591D9D1E1}" destId="{337D6C70-C49F-9040-96C7-0C24BFFAB68C}" srcOrd="0" destOrd="0" presId="urn:microsoft.com/office/officeart/2005/8/layout/hList1"/>
    <dgm:cxn modelId="{49F6453B-0C27-48CA-AAD2-43D238827CF8}" srcId="{07286484-51C9-491F-9679-3021E37D4CA9}" destId="{3CED3AED-B016-4435-86A3-11A8B75422CD}" srcOrd="0" destOrd="0" parTransId="{39445E13-0E5A-47A4-AA7C-1AE6AF16C0F2}" sibTransId="{8B5B1074-3CC1-4E6C-9D17-157DAA2F3D58}"/>
    <dgm:cxn modelId="{8230203E-567D-DC41-9A95-F8619CACB18D}" type="presOf" srcId="{9B023977-5C14-40E1-804A-0EE55E49D5E8}" destId="{DA93A649-D764-5444-B9D6-1F12B6DDCA36}" srcOrd="0" destOrd="0" presId="urn:microsoft.com/office/officeart/2005/8/layout/hList1"/>
    <dgm:cxn modelId="{6044CE40-252E-44F9-A924-A6EF683A8A88}" srcId="{C63B96A7-4EBC-4EEF-8DE4-B0BB60A36D47}" destId="{9B023977-5C14-40E1-804A-0EE55E49D5E8}" srcOrd="0" destOrd="0" parTransId="{E7F713FF-0FFD-4F9B-B35A-F3B58B712D6D}" sibTransId="{01A674BE-7878-42AA-B7FA-815D0C36DFE9}"/>
    <dgm:cxn modelId="{DF9C3041-9C12-064B-A72D-0E729AEA376E}" type="presOf" srcId="{07286484-51C9-491F-9679-3021E37D4CA9}" destId="{994A6276-9369-9E42-A95C-CBFC1B5DBAD0}" srcOrd="0" destOrd="0" presId="urn:microsoft.com/office/officeart/2005/8/layout/hList1"/>
    <dgm:cxn modelId="{94EAFE46-B56F-2D41-86D1-58B8DC5878E8}" type="presOf" srcId="{3CED3AED-B016-4435-86A3-11A8B75422CD}" destId="{0346AFB8-7125-A248-BAE0-280C46BDC087}" srcOrd="0" destOrd="0" presId="urn:microsoft.com/office/officeart/2005/8/layout/hList1"/>
    <dgm:cxn modelId="{734CAB6C-A592-44AC-9F89-E07D752C4924}" srcId="{22208B0C-FE19-4C3A-A06C-50D591D9D1E1}" destId="{07286484-51C9-491F-9679-3021E37D4CA9}" srcOrd="0" destOrd="0" parTransId="{A59A59F1-8C92-48A1-82DA-CC0853962BAB}" sibTransId="{65ACDDBC-7DDC-4AD1-9FC7-DE916CC49737}"/>
    <dgm:cxn modelId="{D4AFB96D-EE9E-4F32-882D-7F88DD7A5DBC}" srcId="{22208B0C-FE19-4C3A-A06C-50D591D9D1E1}" destId="{540A307A-BB2D-4E94-9875-2032CE2B8993}" srcOrd="1" destOrd="0" parTransId="{BE519B2B-B6F5-4AB9-A394-889DA71D0625}" sibTransId="{52C810D8-3B0A-4833-9ECA-0F793828F01E}"/>
    <dgm:cxn modelId="{3C6BBA84-8BF6-4F55-902F-B1AC21F838CA}" srcId="{540A307A-BB2D-4E94-9875-2032CE2B8993}" destId="{23E7E852-8EB2-4A66-A9CD-4953C510FCF6}" srcOrd="0" destOrd="0" parTransId="{6BB54CB2-3A91-4EFD-812D-83580F912D34}" sibTransId="{D3093AF0-4219-4ABA-9B18-C4887D7FCC79}"/>
    <dgm:cxn modelId="{6596F891-9F05-9943-BC94-0F060790331C}" type="presOf" srcId="{540A307A-BB2D-4E94-9875-2032CE2B8993}" destId="{B6F78B5B-2762-4C4F-8904-F917589B440E}" srcOrd="0" destOrd="0" presId="urn:microsoft.com/office/officeart/2005/8/layout/hList1"/>
    <dgm:cxn modelId="{45E94CB2-2799-0242-A18A-8347E7264477}" type="presOf" srcId="{DE7BADFF-34E0-4288-B7E7-09A11B91F4FB}" destId="{D1119651-B99F-6342-AB3A-41977828C16F}" srcOrd="0" destOrd="0" presId="urn:microsoft.com/office/officeart/2005/8/layout/hList1"/>
    <dgm:cxn modelId="{D1E8D8C2-F0E4-0243-B29E-6D14667DF59B}" type="presOf" srcId="{7B746573-0480-44BD-98F3-ECEFC2FC332F}" destId="{4B646A52-81B7-8540-8DF2-C00CF0E1FC84}" srcOrd="0" destOrd="0" presId="urn:microsoft.com/office/officeart/2005/8/layout/hList1"/>
    <dgm:cxn modelId="{F618B7C5-C8E1-44E2-8DB0-6A82B2BCBD41}" srcId="{22208B0C-FE19-4C3A-A06C-50D591D9D1E1}" destId="{DE7BADFF-34E0-4288-B7E7-09A11B91F4FB}" srcOrd="2" destOrd="0" parTransId="{E15D3C52-8300-4671-895A-3A60FBF19479}" sibTransId="{B0E78633-FA0E-4219-B93E-DBEA16ACE959}"/>
    <dgm:cxn modelId="{9F750ED1-316F-FC4A-823D-1E131F9592B1}" type="presOf" srcId="{C63B96A7-4EBC-4EEF-8DE4-B0BB60A36D47}" destId="{6287C805-834A-D548-8834-B4EB91AA4C44}" srcOrd="0" destOrd="0" presId="urn:microsoft.com/office/officeart/2005/8/layout/hList1"/>
    <dgm:cxn modelId="{42AA98DC-B81C-4D35-8E7F-BFD9DDAAE679}" srcId="{D60ED966-512C-43AF-963A-116827777676}" destId="{7B746573-0480-44BD-98F3-ECEFC2FC332F}" srcOrd="0" destOrd="0" parTransId="{0785FBE6-5983-44C5-8E58-E15A5DA406E7}" sibTransId="{4AEA3C1B-C245-441C-A78C-CEE65EF185A4}"/>
    <dgm:cxn modelId="{1D28BEEA-646B-784D-B3F6-3885EC24ACB3}" type="presOf" srcId="{23E7E852-8EB2-4A66-A9CD-4953C510FCF6}" destId="{5B4A91E0-FB1F-5E45-8A5E-D7F7D2BDC0C2}" srcOrd="0" destOrd="0" presId="urn:microsoft.com/office/officeart/2005/8/layout/hList1"/>
    <dgm:cxn modelId="{84A02DF5-2AAC-A446-A6B0-2AFB19786B1D}" type="presOf" srcId="{11BDA29A-2089-4EF7-9DBA-4C947EF2F47A}" destId="{EE682E5B-24B7-1141-9D57-5B2576AEE508}" srcOrd="0" destOrd="0" presId="urn:microsoft.com/office/officeart/2005/8/layout/hList1"/>
    <dgm:cxn modelId="{787351F5-01AB-45BD-BF17-3E4C210751D2}" srcId="{DE7BADFF-34E0-4288-B7E7-09A11B91F4FB}" destId="{11BDA29A-2089-4EF7-9DBA-4C947EF2F47A}" srcOrd="0" destOrd="0" parTransId="{FF7BC959-FFAA-4F54-B437-4FD54D96BD83}" sibTransId="{563B6999-C424-485C-BA0D-64EA855293B0}"/>
    <dgm:cxn modelId="{ECD33ACB-9D70-EB4E-A845-CC1BF3940D24}" type="presParOf" srcId="{337D6C70-C49F-9040-96C7-0C24BFFAB68C}" destId="{0AD483BE-356E-EE43-80E0-CC42ADEB8253}" srcOrd="0" destOrd="0" presId="urn:microsoft.com/office/officeart/2005/8/layout/hList1"/>
    <dgm:cxn modelId="{36187459-27C3-0B4E-8ADF-D81D7C4E837E}" type="presParOf" srcId="{0AD483BE-356E-EE43-80E0-CC42ADEB8253}" destId="{994A6276-9369-9E42-A95C-CBFC1B5DBAD0}" srcOrd="0" destOrd="0" presId="urn:microsoft.com/office/officeart/2005/8/layout/hList1"/>
    <dgm:cxn modelId="{30225CE3-E9D5-AF49-97BA-76916AE5EF65}" type="presParOf" srcId="{0AD483BE-356E-EE43-80E0-CC42ADEB8253}" destId="{0346AFB8-7125-A248-BAE0-280C46BDC087}" srcOrd="1" destOrd="0" presId="urn:microsoft.com/office/officeart/2005/8/layout/hList1"/>
    <dgm:cxn modelId="{AA6951E5-9C9E-2049-8D3D-95E887D33E10}" type="presParOf" srcId="{337D6C70-C49F-9040-96C7-0C24BFFAB68C}" destId="{7F7C6D3C-7553-9644-AB56-2D816A9597F1}" srcOrd="1" destOrd="0" presId="urn:microsoft.com/office/officeart/2005/8/layout/hList1"/>
    <dgm:cxn modelId="{B35BBDF5-CF70-5344-AD85-50288834FECD}" type="presParOf" srcId="{337D6C70-C49F-9040-96C7-0C24BFFAB68C}" destId="{399B73DF-60B5-674A-8BF2-3DDA23608A5F}" srcOrd="2" destOrd="0" presId="urn:microsoft.com/office/officeart/2005/8/layout/hList1"/>
    <dgm:cxn modelId="{43F63624-9156-1F43-9636-1E39DC73FB8A}" type="presParOf" srcId="{399B73DF-60B5-674A-8BF2-3DDA23608A5F}" destId="{B6F78B5B-2762-4C4F-8904-F917589B440E}" srcOrd="0" destOrd="0" presId="urn:microsoft.com/office/officeart/2005/8/layout/hList1"/>
    <dgm:cxn modelId="{302E852F-21A8-1845-8FB3-66B992D25B41}" type="presParOf" srcId="{399B73DF-60B5-674A-8BF2-3DDA23608A5F}" destId="{5B4A91E0-FB1F-5E45-8A5E-D7F7D2BDC0C2}" srcOrd="1" destOrd="0" presId="urn:microsoft.com/office/officeart/2005/8/layout/hList1"/>
    <dgm:cxn modelId="{A4D28301-EA9E-3E46-805B-807CE922A6B2}" type="presParOf" srcId="{337D6C70-C49F-9040-96C7-0C24BFFAB68C}" destId="{6E8F84FB-E1FF-6142-A204-1B9A9D1D6578}" srcOrd="3" destOrd="0" presId="urn:microsoft.com/office/officeart/2005/8/layout/hList1"/>
    <dgm:cxn modelId="{4D315DBD-FC46-FB4E-BEB6-54027FE15C92}" type="presParOf" srcId="{337D6C70-C49F-9040-96C7-0C24BFFAB68C}" destId="{83177AED-DCAC-1B42-80EF-336F071FBB56}" srcOrd="4" destOrd="0" presId="urn:microsoft.com/office/officeart/2005/8/layout/hList1"/>
    <dgm:cxn modelId="{F59D2C45-F7CE-8749-8FB8-E6ADFBE82FFC}" type="presParOf" srcId="{83177AED-DCAC-1B42-80EF-336F071FBB56}" destId="{D1119651-B99F-6342-AB3A-41977828C16F}" srcOrd="0" destOrd="0" presId="urn:microsoft.com/office/officeart/2005/8/layout/hList1"/>
    <dgm:cxn modelId="{BDFFF91E-E051-8B4A-893A-7B45C2C60291}" type="presParOf" srcId="{83177AED-DCAC-1B42-80EF-336F071FBB56}" destId="{EE682E5B-24B7-1141-9D57-5B2576AEE508}" srcOrd="1" destOrd="0" presId="urn:microsoft.com/office/officeart/2005/8/layout/hList1"/>
    <dgm:cxn modelId="{6F3870FB-D437-624C-ADAC-4382480525E4}" type="presParOf" srcId="{337D6C70-C49F-9040-96C7-0C24BFFAB68C}" destId="{56DEAD76-2616-A545-9506-8AC30E5123E6}" srcOrd="5" destOrd="0" presId="urn:microsoft.com/office/officeart/2005/8/layout/hList1"/>
    <dgm:cxn modelId="{274CF8DF-A317-204B-82BE-3BA0072C261E}" type="presParOf" srcId="{337D6C70-C49F-9040-96C7-0C24BFFAB68C}" destId="{FA2543D0-59A9-684C-8A28-FAFF26C62C2F}" srcOrd="6" destOrd="0" presId="urn:microsoft.com/office/officeart/2005/8/layout/hList1"/>
    <dgm:cxn modelId="{10C991E6-B675-B249-9CE4-01FE9A682643}" type="presParOf" srcId="{FA2543D0-59A9-684C-8A28-FAFF26C62C2F}" destId="{6287C805-834A-D548-8834-B4EB91AA4C44}" srcOrd="0" destOrd="0" presId="urn:microsoft.com/office/officeart/2005/8/layout/hList1"/>
    <dgm:cxn modelId="{43D46A7B-9070-2D41-B68D-64D4DD09D4F9}" type="presParOf" srcId="{FA2543D0-59A9-684C-8A28-FAFF26C62C2F}" destId="{DA93A649-D764-5444-B9D6-1F12B6DDCA36}" srcOrd="1" destOrd="0" presId="urn:microsoft.com/office/officeart/2005/8/layout/hList1"/>
    <dgm:cxn modelId="{13EC8FFE-7DC2-F040-AFB8-4A4064C472E4}" type="presParOf" srcId="{337D6C70-C49F-9040-96C7-0C24BFFAB68C}" destId="{DA6231E6-C362-5042-BAE5-E22B96915700}" srcOrd="7" destOrd="0" presId="urn:microsoft.com/office/officeart/2005/8/layout/hList1"/>
    <dgm:cxn modelId="{BC3E8742-A2EB-2E45-BF22-B68A8A854CE1}" type="presParOf" srcId="{337D6C70-C49F-9040-96C7-0C24BFFAB68C}" destId="{54347D77-58D6-944F-85B2-0F7D02691083}" srcOrd="8" destOrd="0" presId="urn:microsoft.com/office/officeart/2005/8/layout/hList1"/>
    <dgm:cxn modelId="{DAE1453A-A26E-2F48-915E-3888831FB834}" type="presParOf" srcId="{54347D77-58D6-944F-85B2-0F7D02691083}" destId="{83D72C75-3437-5A4B-9486-EE831829B09F}" srcOrd="0" destOrd="0" presId="urn:microsoft.com/office/officeart/2005/8/layout/hList1"/>
    <dgm:cxn modelId="{350184DC-957B-9A4B-BFDF-DD9246D68EC6}" type="presParOf" srcId="{54347D77-58D6-944F-85B2-0F7D02691083}" destId="{4B646A52-81B7-8540-8DF2-C00CF0E1FC8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C637A0BE-8521-444C-8B72-CAC6A0FC3B7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9FE8B6FD-EBC7-4492-BA4B-3146E0AEE0AB}">
      <dgm:prSet phldrT="[Text]"/>
      <dgm:spPr/>
      <dgm:t>
        <a:bodyPr/>
        <a:lstStyle/>
        <a:p>
          <a:r>
            <a:rPr lang="en-GB" b="1"/>
            <a:t>Legal codes</a:t>
          </a:r>
        </a:p>
      </dgm:t>
    </dgm:pt>
    <dgm:pt modelId="{EDFA4AF7-E315-4565-948C-B193B0F64337}" type="parTrans" cxnId="{CC9D6BDB-A592-4309-A96B-3D2E9F00B831}">
      <dgm:prSet/>
      <dgm:spPr/>
      <dgm:t>
        <a:bodyPr/>
        <a:lstStyle/>
        <a:p>
          <a:endParaRPr lang="en-GB"/>
        </a:p>
      </dgm:t>
    </dgm:pt>
    <dgm:pt modelId="{2AE4ED22-4352-427B-895B-3CC3A22880B8}" type="sibTrans" cxnId="{CC9D6BDB-A592-4309-A96B-3D2E9F00B831}">
      <dgm:prSet/>
      <dgm:spPr/>
      <dgm:t>
        <a:bodyPr/>
        <a:lstStyle/>
        <a:p>
          <a:endParaRPr lang="en-GB"/>
        </a:p>
      </dgm:t>
    </dgm:pt>
    <dgm:pt modelId="{5550816F-4885-4A2F-8466-D4687B865B49}">
      <dgm:prSet phldrT="[Text]"/>
      <dgm:spPr/>
      <dgm:t>
        <a:bodyPr/>
        <a:lstStyle/>
        <a:p>
          <a:r>
            <a:rPr lang="en-GB" b="1"/>
            <a:t>Unilateral  codes of conduct</a:t>
          </a:r>
        </a:p>
      </dgm:t>
    </dgm:pt>
    <dgm:pt modelId="{31594E03-B407-43A9-B119-CEFFCE284F93}" type="parTrans" cxnId="{EF962F85-AC6F-413B-BA25-8C55D6B72EA8}">
      <dgm:prSet/>
      <dgm:spPr/>
      <dgm:t>
        <a:bodyPr/>
        <a:lstStyle/>
        <a:p>
          <a:endParaRPr lang="en-GB"/>
        </a:p>
      </dgm:t>
    </dgm:pt>
    <dgm:pt modelId="{513AB7AA-C4AA-400C-A07F-0A19C5DEAD72}" type="sibTrans" cxnId="{EF962F85-AC6F-413B-BA25-8C55D6B72EA8}">
      <dgm:prSet/>
      <dgm:spPr/>
      <dgm:t>
        <a:bodyPr/>
        <a:lstStyle/>
        <a:p>
          <a:endParaRPr lang="en-GB"/>
        </a:p>
      </dgm:t>
    </dgm:pt>
    <dgm:pt modelId="{03CC49BC-D324-44CD-833A-60C4B6D70720}">
      <dgm:prSet/>
      <dgm:spPr/>
      <dgm:t>
        <a:bodyPr/>
        <a:lstStyle/>
        <a:p>
          <a:r>
            <a:rPr lang="en-GB" b="1"/>
            <a:t>Official codes and guidance</a:t>
          </a:r>
        </a:p>
      </dgm:t>
    </dgm:pt>
    <dgm:pt modelId="{8121F98E-DBC2-4204-B691-EF629D4F4C00}" type="parTrans" cxnId="{F2FE218B-1C62-47BB-ABBA-E4323E4E6416}">
      <dgm:prSet/>
      <dgm:spPr/>
    </dgm:pt>
    <dgm:pt modelId="{F4BBD790-260B-495C-9060-459474018DFC}" type="sibTrans" cxnId="{F2FE218B-1C62-47BB-ABBA-E4323E4E6416}">
      <dgm:prSet/>
      <dgm:spPr/>
    </dgm:pt>
    <dgm:pt modelId="{81E6F527-D550-473A-AA1D-CBBEC999020A}">
      <dgm:prSet/>
      <dgm:spPr/>
      <dgm:t>
        <a:bodyPr/>
        <a:lstStyle/>
        <a:p>
          <a:r>
            <a:rPr lang="en-GB" b="1"/>
            <a:t>Recognised codes</a:t>
          </a:r>
        </a:p>
      </dgm:t>
    </dgm:pt>
    <dgm:pt modelId="{E434C07B-6404-4880-AF50-5F1B5B98F783}" type="parTrans" cxnId="{12C345A0-FE3E-4699-B338-2823DC2B96B5}">
      <dgm:prSet/>
      <dgm:spPr/>
    </dgm:pt>
    <dgm:pt modelId="{8ED5FEB1-C3A1-4541-83DA-9D26DA2A6952}" type="sibTrans" cxnId="{12C345A0-FE3E-4699-B338-2823DC2B96B5}">
      <dgm:prSet/>
      <dgm:spPr/>
    </dgm:pt>
    <dgm:pt modelId="{3CC83015-A8CA-420F-9C92-B3AC6905CB26}">
      <dgm:prSet/>
      <dgm:spPr/>
      <dgm:t>
        <a:bodyPr/>
        <a:lstStyle/>
        <a:p>
          <a:r>
            <a:rPr lang="en-GB" b="1"/>
            <a:t>Trade association codes</a:t>
          </a:r>
        </a:p>
      </dgm:t>
    </dgm:pt>
    <dgm:pt modelId="{D91AC1A5-5674-4353-A8B8-338D6C0E9158}" type="parTrans" cxnId="{0C787053-2E49-4749-A916-D1D3F774B0D8}">
      <dgm:prSet/>
      <dgm:spPr/>
    </dgm:pt>
    <dgm:pt modelId="{2874E31E-C816-40CD-B528-95DA6004957D}" type="sibTrans" cxnId="{0C787053-2E49-4749-A916-D1D3F774B0D8}">
      <dgm:prSet/>
      <dgm:spPr/>
    </dgm:pt>
    <dgm:pt modelId="{8AE798A7-9B7D-4769-8E0A-E756E0B06232}">
      <dgm:prSet/>
      <dgm:spPr/>
      <dgm:t>
        <a:bodyPr/>
        <a:lstStyle/>
        <a:p>
          <a:r>
            <a:rPr lang="en-GB" b="1"/>
            <a:t>Negotiated codes</a:t>
          </a:r>
        </a:p>
      </dgm:t>
    </dgm:pt>
    <dgm:pt modelId="{AF24B599-2E9D-4E28-A5C5-B43720E2CB8C}" type="parTrans" cxnId="{E29044F0-8723-4AF9-8646-46C7779C7F3F}">
      <dgm:prSet/>
      <dgm:spPr/>
    </dgm:pt>
    <dgm:pt modelId="{5F56B8C8-B4C2-4FB4-8D16-C1B1B0065493}" type="sibTrans" cxnId="{E29044F0-8723-4AF9-8646-46C7779C7F3F}">
      <dgm:prSet/>
      <dgm:spPr/>
    </dgm:pt>
    <dgm:pt modelId="{CE430D12-60B1-475B-AF72-111A980B489F}">
      <dgm:prSet/>
      <dgm:spPr/>
      <dgm:t>
        <a:bodyPr/>
        <a:lstStyle/>
        <a:p>
          <a:r>
            <a:rPr lang="en-GB" b="1"/>
            <a:t>Unilateral sector cod</a:t>
          </a:r>
          <a:r>
            <a:rPr lang="en-GB"/>
            <a:t>es</a:t>
          </a:r>
        </a:p>
      </dgm:t>
    </dgm:pt>
    <dgm:pt modelId="{9FDE83E9-C22B-4AA4-A8B4-1B02006BE143}" type="parTrans" cxnId="{12F8E64B-51EC-4DF8-8DF8-6C81F8220D35}">
      <dgm:prSet/>
      <dgm:spPr/>
    </dgm:pt>
    <dgm:pt modelId="{9F7E5E4B-D2E4-4790-9FA6-99D0BEC9EB02}" type="sibTrans" cxnId="{12F8E64B-51EC-4DF8-8DF8-6C81F8220D35}">
      <dgm:prSet/>
      <dgm:spPr/>
    </dgm:pt>
    <dgm:pt modelId="{63899AAF-6977-431A-987D-77FF6044C0B6}">
      <dgm:prSet/>
      <dgm:spPr/>
      <dgm:t>
        <a:bodyPr/>
        <a:lstStyle/>
        <a:p>
          <a:r>
            <a:rPr lang="en-GB" b="1"/>
            <a:t>Customer charters</a:t>
          </a:r>
        </a:p>
      </dgm:t>
    </dgm:pt>
    <dgm:pt modelId="{40BE4401-F26F-44E9-8B15-34A7067F77EA}" type="parTrans" cxnId="{BBF354EE-8E50-4814-BAFC-136D783889A7}">
      <dgm:prSet/>
      <dgm:spPr/>
    </dgm:pt>
    <dgm:pt modelId="{A433E050-D222-4ABA-BB3D-C67EAE080FEE}" type="sibTrans" cxnId="{BBF354EE-8E50-4814-BAFC-136D783889A7}">
      <dgm:prSet/>
      <dgm:spPr/>
    </dgm:pt>
    <dgm:pt modelId="{64BEF003-0F86-480F-99C7-1C688D6A8BD1}" type="pres">
      <dgm:prSet presAssocID="{C637A0BE-8521-444C-8B72-CAC6A0FC3B7B}" presName="diagram" presStyleCnt="0">
        <dgm:presLayoutVars>
          <dgm:dir/>
          <dgm:resizeHandles val="exact"/>
        </dgm:presLayoutVars>
      </dgm:prSet>
      <dgm:spPr/>
    </dgm:pt>
    <dgm:pt modelId="{279B10DC-8566-4516-A4AD-A2DC2D6DD184}" type="pres">
      <dgm:prSet presAssocID="{9FE8B6FD-EBC7-4492-BA4B-3146E0AEE0AB}" presName="node" presStyleLbl="node1" presStyleIdx="0" presStyleCnt="8">
        <dgm:presLayoutVars>
          <dgm:bulletEnabled val="1"/>
        </dgm:presLayoutVars>
      </dgm:prSet>
      <dgm:spPr/>
    </dgm:pt>
    <dgm:pt modelId="{B556C7A9-D1A5-41B6-96A4-FBF72DED6F50}" type="pres">
      <dgm:prSet presAssocID="{2AE4ED22-4352-427B-895B-3CC3A22880B8}" presName="sibTrans" presStyleCnt="0"/>
      <dgm:spPr/>
    </dgm:pt>
    <dgm:pt modelId="{558622D0-57B0-4CDC-B2AA-28B6828C4480}" type="pres">
      <dgm:prSet presAssocID="{03CC49BC-D324-44CD-833A-60C4B6D70720}" presName="node" presStyleLbl="node1" presStyleIdx="1" presStyleCnt="8">
        <dgm:presLayoutVars>
          <dgm:bulletEnabled val="1"/>
        </dgm:presLayoutVars>
      </dgm:prSet>
      <dgm:spPr/>
    </dgm:pt>
    <dgm:pt modelId="{691420AE-9202-45DE-A817-610EC96CAD76}" type="pres">
      <dgm:prSet presAssocID="{F4BBD790-260B-495C-9060-459474018DFC}" presName="sibTrans" presStyleCnt="0"/>
      <dgm:spPr/>
    </dgm:pt>
    <dgm:pt modelId="{A64B005B-491F-4B6F-9DAF-5B5A84EC98D3}" type="pres">
      <dgm:prSet presAssocID="{81E6F527-D550-473A-AA1D-CBBEC999020A}" presName="node" presStyleLbl="node1" presStyleIdx="2" presStyleCnt="8">
        <dgm:presLayoutVars>
          <dgm:bulletEnabled val="1"/>
        </dgm:presLayoutVars>
      </dgm:prSet>
      <dgm:spPr/>
    </dgm:pt>
    <dgm:pt modelId="{13B35E77-06B9-4547-83CE-B8952EAD13CA}" type="pres">
      <dgm:prSet presAssocID="{8ED5FEB1-C3A1-4541-83DA-9D26DA2A6952}" presName="sibTrans" presStyleCnt="0"/>
      <dgm:spPr/>
    </dgm:pt>
    <dgm:pt modelId="{C69BCE02-13A3-4B24-B41B-D72F8E4BA2AD}" type="pres">
      <dgm:prSet presAssocID="{3CC83015-A8CA-420F-9C92-B3AC6905CB26}" presName="node" presStyleLbl="node1" presStyleIdx="3" presStyleCnt="8">
        <dgm:presLayoutVars>
          <dgm:bulletEnabled val="1"/>
        </dgm:presLayoutVars>
      </dgm:prSet>
      <dgm:spPr/>
    </dgm:pt>
    <dgm:pt modelId="{0D1CD436-C204-477D-8232-C550E18A679C}" type="pres">
      <dgm:prSet presAssocID="{2874E31E-C816-40CD-B528-95DA6004957D}" presName="sibTrans" presStyleCnt="0"/>
      <dgm:spPr/>
    </dgm:pt>
    <dgm:pt modelId="{D92F7F2D-397A-44A9-B8BC-DBAD6C8324AD}" type="pres">
      <dgm:prSet presAssocID="{8AE798A7-9B7D-4769-8E0A-E756E0B06232}" presName="node" presStyleLbl="node1" presStyleIdx="4" presStyleCnt="8">
        <dgm:presLayoutVars>
          <dgm:bulletEnabled val="1"/>
        </dgm:presLayoutVars>
      </dgm:prSet>
      <dgm:spPr/>
    </dgm:pt>
    <dgm:pt modelId="{ED236605-51BF-406C-A573-467ED76433C8}" type="pres">
      <dgm:prSet presAssocID="{5F56B8C8-B4C2-4FB4-8D16-C1B1B0065493}" presName="sibTrans" presStyleCnt="0"/>
      <dgm:spPr/>
    </dgm:pt>
    <dgm:pt modelId="{B2BB1973-4813-4D52-A0DD-0C20BCF9BEEB}" type="pres">
      <dgm:prSet presAssocID="{CE430D12-60B1-475B-AF72-111A980B489F}" presName="node" presStyleLbl="node1" presStyleIdx="5" presStyleCnt="8">
        <dgm:presLayoutVars>
          <dgm:bulletEnabled val="1"/>
        </dgm:presLayoutVars>
      </dgm:prSet>
      <dgm:spPr/>
    </dgm:pt>
    <dgm:pt modelId="{0CE71F95-962D-4442-9C43-6C73179EEF8D}" type="pres">
      <dgm:prSet presAssocID="{9F7E5E4B-D2E4-4790-9FA6-99D0BEC9EB02}" presName="sibTrans" presStyleCnt="0"/>
      <dgm:spPr/>
    </dgm:pt>
    <dgm:pt modelId="{71E349C1-9625-4351-A039-A9F7954734A1}" type="pres">
      <dgm:prSet presAssocID="{63899AAF-6977-431A-987D-77FF6044C0B6}" presName="node" presStyleLbl="node1" presStyleIdx="6" presStyleCnt="8">
        <dgm:presLayoutVars>
          <dgm:bulletEnabled val="1"/>
        </dgm:presLayoutVars>
      </dgm:prSet>
      <dgm:spPr/>
    </dgm:pt>
    <dgm:pt modelId="{9D1892D3-CD9F-4C25-8D0A-D92D417CFB37}" type="pres">
      <dgm:prSet presAssocID="{A433E050-D222-4ABA-BB3D-C67EAE080FEE}" presName="sibTrans" presStyleCnt="0"/>
      <dgm:spPr/>
    </dgm:pt>
    <dgm:pt modelId="{AC2AEA80-2BD6-4A0F-B04C-B2ECDA979D59}" type="pres">
      <dgm:prSet presAssocID="{5550816F-4885-4A2F-8466-D4687B865B49}" presName="node" presStyleLbl="node1" presStyleIdx="7" presStyleCnt="8">
        <dgm:presLayoutVars>
          <dgm:bulletEnabled val="1"/>
        </dgm:presLayoutVars>
      </dgm:prSet>
      <dgm:spPr/>
    </dgm:pt>
  </dgm:ptLst>
  <dgm:cxnLst>
    <dgm:cxn modelId="{5DDD8664-C2A9-4370-9223-BDD117E5BB7B}" type="presOf" srcId="{CE430D12-60B1-475B-AF72-111A980B489F}" destId="{B2BB1973-4813-4D52-A0DD-0C20BCF9BEEB}" srcOrd="0" destOrd="0" presId="urn:microsoft.com/office/officeart/2005/8/layout/default"/>
    <dgm:cxn modelId="{12F8E64B-51EC-4DF8-8DF8-6C81F8220D35}" srcId="{C637A0BE-8521-444C-8B72-CAC6A0FC3B7B}" destId="{CE430D12-60B1-475B-AF72-111A980B489F}" srcOrd="5" destOrd="0" parTransId="{9FDE83E9-C22B-4AA4-A8B4-1B02006BE143}" sibTransId="{9F7E5E4B-D2E4-4790-9FA6-99D0BEC9EB02}"/>
    <dgm:cxn modelId="{9FC7DF50-622F-4F84-882E-6A67788D8395}" type="presOf" srcId="{81E6F527-D550-473A-AA1D-CBBEC999020A}" destId="{A64B005B-491F-4B6F-9DAF-5B5A84EC98D3}" srcOrd="0" destOrd="0" presId="urn:microsoft.com/office/officeart/2005/8/layout/default"/>
    <dgm:cxn modelId="{0C787053-2E49-4749-A916-D1D3F774B0D8}" srcId="{C637A0BE-8521-444C-8B72-CAC6A0FC3B7B}" destId="{3CC83015-A8CA-420F-9C92-B3AC6905CB26}" srcOrd="3" destOrd="0" parTransId="{D91AC1A5-5674-4353-A8B8-338D6C0E9158}" sibTransId="{2874E31E-C816-40CD-B528-95DA6004957D}"/>
    <dgm:cxn modelId="{EF962F85-AC6F-413B-BA25-8C55D6B72EA8}" srcId="{C637A0BE-8521-444C-8B72-CAC6A0FC3B7B}" destId="{5550816F-4885-4A2F-8466-D4687B865B49}" srcOrd="7" destOrd="0" parTransId="{31594E03-B407-43A9-B119-CEFFCE284F93}" sibTransId="{513AB7AA-C4AA-400C-A07F-0A19C5DEAD72}"/>
    <dgm:cxn modelId="{F2FE218B-1C62-47BB-ABBA-E4323E4E6416}" srcId="{C637A0BE-8521-444C-8B72-CAC6A0FC3B7B}" destId="{03CC49BC-D324-44CD-833A-60C4B6D70720}" srcOrd="1" destOrd="0" parTransId="{8121F98E-DBC2-4204-B691-EF629D4F4C00}" sibTransId="{F4BBD790-260B-495C-9060-459474018DFC}"/>
    <dgm:cxn modelId="{BCDA488B-E910-44AB-8ECD-E85A6078A77E}" type="presOf" srcId="{C637A0BE-8521-444C-8B72-CAC6A0FC3B7B}" destId="{64BEF003-0F86-480F-99C7-1C688D6A8BD1}" srcOrd="0" destOrd="0" presId="urn:microsoft.com/office/officeart/2005/8/layout/default"/>
    <dgm:cxn modelId="{5A055B98-D50D-41B6-B120-4DCE0FCEE754}" type="presOf" srcId="{5550816F-4885-4A2F-8466-D4687B865B49}" destId="{AC2AEA80-2BD6-4A0F-B04C-B2ECDA979D59}" srcOrd="0" destOrd="0" presId="urn:microsoft.com/office/officeart/2005/8/layout/default"/>
    <dgm:cxn modelId="{12C345A0-FE3E-4699-B338-2823DC2B96B5}" srcId="{C637A0BE-8521-444C-8B72-CAC6A0FC3B7B}" destId="{81E6F527-D550-473A-AA1D-CBBEC999020A}" srcOrd="2" destOrd="0" parTransId="{E434C07B-6404-4880-AF50-5F1B5B98F783}" sibTransId="{8ED5FEB1-C3A1-4541-83DA-9D26DA2A6952}"/>
    <dgm:cxn modelId="{2796FBCD-87CB-44C6-B72E-6C69CBD713A4}" type="presOf" srcId="{9FE8B6FD-EBC7-4492-BA4B-3146E0AEE0AB}" destId="{279B10DC-8566-4516-A4AD-A2DC2D6DD184}" srcOrd="0" destOrd="0" presId="urn:microsoft.com/office/officeart/2005/8/layout/default"/>
    <dgm:cxn modelId="{16D969CE-064D-4532-8775-114222C2F085}" type="presOf" srcId="{3CC83015-A8CA-420F-9C92-B3AC6905CB26}" destId="{C69BCE02-13A3-4B24-B41B-D72F8E4BA2AD}" srcOrd="0" destOrd="0" presId="urn:microsoft.com/office/officeart/2005/8/layout/default"/>
    <dgm:cxn modelId="{CC9D6BDB-A592-4309-A96B-3D2E9F00B831}" srcId="{C637A0BE-8521-444C-8B72-CAC6A0FC3B7B}" destId="{9FE8B6FD-EBC7-4492-BA4B-3146E0AEE0AB}" srcOrd="0" destOrd="0" parTransId="{EDFA4AF7-E315-4565-948C-B193B0F64337}" sibTransId="{2AE4ED22-4352-427B-895B-3CC3A22880B8}"/>
    <dgm:cxn modelId="{B073C2DF-639E-4055-934C-7E60A529E01B}" type="presOf" srcId="{63899AAF-6977-431A-987D-77FF6044C0B6}" destId="{71E349C1-9625-4351-A039-A9F7954734A1}" srcOrd="0" destOrd="0" presId="urn:microsoft.com/office/officeart/2005/8/layout/default"/>
    <dgm:cxn modelId="{DF86E1EB-EC45-4158-B478-B57CE5AB3A48}" type="presOf" srcId="{8AE798A7-9B7D-4769-8E0A-E756E0B06232}" destId="{D92F7F2D-397A-44A9-B8BC-DBAD6C8324AD}" srcOrd="0" destOrd="0" presId="urn:microsoft.com/office/officeart/2005/8/layout/default"/>
    <dgm:cxn modelId="{BBF354EE-8E50-4814-BAFC-136D783889A7}" srcId="{C637A0BE-8521-444C-8B72-CAC6A0FC3B7B}" destId="{63899AAF-6977-431A-987D-77FF6044C0B6}" srcOrd="6" destOrd="0" parTransId="{40BE4401-F26F-44E9-8B15-34A7067F77EA}" sibTransId="{A433E050-D222-4ABA-BB3D-C67EAE080FEE}"/>
    <dgm:cxn modelId="{E29044F0-8723-4AF9-8646-46C7779C7F3F}" srcId="{C637A0BE-8521-444C-8B72-CAC6A0FC3B7B}" destId="{8AE798A7-9B7D-4769-8E0A-E756E0B06232}" srcOrd="4" destOrd="0" parTransId="{AF24B599-2E9D-4E28-A5C5-B43720E2CB8C}" sibTransId="{5F56B8C8-B4C2-4FB4-8D16-C1B1B0065493}"/>
    <dgm:cxn modelId="{51A720F8-7175-4CC0-A9DB-CF07C46CD56D}" type="presOf" srcId="{03CC49BC-D324-44CD-833A-60C4B6D70720}" destId="{558622D0-57B0-4CDC-B2AA-28B6828C4480}" srcOrd="0" destOrd="0" presId="urn:microsoft.com/office/officeart/2005/8/layout/default"/>
    <dgm:cxn modelId="{C7466AD7-0A34-47DB-8B71-ADC26202EA1A}" type="presParOf" srcId="{64BEF003-0F86-480F-99C7-1C688D6A8BD1}" destId="{279B10DC-8566-4516-A4AD-A2DC2D6DD184}" srcOrd="0" destOrd="0" presId="urn:microsoft.com/office/officeart/2005/8/layout/default"/>
    <dgm:cxn modelId="{85650FDD-69EF-4843-B66B-240DD328245D}" type="presParOf" srcId="{64BEF003-0F86-480F-99C7-1C688D6A8BD1}" destId="{B556C7A9-D1A5-41B6-96A4-FBF72DED6F50}" srcOrd="1" destOrd="0" presId="urn:microsoft.com/office/officeart/2005/8/layout/default"/>
    <dgm:cxn modelId="{1BC5E8EE-1732-4B20-BAA1-9992E3E17361}" type="presParOf" srcId="{64BEF003-0F86-480F-99C7-1C688D6A8BD1}" destId="{558622D0-57B0-4CDC-B2AA-28B6828C4480}" srcOrd="2" destOrd="0" presId="urn:microsoft.com/office/officeart/2005/8/layout/default"/>
    <dgm:cxn modelId="{30FDF473-216C-4453-8588-CFF2302D9F9D}" type="presParOf" srcId="{64BEF003-0F86-480F-99C7-1C688D6A8BD1}" destId="{691420AE-9202-45DE-A817-610EC96CAD76}" srcOrd="3" destOrd="0" presId="urn:microsoft.com/office/officeart/2005/8/layout/default"/>
    <dgm:cxn modelId="{C3DDEB58-2DDA-48F7-B180-651934E697A2}" type="presParOf" srcId="{64BEF003-0F86-480F-99C7-1C688D6A8BD1}" destId="{A64B005B-491F-4B6F-9DAF-5B5A84EC98D3}" srcOrd="4" destOrd="0" presId="urn:microsoft.com/office/officeart/2005/8/layout/default"/>
    <dgm:cxn modelId="{5B7887E5-EB7B-4417-A927-EE3D7F7F5FC7}" type="presParOf" srcId="{64BEF003-0F86-480F-99C7-1C688D6A8BD1}" destId="{13B35E77-06B9-4547-83CE-B8952EAD13CA}" srcOrd="5" destOrd="0" presId="urn:microsoft.com/office/officeart/2005/8/layout/default"/>
    <dgm:cxn modelId="{916B0DA2-1545-417B-9CFF-803AAF3F88B4}" type="presParOf" srcId="{64BEF003-0F86-480F-99C7-1C688D6A8BD1}" destId="{C69BCE02-13A3-4B24-B41B-D72F8E4BA2AD}" srcOrd="6" destOrd="0" presId="urn:microsoft.com/office/officeart/2005/8/layout/default"/>
    <dgm:cxn modelId="{6F2996A0-66B7-4145-B69B-E60EDFEA6BBC}" type="presParOf" srcId="{64BEF003-0F86-480F-99C7-1C688D6A8BD1}" destId="{0D1CD436-C204-477D-8232-C550E18A679C}" srcOrd="7" destOrd="0" presId="urn:microsoft.com/office/officeart/2005/8/layout/default"/>
    <dgm:cxn modelId="{36A8C7B0-91A6-4847-BF41-C1F5A5AED390}" type="presParOf" srcId="{64BEF003-0F86-480F-99C7-1C688D6A8BD1}" destId="{D92F7F2D-397A-44A9-B8BC-DBAD6C8324AD}" srcOrd="8" destOrd="0" presId="urn:microsoft.com/office/officeart/2005/8/layout/default"/>
    <dgm:cxn modelId="{84C3C550-DA5E-4A57-9F53-14591F9EA8DB}" type="presParOf" srcId="{64BEF003-0F86-480F-99C7-1C688D6A8BD1}" destId="{ED236605-51BF-406C-A573-467ED76433C8}" srcOrd="9" destOrd="0" presId="urn:microsoft.com/office/officeart/2005/8/layout/default"/>
    <dgm:cxn modelId="{A0C7677A-C805-4070-BA66-43CF25D297BE}" type="presParOf" srcId="{64BEF003-0F86-480F-99C7-1C688D6A8BD1}" destId="{B2BB1973-4813-4D52-A0DD-0C20BCF9BEEB}" srcOrd="10" destOrd="0" presId="urn:microsoft.com/office/officeart/2005/8/layout/default"/>
    <dgm:cxn modelId="{FF2410AD-2AA9-43F2-8677-404DF86EF833}" type="presParOf" srcId="{64BEF003-0F86-480F-99C7-1C688D6A8BD1}" destId="{0CE71F95-962D-4442-9C43-6C73179EEF8D}" srcOrd="11" destOrd="0" presId="urn:microsoft.com/office/officeart/2005/8/layout/default"/>
    <dgm:cxn modelId="{080B3314-8F65-460B-B628-B69E0DF30315}" type="presParOf" srcId="{64BEF003-0F86-480F-99C7-1C688D6A8BD1}" destId="{71E349C1-9625-4351-A039-A9F7954734A1}" srcOrd="12" destOrd="0" presId="urn:microsoft.com/office/officeart/2005/8/layout/default"/>
    <dgm:cxn modelId="{B9DDC194-4C17-4528-9E94-B7B06B73BDD1}" type="presParOf" srcId="{64BEF003-0F86-480F-99C7-1C688D6A8BD1}" destId="{9D1892D3-CD9F-4C25-8D0A-D92D417CFB37}" srcOrd="13" destOrd="0" presId="urn:microsoft.com/office/officeart/2005/8/layout/default"/>
    <dgm:cxn modelId="{92CCC37D-E7F9-4D45-96BB-E425063CDD56}" type="presParOf" srcId="{64BEF003-0F86-480F-99C7-1C688D6A8BD1}" destId="{AC2AEA80-2BD6-4A0F-B04C-B2ECDA979D59}"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4488616E-EFB3-4AD7-A2BD-713F0C386652}" type="doc">
      <dgm:prSet loTypeId="urn:microsoft.com/office/officeart/2005/8/layout/process1" loCatId="process" qsTypeId="urn:microsoft.com/office/officeart/2005/8/quickstyle/simple1" qsCatId="simple" csTypeId="urn:microsoft.com/office/officeart/2005/8/colors/colorful1" csCatId="colorful" phldr="1"/>
      <dgm:spPr/>
    </dgm:pt>
    <dgm:pt modelId="{855B557C-7F70-4A31-B18C-15AF9523F46B}">
      <dgm:prSet phldrT="[Text]"/>
      <dgm:spPr/>
      <dgm:t>
        <a:bodyPr/>
        <a:lstStyle/>
        <a:p>
          <a:r>
            <a:rPr lang="en-GB" dirty="0"/>
            <a:t>No regulation</a:t>
          </a:r>
        </a:p>
      </dgm:t>
    </dgm:pt>
    <dgm:pt modelId="{F05C5FFC-E9E7-43DD-93C2-35E05264789A}" type="parTrans" cxnId="{128235C0-C918-4F51-B23D-F08EAF113D86}">
      <dgm:prSet/>
      <dgm:spPr/>
      <dgm:t>
        <a:bodyPr/>
        <a:lstStyle/>
        <a:p>
          <a:endParaRPr lang="en-GB"/>
        </a:p>
      </dgm:t>
    </dgm:pt>
    <dgm:pt modelId="{9AD0400F-FB2B-448F-9B2C-98A32B40DABF}" type="sibTrans" cxnId="{128235C0-C918-4F51-B23D-F08EAF113D86}">
      <dgm:prSet/>
      <dgm:spPr/>
      <dgm:t>
        <a:bodyPr/>
        <a:lstStyle/>
        <a:p>
          <a:endParaRPr lang="en-GB"/>
        </a:p>
      </dgm:t>
    </dgm:pt>
    <dgm:pt modelId="{8BB4602F-9664-4BA2-A0E9-CA14F20EBF80}">
      <dgm:prSet phldrT="[Text]"/>
      <dgm:spPr/>
      <dgm:t>
        <a:bodyPr/>
        <a:lstStyle/>
        <a:p>
          <a:r>
            <a:rPr lang="en-GB" dirty="0"/>
            <a:t>Co regulation</a:t>
          </a:r>
        </a:p>
      </dgm:t>
    </dgm:pt>
    <dgm:pt modelId="{F03487E4-DCCE-45E0-B09B-EB77D910D5CA}" type="parTrans" cxnId="{B7C43781-8839-4B96-8AA0-FA6BBF31B2F8}">
      <dgm:prSet/>
      <dgm:spPr/>
      <dgm:t>
        <a:bodyPr/>
        <a:lstStyle/>
        <a:p>
          <a:endParaRPr lang="en-GB"/>
        </a:p>
      </dgm:t>
    </dgm:pt>
    <dgm:pt modelId="{D29C4041-2834-433F-A212-A8435D0556E9}" type="sibTrans" cxnId="{B7C43781-8839-4B96-8AA0-FA6BBF31B2F8}">
      <dgm:prSet/>
      <dgm:spPr/>
      <dgm:t>
        <a:bodyPr/>
        <a:lstStyle/>
        <a:p>
          <a:endParaRPr lang="en-GB"/>
        </a:p>
      </dgm:t>
    </dgm:pt>
    <dgm:pt modelId="{58312DDE-72B5-49A0-AD68-C330B179BF9B}">
      <dgm:prSet phldrT="[Text]"/>
      <dgm:spPr/>
      <dgm:t>
        <a:bodyPr/>
        <a:lstStyle/>
        <a:p>
          <a:r>
            <a:rPr lang="en-GB" dirty="0"/>
            <a:t>Legislation</a:t>
          </a:r>
        </a:p>
      </dgm:t>
    </dgm:pt>
    <dgm:pt modelId="{C8CE3ABF-2BC4-4FE3-BF1F-88953FAAA73E}" type="parTrans" cxnId="{8C9C303C-991F-46CA-8F97-C4975496D7A2}">
      <dgm:prSet/>
      <dgm:spPr/>
      <dgm:t>
        <a:bodyPr/>
        <a:lstStyle/>
        <a:p>
          <a:endParaRPr lang="en-GB"/>
        </a:p>
      </dgm:t>
    </dgm:pt>
    <dgm:pt modelId="{710B7B35-4726-43BC-9A4F-24FD3D9E3E27}" type="sibTrans" cxnId="{8C9C303C-991F-46CA-8F97-C4975496D7A2}">
      <dgm:prSet/>
      <dgm:spPr/>
      <dgm:t>
        <a:bodyPr/>
        <a:lstStyle/>
        <a:p>
          <a:endParaRPr lang="en-GB"/>
        </a:p>
      </dgm:t>
    </dgm:pt>
    <dgm:pt modelId="{3CC3E2CE-DDDD-4625-A9E8-E0934D96E339}">
      <dgm:prSet/>
      <dgm:spPr/>
      <dgm:t>
        <a:bodyPr/>
        <a:lstStyle/>
        <a:p>
          <a:r>
            <a:rPr lang="en-GB" dirty="0"/>
            <a:t>Self regulation</a:t>
          </a:r>
        </a:p>
      </dgm:t>
    </dgm:pt>
    <dgm:pt modelId="{8E81D1A3-0EF6-4C38-825B-0D05C5A184D0}" type="parTrans" cxnId="{355C42AF-A39F-4202-A51D-C2FA2D4CB323}">
      <dgm:prSet/>
      <dgm:spPr/>
      <dgm:t>
        <a:bodyPr/>
        <a:lstStyle/>
        <a:p>
          <a:endParaRPr lang="en-GB"/>
        </a:p>
      </dgm:t>
    </dgm:pt>
    <dgm:pt modelId="{49CC77DC-4404-473A-85B2-5CA21E7BDDE3}" type="sibTrans" cxnId="{355C42AF-A39F-4202-A51D-C2FA2D4CB323}">
      <dgm:prSet/>
      <dgm:spPr/>
      <dgm:t>
        <a:bodyPr/>
        <a:lstStyle/>
        <a:p>
          <a:endParaRPr lang="en-GB"/>
        </a:p>
      </dgm:t>
    </dgm:pt>
    <dgm:pt modelId="{5832CA5E-3166-4D6E-94A6-61C9221C2332}">
      <dgm:prSet/>
      <dgm:spPr/>
      <dgm:t>
        <a:bodyPr/>
        <a:lstStyle/>
        <a:p>
          <a:r>
            <a:rPr lang="en-GB" dirty="0"/>
            <a:t>Quasi regulation</a:t>
          </a:r>
        </a:p>
      </dgm:t>
    </dgm:pt>
    <dgm:pt modelId="{3E759E5A-1DDC-4337-974E-B0D32F373B98}" type="parTrans" cxnId="{4180C01C-7E8F-4891-B5FD-F850FBD5E264}">
      <dgm:prSet/>
      <dgm:spPr/>
      <dgm:t>
        <a:bodyPr/>
        <a:lstStyle/>
        <a:p>
          <a:endParaRPr lang="en-GB"/>
        </a:p>
      </dgm:t>
    </dgm:pt>
    <dgm:pt modelId="{FD1B02C3-D2A6-4320-85AF-242725AA8F59}" type="sibTrans" cxnId="{4180C01C-7E8F-4891-B5FD-F850FBD5E264}">
      <dgm:prSet/>
      <dgm:spPr/>
      <dgm:t>
        <a:bodyPr/>
        <a:lstStyle/>
        <a:p>
          <a:endParaRPr lang="en-GB"/>
        </a:p>
      </dgm:t>
    </dgm:pt>
    <dgm:pt modelId="{02D9C94F-B071-4B4A-90E4-33C28EEF9689}" type="pres">
      <dgm:prSet presAssocID="{4488616E-EFB3-4AD7-A2BD-713F0C386652}" presName="Name0" presStyleCnt="0">
        <dgm:presLayoutVars>
          <dgm:dir/>
          <dgm:resizeHandles val="exact"/>
        </dgm:presLayoutVars>
      </dgm:prSet>
      <dgm:spPr/>
    </dgm:pt>
    <dgm:pt modelId="{3B4988F8-71CE-B143-B5C5-7D997C472E9B}" type="pres">
      <dgm:prSet presAssocID="{855B557C-7F70-4A31-B18C-15AF9523F46B}" presName="node" presStyleLbl="node1" presStyleIdx="0" presStyleCnt="5">
        <dgm:presLayoutVars>
          <dgm:bulletEnabled val="1"/>
        </dgm:presLayoutVars>
      </dgm:prSet>
      <dgm:spPr/>
    </dgm:pt>
    <dgm:pt modelId="{AF5D48C6-E034-4241-BE13-350EFFD4E29F}" type="pres">
      <dgm:prSet presAssocID="{9AD0400F-FB2B-448F-9B2C-98A32B40DABF}" presName="sibTrans" presStyleLbl="sibTrans2D1" presStyleIdx="0" presStyleCnt="4"/>
      <dgm:spPr/>
    </dgm:pt>
    <dgm:pt modelId="{CA971AEF-D61E-F04A-A97D-CD55AD8C375D}" type="pres">
      <dgm:prSet presAssocID="{9AD0400F-FB2B-448F-9B2C-98A32B40DABF}" presName="connectorText" presStyleLbl="sibTrans2D1" presStyleIdx="0" presStyleCnt="4"/>
      <dgm:spPr/>
    </dgm:pt>
    <dgm:pt modelId="{6240605D-2E70-8E48-A50F-819394090A5A}" type="pres">
      <dgm:prSet presAssocID="{3CC3E2CE-DDDD-4625-A9E8-E0934D96E339}" presName="node" presStyleLbl="node1" presStyleIdx="1" presStyleCnt="5">
        <dgm:presLayoutVars>
          <dgm:bulletEnabled val="1"/>
        </dgm:presLayoutVars>
      </dgm:prSet>
      <dgm:spPr/>
    </dgm:pt>
    <dgm:pt modelId="{3CBB5AA7-6E77-9D49-A256-7D68BC1002C0}" type="pres">
      <dgm:prSet presAssocID="{49CC77DC-4404-473A-85B2-5CA21E7BDDE3}" presName="sibTrans" presStyleLbl="sibTrans2D1" presStyleIdx="1" presStyleCnt="4"/>
      <dgm:spPr/>
    </dgm:pt>
    <dgm:pt modelId="{501C4FC1-48AF-B741-805A-D65964946F7F}" type="pres">
      <dgm:prSet presAssocID="{49CC77DC-4404-473A-85B2-5CA21E7BDDE3}" presName="connectorText" presStyleLbl="sibTrans2D1" presStyleIdx="1" presStyleCnt="4"/>
      <dgm:spPr/>
    </dgm:pt>
    <dgm:pt modelId="{D820DF4A-46DA-494E-B74D-A4D2571AF051}" type="pres">
      <dgm:prSet presAssocID="{5832CA5E-3166-4D6E-94A6-61C9221C2332}" presName="node" presStyleLbl="node1" presStyleIdx="2" presStyleCnt="5">
        <dgm:presLayoutVars>
          <dgm:bulletEnabled val="1"/>
        </dgm:presLayoutVars>
      </dgm:prSet>
      <dgm:spPr/>
    </dgm:pt>
    <dgm:pt modelId="{9E9A78AC-026C-544D-AE42-BA5C250DC836}" type="pres">
      <dgm:prSet presAssocID="{FD1B02C3-D2A6-4320-85AF-242725AA8F59}" presName="sibTrans" presStyleLbl="sibTrans2D1" presStyleIdx="2" presStyleCnt="4"/>
      <dgm:spPr/>
    </dgm:pt>
    <dgm:pt modelId="{FA7F3836-070C-A146-A298-8DD82B05247D}" type="pres">
      <dgm:prSet presAssocID="{FD1B02C3-D2A6-4320-85AF-242725AA8F59}" presName="connectorText" presStyleLbl="sibTrans2D1" presStyleIdx="2" presStyleCnt="4"/>
      <dgm:spPr/>
    </dgm:pt>
    <dgm:pt modelId="{D3FD683F-C5BB-6049-B940-353382313BFC}" type="pres">
      <dgm:prSet presAssocID="{8BB4602F-9664-4BA2-A0E9-CA14F20EBF80}" presName="node" presStyleLbl="node1" presStyleIdx="3" presStyleCnt="5">
        <dgm:presLayoutVars>
          <dgm:bulletEnabled val="1"/>
        </dgm:presLayoutVars>
      </dgm:prSet>
      <dgm:spPr/>
    </dgm:pt>
    <dgm:pt modelId="{35CB65CF-3402-F64C-AB3C-D3CFDDCC4C0D}" type="pres">
      <dgm:prSet presAssocID="{D29C4041-2834-433F-A212-A8435D0556E9}" presName="sibTrans" presStyleLbl="sibTrans2D1" presStyleIdx="3" presStyleCnt="4"/>
      <dgm:spPr/>
    </dgm:pt>
    <dgm:pt modelId="{1989A905-4867-B44F-AECF-251E744A3E56}" type="pres">
      <dgm:prSet presAssocID="{D29C4041-2834-433F-A212-A8435D0556E9}" presName="connectorText" presStyleLbl="sibTrans2D1" presStyleIdx="3" presStyleCnt="4"/>
      <dgm:spPr/>
    </dgm:pt>
    <dgm:pt modelId="{F3EFD75D-1470-C249-91EE-CC56115134BE}" type="pres">
      <dgm:prSet presAssocID="{58312DDE-72B5-49A0-AD68-C330B179BF9B}" presName="node" presStyleLbl="node1" presStyleIdx="4" presStyleCnt="5">
        <dgm:presLayoutVars>
          <dgm:bulletEnabled val="1"/>
        </dgm:presLayoutVars>
      </dgm:prSet>
      <dgm:spPr/>
    </dgm:pt>
  </dgm:ptLst>
  <dgm:cxnLst>
    <dgm:cxn modelId="{4180C01C-7E8F-4891-B5FD-F850FBD5E264}" srcId="{4488616E-EFB3-4AD7-A2BD-713F0C386652}" destId="{5832CA5E-3166-4D6E-94A6-61C9221C2332}" srcOrd="2" destOrd="0" parTransId="{3E759E5A-1DDC-4337-974E-B0D32F373B98}" sibTransId="{FD1B02C3-D2A6-4320-85AF-242725AA8F59}"/>
    <dgm:cxn modelId="{85D6FF24-966F-F74A-8AF0-D6269F91D67B}" type="presOf" srcId="{49CC77DC-4404-473A-85B2-5CA21E7BDDE3}" destId="{501C4FC1-48AF-B741-805A-D65964946F7F}" srcOrd="1" destOrd="0" presId="urn:microsoft.com/office/officeart/2005/8/layout/process1"/>
    <dgm:cxn modelId="{73F60034-A408-FD42-AD1D-92396A9D9F52}" type="presOf" srcId="{D29C4041-2834-433F-A212-A8435D0556E9}" destId="{1989A905-4867-B44F-AECF-251E744A3E56}" srcOrd="1" destOrd="0" presId="urn:microsoft.com/office/officeart/2005/8/layout/process1"/>
    <dgm:cxn modelId="{8C9C303C-991F-46CA-8F97-C4975496D7A2}" srcId="{4488616E-EFB3-4AD7-A2BD-713F0C386652}" destId="{58312DDE-72B5-49A0-AD68-C330B179BF9B}" srcOrd="4" destOrd="0" parTransId="{C8CE3ABF-2BC4-4FE3-BF1F-88953FAAA73E}" sibTransId="{710B7B35-4726-43BC-9A4F-24FD3D9E3E27}"/>
    <dgm:cxn modelId="{6187E143-76F2-8442-ABF0-BF4E771D385F}" type="presOf" srcId="{4488616E-EFB3-4AD7-A2BD-713F0C386652}" destId="{02D9C94F-B071-4B4A-90E4-33C28EEF9689}" srcOrd="0" destOrd="0" presId="urn:microsoft.com/office/officeart/2005/8/layout/process1"/>
    <dgm:cxn modelId="{CB293E64-8E80-9D4E-B1A7-2783B3F73C99}" type="presOf" srcId="{9AD0400F-FB2B-448F-9B2C-98A32B40DABF}" destId="{CA971AEF-D61E-F04A-A97D-CD55AD8C375D}" srcOrd="1" destOrd="0" presId="urn:microsoft.com/office/officeart/2005/8/layout/process1"/>
    <dgm:cxn modelId="{00132266-403D-5F47-A5DE-448F8233707E}" type="presOf" srcId="{D29C4041-2834-433F-A212-A8435D0556E9}" destId="{35CB65CF-3402-F64C-AB3C-D3CFDDCC4C0D}" srcOrd="0" destOrd="0" presId="urn:microsoft.com/office/officeart/2005/8/layout/process1"/>
    <dgm:cxn modelId="{CB12EE47-15BA-014C-89F1-8E8706196A00}" type="presOf" srcId="{8BB4602F-9664-4BA2-A0E9-CA14F20EBF80}" destId="{D3FD683F-C5BB-6049-B940-353382313BFC}" srcOrd="0" destOrd="0" presId="urn:microsoft.com/office/officeart/2005/8/layout/process1"/>
    <dgm:cxn modelId="{82AE9B6A-0C8F-184D-8AF7-235525090BD1}" type="presOf" srcId="{9AD0400F-FB2B-448F-9B2C-98A32B40DABF}" destId="{AF5D48C6-E034-4241-BE13-350EFFD4E29F}" srcOrd="0" destOrd="0" presId="urn:microsoft.com/office/officeart/2005/8/layout/process1"/>
    <dgm:cxn modelId="{F233357E-41B9-6248-A1EF-6E084AC3588A}" type="presOf" srcId="{FD1B02C3-D2A6-4320-85AF-242725AA8F59}" destId="{9E9A78AC-026C-544D-AE42-BA5C250DC836}" srcOrd="0" destOrd="0" presId="urn:microsoft.com/office/officeart/2005/8/layout/process1"/>
    <dgm:cxn modelId="{B7C43781-8839-4B96-8AA0-FA6BBF31B2F8}" srcId="{4488616E-EFB3-4AD7-A2BD-713F0C386652}" destId="{8BB4602F-9664-4BA2-A0E9-CA14F20EBF80}" srcOrd="3" destOrd="0" parTransId="{F03487E4-DCCE-45E0-B09B-EB77D910D5CA}" sibTransId="{D29C4041-2834-433F-A212-A8435D0556E9}"/>
    <dgm:cxn modelId="{AEF7F98C-5DC0-354F-8A99-6BC19B68B005}" type="presOf" srcId="{3CC3E2CE-DDDD-4625-A9E8-E0934D96E339}" destId="{6240605D-2E70-8E48-A50F-819394090A5A}" srcOrd="0" destOrd="0" presId="urn:microsoft.com/office/officeart/2005/8/layout/process1"/>
    <dgm:cxn modelId="{6D26D18D-2C86-8742-9BFD-D05C00D78E60}" type="presOf" srcId="{FD1B02C3-D2A6-4320-85AF-242725AA8F59}" destId="{FA7F3836-070C-A146-A298-8DD82B05247D}" srcOrd="1" destOrd="0" presId="urn:microsoft.com/office/officeart/2005/8/layout/process1"/>
    <dgm:cxn modelId="{2D81069D-D4CD-DD4D-AEAA-A9DF08CC287E}" type="presOf" srcId="{855B557C-7F70-4A31-B18C-15AF9523F46B}" destId="{3B4988F8-71CE-B143-B5C5-7D997C472E9B}" srcOrd="0" destOrd="0" presId="urn:microsoft.com/office/officeart/2005/8/layout/process1"/>
    <dgm:cxn modelId="{355C42AF-A39F-4202-A51D-C2FA2D4CB323}" srcId="{4488616E-EFB3-4AD7-A2BD-713F0C386652}" destId="{3CC3E2CE-DDDD-4625-A9E8-E0934D96E339}" srcOrd="1" destOrd="0" parTransId="{8E81D1A3-0EF6-4C38-825B-0D05C5A184D0}" sibTransId="{49CC77DC-4404-473A-85B2-5CA21E7BDDE3}"/>
    <dgm:cxn modelId="{2DB101BA-10BE-4647-A135-221FE0915EE0}" type="presOf" srcId="{49CC77DC-4404-473A-85B2-5CA21E7BDDE3}" destId="{3CBB5AA7-6E77-9D49-A256-7D68BC1002C0}" srcOrd="0" destOrd="0" presId="urn:microsoft.com/office/officeart/2005/8/layout/process1"/>
    <dgm:cxn modelId="{128235C0-C918-4F51-B23D-F08EAF113D86}" srcId="{4488616E-EFB3-4AD7-A2BD-713F0C386652}" destId="{855B557C-7F70-4A31-B18C-15AF9523F46B}" srcOrd="0" destOrd="0" parTransId="{F05C5FFC-E9E7-43DD-93C2-35E05264789A}" sibTransId="{9AD0400F-FB2B-448F-9B2C-98A32B40DABF}"/>
    <dgm:cxn modelId="{840726D2-178D-0B4E-A44F-DF67457D76C3}" type="presOf" srcId="{5832CA5E-3166-4D6E-94A6-61C9221C2332}" destId="{D820DF4A-46DA-494E-B74D-A4D2571AF051}" srcOrd="0" destOrd="0" presId="urn:microsoft.com/office/officeart/2005/8/layout/process1"/>
    <dgm:cxn modelId="{C46D71F5-AFE7-634A-951D-A4D4152EAE97}" type="presOf" srcId="{58312DDE-72B5-49A0-AD68-C330B179BF9B}" destId="{F3EFD75D-1470-C249-91EE-CC56115134BE}" srcOrd="0" destOrd="0" presId="urn:microsoft.com/office/officeart/2005/8/layout/process1"/>
    <dgm:cxn modelId="{603F22A7-8816-024E-B069-7034F258C318}" type="presParOf" srcId="{02D9C94F-B071-4B4A-90E4-33C28EEF9689}" destId="{3B4988F8-71CE-B143-B5C5-7D997C472E9B}" srcOrd="0" destOrd="0" presId="urn:microsoft.com/office/officeart/2005/8/layout/process1"/>
    <dgm:cxn modelId="{B57B6CED-FA15-5E43-BC2E-2CFD0CFC41CD}" type="presParOf" srcId="{02D9C94F-B071-4B4A-90E4-33C28EEF9689}" destId="{AF5D48C6-E034-4241-BE13-350EFFD4E29F}" srcOrd="1" destOrd="0" presId="urn:microsoft.com/office/officeart/2005/8/layout/process1"/>
    <dgm:cxn modelId="{BB233DB2-2745-7845-B96D-5CA69843DEE9}" type="presParOf" srcId="{AF5D48C6-E034-4241-BE13-350EFFD4E29F}" destId="{CA971AEF-D61E-F04A-A97D-CD55AD8C375D}" srcOrd="0" destOrd="0" presId="urn:microsoft.com/office/officeart/2005/8/layout/process1"/>
    <dgm:cxn modelId="{A78376B7-86FE-0448-94CB-EE9A78B904DC}" type="presParOf" srcId="{02D9C94F-B071-4B4A-90E4-33C28EEF9689}" destId="{6240605D-2E70-8E48-A50F-819394090A5A}" srcOrd="2" destOrd="0" presId="urn:microsoft.com/office/officeart/2005/8/layout/process1"/>
    <dgm:cxn modelId="{4E88F283-5B1F-D84E-901F-41ABCC28D9AE}" type="presParOf" srcId="{02D9C94F-B071-4B4A-90E4-33C28EEF9689}" destId="{3CBB5AA7-6E77-9D49-A256-7D68BC1002C0}" srcOrd="3" destOrd="0" presId="urn:microsoft.com/office/officeart/2005/8/layout/process1"/>
    <dgm:cxn modelId="{42887642-DA9F-734E-9A3E-CB454A2482AC}" type="presParOf" srcId="{3CBB5AA7-6E77-9D49-A256-7D68BC1002C0}" destId="{501C4FC1-48AF-B741-805A-D65964946F7F}" srcOrd="0" destOrd="0" presId="urn:microsoft.com/office/officeart/2005/8/layout/process1"/>
    <dgm:cxn modelId="{93345096-7945-2D4E-8433-FBFC8EEA64F0}" type="presParOf" srcId="{02D9C94F-B071-4B4A-90E4-33C28EEF9689}" destId="{D820DF4A-46DA-494E-B74D-A4D2571AF051}" srcOrd="4" destOrd="0" presId="urn:microsoft.com/office/officeart/2005/8/layout/process1"/>
    <dgm:cxn modelId="{5DD5111C-FD10-2D40-B925-70C08B3F509E}" type="presParOf" srcId="{02D9C94F-B071-4B4A-90E4-33C28EEF9689}" destId="{9E9A78AC-026C-544D-AE42-BA5C250DC836}" srcOrd="5" destOrd="0" presId="urn:microsoft.com/office/officeart/2005/8/layout/process1"/>
    <dgm:cxn modelId="{824AC1D7-1180-E84B-97A9-47BED198AFFE}" type="presParOf" srcId="{9E9A78AC-026C-544D-AE42-BA5C250DC836}" destId="{FA7F3836-070C-A146-A298-8DD82B05247D}" srcOrd="0" destOrd="0" presId="urn:microsoft.com/office/officeart/2005/8/layout/process1"/>
    <dgm:cxn modelId="{19325A95-B9C2-394A-827B-B0E88FB063BE}" type="presParOf" srcId="{02D9C94F-B071-4B4A-90E4-33C28EEF9689}" destId="{D3FD683F-C5BB-6049-B940-353382313BFC}" srcOrd="6" destOrd="0" presId="urn:microsoft.com/office/officeart/2005/8/layout/process1"/>
    <dgm:cxn modelId="{36E42BF4-055A-7343-938D-CDA7A05136D8}" type="presParOf" srcId="{02D9C94F-B071-4B4A-90E4-33C28EEF9689}" destId="{35CB65CF-3402-F64C-AB3C-D3CFDDCC4C0D}" srcOrd="7" destOrd="0" presId="urn:microsoft.com/office/officeart/2005/8/layout/process1"/>
    <dgm:cxn modelId="{4C7E80EC-1FD6-D74D-93D6-D7CBD518F08C}" type="presParOf" srcId="{35CB65CF-3402-F64C-AB3C-D3CFDDCC4C0D}" destId="{1989A905-4867-B44F-AECF-251E744A3E56}" srcOrd="0" destOrd="0" presId="urn:microsoft.com/office/officeart/2005/8/layout/process1"/>
    <dgm:cxn modelId="{08A36CE8-4A1D-DE43-B7FA-A7FAC30D984D}" type="presParOf" srcId="{02D9C94F-B071-4B4A-90E4-33C28EEF9689}" destId="{F3EFD75D-1470-C249-91EE-CC56115134BE}"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E4533C-5CB4-4440-8440-BDA3A7F2A406}">
      <dsp:nvSpPr>
        <dsp:cNvPr id="0" name=""/>
        <dsp:cNvSpPr/>
      </dsp:nvSpPr>
      <dsp:spPr>
        <a:xfrm>
          <a:off x="0" y="114836"/>
          <a:ext cx="10515600" cy="13109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 state cant do it all ....................</a:t>
          </a:r>
          <a:endParaRPr lang="en-US" sz="3300" kern="1200"/>
        </a:p>
      </dsp:txBody>
      <dsp:txXfrm>
        <a:off x="63994" y="178830"/>
        <a:ext cx="10387612" cy="1182942"/>
      </dsp:txXfrm>
    </dsp:sp>
    <dsp:sp modelId="{8BA3CFA9-72D0-4495-811C-F54932730047}">
      <dsp:nvSpPr>
        <dsp:cNvPr id="0" name=""/>
        <dsp:cNvSpPr/>
      </dsp:nvSpPr>
      <dsp:spPr>
        <a:xfrm>
          <a:off x="0" y="1520806"/>
          <a:ext cx="10515600" cy="13109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Markets ... it was assumed ... could be kept in check largely by a minimalist state and corporate self-regulation.</a:t>
          </a:r>
          <a:endParaRPr lang="en-US" sz="3300" kern="1200"/>
        </a:p>
      </dsp:txBody>
      <dsp:txXfrm>
        <a:off x="63994" y="1584800"/>
        <a:ext cx="10387612" cy="1182942"/>
      </dsp:txXfrm>
    </dsp:sp>
    <dsp:sp modelId="{7F0F7F53-51FD-4568-9CB9-B475963A2585}">
      <dsp:nvSpPr>
        <dsp:cNvPr id="0" name=""/>
        <dsp:cNvSpPr/>
      </dsp:nvSpPr>
      <dsp:spPr>
        <a:xfrm>
          <a:off x="0" y="2926777"/>
          <a:ext cx="10515600" cy="13109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CA" sz="3300" kern="1200"/>
            <a:t>More connected to all stakeholders involved.</a:t>
          </a:r>
          <a:endParaRPr lang="en-US" sz="3300" kern="1200"/>
        </a:p>
      </dsp:txBody>
      <dsp:txXfrm>
        <a:off x="63994" y="2990771"/>
        <a:ext cx="10387612" cy="11829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5E2E5-D9FE-6F46-B398-A1EBFCE8D5B4}">
      <dsp:nvSpPr>
        <dsp:cNvPr id="0" name=""/>
        <dsp:cNvSpPr/>
      </dsp:nvSpPr>
      <dsp:spPr>
        <a:xfrm>
          <a:off x="0" y="273775"/>
          <a:ext cx="11029950" cy="76545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6047" tIns="374904" rIns="856047"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remedies for market failure, centrally-planning an economy, BoE.</a:t>
          </a:r>
          <a:endParaRPr lang="en-US" sz="1800" kern="1200"/>
        </a:p>
      </dsp:txBody>
      <dsp:txXfrm>
        <a:off x="0" y="273775"/>
        <a:ext cx="11029950" cy="765450"/>
      </dsp:txXfrm>
    </dsp:sp>
    <dsp:sp modelId="{9574D748-90F0-5D48-B985-7FF6DEEC7D5E}">
      <dsp:nvSpPr>
        <dsp:cNvPr id="0" name=""/>
        <dsp:cNvSpPr/>
      </dsp:nvSpPr>
      <dsp:spPr>
        <a:xfrm>
          <a:off x="551497" y="8095"/>
          <a:ext cx="7720965" cy="53136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800100">
            <a:lnSpc>
              <a:spcPct val="90000"/>
            </a:lnSpc>
            <a:spcBef>
              <a:spcPct val="0"/>
            </a:spcBef>
            <a:spcAft>
              <a:spcPct val="35000"/>
            </a:spcAft>
            <a:buNone/>
          </a:pPr>
          <a:r>
            <a:rPr lang="en-GB" sz="1800" kern="1200"/>
            <a:t>Economic (Structural) Regulation</a:t>
          </a:r>
          <a:endParaRPr lang="en-US" sz="1800" kern="1200"/>
        </a:p>
      </dsp:txBody>
      <dsp:txXfrm>
        <a:off x="577436" y="34034"/>
        <a:ext cx="7669087" cy="479482"/>
      </dsp:txXfrm>
    </dsp:sp>
    <dsp:sp modelId="{6C844B93-9271-BF4C-9FBF-D29B901E62AF}">
      <dsp:nvSpPr>
        <dsp:cNvPr id="0" name=""/>
        <dsp:cNvSpPr/>
      </dsp:nvSpPr>
      <dsp:spPr>
        <a:xfrm>
          <a:off x="0" y="1402105"/>
          <a:ext cx="11029950" cy="10206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6047" tIns="374904" rIns="856047"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a:t>rules aimed at restricting behaviors that directly threaten public health, safety welfare or well being.</a:t>
          </a:r>
          <a:endParaRPr lang="en-US" sz="1800" kern="1200"/>
        </a:p>
      </dsp:txBody>
      <dsp:txXfrm>
        <a:off x="0" y="1402105"/>
        <a:ext cx="11029950" cy="1020600"/>
      </dsp:txXfrm>
    </dsp:sp>
    <dsp:sp modelId="{066F71C9-CC9B-884A-BD0F-D8E33FECBFC6}">
      <dsp:nvSpPr>
        <dsp:cNvPr id="0" name=""/>
        <dsp:cNvSpPr/>
      </dsp:nvSpPr>
      <dsp:spPr>
        <a:xfrm>
          <a:off x="551497" y="1136425"/>
          <a:ext cx="7720965" cy="53136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800100">
            <a:lnSpc>
              <a:spcPct val="90000"/>
            </a:lnSpc>
            <a:spcBef>
              <a:spcPct val="0"/>
            </a:spcBef>
            <a:spcAft>
              <a:spcPct val="35000"/>
            </a:spcAft>
            <a:buNone/>
          </a:pPr>
          <a:r>
            <a:rPr lang="en-GB" sz="1800" kern="1200"/>
            <a:t>Social (Conduct) Regulation</a:t>
          </a:r>
          <a:endParaRPr lang="en-US" sz="1800" kern="1200"/>
        </a:p>
      </dsp:txBody>
      <dsp:txXfrm>
        <a:off x="577436" y="1162364"/>
        <a:ext cx="7669087" cy="479482"/>
      </dsp:txXfrm>
    </dsp:sp>
    <dsp:sp modelId="{821B543E-555A-AE46-971B-890F79FBAD15}">
      <dsp:nvSpPr>
        <dsp:cNvPr id="0" name=""/>
        <dsp:cNvSpPr/>
      </dsp:nvSpPr>
      <dsp:spPr>
        <a:xfrm>
          <a:off x="0" y="2785585"/>
          <a:ext cx="11029950" cy="10206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56047" tIns="374904" rIns="856047" bIns="128016" numCol="1" spcCol="1270" anchor="t" anchorCtr="0">
          <a:noAutofit/>
        </a:bodyPr>
        <a:lstStyle/>
        <a:p>
          <a:pPr marL="171450" lvl="1" indent="-171450" algn="l" defTabSz="800100">
            <a:lnSpc>
              <a:spcPct val="90000"/>
            </a:lnSpc>
            <a:spcBef>
              <a:spcPct val="0"/>
            </a:spcBef>
            <a:spcAft>
              <a:spcPct val="15000"/>
            </a:spcAft>
            <a:buChar char="•"/>
          </a:pPr>
          <a:r>
            <a:rPr lang="en-GB" sz="1800" kern="1200" dirty="0"/>
            <a:t>rules and regulations made by government agencies or commissions which derive their authority from the state.</a:t>
          </a:r>
          <a:endParaRPr lang="en-US" sz="1800" kern="1200" dirty="0"/>
        </a:p>
      </dsp:txBody>
      <dsp:txXfrm>
        <a:off x="0" y="2785585"/>
        <a:ext cx="11029950" cy="1020600"/>
      </dsp:txXfrm>
    </dsp:sp>
    <dsp:sp modelId="{E54929EF-FEAD-5745-8896-4E56FB893E69}">
      <dsp:nvSpPr>
        <dsp:cNvPr id="0" name=""/>
        <dsp:cNvSpPr/>
      </dsp:nvSpPr>
      <dsp:spPr>
        <a:xfrm>
          <a:off x="551497" y="2519905"/>
          <a:ext cx="7720965" cy="53136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834" tIns="0" rIns="291834" bIns="0" numCol="1" spcCol="1270" anchor="ctr" anchorCtr="0">
          <a:noAutofit/>
        </a:bodyPr>
        <a:lstStyle/>
        <a:p>
          <a:pPr marL="0" lvl="0" indent="0" algn="l" defTabSz="800100">
            <a:lnSpc>
              <a:spcPct val="90000"/>
            </a:lnSpc>
            <a:spcBef>
              <a:spcPct val="0"/>
            </a:spcBef>
            <a:spcAft>
              <a:spcPct val="35000"/>
            </a:spcAft>
            <a:buNone/>
          </a:pPr>
          <a:r>
            <a:rPr lang="en-GB" sz="1800" kern="1200"/>
            <a:t>Administrative Regulation</a:t>
          </a:r>
          <a:endParaRPr lang="en-US" sz="1800" kern="1200"/>
        </a:p>
      </dsp:txBody>
      <dsp:txXfrm>
        <a:off x="577436" y="2545844"/>
        <a:ext cx="7669087" cy="4794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65191-8556-4D94-A8B8-A74C5DE23DD3}">
      <dsp:nvSpPr>
        <dsp:cNvPr id="0" name=""/>
        <dsp:cNvSpPr/>
      </dsp:nvSpPr>
      <dsp:spPr>
        <a:xfrm>
          <a:off x="0" y="574"/>
          <a:ext cx="7012370" cy="13451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BD2A3B-3FEF-4F38-B2C7-842D972A1550}">
      <dsp:nvSpPr>
        <dsp:cNvPr id="0" name=""/>
        <dsp:cNvSpPr/>
      </dsp:nvSpPr>
      <dsp:spPr>
        <a:xfrm>
          <a:off x="406904" y="303230"/>
          <a:ext cx="739825" cy="7398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6B6DFA-1222-40C5-AA8F-6DC21CD209F4}">
      <dsp:nvSpPr>
        <dsp:cNvPr id="0" name=""/>
        <dsp:cNvSpPr/>
      </dsp:nvSpPr>
      <dsp:spPr>
        <a:xfrm>
          <a:off x="1553633" y="574"/>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844550">
            <a:lnSpc>
              <a:spcPct val="90000"/>
            </a:lnSpc>
            <a:spcBef>
              <a:spcPct val="0"/>
            </a:spcBef>
            <a:spcAft>
              <a:spcPct val="35000"/>
            </a:spcAft>
            <a:buNone/>
          </a:pPr>
          <a:r>
            <a:rPr lang="en-GB" sz="1900" kern="1200"/>
            <a:t>The Treaty of Versailles made the United States very rich. </a:t>
          </a:r>
          <a:endParaRPr lang="en-US" sz="1900" kern="1200"/>
        </a:p>
      </dsp:txBody>
      <dsp:txXfrm>
        <a:off x="1553633" y="574"/>
        <a:ext cx="5458736" cy="1345137"/>
      </dsp:txXfrm>
    </dsp:sp>
    <dsp:sp modelId="{954EE2D7-AC97-433F-8D40-17A83E6E19FC}">
      <dsp:nvSpPr>
        <dsp:cNvPr id="0" name=""/>
        <dsp:cNvSpPr/>
      </dsp:nvSpPr>
      <dsp:spPr>
        <a:xfrm>
          <a:off x="0" y="1681996"/>
          <a:ext cx="7012370" cy="13451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D04643-19EC-4F09-B10B-D768839D022D}">
      <dsp:nvSpPr>
        <dsp:cNvPr id="0" name=""/>
        <dsp:cNvSpPr/>
      </dsp:nvSpPr>
      <dsp:spPr>
        <a:xfrm>
          <a:off x="406904" y="1984652"/>
          <a:ext cx="739825" cy="7398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4C06CF-93A4-41C2-9066-AC7EB23B7CF4}">
      <dsp:nvSpPr>
        <dsp:cNvPr id="0" name=""/>
        <dsp:cNvSpPr/>
      </dsp:nvSpPr>
      <dsp:spPr>
        <a:xfrm>
          <a:off x="1553633" y="1681996"/>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844550">
            <a:lnSpc>
              <a:spcPct val="90000"/>
            </a:lnSpc>
            <a:spcBef>
              <a:spcPct val="0"/>
            </a:spcBef>
            <a:spcAft>
              <a:spcPct val="35000"/>
            </a:spcAft>
            <a:buNone/>
          </a:pPr>
          <a:r>
            <a:rPr lang="en-GB" sz="1900" kern="1200"/>
            <a:t>UK and France gave large amounts of money to the U.S., and Germany had to pay a great amount of money for the damage they had done in WW1.</a:t>
          </a:r>
          <a:endParaRPr lang="en-US" sz="1900" kern="1200"/>
        </a:p>
      </dsp:txBody>
      <dsp:txXfrm>
        <a:off x="1553633" y="1681996"/>
        <a:ext cx="5458736" cy="1345137"/>
      </dsp:txXfrm>
    </dsp:sp>
    <dsp:sp modelId="{CCAAFCB4-B211-4D43-A170-DCAB566D5DFA}">
      <dsp:nvSpPr>
        <dsp:cNvPr id="0" name=""/>
        <dsp:cNvSpPr/>
      </dsp:nvSpPr>
      <dsp:spPr>
        <a:xfrm>
          <a:off x="0" y="3363418"/>
          <a:ext cx="7012370" cy="13451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7BE41C-090C-4F77-8A26-6A5230365671}">
      <dsp:nvSpPr>
        <dsp:cNvPr id="0" name=""/>
        <dsp:cNvSpPr/>
      </dsp:nvSpPr>
      <dsp:spPr>
        <a:xfrm>
          <a:off x="406904" y="3666074"/>
          <a:ext cx="739825" cy="7398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0FDD42-C91A-4EE5-A10D-027EA3CC0F9C}">
      <dsp:nvSpPr>
        <dsp:cNvPr id="0" name=""/>
        <dsp:cNvSpPr/>
      </dsp:nvSpPr>
      <dsp:spPr>
        <a:xfrm>
          <a:off x="1553633" y="3363418"/>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844550">
            <a:lnSpc>
              <a:spcPct val="90000"/>
            </a:lnSpc>
            <a:spcBef>
              <a:spcPct val="0"/>
            </a:spcBef>
            <a:spcAft>
              <a:spcPct val="35000"/>
            </a:spcAft>
            <a:buNone/>
          </a:pPr>
          <a:r>
            <a:rPr lang="en-GB" sz="1900" kern="1200"/>
            <a:t>This wealth that began the stock market crash.</a:t>
          </a:r>
          <a:endParaRPr lang="en-US" sz="1900" kern="1200"/>
        </a:p>
      </dsp:txBody>
      <dsp:txXfrm>
        <a:off x="1553633" y="3363418"/>
        <a:ext cx="5458736" cy="13451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ACF6E-548F-AB47-A3BB-3691E3450641}">
      <dsp:nvSpPr>
        <dsp:cNvPr id="0" name=""/>
        <dsp:cNvSpPr/>
      </dsp:nvSpPr>
      <dsp:spPr>
        <a:xfrm>
          <a:off x="0" y="415515"/>
          <a:ext cx="7012370" cy="123317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For five years prior to 1929, rising prices typified the stock market.  </a:t>
          </a:r>
          <a:endParaRPr lang="en-US" sz="3100" kern="1200"/>
        </a:p>
      </dsp:txBody>
      <dsp:txXfrm>
        <a:off x="60199" y="475714"/>
        <a:ext cx="6891972" cy="1112781"/>
      </dsp:txXfrm>
    </dsp:sp>
    <dsp:sp modelId="{B5D4E77B-ACE1-1C42-9653-49642C9D3653}">
      <dsp:nvSpPr>
        <dsp:cNvPr id="0" name=""/>
        <dsp:cNvSpPr/>
      </dsp:nvSpPr>
      <dsp:spPr>
        <a:xfrm>
          <a:off x="0" y="1737975"/>
          <a:ext cx="7012370" cy="1233179"/>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During this period, American investors enjoyed an enormous "bull market." </a:t>
          </a:r>
          <a:endParaRPr lang="en-US" sz="3100" kern="1200"/>
        </a:p>
      </dsp:txBody>
      <dsp:txXfrm>
        <a:off x="60199" y="1798174"/>
        <a:ext cx="6891972" cy="1112781"/>
      </dsp:txXfrm>
    </dsp:sp>
    <dsp:sp modelId="{A3515068-FD08-2140-9DD5-7333FE55F76F}">
      <dsp:nvSpPr>
        <dsp:cNvPr id="0" name=""/>
        <dsp:cNvSpPr/>
      </dsp:nvSpPr>
      <dsp:spPr>
        <a:xfrm>
          <a:off x="0" y="3060435"/>
          <a:ext cx="7012370" cy="1233179"/>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opposite, a market characterized by falling prices, is called a "bear market."). </a:t>
          </a:r>
          <a:endParaRPr lang="en-US" sz="3100" kern="1200"/>
        </a:p>
      </dsp:txBody>
      <dsp:txXfrm>
        <a:off x="60199" y="3120634"/>
        <a:ext cx="6891972" cy="11127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9C702-C4FC-D140-B5C8-EF52AC616C0B}">
      <dsp:nvSpPr>
        <dsp:cNvPr id="0" name=""/>
        <dsp:cNvSpPr/>
      </dsp:nvSpPr>
      <dsp:spPr>
        <a:xfrm>
          <a:off x="0" y="7420"/>
          <a:ext cx="11029950" cy="5756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Rising stock dividends.</a:t>
          </a:r>
          <a:endParaRPr lang="en-US" sz="2400" kern="1200"/>
        </a:p>
      </dsp:txBody>
      <dsp:txXfrm>
        <a:off x="28100" y="35520"/>
        <a:ext cx="10973750" cy="519439"/>
      </dsp:txXfrm>
    </dsp:sp>
    <dsp:sp modelId="{2DF7ED17-8AE4-3049-A397-786B8EA19463}">
      <dsp:nvSpPr>
        <dsp:cNvPr id="0" name=""/>
        <dsp:cNvSpPr/>
      </dsp:nvSpPr>
      <dsp:spPr>
        <a:xfrm>
          <a:off x="0" y="652180"/>
          <a:ext cx="11029950" cy="575639"/>
        </a:xfrm>
        <a:prstGeom prst="roundRect">
          <a:avLst/>
        </a:prstGeom>
        <a:solidFill>
          <a:schemeClr val="accent2">
            <a:hueOff val="-1813441"/>
            <a:satOff val="1047"/>
            <a:lumOff val="-1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Increase in personal savings. Fordism.</a:t>
          </a:r>
          <a:endParaRPr lang="en-US" sz="2400" kern="1200"/>
        </a:p>
      </dsp:txBody>
      <dsp:txXfrm>
        <a:off x="28100" y="680280"/>
        <a:ext cx="10973750" cy="519439"/>
      </dsp:txXfrm>
    </dsp:sp>
    <dsp:sp modelId="{E2F75C6D-2F02-6748-871B-1FE37445A5E8}">
      <dsp:nvSpPr>
        <dsp:cNvPr id="0" name=""/>
        <dsp:cNvSpPr/>
      </dsp:nvSpPr>
      <dsp:spPr>
        <a:xfrm>
          <a:off x="0" y="1296940"/>
          <a:ext cx="11029950" cy="575639"/>
        </a:xfrm>
        <a:prstGeom prst="roundRect">
          <a:avLst/>
        </a:prstGeom>
        <a:solidFill>
          <a:schemeClr val="accent2">
            <a:hueOff val="-3626881"/>
            <a:satOff val="2094"/>
            <a:lumOff val="-3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Relatively easy money policy.</a:t>
          </a:r>
          <a:endParaRPr lang="en-US" sz="2400" kern="1200"/>
        </a:p>
      </dsp:txBody>
      <dsp:txXfrm>
        <a:off x="28100" y="1325040"/>
        <a:ext cx="10973750" cy="519439"/>
      </dsp:txXfrm>
    </dsp:sp>
    <dsp:sp modelId="{E026E606-7849-964C-BB5B-DCC52116778E}">
      <dsp:nvSpPr>
        <dsp:cNvPr id="0" name=""/>
        <dsp:cNvSpPr/>
      </dsp:nvSpPr>
      <dsp:spPr>
        <a:xfrm>
          <a:off x="0" y="1941700"/>
          <a:ext cx="11029950" cy="575639"/>
        </a:xfrm>
        <a:prstGeom prst="roundRect">
          <a:avLst/>
        </a:prstGeom>
        <a:solidFill>
          <a:schemeClr val="accent2">
            <a:hueOff val="-5440322"/>
            <a:satOff val="3142"/>
            <a:lumOff val="-5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Companies invested their over-production profits in new production.</a:t>
          </a:r>
          <a:endParaRPr lang="en-US" sz="2400" kern="1200"/>
        </a:p>
      </dsp:txBody>
      <dsp:txXfrm>
        <a:off x="28100" y="1969800"/>
        <a:ext cx="10973750" cy="519439"/>
      </dsp:txXfrm>
    </dsp:sp>
    <dsp:sp modelId="{930598BF-2B1B-DB4B-9DAA-DABD505AE6C5}">
      <dsp:nvSpPr>
        <dsp:cNvPr id="0" name=""/>
        <dsp:cNvSpPr/>
      </dsp:nvSpPr>
      <dsp:spPr>
        <a:xfrm>
          <a:off x="0" y="2586460"/>
          <a:ext cx="11029950" cy="575639"/>
        </a:xfrm>
        <a:prstGeom prst="roundRect">
          <a:avLst/>
        </a:prstGeom>
        <a:solidFill>
          <a:schemeClr val="accent2">
            <a:hueOff val="-7253763"/>
            <a:satOff val="4189"/>
            <a:lumOff val="-7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No stock market regulation.</a:t>
          </a:r>
          <a:endParaRPr lang="en-US" sz="2400" kern="1200"/>
        </a:p>
      </dsp:txBody>
      <dsp:txXfrm>
        <a:off x="28100" y="2614560"/>
        <a:ext cx="10973750" cy="519439"/>
      </dsp:txXfrm>
    </dsp:sp>
    <dsp:sp modelId="{52BEF4F1-D74B-7D4E-995C-A7701C4D1217}">
      <dsp:nvSpPr>
        <dsp:cNvPr id="0" name=""/>
        <dsp:cNvSpPr/>
      </dsp:nvSpPr>
      <dsp:spPr>
        <a:xfrm>
          <a:off x="0" y="3231220"/>
          <a:ext cx="11029950" cy="575639"/>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Psychology of consumption.</a:t>
          </a:r>
          <a:endParaRPr lang="en-US" sz="2400" kern="1200"/>
        </a:p>
      </dsp:txBody>
      <dsp:txXfrm>
        <a:off x="28100" y="3259320"/>
        <a:ext cx="10973750" cy="5194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C7C5C-54A3-4392-85C0-E940C2A4FE83}">
      <dsp:nvSpPr>
        <dsp:cNvPr id="0" name=""/>
        <dsp:cNvSpPr/>
      </dsp:nvSpPr>
      <dsp:spPr>
        <a:xfrm>
          <a:off x="0" y="2196991"/>
          <a:ext cx="10905066" cy="0"/>
        </a:xfrm>
        <a:prstGeom prst="lin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FF85781A-D95E-4797-B9A8-162812673405}">
      <dsp:nvSpPr>
        <dsp:cNvPr id="0" name=""/>
        <dsp:cNvSpPr/>
      </dsp:nvSpPr>
      <dsp:spPr>
        <a:xfrm rot="8100000">
          <a:off x="67944" y="506320"/>
          <a:ext cx="323129" cy="323129"/>
        </a:xfrm>
        <a:prstGeom prst="teardrop">
          <a:avLst>
            <a:gd name="adj" fmla="val 115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67016B-2E01-4E21-A815-212654EC6833}">
      <dsp:nvSpPr>
        <dsp:cNvPr id="0" name=""/>
        <dsp:cNvSpPr/>
      </dsp:nvSpPr>
      <dsp:spPr>
        <a:xfrm>
          <a:off x="103841" y="542217"/>
          <a:ext cx="251335" cy="25133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85DFED6-813D-4E09-9BAC-23CD515A6F9D}">
      <dsp:nvSpPr>
        <dsp:cNvPr id="0" name=""/>
        <dsp:cNvSpPr/>
      </dsp:nvSpPr>
      <dsp:spPr>
        <a:xfrm>
          <a:off x="457996" y="896372"/>
          <a:ext cx="3628012" cy="130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Black Thursday 24 October 1929.</a:t>
          </a:r>
        </a:p>
      </dsp:txBody>
      <dsp:txXfrm>
        <a:off x="457996" y="896372"/>
        <a:ext cx="3628012" cy="1300618"/>
      </dsp:txXfrm>
    </dsp:sp>
    <dsp:sp modelId="{0FFF7286-1E0A-4508-9BF4-3DB2072D88BF}">
      <dsp:nvSpPr>
        <dsp:cNvPr id="0" name=""/>
        <dsp:cNvSpPr/>
      </dsp:nvSpPr>
      <dsp:spPr>
        <a:xfrm>
          <a:off x="457996" y="439398"/>
          <a:ext cx="3628012" cy="456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Thu. 24 Oct. 1929</a:t>
          </a:r>
        </a:p>
      </dsp:txBody>
      <dsp:txXfrm>
        <a:off x="457996" y="439398"/>
        <a:ext cx="3628012" cy="456974"/>
      </dsp:txXfrm>
    </dsp:sp>
    <dsp:sp modelId="{3AE30D81-9A21-4840-A7BE-F77C9A5256DE}">
      <dsp:nvSpPr>
        <dsp:cNvPr id="0" name=""/>
        <dsp:cNvSpPr/>
      </dsp:nvSpPr>
      <dsp:spPr>
        <a:xfrm>
          <a:off x="229509" y="896372"/>
          <a:ext cx="0" cy="1300618"/>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66B6C006-1D84-4A13-B8BB-992F73E4109B}">
      <dsp:nvSpPr>
        <dsp:cNvPr id="0" name=""/>
        <dsp:cNvSpPr/>
      </dsp:nvSpPr>
      <dsp:spPr>
        <a:xfrm>
          <a:off x="187523" y="2155863"/>
          <a:ext cx="82255" cy="82255"/>
        </a:xfrm>
        <a:prstGeom prst="ellipse">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B5507B-35C2-42CE-ABFD-D1380B03A16C}">
      <dsp:nvSpPr>
        <dsp:cNvPr id="0" name=""/>
        <dsp:cNvSpPr/>
      </dsp:nvSpPr>
      <dsp:spPr>
        <a:xfrm rot="18900000">
          <a:off x="2245251" y="3564531"/>
          <a:ext cx="323129" cy="323129"/>
        </a:xfrm>
        <a:prstGeom prst="teardrop">
          <a:avLst>
            <a:gd name="adj" fmla="val 115000"/>
          </a:avLst>
        </a:prstGeom>
        <a:solidFill>
          <a:schemeClr val="accent2">
            <a:hueOff val="-3022401"/>
            <a:satOff val="1745"/>
            <a:lumOff val="-3202"/>
            <a:alphaOff val="0"/>
          </a:schemeClr>
        </a:solidFill>
        <a:ln w="12700" cap="flat" cmpd="sng" algn="ctr">
          <a:solidFill>
            <a:schemeClr val="accent2">
              <a:hueOff val="-3022401"/>
              <a:satOff val="1745"/>
              <a:lumOff val="-32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4B17EC-5A52-4829-8919-0BFEE6AF030E}">
      <dsp:nvSpPr>
        <dsp:cNvPr id="0" name=""/>
        <dsp:cNvSpPr/>
      </dsp:nvSpPr>
      <dsp:spPr>
        <a:xfrm>
          <a:off x="2281148" y="3600428"/>
          <a:ext cx="251335" cy="25133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DFEDF1B2-3280-4B06-8EBE-6B9CE2E9296D}">
      <dsp:nvSpPr>
        <dsp:cNvPr id="0" name=""/>
        <dsp:cNvSpPr/>
      </dsp:nvSpPr>
      <dsp:spPr>
        <a:xfrm>
          <a:off x="2635303" y="2196990"/>
          <a:ext cx="3628012" cy="130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Black Tuesday 29 October 1929.</a:t>
          </a:r>
        </a:p>
      </dsp:txBody>
      <dsp:txXfrm>
        <a:off x="2635303" y="2196990"/>
        <a:ext cx="3628012" cy="1300618"/>
      </dsp:txXfrm>
    </dsp:sp>
    <dsp:sp modelId="{227B2EB0-3A7E-4D2F-8AB1-04A6DFC32CBB}">
      <dsp:nvSpPr>
        <dsp:cNvPr id="0" name=""/>
        <dsp:cNvSpPr/>
      </dsp:nvSpPr>
      <dsp:spPr>
        <a:xfrm>
          <a:off x="2635303" y="3497609"/>
          <a:ext cx="3628012" cy="456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Tue. 29 Oct. 1929</a:t>
          </a:r>
        </a:p>
      </dsp:txBody>
      <dsp:txXfrm>
        <a:off x="2635303" y="3497609"/>
        <a:ext cx="3628012" cy="456974"/>
      </dsp:txXfrm>
    </dsp:sp>
    <dsp:sp modelId="{E4771D7A-FF72-4985-A544-F07941467E80}">
      <dsp:nvSpPr>
        <dsp:cNvPr id="0" name=""/>
        <dsp:cNvSpPr/>
      </dsp:nvSpPr>
      <dsp:spPr>
        <a:xfrm>
          <a:off x="2406816" y="2196990"/>
          <a:ext cx="0" cy="1300618"/>
        </a:xfrm>
        <a:prstGeom prst="line">
          <a:avLst/>
        </a:prstGeom>
        <a:noFill/>
        <a:ln w="12700" cap="flat" cmpd="sng" algn="ctr">
          <a:solidFill>
            <a:schemeClr val="accent2">
              <a:hueOff val="-3022401"/>
              <a:satOff val="1745"/>
              <a:lumOff val="-3202"/>
              <a:alphaOff val="0"/>
            </a:schemeClr>
          </a:solidFill>
          <a:prstDash val="dash"/>
          <a:miter lim="800000"/>
        </a:ln>
        <a:effectLst/>
      </dsp:spPr>
      <dsp:style>
        <a:lnRef idx="1">
          <a:scrgbClr r="0" g="0" b="0"/>
        </a:lnRef>
        <a:fillRef idx="0">
          <a:scrgbClr r="0" g="0" b="0"/>
        </a:fillRef>
        <a:effectRef idx="0">
          <a:scrgbClr r="0" g="0" b="0"/>
        </a:effectRef>
        <a:fontRef idx="minor"/>
      </dsp:style>
    </dsp:sp>
    <dsp:sp modelId="{D08A180A-AC40-4375-870D-57B09DCBCB93}">
      <dsp:nvSpPr>
        <dsp:cNvPr id="0" name=""/>
        <dsp:cNvSpPr/>
      </dsp:nvSpPr>
      <dsp:spPr>
        <a:xfrm>
          <a:off x="2364830" y="2155863"/>
          <a:ext cx="82255" cy="82255"/>
        </a:xfrm>
        <a:prstGeom prst="ellipse">
          <a:avLst/>
        </a:prstGeom>
        <a:solidFill>
          <a:schemeClr val="accent2">
            <a:hueOff val="-3022401"/>
            <a:satOff val="1745"/>
            <a:lumOff val="-3202"/>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CFECB1-C235-409C-B7F3-F88C9CA97D3C}">
      <dsp:nvSpPr>
        <dsp:cNvPr id="0" name=""/>
        <dsp:cNvSpPr/>
      </dsp:nvSpPr>
      <dsp:spPr>
        <a:xfrm rot="8100000">
          <a:off x="4422559" y="506320"/>
          <a:ext cx="323129" cy="323129"/>
        </a:xfrm>
        <a:prstGeom prst="teardrop">
          <a:avLst>
            <a:gd name="adj" fmla="val 115000"/>
          </a:avLst>
        </a:prstGeom>
        <a:solidFill>
          <a:schemeClr val="accent2">
            <a:hueOff val="-6044802"/>
            <a:satOff val="3491"/>
            <a:lumOff val="-6405"/>
            <a:alphaOff val="0"/>
          </a:schemeClr>
        </a:solidFill>
        <a:ln w="12700" cap="flat" cmpd="sng" algn="ctr">
          <a:solidFill>
            <a:schemeClr val="accent2">
              <a:hueOff val="-6044802"/>
              <a:satOff val="3491"/>
              <a:lumOff val="-64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FE400E-DE21-41BF-A17C-28177325E244}">
      <dsp:nvSpPr>
        <dsp:cNvPr id="0" name=""/>
        <dsp:cNvSpPr/>
      </dsp:nvSpPr>
      <dsp:spPr>
        <a:xfrm>
          <a:off x="4458455" y="542217"/>
          <a:ext cx="251335" cy="25133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AF9BE7E-A338-41B7-8CB5-1DE583871792}">
      <dsp:nvSpPr>
        <dsp:cNvPr id="0" name=""/>
        <dsp:cNvSpPr/>
      </dsp:nvSpPr>
      <dsp:spPr>
        <a:xfrm>
          <a:off x="4812610" y="896372"/>
          <a:ext cx="3628012" cy="130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13 November 1929.</a:t>
          </a:r>
        </a:p>
      </dsp:txBody>
      <dsp:txXfrm>
        <a:off x="4812610" y="896372"/>
        <a:ext cx="3628012" cy="1300618"/>
      </dsp:txXfrm>
    </dsp:sp>
    <dsp:sp modelId="{D844C3B8-A949-4166-9488-DFCF82D15665}">
      <dsp:nvSpPr>
        <dsp:cNvPr id="0" name=""/>
        <dsp:cNvSpPr/>
      </dsp:nvSpPr>
      <dsp:spPr>
        <a:xfrm>
          <a:off x="4812610" y="439398"/>
          <a:ext cx="3628012" cy="456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13 Nov. 1929</a:t>
          </a:r>
        </a:p>
      </dsp:txBody>
      <dsp:txXfrm>
        <a:off x="4812610" y="439398"/>
        <a:ext cx="3628012" cy="456974"/>
      </dsp:txXfrm>
    </dsp:sp>
    <dsp:sp modelId="{D2C853BB-54E5-46FB-8B77-4E8C17EDF930}">
      <dsp:nvSpPr>
        <dsp:cNvPr id="0" name=""/>
        <dsp:cNvSpPr/>
      </dsp:nvSpPr>
      <dsp:spPr>
        <a:xfrm>
          <a:off x="4584123" y="896372"/>
          <a:ext cx="0" cy="1300618"/>
        </a:xfrm>
        <a:prstGeom prst="line">
          <a:avLst/>
        </a:prstGeom>
        <a:noFill/>
        <a:ln w="12700" cap="flat" cmpd="sng" algn="ctr">
          <a:solidFill>
            <a:schemeClr val="accent2">
              <a:hueOff val="-6044802"/>
              <a:satOff val="3491"/>
              <a:lumOff val="-6405"/>
              <a:alphaOff val="0"/>
            </a:schemeClr>
          </a:solidFill>
          <a:prstDash val="dash"/>
          <a:miter lim="800000"/>
        </a:ln>
        <a:effectLst/>
      </dsp:spPr>
      <dsp:style>
        <a:lnRef idx="1">
          <a:scrgbClr r="0" g="0" b="0"/>
        </a:lnRef>
        <a:fillRef idx="0">
          <a:scrgbClr r="0" g="0" b="0"/>
        </a:fillRef>
        <a:effectRef idx="0">
          <a:scrgbClr r="0" g="0" b="0"/>
        </a:effectRef>
        <a:fontRef idx="minor"/>
      </dsp:style>
    </dsp:sp>
    <dsp:sp modelId="{704A5EE5-63AE-4F32-AEA2-24AC58AE450F}">
      <dsp:nvSpPr>
        <dsp:cNvPr id="0" name=""/>
        <dsp:cNvSpPr/>
      </dsp:nvSpPr>
      <dsp:spPr>
        <a:xfrm>
          <a:off x="4542137" y="2155863"/>
          <a:ext cx="82255" cy="82255"/>
        </a:xfrm>
        <a:prstGeom prst="ellipse">
          <a:avLst/>
        </a:prstGeom>
        <a:solidFill>
          <a:schemeClr val="accent2">
            <a:hueOff val="-6044802"/>
            <a:satOff val="3491"/>
            <a:lumOff val="-6405"/>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A34ADD-1E89-47E1-9C74-D9C167C28EDF}">
      <dsp:nvSpPr>
        <dsp:cNvPr id="0" name=""/>
        <dsp:cNvSpPr/>
      </dsp:nvSpPr>
      <dsp:spPr>
        <a:xfrm rot="18900000">
          <a:off x="6599866" y="3564531"/>
          <a:ext cx="323129" cy="323129"/>
        </a:xfrm>
        <a:prstGeom prst="teardrop">
          <a:avLst>
            <a:gd name="adj" fmla="val 115000"/>
          </a:avLst>
        </a:prstGeom>
        <a:solidFill>
          <a:schemeClr val="accent2">
            <a:hueOff val="-9067203"/>
            <a:satOff val="5236"/>
            <a:lumOff val="-9607"/>
            <a:alphaOff val="0"/>
          </a:schemeClr>
        </a:solidFill>
        <a:ln w="12700" cap="flat" cmpd="sng" algn="ctr">
          <a:solidFill>
            <a:schemeClr val="accent2">
              <a:hueOff val="-9067203"/>
              <a:satOff val="5236"/>
              <a:lumOff val="-96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91501-1665-4FDB-9BC1-5FDFD6362FB1}">
      <dsp:nvSpPr>
        <dsp:cNvPr id="0" name=""/>
        <dsp:cNvSpPr/>
      </dsp:nvSpPr>
      <dsp:spPr>
        <a:xfrm>
          <a:off x="6635763" y="3600428"/>
          <a:ext cx="251335" cy="25133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5581EBFD-2E62-4FCA-8CDD-DD83635144D1}">
      <dsp:nvSpPr>
        <dsp:cNvPr id="0" name=""/>
        <dsp:cNvSpPr/>
      </dsp:nvSpPr>
      <dsp:spPr>
        <a:xfrm>
          <a:off x="6989918" y="2196990"/>
          <a:ext cx="3628012" cy="130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$14,000,000.00 in 1929 – relative value 9 March 2018 $2,590,000,000,000.00 = £2.5trillion</a:t>
          </a:r>
        </a:p>
      </dsp:txBody>
      <dsp:txXfrm>
        <a:off x="6989918" y="2196990"/>
        <a:ext cx="3628012" cy="1300618"/>
      </dsp:txXfrm>
    </dsp:sp>
    <dsp:sp modelId="{F05BE22D-7FE6-4372-8917-BE491B5EE4F2}">
      <dsp:nvSpPr>
        <dsp:cNvPr id="0" name=""/>
        <dsp:cNvSpPr/>
      </dsp:nvSpPr>
      <dsp:spPr>
        <a:xfrm>
          <a:off x="6989918" y="3497609"/>
          <a:ext cx="3628012" cy="456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1929</a:t>
          </a:r>
        </a:p>
      </dsp:txBody>
      <dsp:txXfrm>
        <a:off x="6989918" y="3497609"/>
        <a:ext cx="3628012" cy="456974"/>
      </dsp:txXfrm>
    </dsp:sp>
    <dsp:sp modelId="{89401327-CC91-4473-BD05-FB388EE840F1}">
      <dsp:nvSpPr>
        <dsp:cNvPr id="0" name=""/>
        <dsp:cNvSpPr/>
      </dsp:nvSpPr>
      <dsp:spPr>
        <a:xfrm>
          <a:off x="6761431" y="2196990"/>
          <a:ext cx="0" cy="1300618"/>
        </a:xfrm>
        <a:prstGeom prst="line">
          <a:avLst/>
        </a:prstGeom>
        <a:noFill/>
        <a:ln w="12700" cap="flat" cmpd="sng" algn="ctr">
          <a:solidFill>
            <a:schemeClr val="accent2">
              <a:hueOff val="-9067203"/>
              <a:satOff val="5236"/>
              <a:lumOff val="-9607"/>
              <a:alphaOff val="0"/>
            </a:schemeClr>
          </a:solidFill>
          <a:prstDash val="dash"/>
          <a:miter lim="800000"/>
        </a:ln>
        <a:effectLst/>
      </dsp:spPr>
      <dsp:style>
        <a:lnRef idx="1">
          <a:scrgbClr r="0" g="0" b="0"/>
        </a:lnRef>
        <a:fillRef idx="0">
          <a:scrgbClr r="0" g="0" b="0"/>
        </a:fillRef>
        <a:effectRef idx="0">
          <a:scrgbClr r="0" g="0" b="0"/>
        </a:effectRef>
        <a:fontRef idx="minor"/>
      </dsp:style>
    </dsp:sp>
    <dsp:sp modelId="{663715AD-AE51-4398-BB03-ED5C2EE9EEA5}">
      <dsp:nvSpPr>
        <dsp:cNvPr id="0" name=""/>
        <dsp:cNvSpPr/>
      </dsp:nvSpPr>
      <dsp:spPr>
        <a:xfrm>
          <a:off x="6719444" y="2155863"/>
          <a:ext cx="82255" cy="82255"/>
        </a:xfrm>
        <a:prstGeom prst="ellipse">
          <a:avLst/>
        </a:prstGeom>
        <a:solidFill>
          <a:schemeClr val="accent2">
            <a:hueOff val="-9067203"/>
            <a:satOff val="5236"/>
            <a:lumOff val="-9607"/>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BBCBB7-866E-424B-8864-1933DE22E873}">
      <dsp:nvSpPr>
        <dsp:cNvPr id="0" name=""/>
        <dsp:cNvSpPr/>
      </dsp:nvSpPr>
      <dsp:spPr>
        <a:xfrm>
          <a:off x="0" y="33108"/>
          <a:ext cx="1102995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Great Depression</a:t>
          </a:r>
          <a:endParaRPr lang="en-US" sz="3000" kern="1200"/>
        </a:p>
      </dsp:txBody>
      <dsp:txXfrm>
        <a:off x="58177" y="91285"/>
        <a:ext cx="10913596" cy="1075400"/>
      </dsp:txXfrm>
    </dsp:sp>
    <dsp:sp modelId="{15D5508F-CFB4-D348-92FB-61DEA32A06A8}">
      <dsp:nvSpPr>
        <dsp:cNvPr id="0" name=""/>
        <dsp:cNvSpPr/>
      </dsp:nvSpPr>
      <dsp:spPr>
        <a:xfrm>
          <a:off x="0" y="1311263"/>
          <a:ext cx="1102995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4 decades of growth</a:t>
          </a:r>
          <a:endParaRPr lang="en-US" sz="3000" kern="1200"/>
        </a:p>
      </dsp:txBody>
      <dsp:txXfrm>
        <a:off x="58177" y="1369440"/>
        <a:ext cx="10913596" cy="1075400"/>
      </dsp:txXfrm>
    </dsp:sp>
    <dsp:sp modelId="{C0FE6F54-590E-544A-8CE1-903E08E02093}">
      <dsp:nvSpPr>
        <dsp:cNvPr id="0" name=""/>
        <dsp:cNvSpPr/>
      </dsp:nvSpPr>
      <dsp:spPr>
        <a:xfrm>
          <a:off x="0" y="2589417"/>
          <a:ext cx="11029950" cy="11917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Banks were tightly regulated – unable to speculate on investments with consumer savings</a:t>
          </a:r>
          <a:endParaRPr lang="en-US" sz="3000" kern="1200"/>
        </a:p>
      </dsp:txBody>
      <dsp:txXfrm>
        <a:off x="58177" y="2647594"/>
        <a:ext cx="10913596" cy="10754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1C1F4D-7131-314E-860F-F0993C8735D2}">
      <dsp:nvSpPr>
        <dsp:cNvPr id="0" name=""/>
        <dsp:cNvSpPr/>
      </dsp:nvSpPr>
      <dsp:spPr>
        <a:xfrm>
          <a:off x="0" y="30540"/>
          <a:ext cx="7012370" cy="111881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Fannie Mae lied to investors that its value was 10 times its real value (2007/8) (returned to profitability in 2012).</a:t>
          </a:r>
          <a:endParaRPr lang="en-US" sz="2000" kern="1200"/>
        </a:p>
      </dsp:txBody>
      <dsp:txXfrm>
        <a:off x="54616" y="85156"/>
        <a:ext cx="6903138" cy="1009580"/>
      </dsp:txXfrm>
    </dsp:sp>
    <dsp:sp modelId="{AC0EDC91-6EE2-8041-B04D-C9177622BD58}">
      <dsp:nvSpPr>
        <dsp:cNvPr id="0" name=""/>
        <dsp:cNvSpPr/>
      </dsp:nvSpPr>
      <dsp:spPr>
        <a:xfrm>
          <a:off x="0" y="1206953"/>
          <a:ext cx="7012370" cy="1118812"/>
        </a:xfrm>
        <a:prstGeom prst="roundRect">
          <a:avLst/>
        </a:prstGeom>
        <a:gradFill rotWithShape="0">
          <a:gsLst>
            <a:gs pos="0">
              <a:schemeClr val="accent2">
                <a:hueOff val="-3022401"/>
                <a:satOff val="1745"/>
                <a:lumOff val="-3202"/>
                <a:alphaOff val="0"/>
                <a:satMod val="103000"/>
                <a:lumMod val="102000"/>
                <a:tint val="94000"/>
              </a:schemeClr>
            </a:gs>
            <a:gs pos="50000">
              <a:schemeClr val="accent2">
                <a:hueOff val="-3022401"/>
                <a:satOff val="1745"/>
                <a:lumOff val="-3202"/>
                <a:alphaOff val="0"/>
                <a:satMod val="110000"/>
                <a:lumMod val="100000"/>
                <a:shade val="100000"/>
              </a:schemeClr>
            </a:gs>
            <a:gs pos="100000">
              <a:schemeClr val="accent2">
                <a:hueOff val="-3022401"/>
                <a:satOff val="1745"/>
                <a:lumOff val="-32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UBS fined $780m for fraud (tax evasion probe UBS had an estimated 19,000 U.S. customers with undisclosed Swiss accounts).</a:t>
          </a:r>
          <a:endParaRPr lang="en-US" sz="2000" kern="1200"/>
        </a:p>
      </dsp:txBody>
      <dsp:txXfrm>
        <a:off x="54616" y="1261569"/>
        <a:ext cx="6903138" cy="1009580"/>
      </dsp:txXfrm>
    </dsp:sp>
    <dsp:sp modelId="{F1EE1396-874A-FE49-B0F1-A51C0314B0BE}">
      <dsp:nvSpPr>
        <dsp:cNvPr id="0" name=""/>
        <dsp:cNvSpPr/>
      </dsp:nvSpPr>
      <dsp:spPr>
        <a:xfrm>
          <a:off x="0" y="2383365"/>
          <a:ext cx="7012370" cy="1118812"/>
        </a:xfrm>
        <a:prstGeom prst="roundRect">
          <a:avLst/>
        </a:prstGeom>
        <a:gradFill rotWithShape="0">
          <a:gsLst>
            <a:gs pos="0">
              <a:schemeClr val="accent2">
                <a:hueOff val="-6044802"/>
                <a:satOff val="3491"/>
                <a:lumOff val="-6405"/>
                <a:alphaOff val="0"/>
                <a:satMod val="103000"/>
                <a:lumMod val="102000"/>
                <a:tint val="94000"/>
              </a:schemeClr>
            </a:gs>
            <a:gs pos="50000">
              <a:schemeClr val="accent2">
                <a:hueOff val="-6044802"/>
                <a:satOff val="3491"/>
                <a:lumOff val="-6405"/>
                <a:alphaOff val="0"/>
                <a:satMod val="110000"/>
                <a:lumMod val="100000"/>
                <a:shade val="100000"/>
              </a:schemeClr>
            </a:gs>
            <a:gs pos="100000">
              <a:schemeClr val="accent2">
                <a:hueOff val="-6044802"/>
                <a:satOff val="3491"/>
                <a:lumOff val="-64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AIG paid $1.64b to settle with regulators (to resolve allegations that it used deceptive accounting practices to mislead investors and regulators)</a:t>
          </a:r>
          <a:endParaRPr lang="en-US" sz="2000" kern="1200"/>
        </a:p>
      </dsp:txBody>
      <dsp:txXfrm>
        <a:off x="54616" y="2437981"/>
        <a:ext cx="6903138" cy="1009580"/>
      </dsp:txXfrm>
    </dsp:sp>
    <dsp:sp modelId="{8A137837-116A-8043-94BA-DA230B0DCA4E}">
      <dsp:nvSpPr>
        <dsp:cNvPr id="0" name=""/>
        <dsp:cNvSpPr/>
      </dsp:nvSpPr>
      <dsp:spPr>
        <a:xfrm>
          <a:off x="0" y="3559778"/>
          <a:ext cx="7012370" cy="1118812"/>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Deregulation and Information Age made industry unstable</a:t>
          </a:r>
          <a:endParaRPr lang="en-US" sz="2000" kern="1200"/>
        </a:p>
      </dsp:txBody>
      <dsp:txXfrm>
        <a:off x="54616" y="3614394"/>
        <a:ext cx="6903138" cy="10095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81E1E1-981C-44B7-96E2-2D87EA8F3A8F}">
      <dsp:nvSpPr>
        <dsp:cNvPr id="0" name=""/>
        <dsp:cNvSpPr/>
      </dsp:nvSpPr>
      <dsp:spPr>
        <a:xfrm>
          <a:off x="0" y="1805"/>
          <a:ext cx="10515600" cy="9153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BCD8F3-F412-42FF-B17A-E7A5660B4B33}">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B0DD4F-ED3E-4449-9006-225FCF47AFB0}">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Highly risky investment</a:t>
          </a:r>
          <a:endParaRPr lang="en-US" sz="2200" kern="1200"/>
        </a:p>
      </dsp:txBody>
      <dsp:txXfrm>
        <a:off x="1057183" y="1805"/>
        <a:ext cx="9458416" cy="915310"/>
      </dsp:txXfrm>
    </dsp:sp>
    <dsp:sp modelId="{27FAE056-D684-496A-BB8B-3BEF2E875BF7}">
      <dsp:nvSpPr>
        <dsp:cNvPr id="0" name=""/>
        <dsp:cNvSpPr/>
      </dsp:nvSpPr>
      <dsp:spPr>
        <a:xfrm>
          <a:off x="0" y="1145944"/>
          <a:ext cx="10515600" cy="9153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862398-AD1C-49E9-AB12-DB98BF434F0E}">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9EA73B-DD12-4EDB-B450-A13352EC5CDB}">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Example – insurance</a:t>
          </a:r>
          <a:endParaRPr lang="en-US" sz="2200" kern="1200"/>
        </a:p>
      </dsp:txBody>
      <dsp:txXfrm>
        <a:off x="1057183" y="1145944"/>
        <a:ext cx="9458416" cy="915310"/>
      </dsp:txXfrm>
    </dsp:sp>
    <dsp:sp modelId="{5C3402C6-064A-45FF-BF9F-A19FE239AD67}">
      <dsp:nvSpPr>
        <dsp:cNvPr id="0" name=""/>
        <dsp:cNvSpPr/>
      </dsp:nvSpPr>
      <dsp:spPr>
        <a:xfrm>
          <a:off x="0" y="2290082"/>
          <a:ext cx="10515600" cy="9153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A4D852-A224-4F22-87B0-D70013926C7D}">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13C49C-187C-4648-9302-1C1098089C44}">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In insurance, you can only insure something you own. The derivatives</a:t>
          </a:r>
          <a:endParaRPr lang="en-US" sz="2200" kern="1200"/>
        </a:p>
      </dsp:txBody>
      <dsp:txXfrm>
        <a:off x="1057183" y="2290082"/>
        <a:ext cx="9458416" cy="915310"/>
      </dsp:txXfrm>
    </dsp:sp>
    <dsp:sp modelId="{61233E64-33B1-4CC4-AE93-3D4A7E59CBEE}">
      <dsp:nvSpPr>
        <dsp:cNvPr id="0" name=""/>
        <dsp:cNvSpPr/>
      </dsp:nvSpPr>
      <dsp:spPr>
        <a:xfrm>
          <a:off x="0" y="3434221"/>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A0DFF2-2676-4218-845F-2D4567105174}">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610164-C503-4296-9A75-5A95549F1973}">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universe essentially enables anybody to actually insure that house. </a:t>
          </a:r>
          <a:endParaRPr lang="en-US" sz="2200" kern="1200"/>
        </a:p>
      </dsp:txBody>
      <dsp:txXfrm>
        <a:off x="1057183" y="3434221"/>
        <a:ext cx="9458416" cy="91531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B402F-1E7C-7B4F-B47C-C70E38AA9FBC}">
      <dsp:nvSpPr>
        <dsp:cNvPr id="0" name=""/>
        <dsp:cNvSpPr/>
      </dsp:nvSpPr>
      <dsp:spPr>
        <a:xfrm>
          <a:off x="0" y="0"/>
          <a:ext cx="701237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BCBE80D-258F-A44C-A169-E40697653584}">
      <dsp:nvSpPr>
        <dsp:cNvPr id="0" name=""/>
        <dsp:cNvSpPr/>
      </dsp:nvSpPr>
      <dsp:spPr>
        <a:xfrm>
          <a:off x="0" y="0"/>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Bank traders</a:t>
          </a:r>
          <a:endParaRPr lang="en-US" sz="5400" kern="1200"/>
        </a:p>
      </dsp:txBody>
      <dsp:txXfrm>
        <a:off x="0" y="0"/>
        <a:ext cx="7012370" cy="1177282"/>
      </dsp:txXfrm>
    </dsp:sp>
    <dsp:sp modelId="{5C8B35E4-64E5-2045-8DE4-DCDF1A705DFD}">
      <dsp:nvSpPr>
        <dsp:cNvPr id="0" name=""/>
        <dsp:cNvSpPr/>
      </dsp:nvSpPr>
      <dsp:spPr>
        <a:xfrm>
          <a:off x="0" y="1177282"/>
          <a:ext cx="701237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3CF8113-86B9-C047-A18F-91E5553DA989}">
      <dsp:nvSpPr>
        <dsp:cNvPr id="0" name=""/>
        <dsp:cNvSpPr/>
      </dsp:nvSpPr>
      <dsp:spPr>
        <a:xfrm>
          <a:off x="0" y="1177282"/>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Type A personalities</a:t>
          </a:r>
          <a:endParaRPr lang="en-US" sz="5400" kern="1200"/>
        </a:p>
      </dsp:txBody>
      <dsp:txXfrm>
        <a:off x="0" y="1177282"/>
        <a:ext cx="7012370" cy="1177282"/>
      </dsp:txXfrm>
    </dsp:sp>
    <dsp:sp modelId="{F4AF4BE4-EE61-7A4F-93DC-0CD609D1BC8D}">
      <dsp:nvSpPr>
        <dsp:cNvPr id="0" name=""/>
        <dsp:cNvSpPr/>
      </dsp:nvSpPr>
      <dsp:spPr>
        <a:xfrm>
          <a:off x="0" y="2354565"/>
          <a:ext cx="701237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EBCE6A0-0A3F-244E-BE3F-6504623608AA}">
      <dsp:nvSpPr>
        <dsp:cNvPr id="0" name=""/>
        <dsp:cNvSpPr/>
      </dsp:nvSpPr>
      <dsp:spPr>
        <a:xfrm>
          <a:off x="0" y="2354565"/>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Cocaine</a:t>
          </a:r>
          <a:endParaRPr lang="en-US" sz="5400" kern="1200"/>
        </a:p>
      </dsp:txBody>
      <dsp:txXfrm>
        <a:off x="0" y="2354565"/>
        <a:ext cx="7012370" cy="1177282"/>
      </dsp:txXfrm>
    </dsp:sp>
    <dsp:sp modelId="{ACD4574D-9C8E-334F-9884-B7769C64141A}">
      <dsp:nvSpPr>
        <dsp:cNvPr id="0" name=""/>
        <dsp:cNvSpPr/>
      </dsp:nvSpPr>
      <dsp:spPr>
        <a:xfrm>
          <a:off x="0" y="3531848"/>
          <a:ext cx="701237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8342018-7EE6-8B40-9BD6-7F898E39BF16}">
      <dsp:nvSpPr>
        <dsp:cNvPr id="0" name=""/>
        <dsp:cNvSpPr/>
      </dsp:nvSpPr>
      <dsp:spPr>
        <a:xfrm>
          <a:off x="0" y="3531848"/>
          <a:ext cx="7012370" cy="1177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Prostitutes</a:t>
          </a:r>
          <a:endParaRPr lang="en-US" sz="5400" kern="1200"/>
        </a:p>
      </dsp:txBody>
      <dsp:txXfrm>
        <a:off x="0" y="3531848"/>
        <a:ext cx="7012370" cy="117728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65AFBC-8FEB-EF49-A539-428BF0B0A13F}">
      <dsp:nvSpPr>
        <dsp:cNvPr id="0" name=""/>
        <dsp:cNvSpPr/>
      </dsp:nvSpPr>
      <dsp:spPr>
        <a:xfrm>
          <a:off x="0" y="225615"/>
          <a:ext cx="7012370" cy="7558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Should occur as long as the marginal benefits equal the marginal costs of intervention, but the data problems involved are enormous.</a:t>
          </a:r>
          <a:r>
            <a:rPr lang="en-US" sz="1900" kern="1200"/>
            <a:t> </a:t>
          </a:r>
        </a:p>
      </dsp:txBody>
      <dsp:txXfrm>
        <a:off x="36896" y="262511"/>
        <a:ext cx="6938578" cy="682028"/>
      </dsp:txXfrm>
    </dsp:sp>
    <dsp:sp modelId="{673B292C-27E8-344A-95B6-E20D3D91BB5A}">
      <dsp:nvSpPr>
        <dsp:cNvPr id="0" name=""/>
        <dsp:cNvSpPr/>
      </dsp:nvSpPr>
      <dsp:spPr>
        <a:xfrm>
          <a:off x="0" y="1036155"/>
          <a:ext cx="7012370" cy="755820"/>
        </a:xfrm>
        <a:prstGeom prst="roundRect">
          <a:avLst/>
        </a:prstGeom>
        <a:gradFill rotWithShape="0">
          <a:gsLst>
            <a:gs pos="0">
              <a:schemeClr val="accent2">
                <a:hueOff val="-2266801"/>
                <a:satOff val="1309"/>
                <a:lumOff val="-2402"/>
                <a:alphaOff val="0"/>
                <a:satMod val="103000"/>
                <a:lumMod val="102000"/>
                <a:tint val="94000"/>
              </a:schemeClr>
            </a:gs>
            <a:gs pos="50000">
              <a:schemeClr val="accent2">
                <a:hueOff val="-2266801"/>
                <a:satOff val="1309"/>
                <a:lumOff val="-2402"/>
                <a:alphaOff val="0"/>
                <a:satMod val="110000"/>
                <a:lumMod val="100000"/>
                <a:shade val="100000"/>
              </a:schemeClr>
            </a:gs>
            <a:gs pos="100000">
              <a:schemeClr val="accent2">
                <a:hueOff val="-2266801"/>
                <a:satOff val="1309"/>
                <a:lumOff val="-2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‘Competition where possible, regulation where necessary’. A political Judgement?</a:t>
          </a:r>
          <a:endParaRPr lang="en-US" sz="1900" kern="1200"/>
        </a:p>
      </dsp:txBody>
      <dsp:txXfrm>
        <a:off x="36896" y="1073051"/>
        <a:ext cx="6938578" cy="682028"/>
      </dsp:txXfrm>
    </dsp:sp>
    <dsp:sp modelId="{CEF24C48-6E20-0E44-B2C9-46CE8F009727}">
      <dsp:nvSpPr>
        <dsp:cNvPr id="0" name=""/>
        <dsp:cNvSpPr/>
      </dsp:nvSpPr>
      <dsp:spPr>
        <a:xfrm>
          <a:off x="0" y="1846695"/>
          <a:ext cx="7012370" cy="755820"/>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It should look to improve allocative, productive and dynamic economic efficiency.</a:t>
          </a:r>
          <a:endParaRPr lang="en-US" sz="1900" kern="1200"/>
        </a:p>
      </dsp:txBody>
      <dsp:txXfrm>
        <a:off x="36896" y="1883591"/>
        <a:ext cx="6938578" cy="682028"/>
      </dsp:txXfrm>
    </dsp:sp>
    <dsp:sp modelId="{E45F0D9E-75CE-934D-8327-445A7BEF3F4C}">
      <dsp:nvSpPr>
        <dsp:cNvPr id="0" name=""/>
        <dsp:cNvSpPr/>
      </dsp:nvSpPr>
      <dsp:spPr>
        <a:xfrm>
          <a:off x="0" y="2657235"/>
          <a:ext cx="7012370" cy="755820"/>
        </a:xfrm>
        <a:prstGeom prst="roundRect">
          <a:avLst/>
        </a:prstGeom>
        <a:gradFill rotWithShape="0">
          <a:gsLst>
            <a:gs pos="0">
              <a:schemeClr val="accent2">
                <a:hueOff val="-6800403"/>
                <a:satOff val="3927"/>
                <a:lumOff val="-7205"/>
                <a:alphaOff val="0"/>
                <a:satMod val="103000"/>
                <a:lumMod val="102000"/>
                <a:tint val="94000"/>
              </a:schemeClr>
            </a:gs>
            <a:gs pos="50000">
              <a:schemeClr val="accent2">
                <a:hueOff val="-6800403"/>
                <a:satOff val="3927"/>
                <a:lumOff val="-7205"/>
                <a:alphaOff val="0"/>
                <a:satMod val="110000"/>
                <a:lumMod val="100000"/>
                <a:shade val="100000"/>
              </a:schemeClr>
            </a:gs>
            <a:gs pos="100000">
              <a:schemeClr val="accent2">
                <a:hueOff val="-6800403"/>
                <a:satOff val="3927"/>
                <a:lumOff val="-72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Does this always require the state? </a:t>
          </a:r>
          <a:endParaRPr lang="en-US" sz="1900" kern="1200"/>
        </a:p>
      </dsp:txBody>
      <dsp:txXfrm>
        <a:off x="36896" y="2694131"/>
        <a:ext cx="6938578" cy="682028"/>
      </dsp:txXfrm>
    </dsp:sp>
    <dsp:sp modelId="{766AF6F6-9E36-9347-96A7-6EDBD3A69E51}">
      <dsp:nvSpPr>
        <dsp:cNvPr id="0" name=""/>
        <dsp:cNvSpPr/>
      </dsp:nvSpPr>
      <dsp:spPr>
        <a:xfrm>
          <a:off x="0" y="3413055"/>
          <a:ext cx="7012370" cy="314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Property Rights and Public Choice views</a:t>
          </a:r>
          <a:endParaRPr lang="en-US" sz="1500" kern="1200"/>
        </a:p>
      </dsp:txBody>
      <dsp:txXfrm>
        <a:off x="0" y="3413055"/>
        <a:ext cx="7012370" cy="314640"/>
      </dsp:txXfrm>
    </dsp:sp>
    <dsp:sp modelId="{E3F43594-035F-FA4B-8486-66F98586BDE2}">
      <dsp:nvSpPr>
        <dsp:cNvPr id="0" name=""/>
        <dsp:cNvSpPr/>
      </dsp:nvSpPr>
      <dsp:spPr>
        <a:xfrm>
          <a:off x="0" y="3727695"/>
          <a:ext cx="7012370" cy="75582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How about self-regulation?</a:t>
          </a:r>
          <a:endParaRPr lang="en-US" sz="1900" kern="1200"/>
        </a:p>
      </dsp:txBody>
      <dsp:txXfrm>
        <a:off x="36896" y="3764591"/>
        <a:ext cx="6938578" cy="68202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BD5D1-FC71-5F4C-9F08-068020AE1E81}">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B8AA52-B397-F64C-A624-118A587277C3}">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a:t>‘Co-operative’: co-operation between regulator and regulated on the operation of statutory regulation; </a:t>
          </a:r>
          <a:endParaRPr lang="en-US" sz="3000" kern="1200"/>
        </a:p>
      </dsp:txBody>
      <dsp:txXfrm>
        <a:off x="614349" y="743967"/>
        <a:ext cx="4550175" cy="2825197"/>
      </dsp:txXfrm>
    </dsp:sp>
    <dsp:sp modelId="{41AC03BA-C084-2C49-A099-D16CC4FFA3F1}">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EDA048-8CD0-A746-9576-15F771F8DE31}">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a:t>‘Delegated’: the delegation of the implementation of statutory duties by a public authority to self-regulatory bodies; </a:t>
          </a:r>
          <a:endParaRPr lang="en-US" sz="3000" kern="1200"/>
        </a:p>
      </dsp:txBody>
      <dsp:txXfrm>
        <a:off x="6390532" y="743967"/>
        <a:ext cx="4550175" cy="282519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92B29-17EA-0D4A-BDDD-390FE475154D}">
      <dsp:nvSpPr>
        <dsp:cNvPr id="0" name=""/>
        <dsp:cNvSpPr/>
      </dsp:nvSpPr>
      <dsp:spPr>
        <a:xfrm>
          <a:off x="0" y="461505"/>
          <a:ext cx="7012370" cy="18556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‘Devolved’: the devolution of statutory powers to self-regulatory bodies, often thought of as ‘statutory self-regulation’, </a:t>
          </a:r>
          <a:r>
            <a:rPr lang="en-GB" sz="2600" b="1" kern="1200" dirty="0" err="1"/>
            <a:t>ie</a:t>
          </a:r>
          <a:r>
            <a:rPr lang="en-GB" sz="2600" b="1" kern="1200" dirty="0"/>
            <a:t>, the specification of self-regulatory schemes in statute.</a:t>
          </a:r>
          <a:endParaRPr lang="en-US" sz="2600" kern="1200" dirty="0"/>
        </a:p>
      </dsp:txBody>
      <dsp:txXfrm>
        <a:off x="90584" y="552089"/>
        <a:ext cx="6831202" cy="1674452"/>
      </dsp:txXfrm>
    </dsp:sp>
    <dsp:sp modelId="{6938B15A-A579-EF45-BF03-E05818C5316B}">
      <dsp:nvSpPr>
        <dsp:cNvPr id="0" name=""/>
        <dsp:cNvSpPr/>
      </dsp:nvSpPr>
      <dsp:spPr>
        <a:xfrm>
          <a:off x="0" y="2392005"/>
          <a:ext cx="7012370" cy="185562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‘Facilitated’: self-regulation explicitly supported by the state in some way but where the scheme itself is not backed by statute.</a:t>
          </a:r>
          <a:endParaRPr lang="en-US" sz="2600" kern="1200" dirty="0"/>
        </a:p>
      </dsp:txBody>
      <dsp:txXfrm>
        <a:off x="90584" y="2482589"/>
        <a:ext cx="6831202" cy="167445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AB4AC8-F6ED-6446-AC10-7401FF1934CE}">
      <dsp:nvSpPr>
        <dsp:cNvPr id="0" name=""/>
        <dsp:cNvSpPr/>
      </dsp:nvSpPr>
      <dsp:spPr>
        <a:xfrm>
          <a:off x="0" y="53895"/>
          <a:ext cx="7012370" cy="225459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Overcome market or conduct failures and prevent harms to, for example, the consumer and the environment; </a:t>
          </a:r>
          <a:endParaRPr lang="en-US" sz="3200" kern="1200"/>
        </a:p>
      </dsp:txBody>
      <dsp:txXfrm>
        <a:off x="110060" y="163955"/>
        <a:ext cx="6792250" cy="2034470"/>
      </dsp:txXfrm>
    </dsp:sp>
    <dsp:sp modelId="{9450CED0-16BF-914A-B9CF-C8696A50CA3D}">
      <dsp:nvSpPr>
        <dsp:cNvPr id="0" name=""/>
        <dsp:cNvSpPr/>
      </dsp:nvSpPr>
      <dsp:spPr>
        <a:xfrm>
          <a:off x="0" y="2400645"/>
          <a:ext cx="7012370" cy="225459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Improve corporate governance and reporting, address issues such as corporate social responsibility and ethical trading. </a:t>
          </a:r>
          <a:endParaRPr lang="en-US" sz="3200" kern="1200" dirty="0"/>
        </a:p>
      </dsp:txBody>
      <dsp:txXfrm>
        <a:off x="110060" y="2510705"/>
        <a:ext cx="6792250" cy="203447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9B719F-29AF-4D77-B57B-8D4EC7D9610B}">
      <dsp:nvSpPr>
        <dsp:cNvPr id="0" name=""/>
        <dsp:cNvSpPr/>
      </dsp:nvSpPr>
      <dsp:spPr>
        <a:xfrm>
          <a:off x="0" y="332080"/>
          <a:ext cx="6263640" cy="116477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Increasingly complex, globalised economy</a:t>
          </a:r>
          <a:endParaRPr lang="en-US" sz="2100" kern="1200"/>
        </a:p>
      </dsp:txBody>
      <dsp:txXfrm>
        <a:off x="56859" y="388939"/>
        <a:ext cx="6149922" cy="1051053"/>
      </dsp:txXfrm>
    </dsp:sp>
    <dsp:sp modelId="{C3167900-4119-4439-9DE8-56A980B4CA5C}">
      <dsp:nvSpPr>
        <dsp:cNvPr id="0" name=""/>
        <dsp:cNvSpPr/>
      </dsp:nvSpPr>
      <dsp:spPr>
        <a:xfrm>
          <a:off x="0" y="1557332"/>
          <a:ext cx="6263640" cy="1164771"/>
        </a:xfrm>
        <a:prstGeom prst="roundRect">
          <a:avLst/>
        </a:prstGeom>
        <a:solidFill>
          <a:schemeClr val="accent5">
            <a:hueOff val="-4673100"/>
            <a:satOff val="687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Increasing risk aversion</a:t>
          </a:r>
          <a:endParaRPr lang="en-US" sz="2100" kern="1200"/>
        </a:p>
      </dsp:txBody>
      <dsp:txXfrm>
        <a:off x="56859" y="1614191"/>
        <a:ext cx="6149922" cy="1051053"/>
      </dsp:txXfrm>
    </dsp:sp>
    <dsp:sp modelId="{CDB94EAF-283B-49DA-B88E-69647AED328E}">
      <dsp:nvSpPr>
        <dsp:cNvPr id="0" name=""/>
        <dsp:cNvSpPr/>
      </dsp:nvSpPr>
      <dsp:spPr>
        <a:xfrm>
          <a:off x="0" y="2782584"/>
          <a:ext cx="6263640" cy="1164771"/>
        </a:xfrm>
        <a:prstGeom prst="roundRect">
          <a:avLst/>
        </a:prstGeom>
        <a:solidFill>
          <a:schemeClr val="accent5">
            <a:hueOff val="-9346199"/>
            <a:satOff val="13742"/>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Need to regulate to promote competition</a:t>
          </a:r>
          <a:endParaRPr lang="en-US" sz="2100" kern="1200"/>
        </a:p>
      </dsp:txBody>
      <dsp:txXfrm>
        <a:off x="56859" y="2839443"/>
        <a:ext cx="6149922" cy="1051053"/>
      </dsp:txXfrm>
    </dsp:sp>
    <dsp:sp modelId="{AFBFF47F-D52F-4D3F-94BE-17629AA1622E}">
      <dsp:nvSpPr>
        <dsp:cNvPr id="0" name=""/>
        <dsp:cNvSpPr/>
      </dsp:nvSpPr>
      <dsp:spPr>
        <a:xfrm>
          <a:off x="0" y="4007835"/>
          <a:ext cx="6263640" cy="1164771"/>
        </a:xfrm>
        <a:prstGeom prst="roundRect">
          <a:avLst/>
        </a:prstGeom>
        <a:solidFill>
          <a:schemeClr val="accent5">
            <a:hueOff val="-14019298"/>
            <a:satOff val="20613"/>
            <a:lumOff val="17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Although in some areas like environmental/employee working conditions/international banking ??? – self-regulation has increased</a:t>
          </a:r>
          <a:endParaRPr lang="en-US" sz="2100" kern="1200"/>
        </a:p>
      </dsp:txBody>
      <dsp:txXfrm>
        <a:off x="56859" y="4064694"/>
        <a:ext cx="6149922" cy="105105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5158E2-6CCF-E64D-BE29-85AAEEC3907D}">
      <dsp:nvSpPr>
        <dsp:cNvPr id="0" name=""/>
        <dsp:cNvSpPr/>
      </dsp:nvSpPr>
      <dsp:spPr>
        <a:xfrm>
          <a:off x="0" y="40935"/>
          <a:ext cx="7012370" cy="225459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Deregulation and self-regulation = aversion to the state</a:t>
          </a:r>
          <a:endParaRPr lang="en-US" sz="4100" kern="1200"/>
        </a:p>
      </dsp:txBody>
      <dsp:txXfrm>
        <a:off x="110060" y="150995"/>
        <a:ext cx="6792250" cy="2034470"/>
      </dsp:txXfrm>
    </dsp:sp>
    <dsp:sp modelId="{E66DE3D6-ABD4-E049-837B-85AE90F0C091}">
      <dsp:nvSpPr>
        <dsp:cNvPr id="0" name=""/>
        <dsp:cNvSpPr/>
      </dsp:nvSpPr>
      <dsp:spPr>
        <a:xfrm>
          <a:off x="0" y="2413605"/>
          <a:ext cx="7012370" cy="225459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Fear self-regulation will lack legitimacy, prove unfair, elusive and inefficient</a:t>
          </a:r>
          <a:endParaRPr lang="en-US" sz="4100" kern="1200"/>
        </a:p>
      </dsp:txBody>
      <dsp:txXfrm>
        <a:off x="110060" y="2523665"/>
        <a:ext cx="6792250" cy="203447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D4A32-09D8-0840-AA35-68E5F2F8A25D}">
      <dsp:nvSpPr>
        <dsp:cNvPr id="0" name=""/>
        <dsp:cNvSpPr/>
      </dsp:nvSpPr>
      <dsp:spPr>
        <a:xfrm>
          <a:off x="0" y="14333"/>
          <a:ext cx="7012370" cy="150831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Complementary to government legislation </a:t>
          </a:r>
          <a:endParaRPr lang="en-US" sz="2700" kern="1200"/>
        </a:p>
      </dsp:txBody>
      <dsp:txXfrm>
        <a:off x="73630" y="87963"/>
        <a:ext cx="6865110" cy="1361054"/>
      </dsp:txXfrm>
    </dsp:sp>
    <dsp:sp modelId="{DD2112A1-C24E-3A41-B359-25D0EB3EC9E0}">
      <dsp:nvSpPr>
        <dsp:cNvPr id="0" name=""/>
        <dsp:cNvSpPr/>
      </dsp:nvSpPr>
      <dsp:spPr>
        <a:xfrm>
          <a:off x="0" y="1600408"/>
          <a:ext cx="7012370" cy="1508314"/>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1990s proliferation of codes of conduct and an increased emphasis on CSR</a:t>
          </a:r>
          <a:endParaRPr lang="en-US" sz="2700" kern="1200"/>
        </a:p>
      </dsp:txBody>
      <dsp:txXfrm>
        <a:off x="73630" y="1674038"/>
        <a:ext cx="6865110" cy="1361054"/>
      </dsp:txXfrm>
    </dsp:sp>
    <dsp:sp modelId="{7C482A0F-5C1F-F945-910F-4B93BB629FA5}">
      <dsp:nvSpPr>
        <dsp:cNvPr id="0" name=""/>
        <dsp:cNvSpPr/>
      </dsp:nvSpPr>
      <dsp:spPr>
        <a:xfrm>
          <a:off x="0" y="3186482"/>
          <a:ext cx="7012370" cy="1508314"/>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Emphasis on monetarist economic policies and increased integration of international markets, privatization of state assets, trade liberalization</a:t>
          </a:r>
          <a:endParaRPr lang="en-US" sz="2700" kern="1200"/>
        </a:p>
      </dsp:txBody>
      <dsp:txXfrm>
        <a:off x="73630" y="3260112"/>
        <a:ext cx="6865110" cy="136105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8C9FD-BCF6-6249-818E-16D71A781CAB}">
      <dsp:nvSpPr>
        <dsp:cNvPr id="0" name=""/>
        <dsp:cNvSpPr/>
      </dsp:nvSpPr>
      <dsp:spPr>
        <a:xfrm>
          <a:off x="0" y="24645"/>
          <a:ext cx="7012370" cy="22838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Capitalism has always required the establishment of certain rules of the game in order to avoid being subject to the ‘law of the jungle.’</a:t>
          </a:r>
          <a:endParaRPr lang="en-US" sz="3200" kern="1200" dirty="0"/>
        </a:p>
      </dsp:txBody>
      <dsp:txXfrm>
        <a:off x="111488" y="136133"/>
        <a:ext cx="6789394" cy="2060864"/>
      </dsp:txXfrm>
    </dsp:sp>
    <dsp:sp modelId="{C5DF7A34-CF95-014C-89D3-2CFE38F02EE9}">
      <dsp:nvSpPr>
        <dsp:cNvPr id="0" name=""/>
        <dsp:cNvSpPr/>
      </dsp:nvSpPr>
      <dsp:spPr>
        <a:xfrm>
          <a:off x="0" y="2400645"/>
          <a:ext cx="7012370" cy="228384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Codes of conduct can also be used as a means of heading off more draconian measures that might be applied to business. </a:t>
          </a:r>
          <a:endParaRPr lang="en-US" sz="3200" kern="1200" dirty="0"/>
        </a:p>
      </dsp:txBody>
      <dsp:txXfrm>
        <a:off x="111488" y="2512133"/>
        <a:ext cx="6789394" cy="206086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D60AAD-656C-044E-B831-DBE3AF4B0DF8}">
      <dsp:nvSpPr>
        <dsp:cNvPr id="0" name=""/>
        <dsp:cNvSpPr/>
      </dsp:nvSpPr>
      <dsp:spPr>
        <a:xfrm>
          <a:off x="0" y="24645"/>
          <a:ext cx="7012370" cy="22838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Some people question whether business has the expertise needed to assess and make decisions about social problems.</a:t>
          </a:r>
        </a:p>
      </dsp:txBody>
      <dsp:txXfrm>
        <a:off x="111488" y="136133"/>
        <a:ext cx="6789394" cy="2060864"/>
      </dsp:txXfrm>
    </dsp:sp>
    <dsp:sp modelId="{1A257F9D-43B8-884A-AE1D-4BFB34F93320}">
      <dsp:nvSpPr>
        <dsp:cNvPr id="0" name=""/>
        <dsp:cNvSpPr/>
      </dsp:nvSpPr>
      <dsp:spPr>
        <a:xfrm>
          <a:off x="0" y="2400645"/>
          <a:ext cx="7012370" cy="228384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Many people believe that social problems are the responsibility of government agencies and officials.</a:t>
          </a:r>
        </a:p>
      </dsp:txBody>
      <dsp:txXfrm>
        <a:off x="111488" y="2512133"/>
        <a:ext cx="6789394" cy="206086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D08C41-47A1-49AE-B6D7-F423A130B843}">
      <dsp:nvSpPr>
        <dsp:cNvPr id="0" name=""/>
        <dsp:cNvSpPr/>
      </dsp:nvSpPr>
      <dsp:spPr>
        <a:xfrm>
          <a:off x="0" y="90787"/>
          <a:ext cx="6594475" cy="12848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L'etang (1992)</a:t>
          </a:r>
          <a:endParaRPr lang="en-US" sz="2300" kern="1200"/>
        </a:p>
      </dsp:txBody>
      <dsp:txXfrm>
        <a:off x="62722" y="153509"/>
        <a:ext cx="6469031" cy="1159416"/>
      </dsp:txXfrm>
    </dsp:sp>
    <dsp:sp modelId="{A9BF7346-6E02-4723-AB2C-4FC5BBBA5A78}">
      <dsp:nvSpPr>
        <dsp:cNvPr id="0" name=""/>
        <dsp:cNvSpPr/>
      </dsp:nvSpPr>
      <dsp:spPr>
        <a:xfrm>
          <a:off x="0" y="1441888"/>
          <a:ext cx="6594475" cy="1284860"/>
        </a:xfrm>
        <a:prstGeom prst="roundRect">
          <a:avLst/>
        </a:prstGeom>
        <a:solidFill>
          <a:schemeClr val="accent2">
            <a:hueOff val="-3022401"/>
            <a:satOff val="1745"/>
            <a:lumOff val="-32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Codes of ethics which comprise a fairly short set of ethical principles expressed in the imperative mode</a:t>
          </a:r>
          <a:endParaRPr lang="en-US" sz="2300" kern="1200" dirty="0"/>
        </a:p>
      </dsp:txBody>
      <dsp:txXfrm>
        <a:off x="62722" y="1504610"/>
        <a:ext cx="6469031" cy="1159416"/>
      </dsp:txXfrm>
    </dsp:sp>
    <dsp:sp modelId="{E0FBB174-ABAC-4F05-AE96-F20C97D2DB59}">
      <dsp:nvSpPr>
        <dsp:cNvPr id="0" name=""/>
        <dsp:cNvSpPr/>
      </dsp:nvSpPr>
      <dsp:spPr>
        <a:xfrm>
          <a:off x="0" y="2792989"/>
          <a:ext cx="6594475" cy="1284860"/>
        </a:xfrm>
        <a:prstGeom prst="roundRect">
          <a:avLst/>
        </a:prstGeom>
        <a:solidFill>
          <a:schemeClr val="accent2">
            <a:hueOff val="-6044802"/>
            <a:satOff val="3491"/>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Codes of conduct which are more specific, practical documents and govern client relationships</a:t>
          </a:r>
          <a:endParaRPr lang="en-US" sz="2300" kern="1200" dirty="0"/>
        </a:p>
      </dsp:txBody>
      <dsp:txXfrm>
        <a:off x="62722" y="2855711"/>
        <a:ext cx="6469031" cy="1159416"/>
      </dsp:txXfrm>
    </dsp:sp>
    <dsp:sp modelId="{B4FDCE62-EE1C-45F2-B00F-E09228E26385}">
      <dsp:nvSpPr>
        <dsp:cNvPr id="0" name=""/>
        <dsp:cNvSpPr/>
      </dsp:nvSpPr>
      <dsp:spPr>
        <a:xfrm>
          <a:off x="0" y="4144089"/>
          <a:ext cx="6594475" cy="1284860"/>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Codes of practice which are technical documents that define required standards for the members of a profession</a:t>
          </a:r>
          <a:endParaRPr lang="en-US" sz="2300" kern="1200" dirty="0"/>
        </a:p>
      </dsp:txBody>
      <dsp:txXfrm>
        <a:off x="62722" y="4206811"/>
        <a:ext cx="6469031" cy="115941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9261F-676C-4D2C-9B0D-CAF4914720F0}">
      <dsp:nvSpPr>
        <dsp:cNvPr id="0" name=""/>
        <dsp:cNvSpPr/>
      </dsp:nvSpPr>
      <dsp:spPr>
        <a:xfrm>
          <a:off x="0" y="583484"/>
          <a:ext cx="6263640" cy="11093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i="1" kern="1200" dirty="0"/>
            <a:t>1. Stakeholder Regulation</a:t>
          </a:r>
          <a:endParaRPr lang="en-US" sz="4000" kern="1200" dirty="0"/>
        </a:p>
      </dsp:txBody>
      <dsp:txXfrm>
        <a:off x="54152" y="637636"/>
        <a:ext cx="6155336" cy="1001002"/>
      </dsp:txXfrm>
    </dsp:sp>
    <dsp:sp modelId="{7E4F1BF6-08E9-4E1B-A912-DA625FB2C2DF}">
      <dsp:nvSpPr>
        <dsp:cNvPr id="0" name=""/>
        <dsp:cNvSpPr/>
      </dsp:nvSpPr>
      <dsp:spPr>
        <a:xfrm>
          <a:off x="0" y="1750390"/>
          <a:ext cx="6263640" cy="11093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Using codes as a way of guiding or controlling employee and/ or other stakeholder behaviour as it relates to day-to-day operational concerns and/or stakeholder groups </a:t>
          </a:r>
          <a:endParaRPr lang="en-US" sz="2000" kern="1200"/>
        </a:p>
      </dsp:txBody>
      <dsp:txXfrm>
        <a:off x="54152" y="1804542"/>
        <a:ext cx="6155336" cy="1001002"/>
      </dsp:txXfrm>
    </dsp:sp>
    <dsp:sp modelId="{9562C520-1191-4C69-B791-EB4CCA63E9F6}">
      <dsp:nvSpPr>
        <dsp:cNvPr id="0" name=""/>
        <dsp:cNvSpPr/>
      </dsp:nvSpPr>
      <dsp:spPr>
        <a:xfrm>
          <a:off x="0" y="2859697"/>
          <a:ext cx="6263640" cy="952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formalise values, philosophies or commitments as a way of encouraging buy-in to the code and protecting the corporation from rogue employees by using the code as part of the employment contract. </a:t>
          </a:r>
          <a:endParaRPr lang="en-US" sz="1600" kern="1200"/>
        </a:p>
      </dsp:txBody>
      <dsp:txXfrm>
        <a:off x="0" y="2859697"/>
        <a:ext cx="6263640" cy="952200"/>
      </dsp:txXfrm>
    </dsp:sp>
    <dsp:sp modelId="{AC8587CD-181E-46EF-936D-866ED53C89E9}">
      <dsp:nvSpPr>
        <dsp:cNvPr id="0" name=""/>
        <dsp:cNvSpPr/>
      </dsp:nvSpPr>
      <dsp:spPr>
        <a:xfrm>
          <a:off x="0" y="3811897"/>
          <a:ext cx="6263640" cy="11093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Some codes are championed by senior executives who feel a personal commitment to do the right and formalise this in the corporate ethic using a code</a:t>
          </a:r>
          <a:endParaRPr lang="en-US" sz="2000" kern="1200"/>
        </a:p>
      </dsp:txBody>
      <dsp:txXfrm>
        <a:off x="54152" y="3866049"/>
        <a:ext cx="6155336" cy="100100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EC95C1-0827-9D4C-8460-0BDEB441B822}">
      <dsp:nvSpPr>
        <dsp:cNvPr id="0" name=""/>
        <dsp:cNvSpPr/>
      </dsp:nvSpPr>
      <dsp:spPr>
        <a:xfrm>
          <a:off x="0" y="4875"/>
          <a:ext cx="10620375" cy="10296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2. Stakeholder Communication</a:t>
          </a:r>
          <a:endParaRPr lang="en-US" sz="4000" kern="1200" dirty="0"/>
        </a:p>
      </dsp:txBody>
      <dsp:txXfrm>
        <a:off x="50261" y="55136"/>
        <a:ext cx="10519853" cy="929078"/>
      </dsp:txXfrm>
    </dsp:sp>
    <dsp:sp modelId="{5DD12317-5EEA-4D4E-88A3-4B794B955D41}">
      <dsp:nvSpPr>
        <dsp:cNvPr id="0" name=""/>
        <dsp:cNvSpPr/>
      </dsp:nvSpPr>
      <dsp:spPr>
        <a:xfrm>
          <a:off x="0" y="1017774"/>
          <a:ext cx="10620375" cy="1029600"/>
        </a:xfrm>
        <a:prstGeom prst="roundRect">
          <a:avLst/>
        </a:prstGeom>
        <a:gradFill rotWithShape="0">
          <a:gsLst>
            <a:gs pos="0">
              <a:schemeClr val="accent2">
                <a:hueOff val="-3022401"/>
                <a:satOff val="1745"/>
                <a:lumOff val="-3202"/>
                <a:alphaOff val="0"/>
                <a:satMod val="103000"/>
                <a:lumMod val="102000"/>
                <a:tint val="94000"/>
              </a:schemeClr>
            </a:gs>
            <a:gs pos="50000">
              <a:schemeClr val="accent2">
                <a:hueOff val="-3022401"/>
                <a:satOff val="1745"/>
                <a:lumOff val="-3202"/>
                <a:alphaOff val="0"/>
                <a:satMod val="110000"/>
                <a:lumMod val="100000"/>
                <a:shade val="100000"/>
              </a:schemeClr>
            </a:gs>
            <a:gs pos="100000">
              <a:schemeClr val="accent2">
                <a:hueOff val="-3022401"/>
                <a:satOff val="1745"/>
                <a:lumOff val="-32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Communicating elements of corporate philosophy, activities and performance to stakeholders. </a:t>
          </a:r>
          <a:endParaRPr lang="en-US" sz="2000" kern="1200" dirty="0"/>
        </a:p>
      </dsp:txBody>
      <dsp:txXfrm>
        <a:off x="50261" y="1068035"/>
        <a:ext cx="10519853" cy="929078"/>
      </dsp:txXfrm>
    </dsp:sp>
    <dsp:sp modelId="{0EEBC126-6141-8942-9F03-20EEF8C4A4E2}">
      <dsp:nvSpPr>
        <dsp:cNvPr id="0" name=""/>
        <dsp:cNvSpPr/>
      </dsp:nvSpPr>
      <dsp:spPr>
        <a:xfrm>
          <a:off x="0" y="2350511"/>
          <a:ext cx="10620375" cy="1029600"/>
        </a:xfrm>
        <a:prstGeom prst="roundRect">
          <a:avLst/>
        </a:prstGeom>
        <a:gradFill rotWithShape="0">
          <a:gsLst>
            <a:gs pos="0">
              <a:schemeClr val="accent2">
                <a:hueOff val="-6044802"/>
                <a:satOff val="3491"/>
                <a:lumOff val="-6405"/>
                <a:alphaOff val="0"/>
                <a:satMod val="103000"/>
                <a:lumMod val="102000"/>
                <a:tint val="94000"/>
              </a:schemeClr>
            </a:gs>
            <a:gs pos="50000">
              <a:schemeClr val="accent2">
                <a:hueOff val="-6044802"/>
                <a:satOff val="3491"/>
                <a:lumOff val="-6405"/>
                <a:alphaOff val="0"/>
                <a:satMod val="110000"/>
                <a:lumMod val="100000"/>
                <a:shade val="100000"/>
              </a:schemeClr>
            </a:gs>
            <a:gs pos="100000">
              <a:schemeClr val="accent2">
                <a:hueOff val="-6044802"/>
                <a:satOff val="3491"/>
                <a:lumOff val="-64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Motivations  </a:t>
          </a:r>
          <a:endParaRPr lang="en-US" sz="2000" kern="1200" dirty="0"/>
        </a:p>
      </dsp:txBody>
      <dsp:txXfrm>
        <a:off x="50261" y="2400772"/>
        <a:ext cx="10519853" cy="929078"/>
      </dsp:txXfrm>
    </dsp:sp>
    <dsp:sp modelId="{AEC33636-697C-594A-A7F8-31C810C6D95C}">
      <dsp:nvSpPr>
        <dsp:cNvPr id="0" name=""/>
        <dsp:cNvSpPr/>
      </dsp:nvSpPr>
      <dsp:spPr>
        <a:xfrm>
          <a:off x="0" y="3378320"/>
          <a:ext cx="10620375" cy="1593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7197"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to ensure a continued societal license to operate where codes are used to formalise this commitment</a:t>
          </a:r>
          <a:endParaRPr lang="en-US" sz="2000" kern="1200" dirty="0"/>
        </a:p>
        <a:p>
          <a:pPr marL="228600" lvl="1" indent="-228600" algn="l" defTabSz="889000">
            <a:lnSpc>
              <a:spcPct val="90000"/>
            </a:lnSpc>
            <a:spcBef>
              <a:spcPct val="0"/>
            </a:spcBef>
            <a:spcAft>
              <a:spcPct val="20000"/>
            </a:spcAft>
            <a:buChar char="•"/>
          </a:pPr>
          <a:r>
            <a:rPr lang="en-GB" sz="2000" kern="1200" dirty="0"/>
            <a:t>to create trust, legitimacy and credibility of corporations with its stakeholder groups</a:t>
          </a:r>
          <a:endParaRPr lang="en-US" sz="2000" kern="1200" dirty="0"/>
        </a:p>
        <a:p>
          <a:pPr marL="228600" lvl="1" indent="-228600" algn="l" defTabSz="889000">
            <a:lnSpc>
              <a:spcPct val="90000"/>
            </a:lnSpc>
            <a:spcBef>
              <a:spcPct val="0"/>
            </a:spcBef>
            <a:spcAft>
              <a:spcPct val="20000"/>
            </a:spcAft>
            <a:buChar char="•"/>
          </a:pPr>
          <a:r>
            <a:rPr lang="en-GB" sz="2000" kern="1200" dirty="0"/>
            <a:t>to communicate their intentions or activities towards operating in an ethical and socially acceptable manner, while still maintaining their ability to be profitable. </a:t>
          </a:r>
          <a:endParaRPr lang="en-US" sz="2000" kern="1200" dirty="0"/>
        </a:p>
      </dsp:txBody>
      <dsp:txXfrm>
        <a:off x="0" y="3378320"/>
        <a:ext cx="10620375" cy="1593900"/>
      </dsp:txXfrm>
    </dsp:sp>
    <dsp:sp modelId="{CE2280AE-449B-0B44-8354-958F75CB9AFF}">
      <dsp:nvSpPr>
        <dsp:cNvPr id="0" name=""/>
        <dsp:cNvSpPr/>
      </dsp:nvSpPr>
      <dsp:spPr>
        <a:xfrm>
          <a:off x="0" y="4974011"/>
          <a:ext cx="10620375" cy="1029600"/>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Public opinion of the corporation</a:t>
          </a:r>
          <a:endParaRPr lang="en-US" sz="2000" kern="1200" dirty="0"/>
        </a:p>
      </dsp:txBody>
      <dsp:txXfrm>
        <a:off x="50261" y="5024272"/>
        <a:ext cx="10519853" cy="92907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AAD12C-7808-674E-8F87-FE2AD30AA36A}">
      <dsp:nvSpPr>
        <dsp:cNvPr id="0" name=""/>
        <dsp:cNvSpPr/>
      </dsp:nvSpPr>
      <dsp:spPr>
        <a:xfrm>
          <a:off x="0" y="156681"/>
          <a:ext cx="7012370" cy="84459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i="1" kern="1200" dirty="0"/>
            <a:t>4. Mitigation of Risks or Threats</a:t>
          </a:r>
          <a:endParaRPr lang="en-US" sz="3200" kern="1200" dirty="0"/>
        </a:p>
      </dsp:txBody>
      <dsp:txXfrm>
        <a:off x="41230" y="197911"/>
        <a:ext cx="6929910" cy="762133"/>
      </dsp:txXfrm>
    </dsp:sp>
    <dsp:sp modelId="{355541DB-07A5-2142-91C7-4AAE88796369}">
      <dsp:nvSpPr>
        <dsp:cNvPr id="0" name=""/>
        <dsp:cNvSpPr/>
      </dsp:nvSpPr>
      <dsp:spPr>
        <a:xfrm>
          <a:off x="0" y="1044474"/>
          <a:ext cx="7012370" cy="844593"/>
        </a:xfrm>
        <a:prstGeom prst="roundRect">
          <a:avLst/>
        </a:prstGeom>
        <a:gradFill rotWithShape="0">
          <a:gsLst>
            <a:gs pos="0">
              <a:schemeClr val="accent2">
                <a:hueOff val="-2266801"/>
                <a:satOff val="1309"/>
                <a:lumOff val="-2402"/>
                <a:alphaOff val="0"/>
                <a:satMod val="103000"/>
                <a:lumMod val="102000"/>
                <a:tint val="94000"/>
              </a:schemeClr>
            </a:gs>
            <a:gs pos="50000">
              <a:schemeClr val="accent2">
                <a:hueOff val="-2266801"/>
                <a:satOff val="1309"/>
                <a:lumOff val="-2402"/>
                <a:alphaOff val="0"/>
                <a:satMod val="110000"/>
                <a:lumMod val="100000"/>
                <a:shade val="100000"/>
              </a:schemeClr>
            </a:gs>
            <a:gs pos="100000">
              <a:schemeClr val="accent2">
                <a:hueOff val="-2266801"/>
                <a:satOff val="1309"/>
                <a:lumOff val="-2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Avoiding government legislation, intervention, or pressure and reducing or preventing negative public attention are the most commonly noted motivations for corporations in adopting codes</a:t>
          </a:r>
          <a:endParaRPr lang="en-US" sz="1500" kern="1200"/>
        </a:p>
      </dsp:txBody>
      <dsp:txXfrm>
        <a:off x="41230" y="1085704"/>
        <a:ext cx="6929910" cy="762133"/>
      </dsp:txXfrm>
    </dsp:sp>
    <dsp:sp modelId="{FA05CBD9-46DB-1F47-A91A-D0E0A53EC331}">
      <dsp:nvSpPr>
        <dsp:cNvPr id="0" name=""/>
        <dsp:cNvSpPr/>
      </dsp:nvSpPr>
      <dsp:spPr>
        <a:xfrm>
          <a:off x="0" y="1932268"/>
          <a:ext cx="7012370" cy="844593"/>
        </a:xfrm>
        <a:prstGeom prst="roundRect">
          <a:avLst/>
        </a:prstGeom>
        <a:gradFill rotWithShape="0">
          <a:gsLst>
            <a:gs pos="0">
              <a:schemeClr val="accent2">
                <a:hueOff val="-4533602"/>
                <a:satOff val="2618"/>
                <a:lumOff val="-4804"/>
                <a:alphaOff val="0"/>
                <a:satMod val="103000"/>
                <a:lumMod val="102000"/>
                <a:tint val="94000"/>
              </a:schemeClr>
            </a:gs>
            <a:gs pos="50000">
              <a:schemeClr val="accent2">
                <a:hueOff val="-4533602"/>
                <a:satOff val="2618"/>
                <a:lumOff val="-4804"/>
                <a:alphaOff val="0"/>
                <a:satMod val="110000"/>
                <a:lumMod val="100000"/>
                <a:shade val="100000"/>
              </a:schemeClr>
            </a:gs>
            <a:gs pos="100000">
              <a:schemeClr val="accent2">
                <a:hueOff val="-4533602"/>
                <a:satOff val="2618"/>
                <a:lumOff val="-48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Other threats or risks to mitigate include pressure from other corporations in the same industry or industry, pressure from the public resulting from government </a:t>
          </a:r>
          <a:endParaRPr lang="en-US" sz="1500" kern="1200"/>
        </a:p>
      </dsp:txBody>
      <dsp:txXfrm>
        <a:off x="41230" y="1973498"/>
        <a:ext cx="6929910" cy="762133"/>
      </dsp:txXfrm>
    </dsp:sp>
    <dsp:sp modelId="{F2C48578-3ECA-F54C-9ADB-3617CB33A77C}">
      <dsp:nvSpPr>
        <dsp:cNvPr id="0" name=""/>
        <dsp:cNvSpPr/>
      </dsp:nvSpPr>
      <dsp:spPr>
        <a:xfrm>
          <a:off x="0" y="2820062"/>
          <a:ext cx="7012370" cy="844593"/>
        </a:xfrm>
        <a:prstGeom prst="roundRect">
          <a:avLst/>
        </a:prstGeom>
        <a:gradFill rotWithShape="0">
          <a:gsLst>
            <a:gs pos="0">
              <a:schemeClr val="accent2">
                <a:hueOff val="-6800403"/>
                <a:satOff val="3927"/>
                <a:lumOff val="-7205"/>
                <a:alphaOff val="0"/>
                <a:satMod val="103000"/>
                <a:lumMod val="102000"/>
                <a:tint val="94000"/>
              </a:schemeClr>
            </a:gs>
            <a:gs pos="50000">
              <a:schemeClr val="accent2">
                <a:hueOff val="-6800403"/>
                <a:satOff val="3927"/>
                <a:lumOff val="-7205"/>
                <a:alphaOff val="0"/>
                <a:satMod val="110000"/>
                <a:lumMod val="100000"/>
                <a:shade val="100000"/>
              </a:schemeClr>
            </a:gs>
            <a:gs pos="100000">
              <a:schemeClr val="accent2">
                <a:hueOff val="-6800403"/>
                <a:satOff val="3927"/>
                <a:lumOff val="-72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Failure to regulate and pre-empting consumer boycotts or remedy through the legal system</a:t>
          </a:r>
          <a:endParaRPr lang="en-US" sz="1500" kern="1200"/>
        </a:p>
      </dsp:txBody>
      <dsp:txXfrm>
        <a:off x="41230" y="2861292"/>
        <a:ext cx="6929910" cy="762133"/>
      </dsp:txXfrm>
    </dsp:sp>
    <dsp:sp modelId="{D042B2F1-32C4-224B-BFDC-A6C5232720E9}">
      <dsp:nvSpPr>
        <dsp:cNvPr id="0" name=""/>
        <dsp:cNvSpPr/>
      </dsp:nvSpPr>
      <dsp:spPr>
        <a:xfrm>
          <a:off x="0" y="3707856"/>
          <a:ext cx="7012370" cy="844593"/>
        </a:xfrm>
        <a:prstGeom prst="roundRect">
          <a:avLst/>
        </a:prstGeom>
        <a:gradFill rotWithShape="0">
          <a:gsLst>
            <a:gs pos="0">
              <a:schemeClr val="accent2">
                <a:hueOff val="-9067203"/>
                <a:satOff val="5236"/>
                <a:lumOff val="-9607"/>
                <a:alphaOff val="0"/>
                <a:satMod val="103000"/>
                <a:lumMod val="102000"/>
                <a:tint val="94000"/>
              </a:schemeClr>
            </a:gs>
            <a:gs pos="50000">
              <a:schemeClr val="accent2">
                <a:hueOff val="-9067203"/>
                <a:satOff val="5236"/>
                <a:lumOff val="-9607"/>
                <a:alphaOff val="0"/>
                <a:satMod val="110000"/>
                <a:lumMod val="100000"/>
                <a:shade val="100000"/>
              </a:schemeClr>
            </a:gs>
            <a:gs pos="100000">
              <a:schemeClr val="accent2">
                <a:hueOff val="-9067203"/>
                <a:satOff val="5236"/>
                <a:lumOff val="-96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Codes are also used to prove due diligence in court proceedings as a defence against legal sanction or to reduce legal penalties or to indicate appropriate internal control systems in place to secure bank loans and reduce insurance premiums</a:t>
          </a:r>
          <a:endParaRPr lang="en-US" sz="1500" kern="1200"/>
        </a:p>
      </dsp:txBody>
      <dsp:txXfrm>
        <a:off x="41230" y="3749086"/>
        <a:ext cx="6929910" cy="76213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0DA6E-63B1-45E0-995C-B0CBEE13C3CA}">
      <dsp:nvSpPr>
        <dsp:cNvPr id="0" name=""/>
        <dsp:cNvSpPr/>
      </dsp:nvSpPr>
      <dsp:spPr>
        <a:xfrm>
          <a:off x="0" y="3399"/>
          <a:ext cx="10515600" cy="7240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E0CDD9-0AAC-4353-A2AB-1D0B4CDF3B49}">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C8B014-586F-4C24-A5E7-2ACA30E5AF43}">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whether or not they are made mandatory by governments</a:t>
          </a:r>
          <a:endParaRPr lang="en-US" sz="1900" kern="1200"/>
        </a:p>
      </dsp:txBody>
      <dsp:txXfrm>
        <a:off x="836323" y="3399"/>
        <a:ext cx="9679276" cy="724089"/>
      </dsp:txXfrm>
    </dsp:sp>
    <dsp:sp modelId="{6854E4E2-221A-4C96-B2D6-712710A90DBF}">
      <dsp:nvSpPr>
        <dsp:cNvPr id="0" name=""/>
        <dsp:cNvSpPr/>
      </dsp:nvSpPr>
      <dsp:spPr>
        <a:xfrm>
          <a:off x="0" y="908511"/>
          <a:ext cx="10515600" cy="7240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083CAC-362B-43A4-9D77-A4DBA39CF18B}">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70EDF7-0A5B-480A-8DE0-0D6DAEF294BD}">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the forms of gambling to which they apply</a:t>
          </a:r>
          <a:endParaRPr lang="en-US" sz="1900" kern="1200"/>
        </a:p>
      </dsp:txBody>
      <dsp:txXfrm>
        <a:off x="836323" y="908511"/>
        <a:ext cx="9679276" cy="724089"/>
      </dsp:txXfrm>
    </dsp:sp>
    <dsp:sp modelId="{1E33A267-B336-4D8B-A860-C103D9D66A00}">
      <dsp:nvSpPr>
        <dsp:cNvPr id="0" name=""/>
        <dsp:cNvSpPr/>
      </dsp:nvSpPr>
      <dsp:spPr>
        <a:xfrm>
          <a:off x="0" y="1813624"/>
          <a:ext cx="10515600" cy="7240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E4519F-5E72-4925-852C-D660D17A70E3}">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8B611-C26F-4F66-95D0-DF0C8C3F2519}">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how they were developed (whether by the gambling industry alone or with governments and community sector organisations)</a:t>
          </a:r>
          <a:endParaRPr lang="en-US" sz="1900" kern="1200"/>
        </a:p>
      </dsp:txBody>
      <dsp:txXfrm>
        <a:off x="836323" y="1813624"/>
        <a:ext cx="9679276" cy="724089"/>
      </dsp:txXfrm>
    </dsp:sp>
    <dsp:sp modelId="{112661DF-0F4A-4FA4-8012-F2458761251E}">
      <dsp:nvSpPr>
        <dsp:cNvPr id="0" name=""/>
        <dsp:cNvSpPr/>
      </dsp:nvSpPr>
      <dsp:spPr>
        <a:xfrm>
          <a:off x="0" y="2718736"/>
          <a:ext cx="10515600" cy="7240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51C77E-8680-4FA3-BAA6-1854545AA797}">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95D697-F02A-49F7-8CFC-B410F601DE12}">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their scope (for example, some focus on advertising or self-exclusion practices</a:t>
          </a:r>
          <a:endParaRPr lang="en-US" sz="1900" kern="1200"/>
        </a:p>
      </dsp:txBody>
      <dsp:txXfrm>
        <a:off x="836323" y="2718736"/>
        <a:ext cx="9679276" cy="724089"/>
      </dsp:txXfrm>
    </dsp:sp>
    <dsp:sp modelId="{FBA08868-39E3-4C88-8E78-B872C5982C6A}">
      <dsp:nvSpPr>
        <dsp:cNvPr id="0" name=""/>
        <dsp:cNvSpPr/>
      </dsp:nvSpPr>
      <dsp:spPr>
        <a:xfrm>
          <a:off x="0" y="3623848"/>
          <a:ext cx="10515600" cy="72408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70F6B9-6062-47BC-BADD-3CCB2E968976}">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B65918-27E6-4322-A011-1FBB0F51A9B1}">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whereas others cover a broader range of practices)  the specific measures they include</a:t>
          </a:r>
          <a:endParaRPr lang="en-US" sz="1900" kern="1200"/>
        </a:p>
      </dsp:txBody>
      <dsp:txXfrm>
        <a:off x="836323" y="3623848"/>
        <a:ext cx="9679276" cy="72408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07BD3-E2ED-4385-830C-916B46167183}">
      <dsp:nvSpPr>
        <dsp:cNvPr id="0" name=""/>
        <dsp:cNvSpPr/>
      </dsp:nvSpPr>
      <dsp:spPr>
        <a:xfrm>
          <a:off x="0" y="1954"/>
          <a:ext cx="7012370" cy="99057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47C05D-0A6C-429A-96EF-346F84164BE2}">
      <dsp:nvSpPr>
        <dsp:cNvPr id="0" name=""/>
        <dsp:cNvSpPr/>
      </dsp:nvSpPr>
      <dsp:spPr>
        <a:xfrm>
          <a:off x="299648" y="224833"/>
          <a:ext cx="544815" cy="544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0B25F0-F9D0-4E4A-95F4-D3FA898541CD}">
      <dsp:nvSpPr>
        <dsp:cNvPr id="0" name=""/>
        <dsp:cNvSpPr/>
      </dsp:nvSpPr>
      <dsp:spPr>
        <a:xfrm>
          <a:off x="1144111" y="1954"/>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90000"/>
            </a:lnSpc>
            <a:spcBef>
              <a:spcPct val="0"/>
            </a:spcBef>
            <a:spcAft>
              <a:spcPct val="35000"/>
            </a:spcAft>
            <a:buNone/>
          </a:pPr>
          <a:r>
            <a:rPr lang="en-GB" sz="2200" kern="1200"/>
            <a:t>various voluntary initiatives have subsequently mandated</a:t>
          </a:r>
          <a:endParaRPr lang="en-US" sz="2200" kern="1200"/>
        </a:p>
      </dsp:txBody>
      <dsp:txXfrm>
        <a:off x="1144111" y="1954"/>
        <a:ext cx="5868258" cy="990573"/>
      </dsp:txXfrm>
    </dsp:sp>
    <dsp:sp modelId="{FBD30749-909E-450D-BFF9-6AC16DA879E6}">
      <dsp:nvSpPr>
        <dsp:cNvPr id="0" name=""/>
        <dsp:cNvSpPr/>
      </dsp:nvSpPr>
      <dsp:spPr>
        <a:xfrm>
          <a:off x="0" y="1240170"/>
          <a:ext cx="7012370" cy="99057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321C59-25E9-4BAD-955E-63D72CC65F0D}">
      <dsp:nvSpPr>
        <dsp:cNvPr id="0" name=""/>
        <dsp:cNvSpPr/>
      </dsp:nvSpPr>
      <dsp:spPr>
        <a:xfrm>
          <a:off x="299648" y="1463049"/>
          <a:ext cx="544815" cy="544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9F7E0E-996F-4602-A6C9-CCBB5B9F80E8}">
      <dsp:nvSpPr>
        <dsp:cNvPr id="0" name=""/>
        <dsp:cNvSpPr/>
      </dsp:nvSpPr>
      <dsp:spPr>
        <a:xfrm>
          <a:off x="1144111" y="1240170"/>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90000"/>
            </a:lnSpc>
            <a:spcBef>
              <a:spcPct val="0"/>
            </a:spcBef>
            <a:spcAft>
              <a:spcPct val="35000"/>
            </a:spcAft>
            <a:buNone/>
          </a:pPr>
          <a:r>
            <a:rPr lang="en-GB" sz="2200" kern="1200"/>
            <a:t>some have gone beyond minimum mandated requirements or have reflected best practice</a:t>
          </a:r>
          <a:endParaRPr lang="en-US" sz="2200" kern="1200"/>
        </a:p>
      </dsp:txBody>
      <dsp:txXfrm>
        <a:off x="1144111" y="1240170"/>
        <a:ext cx="5868258" cy="990573"/>
      </dsp:txXfrm>
    </dsp:sp>
    <dsp:sp modelId="{A927FCD0-A08B-4854-B9A8-1B4401C712EC}">
      <dsp:nvSpPr>
        <dsp:cNvPr id="0" name=""/>
        <dsp:cNvSpPr/>
      </dsp:nvSpPr>
      <dsp:spPr>
        <a:xfrm>
          <a:off x="0" y="2478387"/>
          <a:ext cx="7012370" cy="99057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484FE7-3366-4F50-B240-B764B4B2D3D0}">
      <dsp:nvSpPr>
        <dsp:cNvPr id="0" name=""/>
        <dsp:cNvSpPr/>
      </dsp:nvSpPr>
      <dsp:spPr>
        <a:xfrm>
          <a:off x="299648" y="2701266"/>
          <a:ext cx="544815" cy="544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0B20E1-DCF6-4603-B8F5-15B395D46852}">
      <dsp:nvSpPr>
        <dsp:cNvPr id="0" name=""/>
        <dsp:cNvSpPr/>
      </dsp:nvSpPr>
      <dsp:spPr>
        <a:xfrm>
          <a:off x="1144111" y="2478387"/>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90000"/>
            </a:lnSpc>
            <a:spcBef>
              <a:spcPct val="0"/>
            </a:spcBef>
            <a:spcAft>
              <a:spcPct val="35000"/>
            </a:spcAft>
            <a:buNone/>
          </a:pPr>
          <a:r>
            <a:rPr lang="en-GB" sz="2200" kern="1200"/>
            <a:t>many have involved collabouration with community and governments</a:t>
          </a:r>
          <a:endParaRPr lang="en-US" sz="2200" kern="1200"/>
        </a:p>
      </dsp:txBody>
      <dsp:txXfrm>
        <a:off x="1144111" y="2478387"/>
        <a:ext cx="5868258" cy="990573"/>
      </dsp:txXfrm>
    </dsp:sp>
    <dsp:sp modelId="{E8A742A5-1AAC-4D99-B6ED-E390D71F3FE9}">
      <dsp:nvSpPr>
        <dsp:cNvPr id="0" name=""/>
        <dsp:cNvSpPr/>
      </dsp:nvSpPr>
      <dsp:spPr>
        <a:xfrm>
          <a:off x="0" y="3716603"/>
          <a:ext cx="7012370" cy="99057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D1D0A6-8FC8-4C06-B5EF-CC2A8D88F149}">
      <dsp:nvSpPr>
        <dsp:cNvPr id="0" name=""/>
        <dsp:cNvSpPr/>
      </dsp:nvSpPr>
      <dsp:spPr>
        <a:xfrm>
          <a:off x="299648" y="3939482"/>
          <a:ext cx="544815" cy="544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C5A57D-6654-4328-807D-5E24C33AE006}">
      <dsp:nvSpPr>
        <dsp:cNvPr id="0" name=""/>
        <dsp:cNvSpPr/>
      </dsp:nvSpPr>
      <dsp:spPr>
        <a:xfrm>
          <a:off x="1144111" y="3716603"/>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977900">
            <a:lnSpc>
              <a:spcPct val="90000"/>
            </a:lnSpc>
            <a:spcBef>
              <a:spcPct val="0"/>
            </a:spcBef>
            <a:spcAft>
              <a:spcPct val="35000"/>
            </a:spcAft>
            <a:buNone/>
          </a:pPr>
          <a:r>
            <a:rPr lang="en-GB" sz="2200" kern="1200"/>
            <a:t>quicker to implement and amend, more flexible and more reflective of leads to greater ownership </a:t>
          </a:r>
          <a:endParaRPr lang="en-US" sz="2200" kern="1200"/>
        </a:p>
      </dsp:txBody>
      <dsp:txXfrm>
        <a:off x="1144111" y="3716603"/>
        <a:ext cx="5868258" cy="99057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6F968-6B90-43DB-94FD-9C9AD901D401}">
      <dsp:nvSpPr>
        <dsp:cNvPr id="0" name=""/>
        <dsp:cNvSpPr/>
      </dsp:nvSpPr>
      <dsp:spPr>
        <a:xfrm>
          <a:off x="0" y="106028"/>
          <a:ext cx="6263640" cy="17046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Voluntary measures tend to be at the ‘soft’ end of the harm minimisation spectrum </a:t>
          </a:r>
          <a:endParaRPr lang="en-US" sz="3100" kern="1200"/>
        </a:p>
      </dsp:txBody>
      <dsp:txXfrm>
        <a:off x="83216" y="189244"/>
        <a:ext cx="6097208" cy="1538258"/>
      </dsp:txXfrm>
    </dsp:sp>
    <dsp:sp modelId="{74B56039-3B64-4AE9-B783-D52B527D5665}">
      <dsp:nvSpPr>
        <dsp:cNvPr id="0" name=""/>
        <dsp:cNvSpPr/>
      </dsp:nvSpPr>
      <dsp:spPr>
        <a:xfrm>
          <a:off x="0" y="1899998"/>
          <a:ext cx="6263640" cy="1704690"/>
        </a:xfrm>
        <a:prstGeom prst="roundRect">
          <a:avLst/>
        </a:prstGeom>
        <a:solidFill>
          <a:schemeClr val="accent2">
            <a:hueOff val="-4533602"/>
            <a:satOff val="261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lack of effective monitoring and enforcement</a:t>
          </a:r>
          <a:endParaRPr lang="en-US" sz="3100" kern="1200"/>
        </a:p>
      </dsp:txBody>
      <dsp:txXfrm>
        <a:off x="83216" y="1983214"/>
        <a:ext cx="6097208" cy="1538258"/>
      </dsp:txXfrm>
    </dsp:sp>
    <dsp:sp modelId="{CECBB517-B9FA-4978-B478-85795347C099}">
      <dsp:nvSpPr>
        <dsp:cNvPr id="0" name=""/>
        <dsp:cNvSpPr/>
      </dsp:nvSpPr>
      <dsp:spPr>
        <a:xfrm>
          <a:off x="0" y="3693969"/>
          <a:ext cx="6263640" cy="1704690"/>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inconsistent and/or low compliance by operators with voluntary codes of practice and programs</a:t>
          </a:r>
          <a:endParaRPr lang="en-US" sz="3100" kern="1200"/>
        </a:p>
      </dsp:txBody>
      <dsp:txXfrm>
        <a:off x="83216" y="3777185"/>
        <a:ext cx="6097208" cy="153825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D100F-4066-4EBE-BFF1-E814A5821D25}">
      <dsp:nvSpPr>
        <dsp:cNvPr id="0" name=""/>
        <dsp:cNvSpPr/>
      </dsp:nvSpPr>
      <dsp:spPr>
        <a:xfrm>
          <a:off x="0" y="20448"/>
          <a:ext cx="6263640"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Weak incentives facing venues</a:t>
          </a:r>
          <a:endParaRPr lang="en-US" sz="2600" kern="1200"/>
        </a:p>
      </dsp:txBody>
      <dsp:txXfrm>
        <a:off x="50420" y="70868"/>
        <a:ext cx="6162800" cy="932014"/>
      </dsp:txXfrm>
    </dsp:sp>
    <dsp:sp modelId="{342C7463-1630-428B-98C2-A5CC4AE11DFA}">
      <dsp:nvSpPr>
        <dsp:cNvPr id="0" name=""/>
        <dsp:cNvSpPr/>
      </dsp:nvSpPr>
      <dsp:spPr>
        <a:xfrm>
          <a:off x="0" y="1128182"/>
          <a:ext cx="6263640" cy="1032854"/>
        </a:xfrm>
        <a:prstGeom prst="roundRect">
          <a:avLst/>
        </a:prstGeom>
        <a:solidFill>
          <a:schemeClr val="accent2">
            <a:hueOff val="-2266801"/>
            <a:satOff val="1309"/>
            <a:lumOff val="-24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Specific measures included in the codes and</a:t>
          </a:r>
          <a:endParaRPr lang="en-US" sz="2600" kern="1200"/>
        </a:p>
      </dsp:txBody>
      <dsp:txXfrm>
        <a:off x="50420" y="1178602"/>
        <a:ext cx="6162800" cy="932014"/>
      </dsp:txXfrm>
    </dsp:sp>
    <dsp:sp modelId="{694254E9-7A64-4FD0-AD70-31998BEFF895}">
      <dsp:nvSpPr>
        <dsp:cNvPr id="0" name=""/>
        <dsp:cNvSpPr/>
      </dsp:nvSpPr>
      <dsp:spPr>
        <a:xfrm>
          <a:off x="0" y="2235916"/>
          <a:ext cx="6263640" cy="1032854"/>
        </a:xfrm>
        <a:prstGeom prst="roundRect">
          <a:avLst/>
        </a:prstGeom>
        <a:solidFill>
          <a:schemeClr val="accent2">
            <a:hueOff val="-4533602"/>
            <a:satOff val="261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Programs</a:t>
          </a:r>
          <a:endParaRPr lang="en-US" sz="2600" kern="1200"/>
        </a:p>
      </dsp:txBody>
      <dsp:txXfrm>
        <a:off x="50420" y="2286336"/>
        <a:ext cx="6162800" cy="932014"/>
      </dsp:txXfrm>
    </dsp:sp>
    <dsp:sp modelId="{F6A886BF-DF3C-4885-8272-0452A862B2A4}">
      <dsp:nvSpPr>
        <dsp:cNvPr id="0" name=""/>
        <dsp:cNvSpPr/>
      </dsp:nvSpPr>
      <dsp:spPr>
        <a:xfrm>
          <a:off x="0" y="3343651"/>
          <a:ext cx="6263640" cy="1032854"/>
        </a:xfrm>
        <a:prstGeom prst="roundRect">
          <a:avLst/>
        </a:prstGeom>
        <a:solidFill>
          <a:schemeClr val="accent2">
            <a:hueOff val="-6800403"/>
            <a:satOff val="3927"/>
            <a:lumOff val="-72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Poor monitoring and enforcement</a:t>
          </a:r>
          <a:endParaRPr lang="en-US" sz="2600" kern="1200"/>
        </a:p>
      </dsp:txBody>
      <dsp:txXfrm>
        <a:off x="50420" y="3394071"/>
        <a:ext cx="6162800" cy="932014"/>
      </dsp:txXfrm>
    </dsp:sp>
    <dsp:sp modelId="{C96C02FE-2975-40A0-8074-D3D425A88D04}">
      <dsp:nvSpPr>
        <dsp:cNvPr id="0" name=""/>
        <dsp:cNvSpPr/>
      </dsp:nvSpPr>
      <dsp:spPr>
        <a:xfrm>
          <a:off x="0" y="4451385"/>
          <a:ext cx="6263640" cy="1032854"/>
        </a:xfrm>
        <a:prstGeom prst="round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Lack of ownership over  a code externally imposed</a:t>
          </a:r>
          <a:endParaRPr lang="en-US" sz="2600" kern="1200"/>
        </a:p>
      </dsp:txBody>
      <dsp:txXfrm>
        <a:off x="50420" y="4501805"/>
        <a:ext cx="6162800" cy="932014"/>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A6276-9369-9E42-A95C-CBFC1B5DBAD0}">
      <dsp:nvSpPr>
        <dsp:cNvPr id="0" name=""/>
        <dsp:cNvSpPr/>
      </dsp:nvSpPr>
      <dsp:spPr>
        <a:xfrm>
          <a:off x="5170" y="56031"/>
          <a:ext cx="1981944" cy="65558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No intervention</a:t>
          </a:r>
        </a:p>
      </dsp:txBody>
      <dsp:txXfrm>
        <a:off x="5170" y="56031"/>
        <a:ext cx="1981944" cy="655588"/>
      </dsp:txXfrm>
    </dsp:sp>
    <dsp:sp modelId="{0346AFB8-7125-A248-BAE0-280C46BDC087}">
      <dsp:nvSpPr>
        <dsp:cNvPr id="0" name=""/>
        <dsp:cNvSpPr/>
      </dsp:nvSpPr>
      <dsp:spPr>
        <a:xfrm>
          <a:off x="5170" y="711620"/>
          <a:ext cx="1981944" cy="304662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t>No formal government action.</a:t>
          </a:r>
        </a:p>
      </dsp:txBody>
      <dsp:txXfrm>
        <a:off x="5170" y="711620"/>
        <a:ext cx="1981944" cy="3046628"/>
      </dsp:txXfrm>
    </dsp:sp>
    <dsp:sp modelId="{B6F78B5B-2762-4C4F-8904-F917589B440E}">
      <dsp:nvSpPr>
        <dsp:cNvPr id="0" name=""/>
        <dsp:cNvSpPr/>
      </dsp:nvSpPr>
      <dsp:spPr>
        <a:xfrm>
          <a:off x="2264586" y="56031"/>
          <a:ext cx="1981944" cy="65558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Information and Education</a:t>
          </a:r>
        </a:p>
      </dsp:txBody>
      <dsp:txXfrm>
        <a:off x="2264586" y="56031"/>
        <a:ext cx="1981944" cy="655588"/>
      </dsp:txXfrm>
    </dsp:sp>
    <dsp:sp modelId="{5B4A91E0-FB1F-5E45-8A5E-D7F7D2BDC0C2}">
      <dsp:nvSpPr>
        <dsp:cNvPr id="0" name=""/>
        <dsp:cNvSpPr/>
      </dsp:nvSpPr>
      <dsp:spPr>
        <a:xfrm>
          <a:off x="2264586" y="711620"/>
          <a:ext cx="1981944" cy="304662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t>Enables better informed choices.  Can change attitudes - ‘hearts and minds’.</a:t>
          </a:r>
        </a:p>
      </dsp:txBody>
      <dsp:txXfrm>
        <a:off x="2264586" y="711620"/>
        <a:ext cx="1981944" cy="3046628"/>
      </dsp:txXfrm>
    </dsp:sp>
    <dsp:sp modelId="{D1119651-B99F-6342-AB3A-41977828C16F}">
      <dsp:nvSpPr>
        <dsp:cNvPr id="0" name=""/>
        <dsp:cNvSpPr/>
      </dsp:nvSpPr>
      <dsp:spPr>
        <a:xfrm>
          <a:off x="4524002" y="56031"/>
          <a:ext cx="1981944" cy="65558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Self regulation</a:t>
          </a:r>
        </a:p>
      </dsp:txBody>
      <dsp:txXfrm>
        <a:off x="4524002" y="56031"/>
        <a:ext cx="1981944" cy="655588"/>
      </dsp:txXfrm>
    </dsp:sp>
    <dsp:sp modelId="{EE682E5B-24B7-1141-9D57-5B2576AEE508}">
      <dsp:nvSpPr>
        <dsp:cNvPr id="0" name=""/>
        <dsp:cNvSpPr/>
      </dsp:nvSpPr>
      <dsp:spPr>
        <a:xfrm>
          <a:off x="4524002" y="711620"/>
          <a:ext cx="1981944" cy="304662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t>Codes negotiated and enforced within an industry. Those with statutory backing or significant government involvement are co-regulation.</a:t>
          </a:r>
        </a:p>
      </dsp:txBody>
      <dsp:txXfrm>
        <a:off x="4524002" y="711620"/>
        <a:ext cx="1981944" cy="3046628"/>
      </dsp:txXfrm>
    </dsp:sp>
    <dsp:sp modelId="{6287C805-834A-D548-8834-B4EB91AA4C44}">
      <dsp:nvSpPr>
        <dsp:cNvPr id="0" name=""/>
        <dsp:cNvSpPr/>
      </dsp:nvSpPr>
      <dsp:spPr>
        <a:xfrm>
          <a:off x="6783419" y="56031"/>
          <a:ext cx="1981944" cy="65558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Incentive based structures</a:t>
          </a:r>
        </a:p>
      </dsp:txBody>
      <dsp:txXfrm>
        <a:off x="6783419" y="56031"/>
        <a:ext cx="1981944" cy="655588"/>
      </dsp:txXfrm>
    </dsp:sp>
    <dsp:sp modelId="{DA93A649-D764-5444-B9D6-1F12B6DDCA36}">
      <dsp:nvSpPr>
        <dsp:cNvPr id="0" name=""/>
        <dsp:cNvSpPr/>
      </dsp:nvSpPr>
      <dsp:spPr>
        <a:xfrm>
          <a:off x="6783419" y="711620"/>
          <a:ext cx="1981944" cy="304662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t>The encouragement of particular types of behaviour. Financial instruments, </a:t>
          </a:r>
          <a:r>
            <a:rPr lang="en-GB" sz="1800" b="1" kern="1200" dirty="0" err="1"/>
            <a:t>eg</a:t>
          </a:r>
          <a:r>
            <a:rPr lang="en-GB" sz="1800" b="1" kern="1200" dirty="0"/>
            <a:t>, price caps, taxes often used.</a:t>
          </a:r>
        </a:p>
      </dsp:txBody>
      <dsp:txXfrm>
        <a:off x="6783419" y="711620"/>
        <a:ext cx="1981944" cy="3046628"/>
      </dsp:txXfrm>
    </dsp:sp>
    <dsp:sp modelId="{83D72C75-3437-5A4B-9486-EE831829B09F}">
      <dsp:nvSpPr>
        <dsp:cNvPr id="0" name=""/>
        <dsp:cNvSpPr/>
      </dsp:nvSpPr>
      <dsp:spPr>
        <a:xfrm>
          <a:off x="9042835" y="56031"/>
          <a:ext cx="1981944" cy="65558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Classic regulation</a:t>
          </a:r>
        </a:p>
      </dsp:txBody>
      <dsp:txXfrm>
        <a:off x="9042835" y="56031"/>
        <a:ext cx="1981944" cy="655588"/>
      </dsp:txXfrm>
    </dsp:sp>
    <dsp:sp modelId="{4B646A52-81B7-8540-8DF2-C00CF0E1FC84}">
      <dsp:nvSpPr>
        <dsp:cNvPr id="0" name=""/>
        <dsp:cNvSpPr/>
      </dsp:nvSpPr>
      <dsp:spPr>
        <a:xfrm>
          <a:off x="9042835" y="711620"/>
          <a:ext cx="1981944" cy="304662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1" kern="1200" dirty="0"/>
            <a:t>Prescriptive state regulation. Regulations prescribe particular conduct.</a:t>
          </a:r>
        </a:p>
      </dsp:txBody>
      <dsp:txXfrm>
        <a:off x="9042835" y="711620"/>
        <a:ext cx="1981944" cy="3046628"/>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B10DC-8566-4516-A4AD-A2DC2D6DD184}">
      <dsp:nvSpPr>
        <dsp:cNvPr id="0" name=""/>
        <dsp:cNvSpPr/>
      </dsp:nvSpPr>
      <dsp:spPr>
        <a:xfrm>
          <a:off x="3080" y="587635"/>
          <a:ext cx="2444055" cy="146643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a:t>Legal codes</a:t>
          </a:r>
        </a:p>
      </dsp:txBody>
      <dsp:txXfrm>
        <a:off x="3080" y="587635"/>
        <a:ext cx="2444055" cy="1466433"/>
      </dsp:txXfrm>
    </dsp:sp>
    <dsp:sp modelId="{558622D0-57B0-4CDC-B2AA-28B6828C4480}">
      <dsp:nvSpPr>
        <dsp:cNvPr id="0" name=""/>
        <dsp:cNvSpPr/>
      </dsp:nvSpPr>
      <dsp:spPr>
        <a:xfrm>
          <a:off x="2691541" y="587635"/>
          <a:ext cx="2444055" cy="1466433"/>
        </a:xfrm>
        <a:prstGeom prst="rect">
          <a:avLst/>
        </a:prstGeom>
        <a:solidFill>
          <a:schemeClr val="accent2">
            <a:hueOff val="-1295315"/>
            <a:satOff val="748"/>
            <a:lumOff val="-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a:t>Official codes and guidance</a:t>
          </a:r>
        </a:p>
      </dsp:txBody>
      <dsp:txXfrm>
        <a:off x="2691541" y="587635"/>
        <a:ext cx="2444055" cy="1466433"/>
      </dsp:txXfrm>
    </dsp:sp>
    <dsp:sp modelId="{A64B005B-491F-4B6F-9DAF-5B5A84EC98D3}">
      <dsp:nvSpPr>
        <dsp:cNvPr id="0" name=""/>
        <dsp:cNvSpPr/>
      </dsp:nvSpPr>
      <dsp:spPr>
        <a:xfrm>
          <a:off x="5380002" y="587635"/>
          <a:ext cx="2444055" cy="1466433"/>
        </a:xfrm>
        <a:prstGeom prst="rect">
          <a:avLst/>
        </a:prstGeom>
        <a:solidFill>
          <a:schemeClr val="accent2">
            <a:hueOff val="-2590630"/>
            <a:satOff val="1496"/>
            <a:lumOff val="-2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a:t>Recognised codes</a:t>
          </a:r>
        </a:p>
      </dsp:txBody>
      <dsp:txXfrm>
        <a:off x="5380002" y="587635"/>
        <a:ext cx="2444055" cy="1466433"/>
      </dsp:txXfrm>
    </dsp:sp>
    <dsp:sp modelId="{C69BCE02-13A3-4B24-B41B-D72F8E4BA2AD}">
      <dsp:nvSpPr>
        <dsp:cNvPr id="0" name=""/>
        <dsp:cNvSpPr/>
      </dsp:nvSpPr>
      <dsp:spPr>
        <a:xfrm>
          <a:off x="8068463" y="587635"/>
          <a:ext cx="2444055" cy="1466433"/>
        </a:xfrm>
        <a:prstGeom prst="rect">
          <a:avLst/>
        </a:prstGeom>
        <a:solidFill>
          <a:schemeClr val="accent2">
            <a:hueOff val="-3885944"/>
            <a:satOff val="2244"/>
            <a:lumOff val="-4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a:t>Trade association codes</a:t>
          </a:r>
        </a:p>
      </dsp:txBody>
      <dsp:txXfrm>
        <a:off x="8068463" y="587635"/>
        <a:ext cx="2444055" cy="1466433"/>
      </dsp:txXfrm>
    </dsp:sp>
    <dsp:sp modelId="{D92F7F2D-397A-44A9-B8BC-DBAD6C8324AD}">
      <dsp:nvSpPr>
        <dsp:cNvPr id="0" name=""/>
        <dsp:cNvSpPr/>
      </dsp:nvSpPr>
      <dsp:spPr>
        <a:xfrm>
          <a:off x="3080" y="2298474"/>
          <a:ext cx="2444055" cy="1466433"/>
        </a:xfrm>
        <a:prstGeom prst="rect">
          <a:avLst/>
        </a:prstGeom>
        <a:solidFill>
          <a:schemeClr val="accent2">
            <a:hueOff val="-5181259"/>
            <a:satOff val="2992"/>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a:t>Negotiated codes</a:t>
          </a:r>
        </a:p>
      </dsp:txBody>
      <dsp:txXfrm>
        <a:off x="3080" y="2298474"/>
        <a:ext cx="2444055" cy="1466433"/>
      </dsp:txXfrm>
    </dsp:sp>
    <dsp:sp modelId="{B2BB1973-4813-4D52-A0DD-0C20BCF9BEEB}">
      <dsp:nvSpPr>
        <dsp:cNvPr id="0" name=""/>
        <dsp:cNvSpPr/>
      </dsp:nvSpPr>
      <dsp:spPr>
        <a:xfrm>
          <a:off x="2691541" y="2298474"/>
          <a:ext cx="2444055" cy="1466433"/>
        </a:xfrm>
        <a:prstGeom prst="rect">
          <a:avLst/>
        </a:prstGeom>
        <a:solidFill>
          <a:schemeClr val="accent2">
            <a:hueOff val="-6476574"/>
            <a:satOff val="3740"/>
            <a:lumOff val="-6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a:t>Unilateral sector cod</a:t>
          </a:r>
          <a:r>
            <a:rPr lang="en-GB" sz="2900" kern="1200"/>
            <a:t>es</a:t>
          </a:r>
        </a:p>
      </dsp:txBody>
      <dsp:txXfrm>
        <a:off x="2691541" y="2298474"/>
        <a:ext cx="2444055" cy="1466433"/>
      </dsp:txXfrm>
    </dsp:sp>
    <dsp:sp modelId="{71E349C1-9625-4351-A039-A9F7954734A1}">
      <dsp:nvSpPr>
        <dsp:cNvPr id="0" name=""/>
        <dsp:cNvSpPr/>
      </dsp:nvSpPr>
      <dsp:spPr>
        <a:xfrm>
          <a:off x="5380002" y="2298474"/>
          <a:ext cx="2444055" cy="1466433"/>
        </a:xfrm>
        <a:prstGeom prst="rect">
          <a:avLst/>
        </a:prstGeom>
        <a:solidFill>
          <a:schemeClr val="accent2">
            <a:hueOff val="-7771889"/>
            <a:satOff val="4488"/>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a:t>Customer charters</a:t>
          </a:r>
        </a:p>
      </dsp:txBody>
      <dsp:txXfrm>
        <a:off x="5380002" y="2298474"/>
        <a:ext cx="2444055" cy="1466433"/>
      </dsp:txXfrm>
    </dsp:sp>
    <dsp:sp modelId="{AC2AEA80-2BD6-4A0F-B04C-B2ECDA979D59}">
      <dsp:nvSpPr>
        <dsp:cNvPr id="0" name=""/>
        <dsp:cNvSpPr/>
      </dsp:nvSpPr>
      <dsp:spPr>
        <a:xfrm>
          <a:off x="8068463" y="2298474"/>
          <a:ext cx="2444055" cy="1466433"/>
        </a:xfrm>
        <a:prstGeom prst="rect">
          <a:avLst/>
        </a:prstGeom>
        <a:solidFill>
          <a:schemeClr val="accent2">
            <a:hueOff val="-9067203"/>
            <a:satOff val="5236"/>
            <a:lumOff val="-96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kern="1200"/>
            <a:t>Unilateral  codes of conduct</a:t>
          </a:r>
        </a:p>
      </dsp:txBody>
      <dsp:txXfrm>
        <a:off x="8068463" y="2298474"/>
        <a:ext cx="2444055" cy="1466433"/>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988F8-71CE-B143-B5C5-7D997C472E9B}">
      <dsp:nvSpPr>
        <dsp:cNvPr id="0" name=""/>
        <dsp:cNvSpPr/>
      </dsp:nvSpPr>
      <dsp:spPr>
        <a:xfrm>
          <a:off x="5385" y="1406268"/>
          <a:ext cx="1669572" cy="100174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No regulation</a:t>
          </a:r>
        </a:p>
      </dsp:txBody>
      <dsp:txXfrm>
        <a:off x="34725" y="1435608"/>
        <a:ext cx="1610892" cy="943063"/>
      </dsp:txXfrm>
    </dsp:sp>
    <dsp:sp modelId="{AF5D48C6-E034-4241-BE13-350EFFD4E29F}">
      <dsp:nvSpPr>
        <dsp:cNvPr id="0" name=""/>
        <dsp:cNvSpPr/>
      </dsp:nvSpPr>
      <dsp:spPr>
        <a:xfrm>
          <a:off x="1841915" y="1700113"/>
          <a:ext cx="353949" cy="41405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1841915" y="1782924"/>
        <a:ext cx="247764" cy="248431"/>
      </dsp:txXfrm>
    </dsp:sp>
    <dsp:sp modelId="{6240605D-2E70-8E48-A50F-819394090A5A}">
      <dsp:nvSpPr>
        <dsp:cNvPr id="0" name=""/>
        <dsp:cNvSpPr/>
      </dsp:nvSpPr>
      <dsp:spPr>
        <a:xfrm>
          <a:off x="2342787" y="1406268"/>
          <a:ext cx="1669572" cy="100174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Self regulation</a:t>
          </a:r>
        </a:p>
      </dsp:txBody>
      <dsp:txXfrm>
        <a:off x="2372127" y="1435608"/>
        <a:ext cx="1610892" cy="943063"/>
      </dsp:txXfrm>
    </dsp:sp>
    <dsp:sp modelId="{3CBB5AA7-6E77-9D49-A256-7D68BC1002C0}">
      <dsp:nvSpPr>
        <dsp:cNvPr id="0" name=""/>
        <dsp:cNvSpPr/>
      </dsp:nvSpPr>
      <dsp:spPr>
        <a:xfrm>
          <a:off x="4179316" y="1700113"/>
          <a:ext cx="353949" cy="41405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4179316" y="1782924"/>
        <a:ext cx="247764" cy="248431"/>
      </dsp:txXfrm>
    </dsp:sp>
    <dsp:sp modelId="{D820DF4A-46DA-494E-B74D-A4D2571AF051}">
      <dsp:nvSpPr>
        <dsp:cNvPr id="0" name=""/>
        <dsp:cNvSpPr/>
      </dsp:nvSpPr>
      <dsp:spPr>
        <a:xfrm>
          <a:off x="4680188" y="1406268"/>
          <a:ext cx="1669572" cy="100174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Quasi regulation</a:t>
          </a:r>
        </a:p>
      </dsp:txBody>
      <dsp:txXfrm>
        <a:off x="4709528" y="1435608"/>
        <a:ext cx="1610892" cy="943063"/>
      </dsp:txXfrm>
    </dsp:sp>
    <dsp:sp modelId="{9E9A78AC-026C-544D-AE42-BA5C250DC836}">
      <dsp:nvSpPr>
        <dsp:cNvPr id="0" name=""/>
        <dsp:cNvSpPr/>
      </dsp:nvSpPr>
      <dsp:spPr>
        <a:xfrm>
          <a:off x="6516718" y="1700113"/>
          <a:ext cx="353949" cy="414053"/>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6516718" y="1782924"/>
        <a:ext cx="247764" cy="248431"/>
      </dsp:txXfrm>
    </dsp:sp>
    <dsp:sp modelId="{D3FD683F-C5BB-6049-B940-353382313BFC}">
      <dsp:nvSpPr>
        <dsp:cNvPr id="0" name=""/>
        <dsp:cNvSpPr/>
      </dsp:nvSpPr>
      <dsp:spPr>
        <a:xfrm>
          <a:off x="7017590" y="1406268"/>
          <a:ext cx="1669572" cy="100174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Co regulation</a:t>
          </a:r>
        </a:p>
      </dsp:txBody>
      <dsp:txXfrm>
        <a:off x="7046930" y="1435608"/>
        <a:ext cx="1610892" cy="943063"/>
      </dsp:txXfrm>
    </dsp:sp>
    <dsp:sp modelId="{35CB65CF-3402-F64C-AB3C-D3CFDDCC4C0D}">
      <dsp:nvSpPr>
        <dsp:cNvPr id="0" name=""/>
        <dsp:cNvSpPr/>
      </dsp:nvSpPr>
      <dsp:spPr>
        <a:xfrm>
          <a:off x="8854120" y="1700113"/>
          <a:ext cx="353949" cy="41405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8854120" y="1782924"/>
        <a:ext cx="247764" cy="248431"/>
      </dsp:txXfrm>
    </dsp:sp>
    <dsp:sp modelId="{F3EFD75D-1470-C249-91EE-CC56115134BE}">
      <dsp:nvSpPr>
        <dsp:cNvPr id="0" name=""/>
        <dsp:cNvSpPr/>
      </dsp:nvSpPr>
      <dsp:spPr>
        <a:xfrm>
          <a:off x="9354991" y="1406268"/>
          <a:ext cx="1669572" cy="1001743"/>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Legislation</a:t>
          </a:r>
        </a:p>
      </dsp:txBody>
      <dsp:txXfrm>
        <a:off x="9384331" y="1435608"/>
        <a:ext cx="1610892" cy="9430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3A007A-E69F-4CD8-888D-15D2BFF162D6}" type="datetimeFigureOut">
              <a:rPr lang="en-GB" smtClean="0"/>
              <a:t>08/12/2022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377009-C40A-41F0-8AD1-F84071F46738}" type="slidenum">
              <a:rPr lang="en-GB" smtClean="0"/>
              <a:t>‹#›</a:t>
            </a:fld>
            <a:endParaRPr lang="en-GB"/>
          </a:p>
        </p:txBody>
      </p:sp>
    </p:spTree>
    <p:extLst>
      <p:ext uri="{BB962C8B-B14F-4D97-AF65-F5344CB8AC3E}">
        <p14:creationId xmlns:p14="http://schemas.microsoft.com/office/powerpoint/2010/main" val="2504079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imple.wikipedia.org/wiki/Treaty_of_Versailles" TargetMode="External"/><Relationship Id="rId7" Type="http://schemas.openxmlformats.org/officeDocument/2006/relationships/hyperlink" Target="http://simple.wikipedia.org/wiki/World_War_I"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imple.wikipedia.org/wiki/France" TargetMode="External"/><Relationship Id="rId5" Type="http://schemas.openxmlformats.org/officeDocument/2006/relationships/hyperlink" Target="http://simple.wikipedia.org/wiki/Great_Britain" TargetMode="External"/><Relationship Id="rId4" Type="http://schemas.openxmlformats.org/officeDocument/2006/relationships/hyperlink" Target="http://simple.wikipedia.org/wiki/Great_Depression#cite_note-3"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81FBAE30-3E34-7642-B42B-DFA5352CD00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252338A3-7DE4-0A4B-A0B6-CDDF14351F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http://www.bloomsburyacademic.com/view/NetNeutrality_9781849662192/chapter-ba-9781849662192-chapter-0007.xml</a:t>
            </a:r>
          </a:p>
        </p:txBody>
      </p:sp>
      <p:sp>
        <p:nvSpPr>
          <p:cNvPr id="23556" name="Slide Number Placeholder 3">
            <a:extLst>
              <a:ext uri="{FF2B5EF4-FFF2-40B4-BE49-F238E27FC236}">
                <a16:creationId xmlns:a16="http://schemas.microsoft.com/office/drawing/2014/main" id="{8A01E43D-3DE9-C34C-8EAD-4BC5DBF407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351FFE58-783F-3C43-9D33-24B062424DAA}" type="slidenum">
              <a:rPr lang="en-GB" altLang="en-US" smtClean="0">
                <a:latin typeface="Arial Narrow" panose="020B0604020202020204" pitchFamily="34" charset="0"/>
              </a:rPr>
              <a:pPr>
                <a:spcBef>
                  <a:spcPct val="0"/>
                </a:spcBef>
              </a:pPr>
              <a:t>13</a:t>
            </a:fld>
            <a:endParaRPr lang="en-GB" altLang="en-US">
              <a:latin typeface="Arial Narrow" panose="020B0604020202020204" pitchFamily="34" charset="0"/>
            </a:endParaRPr>
          </a:p>
        </p:txBody>
      </p:sp>
    </p:spTree>
    <p:extLst>
      <p:ext uri="{BB962C8B-B14F-4D97-AF65-F5344CB8AC3E}">
        <p14:creationId xmlns:p14="http://schemas.microsoft.com/office/powerpoint/2010/main" val="1309695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4247D7E-4AE6-A445-B99D-008CD3DC319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DA56233-A378-EE48-A1E3-9464BFE2F21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“softer”, voluntary approaches to business regulation being promoted in an attempt to improve aspects of company performance that relate to social and sustainable development and human rights. Such approaches are often designed by business interests and non-governmental organizations (NGOs), and couched in a discourse that proclaims their superiority in relation to legalistic, “harder” approaches involving state actors. </a:t>
            </a:r>
          </a:p>
        </p:txBody>
      </p:sp>
      <p:sp>
        <p:nvSpPr>
          <p:cNvPr id="26628" name="Slide Number Placeholder 3">
            <a:extLst>
              <a:ext uri="{FF2B5EF4-FFF2-40B4-BE49-F238E27FC236}">
                <a16:creationId xmlns:a16="http://schemas.microsoft.com/office/drawing/2014/main" id="{A8F5C994-5159-3143-8EAA-B312C6947E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BE591ACF-C892-F742-9296-BE0706B00C38}" type="slidenum">
              <a:rPr lang="en-GB" altLang="en-US" smtClean="0">
                <a:latin typeface="Arial Narrow" panose="020B0604020202020204" pitchFamily="34" charset="0"/>
              </a:rPr>
              <a:pPr>
                <a:spcBef>
                  <a:spcPct val="0"/>
                </a:spcBef>
              </a:pPr>
              <a:t>15</a:t>
            </a:fld>
            <a:endParaRPr lang="en-GB" altLang="en-US">
              <a:latin typeface="Arial Narrow" panose="020B0604020202020204" pitchFamily="34" charset="0"/>
            </a:endParaRPr>
          </a:p>
        </p:txBody>
      </p:sp>
    </p:spTree>
    <p:extLst>
      <p:ext uri="{BB962C8B-B14F-4D97-AF65-F5344CB8AC3E}">
        <p14:creationId xmlns:p14="http://schemas.microsoft.com/office/powerpoint/2010/main" val="1894058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95D4452F-5764-3446-BBE6-08FA907AA5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AEBAFA2C-2265-8C4D-8F43-E7CD129F33B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28676" name="Slide Number Placeholder 3">
            <a:extLst>
              <a:ext uri="{FF2B5EF4-FFF2-40B4-BE49-F238E27FC236}">
                <a16:creationId xmlns:a16="http://schemas.microsoft.com/office/drawing/2014/main" id="{99EE8735-373C-6844-8D44-15D4FC3D381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E18CBD6-873C-3641-8079-DEB46312E69A}" type="slidenum">
              <a:rPr lang="en-CA" altLang="en-US" smtClean="0">
                <a:latin typeface="Arial" panose="020B0604020202020204" pitchFamily="34" charset="0"/>
              </a:rPr>
              <a:pPr>
                <a:spcBef>
                  <a:spcPct val="0"/>
                </a:spcBef>
              </a:pPr>
              <a:t>16</a:t>
            </a:fld>
            <a:endParaRPr lang="en-CA" altLang="en-US">
              <a:latin typeface="Arial" panose="020B0604020202020204" pitchFamily="34" charset="0"/>
            </a:endParaRPr>
          </a:p>
        </p:txBody>
      </p:sp>
    </p:spTree>
    <p:extLst>
      <p:ext uri="{BB962C8B-B14F-4D97-AF65-F5344CB8AC3E}">
        <p14:creationId xmlns:p14="http://schemas.microsoft.com/office/powerpoint/2010/main" val="3093754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16BD5E8A-E4A8-4744-8D3B-B29A2E7DC90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BFD9765-327C-0846-9158-987829C265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p>
        </p:txBody>
      </p:sp>
      <p:sp>
        <p:nvSpPr>
          <p:cNvPr id="31748" name="Slide Number Placeholder 3">
            <a:extLst>
              <a:ext uri="{FF2B5EF4-FFF2-40B4-BE49-F238E27FC236}">
                <a16:creationId xmlns:a16="http://schemas.microsoft.com/office/drawing/2014/main" id="{30D44933-8E74-2C42-9570-1C4D73BE4E2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6867545-1C53-C24A-A4C6-913360A2D7C3}" type="slidenum">
              <a:rPr lang="en-GB" altLang="en-US" smtClean="0">
                <a:latin typeface="Arial Narrow" panose="020B0604020202020204" pitchFamily="34" charset="0"/>
              </a:rPr>
              <a:pPr>
                <a:spcBef>
                  <a:spcPct val="0"/>
                </a:spcBef>
              </a:pPr>
              <a:t>18</a:t>
            </a:fld>
            <a:endParaRPr lang="en-GB" altLang="en-US">
              <a:latin typeface="Arial Narrow" panose="020B0604020202020204" pitchFamily="34" charset="0"/>
            </a:endParaRPr>
          </a:p>
        </p:txBody>
      </p:sp>
    </p:spTree>
    <p:extLst>
      <p:ext uri="{BB962C8B-B14F-4D97-AF65-F5344CB8AC3E}">
        <p14:creationId xmlns:p14="http://schemas.microsoft.com/office/powerpoint/2010/main" val="38503875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EFE9092-448D-5D4D-9E01-AFFAC435FA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832A76F-AD2E-1246-B27D-7A900CC7A1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An important reason for the Great Depression was the </a:t>
            </a:r>
            <a:r>
              <a:rPr lang="en-GB" altLang="en-US">
                <a:hlinkClick r:id="rId3" tooltip="Treaty of Versailles"/>
              </a:rPr>
              <a:t>Treaty of Versailles</a:t>
            </a:r>
            <a:r>
              <a:rPr lang="en-GB" altLang="en-US"/>
              <a:t>.</a:t>
            </a:r>
            <a:r>
              <a:rPr lang="en-GB" altLang="en-US" baseline="30000">
                <a:hlinkClick r:id="rId4"/>
              </a:rPr>
              <a:t>[4]</a:t>
            </a:r>
            <a:r>
              <a:rPr lang="en-GB" altLang="en-US"/>
              <a:t> The Treaty of Versailles made the United States very rich. </a:t>
            </a:r>
            <a:r>
              <a:rPr lang="en-GB" altLang="en-US">
                <a:hlinkClick r:id="rId5" tooltip="Great Britain"/>
              </a:rPr>
              <a:t>Britain</a:t>
            </a:r>
            <a:r>
              <a:rPr lang="en-GB" altLang="en-US"/>
              <a:t> and </a:t>
            </a:r>
            <a:r>
              <a:rPr lang="en-GB" altLang="en-US">
                <a:hlinkClick r:id="rId6" tooltip="France"/>
              </a:rPr>
              <a:t>France</a:t>
            </a:r>
            <a:r>
              <a:rPr lang="en-GB" altLang="en-US"/>
              <a:t> both gave large amounts of money to the U.S., and Germany had to pay a great amount of money for the damage they had done in </a:t>
            </a:r>
            <a:r>
              <a:rPr lang="en-GB" altLang="en-US">
                <a:hlinkClick r:id="rId7" tooltip="World War I"/>
              </a:rPr>
              <a:t>World War I</a:t>
            </a:r>
            <a:r>
              <a:rPr lang="en-GB" altLang="en-US"/>
              <a:t>. However, it was this wealth that began the stock market crash.</a:t>
            </a:r>
          </a:p>
        </p:txBody>
      </p:sp>
      <p:sp>
        <p:nvSpPr>
          <p:cNvPr id="39940" name="Slide Number Placeholder 3">
            <a:extLst>
              <a:ext uri="{FF2B5EF4-FFF2-40B4-BE49-F238E27FC236}">
                <a16:creationId xmlns:a16="http://schemas.microsoft.com/office/drawing/2014/main" id="{DC03B6AC-E864-BE43-B8A2-41F32B7331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A46E0B4-F25D-E444-B696-4CAF22A3FA23}" type="slidenum">
              <a:rPr lang="en-GB" altLang="en-US" smtClean="0">
                <a:latin typeface="Arial Narrow" panose="020B0604020202020204" pitchFamily="34" charset="0"/>
              </a:rPr>
              <a:pPr>
                <a:spcBef>
                  <a:spcPct val="0"/>
                </a:spcBef>
              </a:pPr>
              <a:t>24</a:t>
            </a:fld>
            <a:endParaRPr lang="en-GB" altLang="en-US">
              <a:latin typeface="Arial Narrow" panose="020B0604020202020204" pitchFamily="34" charset="0"/>
            </a:endParaRPr>
          </a:p>
        </p:txBody>
      </p:sp>
    </p:spTree>
    <p:extLst>
      <p:ext uri="{BB962C8B-B14F-4D97-AF65-F5344CB8AC3E}">
        <p14:creationId xmlns:p14="http://schemas.microsoft.com/office/powerpoint/2010/main" val="25300251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A891CA5-399F-3B48-981D-3B9FF3F3B0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2A7DDA0-D458-0A4E-A45D-A993AB34FFDA}"/>
              </a:ext>
            </a:extLst>
          </p:cNvPr>
          <p:cNvSpPr>
            <a:spLocks noGrp="1"/>
          </p:cNvSpPr>
          <p:nvPr>
            <p:ph type="body" idx="1"/>
          </p:nvPr>
        </p:nvSpPr>
        <p:spPr/>
        <p:txBody>
          <a:bodyPr rtlCol="0"/>
          <a:lstStyle/>
          <a:p>
            <a:pPr>
              <a:defRPr/>
            </a:pPr>
            <a:endParaRPr lang="en-GB" dirty="0">
              <a:ea typeface="+mn-ea"/>
            </a:endParaRPr>
          </a:p>
        </p:txBody>
      </p:sp>
      <p:sp>
        <p:nvSpPr>
          <p:cNvPr id="41988" name="Slide Number Placeholder 3">
            <a:extLst>
              <a:ext uri="{FF2B5EF4-FFF2-40B4-BE49-F238E27FC236}">
                <a16:creationId xmlns:a16="http://schemas.microsoft.com/office/drawing/2014/main" id="{C8C8EC84-CA98-3B46-89AE-214D0A2C1B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AC1B0FF9-0E98-BD40-A66A-B1602C9863D4}" type="slidenum">
              <a:rPr lang="en-GB" altLang="en-US" smtClean="0">
                <a:latin typeface="Arial Narrow" panose="020B0604020202020204" pitchFamily="34" charset="0"/>
              </a:rPr>
              <a:pPr>
                <a:spcBef>
                  <a:spcPct val="0"/>
                </a:spcBef>
              </a:pPr>
              <a:t>25</a:t>
            </a:fld>
            <a:endParaRPr lang="en-GB" altLang="en-US">
              <a:latin typeface="Arial Narrow" panose="020B0604020202020204" pitchFamily="34" charset="0"/>
            </a:endParaRPr>
          </a:p>
        </p:txBody>
      </p:sp>
    </p:spTree>
    <p:extLst>
      <p:ext uri="{BB962C8B-B14F-4D97-AF65-F5344CB8AC3E}">
        <p14:creationId xmlns:p14="http://schemas.microsoft.com/office/powerpoint/2010/main" val="4219137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531F4F7-9BB6-EA4C-B46B-8BFAED87B6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93F39F4B-6BE7-F045-A6F4-9C5CF2E86C8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pPr>
            <a:r>
              <a:rPr lang="en-GB" altLang="en-US" sz="1000"/>
              <a:t>Americans invested in the stock market for six reasons during the 1920s:</a:t>
            </a:r>
          </a:p>
          <a:p>
            <a:pPr>
              <a:lnSpc>
                <a:spcPct val="80000"/>
              </a:lnSpc>
            </a:pPr>
            <a:r>
              <a:rPr lang="en-GB" altLang="en-US" sz="1000" b="1"/>
              <a:t>1. Rising stock dividends.</a:t>
            </a:r>
            <a:r>
              <a:rPr lang="en-GB" altLang="en-US" sz="1000"/>
              <a:t> </a:t>
            </a:r>
            <a:br>
              <a:rPr lang="en-GB" altLang="en-US" sz="1000"/>
            </a:br>
            <a:r>
              <a:rPr lang="en-GB" altLang="en-US" sz="1000"/>
              <a:t>New investors entering the market, many who viewed it as an easy way to get rich quick, helped inflate stock prices. Economic historians, however, estimate that a relatively small number of Americans--about 4 million--had investments in the market at any one time. Yet, the constant influx of new investors coming in and old investors moving out ensured that new money was always floating around. </a:t>
            </a:r>
          </a:p>
          <a:p>
            <a:pPr>
              <a:lnSpc>
                <a:spcPct val="80000"/>
              </a:lnSpc>
            </a:pPr>
            <a:r>
              <a:rPr lang="en-GB" altLang="en-US" sz="1000" b="1"/>
              <a:t>2. Increase in personal savings.</a:t>
            </a:r>
            <a:r>
              <a:rPr lang="en-GB" altLang="en-US" sz="1000"/>
              <a:t> </a:t>
            </a:r>
            <a:br>
              <a:rPr lang="en-GB" altLang="en-US" sz="1000"/>
            </a:br>
            <a:r>
              <a:rPr lang="en-GB" altLang="en-US" sz="1000"/>
              <a:t>Higher wages meant that even average Americans now had surplus money to put into savings or invest in the stock market.</a:t>
            </a:r>
          </a:p>
          <a:p>
            <a:pPr>
              <a:lnSpc>
                <a:spcPct val="80000"/>
              </a:lnSpc>
            </a:pPr>
            <a:r>
              <a:rPr lang="en-GB" altLang="en-US" sz="1000" b="1"/>
              <a:t>3. Relatively easy money policy.</a:t>
            </a:r>
            <a:br>
              <a:rPr lang="en-GB" altLang="en-US" sz="1000"/>
            </a:br>
            <a:r>
              <a:rPr lang="en-GB" altLang="en-US" sz="1000"/>
              <a:t>At this time, banks made money more readily available at lower interest rates to more and more people. Although economists debate the actual influence of this phenomenon on the stock market, it's conceivable that many people took out loans not only to buy cars, but also to buy stock.</a:t>
            </a:r>
          </a:p>
          <a:p>
            <a:pPr>
              <a:lnSpc>
                <a:spcPct val="80000"/>
              </a:lnSpc>
            </a:pPr>
            <a:r>
              <a:rPr lang="en-GB" altLang="en-US" sz="1000" b="1"/>
              <a:t>4. Companies invested their over-production profits in new production.</a:t>
            </a:r>
            <a:br>
              <a:rPr lang="en-GB" altLang="en-US" sz="1000"/>
            </a:br>
            <a:r>
              <a:rPr lang="en-GB" altLang="en-US" sz="1000"/>
              <a:t>From 1925 on, industry was over-producing. In anticipation of eventually selling the surplus, business leaders funneled their profits right back into industry. They invested in factories and new machinery, and hired more workers, which, in turn, fueled even greater overproduction. This increased production gave the companies an aura of financial soundness, which encouraged Americans to buy more stock.</a:t>
            </a:r>
          </a:p>
          <a:p>
            <a:pPr>
              <a:lnSpc>
                <a:spcPct val="80000"/>
              </a:lnSpc>
            </a:pPr>
            <a:r>
              <a:rPr lang="en-GB" altLang="en-US" sz="1000" b="1"/>
              <a:t>5. Lack of stock market regulation.</a:t>
            </a:r>
            <a:br>
              <a:rPr lang="en-GB" altLang="en-US" sz="1000"/>
            </a:br>
            <a:r>
              <a:rPr lang="en-GB" altLang="en-US" sz="1000"/>
              <a:t>At this time, there were no effective legal guidelines on buying and selling stock. Free from such limitations, corporations began printing up more and more common stock. Many investors in the stock market practiced "buying on margin," that is, buying stock on credit. Confident that a given stock's value would rise, an investor put a down payment on the stock, expecting in a few months to pay off the balance of their initial investment while reaping a hefty profit. This investment strategy turned the stock market into a speculative pyramid game, in which most of the money invested in the market didn't actually exist. </a:t>
            </a:r>
          </a:p>
          <a:p>
            <a:pPr>
              <a:lnSpc>
                <a:spcPct val="80000"/>
              </a:lnSpc>
            </a:pPr>
            <a:r>
              <a:rPr lang="en-GB" altLang="en-US" sz="1000" b="1"/>
              <a:t>6. Psychology of consumption.</a:t>
            </a:r>
            <a:br>
              <a:rPr lang="en-GB" altLang="en-US" sz="1000"/>
            </a:br>
            <a:r>
              <a:rPr lang="en-GB" altLang="en-US" sz="1000"/>
              <a:t>The Psychology of Consumption fed the optimism of investors and gave them unquestioning faith in prosperity. When the Crash did come, it was even more devastating because of this unquestioned faith.</a:t>
            </a:r>
          </a:p>
          <a:p>
            <a:pPr>
              <a:lnSpc>
                <a:spcPct val="80000"/>
              </a:lnSpc>
            </a:pPr>
            <a:endParaRPr lang="en-GB" altLang="en-US" sz="1000"/>
          </a:p>
        </p:txBody>
      </p:sp>
      <p:sp>
        <p:nvSpPr>
          <p:cNvPr id="44036" name="Slide Number Placeholder 3">
            <a:extLst>
              <a:ext uri="{FF2B5EF4-FFF2-40B4-BE49-F238E27FC236}">
                <a16:creationId xmlns:a16="http://schemas.microsoft.com/office/drawing/2014/main" id="{7329C036-2E62-FF47-893C-BEA2BDF492F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0ACEBB5C-7B0B-8D43-AF84-D067164C5508}" type="slidenum">
              <a:rPr lang="en-GB" altLang="en-US" smtClean="0">
                <a:latin typeface="Arial Narrow" panose="020B0604020202020204" pitchFamily="34" charset="0"/>
              </a:rPr>
              <a:pPr>
                <a:spcBef>
                  <a:spcPct val="0"/>
                </a:spcBef>
              </a:pPr>
              <a:t>26</a:t>
            </a:fld>
            <a:endParaRPr lang="en-GB" altLang="en-US">
              <a:latin typeface="Arial Narrow" panose="020B0604020202020204" pitchFamily="34" charset="0"/>
            </a:endParaRPr>
          </a:p>
        </p:txBody>
      </p:sp>
    </p:spTree>
    <p:extLst>
      <p:ext uri="{BB962C8B-B14F-4D97-AF65-F5344CB8AC3E}">
        <p14:creationId xmlns:p14="http://schemas.microsoft.com/office/powerpoint/2010/main" val="3914874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8FD7CE4A-A603-2640-BBFD-9D95E6294E7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A16B2593-9C77-5F41-A429-0A140C6B3E6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In September of 1929, stock prices began to fluctuate, but market analysts dismissed this as temporary. What many of these analysts did not realize--or refused to admit--however, was that stock prices were totally out of proportion to actual profits. </a:t>
            </a:r>
          </a:p>
          <a:p>
            <a:r>
              <a:rPr lang="en-GB" altLang="en-US"/>
              <a:t>October 24, 1929 as "Black Thursday." On this day, people began dumping their stocks as quickly as they could. October 29, 1929, "Black Tuesday," was the beginning of the Great Crash. </a:t>
            </a:r>
          </a:p>
          <a:p>
            <a:r>
              <a:rPr lang="en-GB" altLang="en-US"/>
              <a:t>"Black Tuesday" was the single most devastating financial day in the history of the New York Stock Exchange. Within the first few hours the stock market was open, prices collapsed and wiped out all the financial gains of the previous year. Since most Americans viewed the stock market as the chief indicator of the health of the American economy, the Great Crash shattered public confidence. Between October 29 and November 13, the day when stock prices hit their lowest point, over $30 billion disappeared from the American economy.  This amount was comparable to the total amount of money that the federal government had spent to fight the First World War.</a:t>
            </a:r>
          </a:p>
          <a:p>
            <a:endParaRPr lang="en-GB" altLang="en-US"/>
          </a:p>
        </p:txBody>
      </p:sp>
      <p:sp>
        <p:nvSpPr>
          <p:cNvPr id="46084" name="Slide Number Placeholder 3">
            <a:extLst>
              <a:ext uri="{FF2B5EF4-FFF2-40B4-BE49-F238E27FC236}">
                <a16:creationId xmlns:a16="http://schemas.microsoft.com/office/drawing/2014/main" id="{CCB255C6-C53E-AD4F-BB52-E1651E0A1A4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A6456637-D90A-7E40-97F5-05615F8CA974}" type="slidenum">
              <a:rPr lang="en-GB" altLang="en-US" smtClean="0">
                <a:latin typeface="Arial Narrow" panose="020B0604020202020204" pitchFamily="34" charset="0"/>
              </a:rPr>
              <a:pPr>
                <a:spcBef>
                  <a:spcPct val="0"/>
                </a:spcBef>
              </a:pPr>
              <a:t>27</a:t>
            </a:fld>
            <a:endParaRPr lang="en-GB" altLang="en-US">
              <a:latin typeface="Arial Narrow" panose="020B0604020202020204" pitchFamily="34" charset="0"/>
            </a:endParaRPr>
          </a:p>
        </p:txBody>
      </p:sp>
    </p:spTree>
    <p:extLst>
      <p:ext uri="{BB962C8B-B14F-4D97-AF65-F5344CB8AC3E}">
        <p14:creationId xmlns:p14="http://schemas.microsoft.com/office/powerpoint/2010/main" val="1256829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342CA419-3710-4842-85B2-E80EBE09500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B90719F9-C339-744C-B744-9474FC8CDA6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After the Great Depression, banks became like oil tankers – each tanks carefully separated from each other – safety reasons – good for balance, easier to manage – and captain did not want all the oil to slosh around together</a:t>
            </a:r>
          </a:p>
          <a:p>
            <a:pPr eaLnBrk="1" hangingPunct="1"/>
            <a:r>
              <a:rPr lang="en-GB" altLang="en-US"/>
              <a:t>But deregulations changed this</a:t>
            </a:r>
          </a:p>
          <a:p>
            <a:pPr eaLnBrk="1" hangingPunct="1"/>
            <a:r>
              <a:rPr lang="en-GB" altLang="en-US"/>
              <a:t>In the 1990s – the $1billion dollar fines started coming in for the banks – and they said they wouldnt do it again –</a:t>
            </a:r>
          </a:p>
          <a:p>
            <a:pPr eaLnBrk="1" hangingPunct="1"/>
            <a:r>
              <a:rPr lang="en-GB" altLang="en-US"/>
              <a:t>COOKING THE BOOKS, LAUNDERING MONEY – CITIBANK funneled $100m  of drug money out of Mexico</a:t>
            </a:r>
          </a:p>
        </p:txBody>
      </p:sp>
      <p:sp>
        <p:nvSpPr>
          <p:cNvPr id="51204" name="Slide Number Placeholder 3">
            <a:extLst>
              <a:ext uri="{FF2B5EF4-FFF2-40B4-BE49-F238E27FC236}">
                <a16:creationId xmlns:a16="http://schemas.microsoft.com/office/drawing/2014/main" id="{16E0463D-FC18-E640-8F4D-605F3A2433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93601081-2C5E-974F-A73F-11599D67148C}" type="slidenum">
              <a:rPr lang="en-GB" altLang="en-US" smtClean="0">
                <a:latin typeface="Arial Narrow" panose="020B0604020202020204" pitchFamily="34" charset="0"/>
              </a:rPr>
              <a:pPr>
                <a:spcBef>
                  <a:spcPct val="0"/>
                </a:spcBef>
              </a:pPr>
              <a:t>31</a:t>
            </a:fld>
            <a:endParaRPr lang="en-GB" altLang="en-US">
              <a:latin typeface="Arial Narrow" panose="020B0604020202020204" pitchFamily="34" charset="0"/>
            </a:endParaRPr>
          </a:p>
        </p:txBody>
      </p:sp>
    </p:spTree>
    <p:extLst>
      <p:ext uri="{BB962C8B-B14F-4D97-AF65-F5344CB8AC3E}">
        <p14:creationId xmlns:p14="http://schemas.microsoft.com/office/powerpoint/2010/main" val="3429528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F65C237A-572D-C144-9CB2-31F5CE8D65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68BF1F02-286A-E942-B6FE-B841FD61FBC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http://us.history.wisc.edu/hist102/lectures/lecture18.html</a:t>
            </a:r>
          </a:p>
          <a:p>
            <a:r>
              <a:rPr lang="en-GB" altLang="en-US"/>
              <a:t>“Fannie Mae and Freddie Mac executives told the world that their subprime exposure was substantially smaller than it really was.</a:t>
            </a:r>
          </a:p>
          <a:p>
            <a:r>
              <a:rPr lang="en-GB" altLang="en-US"/>
              <a:t>Swiss banking giant UBS has agreed to pay $780 and identify certain US clients in a deal to resolve criminal fraud charges that it assisted rich Americans to evade taxes. </a:t>
            </a:r>
          </a:p>
          <a:p>
            <a:r>
              <a:rPr lang="en-GB" altLang="en-US"/>
              <a:t>American International Group announced Thursday a $1.6 billion settlement to resolve regulators' charges that it used fraudulent accounting techniques to artificially bolster results and rigged bids for commercial insurance.</a:t>
            </a:r>
          </a:p>
        </p:txBody>
      </p:sp>
      <p:sp>
        <p:nvSpPr>
          <p:cNvPr id="54276" name="Slide Number Placeholder 3">
            <a:extLst>
              <a:ext uri="{FF2B5EF4-FFF2-40B4-BE49-F238E27FC236}">
                <a16:creationId xmlns:a16="http://schemas.microsoft.com/office/drawing/2014/main" id="{A80D1F58-CC66-F247-9FE8-D1F6715BF7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8EB801C-E3BA-9543-9044-DF66AA9D1A04}" type="slidenum">
              <a:rPr lang="en-GB" altLang="en-US" smtClean="0">
                <a:latin typeface="Arial Narrow" panose="020B0604020202020204" pitchFamily="34" charset="0"/>
              </a:rPr>
              <a:pPr>
                <a:spcBef>
                  <a:spcPct val="0"/>
                </a:spcBef>
              </a:pPr>
              <a:t>33</a:t>
            </a:fld>
            <a:endParaRPr lang="en-GB" altLang="en-US">
              <a:latin typeface="Arial Narrow" panose="020B0604020202020204" pitchFamily="34" charset="0"/>
            </a:endParaRPr>
          </a:p>
        </p:txBody>
      </p:sp>
    </p:spTree>
    <p:extLst>
      <p:ext uri="{BB962C8B-B14F-4D97-AF65-F5344CB8AC3E}">
        <p14:creationId xmlns:p14="http://schemas.microsoft.com/office/powerpoint/2010/main" val="34729145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E3D63163-7A64-1C42-AA44-931809F222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C7B5003D-BDD2-3A40-AED3-BFF580BF06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Lehman Brothers – PONZI scheme</a:t>
            </a:r>
          </a:p>
          <a:p>
            <a:pPr eaLnBrk="1" hangingPunct="1"/>
            <a:r>
              <a:rPr lang="en-GB" altLang="en-US"/>
              <a:t>Greenspan did not believe in regulatoin – would not change his mind</a:t>
            </a:r>
          </a:p>
          <a:p>
            <a:pPr eaLnBrk="1" hangingPunct="1"/>
            <a:r>
              <a:rPr lang="en-GB" altLang="en-US"/>
              <a:t>Instant global communication – helped the finance industry</a:t>
            </a:r>
          </a:p>
        </p:txBody>
      </p:sp>
      <p:sp>
        <p:nvSpPr>
          <p:cNvPr id="57348" name="Slide Number Placeholder 3">
            <a:extLst>
              <a:ext uri="{FF2B5EF4-FFF2-40B4-BE49-F238E27FC236}">
                <a16:creationId xmlns:a16="http://schemas.microsoft.com/office/drawing/2014/main" id="{6449F018-C078-9F47-ACB2-DADF9B36C3B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81F4D149-3CFE-3A42-8122-ACD6C9749B5C}" type="slidenum">
              <a:rPr lang="en-GB" altLang="en-US" smtClean="0">
                <a:latin typeface="Arial Narrow" panose="020B0604020202020204" pitchFamily="34" charset="0"/>
              </a:rPr>
              <a:pPr>
                <a:spcBef>
                  <a:spcPct val="0"/>
                </a:spcBef>
              </a:pPr>
              <a:t>35</a:t>
            </a:fld>
            <a:endParaRPr lang="en-GB" altLang="en-US">
              <a:latin typeface="Arial Narrow" panose="020B0604020202020204" pitchFamily="34" charset="0"/>
            </a:endParaRPr>
          </a:p>
        </p:txBody>
      </p:sp>
    </p:spTree>
    <p:extLst>
      <p:ext uri="{BB962C8B-B14F-4D97-AF65-F5344CB8AC3E}">
        <p14:creationId xmlns:p14="http://schemas.microsoft.com/office/powerpoint/2010/main" val="39495687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0B8D71E7-8B87-E04B-8480-88BFFEB48B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7D4D6C13-C2AA-D14F-889A-8FE5673C72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Using derivatives, bankers could gamble on virtually anything. They could</a:t>
            </a:r>
          </a:p>
          <a:p>
            <a:r>
              <a:rPr lang="en-GB" altLang="en-US"/>
              <a:t>bet on the rise or fall of oil prices, the bankruptcy of a company; even the weather. By</a:t>
            </a:r>
          </a:p>
          <a:p>
            <a:r>
              <a:rPr lang="en-GB" altLang="en-US"/>
              <a:t>the late 1990s, derivatives were a 50-trillion-dollar unregulated market.</a:t>
            </a:r>
          </a:p>
          <a:p>
            <a:r>
              <a:rPr lang="en-GB" altLang="en-US"/>
              <a:t>In insurance, you can only insure something you own. Let's say you</a:t>
            </a:r>
          </a:p>
          <a:p>
            <a:r>
              <a:rPr lang="en-GB" altLang="en-US"/>
              <a:t>and I own property; I own a house. I can only insure that house once. The derivatives</a:t>
            </a:r>
          </a:p>
          <a:p>
            <a:r>
              <a:rPr lang="en-GB" altLang="en-US"/>
              <a:t>universe essentially enables anybody to actually insure that house. So you could insure</a:t>
            </a:r>
          </a:p>
          <a:p>
            <a:r>
              <a:rPr lang="en-GB" altLang="en-US"/>
              <a:t>that; somebody else could do that. So 50 people might insure my house.</a:t>
            </a:r>
          </a:p>
          <a:p>
            <a:r>
              <a:rPr lang="en-GB" altLang="en-US"/>
              <a:t>So what happens is, if my house burns down, now the number of losses in the system</a:t>
            </a:r>
          </a:p>
          <a:p>
            <a:r>
              <a:rPr lang="en-GB" altLang="en-US"/>
              <a:t>becomes proportionately larger.</a:t>
            </a:r>
          </a:p>
        </p:txBody>
      </p:sp>
      <p:sp>
        <p:nvSpPr>
          <p:cNvPr id="60420" name="Slide Number Placeholder 3">
            <a:extLst>
              <a:ext uri="{FF2B5EF4-FFF2-40B4-BE49-F238E27FC236}">
                <a16:creationId xmlns:a16="http://schemas.microsoft.com/office/drawing/2014/main" id="{74CAF74A-03CD-AC4D-AC42-6B045E335C0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6F1BF1A-DE0F-2D4B-B6F6-FB9210931022}" type="slidenum">
              <a:rPr lang="en-GB" altLang="en-US" smtClean="0">
                <a:latin typeface="Arial Narrow" panose="020B0604020202020204" pitchFamily="34" charset="0"/>
              </a:rPr>
              <a:pPr>
                <a:spcBef>
                  <a:spcPct val="0"/>
                </a:spcBef>
              </a:pPr>
              <a:t>37</a:t>
            </a:fld>
            <a:endParaRPr lang="en-GB" altLang="en-US">
              <a:latin typeface="Arial Narrow" panose="020B0604020202020204" pitchFamily="34" charset="0"/>
            </a:endParaRPr>
          </a:p>
        </p:txBody>
      </p:sp>
    </p:spTree>
    <p:extLst>
      <p:ext uri="{BB962C8B-B14F-4D97-AF65-F5344CB8AC3E}">
        <p14:creationId xmlns:p14="http://schemas.microsoft.com/office/powerpoint/2010/main" val="22088507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A494209F-D4CF-2A4F-9881-4BEB2923121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B1F9F38A-7C3C-FC49-A6A7-A49B212329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Type A people – competitive – work obsessed - Type A</a:t>
            </a:r>
          </a:p>
          <a:p>
            <a:r>
              <a:rPr lang="en-GB" altLang="en-US"/>
              <a:t>personalities know everything in the world. These people are risk-takers; they're impulsive. It's part of their behavior, it's part of their personality.</a:t>
            </a:r>
          </a:p>
        </p:txBody>
      </p:sp>
      <p:sp>
        <p:nvSpPr>
          <p:cNvPr id="62468" name="Slide Number Placeholder 3">
            <a:extLst>
              <a:ext uri="{FF2B5EF4-FFF2-40B4-BE49-F238E27FC236}">
                <a16:creationId xmlns:a16="http://schemas.microsoft.com/office/drawing/2014/main" id="{9E8A441F-B5C0-8041-B4DE-ED5FE8904D6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0DAB4451-A161-A842-9404-B73445E9A60B}" type="slidenum">
              <a:rPr lang="en-GB" altLang="en-US" smtClean="0">
                <a:latin typeface="Arial Narrow" panose="020B0604020202020204" pitchFamily="34" charset="0"/>
              </a:rPr>
              <a:pPr>
                <a:spcBef>
                  <a:spcPct val="0"/>
                </a:spcBef>
              </a:pPr>
              <a:t>38</a:t>
            </a:fld>
            <a:endParaRPr lang="en-GB" altLang="en-US">
              <a:latin typeface="Arial Narrow" panose="020B0604020202020204" pitchFamily="34" charset="0"/>
            </a:endParaRPr>
          </a:p>
        </p:txBody>
      </p:sp>
    </p:spTree>
    <p:extLst>
      <p:ext uri="{BB962C8B-B14F-4D97-AF65-F5344CB8AC3E}">
        <p14:creationId xmlns:p14="http://schemas.microsoft.com/office/powerpoint/2010/main" val="3103963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8B6255DA-1A80-3E42-866B-089B822192D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25C8BB72-6A05-0842-8EEA-513D96CACF4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There are fewer competitors, and a lot of smaller banks have been</a:t>
            </a:r>
          </a:p>
          <a:p>
            <a:r>
              <a:rPr lang="en-GB" altLang="en-US"/>
              <a:t>taken over by big ones. JP Morgan today is even bigger than it was before.</a:t>
            </a:r>
          </a:p>
          <a:p>
            <a:r>
              <a:rPr lang="en-GB" altLang="en-US" b="1"/>
              <a:t>JP Morgan took over first Bear Stearns and then WAMU; Bank of</a:t>
            </a:r>
          </a:p>
          <a:p>
            <a:r>
              <a:rPr lang="en-GB" altLang="en-US"/>
              <a:t>America took over Countrywide and Merrill Lynch; Wells Fargo took over Wachovia.</a:t>
            </a:r>
          </a:p>
          <a:p>
            <a:r>
              <a:rPr lang="en-GB" altLang="en-US" b="1"/>
              <a:t>After the crisis, the financial industry, including the Financial Services</a:t>
            </a:r>
          </a:p>
          <a:p>
            <a:r>
              <a:rPr lang="en-GB" altLang="en-US"/>
              <a:t>Roundtable, worked harder than ever to fight reform. The financial sector employs 3,000</a:t>
            </a:r>
          </a:p>
          <a:p>
            <a:r>
              <a:rPr lang="en-GB" altLang="en-US"/>
              <a:t>lobbyists, more than five for each member of Congress.</a:t>
            </a:r>
          </a:p>
        </p:txBody>
      </p:sp>
      <p:sp>
        <p:nvSpPr>
          <p:cNvPr id="65540" name="Slide Number Placeholder 3">
            <a:extLst>
              <a:ext uri="{FF2B5EF4-FFF2-40B4-BE49-F238E27FC236}">
                <a16:creationId xmlns:a16="http://schemas.microsoft.com/office/drawing/2014/main" id="{C9AEC908-F5DE-2048-8F6D-70C9E122B8A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D59F77A-4E89-044F-B554-2ED1B07A3AD0}" type="slidenum">
              <a:rPr lang="en-GB" altLang="en-US" smtClean="0">
                <a:latin typeface="Arial Narrow" panose="020B0604020202020204" pitchFamily="34" charset="0"/>
              </a:rPr>
              <a:pPr>
                <a:spcBef>
                  <a:spcPct val="0"/>
                </a:spcBef>
              </a:pPr>
              <a:t>39</a:t>
            </a:fld>
            <a:endParaRPr lang="en-GB" altLang="en-US">
              <a:latin typeface="Arial Narrow" panose="020B0604020202020204" pitchFamily="34" charset="0"/>
            </a:endParaRPr>
          </a:p>
        </p:txBody>
      </p:sp>
    </p:spTree>
    <p:extLst>
      <p:ext uri="{BB962C8B-B14F-4D97-AF65-F5344CB8AC3E}">
        <p14:creationId xmlns:p14="http://schemas.microsoft.com/office/powerpoint/2010/main" val="1471380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CA2D1FE9-A986-B440-8DC3-C23FFAAFC6F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2D5A14F0-B278-5240-B1EE-2684D88BB6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There are many reasons for the decline of self-regulation including an increasingly complex and globalised economy and society, increasing risk aversion and the need to regulate to promote competition. Social and economic change, however, have not always resulted in less self-regulation. In some areas self-regulation has increased (eg, voluntary agreements are becoming more significant in environmental regulation) and self-regulation at the transnational level has increased significantly (eg, in international banking, employee working conditions and the internet).6 </a:t>
            </a:r>
          </a:p>
        </p:txBody>
      </p:sp>
      <p:sp>
        <p:nvSpPr>
          <p:cNvPr id="77828" name="Slide Number Placeholder 3">
            <a:extLst>
              <a:ext uri="{FF2B5EF4-FFF2-40B4-BE49-F238E27FC236}">
                <a16:creationId xmlns:a16="http://schemas.microsoft.com/office/drawing/2014/main" id="{AD73FC9D-1751-D045-9C26-507DE5C90DB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24E9150-72D0-F445-A846-609AF4495D7D}" type="slidenum">
              <a:rPr lang="en-GB" altLang="en-US" smtClean="0">
                <a:latin typeface="Arial Narrow" panose="020B0604020202020204" pitchFamily="34" charset="0"/>
              </a:rPr>
              <a:pPr>
                <a:spcBef>
                  <a:spcPct val="0"/>
                </a:spcBef>
              </a:pPr>
              <a:t>50</a:t>
            </a:fld>
            <a:endParaRPr lang="en-GB" altLang="en-US">
              <a:latin typeface="Arial Narrow" panose="020B0604020202020204" pitchFamily="34" charset="0"/>
            </a:endParaRPr>
          </a:p>
        </p:txBody>
      </p:sp>
    </p:spTree>
    <p:extLst>
      <p:ext uri="{BB962C8B-B14F-4D97-AF65-F5344CB8AC3E}">
        <p14:creationId xmlns:p14="http://schemas.microsoft.com/office/powerpoint/2010/main" val="17915319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CD030747-61E6-AE43-8114-22452C4C12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a:extLst>
              <a:ext uri="{FF2B5EF4-FFF2-40B4-BE49-F238E27FC236}">
                <a16:creationId xmlns:a16="http://schemas.microsoft.com/office/drawing/2014/main" id="{CC635C13-2211-D846-B50E-392A5EF730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The decline in self-regulation can also be connected to its weaknesses. One of the most important weaknesses is that self-regulation might lead to collusion and anti-competitive behaviour.7 Another weakness is the possibility of ‘regulatory capture’ which involves the control of regulation by parties not pursuing the public interest. Processes of self-regulation might be closed with little participation by outside interests and little accountability through democratic political processes. Another disadvantage is that not all members of a sectoral self-regulatory scheme may subscribe to regulatory standards and the public may be unaware of this (Baldwin and Cave, 1999, p128). Self-regulation also has the perception of being ‘soft’ and may not achieve its objectives.8 The experience of local loop unbundling in telecommunications in Britain can be perceived as an example of the failure of self-regulation. In 2000 there was controversy over the lack of access to the local loop - Oftel’s initial light touch strategy and the hope of negotiated industry agreements failed and it was pressurised to take a more pro-active role.9 </a:t>
            </a:r>
          </a:p>
          <a:p>
            <a:pPr eaLnBrk="1" hangingPunct="1">
              <a:spcBef>
                <a:spcPct val="0"/>
              </a:spcBef>
            </a:pPr>
            <a:endParaRPr lang="en-GB" altLang="en-US"/>
          </a:p>
        </p:txBody>
      </p:sp>
      <p:sp>
        <p:nvSpPr>
          <p:cNvPr id="79876" name="Slide Number Placeholder 3">
            <a:extLst>
              <a:ext uri="{FF2B5EF4-FFF2-40B4-BE49-F238E27FC236}">
                <a16:creationId xmlns:a16="http://schemas.microsoft.com/office/drawing/2014/main" id="{258D1581-00AE-4E47-889E-0C0D4B4FF3E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7AB3A84-4C7B-744E-9576-2C87E3CF3EAB}" type="slidenum">
              <a:rPr lang="en-GB" altLang="en-US" smtClean="0">
                <a:latin typeface="Arial Narrow" panose="020B0604020202020204" pitchFamily="34" charset="0"/>
              </a:rPr>
              <a:pPr>
                <a:spcBef>
                  <a:spcPct val="0"/>
                </a:spcBef>
              </a:pPr>
              <a:t>51</a:t>
            </a:fld>
            <a:endParaRPr lang="en-GB" altLang="en-US">
              <a:latin typeface="Arial Narrow" panose="020B0604020202020204" pitchFamily="34" charset="0"/>
            </a:endParaRPr>
          </a:p>
        </p:txBody>
      </p:sp>
    </p:spTree>
    <p:extLst>
      <p:ext uri="{BB962C8B-B14F-4D97-AF65-F5344CB8AC3E}">
        <p14:creationId xmlns:p14="http://schemas.microsoft.com/office/powerpoint/2010/main" val="28123345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424D3105-45A3-3342-AE18-7EF6F5569B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CEEEB071-1C3D-2942-B6A9-1EC7CD83BA0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This late 20</a:t>
            </a:r>
            <a:r>
              <a:rPr lang="en-GB" altLang="en-US" baseline="30000"/>
              <a:t>th </a:t>
            </a:r>
            <a:r>
              <a:rPr lang="en-GB" altLang="en-US"/>
              <a:t>century decline in self-regulation is, however, somewhat paradoxical in that it coincides with the era of ‘deregulation’ and liberalisation. Although they are not identical, there is a congruence between deregulation and self-regulation: they both represent an aversion to state intervention which became dominant in the late 20</a:t>
            </a:r>
            <a:r>
              <a:rPr lang="en-GB" altLang="en-US" baseline="30000"/>
              <a:t>th </a:t>
            </a:r>
            <a:r>
              <a:rPr lang="en-GB" altLang="en-US"/>
              <a:t>century. An expectation therefore is that they would coexist and rise and fall in unison. The ‘new wave’ of self-regulation might be a response to this paradox but the weaknesses of self-regulation mean that care is required in the transition. It has been recognised, for example, ‘that a more effective route to compliance lies through more proactive stimulation of the self-regulatory capacities of companies’ but there are ‘dangers that flow from excessive trust … [which] will not lead corporations to act in a wholly public spirited manner’ (Baldwin, 2004, p381). There is a ‘fear that regulatory processes, as a result, will lack legitimacy and prove unfair, exclusive and inefficient’ (ibid). </a:t>
            </a:r>
          </a:p>
        </p:txBody>
      </p:sp>
      <p:sp>
        <p:nvSpPr>
          <p:cNvPr id="81924" name="Slide Number Placeholder 3">
            <a:extLst>
              <a:ext uri="{FF2B5EF4-FFF2-40B4-BE49-F238E27FC236}">
                <a16:creationId xmlns:a16="http://schemas.microsoft.com/office/drawing/2014/main" id="{9171BE28-59E0-6B4C-9C5D-81746B11A4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3B81817-F61C-3D47-8238-868CECD07CEB}" type="slidenum">
              <a:rPr lang="en-GB" altLang="en-US" smtClean="0">
                <a:latin typeface="Arial Narrow" panose="020B0604020202020204" pitchFamily="34" charset="0"/>
              </a:rPr>
              <a:pPr>
                <a:spcBef>
                  <a:spcPct val="0"/>
                </a:spcBef>
              </a:pPr>
              <a:t>52</a:t>
            </a:fld>
            <a:endParaRPr lang="en-GB" altLang="en-US">
              <a:latin typeface="Arial Narrow" panose="020B0604020202020204" pitchFamily="34" charset="0"/>
            </a:endParaRPr>
          </a:p>
        </p:txBody>
      </p:sp>
    </p:spTree>
    <p:extLst>
      <p:ext uri="{BB962C8B-B14F-4D97-AF65-F5344CB8AC3E}">
        <p14:creationId xmlns:p14="http://schemas.microsoft.com/office/powerpoint/2010/main" val="40918133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FFF00E70-BE53-1F44-934D-08841669AE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8E3B4C3A-1DC0-E046-B6C1-1765D57AEEC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The 1990s saw a proliferation of corporate codes of conduct and an increased emphasis on corporate responsibility. This was a result of economic developments in the 1980s, which saw a major shift away from the social democratic and Keynesian interventionism of the postwar period in the North, and from import substituting industrialization and statism in the South. The emphasis on monetarist economic policies and increased integration of international markets for goods and finance, the massive privatization of state assets and, in developing countries, the shift to trade liberalization and export promotion, all served to redefine the economic role of the state. </a:t>
            </a:r>
          </a:p>
          <a:p>
            <a:pPr eaLnBrk="1" hangingPunct="1">
              <a:spcBef>
                <a:spcPct val="0"/>
              </a:spcBef>
            </a:pPr>
            <a:endParaRPr lang="en-GB" altLang="en-US"/>
          </a:p>
        </p:txBody>
      </p:sp>
      <p:sp>
        <p:nvSpPr>
          <p:cNvPr id="84996" name="Slide Number Placeholder 3">
            <a:extLst>
              <a:ext uri="{FF2B5EF4-FFF2-40B4-BE49-F238E27FC236}">
                <a16:creationId xmlns:a16="http://schemas.microsoft.com/office/drawing/2014/main" id="{C294B15B-F5B0-8449-8A88-2E468CB2EC6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9A33846-F5FA-7745-9516-2E6AEB710CFA}" type="slidenum">
              <a:rPr lang="en-GB" altLang="en-US" smtClean="0">
                <a:latin typeface="Arial Narrow" panose="020B0604020202020204" pitchFamily="34" charset="0"/>
              </a:rPr>
              <a:pPr>
                <a:spcBef>
                  <a:spcPct val="0"/>
                </a:spcBef>
              </a:pPr>
              <a:t>54</a:t>
            </a:fld>
            <a:endParaRPr lang="en-GB" altLang="en-US">
              <a:latin typeface="Arial Narrow" panose="020B0604020202020204" pitchFamily="34" charset="0"/>
            </a:endParaRPr>
          </a:p>
        </p:txBody>
      </p:sp>
    </p:spTree>
    <p:extLst>
      <p:ext uri="{BB962C8B-B14F-4D97-AF65-F5344CB8AC3E}">
        <p14:creationId xmlns:p14="http://schemas.microsoft.com/office/powerpoint/2010/main" val="35804263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A4E287C0-C0EA-DA4B-92FB-0BF81A7F538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330AF3D0-3389-B644-8D07-35F2EB48E23D}" type="slidenum">
              <a:rPr lang="en-US" altLang="en-US" smtClean="0">
                <a:latin typeface="Arial Narrow" panose="020B0604020202020204" pitchFamily="34" charset="0"/>
              </a:rPr>
              <a:pPr>
                <a:spcBef>
                  <a:spcPct val="0"/>
                </a:spcBef>
              </a:pPr>
              <a:t>56</a:t>
            </a:fld>
            <a:endParaRPr lang="en-US" altLang="en-US">
              <a:latin typeface="Arial Narrow" panose="020B0604020202020204" pitchFamily="34" charset="0"/>
            </a:endParaRPr>
          </a:p>
        </p:txBody>
      </p:sp>
      <p:sp>
        <p:nvSpPr>
          <p:cNvPr id="88067" name="Rectangle 2">
            <a:extLst>
              <a:ext uri="{FF2B5EF4-FFF2-40B4-BE49-F238E27FC236}">
                <a16:creationId xmlns:a16="http://schemas.microsoft.com/office/drawing/2014/main" id="{BC7D8A20-3481-7D42-BF40-BAAD84458A9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8" name="Rectangle 3">
            <a:extLst>
              <a:ext uri="{FF2B5EF4-FFF2-40B4-BE49-F238E27FC236}">
                <a16:creationId xmlns:a16="http://schemas.microsoft.com/office/drawing/2014/main" id="{0CC97D22-1C68-C748-881D-987D51D1706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Tree>
    <p:extLst>
      <p:ext uri="{BB962C8B-B14F-4D97-AF65-F5344CB8AC3E}">
        <p14:creationId xmlns:p14="http://schemas.microsoft.com/office/powerpoint/2010/main" val="24092900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F49DF8E2-CCFC-BB43-A2DB-A4D21FA0959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a:extLst>
              <a:ext uri="{FF2B5EF4-FFF2-40B4-BE49-F238E27FC236}">
                <a16:creationId xmlns:a16="http://schemas.microsoft.com/office/drawing/2014/main" id="{F0AB5CEB-099A-2B42-B0ED-7AC5F40709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altLang="en-US"/>
              <a:t>L'etang (1992) differentiates between three different types of codes: codes of ethics which comprise a fairly short set of ethical principles expressed in the imperative mode; codes of conduct which are more specific, practical documents and govern client relationships, and; codes of practice which are technical documents that define required standards for the members of a profession.</a:t>
            </a:r>
          </a:p>
          <a:p>
            <a:pPr eaLnBrk="1" hangingPunct="1">
              <a:lnSpc>
                <a:spcPct val="90000"/>
              </a:lnSpc>
              <a:spcBef>
                <a:spcPct val="0"/>
              </a:spcBef>
            </a:pPr>
            <a:r>
              <a:rPr lang="en-GB" altLang="en-US"/>
              <a:t>Self-regulatory codes of conduct are used to control the promotional practices of the pharmaceutical industry, but the effectiveness of these codes in controlling pharmaceutical representatives' presentations has not been examined. This is a matter of concern because pharmaceutical representatives have more influence than any other promotional media on prescribing practices. The authors developed a method for monitoring the oral presentations of pharmaceutical representatives when promoting products to medical practitioners. Sixteen audio-recordings, detailing 64 medicines, were obtained; 38 of the 64 products were prescription-only medicines. Information on indications and on dosage and administration was commonly provided, but information on other areas of drug knowledge, particularly product risk, was minimal. Thirteen presentations contained at least one inaccuracy when compared with Australian Approved Product Information. Presentations did not always comply with current guidelines in the Code of Conduct. The Code provides only limited standards for pharmaceutical representatives' presentations, and no active monitoring system is in place to ensure adherence to the code. There is an urgent need for policy development on the role of pharmaceutical representatives, their standards of practice, and regulation of their activities to ensure they contribute to the appropriate use of medicines.</a:t>
            </a:r>
          </a:p>
          <a:p>
            <a:pPr eaLnBrk="1" hangingPunct="1">
              <a:lnSpc>
                <a:spcPct val="90000"/>
              </a:lnSpc>
              <a:spcBef>
                <a:spcPct val="0"/>
              </a:spcBef>
            </a:pPr>
            <a:r>
              <a:rPr lang="en-GB" altLang="en-US"/>
              <a:t>http://www.ncbi.nlm.nih.gov/pubmed/9595344</a:t>
            </a:r>
          </a:p>
          <a:p>
            <a:pPr eaLnBrk="1" hangingPunct="1">
              <a:lnSpc>
                <a:spcPct val="90000"/>
              </a:lnSpc>
              <a:spcBef>
                <a:spcPct val="0"/>
              </a:spcBef>
            </a:pPr>
            <a:endParaRPr lang="en-GB" altLang="en-US"/>
          </a:p>
        </p:txBody>
      </p:sp>
      <p:sp>
        <p:nvSpPr>
          <p:cNvPr id="90116" name="Slide Number Placeholder 3">
            <a:extLst>
              <a:ext uri="{FF2B5EF4-FFF2-40B4-BE49-F238E27FC236}">
                <a16:creationId xmlns:a16="http://schemas.microsoft.com/office/drawing/2014/main" id="{E862C7E7-F794-8445-A822-59E12EA40F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45BCEBFB-E454-0E40-AB3F-E4EB3C71B34D}" type="slidenum">
              <a:rPr lang="en-GB" altLang="en-US" smtClean="0">
                <a:latin typeface="Arial Narrow" panose="020B0604020202020204" pitchFamily="34" charset="0"/>
              </a:rPr>
              <a:pPr>
                <a:spcBef>
                  <a:spcPct val="0"/>
                </a:spcBef>
              </a:pPr>
              <a:t>57</a:t>
            </a:fld>
            <a:endParaRPr lang="en-GB" altLang="en-US">
              <a:latin typeface="Arial Narrow" panose="020B0604020202020204" pitchFamily="34" charset="0"/>
            </a:endParaRPr>
          </a:p>
        </p:txBody>
      </p:sp>
    </p:spTree>
    <p:extLst>
      <p:ext uri="{BB962C8B-B14F-4D97-AF65-F5344CB8AC3E}">
        <p14:creationId xmlns:p14="http://schemas.microsoft.com/office/powerpoint/2010/main" val="33444532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6204F878-018B-974F-B521-FD52E6074EF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107E05F-B2C0-154F-AC4B-DF331D60E7B4}" type="slidenum">
              <a:rPr lang="en-US" altLang="en-US" smtClean="0">
                <a:latin typeface="Arial Narrow" panose="020B0604020202020204" pitchFamily="34" charset="0"/>
              </a:rPr>
              <a:pPr>
                <a:spcBef>
                  <a:spcPct val="0"/>
                </a:spcBef>
              </a:pPr>
              <a:t>58</a:t>
            </a:fld>
            <a:endParaRPr lang="en-US" altLang="en-US">
              <a:latin typeface="Arial Narrow" panose="020B0604020202020204" pitchFamily="34" charset="0"/>
            </a:endParaRPr>
          </a:p>
        </p:txBody>
      </p:sp>
      <p:sp>
        <p:nvSpPr>
          <p:cNvPr id="92163" name="Rectangle 2">
            <a:extLst>
              <a:ext uri="{FF2B5EF4-FFF2-40B4-BE49-F238E27FC236}">
                <a16:creationId xmlns:a16="http://schemas.microsoft.com/office/drawing/2014/main" id="{8AEC83D3-AFAC-9F47-BC4D-747E31135AF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4" name="Rectangle 3">
            <a:extLst>
              <a:ext uri="{FF2B5EF4-FFF2-40B4-BE49-F238E27FC236}">
                <a16:creationId xmlns:a16="http://schemas.microsoft.com/office/drawing/2014/main" id="{1FB6895E-90AB-2A4B-B700-4AD22CAB7F5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Tree>
    <p:extLst>
      <p:ext uri="{BB962C8B-B14F-4D97-AF65-F5344CB8AC3E}">
        <p14:creationId xmlns:p14="http://schemas.microsoft.com/office/powerpoint/2010/main" val="5617815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id="{2682DB09-63B9-F747-9DE3-09BAE4AF11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a:extLst>
              <a:ext uri="{FF2B5EF4-FFF2-40B4-BE49-F238E27FC236}">
                <a16:creationId xmlns:a16="http://schemas.microsoft.com/office/drawing/2014/main" id="{8DCB8A9B-36D5-164B-88CE-F218A691F48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i="1"/>
              <a:t>Stakeholder Regulation</a:t>
            </a:r>
          </a:p>
          <a:p>
            <a:pPr eaLnBrk="1" hangingPunct="1">
              <a:spcBef>
                <a:spcPct val="0"/>
              </a:spcBef>
            </a:pPr>
            <a:r>
              <a:rPr lang="en-GB" altLang="en-US"/>
              <a:t>Stakeholder regulation motives are based on using codes as a way of guiding or controlling employee and/ or other stakeholder (such as supplier) behaviour as it relates to day-to-day operational concerns and/or stakeholder groups (Aaronson and Reeves, 2002; Kolk, van Tulder and Welters, 1999; Rezaee, Elmore and Szendi 2001). This includes the desire of corporations to formalise their values, philosophies or commitments as a way of encouraging buy-in to the code and protecting the corporation from rogue employees by using the code as part of the employment contract. This group also includes third party codes written by a wide variety of stakeholder groups such as NGOs, governments, business associations etc., so as to guide or influence the behaviour of the corporation (Kolk, van Tulder and Welters, 1999). Not all of the motives for self-regulation focus on influencing the behaviour of others or</a:t>
            </a:r>
          </a:p>
          <a:p>
            <a:pPr eaLnBrk="1" hangingPunct="1">
              <a:spcBef>
                <a:spcPct val="0"/>
              </a:spcBef>
            </a:pPr>
            <a:r>
              <a:rPr lang="en-GB" altLang="en-US"/>
              <a:t>protecting the corporation. Some codes are championed by senior executives who feel a personal commitment to do the right thing (Gibson, 2000; Thompson, 2002) and formalise this in the corporate ethic using a code.</a:t>
            </a:r>
          </a:p>
          <a:p>
            <a:pPr eaLnBrk="1" hangingPunct="1">
              <a:spcBef>
                <a:spcPct val="0"/>
              </a:spcBef>
            </a:pPr>
            <a:endParaRPr lang="en-GB" altLang="en-US"/>
          </a:p>
        </p:txBody>
      </p:sp>
      <p:sp>
        <p:nvSpPr>
          <p:cNvPr id="94212" name="Slide Number Placeholder 3">
            <a:extLst>
              <a:ext uri="{FF2B5EF4-FFF2-40B4-BE49-F238E27FC236}">
                <a16:creationId xmlns:a16="http://schemas.microsoft.com/office/drawing/2014/main" id="{C3FD74D0-75BB-394E-893E-94541CA197E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ED2E88D5-0055-DD48-802B-5B3184834C32}" type="slidenum">
              <a:rPr lang="en-GB" altLang="en-US" smtClean="0">
                <a:latin typeface="Arial Narrow" panose="020B0604020202020204" pitchFamily="34" charset="0"/>
              </a:rPr>
              <a:pPr>
                <a:spcBef>
                  <a:spcPct val="0"/>
                </a:spcBef>
              </a:pPr>
              <a:t>59</a:t>
            </a:fld>
            <a:endParaRPr lang="en-GB" altLang="en-US">
              <a:latin typeface="Arial Narrow" panose="020B0604020202020204" pitchFamily="34" charset="0"/>
            </a:endParaRPr>
          </a:p>
        </p:txBody>
      </p:sp>
    </p:spTree>
    <p:extLst>
      <p:ext uri="{BB962C8B-B14F-4D97-AF65-F5344CB8AC3E}">
        <p14:creationId xmlns:p14="http://schemas.microsoft.com/office/powerpoint/2010/main" val="13744140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a:extLst>
              <a:ext uri="{FF2B5EF4-FFF2-40B4-BE49-F238E27FC236}">
                <a16:creationId xmlns:a16="http://schemas.microsoft.com/office/drawing/2014/main" id="{EA33A98D-11DC-6F41-B355-681419F49EE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6259" name="Notes Placeholder 2">
            <a:extLst>
              <a:ext uri="{FF2B5EF4-FFF2-40B4-BE49-F238E27FC236}">
                <a16:creationId xmlns:a16="http://schemas.microsoft.com/office/drawing/2014/main" id="{0F855731-957F-B84C-ADE9-09F855DCA5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i="1"/>
              <a:t>Stakeholder Communication</a:t>
            </a:r>
          </a:p>
          <a:p>
            <a:pPr eaLnBrk="1" hangingPunct="1">
              <a:spcBef>
                <a:spcPct val="0"/>
              </a:spcBef>
            </a:pPr>
            <a:r>
              <a:rPr lang="en-GB" altLang="en-US"/>
              <a:t>These deal specifically with communicating elements of corporate philosophy, activities and performance to both internal and external stakeholders, but where the code is not intended to regulate all the groups to which it communicates. Motivations in this group include a desire by corporations to ensure a continued societal license to operate (White, 1999; Kagan, Gunningham and Thornton 2003) where codes are used to formalise this commitment, to create trust, legitimacy and credibility of corporations with its stakeholder groups (Sethi, 2002), and</a:t>
            </a:r>
          </a:p>
          <a:p>
            <a:pPr eaLnBrk="1" hangingPunct="1">
              <a:spcBef>
                <a:spcPct val="0"/>
              </a:spcBef>
            </a:pPr>
            <a:r>
              <a:rPr lang="en-GB" altLang="en-US"/>
              <a:t>to communicate their intentions or activities towards operating in an ethical and socially acceptable manner, while still maintaining their ability to be profitable. Here corporations emphasise how products are made based on corporate philosophies and operating practices, which in turn can positively affect public opinion of the corporation (Wotruba, 1997; Rezaee, Elmore and Szendi 2001).</a:t>
            </a:r>
          </a:p>
        </p:txBody>
      </p:sp>
      <p:sp>
        <p:nvSpPr>
          <p:cNvPr id="96260" name="Slide Number Placeholder 3">
            <a:extLst>
              <a:ext uri="{FF2B5EF4-FFF2-40B4-BE49-F238E27FC236}">
                <a16:creationId xmlns:a16="http://schemas.microsoft.com/office/drawing/2014/main" id="{5A75A9C5-7240-754C-978B-6709802BF49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A01B708-C4EE-A849-B43C-78660B3370D0}" type="slidenum">
              <a:rPr lang="en-GB" altLang="en-US" smtClean="0">
                <a:latin typeface="Arial Narrow" panose="020B0604020202020204" pitchFamily="34" charset="0"/>
              </a:rPr>
              <a:pPr>
                <a:spcBef>
                  <a:spcPct val="0"/>
                </a:spcBef>
              </a:pPr>
              <a:t>60</a:t>
            </a:fld>
            <a:endParaRPr lang="en-GB" altLang="en-US">
              <a:latin typeface="Arial Narrow" panose="020B0604020202020204" pitchFamily="34" charset="0"/>
            </a:endParaRPr>
          </a:p>
        </p:txBody>
      </p:sp>
    </p:spTree>
    <p:extLst>
      <p:ext uri="{BB962C8B-B14F-4D97-AF65-F5344CB8AC3E}">
        <p14:creationId xmlns:p14="http://schemas.microsoft.com/office/powerpoint/2010/main" val="38110601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a:extLst>
              <a:ext uri="{FF2B5EF4-FFF2-40B4-BE49-F238E27FC236}">
                <a16:creationId xmlns:a16="http://schemas.microsoft.com/office/drawing/2014/main" id="{4E3B5FC4-C82B-5D47-9D65-037F2D6377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a:extLst>
              <a:ext uri="{FF2B5EF4-FFF2-40B4-BE49-F238E27FC236}">
                <a16:creationId xmlns:a16="http://schemas.microsoft.com/office/drawing/2014/main" id="{7A4BB3CF-5450-CB4A-B9F7-E204407570C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i="1"/>
              <a:t>Competitive Advantage</a:t>
            </a:r>
          </a:p>
          <a:p>
            <a:pPr eaLnBrk="1" hangingPunct="1">
              <a:spcBef>
                <a:spcPct val="0"/>
              </a:spcBef>
            </a:pPr>
            <a:r>
              <a:rPr lang="en-GB" altLang="en-US"/>
              <a:t>Motivations in this category are based on corporations using codes to help create a market advantage for the corporation. This includes corporations using codes to protect or enhance their already existing reputation within</a:t>
            </a:r>
          </a:p>
          <a:p>
            <a:pPr eaLnBrk="1" hangingPunct="1">
              <a:spcBef>
                <a:spcPct val="0"/>
              </a:spcBef>
            </a:pPr>
            <a:r>
              <a:rPr lang="en-GB" altLang="en-US"/>
              <a:t>the marketplace (Gibson, 2000; Diller, 1999; Brereton, 2002) by articulating a triple bottom line approach to production. This puts them in a position of leader or innovator either in their own industry or with regard to CSR issues. Some codes are created to help win contracts with discerning corporations or governments, (Ruhnka and Boerstler, 1998) to exclude new competitors to the market and/ or access to new markets, (Gibson, 2000; Wotruba, 1997) or to attract potential investors. Codes can also be used to help differentiate products in the marketplace as they inform the public about the corporation’s quality and modes of production. Therefore, the codes are created to provide information about the corporation with the hope these commitments will be rewarded by customers and other stakeholders when purchasing. (Lenox and Nash, 2003) Code creation is also motivated by a desire to improve relationships with customers (Diller, 1999) and other stakeholders.</a:t>
            </a:r>
          </a:p>
        </p:txBody>
      </p:sp>
      <p:sp>
        <p:nvSpPr>
          <p:cNvPr id="98308" name="Slide Number Placeholder 3">
            <a:extLst>
              <a:ext uri="{FF2B5EF4-FFF2-40B4-BE49-F238E27FC236}">
                <a16:creationId xmlns:a16="http://schemas.microsoft.com/office/drawing/2014/main" id="{7DDFAEB6-B044-3541-8EA1-8CC6F504F75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157E52E-A524-494C-B1E2-3C089ED277E4}" type="slidenum">
              <a:rPr lang="en-GB" altLang="en-US" smtClean="0">
                <a:latin typeface="Arial Narrow" panose="020B0604020202020204" pitchFamily="34" charset="0"/>
              </a:rPr>
              <a:pPr>
                <a:spcBef>
                  <a:spcPct val="0"/>
                </a:spcBef>
              </a:pPr>
              <a:t>61</a:t>
            </a:fld>
            <a:endParaRPr lang="en-GB" altLang="en-US">
              <a:latin typeface="Arial Narrow" panose="020B0604020202020204" pitchFamily="34" charset="0"/>
            </a:endParaRPr>
          </a:p>
        </p:txBody>
      </p:sp>
    </p:spTree>
    <p:extLst>
      <p:ext uri="{BB962C8B-B14F-4D97-AF65-F5344CB8AC3E}">
        <p14:creationId xmlns:p14="http://schemas.microsoft.com/office/powerpoint/2010/main" val="31543161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a:extLst>
              <a:ext uri="{FF2B5EF4-FFF2-40B4-BE49-F238E27FC236}">
                <a16:creationId xmlns:a16="http://schemas.microsoft.com/office/drawing/2014/main" id="{FF4FAB5A-3B67-A542-9C05-BC7EC5C070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0355" name="Notes Placeholder 2">
            <a:extLst>
              <a:ext uri="{FF2B5EF4-FFF2-40B4-BE49-F238E27FC236}">
                <a16:creationId xmlns:a16="http://schemas.microsoft.com/office/drawing/2014/main" id="{D7B1736D-2B78-A242-8EE0-B5FD32AC73C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i="1"/>
              <a:t>Mitigation of Risks or Threats</a:t>
            </a:r>
          </a:p>
          <a:p>
            <a:pPr eaLnBrk="1" hangingPunct="1">
              <a:spcBef>
                <a:spcPct val="0"/>
              </a:spcBef>
            </a:pPr>
            <a:r>
              <a:rPr lang="en-GB" altLang="en-US"/>
              <a:t>The last major group of motivations, mitigation of risks or threats, seems to have the most emphasis in the literature. Avoiding government legislation, intervention, or pressure and reducing or preventing negative</a:t>
            </a:r>
          </a:p>
          <a:p>
            <a:pPr eaLnBrk="1" hangingPunct="1">
              <a:spcBef>
                <a:spcPct val="0"/>
              </a:spcBef>
            </a:pPr>
            <a:r>
              <a:rPr lang="en-GB" altLang="en-US"/>
              <a:t>public attention are the most commonly noted motivations for corporations in adopting codes. (McInnes, 1996; Diller, 1999; Brereton, 2002; Truss, 1998; Aaronson and Reeves, 2002; Wotruba, 1997; Gibson, 2000; van Tulder and Kolk, 2001; Lenox and Nash, 2003; Cragg, 2005) Other threats or risks to mitigate include pressure from other corporations in the same industry or industry associations (Lenox and Nash, 2003), pressure from the public resulting from government failure to regulate (McInnes, 1996) and pre-empting consumer boycotts or remedy through the legal system. (Diller, 1999) Codes are also used to prove due diligence in court proceedings as a defence against legal sanction or to reduce legal penalties (Carroll and McGregor-Lowndes, 2001) or to indicate appropriate internal control systems in place to secure bank loans and reduce insurance premiums. (Brereton, 2002; Lenox and Nash, 2003; Thompson, 2002)</a:t>
            </a:r>
          </a:p>
        </p:txBody>
      </p:sp>
      <p:sp>
        <p:nvSpPr>
          <p:cNvPr id="100356" name="Slide Number Placeholder 3">
            <a:extLst>
              <a:ext uri="{FF2B5EF4-FFF2-40B4-BE49-F238E27FC236}">
                <a16:creationId xmlns:a16="http://schemas.microsoft.com/office/drawing/2014/main" id="{989F6C6C-ECDA-674C-A483-2ACB95D60DD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9E7FE135-699E-F843-BF48-05C69C1A2589}" type="slidenum">
              <a:rPr lang="en-GB" altLang="en-US" smtClean="0">
                <a:latin typeface="Arial Narrow" panose="020B0604020202020204" pitchFamily="34" charset="0"/>
              </a:rPr>
              <a:pPr>
                <a:spcBef>
                  <a:spcPct val="0"/>
                </a:spcBef>
              </a:pPr>
              <a:t>62</a:t>
            </a:fld>
            <a:endParaRPr lang="en-GB" altLang="en-US">
              <a:latin typeface="Arial Narrow" panose="020B0604020202020204" pitchFamily="34" charset="0"/>
            </a:endParaRPr>
          </a:p>
        </p:txBody>
      </p:sp>
    </p:spTree>
    <p:extLst>
      <p:ext uri="{BB962C8B-B14F-4D97-AF65-F5344CB8AC3E}">
        <p14:creationId xmlns:p14="http://schemas.microsoft.com/office/powerpoint/2010/main" val="38522924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Image Placeholder 1">
            <a:extLst>
              <a:ext uri="{FF2B5EF4-FFF2-40B4-BE49-F238E27FC236}">
                <a16:creationId xmlns:a16="http://schemas.microsoft.com/office/drawing/2014/main" id="{E3ABC065-8A9B-144B-9E7D-90FB870365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3427" name="Notes Placeholder 2">
            <a:extLst>
              <a:ext uri="{FF2B5EF4-FFF2-40B4-BE49-F238E27FC236}">
                <a16:creationId xmlns:a16="http://schemas.microsoft.com/office/drawing/2014/main" id="{23266FD9-70EC-144C-8990-EE986812239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a:t>In the vast majority of literature written on codes, there is an assumption (often implicit) that codes are created to encourage and/or ensure corporations act more responsibly. In the CSR and code literature, this assumption can be found in many works such as Diller (1999), Forcese (1997), Alexander (1997), and the ILO (n.d.a. and n.d.b.), where "code" is defined without any indication of the content or commitments to be made, however the body of</a:t>
            </a:r>
          </a:p>
          <a:p>
            <a:pPr eaLnBrk="1" hangingPunct="1">
              <a:spcBef>
                <a:spcPct val="0"/>
              </a:spcBef>
            </a:pPr>
            <a:r>
              <a:rPr lang="en-GB" altLang="en-US"/>
              <a:t>literature focuses on particular areas of importance with regard to CSR issues. For example, the United States Council for International Business (2004) website corporate responsibility section has a "position/statement document" on codes of conduct, where codes are defined as "commitments voluntarily made by companies, associations, or other organisations that put forth standards and principles of business conduct in the marketplace, and are thus primarily market-driven" (2000: 2). The definition does not describe content, or the nature of the</a:t>
            </a:r>
          </a:p>
          <a:p>
            <a:pPr eaLnBrk="1" hangingPunct="1">
              <a:spcBef>
                <a:spcPct val="0"/>
              </a:spcBef>
            </a:pPr>
            <a:r>
              <a:rPr lang="en-GB" altLang="en-US"/>
              <a:t>voluntary commitments to be made by the code. These pages also provide a summary of initiatives such as the US Model Business Principles, UN Global Compact, UN Guidelines for Corporate Social Responsibility and the ILO Tripartite Declaration of Principles, Concerning Multinational Enterprises and Social Policy, whose purpose is to encourage greater social and environmental responsibility by corporations. There are no statements that explicitly suggest or question the assumption that codes are to be used for reasons other than to promote CSR</a:t>
            </a:r>
          </a:p>
          <a:p>
            <a:pPr eaLnBrk="1" hangingPunct="1">
              <a:spcBef>
                <a:spcPct val="0"/>
              </a:spcBef>
            </a:pPr>
            <a:r>
              <a:rPr lang="en-GB" altLang="en-US"/>
              <a:t>Commitments.</a:t>
            </a:r>
          </a:p>
          <a:p>
            <a:pPr eaLnBrk="1" hangingPunct="1">
              <a:spcBef>
                <a:spcPct val="0"/>
              </a:spcBef>
            </a:pPr>
            <a:endParaRPr lang="en-GB" altLang="en-US"/>
          </a:p>
          <a:p>
            <a:pPr eaLnBrk="1" hangingPunct="1">
              <a:spcBef>
                <a:spcPct val="0"/>
              </a:spcBef>
            </a:pPr>
            <a:endParaRPr lang="en-GB" altLang="en-US"/>
          </a:p>
        </p:txBody>
      </p:sp>
      <p:sp>
        <p:nvSpPr>
          <p:cNvPr id="103428" name="Slide Number Placeholder 3">
            <a:extLst>
              <a:ext uri="{FF2B5EF4-FFF2-40B4-BE49-F238E27FC236}">
                <a16:creationId xmlns:a16="http://schemas.microsoft.com/office/drawing/2014/main" id="{26136D91-A47E-314A-95E8-9663E12EECA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1058507B-0DC0-564F-86C8-12F82970E158}" type="slidenum">
              <a:rPr lang="en-GB" altLang="en-US" smtClean="0">
                <a:latin typeface="Arial Narrow" panose="020B0604020202020204" pitchFamily="34" charset="0"/>
              </a:rPr>
              <a:pPr>
                <a:spcBef>
                  <a:spcPct val="0"/>
                </a:spcBef>
              </a:pPr>
              <a:t>64</a:t>
            </a:fld>
            <a:endParaRPr lang="en-GB" altLang="en-US">
              <a:latin typeface="Arial Narrow" panose="020B0604020202020204" pitchFamily="34" charset="0"/>
            </a:endParaRPr>
          </a:p>
        </p:txBody>
      </p:sp>
    </p:spTree>
    <p:extLst>
      <p:ext uri="{BB962C8B-B14F-4D97-AF65-F5344CB8AC3E}">
        <p14:creationId xmlns:p14="http://schemas.microsoft.com/office/powerpoint/2010/main" val="28049796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a:extLst>
              <a:ext uri="{FF2B5EF4-FFF2-40B4-BE49-F238E27FC236}">
                <a16:creationId xmlns:a16="http://schemas.microsoft.com/office/drawing/2014/main" id="{565DA74F-12F1-4346-AC71-9C9099A9F57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5475" name="Notes Placeholder 2">
            <a:extLst>
              <a:ext uri="{FF2B5EF4-FFF2-40B4-BE49-F238E27FC236}">
                <a16:creationId xmlns:a16="http://schemas.microsoft.com/office/drawing/2014/main" id="{87E0743F-C94D-EC41-B3CD-79AB5535A9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GB" altLang="en-US" sz="1000"/>
              <a:t>http://www.csrinternational.org/wp-content/uploads/Visser_Age_of_Responsibility_Paper_2011.pdf</a:t>
            </a:r>
          </a:p>
          <a:p>
            <a:pPr eaLnBrk="1" hangingPunct="1">
              <a:lnSpc>
                <a:spcPct val="80000"/>
              </a:lnSpc>
              <a:spcBef>
                <a:spcPct val="0"/>
              </a:spcBef>
            </a:pPr>
            <a:r>
              <a:rPr lang="en-GB" altLang="en-US" sz="1000"/>
              <a:t>http://www.unrisd.org/unrisd/website/document.nsf/0/e3b3e78bab9a886f80256b5e00344278/$FILE/jenkins.pdf</a:t>
            </a:r>
          </a:p>
          <a:p>
            <a:pPr eaLnBrk="1" hangingPunct="1">
              <a:lnSpc>
                <a:spcPct val="80000"/>
              </a:lnSpc>
              <a:spcBef>
                <a:spcPct val="0"/>
              </a:spcBef>
            </a:pPr>
            <a:r>
              <a:rPr lang="en-GB" altLang="en-US" sz="1000"/>
              <a:t>In some states the development and implementation of codes of practice is required by legislation. However, administration of the content and management of the codes is the responsibility of industry. </a:t>
            </a:r>
          </a:p>
          <a:p>
            <a:pPr eaLnBrk="1" hangingPunct="1">
              <a:lnSpc>
                <a:spcPct val="80000"/>
              </a:lnSpc>
              <a:spcBef>
                <a:spcPct val="0"/>
              </a:spcBef>
            </a:pPr>
            <a:r>
              <a:rPr lang="en-GB" altLang="en-US" sz="1000"/>
              <a:t>• The NT Code of Practice has classified the required harm minimisation measures into nine categories. These are: the provision of information, interaction with customers and community, training and skills development, exclusion of problem gamblers, physical environment, minors, financial transactions, advertising and promotions and privacy</a:t>
            </a:r>
          </a:p>
          <a:p>
            <a:pPr eaLnBrk="1" hangingPunct="1">
              <a:lnSpc>
                <a:spcPct val="80000"/>
              </a:lnSpc>
              <a:spcBef>
                <a:spcPct val="0"/>
              </a:spcBef>
            </a:pPr>
            <a:r>
              <a:rPr lang="en-GB" altLang="en-US" sz="1000"/>
              <a:t>policies.</a:t>
            </a:r>
          </a:p>
          <a:p>
            <a:pPr eaLnBrk="1" hangingPunct="1">
              <a:lnSpc>
                <a:spcPct val="80000"/>
              </a:lnSpc>
              <a:spcBef>
                <a:spcPct val="0"/>
              </a:spcBef>
            </a:pPr>
            <a:r>
              <a:rPr lang="en-GB" altLang="en-US" sz="1000"/>
              <a:t>• The NT Code has a three-phase model for review that covers (1) implementation, (2) cultural shift and (3) sustainability. </a:t>
            </a:r>
          </a:p>
          <a:p>
            <a:pPr eaLnBrk="1" hangingPunct="1">
              <a:lnSpc>
                <a:spcPct val="80000"/>
              </a:lnSpc>
              <a:spcBef>
                <a:spcPct val="0"/>
              </a:spcBef>
            </a:pPr>
            <a:r>
              <a:rPr lang="en-GB" altLang="en-US" sz="1000"/>
              <a:t>• Resource constraints, affecting both governments and individual venues affect the implementation and enforcement of the codes. Consequently, this varies from state to state and venue to venue. Despite community</a:t>
            </a:r>
          </a:p>
          <a:p>
            <a:pPr eaLnBrk="1" hangingPunct="1">
              <a:lnSpc>
                <a:spcPct val="80000"/>
              </a:lnSpc>
              <a:spcBef>
                <a:spcPct val="0"/>
              </a:spcBef>
            </a:pPr>
            <a:r>
              <a:rPr lang="en-GB" altLang="en-US" sz="1000"/>
              <a:t>input in the development of some codes, reviews in some states (i.e. Qld &amp; SA) have found that communities are rarely aware of the codes in practice.</a:t>
            </a:r>
          </a:p>
          <a:p>
            <a:pPr eaLnBrk="1" hangingPunct="1">
              <a:lnSpc>
                <a:spcPct val="80000"/>
              </a:lnSpc>
              <a:spcBef>
                <a:spcPct val="0"/>
              </a:spcBef>
            </a:pPr>
            <a:r>
              <a:rPr lang="en-GB" altLang="en-US" sz="1000" b="1"/>
              <a:t>Mandatory codes </a:t>
            </a:r>
            <a:r>
              <a:rPr lang="en-GB" altLang="en-US" sz="1000"/>
              <a:t>are legislated and imposed by governments to ensure industry (operators and venues) abide to the specific standards and practices of the code with penalties applicable for non-compliance</a:t>
            </a:r>
          </a:p>
          <a:p>
            <a:pPr eaLnBrk="1" hangingPunct="1">
              <a:lnSpc>
                <a:spcPct val="80000"/>
              </a:lnSpc>
              <a:spcBef>
                <a:spcPct val="0"/>
              </a:spcBef>
            </a:pPr>
            <a:r>
              <a:rPr lang="en-GB" altLang="en-US" sz="1000" b="1"/>
              <a:t>Co-regulatory (or voluntary codes</a:t>
            </a:r>
            <a:r>
              <a:rPr lang="en-GB" altLang="en-US" sz="1000"/>
              <a:t>) are intended to develop a shared understanding between parties (government, community and industry) for specific practices, policies and standards. These codes usually do not have penalties applied, but may be legislated. </a:t>
            </a:r>
          </a:p>
          <a:p>
            <a:pPr eaLnBrk="1" hangingPunct="1">
              <a:lnSpc>
                <a:spcPct val="80000"/>
              </a:lnSpc>
              <a:spcBef>
                <a:spcPct val="0"/>
              </a:spcBef>
            </a:pPr>
            <a:r>
              <a:rPr lang="en-GB" altLang="en-US" sz="1000" b="1"/>
              <a:t>Self-regulatory codes </a:t>
            </a:r>
            <a:r>
              <a:rPr lang="en-GB" altLang="en-US" sz="1000"/>
              <a:t>have been developed and enforced by industry itself.</a:t>
            </a:r>
          </a:p>
        </p:txBody>
      </p:sp>
      <p:sp>
        <p:nvSpPr>
          <p:cNvPr id="105476" name="Slide Number Placeholder 3">
            <a:extLst>
              <a:ext uri="{FF2B5EF4-FFF2-40B4-BE49-F238E27FC236}">
                <a16:creationId xmlns:a16="http://schemas.microsoft.com/office/drawing/2014/main" id="{F8825540-E1DD-FD4B-A4B0-54008B26DB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A722BE75-26AE-394E-98C7-DCF8D838A717}" type="slidenum">
              <a:rPr lang="en-GB" altLang="en-US" smtClean="0">
                <a:latin typeface="Arial Narrow" panose="020B0604020202020204" pitchFamily="34" charset="0"/>
              </a:rPr>
              <a:pPr>
                <a:spcBef>
                  <a:spcPct val="0"/>
                </a:spcBef>
              </a:pPr>
              <a:t>65</a:t>
            </a:fld>
            <a:endParaRPr lang="en-GB" altLang="en-US">
              <a:latin typeface="Arial Narrow" panose="020B0604020202020204" pitchFamily="34" charset="0"/>
            </a:endParaRPr>
          </a:p>
        </p:txBody>
      </p:sp>
    </p:spTree>
    <p:extLst>
      <p:ext uri="{BB962C8B-B14F-4D97-AF65-F5344CB8AC3E}">
        <p14:creationId xmlns:p14="http://schemas.microsoft.com/office/powerpoint/2010/main" val="16990877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a:extLst>
              <a:ext uri="{FF2B5EF4-FFF2-40B4-BE49-F238E27FC236}">
                <a16:creationId xmlns:a16="http://schemas.microsoft.com/office/drawing/2014/main" id="{753C5727-A8CC-D240-9F23-491C65052B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0595" name="Notes Placeholder 2">
            <a:extLst>
              <a:ext uri="{FF2B5EF4-FFF2-40B4-BE49-F238E27FC236}">
                <a16:creationId xmlns:a16="http://schemas.microsoft.com/office/drawing/2014/main" id="{BE207350-55B0-9740-ACD1-53165DAD44C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GB" altLang="en-US" sz="900" b="1"/>
              <a:t>Codes of practice and programs — some examples</a:t>
            </a:r>
          </a:p>
          <a:p>
            <a:pPr eaLnBrk="1" hangingPunct="1">
              <a:lnSpc>
                <a:spcPct val="80000"/>
              </a:lnSpc>
              <a:spcBef>
                <a:spcPct val="0"/>
              </a:spcBef>
            </a:pPr>
            <a:r>
              <a:rPr lang="en-GB" altLang="en-US" sz="900"/>
              <a:t>The voluntary </a:t>
            </a:r>
            <a:r>
              <a:rPr lang="en-GB" altLang="en-US" sz="900" b="1"/>
              <a:t>Queensland Responsible Gambling Code of Practice, introduced in </a:t>
            </a:r>
            <a:r>
              <a:rPr lang="en-GB" altLang="en-US" sz="900"/>
              <a:t>2002, was developed by the Queensland gambling industry, the State Government and the Queensland community. The Code ‘represents a voluntary, whole-of-industry commitment to best practice in the provision of responsible gambling’ (Queensland</a:t>
            </a:r>
          </a:p>
          <a:p>
            <a:pPr eaLnBrk="1" hangingPunct="1">
              <a:lnSpc>
                <a:spcPct val="80000"/>
              </a:lnSpc>
              <a:spcBef>
                <a:spcPct val="0"/>
              </a:spcBef>
            </a:pPr>
            <a:r>
              <a:rPr lang="en-GB" altLang="en-US" sz="900"/>
              <a:t>Responsible Gambling Advisory Committee, sub. 235, p. 13). It contains ‘responsible gambling practices’ relating to: the provision of information; the interaction with customers and the community; exclusion; the physical environment; financial transactions; and advertising and promotions.</a:t>
            </a:r>
          </a:p>
          <a:p>
            <a:pPr eaLnBrk="1" hangingPunct="1">
              <a:lnSpc>
                <a:spcPct val="80000"/>
              </a:lnSpc>
              <a:spcBef>
                <a:spcPct val="0"/>
              </a:spcBef>
            </a:pPr>
            <a:r>
              <a:rPr lang="en-GB" altLang="en-US" sz="900"/>
              <a:t>In South Australia, individual </a:t>
            </a:r>
            <a:r>
              <a:rPr lang="en-GB" altLang="en-US" sz="900" b="1"/>
              <a:t>Advertising and Responsible Gambling Codes of Practice have mandatorily applied since 2004 to the casino, lotteries, TAB, licensed </a:t>
            </a:r>
            <a:r>
              <a:rPr lang="en-GB" altLang="en-US" sz="900"/>
              <a:t>racing clubs and gaming machine venues (hotels and clubs). The gaming machine venue Advertising Code of Practice covers such matters as electronic media blackouts, the advertising of prises, the sounds of gaming in radio and TV advertisements, and interior and exterior advertising. The gaming machine venue Responsible Gambling Code of Practice covers such matters as the screening of the sights and sounds of gambling, customer information and signage, coin availability, alcohol and gambling, inducements, self-exclusion and staff and training (South Australian Government, sub. 225, pp. 35–6).</a:t>
            </a:r>
          </a:p>
          <a:p>
            <a:pPr eaLnBrk="1" hangingPunct="1">
              <a:lnSpc>
                <a:spcPct val="80000"/>
              </a:lnSpc>
              <a:spcBef>
                <a:spcPct val="0"/>
              </a:spcBef>
            </a:pPr>
            <a:r>
              <a:rPr lang="en-GB" altLang="en-US" sz="900"/>
              <a:t>The </a:t>
            </a:r>
            <a:r>
              <a:rPr lang="en-GB" altLang="en-US" sz="900" b="1"/>
              <a:t>BetSafe Program, developed in 1998 by a gambling counsellor and funded by</a:t>
            </a:r>
          </a:p>
          <a:p>
            <a:pPr eaLnBrk="1" hangingPunct="1">
              <a:lnSpc>
                <a:spcPct val="80000"/>
              </a:lnSpc>
              <a:spcBef>
                <a:spcPct val="0"/>
              </a:spcBef>
            </a:pPr>
            <a:r>
              <a:rPr lang="en-GB" altLang="en-US" sz="900"/>
              <a:t>industry members, provides over 40 New South Wales and ACT clubs with: staff training in responsible gambling; problem gambling counselling; a self-exclusion program, and information, publications, signage, and policies and procedures (BetSafe, sub. 93, pp. 1–3). Specific BetSafe policies and procedures cover such matters as unattended children, underage gambling, financial transactions, legal and compliance information, complementary food and drinks, payment of jackpots and winnings, helping problem gamblers, dealing with third party complaints, exclusion</a:t>
            </a:r>
          </a:p>
          <a:p>
            <a:pPr eaLnBrk="1" hangingPunct="1">
              <a:lnSpc>
                <a:spcPct val="80000"/>
              </a:lnSpc>
              <a:spcBef>
                <a:spcPct val="0"/>
              </a:spcBef>
            </a:pPr>
            <a:r>
              <a:rPr lang="en-GB" altLang="en-US" sz="900"/>
              <a:t>procedures and training policy.</a:t>
            </a:r>
          </a:p>
          <a:p>
            <a:pPr eaLnBrk="1" hangingPunct="1">
              <a:lnSpc>
                <a:spcPct val="80000"/>
              </a:lnSpc>
              <a:spcBef>
                <a:spcPct val="0"/>
              </a:spcBef>
            </a:pPr>
            <a:r>
              <a:rPr lang="en-GB" altLang="en-US" sz="900"/>
              <a:t>The </a:t>
            </a:r>
            <a:r>
              <a:rPr lang="en-GB" altLang="en-US" sz="900" b="1"/>
              <a:t>ACT Clubsafe Program, a joint initiative of ClubsACT and Lifeline Canberra </a:t>
            </a:r>
            <a:r>
              <a:rPr lang="en-GB" altLang="en-US" sz="900"/>
              <a:t>commenced in 2001 and now applies to 26 clubs in the ACT, which operate over 90 per cent of gaming machines. Under the program, clubs contribute funding to Lifeline, which provides access to counselling for club patrons. The </a:t>
            </a:r>
            <a:r>
              <a:rPr lang="en-GB" altLang="en-US" sz="900" b="1"/>
              <a:t>ACT Clubstart Program,</a:t>
            </a:r>
          </a:p>
          <a:p>
            <a:pPr eaLnBrk="1" hangingPunct="1">
              <a:lnSpc>
                <a:spcPct val="80000"/>
              </a:lnSpc>
              <a:spcBef>
                <a:spcPct val="0"/>
              </a:spcBef>
            </a:pPr>
            <a:r>
              <a:rPr lang="en-GB" altLang="en-US" sz="900"/>
              <a:t>an initiative of ClubsACT in 2007, among other things, provides training in the responsible service of gambling and alcohol to participants (ClubsACT, sub. DR337, pp. 8–9).</a:t>
            </a:r>
          </a:p>
          <a:p>
            <a:pPr eaLnBrk="1" hangingPunct="1">
              <a:lnSpc>
                <a:spcPct val="80000"/>
              </a:lnSpc>
              <a:spcBef>
                <a:spcPct val="0"/>
              </a:spcBef>
            </a:pPr>
            <a:r>
              <a:rPr lang="en-GB" altLang="en-US" sz="900"/>
              <a:t>Crown Casino in Melbourne voluntarily operates an on-site </a:t>
            </a:r>
            <a:r>
              <a:rPr lang="en-GB" altLang="en-US" sz="900" b="1"/>
              <a:t>Responsible Gaming Support Centre, 24 hours a day seven days a week, that provides a variety of </a:t>
            </a:r>
            <a:r>
              <a:rPr lang="en-GB" altLang="en-US" sz="900"/>
              <a:t>services to assist patrons and their families including responsible gaming information, counselling and referral to other service providers. Trained Responsible Gaming</a:t>
            </a:r>
          </a:p>
          <a:p>
            <a:pPr eaLnBrk="1" hangingPunct="1">
              <a:lnSpc>
                <a:spcPct val="80000"/>
              </a:lnSpc>
              <a:spcBef>
                <a:spcPct val="0"/>
              </a:spcBef>
            </a:pPr>
            <a:r>
              <a:rPr lang="en-GB" altLang="en-US" sz="900"/>
              <a:t>Liaison Officers, a chaplain and two registered psychologists staff the Centre (Australasian Casino Association, sub. 214, attachment — Allen Consulting Group 2009b, p. 61).</a:t>
            </a:r>
          </a:p>
        </p:txBody>
      </p:sp>
      <p:sp>
        <p:nvSpPr>
          <p:cNvPr id="110596" name="Slide Number Placeholder 3">
            <a:extLst>
              <a:ext uri="{FF2B5EF4-FFF2-40B4-BE49-F238E27FC236}">
                <a16:creationId xmlns:a16="http://schemas.microsoft.com/office/drawing/2014/main" id="{89AEB02B-93A2-E447-A30A-74A614BB62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B31D832-6724-B346-938B-C9677F04D54E}" type="slidenum">
              <a:rPr lang="en-GB" altLang="en-US" smtClean="0">
                <a:latin typeface="Arial Narrow" panose="020B0604020202020204" pitchFamily="34" charset="0"/>
              </a:rPr>
              <a:pPr>
                <a:spcBef>
                  <a:spcPct val="0"/>
                </a:spcBef>
              </a:pPr>
              <a:t>68</a:t>
            </a:fld>
            <a:endParaRPr lang="en-GB" altLang="en-US">
              <a:latin typeface="Arial Narrow" panose="020B0604020202020204" pitchFamily="34" charset="0"/>
            </a:endParaRPr>
          </a:p>
        </p:txBody>
      </p:sp>
    </p:spTree>
    <p:extLst>
      <p:ext uri="{BB962C8B-B14F-4D97-AF65-F5344CB8AC3E}">
        <p14:creationId xmlns:p14="http://schemas.microsoft.com/office/powerpoint/2010/main" val="21820733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a:extLst>
              <a:ext uri="{FF2B5EF4-FFF2-40B4-BE49-F238E27FC236}">
                <a16:creationId xmlns:a16="http://schemas.microsoft.com/office/drawing/2014/main" id="{B030CD81-5CEB-DE47-BEA4-97B87C7C892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43" name="Notes Placeholder 2">
            <a:extLst>
              <a:ext uri="{FF2B5EF4-FFF2-40B4-BE49-F238E27FC236}">
                <a16:creationId xmlns:a16="http://schemas.microsoft.com/office/drawing/2014/main" id="{AB700A42-2580-F941-B4ED-7E297DA3C49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Char char="•"/>
            </a:pPr>
            <a:r>
              <a:rPr lang="en-GB" altLang="en-US"/>
              <a:t>there are numerous and various initiatives introduced, or funded, voluntarily by the industries, some of which governments have subsequently mandated</a:t>
            </a:r>
          </a:p>
          <a:p>
            <a:pPr eaLnBrk="1" hangingPunct="1">
              <a:spcBef>
                <a:spcPct val="0"/>
              </a:spcBef>
              <a:buFontTx/>
              <a:buChar char="•"/>
            </a:pPr>
            <a:r>
              <a:rPr lang="en-GB" altLang="en-US"/>
              <a:t>some have gone beyond minimum mandated requirements or have reflected best practice</a:t>
            </a:r>
          </a:p>
          <a:p>
            <a:pPr eaLnBrk="1" hangingPunct="1">
              <a:spcBef>
                <a:spcPct val="0"/>
              </a:spcBef>
              <a:buFontTx/>
              <a:buChar char="•"/>
            </a:pPr>
            <a:r>
              <a:rPr lang="en-GB" altLang="en-US"/>
              <a:t>many have involved collabouration with community sector organisations and governments </a:t>
            </a:r>
          </a:p>
          <a:p>
            <a:pPr eaLnBrk="1" hangingPunct="1">
              <a:spcBef>
                <a:spcPct val="0"/>
              </a:spcBef>
              <a:buFontTx/>
              <a:buChar char="•"/>
            </a:pPr>
            <a:r>
              <a:rPr lang="en-GB" altLang="en-US"/>
              <a:t>compared with government regulation, self-regulation is quicker to implement and amend, more flexible and more reflective of diversity in local conditions facing venues, and leads to greater ownership by venues</a:t>
            </a:r>
          </a:p>
          <a:p>
            <a:pPr eaLnBrk="1" hangingPunct="1">
              <a:spcBef>
                <a:spcPct val="0"/>
              </a:spcBef>
              <a:buFontTx/>
              <a:buChar char="•"/>
            </a:pPr>
            <a:endParaRPr lang="en-GB" altLang="en-US"/>
          </a:p>
        </p:txBody>
      </p:sp>
      <p:sp>
        <p:nvSpPr>
          <p:cNvPr id="112644" name="Slide Number Placeholder 3">
            <a:extLst>
              <a:ext uri="{FF2B5EF4-FFF2-40B4-BE49-F238E27FC236}">
                <a16:creationId xmlns:a16="http://schemas.microsoft.com/office/drawing/2014/main" id="{7B848FBC-DC59-ED46-8EA2-B88784B536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D4AD9FD-39D9-2D42-8736-B92DD4664202}" type="slidenum">
              <a:rPr lang="en-GB" altLang="en-US" smtClean="0">
                <a:latin typeface="Arial Narrow" panose="020B0604020202020204" pitchFamily="34" charset="0"/>
              </a:rPr>
              <a:pPr>
                <a:spcBef>
                  <a:spcPct val="0"/>
                </a:spcBef>
              </a:pPr>
              <a:t>69</a:t>
            </a:fld>
            <a:endParaRPr lang="en-GB" altLang="en-US">
              <a:latin typeface="Arial Narrow" panose="020B0604020202020204" pitchFamily="34" charset="0"/>
            </a:endParaRPr>
          </a:p>
        </p:txBody>
      </p:sp>
    </p:spTree>
    <p:extLst>
      <p:ext uri="{BB962C8B-B14F-4D97-AF65-F5344CB8AC3E}">
        <p14:creationId xmlns:p14="http://schemas.microsoft.com/office/powerpoint/2010/main" val="29619854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Slide Image Placeholder 1">
            <a:extLst>
              <a:ext uri="{FF2B5EF4-FFF2-40B4-BE49-F238E27FC236}">
                <a16:creationId xmlns:a16="http://schemas.microsoft.com/office/drawing/2014/main" id="{886DF0E0-6594-E149-81A1-07B0C4F8AEC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4691" name="Notes Placeholder 2">
            <a:extLst>
              <a:ext uri="{FF2B5EF4-FFF2-40B4-BE49-F238E27FC236}">
                <a16:creationId xmlns:a16="http://schemas.microsoft.com/office/drawing/2014/main" id="{0384BEB0-2D6F-9941-8AD7-D1F23E78027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altLang="en-US" sz="1100"/>
              <a:t>However, despite their benefits in terms of their flexibility, there are three interrelated deficiencies with </a:t>
            </a:r>
            <a:r>
              <a:rPr lang="en-GB" altLang="en-US" sz="1100" i="1"/>
              <a:t>voluntary codes of practice and programs as a means of </a:t>
            </a:r>
            <a:r>
              <a:rPr lang="en-GB" altLang="en-US" sz="1100"/>
              <a:t> addressing gambling harms.</a:t>
            </a:r>
          </a:p>
          <a:p>
            <a:pPr eaLnBrk="1" hangingPunct="1">
              <a:lnSpc>
                <a:spcPct val="90000"/>
              </a:lnSpc>
              <a:spcBef>
                <a:spcPct val="0"/>
              </a:spcBef>
            </a:pPr>
            <a:r>
              <a:rPr lang="en-GB" altLang="en-US" sz="1100" b="1"/>
              <a:t>The first deficiency </a:t>
            </a:r>
            <a:r>
              <a:rPr lang="en-GB" altLang="en-US" sz="1100"/>
              <a:t>relates to the types of harm minimisation measures that voluntary codes of practice and programs include. Voluntary measures tend to be at the ‘soft’ end of the harm minimisation spectrum — that is, they appear to involve the provision of information or warnings, or the introduction of documentation or</a:t>
            </a:r>
          </a:p>
          <a:p>
            <a:pPr eaLnBrk="1" hangingPunct="1">
              <a:lnSpc>
                <a:spcPct val="90000"/>
              </a:lnSpc>
              <a:spcBef>
                <a:spcPct val="0"/>
              </a:spcBef>
            </a:pPr>
            <a:r>
              <a:rPr lang="en-GB" altLang="en-US" sz="1100"/>
              <a:t>reporting systems, or the identification of venue liaison contacts, or merely restate government regulation (for example, Hing and Dickerson 2002). Such measures are unlikely to reduce gambling revenues significantly for a venue.</a:t>
            </a:r>
          </a:p>
          <a:p>
            <a:pPr eaLnBrk="1" hangingPunct="1">
              <a:lnSpc>
                <a:spcPct val="90000"/>
              </a:lnSpc>
              <a:spcBef>
                <a:spcPct val="0"/>
              </a:spcBef>
            </a:pPr>
            <a:r>
              <a:rPr lang="en-GB" altLang="en-US" sz="1100" b="1"/>
              <a:t>The second deficiency </a:t>
            </a:r>
            <a:r>
              <a:rPr lang="en-GB" altLang="en-US" sz="1100"/>
              <a:t>is the lack of effective monitoring and enforcement. There is very little evidence of industry associations or governments publicly reporting the extent of venue compliance with voluntary codes of practice and programs, or penalising venues for breaches. For example, McMillen noted that governments</a:t>
            </a:r>
          </a:p>
          <a:p>
            <a:pPr eaLnBrk="1" hangingPunct="1">
              <a:lnSpc>
                <a:spcPct val="90000"/>
              </a:lnSpc>
              <a:spcBef>
                <a:spcPct val="0"/>
              </a:spcBef>
            </a:pPr>
            <a:r>
              <a:rPr lang="en-GB" altLang="en-US" sz="1100"/>
              <a:t>have different ways of monitoring the compliance of industries with codes of practice, with none commissioning an independent compliance audit. Furthermore, she noted that there is little public information on compliance or on consumer experiences of codes (sub. 223, p. 32). This is an important deficiency in that effective monitoring and enforcement has the potential to countervail the commercial incentive of venues not to vigorously pursue effective harm minimisation measures.</a:t>
            </a:r>
          </a:p>
          <a:p>
            <a:pPr eaLnBrk="1" hangingPunct="1">
              <a:lnSpc>
                <a:spcPct val="90000"/>
              </a:lnSpc>
              <a:spcBef>
                <a:spcPct val="0"/>
              </a:spcBef>
            </a:pPr>
            <a:r>
              <a:rPr lang="en-GB" altLang="en-US" sz="1100" b="1"/>
              <a:t>Linked to these two deficiencies is the third </a:t>
            </a:r>
            <a:r>
              <a:rPr lang="en-GB" altLang="en-US" sz="1100"/>
              <a:t>— namely, inconsistent and/or low compliance by venues with voluntary codes of practice and programs. Poor compliance was a concern for some participants in respect of both voluntary and mandatory codes of practice and programs (box 12.6).</a:t>
            </a:r>
          </a:p>
        </p:txBody>
      </p:sp>
      <p:sp>
        <p:nvSpPr>
          <p:cNvPr id="114692" name="Slide Number Placeholder 3">
            <a:extLst>
              <a:ext uri="{FF2B5EF4-FFF2-40B4-BE49-F238E27FC236}">
                <a16:creationId xmlns:a16="http://schemas.microsoft.com/office/drawing/2014/main" id="{7CBDBE3F-F4BE-F445-90A0-EB29E4BDE73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8A570E72-EC5C-854C-9401-DFDB777234FC}" type="slidenum">
              <a:rPr lang="en-GB" altLang="en-US" smtClean="0">
                <a:latin typeface="Arial Narrow" panose="020B0604020202020204" pitchFamily="34" charset="0"/>
              </a:rPr>
              <a:pPr>
                <a:spcBef>
                  <a:spcPct val="0"/>
                </a:spcBef>
              </a:pPr>
              <a:t>70</a:t>
            </a:fld>
            <a:endParaRPr lang="en-GB" altLang="en-US">
              <a:latin typeface="Arial Narrow" panose="020B0604020202020204" pitchFamily="34" charset="0"/>
            </a:endParaRPr>
          </a:p>
        </p:txBody>
      </p:sp>
    </p:spTree>
    <p:extLst>
      <p:ext uri="{BB962C8B-B14F-4D97-AF65-F5344CB8AC3E}">
        <p14:creationId xmlns:p14="http://schemas.microsoft.com/office/powerpoint/2010/main" val="10508552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Slide Image Placeholder 1">
            <a:extLst>
              <a:ext uri="{FF2B5EF4-FFF2-40B4-BE49-F238E27FC236}">
                <a16:creationId xmlns:a16="http://schemas.microsoft.com/office/drawing/2014/main" id="{22CFFE7A-6536-B64F-B243-DC017B23FB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6739" name="Notes Placeholder 2">
            <a:extLst>
              <a:ext uri="{FF2B5EF4-FFF2-40B4-BE49-F238E27FC236}">
                <a16:creationId xmlns:a16="http://schemas.microsoft.com/office/drawing/2014/main" id="{AD7760DF-90FF-874F-86FB-E094637412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GB" altLang="en-US" sz="1100"/>
              <a:t>Some studies suggest that venue compliance is better where codes are mandatory</a:t>
            </a:r>
          </a:p>
          <a:p>
            <a:pPr eaLnBrk="1" hangingPunct="1">
              <a:lnSpc>
                <a:spcPct val="80000"/>
              </a:lnSpc>
              <a:spcBef>
                <a:spcPct val="0"/>
              </a:spcBef>
            </a:pPr>
            <a:r>
              <a:rPr lang="en-GB" altLang="en-US" sz="1100"/>
              <a:t>Already noted are the inherently weak incentives facing venues, the specific measures included in the codes and</a:t>
            </a:r>
          </a:p>
          <a:p>
            <a:pPr eaLnBrk="1" hangingPunct="1">
              <a:lnSpc>
                <a:spcPct val="80000"/>
              </a:lnSpc>
              <a:spcBef>
                <a:spcPct val="0"/>
              </a:spcBef>
            </a:pPr>
            <a:r>
              <a:rPr lang="en-GB" altLang="en-US" sz="1100"/>
              <a:t>programs, and poor monitoring and enforcement. An additional reason for poor compliance is that venues may ‘lack ownership’ over a particular code or program that is externally imposed — they may not have been consulted in its development, or they genuinely believe that it does not reflect their particular circumstances.</a:t>
            </a:r>
          </a:p>
          <a:p>
            <a:pPr eaLnBrk="1" hangingPunct="1">
              <a:lnSpc>
                <a:spcPct val="80000"/>
              </a:lnSpc>
              <a:spcBef>
                <a:spcPct val="0"/>
              </a:spcBef>
            </a:pPr>
            <a:r>
              <a:rPr lang="en-GB" altLang="en-US" sz="1100"/>
              <a:t>A mandatory/systematic approach addresses the following issues:  the potential conflict of interest that gambling venues face — actions to increase revenue as opposed to harm reduction; and  research has indicated that c</a:t>
            </a:r>
          </a:p>
          <a:p>
            <a:pPr eaLnBrk="1" hangingPunct="1">
              <a:lnSpc>
                <a:spcPct val="80000"/>
              </a:lnSpc>
              <a:spcBef>
                <a:spcPct val="0"/>
              </a:spcBef>
            </a:pPr>
            <a:r>
              <a:rPr lang="en-GB" altLang="en-US" sz="1100"/>
              <a:t>compliance and commitment to voluntary requirements is generally low. (sub. 247, p. 46)</a:t>
            </a:r>
          </a:p>
          <a:p>
            <a:pPr eaLnBrk="1" hangingPunct="1">
              <a:lnSpc>
                <a:spcPct val="80000"/>
              </a:lnSpc>
              <a:spcBef>
                <a:spcPct val="0"/>
              </a:spcBef>
            </a:pPr>
            <a:r>
              <a:rPr lang="en-GB" altLang="en-US" sz="1100"/>
              <a:t>in the absence of strong incentives facing gambling venues to effectively address gambling harms, it would be inappropriate for governments and the community at large to depend solely on voluntary codes of practice and programs for harm minimisation. Indeed, as noted by Clubs Australia, no jurisdiction appears to rely sole upon voluntary measures to address gambling harms (sub. DR359, p. 53).</a:t>
            </a:r>
          </a:p>
          <a:p>
            <a:pPr eaLnBrk="1" hangingPunct="1">
              <a:lnSpc>
                <a:spcPct val="80000"/>
              </a:lnSpc>
              <a:spcBef>
                <a:spcPct val="0"/>
              </a:spcBef>
            </a:pPr>
            <a:r>
              <a:rPr lang="en-GB" altLang="en-US" sz="1100"/>
              <a:t>This is not to say that such industry self-regulation does not have a role within gambling regulatory regimes. </a:t>
            </a:r>
            <a:r>
              <a:rPr lang="en-GB" altLang="en-US" sz="1100" b="1"/>
              <a:t>Voluntary codes of practice and programs are a source of useful guidance and direction for individual venues. By their nature, they can be flexible instruments, easily altered to accommodate changing business practices, technologies and consumer demands.</a:t>
            </a:r>
          </a:p>
          <a:p>
            <a:pPr eaLnBrk="1" hangingPunct="1">
              <a:lnSpc>
                <a:spcPct val="80000"/>
              </a:lnSpc>
              <a:spcBef>
                <a:spcPct val="0"/>
              </a:spcBef>
            </a:pPr>
            <a:r>
              <a:rPr lang="en-GB" altLang="en-US" sz="1100"/>
              <a:t>However, there will be certain types of measures that will need to be made mandatory by governments — whether through so-called </a:t>
            </a:r>
            <a:r>
              <a:rPr lang="en-GB" altLang="en-US" sz="1100" b="1"/>
              <a:t>‘mandatory codes of practice’, venue licensing conditions or legislation — if harm minimisation is to be effectively achieved.</a:t>
            </a:r>
          </a:p>
        </p:txBody>
      </p:sp>
      <p:sp>
        <p:nvSpPr>
          <p:cNvPr id="116740" name="Slide Number Placeholder 3">
            <a:extLst>
              <a:ext uri="{FF2B5EF4-FFF2-40B4-BE49-F238E27FC236}">
                <a16:creationId xmlns:a16="http://schemas.microsoft.com/office/drawing/2014/main" id="{0FE767FB-966B-2A4F-944C-64788056D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D0A9515-F430-C24D-8BFB-D793CCD47976}" type="slidenum">
              <a:rPr lang="en-GB" altLang="en-US" smtClean="0">
                <a:latin typeface="Arial Narrow" panose="020B0604020202020204" pitchFamily="34" charset="0"/>
              </a:rPr>
              <a:pPr>
                <a:spcBef>
                  <a:spcPct val="0"/>
                </a:spcBef>
              </a:pPr>
              <a:t>71</a:t>
            </a:fld>
            <a:endParaRPr lang="en-GB" altLang="en-US">
              <a:latin typeface="Arial Narrow" panose="020B0604020202020204" pitchFamily="34" charset="0"/>
            </a:endParaRPr>
          </a:p>
        </p:txBody>
      </p:sp>
    </p:spTree>
    <p:extLst>
      <p:ext uri="{BB962C8B-B14F-4D97-AF65-F5344CB8AC3E}">
        <p14:creationId xmlns:p14="http://schemas.microsoft.com/office/powerpoint/2010/main" val="16927872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Slide Image Placeholder 1">
            <a:extLst>
              <a:ext uri="{FF2B5EF4-FFF2-40B4-BE49-F238E27FC236}">
                <a16:creationId xmlns:a16="http://schemas.microsoft.com/office/drawing/2014/main" id="{80A7B592-6B45-3448-A915-9DD11B9088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8787" name="Notes Placeholder 2">
            <a:extLst>
              <a:ext uri="{FF2B5EF4-FFF2-40B4-BE49-F238E27FC236}">
                <a16:creationId xmlns:a16="http://schemas.microsoft.com/office/drawing/2014/main" id="{333579F7-8706-A849-845C-1E6CF61E9E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a:t>Regulatory spectrum </a:t>
            </a:r>
            <a:r>
              <a:rPr lang="en-GB" altLang="en-US"/>
              <a:t>No intervention Information and education Self-regulation Classic regulation Incentive based structures No formal government action. Enables better informed choices. Can change attitudes - ‘hearts and minds’. The encouragement of particular types of behaviour. Financial instruments, eg, price caps, taxes often used. Prescriptive state regulation. Regulations prescribe particular conduct. Codes negotiated and enforced within an industry. Those with statutory backing or significant government involvement are co-regulation. </a:t>
            </a:r>
          </a:p>
          <a:p>
            <a:pPr eaLnBrk="1" hangingPunct="1">
              <a:spcBef>
                <a:spcPct val="0"/>
              </a:spcBef>
            </a:pPr>
            <a:endParaRPr lang="en-GB" altLang="en-US"/>
          </a:p>
          <a:p>
            <a:pPr eaLnBrk="1" hangingPunct="1">
              <a:spcBef>
                <a:spcPct val="0"/>
              </a:spcBef>
            </a:pPr>
            <a:endParaRPr lang="en-GB" altLang="en-US"/>
          </a:p>
        </p:txBody>
      </p:sp>
      <p:sp>
        <p:nvSpPr>
          <p:cNvPr id="118788" name="Slide Number Placeholder 3">
            <a:extLst>
              <a:ext uri="{FF2B5EF4-FFF2-40B4-BE49-F238E27FC236}">
                <a16:creationId xmlns:a16="http://schemas.microsoft.com/office/drawing/2014/main" id="{31AE8BA9-DDAE-5D4F-8106-62B1368A59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E49F899-06B7-9745-A025-C50AC41959CB}" type="slidenum">
              <a:rPr lang="en-GB" altLang="en-US" smtClean="0">
                <a:latin typeface="Arial Narrow" panose="020B0604020202020204" pitchFamily="34" charset="0"/>
              </a:rPr>
              <a:pPr>
                <a:spcBef>
                  <a:spcPct val="0"/>
                </a:spcBef>
              </a:pPr>
              <a:t>72</a:t>
            </a:fld>
            <a:endParaRPr lang="en-GB" altLang="en-US">
              <a:latin typeface="Arial Narrow" panose="020B0604020202020204" pitchFamily="34" charset="0"/>
            </a:endParaRPr>
          </a:p>
        </p:txBody>
      </p:sp>
    </p:spTree>
    <p:extLst>
      <p:ext uri="{BB962C8B-B14F-4D97-AF65-F5344CB8AC3E}">
        <p14:creationId xmlns:p14="http://schemas.microsoft.com/office/powerpoint/2010/main" val="2048302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a:extLst>
              <a:ext uri="{FF2B5EF4-FFF2-40B4-BE49-F238E27FC236}">
                <a16:creationId xmlns:a16="http://schemas.microsoft.com/office/drawing/2014/main" id="{91C2363A-73A2-904F-9962-96154BD8D6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0835" name="Notes Placeholder 2">
            <a:extLst>
              <a:ext uri="{FF2B5EF4-FFF2-40B4-BE49-F238E27FC236}">
                <a16:creationId xmlns:a16="http://schemas.microsoft.com/office/drawing/2014/main" id="{AF25A400-4096-2146-B708-E91B243968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GB" altLang="en-US" sz="900"/>
              <a:t>At the pure self-regulatory end of the spectrum ‘unilateral codes of conduct’, according the NCC, are when an individual business ‘decides to adopt and implement specific policies which amount to some form of self-restraint on its conduct towards its customers.’ The objectives of this often have a mix of private and public interest. They can provide a competitive advantage, deflect the concerns of government, or pursue goals of social responsibility. </a:t>
            </a:r>
          </a:p>
          <a:p>
            <a:pPr eaLnBrk="1" hangingPunct="1">
              <a:lnSpc>
                <a:spcPct val="80000"/>
              </a:lnSpc>
              <a:spcBef>
                <a:spcPct val="0"/>
              </a:spcBef>
            </a:pPr>
            <a:r>
              <a:rPr lang="en-GB" altLang="en-US" sz="900"/>
              <a:t>One step along the spectrum ‘customer charters’ adopted by an individual business involve a ‘formal exercise covering all aspects of its dealings with customers, though still stopping short of collective participation of other companies’. It is a ‘formal public commitment to combine compliance with legal obligations with customer service initiatives’. </a:t>
            </a:r>
          </a:p>
          <a:p>
            <a:pPr eaLnBrk="1" hangingPunct="1">
              <a:lnSpc>
                <a:spcPct val="80000"/>
              </a:lnSpc>
              <a:spcBef>
                <a:spcPct val="0"/>
              </a:spcBef>
            </a:pPr>
            <a:r>
              <a:rPr lang="en-GB" altLang="en-US" sz="900"/>
              <a:t>A ‘unilateral sectoral code’ is a ‘code of practice or similar set of rules unilaterally adopted by a trade or profession, without any consultation or discussion with the outside world’. While the NCC notes that this ‘has all the characteristics of “genuine” self-regulation – entirely voluntary, self imposed and collective’ in practice it is ‘almost extinct’. It is close to classic self-regulation of the professions but it is ‘more or less unthinkable’ that a professional organisation would operate in such an isolated way today. </a:t>
            </a:r>
          </a:p>
          <a:p>
            <a:pPr eaLnBrk="1" hangingPunct="1">
              <a:lnSpc>
                <a:spcPct val="80000"/>
              </a:lnSpc>
              <a:spcBef>
                <a:spcPct val="0"/>
              </a:spcBef>
            </a:pPr>
            <a:r>
              <a:rPr lang="en-GB" altLang="en-US" sz="900"/>
              <a:t>‘Negotiated codes’ are more common in the modern world and are ‘codes of self-regulation which have been negotiated, or at least discussed (either formally or informally) between an industry body on the one hand, and government and consumer organisations on the other. They also include schemes in which the other organisations are involved in the administration of the codes. </a:t>
            </a:r>
            <a:r>
              <a:rPr lang="en-GB" altLang="en-US" sz="900" b="1"/>
              <a:t> </a:t>
            </a:r>
          </a:p>
          <a:p>
            <a:pPr eaLnBrk="1" hangingPunct="1">
              <a:lnSpc>
                <a:spcPct val="80000"/>
              </a:lnSpc>
              <a:spcBef>
                <a:spcPct val="0"/>
              </a:spcBef>
            </a:pPr>
            <a:r>
              <a:rPr lang="en-GB" altLang="en-US" sz="900"/>
              <a:t>‘Trade association codes’ approved by the OFT are a variant of negotiated codes including the codes developed by the trade association in consultation with and approved by the OFT. These are becoming more significant as the OFT has a duty to promote good consumer practice and an important way in which it does this is by encouraging and approving codes of practice. </a:t>
            </a:r>
          </a:p>
          <a:p>
            <a:pPr eaLnBrk="1" hangingPunct="1">
              <a:lnSpc>
                <a:spcPct val="80000"/>
              </a:lnSpc>
              <a:spcBef>
                <a:spcPct val="0"/>
              </a:spcBef>
            </a:pPr>
            <a:r>
              <a:rPr lang="en-GB" altLang="en-US" sz="900"/>
              <a:t>‘Recognised codes’ are ‘codes which have some form of statutory foundation or recognition’. It includes legislation which empowers the Law Society and the General Medical Council to make ‘practice rules’ for solicitors and doctors. </a:t>
            </a:r>
          </a:p>
          <a:p>
            <a:pPr eaLnBrk="1" hangingPunct="1">
              <a:lnSpc>
                <a:spcPct val="80000"/>
              </a:lnSpc>
              <a:spcBef>
                <a:spcPct val="0"/>
              </a:spcBef>
            </a:pPr>
            <a:r>
              <a:rPr lang="en-GB" altLang="en-US" sz="900"/>
              <a:t>‘Official codes and guidance’ refer to ‘a government department or regulatory agency issuing a code of guidance (often elabourating on statutory provision), which has had self-regulatory input’. The enforcement of such codes is through civil or criminal action in the courts. </a:t>
            </a:r>
          </a:p>
          <a:p>
            <a:pPr eaLnBrk="1" hangingPunct="1">
              <a:lnSpc>
                <a:spcPct val="80000"/>
              </a:lnSpc>
              <a:spcBef>
                <a:spcPct val="0"/>
              </a:spcBef>
            </a:pPr>
            <a:r>
              <a:rPr lang="en-GB" altLang="en-US" sz="900"/>
              <a:t>The final category, ‘legal codes’, is ‘perhaps not true self-regulation at all, but business interests are likely to have a strong influence in negotiating the content’. They are imposed by government or public authority under statute but do not have the full force of law ie, they often explain or supplement legislation but are not a substitute. </a:t>
            </a:r>
          </a:p>
          <a:p>
            <a:pPr eaLnBrk="1" hangingPunct="1">
              <a:lnSpc>
                <a:spcPct val="80000"/>
              </a:lnSpc>
              <a:spcBef>
                <a:spcPct val="0"/>
              </a:spcBef>
            </a:pPr>
            <a:r>
              <a:rPr lang="en-GB" altLang="en-US" sz="900"/>
              <a:t>Co-regulation is not specifically defined in this spectrum by the NCC but they see it in general as self-regulation which is ‘underpinned by legal regulation’. They quote the Australian government’s document on codes of conduct (DIST, 1998) which defines co-regulation as ‘a process where industry develops and administers a code and the government provides the ability to enforce it through legislative backing’. </a:t>
            </a:r>
          </a:p>
        </p:txBody>
      </p:sp>
      <p:sp>
        <p:nvSpPr>
          <p:cNvPr id="120836" name="Slide Number Placeholder 3">
            <a:extLst>
              <a:ext uri="{FF2B5EF4-FFF2-40B4-BE49-F238E27FC236}">
                <a16:creationId xmlns:a16="http://schemas.microsoft.com/office/drawing/2014/main" id="{41928252-E2CB-FD4D-8737-41A50E064B5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21CC910-8500-2647-BA06-B4920E764F5E}" type="slidenum">
              <a:rPr lang="en-GB" altLang="en-US" smtClean="0">
                <a:latin typeface="Arial Narrow" panose="020B0604020202020204" pitchFamily="34" charset="0"/>
              </a:rPr>
              <a:pPr>
                <a:spcBef>
                  <a:spcPct val="0"/>
                </a:spcBef>
              </a:pPr>
              <a:t>73</a:t>
            </a:fld>
            <a:endParaRPr lang="en-GB" altLang="en-US">
              <a:latin typeface="Arial Narrow" panose="020B0604020202020204" pitchFamily="34" charset="0"/>
            </a:endParaRPr>
          </a:p>
        </p:txBody>
      </p:sp>
    </p:spTree>
    <p:extLst>
      <p:ext uri="{BB962C8B-B14F-4D97-AF65-F5344CB8AC3E}">
        <p14:creationId xmlns:p14="http://schemas.microsoft.com/office/powerpoint/2010/main" val="9494916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Slide Image Placeholder 1">
            <a:extLst>
              <a:ext uri="{FF2B5EF4-FFF2-40B4-BE49-F238E27FC236}">
                <a16:creationId xmlns:a16="http://schemas.microsoft.com/office/drawing/2014/main" id="{69407D75-FA0B-D04B-B487-4B1E37C43C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883" name="Notes Placeholder 2">
            <a:extLst>
              <a:ext uri="{FF2B5EF4-FFF2-40B4-BE49-F238E27FC236}">
                <a16:creationId xmlns:a16="http://schemas.microsoft.com/office/drawing/2014/main" id="{1EC27D21-4EDB-F542-A71D-AA6C771AF7E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100"/>
              <a:t>The category ‘no regulation’ is seen as important by the Australian government as it ‘supports a fair and informed marketplace where consumers’ interests are protected without excessive regulation’. Although the government will regulate when necessary in the public interest, it generally favours the ‘minimum effective regulation to achieve the desired outcomes’. Self-regulation and less interventionary approaches are therefore considered before stronger and more direct regulation. </a:t>
            </a:r>
          </a:p>
          <a:p>
            <a:pPr eaLnBrk="1" hangingPunct="1">
              <a:spcBef>
                <a:spcPct val="0"/>
              </a:spcBef>
            </a:pPr>
            <a:r>
              <a:rPr lang="en-GB" altLang="en-US" sz="1100"/>
              <a:t>Self-regulation is taken to be where ‘business sets its own standards of conduct and enforces those standards without any government involvement either in drafting the standards, promoting the standards or in enforcing the standards’. ‘Pure self-regulation’ would include voluntary codes. Self-regulation is often used ‘to correct a bad public image, to forestall legislation or to give an industry a competitive advantage’. </a:t>
            </a:r>
          </a:p>
          <a:p>
            <a:pPr eaLnBrk="1" hangingPunct="1">
              <a:spcBef>
                <a:spcPct val="0"/>
              </a:spcBef>
            </a:pPr>
            <a:r>
              <a:rPr lang="en-GB" altLang="en-US" sz="1100"/>
              <a:t>The next step along the spectrum is ‘quasi regulation’ which refers ‘to those situations where industry adopts or uses codes of conduct in which government involvement extends to matters such as drafting its provisions or endorsing a code, but the enforcement of the code is left to the industry’. A key difference between quasi regulation and self-regulation is that government involvement in the former implies that legislation may be introduced if industry does not satisfactorily comply with the code. </a:t>
            </a:r>
          </a:p>
          <a:p>
            <a:pPr eaLnBrk="1" hangingPunct="1">
              <a:spcBef>
                <a:spcPct val="0"/>
              </a:spcBef>
            </a:pPr>
            <a:r>
              <a:rPr lang="en-GB" altLang="en-US" sz="1100"/>
              <a:t>Co-regulation is when ‘industry develops and administers a code and government provides the ability to enforce the code by giving it legislative backing in some way’. The category ‘legislation’ is seen to be appropriate when less interventionary are found to be inadequate in solving a problem, or in areas where there is a clear and important public interest, such as safety. </a:t>
            </a:r>
          </a:p>
        </p:txBody>
      </p:sp>
      <p:sp>
        <p:nvSpPr>
          <p:cNvPr id="122884" name="Slide Number Placeholder 3">
            <a:extLst>
              <a:ext uri="{FF2B5EF4-FFF2-40B4-BE49-F238E27FC236}">
                <a16:creationId xmlns:a16="http://schemas.microsoft.com/office/drawing/2014/main" id="{89B90B53-1513-A04D-9E6D-1618AE8357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AF4BC2F-D13A-EC4A-8845-390D6236392E}" type="slidenum">
              <a:rPr lang="en-GB" altLang="en-US" smtClean="0">
                <a:latin typeface="Arial Narrow" panose="020B0604020202020204" pitchFamily="34" charset="0"/>
              </a:rPr>
              <a:pPr>
                <a:spcBef>
                  <a:spcPct val="0"/>
                </a:spcBef>
              </a:pPr>
              <a:t>74</a:t>
            </a:fld>
            <a:endParaRPr lang="en-GB" altLang="en-US">
              <a:latin typeface="Arial Narrow" panose="020B0604020202020204" pitchFamily="34" charset="0"/>
            </a:endParaRPr>
          </a:p>
        </p:txBody>
      </p:sp>
    </p:spTree>
    <p:extLst>
      <p:ext uri="{BB962C8B-B14F-4D97-AF65-F5344CB8AC3E}">
        <p14:creationId xmlns:p14="http://schemas.microsoft.com/office/powerpoint/2010/main" val="27006754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580E0-EE6F-457C-AC9D-E43DCD5B46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FB7201-8EDE-42DA-AF00-CAE352D1F0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433B18-7AAB-424E-A08F-23F0DD3A52C1}"/>
              </a:ext>
            </a:extLst>
          </p:cNvPr>
          <p:cNvSpPr>
            <a:spLocks noGrp="1"/>
          </p:cNvSpPr>
          <p:nvPr>
            <p:ph type="dt" sz="half" idx="10"/>
          </p:nvPr>
        </p:nvSpPr>
        <p:spPr/>
        <p:txBody>
          <a:bodyPr/>
          <a:lstStyle/>
          <a:p>
            <a:fld id="{65A47E20-E500-42C6-AB6C-3C62EE0A8F8B}" type="datetimeFigureOut">
              <a:rPr lang="en-GB" smtClean="0"/>
              <a:t>08/12/2022</a:t>
            </a:fld>
            <a:endParaRPr lang="en-GB"/>
          </a:p>
        </p:txBody>
      </p:sp>
      <p:sp>
        <p:nvSpPr>
          <p:cNvPr id="5" name="Footer Placeholder 4">
            <a:extLst>
              <a:ext uri="{FF2B5EF4-FFF2-40B4-BE49-F238E27FC236}">
                <a16:creationId xmlns:a16="http://schemas.microsoft.com/office/drawing/2014/main" id="{9DF03862-73AA-4D02-B913-5F931E62CA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C37E9D-015A-4A19-9257-05C150C70B6D}"/>
              </a:ext>
            </a:extLst>
          </p:cNvPr>
          <p:cNvSpPr>
            <a:spLocks noGrp="1"/>
          </p:cNvSpPr>
          <p:nvPr>
            <p:ph type="sldNum" sz="quarter" idx="12"/>
          </p:nvPr>
        </p:nvSpPr>
        <p:spPr/>
        <p:txBody>
          <a:bodyPr/>
          <a:lstStyle/>
          <a:p>
            <a:fld id="{DBD5084F-6D7D-447D-96DF-4A889C9FC204}" type="slidenum">
              <a:rPr lang="en-GB" smtClean="0"/>
              <a:t>‹#›</a:t>
            </a:fld>
            <a:endParaRPr lang="en-GB"/>
          </a:p>
        </p:txBody>
      </p:sp>
    </p:spTree>
    <p:extLst>
      <p:ext uri="{BB962C8B-B14F-4D97-AF65-F5344CB8AC3E}">
        <p14:creationId xmlns:p14="http://schemas.microsoft.com/office/powerpoint/2010/main" val="131585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7158F-D120-4D4F-B560-8F566C91EB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EDBF98-1918-4C6F-9BA3-E829A19C7DA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539CD1-E1AA-4CBF-AD0A-A095A3222055}"/>
              </a:ext>
            </a:extLst>
          </p:cNvPr>
          <p:cNvSpPr>
            <a:spLocks noGrp="1"/>
          </p:cNvSpPr>
          <p:nvPr>
            <p:ph type="dt" sz="half" idx="10"/>
          </p:nvPr>
        </p:nvSpPr>
        <p:spPr/>
        <p:txBody>
          <a:bodyPr/>
          <a:lstStyle/>
          <a:p>
            <a:fld id="{65A47E20-E500-42C6-AB6C-3C62EE0A8F8B}" type="datetimeFigureOut">
              <a:rPr lang="en-GB" smtClean="0"/>
              <a:t>08/12/2022</a:t>
            </a:fld>
            <a:endParaRPr lang="en-GB"/>
          </a:p>
        </p:txBody>
      </p:sp>
      <p:sp>
        <p:nvSpPr>
          <p:cNvPr id="5" name="Footer Placeholder 4">
            <a:extLst>
              <a:ext uri="{FF2B5EF4-FFF2-40B4-BE49-F238E27FC236}">
                <a16:creationId xmlns:a16="http://schemas.microsoft.com/office/drawing/2014/main" id="{134D0D03-9DE6-4706-AD92-F34D4ADA26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4264C0-30CC-4139-B6F5-3A3C09A76AA3}"/>
              </a:ext>
            </a:extLst>
          </p:cNvPr>
          <p:cNvSpPr>
            <a:spLocks noGrp="1"/>
          </p:cNvSpPr>
          <p:nvPr>
            <p:ph type="sldNum" sz="quarter" idx="12"/>
          </p:nvPr>
        </p:nvSpPr>
        <p:spPr/>
        <p:txBody>
          <a:bodyPr/>
          <a:lstStyle/>
          <a:p>
            <a:fld id="{DBD5084F-6D7D-447D-96DF-4A889C9FC204}" type="slidenum">
              <a:rPr lang="en-GB" smtClean="0"/>
              <a:t>‹#›</a:t>
            </a:fld>
            <a:endParaRPr lang="en-GB"/>
          </a:p>
        </p:txBody>
      </p:sp>
    </p:spTree>
    <p:extLst>
      <p:ext uri="{BB962C8B-B14F-4D97-AF65-F5344CB8AC3E}">
        <p14:creationId xmlns:p14="http://schemas.microsoft.com/office/powerpoint/2010/main" val="4013510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72374-862E-4EA0-9402-912DD24273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4ED1E15-8F1A-423A-835C-C069DDAF51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B0E9F1-47C1-4786-98FA-46D982B1305C}"/>
              </a:ext>
            </a:extLst>
          </p:cNvPr>
          <p:cNvSpPr>
            <a:spLocks noGrp="1"/>
          </p:cNvSpPr>
          <p:nvPr>
            <p:ph type="dt" sz="half" idx="10"/>
          </p:nvPr>
        </p:nvSpPr>
        <p:spPr/>
        <p:txBody>
          <a:bodyPr/>
          <a:lstStyle/>
          <a:p>
            <a:fld id="{65A47E20-E500-42C6-AB6C-3C62EE0A8F8B}" type="datetimeFigureOut">
              <a:rPr lang="en-GB" smtClean="0"/>
              <a:t>08/12/2022</a:t>
            </a:fld>
            <a:endParaRPr lang="en-GB"/>
          </a:p>
        </p:txBody>
      </p:sp>
      <p:sp>
        <p:nvSpPr>
          <p:cNvPr id="5" name="Footer Placeholder 4">
            <a:extLst>
              <a:ext uri="{FF2B5EF4-FFF2-40B4-BE49-F238E27FC236}">
                <a16:creationId xmlns:a16="http://schemas.microsoft.com/office/drawing/2014/main" id="{DB85CA63-A0FE-4194-AB46-8A12C4305D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EED448-E355-4C84-974D-CD584EE51DB3}"/>
              </a:ext>
            </a:extLst>
          </p:cNvPr>
          <p:cNvSpPr>
            <a:spLocks noGrp="1"/>
          </p:cNvSpPr>
          <p:nvPr>
            <p:ph type="sldNum" sz="quarter" idx="12"/>
          </p:nvPr>
        </p:nvSpPr>
        <p:spPr/>
        <p:txBody>
          <a:bodyPr/>
          <a:lstStyle/>
          <a:p>
            <a:fld id="{DBD5084F-6D7D-447D-96DF-4A889C9FC204}" type="slidenum">
              <a:rPr lang="en-GB" smtClean="0"/>
              <a:t>‹#›</a:t>
            </a:fld>
            <a:endParaRPr lang="en-GB"/>
          </a:p>
        </p:txBody>
      </p:sp>
    </p:spTree>
    <p:extLst>
      <p:ext uri="{BB962C8B-B14F-4D97-AF65-F5344CB8AC3E}">
        <p14:creationId xmlns:p14="http://schemas.microsoft.com/office/powerpoint/2010/main" val="2690079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74547-39BF-4D17-AB30-5E9D8AD018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0CC287-56FF-4198-9238-70729F7A63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1F997E-7F57-43D0-B9B5-94BABA1EA8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8518A72-6B0D-4ADD-BF37-F2081DFAB40E}"/>
              </a:ext>
            </a:extLst>
          </p:cNvPr>
          <p:cNvSpPr>
            <a:spLocks noGrp="1"/>
          </p:cNvSpPr>
          <p:nvPr>
            <p:ph type="dt" sz="half" idx="10"/>
          </p:nvPr>
        </p:nvSpPr>
        <p:spPr/>
        <p:txBody>
          <a:bodyPr/>
          <a:lstStyle/>
          <a:p>
            <a:fld id="{65A47E20-E500-42C6-AB6C-3C62EE0A8F8B}" type="datetimeFigureOut">
              <a:rPr lang="en-GB" smtClean="0"/>
              <a:t>08/12/2022</a:t>
            </a:fld>
            <a:endParaRPr lang="en-GB"/>
          </a:p>
        </p:txBody>
      </p:sp>
      <p:sp>
        <p:nvSpPr>
          <p:cNvPr id="6" name="Footer Placeholder 5">
            <a:extLst>
              <a:ext uri="{FF2B5EF4-FFF2-40B4-BE49-F238E27FC236}">
                <a16:creationId xmlns:a16="http://schemas.microsoft.com/office/drawing/2014/main" id="{E76118FB-8587-4937-9CE0-B1770F4E7E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14D711-0EB0-440A-B40D-642E7CCCDDFC}"/>
              </a:ext>
            </a:extLst>
          </p:cNvPr>
          <p:cNvSpPr>
            <a:spLocks noGrp="1"/>
          </p:cNvSpPr>
          <p:nvPr>
            <p:ph type="sldNum" sz="quarter" idx="12"/>
          </p:nvPr>
        </p:nvSpPr>
        <p:spPr/>
        <p:txBody>
          <a:bodyPr/>
          <a:lstStyle/>
          <a:p>
            <a:fld id="{DBD5084F-6D7D-447D-96DF-4A889C9FC204}" type="slidenum">
              <a:rPr lang="en-GB" smtClean="0"/>
              <a:t>‹#›</a:t>
            </a:fld>
            <a:endParaRPr lang="en-GB"/>
          </a:p>
        </p:txBody>
      </p:sp>
    </p:spTree>
    <p:extLst>
      <p:ext uri="{BB962C8B-B14F-4D97-AF65-F5344CB8AC3E}">
        <p14:creationId xmlns:p14="http://schemas.microsoft.com/office/powerpoint/2010/main" val="1099888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74B53-2A6B-4CB0-86BF-6C298DE818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09FE23-E494-4399-A888-CCDCC5A6E0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D88FC-9327-441C-8351-A8E65E6444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A11D78-B0D4-4CD4-85E0-51665A0B7A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3D34BC-46A3-42FB-BE84-CB9369F401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D4A7AA-9F68-497D-AC34-4414C987FE4B}"/>
              </a:ext>
            </a:extLst>
          </p:cNvPr>
          <p:cNvSpPr>
            <a:spLocks noGrp="1"/>
          </p:cNvSpPr>
          <p:nvPr>
            <p:ph type="dt" sz="half" idx="10"/>
          </p:nvPr>
        </p:nvSpPr>
        <p:spPr/>
        <p:txBody>
          <a:bodyPr/>
          <a:lstStyle/>
          <a:p>
            <a:fld id="{65A47E20-E500-42C6-AB6C-3C62EE0A8F8B}" type="datetimeFigureOut">
              <a:rPr lang="en-GB" smtClean="0"/>
              <a:t>08/12/2022</a:t>
            </a:fld>
            <a:endParaRPr lang="en-GB"/>
          </a:p>
        </p:txBody>
      </p:sp>
      <p:sp>
        <p:nvSpPr>
          <p:cNvPr id="8" name="Footer Placeholder 7">
            <a:extLst>
              <a:ext uri="{FF2B5EF4-FFF2-40B4-BE49-F238E27FC236}">
                <a16:creationId xmlns:a16="http://schemas.microsoft.com/office/drawing/2014/main" id="{6D693500-4A2D-4D4E-A5C1-5D1EFD2DD68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BE68FA-151D-4743-A10D-440194961C70}"/>
              </a:ext>
            </a:extLst>
          </p:cNvPr>
          <p:cNvSpPr>
            <a:spLocks noGrp="1"/>
          </p:cNvSpPr>
          <p:nvPr>
            <p:ph type="sldNum" sz="quarter" idx="12"/>
          </p:nvPr>
        </p:nvSpPr>
        <p:spPr/>
        <p:txBody>
          <a:bodyPr/>
          <a:lstStyle/>
          <a:p>
            <a:fld id="{DBD5084F-6D7D-447D-96DF-4A889C9FC204}" type="slidenum">
              <a:rPr lang="en-GB" smtClean="0"/>
              <a:t>‹#›</a:t>
            </a:fld>
            <a:endParaRPr lang="en-GB"/>
          </a:p>
        </p:txBody>
      </p:sp>
    </p:spTree>
    <p:extLst>
      <p:ext uri="{BB962C8B-B14F-4D97-AF65-F5344CB8AC3E}">
        <p14:creationId xmlns:p14="http://schemas.microsoft.com/office/powerpoint/2010/main" val="29897797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E056A-5D9A-4460-90C1-BA7E93403E0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3878ADF-8049-4EF1-8E4E-226568365282}"/>
              </a:ext>
            </a:extLst>
          </p:cNvPr>
          <p:cNvSpPr>
            <a:spLocks noGrp="1"/>
          </p:cNvSpPr>
          <p:nvPr>
            <p:ph type="dt" sz="half" idx="10"/>
          </p:nvPr>
        </p:nvSpPr>
        <p:spPr/>
        <p:txBody>
          <a:bodyPr/>
          <a:lstStyle/>
          <a:p>
            <a:fld id="{65A47E20-E500-42C6-AB6C-3C62EE0A8F8B}" type="datetimeFigureOut">
              <a:rPr lang="en-GB" smtClean="0"/>
              <a:t>08/12/2022</a:t>
            </a:fld>
            <a:endParaRPr lang="en-GB"/>
          </a:p>
        </p:txBody>
      </p:sp>
      <p:sp>
        <p:nvSpPr>
          <p:cNvPr id="4" name="Footer Placeholder 3">
            <a:extLst>
              <a:ext uri="{FF2B5EF4-FFF2-40B4-BE49-F238E27FC236}">
                <a16:creationId xmlns:a16="http://schemas.microsoft.com/office/drawing/2014/main" id="{219BA8CA-C65E-4F9D-8B80-3DDAFE349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B04E6C-15A8-4456-BC27-EFDFFDA7980D}"/>
              </a:ext>
            </a:extLst>
          </p:cNvPr>
          <p:cNvSpPr>
            <a:spLocks noGrp="1"/>
          </p:cNvSpPr>
          <p:nvPr>
            <p:ph type="sldNum" sz="quarter" idx="12"/>
          </p:nvPr>
        </p:nvSpPr>
        <p:spPr/>
        <p:txBody>
          <a:bodyPr/>
          <a:lstStyle/>
          <a:p>
            <a:fld id="{DBD5084F-6D7D-447D-96DF-4A889C9FC204}" type="slidenum">
              <a:rPr lang="en-GB" smtClean="0"/>
              <a:t>‹#›</a:t>
            </a:fld>
            <a:endParaRPr lang="en-GB"/>
          </a:p>
        </p:txBody>
      </p:sp>
    </p:spTree>
    <p:extLst>
      <p:ext uri="{BB962C8B-B14F-4D97-AF65-F5344CB8AC3E}">
        <p14:creationId xmlns:p14="http://schemas.microsoft.com/office/powerpoint/2010/main" val="1215687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BCD8DC-947B-43EE-B23C-0B30962B234E}"/>
              </a:ext>
            </a:extLst>
          </p:cNvPr>
          <p:cNvSpPr>
            <a:spLocks noGrp="1"/>
          </p:cNvSpPr>
          <p:nvPr>
            <p:ph type="dt" sz="half" idx="10"/>
          </p:nvPr>
        </p:nvSpPr>
        <p:spPr/>
        <p:txBody>
          <a:bodyPr/>
          <a:lstStyle/>
          <a:p>
            <a:fld id="{65A47E20-E500-42C6-AB6C-3C62EE0A8F8B}" type="datetimeFigureOut">
              <a:rPr lang="en-GB" smtClean="0"/>
              <a:t>08/12/2022</a:t>
            </a:fld>
            <a:endParaRPr lang="en-GB"/>
          </a:p>
        </p:txBody>
      </p:sp>
      <p:sp>
        <p:nvSpPr>
          <p:cNvPr id="3" name="Footer Placeholder 2">
            <a:extLst>
              <a:ext uri="{FF2B5EF4-FFF2-40B4-BE49-F238E27FC236}">
                <a16:creationId xmlns:a16="http://schemas.microsoft.com/office/drawing/2014/main" id="{BBCFE7C7-3B98-4E50-A6FE-70350D743C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B6A198-F845-4EE1-81B0-61C135051DAC}"/>
              </a:ext>
            </a:extLst>
          </p:cNvPr>
          <p:cNvSpPr>
            <a:spLocks noGrp="1"/>
          </p:cNvSpPr>
          <p:nvPr>
            <p:ph type="sldNum" sz="quarter" idx="12"/>
          </p:nvPr>
        </p:nvSpPr>
        <p:spPr/>
        <p:txBody>
          <a:bodyPr/>
          <a:lstStyle/>
          <a:p>
            <a:fld id="{DBD5084F-6D7D-447D-96DF-4A889C9FC204}" type="slidenum">
              <a:rPr lang="en-GB" smtClean="0"/>
              <a:t>‹#›</a:t>
            </a:fld>
            <a:endParaRPr lang="en-GB"/>
          </a:p>
        </p:txBody>
      </p:sp>
    </p:spTree>
    <p:extLst>
      <p:ext uri="{BB962C8B-B14F-4D97-AF65-F5344CB8AC3E}">
        <p14:creationId xmlns:p14="http://schemas.microsoft.com/office/powerpoint/2010/main" val="2053561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16F2F-E60B-40DA-8A5F-5231A8C0FB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4E56992-E9F5-4604-B88E-8C65679946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0C76B2-9D04-4771-9B50-31265F9922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6334F4-CA6E-40C3-86A6-CD75AA7D04A5}"/>
              </a:ext>
            </a:extLst>
          </p:cNvPr>
          <p:cNvSpPr>
            <a:spLocks noGrp="1"/>
          </p:cNvSpPr>
          <p:nvPr>
            <p:ph type="dt" sz="half" idx="10"/>
          </p:nvPr>
        </p:nvSpPr>
        <p:spPr/>
        <p:txBody>
          <a:bodyPr/>
          <a:lstStyle/>
          <a:p>
            <a:fld id="{65A47E20-E500-42C6-AB6C-3C62EE0A8F8B}" type="datetimeFigureOut">
              <a:rPr lang="en-GB" smtClean="0"/>
              <a:t>08/12/2022</a:t>
            </a:fld>
            <a:endParaRPr lang="en-GB"/>
          </a:p>
        </p:txBody>
      </p:sp>
      <p:sp>
        <p:nvSpPr>
          <p:cNvPr id="6" name="Footer Placeholder 5">
            <a:extLst>
              <a:ext uri="{FF2B5EF4-FFF2-40B4-BE49-F238E27FC236}">
                <a16:creationId xmlns:a16="http://schemas.microsoft.com/office/drawing/2014/main" id="{A799E402-55E4-4AC0-8A29-28196F9441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583F62-A396-4DD7-B6C9-B134DB73F879}"/>
              </a:ext>
            </a:extLst>
          </p:cNvPr>
          <p:cNvSpPr>
            <a:spLocks noGrp="1"/>
          </p:cNvSpPr>
          <p:nvPr>
            <p:ph type="sldNum" sz="quarter" idx="12"/>
          </p:nvPr>
        </p:nvSpPr>
        <p:spPr/>
        <p:txBody>
          <a:bodyPr/>
          <a:lstStyle/>
          <a:p>
            <a:fld id="{DBD5084F-6D7D-447D-96DF-4A889C9FC204}" type="slidenum">
              <a:rPr lang="en-GB" smtClean="0"/>
              <a:t>‹#›</a:t>
            </a:fld>
            <a:endParaRPr lang="en-GB"/>
          </a:p>
        </p:txBody>
      </p:sp>
    </p:spTree>
    <p:extLst>
      <p:ext uri="{BB962C8B-B14F-4D97-AF65-F5344CB8AC3E}">
        <p14:creationId xmlns:p14="http://schemas.microsoft.com/office/powerpoint/2010/main" val="339613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2D6BA-CD19-4029-A788-A131C622F5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CA3913-7F4E-4CE1-824E-8E4621CE80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63AE037-68F6-4455-9C9C-113486C438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61DA30-0BD6-4490-8997-07A5F0804D6B}"/>
              </a:ext>
            </a:extLst>
          </p:cNvPr>
          <p:cNvSpPr>
            <a:spLocks noGrp="1"/>
          </p:cNvSpPr>
          <p:nvPr>
            <p:ph type="dt" sz="half" idx="10"/>
          </p:nvPr>
        </p:nvSpPr>
        <p:spPr/>
        <p:txBody>
          <a:bodyPr/>
          <a:lstStyle/>
          <a:p>
            <a:fld id="{65A47E20-E500-42C6-AB6C-3C62EE0A8F8B}" type="datetimeFigureOut">
              <a:rPr lang="en-GB" smtClean="0"/>
              <a:t>08/12/2022</a:t>
            </a:fld>
            <a:endParaRPr lang="en-GB"/>
          </a:p>
        </p:txBody>
      </p:sp>
      <p:sp>
        <p:nvSpPr>
          <p:cNvPr id="6" name="Footer Placeholder 5">
            <a:extLst>
              <a:ext uri="{FF2B5EF4-FFF2-40B4-BE49-F238E27FC236}">
                <a16:creationId xmlns:a16="http://schemas.microsoft.com/office/drawing/2014/main" id="{114FDDED-A217-4F47-9FC3-19941AC124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BE719B-FFFE-4F03-920B-7C51EFCABF87}"/>
              </a:ext>
            </a:extLst>
          </p:cNvPr>
          <p:cNvSpPr>
            <a:spLocks noGrp="1"/>
          </p:cNvSpPr>
          <p:nvPr>
            <p:ph type="sldNum" sz="quarter" idx="12"/>
          </p:nvPr>
        </p:nvSpPr>
        <p:spPr/>
        <p:txBody>
          <a:bodyPr/>
          <a:lstStyle/>
          <a:p>
            <a:fld id="{DBD5084F-6D7D-447D-96DF-4A889C9FC204}" type="slidenum">
              <a:rPr lang="en-GB" smtClean="0"/>
              <a:t>‹#›</a:t>
            </a:fld>
            <a:endParaRPr lang="en-GB"/>
          </a:p>
        </p:txBody>
      </p:sp>
    </p:spTree>
    <p:extLst>
      <p:ext uri="{BB962C8B-B14F-4D97-AF65-F5344CB8AC3E}">
        <p14:creationId xmlns:p14="http://schemas.microsoft.com/office/powerpoint/2010/main" val="499791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75ABD-6CF2-4D23-A587-BD83AEC3C1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446D9E-B2BD-49F9-8663-6B0F559769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7753C6-8407-4BEF-A64A-33ED59209C46}"/>
              </a:ext>
            </a:extLst>
          </p:cNvPr>
          <p:cNvSpPr>
            <a:spLocks noGrp="1"/>
          </p:cNvSpPr>
          <p:nvPr>
            <p:ph type="dt" sz="half" idx="10"/>
          </p:nvPr>
        </p:nvSpPr>
        <p:spPr/>
        <p:txBody>
          <a:bodyPr/>
          <a:lstStyle/>
          <a:p>
            <a:fld id="{65A47E20-E500-42C6-AB6C-3C62EE0A8F8B}" type="datetimeFigureOut">
              <a:rPr lang="en-GB" smtClean="0"/>
              <a:t>08/12/2022</a:t>
            </a:fld>
            <a:endParaRPr lang="en-GB"/>
          </a:p>
        </p:txBody>
      </p:sp>
      <p:sp>
        <p:nvSpPr>
          <p:cNvPr id="5" name="Footer Placeholder 4">
            <a:extLst>
              <a:ext uri="{FF2B5EF4-FFF2-40B4-BE49-F238E27FC236}">
                <a16:creationId xmlns:a16="http://schemas.microsoft.com/office/drawing/2014/main" id="{7813B14B-F1EF-4E81-97A5-D008B6AF61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0F4A03-EB5F-4C51-B10E-94E64A19D5CD}"/>
              </a:ext>
            </a:extLst>
          </p:cNvPr>
          <p:cNvSpPr>
            <a:spLocks noGrp="1"/>
          </p:cNvSpPr>
          <p:nvPr>
            <p:ph type="sldNum" sz="quarter" idx="12"/>
          </p:nvPr>
        </p:nvSpPr>
        <p:spPr/>
        <p:txBody>
          <a:bodyPr/>
          <a:lstStyle/>
          <a:p>
            <a:fld id="{DBD5084F-6D7D-447D-96DF-4A889C9FC204}" type="slidenum">
              <a:rPr lang="en-GB" smtClean="0"/>
              <a:t>‹#›</a:t>
            </a:fld>
            <a:endParaRPr lang="en-GB"/>
          </a:p>
        </p:txBody>
      </p:sp>
    </p:spTree>
    <p:extLst>
      <p:ext uri="{BB962C8B-B14F-4D97-AF65-F5344CB8AC3E}">
        <p14:creationId xmlns:p14="http://schemas.microsoft.com/office/powerpoint/2010/main" val="2670153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8C294B-BC2C-4030-8C46-6EC9B3A379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874B95-E179-46F8-AC6E-74208914B9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1CAC5B-531E-41BE-8FD9-63C9887A217D}"/>
              </a:ext>
            </a:extLst>
          </p:cNvPr>
          <p:cNvSpPr>
            <a:spLocks noGrp="1"/>
          </p:cNvSpPr>
          <p:nvPr>
            <p:ph type="dt" sz="half" idx="10"/>
          </p:nvPr>
        </p:nvSpPr>
        <p:spPr/>
        <p:txBody>
          <a:bodyPr/>
          <a:lstStyle/>
          <a:p>
            <a:fld id="{65A47E20-E500-42C6-AB6C-3C62EE0A8F8B}" type="datetimeFigureOut">
              <a:rPr lang="en-GB" smtClean="0"/>
              <a:t>08/12/2022</a:t>
            </a:fld>
            <a:endParaRPr lang="en-GB"/>
          </a:p>
        </p:txBody>
      </p:sp>
      <p:sp>
        <p:nvSpPr>
          <p:cNvPr id="5" name="Footer Placeholder 4">
            <a:extLst>
              <a:ext uri="{FF2B5EF4-FFF2-40B4-BE49-F238E27FC236}">
                <a16:creationId xmlns:a16="http://schemas.microsoft.com/office/drawing/2014/main" id="{9D5A3EA5-B623-4744-A6FE-59098F1793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F78A4F-B594-4FF5-8615-CB40F209E99A}"/>
              </a:ext>
            </a:extLst>
          </p:cNvPr>
          <p:cNvSpPr>
            <a:spLocks noGrp="1"/>
          </p:cNvSpPr>
          <p:nvPr>
            <p:ph type="sldNum" sz="quarter" idx="12"/>
          </p:nvPr>
        </p:nvSpPr>
        <p:spPr/>
        <p:txBody>
          <a:bodyPr/>
          <a:lstStyle/>
          <a:p>
            <a:fld id="{DBD5084F-6D7D-447D-96DF-4A889C9FC204}" type="slidenum">
              <a:rPr lang="en-GB" smtClean="0"/>
              <a:t>‹#›</a:t>
            </a:fld>
            <a:endParaRPr lang="en-GB"/>
          </a:p>
        </p:txBody>
      </p:sp>
    </p:spTree>
    <p:extLst>
      <p:ext uri="{BB962C8B-B14F-4D97-AF65-F5344CB8AC3E}">
        <p14:creationId xmlns:p14="http://schemas.microsoft.com/office/powerpoint/2010/main" val="4127000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51830-7E40-4B82-8B5C-97C978A948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3ADA8A-73DE-4C2F-BB81-1DB6814EAB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18F81F-D6FF-464F-A1B0-16163823259E}"/>
              </a:ext>
            </a:extLst>
          </p:cNvPr>
          <p:cNvSpPr>
            <a:spLocks noGrp="1"/>
          </p:cNvSpPr>
          <p:nvPr>
            <p:ph type="dt" sz="half" idx="10"/>
          </p:nvPr>
        </p:nvSpPr>
        <p:spPr/>
        <p:txBody>
          <a:bodyPr/>
          <a:lstStyle/>
          <a:p>
            <a:fld id="{AB8937A8-07A8-4855-A458-4E5AEF239431}" type="datetimeFigureOut">
              <a:rPr lang="en-GB" smtClean="0"/>
              <a:t>08/12/2022</a:t>
            </a:fld>
            <a:endParaRPr lang="en-GB"/>
          </a:p>
        </p:txBody>
      </p:sp>
      <p:sp>
        <p:nvSpPr>
          <p:cNvPr id="5" name="Footer Placeholder 4">
            <a:extLst>
              <a:ext uri="{FF2B5EF4-FFF2-40B4-BE49-F238E27FC236}">
                <a16:creationId xmlns:a16="http://schemas.microsoft.com/office/drawing/2014/main" id="{AB2A316F-79C5-46E0-BE90-0F8FF90C2C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DF55E2-BAB8-4303-88DA-23FE6939104D}"/>
              </a:ext>
            </a:extLst>
          </p:cNvPr>
          <p:cNvSpPr>
            <a:spLocks noGrp="1"/>
          </p:cNvSpPr>
          <p:nvPr>
            <p:ph type="sldNum" sz="quarter" idx="12"/>
          </p:nvPr>
        </p:nvSpPr>
        <p:spPr/>
        <p:txBody>
          <a:bodyPr/>
          <a:lstStyle/>
          <a:p>
            <a:fld id="{74870A41-707E-44AB-9A18-A18AA085F0A7}" type="slidenum">
              <a:rPr lang="en-GB" smtClean="0"/>
              <a:t>‹#›</a:t>
            </a:fld>
            <a:endParaRPr lang="en-GB"/>
          </a:p>
        </p:txBody>
      </p:sp>
      <p:pic>
        <p:nvPicPr>
          <p:cNvPr id="7" name="Picture 4">
            <a:extLst>
              <a:ext uri="{FF2B5EF4-FFF2-40B4-BE49-F238E27FC236}">
                <a16:creationId xmlns:a16="http://schemas.microsoft.com/office/drawing/2014/main" id="{0BE82A7C-3C09-4F8E-A9A8-B618FA776565}"/>
              </a:ext>
            </a:extLst>
          </p:cNvPr>
          <p:cNvPicPr>
            <a:picLocks noChangeAspect="1"/>
          </p:cNvPicPr>
          <p:nvPr userDrawn="1"/>
        </p:nvPicPr>
        <p:blipFill rotWithShape="1">
          <a:blip r:embed="rId2"/>
          <a:srcRect l="4216" t="23391" r="4875"/>
          <a:stretch/>
        </p:blipFill>
        <p:spPr>
          <a:xfrm>
            <a:off x="20" y="1"/>
            <a:ext cx="12191980" cy="6857999"/>
          </a:xfrm>
          <a:prstGeom prst="rect">
            <a:avLst/>
          </a:prstGeom>
        </p:spPr>
      </p:pic>
    </p:spTree>
    <p:extLst>
      <p:ext uri="{BB962C8B-B14F-4D97-AF65-F5344CB8AC3E}">
        <p14:creationId xmlns:p14="http://schemas.microsoft.com/office/powerpoint/2010/main" val="4214037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CFB459-E0D7-493D-9116-7E8F7F0652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5AC69C-E70F-4CAB-B506-BC23D9D59E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6D866F-DD75-492A-B21A-6B2C4406B7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A47E20-E500-42C6-AB6C-3C62EE0A8F8B}" type="datetimeFigureOut">
              <a:rPr lang="en-GB" smtClean="0"/>
              <a:t>08/12/2022</a:t>
            </a:fld>
            <a:endParaRPr lang="en-GB"/>
          </a:p>
        </p:txBody>
      </p:sp>
      <p:sp>
        <p:nvSpPr>
          <p:cNvPr id="5" name="Footer Placeholder 4">
            <a:extLst>
              <a:ext uri="{FF2B5EF4-FFF2-40B4-BE49-F238E27FC236}">
                <a16:creationId xmlns:a16="http://schemas.microsoft.com/office/drawing/2014/main" id="{D051BBDC-0D41-4D3E-811D-330AE7CA7F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AA76BE-005F-41E5-83AB-6E77EE86B3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D5084F-6D7D-447D-96DF-4A889C9FC204}" type="slidenum">
              <a:rPr lang="en-GB" smtClean="0"/>
              <a:t>‹#›</a:t>
            </a:fld>
            <a:endParaRPr lang="en-GB"/>
          </a:p>
        </p:txBody>
      </p:sp>
    </p:spTree>
    <p:extLst>
      <p:ext uri="{BB962C8B-B14F-4D97-AF65-F5344CB8AC3E}">
        <p14:creationId xmlns:p14="http://schemas.microsoft.com/office/powerpoint/2010/main" val="24904512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828017-71DB-45A7-9BF2-A7937A2357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70EBAE-7CF8-4496-8C08-2BBB5A9D6C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C1953-0BF8-4126-911F-586ACC95C5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8937A8-07A8-4855-A458-4E5AEF239431}" type="datetimeFigureOut">
              <a:rPr lang="en-GB" smtClean="0"/>
              <a:t>08/12/2022</a:t>
            </a:fld>
            <a:endParaRPr lang="en-GB"/>
          </a:p>
        </p:txBody>
      </p:sp>
      <p:sp>
        <p:nvSpPr>
          <p:cNvPr id="5" name="Footer Placeholder 4">
            <a:extLst>
              <a:ext uri="{FF2B5EF4-FFF2-40B4-BE49-F238E27FC236}">
                <a16:creationId xmlns:a16="http://schemas.microsoft.com/office/drawing/2014/main" id="{0F87CC3B-98AB-4040-9419-1650D5CDCE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5A78DC2-EEAB-446C-BF45-B944784CCC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870A41-707E-44AB-9A18-A18AA085F0A7}" type="slidenum">
              <a:rPr lang="en-GB" smtClean="0"/>
              <a:t>‹#›</a:t>
            </a:fld>
            <a:endParaRPr lang="en-GB"/>
          </a:p>
        </p:txBody>
      </p:sp>
    </p:spTree>
    <p:extLst>
      <p:ext uri="{BB962C8B-B14F-4D97-AF65-F5344CB8AC3E}">
        <p14:creationId xmlns:p14="http://schemas.microsoft.com/office/powerpoint/2010/main" val="4006046630"/>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1.jpeg"/><Relationship Id="rId7"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mFIKx-hWlZw"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youtube.com/watch?v=0WBi-ts4M5E"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8.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9.png"/><Relationship Id="rId7" Type="http://schemas.openxmlformats.org/officeDocument/2006/relationships/diagramColors" Target="../diagrams/colors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3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35.pn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53.xml.rels><?xml version="1.0" encoding="UTF-8" standalone="yes"?>
<Relationships xmlns="http://schemas.openxmlformats.org/package/2006/relationships"><Relationship Id="rId2" Type="http://schemas.openxmlformats.org/officeDocument/2006/relationships/hyperlink" Target="https://www.youtube.com/watch?v=sKjdT8I6TnE"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6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70.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71.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72.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73.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74.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4">
            <a:extLst>
              <a:ext uri="{FF2B5EF4-FFF2-40B4-BE49-F238E27FC236}">
                <a16:creationId xmlns:a16="http://schemas.microsoft.com/office/drawing/2014/main" id="{5A1FEF6C-C3FB-431E-8030-0FA39A94DA00}"/>
              </a:ext>
            </a:extLst>
          </p:cNvPr>
          <p:cNvPicPr>
            <a:picLocks noChangeAspect="1"/>
          </p:cNvPicPr>
          <p:nvPr/>
        </p:nvPicPr>
        <p:blipFill rotWithShape="1">
          <a:blip r:embed="rId2"/>
          <a:srcRect t="6747" r="21575" b="301"/>
          <a:stretch/>
        </p:blipFill>
        <p:spPr>
          <a:xfrm>
            <a:off x="3523488" y="10"/>
            <a:ext cx="8668512" cy="6857990"/>
          </a:xfrm>
          <a:prstGeom prst="rect">
            <a:avLst/>
          </a:prstGeom>
        </p:spPr>
      </p:pic>
      <p:sp>
        <p:nvSpPr>
          <p:cNvPr id="41" name="Rectangle 4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9661FE-D788-474E-B1B2-61CFC197C64D}"/>
              </a:ext>
            </a:extLst>
          </p:cNvPr>
          <p:cNvSpPr>
            <a:spLocks noGrp="1"/>
          </p:cNvSpPr>
          <p:nvPr>
            <p:ph type="ctrTitle"/>
          </p:nvPr>
        </p:nvSpPr>
        <p:spPr>
          <a:xfrm>
            <a:off x="477981" y="1122363"/>
            <a:ext cx="4023360" cy="3204134"/>
          </a:xfrm>
        </p:spPr>
        <p:txBody>
          <a:bodyPr anchor="b">
            <a:normAutofit/>
          </a:bodyPr>
          <a:lstStyle/>
          <a:p>
            <a:pPr algn="l"/>
            <a:r>
              <a:rPr lang="en-GB" sz="4800" dirty="0"/>
              <a:t>Regulations and Codes of Conduct</a:t>
            </a:r>
          </a:p>
        </p:txBody>
      </p:sp>
      <p:sp>
        <p:nvSpPr>
          <p:cNvPr id="3" name="Subtitle 2">
            <a:extLst>
              <a:ext uri="{FF2B5EF4-FFF2-40B4-BE49-F238E27FC236}">
                <a16:creationId xmlns:a16="http://schemas.microsoft.com/office/drawing/2014/main" id="{57BA5301-BF70-4426-A474-A5B59C80B7BB}"/>
              </a:ext>
            </a:extLst>
          </p:cNvPr>
          <p:cNvSpPr>
            <a:spLocks noGrp="1"/>
          </p:cNvSpPr>
          <p:nvPr>
            <p:ph type="subTitle" idx="1"/>
          </p:nvPr>
        </p:nvSpPr>
        <p:spPr>
          <a:xfrm>
            <a:off x="477980" y="4872922"/>
            <a:ext cx="4023359" cy="1208141"/>
          </a:xfrm>
        </p:spPr>
        <p:txBody>
          <a:bodyPr>
            <a:normAutofit/>
          </a:bodyPr>
          <a:lstStyle/>
          <a:p>
            <a:pPr algn="l"/>
            <a:r>
              <a:rPr lang="en-GB" sz="2000" dirty="0"/>
              <a:t>Mike Durke</a:t>
            </a:r>
          </a:p>
        </p:txBody>
      </p:sp>
      <p:sp>
        <p:nvSpPr>
          <p:cNvPr id="43" name="Rectangle 4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5" name="Rectangle 4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657219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777DC3A-5E12-4D33-A6C4-A2EC39F67E61}"/>
              </a:ext>
            </a:extLst>
          </p:cNvPr>
          <p:cNvSpPr>
            <a:spLocks noGrp="1"/>
          </p:cNvSpPr>
          <p:nvPr>
            <p:ph type="title"/>
          </p:nvPr>
        </p:nvSpPr>
        <p:spPr>
          <a:xfrm>
            <a:off x="1523984" y="1054121"/>
            <a:ext cx="9465131" cy="1184111"/>
          </a:xfrm>
        </p:spPr>
        <p:txBody>
          <a:bodyPr>
            <a:normAutofit/>
          </a:bodyPr>
          <a:lstStyle/>
          <a:p>
            <a:r>
              <a:rPr lang="en-GB" dirty="0"/>
              <a:t>Ken </a:t>
            </a:r>
            <a:r>
              <a:rPr lang="en-GB" dirty="0" err="1"/>
              <a:t>Saro</a:t>
            </a:r>
            <a:r>
              <a:rPr lang="en-GB" dirty="0"/>
              <a:t> </a:t>
            </a:r>
            <a:r>
              <a:rPr lang="en-GB" dirty="0" err="1"/>
              <a:t>Wiwa</a:t>
            </a:r>
            <a:r>
              <a:rPr lang="en-GB" dirty="0"/>
              <a:t> and Shell</a:t>
            </a:r>
          </a:p>
        </p:txBody>
      </p:sp>
      <p:sp>
        <p:nvSpPr>
          <p:cNvPr id="5" name="Content Placeholder 4">
            <a:extLst>
              <a:ext uri="{FF2B5EF4-FFF2-40B4-BE49-F238E27FC236}">
                <a16:creationId xmlns:a16="http://schemas.microsoft.com/office/drawing/2014/main" id="{09E3E821-565E-4C75-AD67-EE14EE752A49}"/>
              </a:ext>
            </a:extLst>
          </p:cNvPr>
          <p:cNvSpPr>
            <a:spLocks noGrp="1"/>
          </p:cNvSpPr>
          <p:nvPr>
            <p:ph idx="1"/>
          </p:nvPr>
        </p:nvSpPr>
        <p:spPr>
          <a:xfrm>
            <a:off x="1524000" y="2399099"/>
            <a:ext cx="9465564" cy="3400969"/>
          </a:xfrm>
        </p:spPr>
        <p:txBody>
          <a:bodyPr>
            <a:normAutofit/>
          </a:bodyPr>
          <a:lstStyle/>
          <a:p>
            <a:r>
              <a:rPr lang="en-GB" sz="1500"/>
              <a:t>November 1995, Ken Saro-Wiwa, a well-known Nigerian author and spokesperson for the Movement for the Survival of the Ogoni People (MOSOP), was hanged in Port Harcourt, in the heart of the oil-producing region of southeast Nigeria, together with eight other Ogoni activists all involved in protests against the oil industry.</a:t>
            </a:r>
            <a:br>
              <a:rPr lang="en-GB" sz="1500"/>
            </a:br>
            <a:br>
              <a:rPr lang="en-GB" sz="1500"/>
            </a:br>
            <a:r>
              <a:rPr lang="en-GB" sz="1500"/>
              <a:t>The Saro-Wiwa case brought into the international headlines a debate over the role played by the oil multinationals in Nigeria that had already been raging for several years. Shell in particular was blamed both locally and internationally as the government first brutally suppressed protests by MOSOP, and finally tried and executed the core of the organization's leadership.</a:t>
            </a:r>
            <a:br>
              <a:rPr lang="en-GB" sz="1500"/>
            </a:br>
            <a:br>
              <a:rPr lang="en-GB" sz="1500"/>
            </a:br>
            <a:r>
              <a:rPr lang="en-GB" sz="1500"/>
              <a:t>The concept that companies have responsibilities to the community at large other than to make money has gained increasing currency. However, international law is only just beginning to address the behavior of nonstate actors such as transnationals. Consumers, activists, and concerned shareholders have begun to put pressure on the major transnationals to pay more than lip service to ideas of good corporate citizenship, calling for international regulation of corporate activities.</a:t>
            </a:r>
          </a:p>
        </p:txBody>
      </p:sp>
    </p:spTree>
    <p:extLst>
      <p:ext uri="{BB962C8B-B14F-4D97-AF65-F5344CB8AC3E}">
        <p14:creationId xmlns:p14="http://schemas.microsoft.com/office/powerpoint/2010/main" val="3171046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5222D8-FBA5-4025-A8A2-70DD7F0465F5}"/>
              </a:ext>
            </a:extLst>
          </p:cNvPr>
          <p:cNvSpPr>
            <a:spLocks noGrp="1"/>
          </p:cNvSpPr>
          <p:nvPr>
            <p:ph type="title"/>
          </p:nvPr>
        </p:nvSpPr>
        <p:spPr>
          <a:xfrm>
            <a:off x="1524000" y="1376363"/>
            <a:ext cx="9144000" cy="2521594"/>
          </a:xfrm>
        </p:spPr>
        <p:txBody>
          <a:bodyPr vert="horz" lIns="91440" tIns="45720" rIns="91440" bIns="45720" rtlCol="0" anchor="b">
            <a:normAutofit/>
          </a:bodyPr>
          <a:lstStyle/>
          <a:p>
            <a:pPr algn="ctr"/>
            <a:r>
              <a:rPr lang="en-US" sz="7000" kern="1200">
                <a:solidFill>
                  <a:schemeClr val="tx1"/>
                </a:solidFill>
                <a:latin typeface="+mj-lt"/>
                <a:ea typeface="+mj-ea"/>
                <a:cs typeface="+mj-cs"/>
              </a:rPr>
              <a:t>How did Shell respond ?</a:t>
            </a:r>
          </a:p>
        </p:txBody>
      </p:sp>
      <p:sp>
        <p:nvSpPr>
          <p:cNvPr id="3" name="Content Placeholder 2">
            <a:extLst>
              <a:ext uri="{FF2B5EF4-FFF2-40B4-BE49-F238E27FC236}">
                <a16:creationId xmlns:a16="http://schemas.microsoft.com/office/drawing/2014/main" id="{BAB145DE-70C3-4D69-9B56-DED4245D50B6}"/>
              </a:ext>
            </a:extLst>
          </p:cNvPr>
          <p:cNvSpPr>
            <a:spLocks noGrp="1"/>
          </p:cNvSpPr>
          <p:nvPr>
            <p:ph idx="1"/>
          </p:nvPr>
        </p:nvSpPr>
        <p:spPr>
          <a:xfrm>
            <a:off x="1524000" y="4617728"/>
            <a:ext cx="9144000" cy="944339"/>
          </a:xfrm>
        </p:spPr>
        <p:txBody>
          <a:bodyPr vert="horz" lIns="91440" tIns="45720" rIns="91440" bIns="45720" rtlCol="0">
            <a:normAutofit/>
          </a:bodyPr>
          <a:lstStyle/>
          <a:p>
            <a:pPr marL="0" indent="0" algn="ctr">
              <a:buNone/>
            </a:pPr>
            <a:r>
              <a:rPr lang="en-US" sz="2400" kern="1200">
                <a:solidFill>
                  <a:schemeClr val="tx1"/>
                </a:solidFill>
                <a:latin typeface="+mn-lt"/>
                <a:ea typeface="+mn-ea"/>
                <a:cs typeface="+mn-cs"/>
              </a:rPr>
              <a:t>Challenge of demands that it take on responsibilities beyond maximizing profit.</a:t>
            </a:r>
          </a:p>
        </p:txBody>
      </p:sp>
      <p:cxnSp>
        <p:nvCxnSpPr>
          <p:cNvPr id="14" name="Straight Connector 13">
            <a:extLst>
              <a:ext uri="{FF2B5EF4-FFF2-40B4-BE49-F238E27FC236}">
                <a16:creationId xmlns:a16="http://schemas.microsoft.com/office/drawing/2014/main" id="{AFA75EE9-0DE4-4982-A870-290AD61EAA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52800" y="4479276"/>
            <a:ext cx="5486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5705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3C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07DA87-830F-4089-BFA5-CC842A957E35}"/>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600">
                <a:solidFill>
                  <a:srgbClr val="FFFFFF"/>
                </a:solidFill>
              </a:rPr>
              <a:t>https://www.theguardian.com/world/2009/jun/08/nigeria-usa</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A7CE135-53C7-4861-A446-597101DF5C0F}"/>
              </a:ext>
            </a:extLst>
          </p:cNvPr>
          <p:cNvPicPr>
            <a:picLocks noGrp="1" noChangeAspect="1"/>
          </p:cNvPicPr>
          <p:nvPr>
            <p:ph idx="1"/>
          </p:nvPr>
        </p:nvPicPr>
        <p:blipFill rotWithShape="1">
          <a:blip r:embed="rId2"/>
          <a:srcRect l="1102" r="15098" b="-2"/>
          <a:stretch/>
        </p:blipFill>
        <p:spPr>
          <a:xfrm>
            <a:off x="976251" y="942538"/>
            <a:ext cx="7163222" cy="4808332"/>
          </a:xfrm>
          <a:prstGeom prst="rect">
            <a:avLst/>
          </a:prstGeom>
          <a:effectLst/>
        </p:spPr>
      </p:pic>
    </p:spTree>
    <p:extLst>
      <p:ext uri="{BB962C8B-B14F-4D97-AF65-F5344CB8AC3E}">
        <p14:creationId xmlns:p14="http://schemas.microsoft.com/office/powerpoint/2010/main" val="2177880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A62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785599-5156-47C5-AE97-E245EB56E0E4}"/>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300">
                <a:solidFill>
                  <a:srgbClr val="FFFFFF"/>
                </a:solidFill>
              </a:rPr>
              <a:t>https://www.amnesty.org/en/latest/news/2017/06/shell-complicit-arbitrary-executions-ogoni-nine-writ-dutch-court/</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43984C2-424C-463B-8F45-F40F3D05887D}"/>
              </a:ext>
            </a:extLst>
          </p:cNvPr>
          <p:cNvPicPr>
            <a:picLocks noGrp="1" noChangeAspect="1"/>
          </p:cNvPicPr>
          <p:nvPr>
            <p:ph idx="1"/>
          </p:nvPr>
        </p:nvPicPr>
        <p:blipFill rotWithShape="1">
          <a:blip r:embed="rId2"/>
          <a:srcRect l="15771" r="429" b="-2"/>
          <a:stretch/>
        </p:blipFill>
        <p:spPr>
          <a:xfrm>
            <a:off x="976251" y="942538"/>
            <a:ext cx="7163222" cy="4808332"/>
          </a:xfrm>
          <a:prstGeom prst="rect">
            <a:avLst/>
          </a:prstGeom>
          <a:effectLst/>
        </p:spPr>
      </p:pic>
    </p:spTree>
    <p:extLst>
      <p:ext uri="{BB962C8B-B14F-4D97-AF65-F5344CB8AC3E}">
        <p14:creationId xmlns:p14="http://schemas.microsoft.com/office/powerpoint/2010/main" val="1097816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1" name="Rectangle 10">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4" name="Picture 3">
            <a:extLst>
              <a:ext uri="{FF2B5EF4-FFF2-40B4-BE49-F238E27FC236}">
                <a16:creationId xmlns:a16="http://schemas.microsoft.com/office/drawing/2014/main" id="{1CCAC6E3-2765-4D58-9141-7762AFC89942}"/>
              </a:ext>
            </a:extLst>
          </p:cNvPr>
          <p:cNvPicPr>
            <a:picLocks noChangeAspect="1"/>
          </p:cNvPicPr>
          <p:nvPr/>
        </p:nvPicPr>
        <p:blipFill rotWithShape="1">
          <a:blip r:embed="rId2"/>
          <a:srcRect t="7518" r="1" b="7068"/>
          <a:stretch/>
        </p:blipFill>
        <p:spPr>
          <a:xfrm rot="21480000">
            <a:off x="1137837" y="1003258"/>
            <a:ext cx="9916327" cy="4764396"/>
          </a:xfrm>
          <a:prstGeom prst="rect">
            <a:avLst/>
          </a:prstGeom>
        </p:spPr>
      </p:pic>
    </p:spTree>
    <p:extLst>
      <p:ext uri="{BB962C8B-B14F-4D97-AF65-F5344CB8AC3E}">
        <p14:creationId xmlns:p14="http://schemas.microsoft.com/office/powerpoint/2010/main" val="4106544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Supermarket bag split? You might now be able to claim money back... -  Mirror Online">
            <a:extLst>
              <a:ext uri="{FF2B5EF4-FFF2-40B4-BE49-F238E27FC236}">
                <a16:creationId xmlns:a16="http://schemas.microsoft.com/office/drawing/2014/main" id="{E9962A80-73B3-43CF-8114-49472E50C5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587" b="10427"/>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1311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052" name="Picture 4" descr="338,000 tonnes of recyclable material diverted to landfill sites">
            <a:extLst>
              <a:ext uri="{FF2B5EF4-FFF2-40B4-BE49-F238E27FC236}">
                <a16:creationId xmlns:a16="http://schemas.microsoft.com/office/drawing/2014/main" id="{55DECFC1-1662-43C7-9619-9C8970A698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688" r="-1" b="6693"/>
          <a:stretch/>
        </p:blipFill>
        <p:spPr bwMode="auto">
          <a:xfrm>
            <a:off x="321733" y="321733"/>
            <a:ext cx="11548534" cy="6214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395567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3074" name="Picture 2" descr="Plastic or paper: Which bag is greener? - BBC News">
            <a:extLst>
              <a:ext uri="{FF2B5EF4-FFF2-40B4-BE49-F238E27FC236}">
                <a16:creationId xmlns:a16="http://schemas.microsoft.com/office/drawing/2014/main" id="{502A17AE-F508-462B-953C-6C894944C2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539" r="15538" b="-1"/>
          <a:stretch/>
        </p:blipFill>
        <p:spPr bwMode="auto">
          <a:xfrm>
            <a:off x="20" y="10"/>
            <a:ext cx="9141724" cy="6863475"/>
          </a:xfrm>
          <a:custGeom>
            <a:avLst/>
            <a:gdLst/>
            <a:ahLst/>
            <a:cxnLst/>
            <a:rect l="l" t="t" r="r" b="b"/>
            <a:pathLst>
              <a:path w="9141744" h="6863485">
                <a:moveTo>
                  <a:pt x="0" y="0"/>
                </a:moveTo>
                <a:lnTo>
                  <a:pt x="5963051" y="0"/>
                </a:lnTo>
                <a:lnTo>
                  <a:pt x="9141744" y="6863485"/>
                </a:lnTo>
                <a:lnTo>
                  <a:pt x="0" y="6863485"/>
                </a:lnTo>
                <a:lnTo>
                  <a:pt x="0" y="0"/>
                </a:lnTo>
                <a:close/>
              </a:path>
            </a:pathLst>
          </a:custGeom>
          <a:noFill/>
          <a:extLst>
            <a:ext uri="{909E8E84-426E-40DD-AFC4-6F175D3DCCD1}">
              <a14:hiddenFill xmlns:a14="http://schemas.microsoft.com/office/drawing/2010/main">
                <a:solidFill>
                  <a:srgbClr val="FFFFFF"/>
                </a:solidFill>
              </a14:hiddenFill>
            </a:ext>
          </a:extLst>
        </p:spPr>
      </p:pic>
      <p:pic>
        <p:nvPicPr>
          <p:cNvPr id="3076" name="Picture 4" descr="Bags For Life, Eco Bags, Jute Bags: Cotton Carrier Bags">
            <a:extLst>
              <a:ext uri="{FF2B5EF4-FFF2-40B4-BE49-F238E27FC236}">
                <a16:creationId xmlns:a16="http://schemas.microsoft.com/office/drawing/2014/main" id="{F98B3F5F-9FD5-4668-B758-76F705FEB4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746" r="18344" b="1"/>
          <a:stretch/>
        </p:blipFill>
        <p:spPr bwMode="auto">
          <a:xfrm>
            <a:off x="5790353" y="10"/>
            <a:ext cx="6401647" cy="6852984"/>
          </a:xfrm>
          <a:custGeom>
            <a:avLst/>
            <a:gdLst/>
            <a:ahLst/>
            <a:cxnLst/>
            <a:rect l="l" t="t" r="r" b="b"/>
            <a:pathLst>
              <a:path w="6401647" h="6852994">
                <a:moveTo>
                  <a:pt x="354282" y="0"/>
                </a:moveTo>
                <a:lnTo>
                  <a:pt x="6401647" y="0"/>
                </a:lnTo>
                <a:lnTo>
                  <a:pt x="6401647" y="6852994"/>
                </a:lnTo>
                <a:lnTo>
                  <a:pt x="0" y="6852994"/>
                </a:lnTo>
                <a:lnTo>
                  <a:pt x="0" y="6852993"/>
                </a:lnTo>
                <a:lnTo>
                  <a:pt x="3528116" y="6852993"/>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1535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9458" name="Title 1">
            <a:extLst>
              <a:ext uri="{FF2B5EF4-FFF2-40B4-BE49-F238E27FC236}">
                <a16:creationId xmlns:a16="http://schemas.microsoft.com/office/drawing/2014/main" id="{B137BC7B-CB6C-2D45-9B1A-C4A132EDC266}"/>
              </a:ext>
            </a:extLst>
          </p:cNvPr>
          <p:cNvSpPr>
            <a:spLocks noGrp="1"/>
          </p:cNvSpPr>
          <p:nvPr>
            <p:ph type="title"/>
          </p:nvPr>
        </p:nvSpPr>
        <p:spPr>
          <a:xfrm>
            <a:off x="1014141" y="1450655"/>
            <a:ext cx="3932030" cy="3956690"/>
          </a:xfrm>
        </p:spPr>
        <p:txBody>
          <a:bodyPr anchor="ctr">
            <a:normAutofit/>
          </a:bodyPr>
          <a:lstStyle/>
          <a:p>
            <a:pPr eaLnBrk="1" hangingPunct="1"/>
            <a:r>
              <a:rPr lang="en-GB" altLang="en-US" sz="8000">
                <a:solidFill>
                  <a:schemeClr val="bg1"/>
                </a:solidFill>
              </a:rPr>
              <a:t>Anarchy or not ?</a:t>
            </a:r>
          </a:p>
        </p:txBody>
      </p:sp>
      <p:cxnSp>
        <p:nvCxnSpPr>
          <p:cNvPr id="138" name="Straight Connector 137">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3795" name="Content Placeholder 2">
            <a:extLst>
              <a:ext uri="{FF2B5EF4-FFF2-40B4-BE49-F238E27FC236}">
                <a16:creationId xmlns:a16="http://schemas.microsoft.com/office/drawing/2014/main" id="{B965975A-C281-F24B-85C8-5634ADF83243}"/>
              </a:ext>
            </a:extLst>
          </p:cNvPr>
          <p:cNvSpPr>
            <a:spLocks noGrp="1"/>
          </p:cNvSpPr>
          <p:nvPr>
            <p:ph idx="1"/>
          </p:nvPr>
        </p:nvSpPr>
        <p:spPr>
          <a:xfrm>
            <a:off x="6096000" y="1108061"/>
            <a:ext cx="5008901" cy="4571972"/>
          </a:xfrm>
        </p:spPr>
        <p:txBody>
          <a:bodyPr rtlCol="0" anchor="ctr">
            <a:normAutofit/>
          </a:bodyPr>
          <a:lstStyle/>
          <a:p>
            <a:pPr marL="182880" indent="-182880">
              <a:spcAft>
                <a:spcPts val="0"/>
              </a:spcAft>
              <a:buClr>
                <a:schemeClr val="tx1">
                  <a:lumMod val="85000"/>
                  <a:lumOff val="15000"/>
                </a:schemeClr>
              </a:buClr>
              <a:defRPr/>
            </a:pPr>
            <a:r>
              <a:rPr lang="en-GB" altLang="en-US" sz="2000">
                <a:solidFill>
                  <a:schemeClr val="bg1"/>
                </a:solidFill>
              </a:rPr>
              <a:t>The capacity to follow rules and regulations is far more advanced in  humans than in any other species (Baumeister, 2005).  </a:t>
            </a:r>
          </a:p>
          <a:p>
            <a:pPr marL="182880" indent="-182880">
              <a:spcAft>
                <a:spcPts val="0"/>
              </a:spcAft>
              <a:buClr>
                <a:schemeClr val="tx1">
                  <a:lumMod val="85000"/>
                  <a:lumOff val="15000"/>
                </a:schemeClr>
              </a:buClr>
              <a:defRPr/>
            </a:pPr>
            <a:r>
              <a:rPr lang="en-GB" altLang="en-US" sz="2000">
                <a:solidFill>
                  <a:schemeClr val="bg1"/>
                </a:solidFill>
              </a:rPr>
              <a:t>Without this vital capacity, modern society would cease to function in any meaningful form. </a:t>
            </a:r>
          </a:p>
          <a:p>
            <a:pPr marL="182880" indent="-182880">
              <a:spcAft>
                <a:spcPts val="0"/>
              </a:spcAft>
              <a:buClr>
                <a:schemeClr val="tx1">
                  <a:lumMod val="85000"/>
                  <a:lumOff val="15000"/>
                </a:schemeClr>
              </a:buClr>
              <a:defRPr/>
            </a:pPr>
            <a:r>
              <a:rPr lang="en-GB" altLang="en-US" sz="2000">
                <a:solidFill>
                  <a:schemeClr val="bg1"/>
                </a:solidFill>
              </a:rPr>
              <a:t>Adherence to social regulations (eg norms, morals and laws) is especially important, having benefits for individuals and society.</a:t>
            </a:r>
          </a:p>
          <a:p>
            <a:pPr marL="182880" indent="-182880">
              <a:spcAft>
                <a:spcPts val="0"/>
              </a:spcAft>
              <a:buClr>
                <a:schemeClr val="tx1">
                  <a:lumMod val="85000"/>
                  <a:lumOff val="15000"/>
                </a:schemeClr>
              </a:buClr>
              <a:defRPr/>
            </a:pPr>
            <a:r>
              <a:rPr lang="en-GB" altLang="en-US" sz="2000">
                <a:solidFill>
                  <a:schemeClr val="bg1"/>
                </a:solidFill>
              </a:rPr>
              <a:t>When individuals comply, there is a safer, healthier, generally more desirable result.</a:t>
            </a:r>
          </a:p>
        </p:txBody>
      </p:sp>
    </p:spTree>
    <p:extLst>
      <p:ext uri="{BB962C8B-B14F-4D97-AF65-F5344CB8AC3E}">
        <p14:creationId xmlns:p14="http://schemas.microsoft.com/office/powerpoint/2010/main" val="37161578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0482" name="Title 1">
            <a:extLst>
              <a:ext uri="{FF2B5EF4-FFF2-40B4-BE49-F238E27FC236}">
                <a16:creationId xmlns:a16="http://schemas.microsoft.com/office/drawing/2014/main" id="{4B4FE6E6-B336-6145-8760-63C22F32439C}"/>
              </a:ext>
            </a:extLst>
          </p:cNvPr>
          <p:cNvSpPr>
            <a:spLocks noGrp="1"/>
          </p:cNvSpPr>
          <p:nvPr>
            <p:ph type="title"/>
          </p:nvPr>
        </p:nvSpPr>
        <p:spPr>
          <a:xfrm>
            <a:off x="1014141" y="1450655"/>
            <a:ext cx="3932030" cy="3956690"/>
          </a:xfrm>
        </p:spPr>
        <p:txBody>
          <a:bodyPr anchor="ctr">
            <a:normAutofit/>
          </a:bodyPr>
          <a:lstStyle/>
          <a:p>
            <a:pPr eaLnBrk="1" hangingPunct="1"/>
            <a:r>
              <a:rPr lang="en-GB" altLang="en-US" sz="8000">
                <a:solidFill>
                  <a:schemeClr val="bg1"/>
                </a:solidFill>
              </a:rPr>
              <a:t>However …</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0483" name="Content Placeholder 2">
            <a:extLst>
              <a:ext uri="{FF2B5EF4-FFF2-40B4-BE49-F238E27FC236}">
                <a16:creationId xmlns:a16="http://schemas.microsoft.com/office/drawing/2014/main" id="{7FA0A3A3-651B-5E40-9936-494FD91C7399}"/>
              </a:ext>
            </a:extLst>
          </p:cNvPr>
          <p:cNvSpPr>
            <a:spLocks noGrp="1"/>
          </p:cNvSpPr>
          <p:nvPr>
            <p:ph idx="1"/>
          </p:nvPr>
        </p:nvSpPr>
        <p:spPr>
          <a:xfrm>
            <a:off x="6096000" y="1108061"/>
            <a:ext cx="5008901" cy="4571972"/>
          </a:xfrm>
        </p:spPr>
        <p:txBody>
          <a:bodyPr anchor="ctr">
            <a:normAutofit/>
          </a:bodyPr>
          <a:lstStyle/>
          <a:p>
            <a:pPr eaLnBrk="1" hangingPunct="1"/>
            <a:r>
              <a:rPr lang="en-GB" altLang="en-US" sz="2000">
                <a:solidFill>
                  <a:schemeClr val="bg1"/>
                </a:solidFill>
              </a:rPr>
              <a:t>Human life is saturated with rules.</a:t>
            </a:r>
          </a:p>
          <a:p>
            <a:pPr eaLnBrk="1" hangingPunct="1"/>
            <a:r>
              <a:rPr lang="en-GB" altLang="en-US" sz="2000">
                <a:solidFill>
                  <a:schemeClr val="bg1"/>
                </a:solidFill>
              </a:rPr>
              <a:t>What about business ?</a:t>
            </a:r>
          </a:p>
          <a:p>
            <a:pPr eaLnBrk="1" hangingPunct="1"/>
            <a:r>
              <a:rPr lang="en-GB" altLang="en-US" sz="2000">
                <a:solidFill>
                  <a:schemeClr val="bg1"/>
                </a:solidFill>
              </a:rPr>
              <a:t>When businesses comply, there is a safer, healthier, generally more desirable result.</a:t>
            </a:r>
          </a:p>
          <a:p>
            <a:pPr eaLnBrk="1" hangingPunct="1"/>
            <a:endParaRPr lang="en-GB" altLang="en-US" sz="2000">
              <a:solidFill>
                <a:schemeClr val="bg1"/>
              </a:solidFill>
            </a:endParaRPr>
          </a:p>
          <a:p>
            <a:pPr eaLnBrk="1" hangingPunct="1"/>
            <a:endParaRPr lang="en-GB" altLang="en-US" sz="2000">
              <a:solidFill>
                <a:schemeClr val="bg1"/>
              </a:solidFill>
            </a:endParaRPr>
          </a:p>
        </p:txBody>
      </p:sp>
    </p:spTree>
    <p:extLst>
      <p:ext uri="{BB962C8B-B14F-4D97-AF65-F5344CB8AC3E}">
        <p14:creationId xmlns:p14="http://schemas.microsoft.com/office/powerpoint/2010/main" val="2350406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1506" name="Title 3">
            <a:extLst>
              <a:ext uri="{FF2B5EF4-FFF2-40B4-BE49-F238E27FC236}">
                <a16:creationId xmlns:a16="http://schemas.microsoft.com/office/drawing/2014/main" id="{B77F9235-97B8-C445-8B52-0FFDC1E6E6D9}"/>
              </a:ext>
            </a:extLst>
          </p:cNvPr>
          <p:cNvSpPr>
            <a:spLocks noGrp="1"/>
          </p:cNvSpPr>
          <p:nvPr>
            <p:ph type="title"/>
          </p:nvPr>
        </p:nvSpPr>
        <p:spPr>
          <a:xfrm>
            <a:off x="1932903" y="949325"/>
            <a:ext cx="8071706" cy="2387600"/>
          </a:xfrm>
        </p:spPr>
        <p:txBody>
          <a:bodyPr vert="horz" lIns="91440" tIns="45720" rIns="91440" bIns="45720" rtlCol="0" anchor="b">
            <a:normAutofit/>
          </a:bodyPr>
          <a:lstStyle/>
          <a:p>
            <a:r>
              <a:rPr lang="en-US" altLang="en-US" sz="6600" kern="1200">
                <a:solidFill>
                  <a:schemeClr val="bg1"/>
                </a:solidFill>
                <a:latin typeface="+mj-lt"/>
                <a:ea typeface="+mj-ea"/>
                <a:cs typeface="+mj-cs"/>
              </a:rPr>
              <a:t>Self-regulation</a:t>
            </a:r>
          </a:p>
        </p:txBody>
      </p:sp>
      <p:sp>
        <p:nvSpPr>
          <p:cNvPr id="21507" name="Content Placeholder 4">
            <a:extLst>
              <a:ext uri="{FF2B5EF4-FFF2-40B4-BE49-F238E27FC236}">
                <a16:creationId xmlns:a16="http://schemas.microsoft.com/office/drawing/2014/main" id="{1BDE41CF-B9F0-9540-B2A3-EA72FF332B72}"/>
              </a:ext>
            </a:extLst>
          </p:cNvPr>
          <p:cNvSpPr>
            <a:spLocks noGrp="1"/>
          </p:cNvSpPr>
          <p:nvPr>
            <p:ph idx="1"/>
          </p:nvPr>
        </p:nvSpPr>
        <p:spPr>
          <a:xfrm>
            <a:off x="1932902" y="3429000"/>
            <a:ext cx="8071697" cy="1655762"/>
          </a:xfrm>
        </p:spPr>
        <p:txBody>
          <a:bodyPr vert="horz" lIns="91440" tIns="45720" rIns="91440" bIns="45720" rtlCol="0">
            <a:normAutofit/>
          </a:bodyPr>
          <a:lstStyle/>
          <a:p>
            <a:pPr marL="0" indent="0">
              <a:buNone/>
            </a:pPr>
            <a:r>
              <a:rPr lang="en-US" altLang="en-US" sz="3200" kern="1200" cap="all">
                <a:solidFill>
                  <a:schemeClr val="bg1"/>
                </a:solidFill>
                <a:latin typeface="+mn-lt"/>
                <a:ea typeface="+mn-ea"/>
                <a:cs typeface="+mn-cs"/>
              </a:rPr>
              <a:t>The darling of the industry</a:t>
            </a:r>
          </a:p>
        </p:txBody>
      </p:sp>
      <p:cxnSp>
        <p:nvCxnSpPr>
          <p:cNvPr id="74" name="Straight Connector 73">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9576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2530" name="Title 1">
            <a:extLst>
              <a:ext uri="{FF2B5EF4-FFF2-40B4-BE49-F238E27FC236}">
                <a16:creationId xmlns:a16="http://schemas.microsoft.com/office/drawing/2014/main" id="{03504935-0172-364A-BB3D-4DEABDABB940}"/>
              </a:ext>
            </a:extLst>
          </p:cNvPr>
          <p:cNvSpPr>
            <a:spLocks noGrp="1"/>
          </p:cNvSpPr>
          <p:nvPr>
            <p:ph type="title"/>
          </p:nvPr>
        </p:nvSpPr>
        <p:spPr>
          <a:xfrm>
            <a:off x="1014141" y="1450655"/>
            <a:ext cx="3932030" cy="3956690"/>
          </a:xfrm>
        </p:spPr>
        <p:txBody>
          <a:bodyPr anchor="ctr">
            <a:normAutofit/>
          </a:bodyPr>
          <a:lstStyle/>
          <a:p>
            <a:pPr eaLnBrk="1" hangingPunct="1"/>
            <a:r>
              <a:rPr lang="en-GB" altLang="en-US" sz="5600">
                <a:solidFill>
                  <a:schemeClr val="bg1"/>
                </a:solidFill>
              </a:rPr>
              <a:t>Self-regulation to be the best kind of control</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2531" name="Content Placeholder 2">
            <a:extLst>
              <a:ext uri="{FF2B5EF4-FFF2-40B4-BE49-F238E27FC236}">
                <a16:creationId xmlns:a16="http://schemas.microsoft.com/office/drawing/2014/main" id="{34AB25EC-0DD1-8A46-97BF-711DBF14E08A}"/>
              </a:ext>
            </a:extLst>
          </p:cNvPr>
          <p:cNvSpPr>
            <a:spLocks noGrp="1"/>
          </p:cNvSpPr>
          <p:nvPr>
            <p:ph idx="1"/>
          </p:nvPr>
        </p:nvSpPr>
        <p:spPr>
          <a:xfrm>
            <a:off x="6096000" y="1108061"/>
            <a:ext cx="5008901" cy="4571972"/>
          </a:xfrm>
        </p:spPr>
        <p:txBody>
          <a:bodyPr anchor="ctr">
            <a:normAutofit/>
          </a:bodyPr>
          <a:lstStyle/>
          <a:p>
            <a:pPr eaLnBrk="1" hangingPunct="1"/>
            <a:r>
              <a:rPr lang="en-GB" altLang="en-US" sz="2000">
                <a:solidFill>
                  <a:schemeClr val="bg1"/>
                </a:solidFill>
              </a:rPr>
              <a:t>In their election document, the country's Catholic bishops – who are not known for their support of free market economics – pointed out: </a:t>
            </a:r>
          </a:p>
          <a:p>
            <a:pPr lvl="1" eaLnBrk="1" hangingPunct="1"/>
            <a:r>
              <a:rPr lang="en-GB" altLang="en-US" sz="2000">
                <a:solidFill>
                  <a:schemeClr val="bg1"/>
                </a:solidFill>
              </a:rPr>
              <a:t>"A society that is held together just by compliance to rules is inherently fragile, open to further abuses which will be met by a further expansion of regulation.”</a:t>
            </a:r>
          </a:p>
          <a:p>
            <a:pPr eaLnBrk="1" hangingPunct="1"/>
            <a:endParaRPr lang="en-GB" altLang="en-US" sz="2000">
              <a:solidFill>
                <a:schemeClr val="bg1"/>
              </a:solidFill>
            </a:endParaRPr>
          </a:p>
        </p:txBody>
      </p:sp>
    </p:spTree>
    <p:extLst>
      <p:ext uri="{BB962C8B-B14F-4D97-AF65-F5344CB8AC3E}">
        <p14:creationId xmlns:p14="http://schemas.microsoft.com/office/powerpoint/2010/main" val="1895513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4">
            <a:extLst>
              <a:ext uri="{FF2B5EF4-FFF2-40B4-BE49-F238E27FC236}">
                <a16:creationId xmlns:a16="http://schemas.microsoft.com/office/drawing/2014/main" id="{1EF33CFE-A78E-844E-A7A4-238A106B1594}"/>
              </a:ext>
            </a:extLst>
          </p:cNvPr>
          <p:cNvSpPr>
            <a:spLocks noGrp="1"/>
          </p:cNvSpPr>
          <p:nvPr>
            <p:ph type="title"/>
          </p:nvPr>
        </p:nvSpPr>
        <p:spPr>
          <a:xfrm>
            <a:off x="838200" y="557188"/>
            <a:ext cx="10515600" cy="1133499"/>
          </a:xfrm>
        </p:spPr>
        <p:txBody>
          <a:bodyPr>
            <a:normAutofit/>
          </a:bodyPr>
          <a:lstStyle/>
          <a:p>
            <a:pPr algn="ctr" eaLnBrk="1" hangingPunct="1"/>
            <a:r>
              <a:rPr lang="en-GB" altLang="en-US" sz="5200"/>
              <a:t>Principles and trends</a:t>
            </a:r>
          </a:p>
        </p:txBody>
      </p:sp>
      <p:graphicFrame>
        <p:nvGraphicFramePr>
          <p:cNvPr id="24581" name="Content Placeholder 5">
            <a:extLst>
              <a:ext uri="{FF2B5EF4-FFF2-40B4-BE49-F238E27FC236}">
                <a16:creationId xmlns:a16="http://schemas.microsoft.com/office/drawing/2014/main" id="{E5DACC08-056D-40A7-9A87-BD2FD2437D91}"/>
              </a:ext>
            </a:extLst>
          </p:cNvPr>
          <p:cNvGraphicFramePr>
            <a:graphicFrameLocks noGrp="1"/>
          </p:cNvGraphicFramePr>
          <p:nvPr>
            <p:ph idx="1"/>
            <p:extLst>
              <p:ext uri="{D42A27DB-BD31-4B8C-83A1-F6EECF244321}">
                <p14:modId xmlns:p14="http://schemas.microsoft.com/office/powerpoint/2010/main" val="1710864638"/>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29868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5602" name="Title 1">
            <a:extLst>
              <a:ext uri="{FF2B5EF4-FFF2-40B4-BE49-F238E27FC236}">
                <a16:creationId xmlns:a16="http://schemas.microsoft.com/office/drawing/2014/main" id="{46D934E5-E68C-B44E-9885-1E93E61DF558}"/>
              </a:ext>
            </a:extLst>
          </p:cNvPr>
          <p:cNvSpPr>
            <a:spLocks noGrp="1"/>
          </p:cNvSpPr>
          <p:nvPr>
            <p:ph type="title"/>
          </p:nvPr>
        </p:nvSpPr>
        <p:spPr>
          <a:xfrm>
            <a:off x="1014141" y="1450655"/>
            <a:ext cx="3932030" cy="3956690"/>
          </a:xfrm>
        </p:spPr>
        <p:txBody>
          <a:bodyPr anchor="ctr">
            <a:normAutofit/>
          </a:bodyPr>
          <a:lstStyle/>
          <a:p>
            <a:pPr eaLnBrk="1" hangingPunct="1"/>
            <a:r>
              <a:rPr lang="en-GB" altLang="en-US" sz="6800">
                <a:solidFill>
                  <a:schemeClr val="bg1"/>
                </a:solidFill>
              </a:rPr>
              <a:t>Continued</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5603" name="Content Placeholder 2">
            <a:extLst>
              <a:ext uri="{FF2B5EF4-FFF2-40B4-BE49-F238E27FC236}">
                <a16:creationId xmlns:a16="http://schemas.microsoft.com/office/drawing/2014/main" id="{44BFB7B5-8E1F-DB4F-B1BC-7AC024F4A297}"/>
              </a:ext>
            </a:extLst>
          </p:cNvPr>
          <p:cNvSpPr>
            <a:spLocks noGrp="1"/>
          </p:cNvSpPr>
          <p:nvPr>
            <p:ph idx="1"/>
          </p:nvPr>
        </p:nvSpPr>
        <p:spPr>
          <a:xfrm>
            <a:off x="6096000" y="1108061"/>
            <a:ext cx="5008901" cy="4571972"/>
          </a:xfrm>
        </p:spPr>
        <p:txBody>
          <a:bodyPr anchor="ctr">
            <a:normAutofit/>
          </a:bodyPr>
          <a:lstStyle/>
          <a:p>
            <a:pPr eaLnBrk="1" hangingPunct="1"/>
            <a:r>
              <a:rPr lang="en-GB" altLang="en-US" sz="2000">
                <a:solidFill>
                  <a:schemeClr val="bg1"/>
                </a:solidFill>
              </a:rPr>
              <a:t>“Softer”, voluntary approaches to business regulation – promoted to improve company performance relating to social and sustainable development and human rights. </a:t>
            </a:r>
          </a:p>
          <a:p>
            <a:pPr eaLnBrk="1" hangingPunct="1"/>
            <a:r>
              <a:rPr lang="en-GB" altLang="en-US" sz="2000">
                <a:solidFill>
                  <a:schemeClr val="bg1"/>
                </a:solidFill>
              </a:rPr>
              <a:t>Designed by business interests and NGOs.</a:t>
            </a:r>
          </a:p>
          <a:p>
            <a:pPr eaLnBrk="1" hangingPunct="1"/>
            <a:r>
              <a:rPr lang="en-GB" altLang="en-US" sz="2000">
                <a:solidFill>
                  <a:schemeClr val="bg1"/>
                </a:solidFill>
              </a:rPr>
              <a:t>Superior in relation to legal “harder” approaches involving state actors. </a:t>
            </a:r>
          </a:p>
        </p:txBody>
      </p:sp>
    </p:spTree>
    <p:extLst>
      <p:ext uri="{BB962C8B-B14F-4D97-AF65-F5344CB8AC3E}">
        <p14:creationId xmlns:p14="http://schemas.microsoft.com/office/powerpoint/2010/main" val="1092110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7650" name="Rectangle 2">
            <a:extLst>
              <a:ext uri="{FF2B5EF4-FFF2-40B4-BE49-F238E27FC236}">
                <a16:creationId xmlns:a16="http://schemas.microsoft.com/office/drawing/2014/main" id="{13E31D28-8F1C-9E48-B781-98B8842AA45E}"/>
              </a:ext>
            </a:extLst>
          </p:cNvPr>
          <p:cNvSpPr>
            <a:spLocks noGrp="1" noChangeArrowheads="1"/>
          </p:cNvSpPr>
          <p:nvPr>
            <p:ph type="title"/>
          </p:nvPr>
        </p:nvSpPr>
        <p:spPr>
          <a:xfrm>
            <a:off x="1014141" y="1450655"/>
            <a:ext cx="3932030" cy="3956690"/>
          </a:xfrm>
        </p:spPr>
        <p:txBody>
          <a:bodyPr anchor="ctr">
            <a:normAutofit/>
          </a:bodyPr>
          <a:lstStyle/>
          <a:p>
            <a:pPr eaLnBrk="1" hangingPunct="1"/>
            <a:r>
              <a:rPr lang="en-CA" altLang="en-US" sz="6800">
                <a:solidFill>
                  <a:schemeClr val="bg1"/>
                </a:solidFill>
              </a:rPr>
              <a:t>Continued</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7651" name="Rectangle 3">
            <a:extLst>
              <a:ext uri="{FF2B5EF4-FFF2-40B4-BE49-F238E27FC236}">
                <a16:creationId xmlns:a16="http://schemas.microsoft.com/office/drawing/2014/main" id="{61F4CA91-8C1E-4B47-9272-A99F288DB7F2}"/>
              </a:ext>
            </a:extLst>
          </p:cNvPr>
          <p:cNvSpPr>
            <a:spLocks noGrp="1" noChangeArrowheads="1"/>
          </p:cNvSpPr>
          <p:nvPr>
            <p:ph idx="1"/>
          </p:nvPr>
        </p:nvSpPr>
        <p:spPr>
          <a:xfrm>
            <a:off x="6096000" y="1108061"/>
            <a:ext cx="5008901" cy="4571972"/>
          </a:xfrm>
        </p:spPr>
        <p:txBody>
          <a:bodyPr anchor="ctr">
            <a:normAutofit/>
          </a:bodyPr>
          <a:lstStyle/>
          <a:p>
            <a:pPr eaLnBrk="1" hangingPunct="1"/>
            <a:r>
              <a:rPr lang="en-US" altLang="en-US" sz="2000">
                <a:solidFill>
                  <a:schemeClr val="bg1"/>
                </a:solidFill>
              </a:rPr>
              <a:t>Greater levels of democracy/participation</a:t>
            </a:r>
          </a:p>
          <a:p>
            <a:pPr lvl="1" eaLnBrk="1" hangingPunct="1"/>
            <a:r>
              <a:rPr lang="en-US" altLang="en-US" sz="2000">
                <a:solidFill>
                  <a:schemeClr val="bg1"/>
                </a:solidFill>
                <a:ea typeface="ＭＳ Ｐゴシック" panose="020B0600070205080204" pitchFamily="34" charset="-128"/>
              </a:rPr>
              <a:t>From hierarchical to decentralized regulation</a:t>
            </a:r>
          </a:p>
          <a:p>
            <a:pPr lvl="1" eaLnBrk="1" hangingPunct="1"/>
            <a:r>
              <a:rPr lang="en-US" altLang="en-US" sz="2000">
                <a:solidFill>
                  <a:schemeClr val="bg1"/>
                </a:solidFill>
                <a:ea typeface="ＭＳ Ｐゴシック" panose="020B0600070205080204" pitchFamily="34" charset="-128"/>
              </a:rPr>
              <a:t>From external to internal self-regulation</a:t>
            </a:r>
          </a:p>
          <a:p>
            <a:pPr lvl="1" eaLnBrk="1" hangingPunct="1"/>
            <a:r>
              <a:rPr lang="en-US" altLang="en-US" sz="2000">
                <a:solidFill>
                  <a:schemeClr val="bg1"/>
                </a:solidFill>
                <a:ea typeface="ＭＳ Ｐゴシック" panose="020B0600070205080204" pitchFamily="34" charset="-128"/>
              </a:rPr>
              <a:t>Greater stakeholder involvement</a:t>
            </a:r>
          </a:p>
          <a:p>
            <a:pPr lvl="1" eaLnBrk="1" hangingPunct="1"/>
            <a:r>
              <a:rPr lang="en-US" altLang="en-US" sz="2000">
                <a:solidFill>
                  <a:schemeClr val="bg1"/>
                </a:solidFill>
                <a:ea typeface="ＭＳ Ｐゴシック" panose="020B0600070205080204" pitchFamily="34" charset="-128"/>
              </a:rPr>
              <a:t>Greater integration with everyday exchange</a:t>
            </a:r>
            <a:endParaRPr lang="en-CA" altLang="en-US" sz="2000">
              <a:solidFill>
                <a:schemeClr val="bg1"/>
              </a:solidFill>
              <a:ea typeface="ＭＳ Ｐゴシック" panose="020B0600070205080204" pitchFamily="34" charset="-128"/>
            </a:endParaRPr>
          </a:p>
        </p:txBody>
      </p:sp>
    </p:spTree>
    <p:extLst>
      <p:ext uri="{BB962C8B-B14F-4D97-AF65-F5344CB8AC3E}">
        <p14:creationId xmlns:p14="http://schemas.microsoft.com/office/powerpoint/2010/main" val="20693275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9698" name="Rectangle 2">
            <a:extLst>
              <a:ext uri="{FF2B5EF4-FFF2-40B4-BE49-F238E27FC236}">
                <a16:creationId xmlns:a16="http://schemas.microsoft.com/office/drawing/2014/main" id="{CECF3D1B-6FD6-F448-85B2-3F61BEBF2D60}"/>
              </a:ext>
            </a:extLst>
          </p:cNvPr>
          <p:cNvSpPr>
            <a:spLocks noGrp="1" noChangeArrowheads="1"/>
          </p:cNvSpPr>
          <p:nvPr>
            <p:ph type="title"/>
          </p:nvPr>
        </p:nvSpPr>
        <p:spPr>
          <a:xfrm>
            <a:off x="1014141" y="1450655"/>
            <a:ext cx="3932030" cy="3956690"/>
          </a:xfrm>
        </p:spPr>
        <p:txBody>
          <a:bodyPr anchor="ctr">
            <a:normAutofit/>
          </a:bodyPr>
          <a:lstStyle/>
          <a:p>
            <a:pPr eaLnBrk="1" hangingPunct="1"/>
            <a:r>
              <a:rPr lang="en-GB" altLang="en-US" sz="6800">
                <a:solidFill>
                  <a:schemeClr val="bg1"/>
                </a:solidFill>
              </a:rPr>
              <a:t>Historical Trends in Regulation</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9699" name="Rectangle 3">
            <a:extLst>
              <a:ext uri="{FF2B5EF4-FFF2-40B4-BE49-F238E27FC236}">
                <a16:creationId xmlns:a16="http://schemas.microsoft.com/office/drawing/2014/main" id="{B9C33F18-6679-FC43-8BCD-CE3EE1C005E7}"/>
              </a:ext>
            </a:extLst>
          </p:cNvPr>
          <p:cNvSpPr>
            <a:spLocks noGrp="1" noChangeArrowheads="1"/>
          </p:cNvSpPr>
          <p:nvPr>
            <p:ph idx="1"/>
          </p:nvPr>
        </p:nvSpPr>
        <p:spPr>
          <a:xfrm>
            <a:off x="6096000" y="1108061"/>
            <a:ext cx="5008901" cy="4571972"/>
          </a:xfrm>
        </p:spPr>
        <p:txBody>
          <a:bodyPr anchor="ctr">
            <a:normAutofit/>
          </a:bodyPr>
          <a:lstStyle/>
          <a:p>
            <a:pPr eaLnBrk="1" hangingPunct="1"/>
            <a:r>
              <a:rPr lang="en-US" altLang="en-US" sz="2000" dirty="0">
                <a:solidFill>
                  <a:schemeClr val="bg1"/>
                </a:solidFill>
              </a:rPr>
              <a:t>Early industrialism: separation between state and markets.  Focus on production.</a:t>
            </a:r>
          </a:p>
          <a:p>
            <a:pPr eaLnBrk="1" hangingPunct="1"/>
            <a:r>
              <a:rPr lang="en-US" altLang="en-US" sz="2000" dirty="0">
                <a:solidFill>
                  <a:schemeClr val="bg1"/>
                </a:solidFill>
              </a:rPr>
              <a:t>Fordist &amp; state-socialist industrialism: </a:t>
            </a:r>
          </a:p>
          <a:p>
            <a:pPr lvl="1" eaLnBrk="1" hangingPunct="1"/>
            <a:r>
              <a:rPr lang="en-US" altLang="en-US" sz="2000" dirty="0">
                <a:solidFill>
                  <a:schemeClr val="bg1"/>
                </a:solidFill>
                <a:ea typeface="ＭＳ Ｐゴシック" panose="020B0600070205080204" pitchFamily="34" charset="-128"/>
              </a:rPr>
              <a:t>More concern with consumption / demand.</a:t>
            </a:r>
          </a:p>
          <a:p>
            <a:pPr lvl="1" eaLnBrk="1" hangingPunct="1"/>
            <a:r>
              <a:rPr lang="en-US" altLang="en-US" sz="2000" dirty="0">
                <a:solidFill>
                  <a:schemeClr val="bg1"/>
                </a:solidFill>
                <a:ea typeface="ＭＳ Ｐゴシック" panose="020B0600070205080204" pitchFamily="34" charset="-128"/>
              </a:rPr>
              <a:t>Need for more planning: political-economic intervention.    </a:t>
            </a:r>
          </a:p>
          <a:p>
            <a:pPr eaLnBrk="1" hangingPunct="1"/>
            <a:r>
              <a:rPr lang="en-US" altLang="en-US" sz="2000" dirty="0">
                <a:solidFill>
                  <a:schemeClr val="bg1"/>
                </a:solidFill>
              </a:rPr>
              <a:t>Today:  </a:t>
            </a:r>
            <a:r>
              <a:rPr lang="en-US" altLang="en-US" sz="2000" i="1" dirty="0">
                <a:solidFill>
                  <a:schemeClr val="bg1"/>
                </a:solidFill>
              </a:rPr>
              <a:t>even greater involvement</a:t>
            </a:r>
            <a:r>
              <a:rPr lang="en-US" altLang="en-US" sz="2000" dirty="0">
                <a:solidFill>
                  <a:schemeClr val="bg1"/>
                </a:solidFill>
              </a:rPr>
              <a:t> of consciousness &amp; planning is necessary</a:t>
            </a:r>
          </a:p>
          <a:p>
            <a:pPr lvl="1" eaLnBrk="1" hangingPunct="1"/>
            <a:r>
              <a:rPr lang="en-US" altLang="en-US" sz="2000" dirty="0">
                <a:solidFill>
                  <a:schemeClr val="bg1"/>
                </a:solidFill>
                <a:ea typeface="ＭＳ Ｐゴシック" panose="020B0600070205080204" pitchFamily="34" charset="-128"/>
              </a:rPr>
              <a:t>Globalization: avoidance or disguising of conscious planning.</a:t>
            </a:r>
            <a:endParaRPr lang="en-CA" altLang="en-US" sz="2000" dirty="0">
              <a:solidFill>
                <a:schemeClr val="bg1"/>
              </a:solidFill>
            </a:endParaRPr>
          </a:p>
        </p:txBody>
      </p:sp>
    </p:spTree>
    <p:extLst>
      <p:ext uri="{BB962C8B-B14F-4D97-AF65-F5344CB8AC3E}">
        <p14:creationId xmlns:p14="http://schemas.microsoft.com/office/powerpoint/2010/main" val="2317417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30722" name="Rectangle 2">
            <a:extLst>
              <a:ext uri="{FF2B5EF4-FFF2-40B4-BE49-F238E27FC236}">
                <a16:creationId xmlns:a16="http://schemas.microsoft.com/office/drawing/2014/main" id="{9534ABB2-08FF-F647-90B3-0497162B1FB8}"/>
              </a:ext>
            </a:extLst>
          </p:cNvPr>
          <p:cNvSpPr>
            <a:spLocks noGrp="1" noChangeArrowheads="1"/>
          </p:cNvSpPr>
          <p:nvPr>
            <p:ph type="title"/>
          </p:nvPr>
        </p:nvSpPr>
        <p:spPr>
          <a:xfrm>
            <a:off x="1014141" y="1450655"/>
            <a:ext cx="3932030" cy="3956690"/>
          </a:xfrm>
        </p:spPr>
        <p:txBody>
          <a:bodyPr anchor="ctr">
            <a:normAutofit/>
          </a:bodyPr>
          <a:lstStyle/>
          <a:p>
            <a:pPr eaLnBrk="1" hangingPunct="1"/>
            <a:r>
              <a:rPr lang="en-GB" altLang="en-US" sz="6800">
                <a:solidFill>
                  <a:schemeClr val="bg1"/>
                </a:solidFill>
              </a:rPr>
              <a:t>Regulation</a:t>
            </a:r>
          </a:p>
        </p:txBody>
      </p:sp>
      <p:cxnSp>
        <p:nvCxnSpPr>
          <p:cNvPr id="76" name="Straight Connector 75">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0963" name="Rectangle 3">
            <a:extLst>
              <a:ext uri="{FF2B5EF4-FFF2-40B4-BE49-F238E27FC236}">
                <a16:creationId xmlns:a16="http://schemas.microsoft.com/office/drawing/2014/main" id="{348E5363-C883-CC42-8603-D3755C3C34EC}"/>
              </a:ext>
            </a:extLst>
          </p:cNvPr>
          <p:cNvSpPr>
            <a:spLocks noGrp="1" noChangeArrowheads="1"/>
          </p:cNvSpPr>
          <p:nvPr>
            <p:ph idx="1"/>
          </p:nvPr>
        </p:nvSpPr>
        <p:spPr>
          <a:xfrm>
            <a:off x="6096000" y="1108061"/>
            <a:ext cx="5008901" cy="4571972"/>
          </a:xfrm>
        </p:spPr>
        <p:txBody>
          <a:bodyPr rtlCol="0" anchor="ctr">
            <a:normAutofit/>
          </a:bodyPr>
          <a:lstStyle/>
          <a:p>
            <a:pPr marL="182880" indent="-182880">
              <a:spcAft>
                <a:spcPts val="0"/>
              </a:spcAft>
              <a:buClr>
                <a:schemeClr val="tx1">
                  <a:lumMod val="85000"/>
                  <a:lumOff val="15000"/>
                </a:schemeClr>
              </a:buClr>
              <a:defRPr/>
            </a:pPr>
            <a:r>
              <a:rPr lang="en-AU" altLang="en-US" sz="2000">
                <a:solidFill>
                  <a:schemeClr val="bg1"/>
                </a:solidFill>
              </a:rPr>
              <a:t>Liberalisation = trend towards markets and prices for co-ordination and away from hierarchies.</a:t>
            </a:r>
          </a:p>
          <a:p>
            <a:pPr marL="182880" indent="-182880">
              <a:spcAft>
                <a:spcPts val="0"/>
              </a:spcAft>
              <a:buClr>
                <a:schemeClr val="tx1">
                  <a:lumMod val="85000"/>
                  <a:lumOff val="15000"/>
                </a:schemeClr>
              </a:buClr>
              <a:defRPr/>
            </a:pPr>
            <a:r>
              <a:rPr lang="en-GB" altLang="en-US" sz="2000">
                <a:solidFill>
                  <a:schemeClr val="bg1"/>
                </a:solidFill>
              </a:rPr>
              <a:t>Growing self-regulation and co-regulation (albeit under the “shadow of hierarchy” – Scharpf 1994 – legislative and executive decisions in order to deal effectively with the problems they are supposed to solve)</a:t>
            </a:r>
          </a:p>
          <a:p>
            <a:pPr marL="182880" indent="-182880">
              <a:spcAft>
                <a:spcPts val="0"/>
              </a:spcAft>
              <a:buClr>
                <a:schemeClr val="tx1">
                  <a:lumMod val="85000"/>
                  <a:lumOff val="15000"/>
                </a:schemeClr>
              </a:buClr>
              <a:defRPr/>
            </a:pPr>
            <a:r>
              <a:rPr lang="en-AU" altLang="en-US" sz="2000">
                <a:solidFill>
                  <a:schemeClr val="bg1"/>
                </a:solidFill>
              </a:rPr>
              <a:t>Internet.</a:t>
            </a:r>
          </a:p>
          <a:p>
            <a:pPr marL="182880" indent="-182880">
              <a:spcAft>
                <a:spcPts val="0"/>
              </a:spcAft>
              <a:buClr>
                <a:schemeClr val="tx1">
                  <a:lumMod val="85000"/>
                  <a:lumOff val="15000"/>
                </a:schemeClr>
              </a:buClr>
              <a:buNone/>
              <a:defRPr/>
            </a:pPr>
            <a:endParaRPr lang="en-US" altLang="en-US" sz="2000">
              <a:solidFill>
                <a:schemeClr val="bg1"/>
              </a:solidFill>
            </a:endParaRPr>
          </a:p>
        </p:txBody>
      </p:sp>
      <p:sp>
        <p:nvSpPr>
          <p:cNvPr id="30724" name="Slide Number Placeholder 5">
            <a:extLst>
              <a:ext uri="{FF2B5EF4-FFF2-40B4-BE49-F238E27FC236}">
                <a16:creationId xmlns:a16="http://schemas.microsoft.com/office/drawing/2014/main" id="{FA144754-AB7B-D042-8CF4-2BAA6DACFBEC}"/>
              </a:ext>
            </a:extLst>
          </p:cNvPr>
          <p:cNvSpPr>
            <a:spLocks noGrp="1"/>
          </p:cNvSpPr>
          <p:nvPr>
            <p:ph type="sldNum" sz="quarter" idx="12"/>
          </p:nvPr>
        </p:nvSpPr>
        <p:spPr bwMode="auto">
          <a:xfrm>
            <a:off x="9303026" y="6356350"/>
            <a:ext cx="2050774"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a:defRPr sz="2400">
                <a:solidFill>
                  <a:schemeClr val="tx1"/>
                </a:solidFill>
                <a:latin typeface="Arial Narrow" panose="020B0604020202020204" pitchFamily="34" charset="0"/>
                <a:ea typeface="ＭＳ Ｐゴシック" panose="020B0600070205080204" pitchFamily="34" charset="-128"/>
              </a:defRPr>
            </a:lvl1pPr>
            <a:lvl2pPr marL="37931725" indent="-37474525">
              <a:defRPr sz="2400">
                <a:solidFill>
                  <a:schemeClr val="tx1"/>
                </a:solidFill>
                <a:latin typeface="Arial Narrow" panose="020B0604020202020204" pitchFamily="34" charset="0"/>
                <a:ea typeface="ＭＳ Ｐゴシック" panose="020B0600070205080204" pitchFamily="34" charset="-128"/>
              </a:defRPr>
            </a:lvl2pPr>
            <a:lvl3pPr marL="1143000" indent="-228600">
              <a:defRPr sz="2400">
                <a:solidFill>
                  <a:schemeClr val="tx1"/>
                </a:solidFill>
                <a:latin typeface="Arial Narrow" panose="020B0604020202020204" pitchFamily="34" charset="0"/>
                <a:ea typeface="ＭＳ Ｐゴシック" panose="020B0600070205080204" pitchFamily="34" charset="-128"/>
              </a:defRPr>
            </a:lvl3pPr>
            <a:lvl4pPr marL="1600200" indent="-228600">
              <a:defRPr sz="2400">
                <a:solidFill>
                  <a:schemeClr val="tx1"/>
                </a:solidFill>
                <a:latin typeface="Arial Narrow" panose="020B0604020202020204" pitchFamily="34" charset="0"/>
                <a:ea typeface="ＭＳ Ｐゴシック" panose="020B0600070205080204" pitchFamily="34" charset="-128"/>
              </a:defRPr>
            </a:lvl4pPr>
            <a:lvl5pPr marL="2057400" indent="-228600">
              <a:defRPr sz="2400">
                <a:solidFill>
                  <a:schemeClr val="tx1"/>
                </a:solidFill>
                <a:latin typeface="Arial Narrow"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Narrow" panose="020B0604020202020204" pitchFamily="34" charset="0"/>
                <a:ea typeface="ＭＳ Ｐゴシック" panose="020B0600070205080204" pitchFamily="34" charset="-128"/>
              </a:defRPr>
            </a:lvl9pPr>
          </a:lstStyle>
          <a:p>
            <a:pPr>
              <a:lnSpc>
                <a:spcPct val="90000"/>
              </a:lnSpc>
              <a:spcAft>
                <a:spcPts val="600"/>
              </a:spcAft>
            </a:pPr>
            <a:fld id="{70A042B7-17C3-DC46-BB92-8D0F439B902B}" type="slidenum">
              <a:rPr lang="en-US" altLang="en-US" sz="1900">
                <a:solidFill>
                  <a:schemeClr val="bg1">
                    <a:lumMod val="50000"/>
                  </a:schemeClr>
                </a:solidFill>
                <a:latin typeface="Arial" panose="020B0604020202020204" pitchFamily="34" charset="0"/>
              </a:rPr>
              <a:pPr>
                <a:lnSpc>
                  <a:spcPct val="90000"/>
                </a:lnSpc>
                <a:spcAft>
                  <a:spcPts val="600"/>
                </a:spcAft>
              </a:pPr>
              <a:t>18</a:t>
            </a:fld>
            <a:endParaRPr lang="en-US" altLang="en-US" sz="1900">
              <a:solidFill>
                <a:schemeClr val="bg1">
                  <a:lumMod val="50000"/>
                </a:schemeClr>
              </a:solidFill>
              <a:latin typeface="Arial" panose="020B0604020202020204" pitchFamily="34" charset="0"/>
            </a:endParaRPr>
          </a:p>
        </p:txBody>
      </p:sp>
    </p:spTree>
    <p:extLst>
      <p:ext uri="{BB962C8B-B14F-4D97-AF65-F5344CB8AC3E}">
        <p14:creationId xmlns:p14="http://schemas.microsoft.com/office/powerpoint/2010/main" val="13335059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0A93950-B75A-9D44-8D5B-CB95E720C8EA}"/>
              </a:ext>
            </a:extLst>
          </p:cNvPr>
          <p:cNvSpPr>
            <a:spLocks noGrp="1"/>
          </p:cNvSpPr>
          <p:nvPr>
            <p:ph type="title"/>
          </p:nvPr>
        </p:nvSpPr>
        <p:spPr>
          <a:xfrm>
            <a:off x="1014141" y="1450655"/>
            <a:ext cx="3932030" cy="3956690"/>
          </a:xfrm>
        </p:spPr>
        <p:txBody>
          <a:bodyPr anchor="ctr">
            <a:normAutofit/>
          </a:bodyPr>
          <a:lstStyle/>
          <a:p>
            <a:r>
              <a:rPr lang="en-US" sz="5600">
                <a:solidFill>
                  <a:schemeClr val="bg1"/>
                </a:solidFill>
              </a:rPr>
              <a:t>REGULATION</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525A8BA-71C6-8D46-BFD9-C91DA497C146}"/>
              </a:ext>
            </a:extLst>
          </p:cNvPr>
          <p:cNvSpPr>
            <a:spLocks noGrp="1"/>
          </p:cNvSpPr>
          <p:nvPr>
            <p:ph idx="1"/>
          </p:nvPr>
        </p:nvSpPr>
        <p:spPr>
          <a:xfrm>
            <a:off x="6096000" y="1108061"/>
            <a:ext cx="5008901" cy="4571972"/>
          </a:xfrm>
        </p:spPr>
        <p:txBody>
          <a:bodyPr anchor="ctr">
            <a:normAutofit/>
          </a:bodyPr>
          <a:lstStyle/>
          <a:p>
            <a:pPr marL="506880" lvl="1" indent="-182880">
              <a:spcAft>
                <a:spcPts val="0"/>
              </a:spcAft>
              <a:buClr>
                <a:schemeClr val="tx1">
                  <a:lumMod val="85000"/>
                  <a:lumOff val="15000"/>
                </a:schemeClr>
              </a:buClr>
              <a:defRPr/>
            </a:pPr>
            <a:r>
              <a:rPr lang="en-GB" altLang="en-US" sz="2000">
                <a:solidFill>
                  <a:schemeClr val="bg1"/>
                </a:solidFill>
                <a:cs typeface="Arial" panose="020B0604020202020204" pitchFamily="34" charset="0"/>
              </a:rPr>
              <a:t>Regulations dominate all aspects of our private and organisational lives and we have to work with regulatory environments and the policies that shape future rules, laws and regulatory institutions.  </a:t>
            </a:r>
          </a:p>
          <a:p>
            <a:pPr marL="506880" lvl="1" indent="-182880">
              <a:spcAft>
                <a:spcPts val="0"/>
              </a:spcAft>
              <a:buClr>
                <a:schemeClr val="tx1">
                  <a:lumMod val="85000"/>
                  <a:lumOff val="15000"/>
                </a:schemeClr>
              </a:buClr>
              <a:defRPr/>
            </a:pPr>
            <a:r>
              <a:rPr lang="en-GB" altLang="en-US" sz="2000">
                <a:solidFill>
                  <a:schemeClr val="bg1"/>
                </a:solidFill>
                <a:cs typeface="Arial" panose="020B0604020202020204" pitchFamily="34" charset="0"/>
              </a:rPr>
              <a:t>The world is constantly changing and organisations need to understand regulatory frameworks in order to formulate and implement strategies.</a:t>
            </a:r>
            <a:r>
              <a:rPr lang="en-US" altLang="en-US" sz="2000">
                <a:solidFill>
                  <a:schemeClr val="bg1"/>
                </a:solidFill>
                <a:cs typeface="Arial" panose="020B0604020202020204" pitchFamily="34" charset="0"/>
              </a:rPr>
              <a:t> </a:t>
            </a:r>
            <a:endParaRPr lang="en-US" altLang="en-US" sz="2000">
              <a:solidFill>
                <a:schemeClr val="bg1"/>
              </a:solidFill>
            </a:endParaRPr>
          </a:p>
          <a:p>
            <a:endParaRPr lang="en-US" sz="2000">
              <a:solidFill>
                <a:schemeClr val="bg1"/>
              </a:solidFill>
            </a:endParaRPr>
          </a:p>
        </p:txBody>
      </p:sp>
    </p:spTree>
    <p:extLst>
      <p:ext uri="{BB962C8B-B14F-4D97-AF65-F5344CB8AC3E}">
        <p14:creationId xmlns:p14="http://schemas.microsoft.com/office/powerpoint/2010/main" val="1235991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34096212-6306-1848-A563-F07AB45C08D0}"/>
              </a:ext>
            </a:extLst>
          </p:cNvPr>
          <p:cNvSpPr>
            <a:spLocks noGrp="1"/>
          </p:cNvSpPr>
          <p:nvPr>
            <p:ph type="title"/>
          </p:nvPr>
        </p:nvSpPr>
        <p:spPr>
          <a:xfrm>
            <a:off x="838200" y="669925"/>
            <a:ext cx="4508946" cy="1325563"/>
          </a:xfrm>
        </p:spPr>
        <p:txBody>
          <a:bodyPr anchor="b">
            <a:normAutofit/>
          </a:bodyPr>
          <a:lstStyle/>
          <a:p>
            <a:pPr algn="r"/>
            <a:r>
              <a:rPr lang="en-US">
                <a:solidFill>
                  <a:schemeClr val="bg1"/>
                </a:solidFill>
              </a:rPr>
              <a:t>DEFINITION</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973AB03-D464-6E48-B55D-C0146E548A31}"/>
              </a:ext>
            </a:extLst>
          </p:cNvPr>
          <p:cNvSpPr>
            <a:spLocks noGrp="1"/>
          </p:cNvSpPr>
          <p:nvPr>
            <p:ph idx="1"/>
          </p:nvPr>
        </p:nvSpPr>
        <p:spPr>
          <a:xfrm>
            <a:off x="1392667" y="2398957"/>
            <a:ext cx="9406666" cy="3526144"/>
          </a:xfrm>
        </p:spPr>
        <p:txBody>
          <a:bodyPr>
            <a:normAutofit/>
          </a:bodyPr>
          <a:lstStyle/>
          <a:p>
            <a:r>
              <a:rPr lang="en-GB" altLang="en-US" sz="2000">
                <a:solidFill>
                  <a:schemeClr val="bg1"/>
                </a:solidFill>
                <a:latin typeface="Impact" panose="020B0806030902050204" pitchFamily="34" charset="0"/>
                <a:ea typeface="ＭＳ Ｐゴシック" panose="020B0600070205080204" pitchFamily="34" charset="-128"/>
                <a:cs typeface="Arial" panose="020B0604020202020204" pitchFamily="34" charset="0"/>
              </a:rPr>
              <a:t>“</a:t>
            </a:r>
            <a:r>
              <a:rPr lang="en-GB" altLang="en-US" sz="2000">
                <a:solidFill>
                  <a:schemeClr val="bg1"/>
                </a:solidFill>
                <a:ea typeface="ＭＳ Ｐゴシック" panose="020B0600070205080204" pitchFamily="34" charset="-128"/>
                <a:cs typeface="Arial" panose="020B0604020202020204" pitchFamily="34" charset="0"/>
              </a:rPr>
              <a:t>Refers to the various instruments (both formal legal instruments and such informal tools as </a:t>
            </a:r>
            <a:r>
              <a:rPr lang="en-GB" altLang="en-US" sz="2000">
                <a:solidFill>
                  <a:schemeClr val="bg1"/>
                </a:solidFill>
                <a:latin typeface="Impact" panose="020B0806030902050204" pitchFamily="34" charset="0"/>
                <a:ea typeface="ＭＳ Ｐゴシック" panose="020B0600070205080204" pitchFamily="34" charset="-128"/>
                <a:cs typeface="Arial" panose="020B0604020202020204" pitchFamily="34" charset="0"/>
              </a:rPr>
              <a:t>‘</a:t>
            </a:r>
            <a:r>
              <a:rPr lang="en-GB" altLang="en-US" sz="2000">
                <a:solidFill>
                  <a:schemeClr val="bg1"/>
                </a:solidFill>
                <a:ea typeface="ＭＳ Ｐゴシック" panose="020B0600070205080204" pitchFamily="34" charset="-128"/>
                <a:cs typeface="Arial" panose="020B0604020202020204" pitchFamily="34" charset="0"/>
              </a:rPr>
              <a:t>guidance</a:t>
            </a:r>
            <a:r>
              <a:rPr lang="en-GB" altLang="en-US" sz="2000">
                <a:solidFill>
                  <a:schemeClr val="bg1"/>
                </a:solidFill>
                <a:latin typeface="Impact" panose="020B0806030902050204" pitchFamily="34" charset="0"/>
                <a:ea typeface="ＭＳ Ｐゴシック" panose="020B0600070205080204" pitchFamily="34" charset="-128"/>
                <a:cs typeface="Arial" panose="020B0604020202020204" pitchFamily="34" charset="0"/>
              </a:rPr>
              <a:t>’</a:t>
            </a:r>
            <a:r>
              <a:rPr lang="en-GB" altLang="en-US" sz="2000">
                <a:solidFill>
                  <a:schemeClr val="bg1"/>
                </a:solidFill>
                <a:ea typeface="ＭＳ Ｐゴシック" panose="020B0600070205080204" pitchFamily="34" charset="-128"/>
                <a:cs typeface="Arial" panose="020B0604020202020204" pitchFamily="34" charset="0"/>
              </a:rPr>
              <a:t>) used by government to control some aspect of the behaviour of a private economic actor.  Regulation can also include rules issued by non-governmental bodies </a:t>
            </a:r>
            <a:r>
              <a:rPr lang="en-GB" altLang="en-US" sz="2000" i="1">
                <a:solidFill>
                  <a:schemeClr val="bg1"/>
                </a:solidFill>
                <a:ea typeface="ＭＳ Ｐゴシック" panose="020B0600070205080204" pitchFamily="34" charset="-128"/>
                <a:cs typeface="Arial" panose="020B0604020202020204" pitchFamily="34" charset="0"/>
              </a:rPr>
              <a:t>(e.g. </a:t>
            </a:r>
            <a:r>
              <a:rPr lang="en-GB" altLang="en-US" sz="2000">
                <a:solidFill>
                  <a:schemeClr val="bg1"/>
                </a:solidFill>
                <a:ea typeface="ＭＳ Ｐゴシック" panose="020B0600070205080204" pitchFamily="34" charset="-128"/>
                <a:cs typeface="Arial" panose="020B0604020202020204" pitchFamily="34" charset="0"/>
              </a:rPr>
              <a:t>self-regulatory bodies) to which governments may have delegated regulatory powers.  All regulations are supported by the explicit threat of punishment for non-compliance.</a:t>
            </a:r>
            <a:r>
              <a:rPr lang="en-GB" altLang="en-US" sz="2000">
                <a:solidFill>
                  <a:schemeClr val="bg1"/>
                </a:solidFill>
                <a:latin typeface="Impact" panose="020B0806030902050204" pitchFamily="34" charset="0"/>
                <a:ea typeface="ＭＳ Ｐゴシック" panose="020B0600070205080204" pitchFamily="34" charset="-128"/>
                <a:cs typeface="Arial" panose="020B0604020202020204" pitchFamily="34" charset="0"/>
              </a:rPr>
              <a:t>”</a:t>
            </a:r>
            <a:r>
              <a:rPr lang="en-US" altLang="en-US" sz="2000">
                <a:solidFill>
                  <a:schemeClr val="bg1"/>
                </a:solidFill>
                <a:ea typeface="ＭＳ Ｐゴシック" panose="020B0600070205080204" pitchFamily="34" charset="-128"/>
                <a:cs typeface="Arial" panose="020B0604020202020204" pitchFamily="34" charset="0"/>
              </a:rPr>
              <a:t> </a:t>
            </a:r>
            <a:r>
              <a:rPr lang="en-GB" altLang="en-US" sz="2000">
                <a:solidFill>
                  <a:schemeClr val="bg1"/>
                </a:solidFill>
                <a:ea typeface="ＭＳ Ｐゴシック" panose="020B0600070205080204" pitchFamily="34" charset="-128"/>
                <a:cs typeface="Arial" panose="020B0604020202020204" pitchFamily="34" charset="0"/>
              </a:rPr>
              <a:t> OECD, 2001.</a:t>
            </a:r>
            <a:endParaRPr lang="en-US" altLang="en-US" sz="2000">
              <a:solidFill>
                <a:schemeClr val="bg1"/>
              </a:solidFill>
              <a:ea typeface="ＭＳ Ｐゴシック" panose="020B0600070205080204" pitchFamily="34" charset="-128"/>
              <a:cs typeface="Arial" panose="020B0604020202020204" pitchFamily="34" charset="0"/>
            </a:endParaRPr>
          </a:p>
          <a:p>
            <a:pPr marL="0" indent="0">
              <a:buNone/>
            </a:pPr>
            <a:endParaRPr lang="en-US" sz="200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5418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54E6D0-A14C-40BE-8E45-081517266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5516C1EB-8D62-4BF0-92B5-02E6AE43B1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6" name="Rectangle 15">
            <a:extLst>
              <a:ext uri="{FF2B5EF4-FFF2-40B4-BE49-F238E27FC236}">
                <a16:creationId xmlns:a16="http://schemas.microsoft.com/office/drawing/2014/main" id="{A737E5B8-8F31-4942-B159-B213C4D6D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Rectangle 19">
            <a:extLst>
              <a:ext uri="{FF2B5EF4-FFF2-40B4-BE49-F238E27FC236}">
                <a16:creationId xmlns:a16="http://schemas.microsoft.com/office/drawing/2014/main" id="{78F530DA-C7D1-4968-8F8A-8700C2BB2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552813"/>
            <a:ext cx="11099352" cy="5905972"/>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CCFEC2D6-4D93-2C4E-8600-F9189B04CADA}"/>
              </a:ext>
            </a:extLst>
          </p:cNvPr>
          <p:cNvSpPr>
            <a:spLocks noGrp="1"/>
          </p:cNvSpPr>
          <p:nvPr>
            <p:ph type="title"/>
          </p:nvPr>
        </p:nvSpPr>
        <p:spPr>
          <a:xfrm>
            <a:off x="581192" y="702156"/>
            <a:ext cx="11029616" cy="1188720"/>
          </a:xfrm>
        </p:spPr>
        <p:txBody>
          <a:bodyPr>
            <a:normAutofit/>
          </a:bodyPr>
          <a:lstStyle/>
          <a:p>
            <a:r>
              <a:rPr lang="en-US" sz="2000" b="1" dirty="0">
                <a:solidFill>
                  <a:schemeClr val="tx1">
                    <a:lumMod val="85000"/>
                    <a:lumOff val="15000"/>
                  </a:schemeClr>
                </a:solidFill>
              </a:rPr>
              <a:t>TYPES OF REGULATION</a:t>
            </a:r>
            <a:br>
              <a:rPr lang="en-US" sz="2000" b="1" dirty="0">
                <a:solidFill>
                  <a:schemeClr val="tx1">
                    <a:lumMod val="85000"/>
                    <a:lumOff val="15000"/>
                  </a:schemeClr>
                </a:solidFill>
              </a:rPr>
            </a:br>
            <a:br>
              <a:rPr lang="en-US" sz="2000" b="1" dirty="0">
                <a:solidFill>
                  <a:schemeClr val="tx1">
                    <a:lumMod val="85000"/>
                    <a:lumOff val="15000"/>
                  </a:schemeClr>
                </a:solidFill>
              </a:rPr>
            </a:br>
            <a:r>
              <a:rPr lang="en-GB" sz="2000" b="1" dirty="0">
                <a:solidFill>
                  <a:schemeClr val="tx1">
                    <a:lumMod val="85000"/>
                    <a:lumOff val="15000"/>
                  </a:schemeClr>
                </a:solidFill>
              </a:rPr>
              <a:t>We will today concentrate on regulations relating to protecting consumers.</a:t>
            </a:r>
            <a:br>
              <a:rPr lang="en-US" sz="2000" b="1" dirty="0">
                <a:solidFill>
                  <a:schemeClr val="tx1">
                    <a:lumMod val="85000"/>
                    <a:lumOff val="15000"/>
                  </a:schemeClr>
                </a:solidFill>
              </a:rPr>
            </a:br>
            <a:endParaRPr lang="en-US" sz="2000" b="1" dirty="0">
              <a:solidFill>
                <a:schemeClr val="tx1">
                  <a:lumMod val="85000"/>
                  <a:lumOff val="15000"/>
                </a:schemeClr>
              </a:solidFill>
            </a:endParaRPr>
          </a:p>
        </p:txBody>
      </p:sp>
      <p:graphicFrame>
        <p:nvGraphicFramePr>
          <p:cNvPr id="5" name="Content Placeholder 2">
            <a:extLst>
              <a:ext uri="{FF2B5EF4-FFF2-40B4-BE49-F238E27FC236}">
                <a16:creationId xmlns:a16="http://schemas.microsoft.com/office/drawing/2014/main" id="{507A0A77-C04D-4509-B4E2-59872F7B6BD1}"/>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17962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show="0">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36866" name="Rectangle 2">
            <a:extLst>
              <a:ext uri="{FF2B5EF4-FFF2-40B4-BE49-F238E27FC236}">
                <a16:creationId xmlns:a16="http://schemas.microsoft.com/office/drawing/2014/main" id="{940285EF-03FD-3A49-8885-3122FE32FDD3}"/>
              </a:ext>
            </a:extLst>
          </p:cNvPr>
          <p:cNvSpPr>
            <a:spLocks noGrp="1" noChangeArrowheads="1"/>
          </p:cNvSpPr>
          <p:nvPr>
            <p:ph type="title"/>
          </p:nvPr>
        </p:nvSpPr>
        <p:spPr>
          <a:xfrm>
            <a:off x="1932903" y="949325"/>
            <a:ext cx="8071706" cy="2387600"/>
          </a:xfrm>
        </p:spPr>
        <p:txBody>
          <a:bodyPr vert="horz" lIns="91440" tIns="45720" rIns="91440" bIns="45720" rtlCol="0" anchor="b">
            <a:normAutofit/>
          </a:bodyPr>
          <a:lstStyle/>
          <a:p>
            <a:r>
              <a:rPr lang="en-US" altLang="en-US" sz="6600" kern="1200">
                <a:solidFill>
                  <a:schemeClr val="bg1"/>
                </a:solidFill>
                <a:latin typeface="+mj-lt"/>
                <a:ea typeface="+mj-ea"/>
                <a:cs typeface="+mj-cs"/>
              </a:rPr>
              <a:t>Why might we regulate?	</a:t>
            </a:r>
          </a:p>
        </p:txBody>
      </p:sp>
      <p:cxnSp>
        <p:nvCxnSpPr>
          <p:cNvPr id="73" name="Straight Connector 72">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257126"/>
      </p:ext>
    </p:extLst>
  </p:cSld>
  <p:clrMapOvr>
    <a:masterClrMapping/>
  </p:clrMapOvr>
  <p:transition>
    <p:random/>
  </p:transition>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6" name="Picture 14">
            <a:extLst>
              <a:ext uri="{FF2B5EF4-FFF2-40B4-BE49-F238E27FC236}">
                <a16:creationId xmlns:a16="http://schemas.microsoft.com/office/drawing/2014/main" id="{11A178EA-852C-A04B-914A-DE00A527426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7923" b="-3"/>
          <a:stretch/>
        </p:blipFill>
        <p:spPr bwMode="auto">
          <a:xfrm>
            <a:off x="6176433" y="10"/>
            <a:ext cx="6015567" cy="3920034"/>
          </a:xfrm>
          <a:custGeom>
            <a:avLst/>
            <a:gdLst>
              <a:gd name="connsiteX0" fmla="*/ 0 w 6015567"/>
              <a:gd name="connsiteY0" fmla="*/ 0 h 3920044"/>
              <a:gd name="connsiteX1" fmla="*/ 6015567 w 6015567"/>
              <a:gd name="connsiteY1" fmla="*/ 0 h 3920044"/>
              <a:gd name="connsiteX2" fmla="*/ 6015567 w 6015567"/>
              <a:gd name="connsiteY2" fmla="*/ 3920044 h 3920044"/>
              <a:gd name="connsiteX3" fmla="*/ 2469659 w 6015567"/>
              <a:gd name="connsiteY3" fmla="*/ 3920044 h 3920044"/>
              <a:gd name="connsiteX4" fmla="*/ 2469659 w 6015567"/>
              <a:gd name="connsiteY4" fmla="*/ 3103224 h 3920044"/>
              <a:gd name="connsiteX5" fmla="*/ 0 w 6015567"/>
              <a:gd name="connsiteY5" fmla="*/ 310322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5567" h="3920044">
                <a:moveTo>
                  <a:pt x="0" y="0"/>
                </a:moveTo>
                <a:lnTo>
                  <a:pt x="6015567" y="0"/>
                </a:lnTo>
                <a:lnTo>
                  <a:pt x="6015567" y="3920044"/>
                </a:lnTo>
                <a:lnTo>
                  <a:pt x="2469659" y="3920044"/>
                </a:lnTo>
                <a:lnTo>
                  <a:pt x="2469659" y="3103224"/>
                </a:lnTo>
                <a:lnTo>
                  <a:pt x="0" y="3103224"/>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5">
            <a:extLst>
              <a:ext uri="{FF2B5EF4-FFF2-40B4-BE49-F238E27FC236}">
                <a16:creationId xmlns:a16="http://schemas.microsoft.com/office/drawing/2014/main" id="{AEC264A7-E14E-7E43-A056-0147592721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208" r="1" b="1"/>
          <a:stretch/>
        </p:blipFill>
        <p:spPr bwMode="auto">
          <a:xfrm>
            <a:off x="20" y="4069976"/>
            <a:ext cx="3535311" cy="278802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a:extLst>
              <a:ext uri="{FF2B5EF4-FFF2-40B4-BE49-F238E27FC236}">
                <a16:creationId xmlns:a16="http://schemas.microsoft.com/office/drawing/2014/main" id="{995E654A-EF62-1343-8801-24914C6BF89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02" r="23017" b="-2"/>
          <a:stretch/>
        </p:blipFill>
        <p:spPr>
          <a:xfrm>
            <a:off x="3696199" y="3257176"/>
            <a:ext cx="4789093" cy="3600824"/>
          </a:xfrm>
          <a:prstGeom prst="rect">
            <a:avLst/>
          </a:prstGeom>
          <a:noFill/>
        </p:spPr>
      </p:pic>
      <p:pic>
        <p:nvPicPr>
          <p:cNvPr id="4" name="Picture 3">
            <a:extLst>
              <a:ext uri="{FF2B5EF4-FFF2-40B4-BE49-F238E27FC236}">
                <a16:creationId xmlns:a16="http://schemas.microsoft.com/office/drawing/2014/main" id="{93EE4172-FB26-5648-89EA-966FC8C5EA0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8769"/>
          <a:stretch/>
        </p:blipFill>
        <p:spPr bwMode="auto">
          <a:xfrm>
            <a:off x="1" y="10"/>
            <a:ext cx="6015567" cy="3920034"/>
          </a:xfrm>
          <a:custGeom>
            <a:avLst/>
            <a:gdLst>
              <a:gd name="connsiteX0" fmla="*/ 0 w 6015567"/>
              <a:gd name="connsiteY0" fmla="*/ 0 h 3920044"/>
              <a:gd name="connsiteX1" fmla="*/ 6015567 w 6015567"/>
              <a:gd name="connsiteY1" fmla="*/ 0 h 3920044"/>
              <a:gd name="connsiteX2" fmla="*/ 6015567 w 6015567"/>
              <a:gd name="connsiteY2" fmla="*/ 3103224 h 3920044"/>
              <a:gd name="connsiteX3" fmla="*/ 3545908 w 6015567"/>
              <a:gd name="connsiteY3" fmla="*/ 3103224 h 3920044"/>
              <a:gd name="connsiteX4" fmla="*/ 3545908 w 6015567"/>
              <a:gd name="connsiteY4" fmla="*/ 3920044 h 3920044"/>
              <a:gd name="connsiteX5" fmla="*/ 0 w 6015567"/>
              <a:gd name="connsiteY5" fmla="*/ 392004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5567" h="3920044">
                <a:moveTo>
                  <a:pt x="0" y="0"/>
                </a:moveTo>
                <a:lnTo>
                  <a:pt x="6015567" y="0"/>
                </a:lnTo>
                <a:lnTo>
                  <a:pt x="6015567" y="3103224"/>
                </a:lnTo>
                <a:lnTo>
                  <a:pt x="3545908" y="3103224"/>
                </a:lnTo>
                <a:lnTo>
                  <a:pt x="3545908" y="3920044"/>
                </a:lnTo>
                <a:lnTo>
                  <a:pt x="0" y="3920044"/>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a:extLst>
              <a:ext uri="{FF2B5EF4-FFF2-40B4-BE49-F238E27FC236}">
                <a16:creationId xmlns:a16="http://schemas.microsoft.com/office/drawing/2014/main" id="{39B88AEA-16FA-814B-8B38-5BBFB120DFA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11610" b="1"/>
          <a:stretch/>
        </p:blipFill>
        <p:spPr bwMode="auto">
          <a:xfrm>
            <a:off x="8646161" y="4069976"/>
            <a:ext cx="3545840" cy="27880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539570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Title 1">
            <a:extLst>
              <a:ext uri="{FF2B5EF4-FFF2-40B4-BE49-F238E27FC236}">
                <a16:creationId xmlns:a16="http://schemas.microsoft.com/office/drawing/2014/main" id="{BF282E54-2BC0-AD42-ACE0-E7F9D8036D50}"/>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The Great Depression</a:t>
            </a:r>
          </a:p>
        </p:txBody>
      </p:sp>
      <p:graphicFrame>
        <p:nvGraphicFramePr>
          <p:cNvPr id="38917" name="Content Placeholder 2">
            <a:extLst>
              <a:ext uri="{FF2B5EF4-FFF2-40B4-BE49-F238E27FC236}">
                <a16:creationId xmlns:a16="http://schemas.microsoft.com/office/drawing/2014/main" id="{ED215161-DE07-4424-9E66-7786DD656BE8}"/>
              </a:ext>
            </a:extLst>
          </p:cNvPr>
          <p:cNvGraphicFramePr>
            <a:graphicFrameLocks noGrp="1"/>
          </p:cNvGraphicFramePr>
          <p:nvPr>
            <p:ph idx="1"/>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30881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2" name="Title 1">
            <a:extLst>
              <a:ext uri="{FF2B5EF4-FFF2-40B4-BE49-F238E27FC236}">
                <a16:creationId xmlns:a16="http://schemas.microsoft.com/office/drawing/2014/main" id="{3DA86884-B616-7D46-A5F5-BBAAC66FDF11}"/>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The Bull Market</a:t>
            </a:r>
          </a:p>
        </p:txBody>
      </p:sp>
      <p:graphicFrame>
        <p:nvGraphicFramePr>
          <p:cNvPr id="40965" name="Content Placeholder 2">
            <a:extLst>
              <a:ext uri="{FF2B5EF4-FFF2-40B4-BE49-F238E27FC236}">
                <a16:creationId xmlns:a16="http://schemas.microsoft.com/office/drawing/2014/main" id="{DE34E6A9-08B2-4E13-A914-A16755EEBE21}"/>
              </a:ext>
            </a:extLst>
          </p:cNvPr>
          <p:cNvGraphicFramePr>
            <a:graphicFrameLocks noGrp="1"/>
          </p:cNvGraphicFramePr>
          <p:nvPr>
            <p:ph idx="1"/>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33881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43017" name="Rectangle 73">
            <a:extLst>
              <a:ext uri="{FF2B5EF4-FFF2-40B4-BE49-F238E27FC236}">
                <a16:creationId xmlns:a16="http://schemas.microsoft.com/office/drawing/2014/main" id="{216BB327-7AA9-4EC5-815F-9D8E6BC53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Title 1">
            <a:extLst>
              <a:ext uri="{FF2B5EF4-FFF2-40B4-BE49-F238E27FC236}">
                <a16:creationId xmlns:a16="http://schemas.microsoft.com/office/drawing/2014/main" id="{BAD5FD85-648A-5C4E-B0AA-CD18A86E2FF6}"/>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Why Americans invested in the stock market</a:t>
            </a:r>
          </a:p>
        </p:txBody>
      </p:sp>
      <p:graphicFrame>
        <p:nvGraphicFramePr>
          <p:cNvPr id="43013" name="Content Placeholder 2">
            <a:extLst>
              <a:ext uri="{FF2B5EF4-FFF2-40B4-BE49-F238E27FC236}">
                <a16:creationId xmlns:a16="http://schemas.microsoft.com/office/drawing/2014/main" id="{2FDE8CAA-FA2D-4FC8-B948-3FE75A201B08}"/>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02526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5064" name="Picture 45063">
            <a:extLst>
              <a:ext uri="{FF2B5EF4-FFF2-40B4-BE49-F238E27FC236}">
                <a16:creationId xmlns:a16="http://schemas.microsoft.com/office/drawing/2014/main" id="{A51E9D58-8A78-4C4D-B0A0-0781B6186311}"/>
              </a:ext>
            </a:extLst>
          </p:cNvPr>
          <p:cNvPicPr>
            <a:picLocks noChangeAspect="1"/>
          </p:cNvPicPr>
          <p:nvPr/>
        </p:nvPicPr>
        <p:blipFill rotWithShape="1">
          <a:blip r:embed="rId3">
            <a:alphaModFix amt="35000"/>
          </a:blip>
          <a:srcRect r="1" b="15761"/>
          <a:stretch/>
        </p:blipFill>
        <p:spPr>
          <a:xfrm>
            <a:off x="-4243" y="10"/>
            <a:ext cx="12196243" cy="6857990"/>
          </a:xfrm>
          <a:prstGeom prst="rect">
            <a:avLst/>
          </a:prstGeom>
        </p:spPr>
      </p:pic>
      <p:sp>
        <p:nvSpPr>
          <p:cNvPr id="45058" name="Title 1">
            <a:extLst>
              <a:ext uri="{FF2B5EF4-FFF2-40B4-BE49-F238E27FC236}">
                <a16:creationId xmlns:a16="http://schemas.microsoft.com/office/drawing/2014/main" id="{0212852A-8BC7-F44F-A7BA-C9C082C3A9D7}"/>
              </a:ext>
            </a:extLst>
          </p:cNvPr>
          <p:cNvSpPr>
            <a:spLocks noGrp="1"/>
          </p:cNvSpPr>
          <p:nvPr>
            <p:ph type="title"/>
          </p:nvPr>
        </p:nvSpPr>
        <p:spPr>
          <a:xfrm>
            <a:off x="643467" y="321734"/>
            <a:ext cx="10905066" cy="1135737"/>
          </a:xfrm>
        </p:spPr>
        <p:txBody>
          <a:bodyPr>
            <a:normAutofit/>
          </a:bodyPr>
          <a:lstStyle/>
          <a:p>
            <a:pPr eaLnBrk="1" hangingPunct="1"/>
            <a:r>
              <a:rPr lang="en-GB" altLang="en-US" sz="3600"/>
              <a:t>The Crash</a:t>
            </a:r>
          </a:p>
        </p:txBody>
      </p:sp>
      <p:sp>
        <p:nvSpPr>
          <p:cNvPr id="78" name="Rectangle 7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Isosceles Triangle 7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Isosceles Triangle 8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5063" name="Content Placeholder 2">
            <a:extLst>
              <a:ext uri="{FF2B5EF4-FFF2-40B4-BE49-F238E27FC236}">
                <a16:creationId xmlns:a16="http://schemas.microsoft.com/office/drawing/2014/main" id="{00D74019-8C49-4BF7-B0E7-F445F7071C2B}"/>
              </a:ext>
            </a:extLst>
          </p:cNvPr>
          <p:cNvGraphicFramePr/>
          <p:nvPr>
            <p:extLst>
              <p:ext uri="{D42A27DB-BD31-4B8C-83A1-F6EECF244321}">
                <p14:modId xmlns:p14="http://schemas.microsoft.com/office/powerpoint/2010/main" val="1947477288"/>
              </p:ext>
            </p:extLst>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92001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54E6D0-A14C-40BE-8E45-081517266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8" name="Picture 77">
            <a:extLst>
              <a:ext uri="{FF2B5EF4-FFF2-40B4-BE49-F238E27FC236}">
                <a16:creationId xmlns:a16="http://schemas.microsoft.com/office/drawing/2014/main" id="{5516C1EB-8D62-4BF0-92B5-02E6AE43B1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80" name="Rectangle 79">
            <a:extLst>
              <a:ext uri="{FF2B5EF4-FFF2-40B4-BE49-F238E27FC236}">
                <a16:creationId xmlns:a16="http://schemas.microsoft.com/office/drawing/2014/main" id="{A737E5B8-8F31-4942-B159-B213C4D6D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Rectangle 8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4" name="Rectangle 83">
            <a:extLst>
              <a:ext uri="{FF2B5EF4-FFF2-40B4-BE49-F238E27FC236}">
                <a16:creationId xmlns:a16="http://schemas.microsoft.com/office/drawing/2014/main" id="{78F530DA-C7D1-4968-8F8A-8700C2BB2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552813"/>
            <a:ext cx="11099352" cy="5905972"/>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47106" name="Title 1">
            <a:extLst>
              <a:ext uri="{FF2B5EF4-FFF2-40B4-BE49-F238E27FC236}">
                <a16:creationId xmlns:a16="http://schemas.microsoft.com/office/drawing/2014/main" id="{F592568C-AE10-8C42-BE4C-D54A9C20F3DC}"/>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US Financial Crisis</a:t>
            </a:r>
          </a:p>
        </p:txBody>
      </p:sp>
      <p:graphicFrame>
        <p:nvGraphicFramePr>
          <p:cNvPr id="47109" name="Content Placeholder 2">
            <a:extLst>
              <a:ext uri="{FF2B5EF4-FFF2-40B4-BE49-F238E27FC236}">
                <a16:creationId xmlns:a16="http://schemas.microsoft.com/office/drawing/2014/main" id="{4C7F4FA8-C655-48AD-AA1B-E5597C78A577}"/>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14252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48130" name="Title 3">
            <a:extLst>
              <a:ext uri="{FF2B5EF4-FFF2-40B4-BE49-F238E27FC236}">
                <a16:creationId xmlns:a16="http://schemas.microsoft.com/office/drawing/2014/main" id="{A788D0CF-051B-5647-A397-E73B92DEBF94}"/>
              </a:ext>
            </a:extLst>
          </p:cNvPr>
          <p:cNvSpPr>
            <a:spLocks noGrp="1"/>
          </p:cNvSpPr>
          <p:nvPr>
            <p:ph type="title"/>
          </p:nvPr>
        </p:nvSpPr>
        <p:spPr>
          <a:xfrm>
            <a:off x="5069940" y="365124"/>
            <a:ext cx="6172200" cy="1828800"/>
          </a:xfrm>
        </p:spPr>
        <p:txBody>
          <a:bodyPr vert="horz" lIns="91440" tIns="45720" rIns="91440" bIns="45720" rtlCol="0">
            <a:normAutofit/>
          </a:bodyPr>
          <a:lstStyle/>
          <a:p>
            <a:r>
              <a:rPr lang="en-US" altLang="en-US"/>
              <a:t>Ronald Reagan</a:t>
            </a:r>
          </a:p>
        </p:txBody>
      </p:sp>
      <p:pic>
        <p:nvPicPr>
          <p:cNvPr id="4098" name="Picture 2" descr="Ronald Reagan">
            <a:extLst>
              <a:ext uri="{FF2B5EF4-FFF2-40B4-BE49-F238E27FC236}">
                <a16:creationId xmlns:a16="http://schemas.microsoft.com/office/drawing/2014/main" id="{9F1C2A90-CE79-4AE2-9CCE-3C3D31B6C2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340" r="21006"/>
          <a:stretch/>
        </p:blipFill>
        <p:spPr bwMode="auto">
          <a:xfrm>
            <a:off x="20" y="10"/>
            <a:ext cx="4639713" cy="6857990"/>
          </a:xfrm>
          <a:prstGeom prst="rect">
            <a:avLst/>
          </a:prstGeom>
          <a:noFill/>
          <a:extLst>
            <a:ext uri="{909E8E84-426E-40DD-AFC4-6F175D3DCCD1}">
              <a14:hiddenFill xmlns:a14="http://schemas.microsoft.com/office/drawing/2010/main">
                <a:solidFill>
                  <a:srgbClr val="FFFFFF"/>
                </a:solidFill>
              </a14:hiddenFill>
            </a:ext>
          </a:extLst>
        </p:spPr>
      </p:pic>
      <p:sp>
        <p:nvSpPr>
          <p:cNvPr id="48132" name="Content Placeholder 6">
            <a:extLst>
              <a:ext uri="{FF2B5EF4-FFF2-40B4-BE49-F238E27FC236}">
                <a16:creationId xmlns:a16="http://schemas.microsoft.com/office/drawing/2014/main" id="{CB26D336-9306-8E4F-B401-C9453C9D38BC}"/>
              </a:ext>
            </a:extLst>
          </p:cNvPr>
          <p:cNvSpPr>
            <a:spLocks noGrp="1"/>
          </p:cNvSpPr>
          <p:nvPr>
            <p:ph idx="1"/>
          </p:nvPr>
        </p:nvSpPr>
        <p:spPr>
          <a:xfrm>
            <a:off x="5069940" y="2322576"/>
            <a:ext cx="6172200" cy="3858768"/>
          </a:xfrm>
        </p:spPr>
        <p:txBody>
          <a:bodyPr vert="horz" lIns="91440" tIns="45720" rIns="91440" bIns="45720" rtlCol="0">
            <a:normAutofit/>
          </a:bodyPr>
          <a:lstStyle/>
          <a:p>
            <a:r>
              <a:rPr lang="en-US" altLang="en-US" sz="2400"/>
              <a:t>Started 30 year period of deregulation</a:t>
            </a:r>
          </a:p>
          <a:p>
            <a:r>
              <a:rPr lang="en-US" altLang="en-US" sz="2400"/>
              <a:t>Banks (Savings &amp; Loans) could speculate with savings</a:t>
            </a:r>
          </a:p>
          <a:p>
            <a:r>
              <a:rPr lang="en-US" altLang="en-US" sz="2400"/>
              <a:t>Criminal activity</a:t>
            </a:r>
          </a:p>
        </p:txBody>
      </p:sp>
    </p:spTree>
    <p:extLst>
      <p:ext uri="{BB962C8B-B14F-4D97-AF65-F5344CB8AC3E}">
        <p14:creationId xmlns:p14="http://schemas.microsoft.com/office/powerpoint/2010/main" val="3405574293"/>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49154" name="Title 6">
            <a:extLst>
              <a:ext uri="{FF2B5EF4-FFF2-40B4-BE49-F238E27FC236}">
                <a16:creationId xmlns:a16="http://schemas.microsoft.com/office/drawing/2014/main" id="{BD2BCFC5-6802-5843-9489-8A4F9C604D76}"/>
              </a:ext>
            </a:extLst>
          </p:cNvPr>
          <p:cNvSpPr>
            <a:spLocks noGrp="1"/>
          </p:cNvSpPr>
          <p:nvPr>
            <p:ph type="title"/>
          </p:nvPr>
        </p:nvSpPr>
        <p:spPr>
          <a:xfrm>
            <a:off x="838200" y="448721"/>
            <a:ext cx="4707671" cy="1225650"/>
          </a:xfrm>
        </p:spPr>
        <p:txBody>
          <a:bodyPr vert="horz" lIns="91440" tIns="45720" rIns="91440" bIns="45720" rtlCol="0" anchor="b">
            <a:normAutofit/>
          </a:bodyPr>
          <a:lstStyle/>
          <a:p>
            <a:r>
              <a:rPr lang="en-US" altLang="en-US" sz="3800">
                <a:solidFill>
                  <a:schemeClr val="bg1"/>
                </a:solidFill>
              </a:rPr>
              <a:t>Bill Clinton</a:t>
            </a:r>
          </a:p>
        </p:txBody>
      </p:sp>
      <p:cxnSp>
        <p:nvCxnSpPr>
          <p:cNvPr id="139" name="Straight Connector 138">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9156" name="Content Placeholder 8">
            <a:extLst>
              <a:ext uri="{FF2B5EF4-FFF2-40B4-BE49-F238E27FC236}">
                <a16:creationId xmlns:a16="http://schemas.microsoft.com/office/drawing/2014/main" id="{AE4CEBD0-06FF-FE4C-B1F2-A29AAB0EEA9D}"/>
              </a:ext>
            </a:extLst>
          </p:cNvPr>
          <p:cNvSpPr>
            <a:spLocks noGrp="1"/>
          </p:cNvSpPr>
          <p:nvPr>
            <p:ph idx="1"/>
          </p:nvPr>
        </p:nvSpPr>
        <p:spPr>
          <a:xfrm>
            <a:off x="897769" y="1909192"/>
            <a:ext cx="4586513" cy="3647710"/>
          </a:xfrm>
        </p:spPr>
        <p:txBody>
          <a:bodyPr vert="horz" lIns="91440" tIns="45720" rIns="91440" bIns="45720" rtlCol="0">
            <a:normAutofit/>
          </a:bodyPr>
          <a:lstStyle/>
          <a:p>
            <a:r>
              <a:rPr lang="en-US" altLang="en-US" sz="2000">
                <a:solidFill>
                  <a:schemeClr val="bg1"/>
                </a:solidFill>
              </a:rPr>
              <a:t>Deregulation continued</a:t>
            </a:r>
          </a:p>
          <a:p>
            <a:r>
              <a:rPr lang="en-US" altLang="en-US" sz="2000">
                <a:solidFill>
                  <a:schemeClr val="bg1"/>
                </a:solidFill>
              </a:rPr>
              <a:t>Consolidation and mergers</a:t>
            </a:r>
          </a:p>
          <a:p>
            <a:r>
              <a:rPr lang="en-US" altLang="en-US" sz="2000">
                <a:solidFill>
                  <a:schemeClr val="bg1"/>
                </a:solidFill>
              </a:rPr>
              <a:t>Banks like monopoly power</a:t>
            </a:r>
          </a:p>
        </p:txBody>
      </p:sp>
      <p:cxnSp>
        <p:nvCxnSpPr>
          <p:cNvPr id="141" name="Straight Connector 140">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122" name="Picture 2" descr="Bill Clinton says Monica Lewinsky affair was to 'manage anxiety' | Bill  Clinton | The Guardian">
            <a:extLst>
              <a:ext uri="{FF2B5EF4-FFF2-40B4-BE49-F238E27FC236}">
                <a16:creationId xmlns:a16="http://schemas.microsoft.com/office/drawing/2014/main" id="{EC87B7E1-DEF7-4ABF-A5B0-A5C0D076A6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961" r="22463"/>
          <a:stretch/>
        </p:blipFill>
        <p:spPr bwMode="auto">
          <a:xfrm>
            <a:off x="6525453" y="10"/>
            <a:ext cx="566654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47544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50178" name="Title 4">
            <a:extLst>
              <a:ext uri="{FF2B5EF4-FFF2-40B4-BE49-F238E27FC236}">
                <a16:creationId xmlns:a16="http://schemas.microsoft.com/office/drawing/2014/main" id="{1B317A00-8D2E-1D4B-A66F-4C3F2902B3E0}"/>
              </a:ext>
            </a:extLst>
          </p:cNvPr>
          <p:cNvSpPr>
            <a:spLocks noGrp="1"/>
          </p:cNvSpPr>
          <p:nvPr>
            <p:ph type="title"/>
          </p:nvPr>
        </p:nvSpPr>
        <p:spPr>
          <a:xfrm>
            <a:off x="640080" y="5576887"/>
            <a:ext cx="10911840" cy="640081"/>
          </a:xfrm>
        </p:spPr>
        <p:txBody>
          <a:bodyPr vert="horz" lIns="91440" tIns="45720" rIns="91440" bIns="45720" rtlCol="0" anchor="ctr">
            <a:normAutofit/>
          </a:bodyPr>
          <a:lstStyle/>
          <a:p>
            <a:pPr algn="ctr"/>
            <a:r>
              <a:rPr lang="en-US" altLang="en-US" sz="3200"/>
              <a:t>Oil Tankers .....</a:t>
            </a:r>
          </a:p>
        </p:txBody>
      </p:sp>
      <p:pic>
        <p:nvPicPr>
          <p:cNvPr id="50179" name="Picture 2">
            <a:extLst>
              <a:ext uri="{FF2B5EF4-FFF2-40B4-BE49-F238E27FC236}">
                <a16:creationId xmlns:a16="http://schemas.microsoft.com/office/drawing/2014/main" id="{EC748914-F4F1-9D4F-8999-1A057EAEE9F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r="736" b="1"/>
          <a:stretch/>
        </p:blipFill>
        <p:spPr>
          <a:xfrm>
            <a:off x="640080" y="640080"/>
            <a:ext cx="10911840" cy="4836795"/>
          </a:xfrm>
          <a:prstGeom prst="rect">
            <a:avLst/>
          </a:prstGeom>
          <a:noFill/>
          <a:ln w="19050">
            <a:solidFill>
              <a:schemeClr val="tx1"/>
            </a:solidFill>
            <a:miter lim="800000"/>
          </a:ln>
        </p:spPr>
      </p:pic>
    </p:spTree>
    <p:extLst>
      <p:ext uri="{BB962C8B-B14F-4D97-AF65-F5344CB8AC3E}">
        <p14:creationId xmlns:p14="http://schemas.microsoft.com/office/powerpoint/2010/main" val="2446150895"/>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show="0">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73" name="Rectangle 72">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52226" name="Picture 2">
            <a:extLst>
              <a:ext uri="{FF2B5EF4-FFF2-40B4-BE49-F238E27FC236}">
                <a16:creationId xmlns:a16="http://schemas.microsoft.com/office/drawing/2014/main" id="{F72D1B55-D8A3-0B4A-98A9-7D8906F0AE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931" r="1" b="5940"/>
          <a:stretch/>
        </p:blipFill>
        <p:spPr bwMode="auto">
          <a:xfrm rot="21480000">
            <a:off x="1137837" y="1003258"/>
            <a:ext cx="9916327" cy="47643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473407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0" name="Title 1">
            <a:extLst>
              <a:ext uri="{FF2B5EF4-FFF2-40B4-BE49-F238E27FC236}">
                <a16:creationId xmlns:a16="http://schemas.microsoft.com/office/drawing/2014/main" id="{4194E3B7-B2B2-174C-9818-E28A9E33004E}"/>
              </a:ext>
            </a:extLst>
          </p:cNvPr>
          <p:cNvSpPr>
            <a:spLocks noGrp="1"/>
          </p:cNvSpPr>
          <p:nvPr>
            <p:ph type="title"/>
          </p:nvPr>
        </p:nvSpPr>
        <p:spPr>
          <a:xfrm>
            <a:off x="746228" y="1037967"/>
            <a:ext cx="3054091" cy="4709131"/>
          </a:xfrm>
        </p:spPr>
        <p:txBody>
          <a:bodyPr anchor="ctr">
            <a:normAutofit/>
          </a:bodyPr>
          <a:lstStyle/>
          <a:p>
            <a:pPr marL="182563" indent="-182563">
              <a:spcBef>
                <a:spcPts val="900"/>
              </a:spcBef>
            </a:pPr>
            <a:r>
              <a:rPr lang="en-GB" altLang="en-US">
                <a:solidFill>
                  <a:schemeClr val="bg1">
                    <a:lumMod val="85000"/>
                    <a:lumOff val="15000"/>
                  </a:schemeClr>
                </a:solidFill>
              </a:rPr>
              <a:t>Criminality – distinctive</a:t>
            </a:r>
            <a:br>
              <a:rPr lang="en-GB" altLang="en-US">
                <a:solidFill>
                  <a:schemeClr val="bg1">
                    <a:lumMod val="85000"/>
                    <a:lumOff val="15000"/>
                  </a:schemeClr>
                </a:solidFill>
              </a:rPr>
            </a:br>
            <a:endParaRPr lang="en-GB" altLang="en-US">
              <a:solidFill>
                <a:schemeClr val="bg1">
                  <a:lumMod val="85000"/>
                  <a:lumOff val="15000"/>
                </a:schemeClr>
              </a:solidFill>
            </a:endParaRPr>
          </a:p>
        </p:txBody>
      </p:sp>
      <p:graphicFrame>
        <p:nvGraphicFramePr>
          <p:cNvPr id="53252" name="Content Placeholder 2">
            <a:extLst>
              <a:ext uri="{FF2B5EF4-FFF2-40B4-BE49-F238E27FC236}">
                <a16:creationId xmlns:a16="http://schemas.microsoft.com/office/drawing/2014/main" id="{756835EB-6AFC-4E06-A509-86AAEE29C551}"/>
              </a:ext>
            </a:extLst>
          </p:cNvPr>
          <p:cNvGraphicFramePr>
            <a:graphicFrameLocks noGrp="1"/>
          </p:cNvGraphicFramePr>
          <p:nvPr>
            <p:ph idx="1"/>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98462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55298" name="Title 1">
            <a:extLst>
              <a:ext uri="{FF2B5EF4-FFF2-40B4-BE49-F238E27FC236}">
                <a16:creationId xmlns:a16="http://schemas.microsoft.com/office/drawing/2014/main" id="{9744ED17-52CF-6C40-95EF-FD47018B7306}"/>
              </a:ext>
            </a:extLst>
          </p:cNvPr>
          <p:cNvSpPr>
            <a:spLocks noGrp="1"/>
          </p:cNvSpPr>
          <p:nvPr>
            <p:ph type="title"/>
          </p:nvPr>
        </p:nvSpPr>
        <p:spPr>
          <a:xfrm>
            <a:off x="1014141" y="1450655"/>
            <a:ext cx="3932030" cy="3956690"/>
          </a:xfrm>
        </p:spPr>
        <p:txBody>
          <a:bodyPr anchor="ctr">
            <a:normAutofit/>
          </a:bodyPr>
          <a:lstStyle/>
          <a:p>
            <a:pPr eaLnBrk="1" hangingPunct="1"/>
            <a:r>
              <a:rPr lang="en-GB" altLang="en-US" sz="6800">
                <a:solidFill>
                  <a:schemeClr val="bg1"/>
                </a:solidFill>
              </a:rPr>
              <a:t>Continued</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5299" name="Content Placeholder 2">
            <a:extLst>
              <a:ext uri="{FF2B5EF4-FFF2-40B4-BE49-F238E27FC236}">
                <a16:creationId xmlns:a16="http://schemas.microsoft.com/office/drawing/2014/main" id="{754522C7-E46B-B247-B76C-9FCFB2D76202}"/>
              </a:ext>
            </a:extLst>
          </p:cNvPr>
          <p:cNvSpPr>
            <a:spLocks noGrp="1"/>
          </p:cNvSpPr>
          <p:nvPr>
            <p:ph idx="1"/>
          </p:nvPr>
        </p:nvSpPr>
        <p:spPr>
          <a:xfrm>
            <a:off x="6096000" y="1108061"/>
            <a:ext cx="5008901" cy="4571972"/>
          </a:xfrm>
        </p:spPr>
        <p:txBody>
          <a:bodyPr anchor="ctr">
            <a:normAutofit/>
          </a:bodyPr>
          <a:lstStyle/>
          <a:p>
            <a:pPr eaLnBrk="1" hangingPunct="1"/>
            <a:r>
              <a:rPr lang="en-GB" altLang="en-US" sz="2000">
                <a:solidFill>
                  <a:schemeClr val="bg1"/>
                </a:solidFill>
              </a:rPr>
              <a:t>Derivatives – 1990’s $50trillion market</a:t>
            </a:r>
          </a:p>
          <a:p>
            <a:pPr eaLnBrk="1" hangingPunct="1"/>
            <a:r>
              <a:rPr lang="en-GB" altLang="en-US" sz="2000">
                <a:solidFill>
                  <a:schemeClr val="bg1"/>
                </a:solidFill>
              </a:rPr>
              <a:t>https://www.youtube.com/watch?v=gCHiLLgO55o</a:t>
            </a:r>
          </a:p>
          <a:p>
            <a:pPr eaLnBrk="1" hangingPunct="1"/>
            <a:r>
              <a:rPr lang="en-GB" altLang="en-US" sz="2000">
                <a:solidFill>
                  <a:schemeClr val="bg1"/>
                </a:solidFill>
              </a:rPr>
              <a:t>Loans – in the old days – home buyers – pay mortgage – to lenders</a:t>
            </a:r>
          </a:p>
          <a:p>
            <a:pPr eaLnBrk="1" hangingPunct="1"/>
            <a:r>
              <a:rPr lang="en-GB" altLang="en-US" sz="2000">
                <a:solidFill>
                  <a:schemeClr val="bg1"/>
                </a:solidFill>
              </a:rPr>
              <a:t>New system – lenders sold debt to investment banks – lenders are not on the hook</a:t>
            </a:r>
          </a:p>
          <a:p>
            <a:pPr eaLnBrk="1" hangingPunct="1"/>
            <a:r>
              <a:rPr lang="en-GB" altLang="en-US" sz="2000">
                <a:solidFill>
                  <a:schemeClr val="bg1"/>
                </a:solidFill>
              </a:rPr>
              <a:t>More and more loans were pumped out</a:t>
            </a:r>
          </a:p>
        </p:txBody>
      </p:sp>
    </p:spTree>
    <p:extLst>
      <p:ext uri="{BB962C8B-B14F-4D97-AF65-F5344CB8AC3E}">
        <p14:creationId xmlns:p14="http://schemas.microsoft.com/office/powerpoint/2010/main" val="19707241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6322" name="Title 1">
            <a:extLst>
              <a:ext uri="{FF2B5EF4-FFF2-40B4-BE49-F238E27FC236}">
                <a16:creationId xmlns:a16="http://schemas.microsoft.com/office/drawing/2014/main" id="{A2A4DFA3-4CFB-9741-90AD-7BF7C861592D}"/>
              </a:ext>
            </a:extLst>
          </p:cNvPr>
          <p:cNvSpPr>
            <a:spLocks noGrp="1"/>
          </p:cNvSpPr>
          <p:nvPr>
            <p:ph type="title"/>
          </p:nvPr>
        </p:nvSpPr>
        <p:spPr>
          <a:xfrm>
            <a:off x="838200" y="669925"/>
            <a:ext cx="4508946" cy="1325563"/>
          </a:xfrm>
        </p:spPr>
        <p:txBody>
          <a:bodyPr anchor="b">
            <a:normAutofit/>
          </a:bodyPr>
          <a:lstStyle/>
          <a:p>
            <a:pPr algn="r" eaLnBrk="1" hangingPunct="1"/>
            <a:r>
              <a:rPr lang="en-GB" altLang="en-US">
                <a:solidFill>
                  <a:schemeClr val="bg1"/>
                </a:solidFill>
              </a:rPr>
              <a:t>Continued</a:t>
            </a:r>
          </a:p>
        </p:txBody>
      </p:sp>
      <p:cxnSp>
        <p:nvCxnSpPr>
          <p:cNvPr id="74" name="Straight Connector 73">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6323" name="Content Placeholder 2">
            <a:extLst>
              <a:ext uri="{FF2B5EF4-FFF2-40B4-BE49-F238E27FC236}">
                <a16:creationId xmlns:a16="http://schemas.microsoft.com/office/drawing/2014/main" id="{19537EEC-2ECF-C545-9A36-0B2E993E8EA8}"/>
              </a:ext>
            </a:extLst>
          </p:cNvPr>
          <p:cNvSpPr>
            <a:spLocks noGrp="1"/>
          </p:cNvSpPr>
          <p:nvPr>
            <p:ph idx="1"/>
          </p:nvPr>
        </p:nvSpPr>
        <p:spPr>
          <a:xfrm>
            <a:off x="1392667" y="2398957"/>
            <a:ext cx="9406666" cy="3526144"/>
          </a:xfrm>
        </p:spPr>
        <p:txBody>
          <a:bodyPr>
            <a:normAutofit/>
          </a:bodyPr>
          <a:lstStyle/>
          <a:p>
            <a:pPr eaLnBrk="1" hangingPunct="1"/>
            <a:r>
              <a:rPr lang="en-GB" altLang="en-US" sz="2000">
                <a:solidFill>
                  <a:schemeClr val="bg1"/>
                </a:solidFill>
              </a:rPr>
              <a:t>Home buyers – lenders – investment banks – investors</a:t>
            </a:r>
          </a:p>
          <a:p>
            <a:pPr eaLnBrk="1" hangingPunct="1"/>
            <a:r>
              <a:rPr lang="en-GB" altLang="en-US" sz="2000">
                <a:solidFill>
                  <a:schemeClr val="bg1"/>
                </a:solidFill>
                <a:hlinkClick r:id="rId3"/>
              </a:rPr>
              <a:t>https://www.youtube.com/watch?v=mFIKx-hWlZw</a:t>
            </a:r>
            <a:endParaRPr lang="en-GB" altLang="en-US" sz="2000">
              <a:solidFill>
                <a:schemeClr val="bg1"/>
              </a:solidFill>
            </a:endParaRPr>
          </a:p>
          <a:p>
            <a:pPr eaLnBrk="1" hangingPunct="1"/>
            <a:r>
              <a:rPr lang="en-GB" altLang="en-US" sz="2000">
                <a:solidFill>
                  <a:schemeClr val="bg1"/>
                </a:solidFill>
                <a:hlinkClick r:id="rId4"/>
              </a:rPr>
              <a:t>https://www.youtube.com/watch?v=0WBi-ts4M5E</a:t>
            </a:r>
            <a:endParaRPr lang="en-GB" altLang="en-US" sz="2000">
              <a:solidFill>
                <a:schemeClr val="bg1"/>
              </a:solidFill>
            </a:endParaRPr>
          </a:p>
          <a:p>
            <a:pPr eaLnBrk="1" hangingPunct="1"/>
            <a:r>
              <a:rPr lang="en-GB" altLang="en-US" sz="2000">
                <a:solidFill>
                  <a:schemeClr val="bg1"/>
                </a:solidFill>
              </a:rPr>
              <a:t>Investment banks preferred higher interest rates (sub prime loans)</a:t>
            </a:r>
          </a:p>
          <a:p>
            <a:pPr eaLnBrk="1" hangingPunct="1"/>
            <a:r>
              <a:rPr lang="en-GB" altLang="en-US" sz="2000">
                <a:solidFill>
                  <a:schemeClr val="bg1"/>
                </a:solidFill>
              </a:rPr>
              <a:t>Anyone could get a mortgage</a:t>
            </a:r>
          </a:p>
          <a:p>
            <a:pPr eaLnBrk="1" hangingPunct="1"/>
            <a:r>
              <a:rPr lang="en-GB" altLang="en-US" sz="2000">
                <a:solidFill>
                  <a:schemeClr val="bg1"/>
                </a:solidFill>
              </a:rPr>
              <a:t>Bubble created</a:t>
            </a:r>
          </a:p>
          <a:p>
            <a:pPr eaLnBrk="1" hangingPunct="1"/>
            <a:r>
              <a:rPr lang="en-GB" altLang="en-US" sz="2000">
                <a:solidFill>
                  <a:schemeClr val="bg1"/>
                </a:solidFill>
              </a:rPr>
              <a:t>Traders became wealthy Lehman Bros salary $485m</a:t>
            </a:r>
          </a:p>
        </p:txBody>
      </p:sp>
      <p:sp>
        <p:nvSpPr>
          <p:cNvPr id="76" name="Rectangle 7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57847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58370" name="Title 1">
            <a:extLst>
              <a:ext uri="{FF2B5EF4-FFF2-40B4-BE49-F238E27FC236}">
                <a16:creationId xmlns:a16="http://schemas.microsoft.com/office/drawing/2014/main" id="{60632522-296D-F04E-A460-E5B5E675DC49}"/>
              </a:ext>
            </a:extLst>
          </p:cNvPr>
          <p:cNvSpPr>
            <a:spLocks noGrp="1"/>
          </p:cNvSpPr>
          <p:nvPr>
            <p:ph type="title"/>
          </p:nvPr>
        </p:nvSpPr>
        <p:spPr>
          <a:xfrm>
            <a:off x="1014141" y="1450655"/>
            <a:ext cx="3932030" cy="3956690"/>
          </a:xfrm>
        </p:spPr>
        <p:txBody>
          <a:bodyPr anchor="ctr">
            <a:normAutofit/>
          </a:bodyPr>
          <a:lstStyle/>
          <a:p>
            <a:pPr eaLnBrk="1" hangingPunct="1"/>
            <a:r>
              <a:rPr lang="en-GB" altLang="en-US" sz="6800">
                <a:solidFill>
                  <a:schemeClr val="bg1"/>
                </a:solidFill>
              </a:rPr>
              <a:t>Continued</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8371" name="Content Placeholder 2">
            <a:extLst>
              <a:ext uri="{FF2B5EF4-FFF2-40B4-BE49-F238E27FC236}">
                <a16:creationId xmlns:a16="http://schemas.microsoft.com/office/drawing/2014/main" id="{A74BAAFA-CFAA-364B-8C09-42892DF82A37}"/>
              </a:ext>
            </a:extLst>
          </p:cNvPr>
          <p:cNvSpPr>
            <a:spLocks noGrp="1"/>
          </p:cNvSpPr>
          <p:nvPr>
            <p:ph idx="1"/>
          </p:nvPr>
        </p:nvSpPr>
        <p:spPr>
          <a:xfrm>
            <a:off x="6096000" y="1108061"/>
            <a:ext cx="5008901" cy="4571972"/>
          </a:xfrm>
        </p:spPr>
        <p:txBody>
          <a:bodyPr anchor="ctr">
            <a:normAutofit/>
          </a:bodyPr>
          <a:lstStyle/>
          <a:p>
            <a:pPr eaLnBrk="1" hangingPunct="1"/>
            <a:r>
              <a:rPr lang="en-GB" altLang="en-US" sz="2000">
                <a:solidFill>
                  <a:schemeClr val="bg1"/>
                </a:solidFill>
              </a:rPr>
              <a:t>Investment banks – borrowed more money to buy loans –LEVERAGE</a:t>
            </a:r>
          </a:p>
          <a:p>
            <a:pPr eaLnBrk="1" hangingPunct="1"/>
            <a:r>
              <a:rPr lang="en-GB" altLang="en-US" sz="2000" b="1" i="1">
                <a:solidFill>
                  <a:schemeClr val="bg1"/>
                </a:solidFill>
              </a:rPr>
              <a:t>Leverage</a:t>
            </a:r>
            <a:r>
              <a:rPr lang="en-GB" altLang="en-US" sz="2000" b="1">
                <a:solidFill>
                  <a:schemeClr val="bg1"/>
                </a:solidFill>
              </a:rPr>
              <a:t>  - </a:t>
            </a:r>
            <a:r>
              <a:rPr lang="en-GB" altLang="en-US" sz="2000">
                <a:solidFill>
                  <a:schemeClr val="bg1"/>
                </a:solidFill>
              </a:rPr>
              <a:t>The amount of debt used to finance a firm's assets. A firm with significantly more debt than equity is considered to be highly leveraged.</a:t>
            </a:r>
          </a:p>
        </p:txBody>
      </p:sp>
    </p:spTree>
    <p:extLst>
      <p:ext uri="{BB962C8B-B14F-4D97-AF65-F5344CB8AC3E}">
        <p14:creationId xmlns:p14="http://schemas.microsoft.com/office/powerpoint/2010/main" val="2403091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394" name="Title 1">
            <a:extLst>
              <a:ext uri="{FF2B5EF4-FFF2-40B4-BE49-F238E27FC236}">
                <a16:creationId xmlns:a16="http://schemas.microsoft.com/office/drawing/2014/main" id="{F2896CCD-7875-EF49-8211-8C0B9434919C}"/>
              </a:ext>
            </a:extLst>
          </p:cNvPr>
          <p:cNvSpPr>
            <a:spLocks noGrp="1"/>
          </p:cNvSpPr>
          <p:nvPr>
            <p:ph type="title"/>
          </p:nvPr>
        </p:nvSpPr>
        <p:spPr>
          <a:xfrm>
            <a:off x="838200" y="556995"/>
            <a:ext cx="10515600" cy="1133693"/>
          </a:xfrm>
        </p:spPr>
        <p:txBody>
          <a:bodyPr>
            <a:normAutofit/>
          </a:bodyPr>
          <a:lstStyle/>
          <a:p>
            <a:pPr eaLnBrk="1" hangingPunct="1"/>
            <a:r>
              <a:rPr lang="en-GB" altLang="en-US" sz="5200"/>
              <a:t>Derivatives</a:t>
            </a:r>
          </a:p>
        </p:txBody>
      </p:sp>
      <p:graphicFrame>
        <p:nvGraphicFramePr>
          <p:cNvPr id="59397" name="Content Placeholder 2">
            <a:extLst>
              <a:ext uri="{FF2B5EF4-FFF2-40B4-BE49-F238E27FC236}">
                <a16:creationId xmlns:a16="http://schemas.microsoft.com/office/drawing/2014/main" id="{B0DE2E66-568E-49C6-AC20-B5FB6D8D2C5D}"/>
              </a:ext>
            </a:extLst>
          </p:cNvPr>
          <p:cNvGraphicFramePr>
            <a:graphicFrameLocks noGrp="1"/>
          </p:cNvGraphicFramePr>
          <p:nvPr>
            <p:ph idx="1"/>
            <p:extLst>
              <p:ext uri="{D42A27DB-BD31-4B8C-83A1-F6EECF244321}">
                <p14:modId xmlns:p14="http://schemas.microsoft.com/office/powerpoint/2010/main" val="22490685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52126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54E6D0-A14C-40BE-8E45-081517266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8" name="Picture 77">
            <a:extLst>
              <a:ext uri="{FF2B5EF4-FFF2-40B4-BE49-F238E27FC236}">
                <a16:creationId xmlns:a16="http://schemas.microsoft.com/office/drawing/2014/main" id="{5516C1EB-8D62-4BF0-92B5-02E6AE43B1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80" name="Rectangle 79">
            <a:extLst>
              <a:ext uri="{FF2B5EF4-FFF2-40B4-BE49-F238E27FC236}">
                <a16:creationId xmlns:a16="http://schemas.microsoft.com/office/drawing/2014/main" id="{A737E5B8-8F31-4942-B159-B213C4D6D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Rectangle 8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4" name="Rectangle 83">
            <a:extLst>
              <a:ext uri="{FF2B5EF4-FFF2-40B4-BE49-F238E27FC236}">
                <a16:creationId xmlns:a16="http://schemas.microsoft.com/office/drawing/2014/main" id="{78F530DA-C7D1-4968-8F8A-8700C2BB2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552813"/>
            <a:ext cx="11099352" cy="5905972"/>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61442" name="Title 1">
            <a:extLst>
              <a:ext uri="{FF2B5EF4-FFF2-40B4-BE49-F238E27FC236}">
                <a16:creationId xmlns:a16="http://schemas.microsoft.com/office/drawing/2014/main" id="{97B4A222-AD6F-594B-B33F-ABD65A182E1F}"/>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Continued</a:t>
            </a:r>
          </a:p>
        </p:txBody>
      </p:sp>
      <p:graphicFrame>
        <p:nvGraphicFramePr>
          <p:cNvPr id="61445" name="Content Placeholder 2">
            <a:extLst>
              <a:ext uri="{FF2B5EF4-FFF2-40B4-BE49-F238E27FC236}">
                <a16:creationId xmlns:a16="http://schemas.microsoft.com/office/drawing/2014/main" id="{B9EF5D38-DAB1-40B2-8F5B-76A9490F5EDD}"/>
              </a:ext>
            </a:extLst>
          </p:cNvPr>
          <p:cNvGraphicFramePr>
            <a:graphicFrameLocks noGrp="1"/>
          </p:cNvGraphicFramePr>
          <p:nvPr>
            <p:ph idx="1"/>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391531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64518" name="Rectangle 7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64514" name="Title 3">
            <a:extLst>
              <a:ext uri="{FF2B5EF4-FFF2-40B4-BE49-F238E27FC236}">
                <a16:creationId xmlns:a16="http://schemas.microsoft.com/office/drawing/2014/main" id="{27F5C9E8-7D0D-5B40-9128-D6EF94E3BB15}"/>
              </a:ext>
            </a:extLst>
          </p:cNvPr>
          <p:cNvSpPr>
            <a:spLocks noGrp="1"/>
          </p:cNvSpPr>
          <p:nvPr>
            <p:ph type="title"/>
          </p:nvPr>
        </p:nvSpPr>
        <p:spPr>
          <a:xfrm>
            <a:off x="838200" y="448721"/>
            <a:ext cx="4707671" cy="1225650"/>
          </a:xfrm>
        </p:spPr>
        <p:txBody>
          <a:bodyPr anchor="b">
            <a:normAutofit/>
          </a:bodyPr>
          <a:lstStyle/>
          <a:p>
            <a:pPr eaLnBrk="1" hangingPunct="1"/>
            <a:r>
              <a:rPr lang="en-GB" altLang="en-US" sz="3800">
                <a:solidFill>
                  <a:schemeClr val="bg1"/>
                </a:solidFill>
              </a:rPr>
              <a:t>Continued</a:t>
            </a:r>
          </a:p>
        </p:txBody>
      </p:sp>
      <p:cxnSp>
        <p:nvCxnSpPr>
          <p:cNvPr id="64519" name="Straight Connector 74">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4516" name="Content Placeholder 5">
            <a:extLst>
              <a:ext uri="{FF2B5EF4-FFF2-40B4-BE49-F238E27FC236}">
                <a16:creationId xmlns:a16="http://schemas.microsoft.com/office/drawing/2014/main" id="{84D976C1-6393-8947-B73A-E88D69A730F8}"/>
              </a:ext>
            </a:extLst>
          </p:cNvPr>
          <p:cNvSpPr>
            <a:spLocks noGrp="1"/>
          </p:cNvSpPr>
          <p:nvPr>
            <p:ph idx="1"/>
          </p:nvPr>
        </p:nvSpPr>
        <p:spPr>
          <a:xfrm>
            <a:off x="897769" y="1909192"/>
            <a:ext cx="4586513" cy="3647710"/>
          </a:xfrm>
        </p:spPr>
        <p:txBody>
          <a:bodyPr>
            <a:normAutofit/>
          </a:bodyPr>
          <a:lstStyle/>
          <a:p>
            <a:pPr eaLnBrk="1" hangingPunct="1"/>
            <a:r>
              <a:rPr lang="en-GB" altLang="en-US" sz="2000" dirty="0">
                <a:solidFill>
                  <a:schemeClr val="bg1"/>
                </a:solidFill>
              </a:rPr>
              <a:t>$700b bailout</a:t>
            </a:r>
          </a:p>
          <a:p>
            <a:pPr eaLnBrk="1" hangingPunct="1"/>
            <a:r>
              <a:rPr lang="en-GB" altLang="en-US" sz="2000" dirty="0">
                <a:solidFill>
                  <a:schemeClr val="bg1"/>
                </a:solidFill>
              </a:rPr>
              <a:t>Recession</a:t>
            </a:r>
          </a:p>
          <a:p>
            <a:pPr eaLnBrk="1" hangingPunct="1"/>
            <a:r>
              <a:rPr lang="en-GB" altLang="en-US" sz="2000" dirty="0">
                <a:solidFill>
                  <a:schemeClr val="bg1"/>
                </a:solidFill>
              </a:rPr>
              <a:t>World went tumbling down</a:t>
            </a:r>
          </a:p>
          <a:p>
            <a:pPr eaLnBrk="1" hangingPunct="1"/>
            <a:r>
              <a:rPr lang="en-GB" altLang="en-US" sz="2000" dirty="0">
                <a:solidFill>
                  <a:schemeClr val="bg1"/>
                </a:solidFill>
              </a:rPr>
              <a:t>GM and Chrysler went bankrupt</a:t>
            </a:r>
          </a:p>
          <a:p>
            <a:pPr eaLnBrk="1" hangingPunct="1"/>
            <a:r>
              <a:rPr lang="en-GB" altLang="en-US" sz="2000" dirty="0">
                <a:solidFill>
                  <a:schemeClr val="bg1"/>
                </a:solidFill>
              </a:rPr>
              <a:t>Banks bigger , more consolidated, little competition</a:t>
            </a:r>
          </a:p>
        </p:txBody>
      </p:sp>
      <p:cxnSp>
        <p:nvCxnSpPr>
          <p:cNvPr id="64520" name="Straight Connector 76">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8A750CC-E51E-4826-8572-88520548E56A}"/>
              </a:ext>
            </a:extLst>
          </p:cNvPr>
          <p:cNvPicPr>
            <a:picLocks noChangeAspect="1"/>
          </p:cNvPicPr>
          <p:nvPr/>
        </p:nvPicPr>
        <p:blipFill rotWithShape="1">
          <a:blip r:embed="rId3"/>
          <a:srcRect r="-2" b="8623"/>
          <a:stretch/>
        </p:blipFill>
        <p:spPr>
          <a:xfrm>
            <a:off x="6525453" y="10"/>
            <a:ext cx="5666547" cy="6857990"/>
          </a:xfrm>
          <a:prstGeom prst="rect">
            <a:avLst/>
          </a:prstGeom>
        </p:spPr>
      </p:pic>
    </p:spTree>
    <p:extLst>
      <p:ext uri="{BB962C8B-B14F-4D97-AF65-F5344CB8AC3E}">
        <p14:creationId xmlns:p14="http://schemas.microsoft.com/office/powerpoint/2010/main" val="3967107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66562" name="Title 4">
            <a:extLst>
              <a:ext uri="{FF2B5EF4-FFF2-40B4-BE49-F238E27FC236}">
                <a16:creationId xmlns:a16="http://schemas.microsoft.com/office/drawing/2014/main" id="{DACE3010-622A-894C-A9E5-E069DF5C4BD7}"/>
              </a:ext>
            </a:extLst>
          </p:cNvPr>
          <p:cNvSpPr>
            <a:spLocks noGrp="1"/>
          </p:cNvSpPr>
          <p:nvPr>
            <p:ph type="title"/>
          </p:nvPr>
        </p:nvSpPr>
        <p:spPr>
          <a:xfrm>
            <a:off x="1014141" y="1450655"/>
            <a:ext cx="3932030" cy="3956690"/>
          </a:xfrm>
        </p:spPr>
        <p:txBody>
          <a:bodyPr anchor="ctr">
            <a:normAutofit/>
          </a:bodyPr>
          <a:lstStyle/>
          <a:p>
            <a:pPr eaLnBrk="1" hangingPunct="1"/>
            <a:r>
              <a:rPr lang="en-GB" altLang="en-US" sz="5600" dirty="0">
                <a:solidFill>
                  <a:schemeClr val="bg1"/>
                </a:solidFill>
              </a:rPr>
              <a:t>Thoughts</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6563" name="Content Placeholder 5">
            <a:extLst>
              <a:ext uri="{FF2B5EF4-FFF2-40B4-BE49-F238E27FC236}">
                <a16:creationId xmlns:a16="http://schemas.microsoft.com/office/drawing/2014/main" id="{285943A6-BF7A-8E43-8CF5-421733149277}"/>
              </a:ext>
            </a:extLst>
          </p:cNvPr>
          <p:cNvSpPr>
            <a:spLocks noGrp="1"/>
          </p:cNvSpPr>
          <p:nvPr>
            <p:ph idx="1"/>
          </p:nvPr>
        </p:nvSpPr>
        <p:spPr>
          <a:xfrm>
            <a:off x="6096000" y="1108061"/>
            <a:ext cx="5008901" cy="4571972"/>
          </a:xfrm>
        </p:spPr>
        <p:txBody>
          <a:bodyPr anchor="ctr">
            <a:normAutofit/>
          </a:bodyPr>
          <a:lstStyle/>
          <a:p>
            <a:pPr eaLnBrk="1" hangingPunct="1"/>
            <a:r>
              <a:rPr lang="en-GB" altLang="en-US" sz="2000">
                <a:solidFill>
                  <a:schemeClr val="bg1"/>
                </a:solidFill>
              </a:rPr>
              <a:t>Inequality of wealth higher in US than in any other country</a:t>
            </a:r>
          </a:p>
          <a:p>
            <a:pPr eaLnBrk="1" hangingPunct="1"/>
            <a:r>
              <a:rPr lang="en-GB" altLang="en-US" sz="2000">
                <a:solidFill>
                  <a:schemeClr val="bg1"/>
                </a:solidFill>
              </a:rPr>
              <a:t>Americans borrow to finance cars, homes, education</a:t>
            </a:r>
          </a:p>
          <a:p>
            <a:pPr eaLnBrk="1" hangingPunct="1"/>
            <a:r>
              <a:rPr lang="en-GB" altLang="en-US" sz="2000">
                <a:solidFill>
                  <a:schemeClr val="bg1"/>
                </a:solidFill>
              </a:rPr>
              <a:t>Little reform – is it a Wall Street government</a:t>
            </a:r>
          </a:p>
          <a:p>
            <a:pPr eaLnBrk="1" hangingPunct="1"/>
            <a:r>
              <a:rPr lang="en-GB" altLang="en-US" sz="2000">
                <a:solidFill>
                  <a:schemeClr val="bg1"/>
                </a:solidFill>
              </a:rPr>
              <a:t>Has the financial industry turned its back on society?</a:t>
            </a:r>
          </a:p>
        </p:txBody>
      </p:sp>
    </p:spTree>
    <p:extLst>
      <p:ext uri="{BB962C8B-B14F-4D97-AF65-F5344CB8AC3E}">
        <p14:creationId xmlns:p14="http://schemas.microsoft.com/office/powerpoint/2010/main" val="18819859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E6BFC-871D-D545-B3D3-05570CB027CC}"/>
              </a:ext>
            </a:extLst>
          </p:cNvPr>
          <p:cNvSpPr>
            <a:spLocks noGrp="1"/>
          </p:cNvSpPr>
          <p:nvPr>
            <p:ph type="title"/>
          </p:nvPr>
        </p:nvSpPr>
        <p:spPr>
          <a:xfrm>
            <a:off x="746228" y="1037967"/>
            <a:ext cx="3054091" cy="4709131"/>
          </a:xfrm>
        </p:spPr>
        <p:txBody>
          <a:bodyPr anchor="ctr">
            <a:normAutofit/>
          </a:bodyPr>
          <a:lstStyle/>
          <a:p>
            <a:r>
              <a:rPr lang="en-GB" altLang="en-US">
                <a:solidFill>
                  <a:schemeClr val="bg1">
                    <a:lumMod val="85000"/>
                    <a:lumOff val="15000"/>
                  </a:schemeClr>
                </a:solidFill>
              </a:rPr>
              <a:t>How much regulation?</a:t>
            </a:r>
            <a:endParaRPr lang="en-US">
              <a:solidFill>
                <a:schemeClr val="bg1">
                  <a:lumMod val="85000"/>
                  <a:lumOff val="15000"/>
                </a:schemeClr>
              </a:solidFill>
            </a:endParaRPr>
          </a:p>
        </p:txBody>
      </p:sp>
      <p:graphicFrame>
        <p:nvGraphicFramePr>
          <p:cNvPr id="5" name="Content Placeholder 2">
            <a:extLst>
              <a:ext uri="{FF2B5EF4-FFF2-40B4-BE49-F238E27FC236}">
                <a16:creationId xmlns:a16="http://schemas.microsoft.com/office/drawing/2014/main" id="{9D701102-8060-4C86-9CA8-873B9D5AC5B7}"/>
              </a:ext>
            </a:extLst>
          </p:cNvPr>
          <p:cNvGraphicFramePr>
            <a:graphicFrameLocks noGrp="1"/>
          </p:cNvGraphicFramePr>
          <p:nvPr>
            <p:ph idx="1"/>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18757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D4BBBF6D-E5B4-C443-A324-4C3B47A0144E}"/>
              </a:ext>
            </a:extLst>
          </p:cNvPr>
          <p:cNvSpPr>
            <a:spLocks noGrp="1"/>
          </p:cNvSpPr>
          <p:nvPr>
            <p:ph type="title"/>
          </p:nvPr>
        </p:nvSpPr>
        <p:spPr>
          <a:xfrm>
            <a:off x="922635" y="1250575"/>
            <a:ext cx="4604274" cy="4163210"/>
          </a:xfrm>
        </p:spPr>
        <p:txBody>
          <a:bodyPr anchor="ctr">
            <a:normAutofit/>
          </a:bodyPr>
          <a:lstStyle/>
          <a:p>
            <a:r>
              <a:rPr lang="en-US" sz="8000">
                <a:solidFill>
                  <a:schemeClr val="bg1"/>
                </a:solidFill>
              </a:rPr>
              <a:t>Principles of good regulation</a:t>
            </a:r>
          </a:p>
        </p:txBody>
      </p:sp>
      <p:sp>
        <p:nvSpPr>
          <p:cNvPr id="10" name="Rectangle 9">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1D5E2B-3F56-0F46-80FC-9BA02147CEA9}"/>
              </a:ext>
            </a:extLst>
          </p:cNvPr>
          <p:cNvSpPr>
            <a:spLocks noGrp="1"/>
          </p:cNvSpPr>
          <p:nvPr>
            <p:ph idx="1"/>
          </p:nvPr>
        </p:nvSpPr>
        <p:spPr>
          <a:xfrm>
            <a:off x="6520872" y="952502"/>
            <a:ext cx="3846139" cy="5455808"/>
          </a:xfrm>
        </p:spPr>
        <p:txBody>
          <a:bodyPr anchor="ctr">
            <a:normAutofit/>
          </a:bodyPr>
          <a:lstStyle/>
          <a:p>
            <a:r>
              <a:rPr lang="en-GB" altLang="en-US" sz="2400" dirty="0">
                <a:solidFill>
                  <a:schemeClr val="bg1"/>
                </a:solidFill>
              </a:rPr>
              <a:t>Independence</a:t>
            </a:r>
          </a:p>
          <a:p>
            <a:r>
              <a:rPr lang="en-GB" altLang="en-US" sz="2400" dirty="0">
                <a:solidFill>
                  <a:schemeClr val="bg1"/>
                </a:solidFill>
              </a:rPr>
              <a:t>Accountability</a:t>
            </a:r>
          </a:p>
          <a:p>
            <a:r>
              <a:rPr lang="en-GB" altLang="en-US" sz="2400" dirty="0">
                <a:solidFill>
                  <a:schemeClr val="bg1"/>
                </a:solidFill>
              </a:rPr>
              <a:t>Transparency</a:t>
            </a:r>
          </a:p>
          <a:p>
            <a:r>
              <a:rPr lang="en-GB" altLang="en-US" sz="2400" dirty="0">
                <a:solidFill>
                  <a:schemeClr val="bg1"/>
                </a:solidFill>
              </a:rPr>
              <a:t>Clarity</a:t>
            </a:r>
          </a:p>
          <a:p>
            <a:r>
              <a:rPr lang="en-GB" altLang="en-US" sz="2400" dirty="0">
                <a:solidFill>
                  <a:schemeClr val="bg1"/>
                </a:solidFill>
              </a:rPr>
              <a:t>Speed</a:t>
            </a:r>
          </a:p>
          <a:p>
            <a:r>
              <a:rPr lang="en-GB" altLang="en-US" sz="2400" dirty="0">
                <a:solidFill>
                  <a:schemeClr val="bg1"/>
                </a:solidFill>
              </a:rPr>
              <a:t>Appeals Procedure </a:t>
            </a:r>
          </a:p>
          <a:p>
            <a:r>
              <a:rPr lang="en-GB" altLang="en-US" sz="2400" dirty="0">
                <a:solidFill>
                  <a:schemeClr val="bg1"/>
                </a:solidFill>
              </a:rPr>
              <a:t>Simplicity</a:t>
            </a:r>
          </a:p>
          <a:p>
            <a:r>
              <a:rPr lang="en-GB" altLang="en-US" sz="2400" dirty="0">
                <a:solidFill>
                  <a:schemeClr val="bg1"/>
                </a:solidFill>
              </a:rPr>
              <a:t>Periodic Review</a:t>
            </a:r>
          </a:p>
          <a:p>
            <a:r>
              <a:rPr lang="en-GB" altLang="en-US" sz="2400" dirty="0">
                <a:solidFill>
                  <a:schemeClr val="bg1"/>
                </a:solidFill>
              </a:rPr>
              <a:t>Consistency</a:t>
            </a:r>
          </a:p>
          <a:p>
            <a:r>
              <a:rPr lang="en-GB" altLang="en-US" sz="2400" dirty="0">
                <a:solidFill>
                  <a:schemeClr val="bg1"/>
                </a:solidFill>
              </a:rPr>
              <a:t>Commitment </a:t>
            </a:r>
          </a:p>
          <a:p>
            <a:r>
              <a:rPr lang="en-GB" altLang="en-US" sz="2400" dirty="0">
                <a:solidFill>
                  <a:schemeClr val="bg1"/>
                </a:solidFill>
              </a:rPr>
              <a:t>Fairness</a:t>
            </a:r>
          </a:p>
          <a:p>
            <a:r>
              <a:rPr lang="en-GB" altLang="en-US" sz="2400" dirty="0">
                <a:solidFill>
                  <a:schemeClr val="bg1"/>
                </a:solidFill>
              </a:rPr>
              <a:t>Targeted</a:t>
            </a:r>
            <a:endParaRPr lang="en-US" altLang="en-US" sz="2400" dirty="0">
              <a:solidFill>
                <a:schemeClr val="bg1"/>
              </a:solidFill>
            </a:endParaRPr>
          </a:p>
          <a:p>
            <a:endParaRPr lang="en-US" sz="2000" dirty="0">
              <a:solidFill>
                <a:schemeClr val="bg1"/>
              </a:solidFill>
            </a:endParaRPr>
          </a:p>
        </p:txBody>
      </p:sp>
    </p:spTree>
    <p:extLst>
      <p:ext uri="{BB962C8B-B14F-4D97-AF65-F5344CB8AC3E}">
        <p14:creationId xmlns:p14="http://schemas.microsoft.com/office/powerpoint/2010/main" val="3928600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C5DEFA2D-15EE-3945-8CD7-CE27E17673FA}"/>
              </a:ext>
            </a:extLst>
          </p:cNvPr>
          <p:cNvSpPr>
            <a:spLocks noGrp="1"/>
          </p:cNvSpPr>
          <p:nvPr>
            <p:ph type="title"/>
          </p:nvPr>
        </p:nvSpPr>
        <p:spPr>
          <a:xfrm>
            <a:off x="1932903" y="949325"/>
            <a:ext cx="8071706" cy="2387600"/>
          </a:xfrm>
        </p:spPr>
        <p:txBody>
          <a:bodyPr vert="horz" lIns="91440" tIns="45720" rIns="91440" bIns="45720" rtlCol="0" anchor="b">
            <a:normAutofit/>
          </a:bodyPr>
          <a:lstStyle/>
          <a:p>
            <a:r>
              <a:rPr lang="en-US" altLang="en-US" sz="6100" kern="1200">
                <a:solidFill>
                  <a:schemeClr val="bg1"/>
                </a:solidFill>
                <a:latin typeface="+mj-lt"/>
                <a:ea typeface="+mj-ea"/>
                <a:cs typeface="+mj-cs"/>
              </a:rPr>
              <a:t>Some potential benefits of good regulation</a:t>
            </a:r>
            <a:endParaRPr lang="en-US" sz="6100" kern="120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9FAB0F58-3AE0-D546-AF7C-4B920E9CDBD1}"/>
              </a:ext>
            </a:extLst>
          </p:cNvPr>
          <p:cNvSpPr>
            <a:spLocks noGrp="1"/>
          </p:cNvSpPr>
          <p:nvPr>
            <p:ph idx="1"/>
          </p:nvPr>
        </p:nvSpPr>
        <p:spPr>
          <a:xfrm>
            <a:off x="1932902" y="3429000"/>
            <a:ext cx="8071697" cy="1655762"/>
          </a:xfrm>
        </p:spPr>
        <p:txBody>
          <a:bodyPr vert="horz" lIns="91440" tIns="45720" rIns="91440" bIns="45720" rtlCol="0">
            <a:normAutofit/>
          </a:bodyPr>
          <a:lstStyle/>
          <a:p>
            <a:pPr marL="0" indent="0">
              <a:buNone/>
            </a:pPr>
            <a:r>
              <a:rPr lang="en-US" sz="3200" kern="1200" cap="all">
                <a:solidFill>
                  <a:schemeClr val="bg1"/>
                </a:solidFill>
                <a:latin typeface="+mn-lt"/>
                <a:ea typeface="+mn-ea"/>
                <a:cs typeface="+mn-cs"/>
              </a:rPr>
              <a:t>Overall consumer gains</a:t>
            </a:r>
          </a:p>
        </p:txBody>
      </p:sp>
      <p:cxnSp>
        <p:nvCxnSpPr>
          <p:cNvPr id="10" name="Straight Connector 9">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60783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70658" name="Rectangle 2">
            <a:extLst>
              <a:ext uri="{FF2B5EF4-FFF2-40B4-BE49-F238E27FC236}">
                <a16:creationId xmlns:a16="http://schemas.microsoft.com/office/drawing/2014/main" id="{955CC61B-D676-EB46-8EBD-13C9BCC5FACB}"/>
              </a:ext>
            </a:extLst>
          </p:cNvPr>
          <p:cNvSpPr>
            <a:spLocks noGrp="1" noChangeArrowheads="1"/>
          </p:cNvSpPr>
          <p:nvPr>
            <p:ph type="title"/>
          </p:nvPr>
        </p:nvSpPr>
        <p:spPr>
          <a:xfrm>
            <a:off x="1014141" y="1450655"/>
            <a:ext cx="3932030" cy="3956690"/>
          </a:xfrm>
        </p:spPr>
        <p:txBody>
          <a:bodyPr anchor="ctr">
            <a:normAutofit/>
          </a:bodyPr>
          <a:lstStyle/>
          <a:p>
            <a:pPr eaLnBrk="1" hangingPunct="1"/>
            <a:r>
              <a:rPr lang="en-GB" altLang="en-US" sz="6800">
                <a:solidFill>
                  <a:schemeClr val="bg1"/>
                </a:solidFill>
              </a:rPr>
              <a:t>Self Regulation</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0659" name="Rectangle 3">
            <a:extLst>
              <a:ext uri="{FF2B5EF4-FFF2-40B4-BE49-F238E27FC236}">
                <a16:creationId xmlns:a16="http://schemas.microsoft.com/office/drawing/2014/main" id="{C4A0159A-7665-5F45-9137-9AA97707F05F}"/>
              </a:ext>
            </a:extLst>
          </p:cNvPr>
          <p:cNvSpPr>
            <a:spLocks noGrp="1" noChangeArrowheads="1"/>
          </p:cNvSpPr>
          <p:nvPr>
            <p:ph idx="1"/>
          </p:nvPr>
        </p:nvSpPr>
        <p:spPr>
          <a:xfrm>
            <a:off x="6168958" y="1250936"/>
            <a:ext cx="5008901" cy="4571972"/>
          </a:xfrm>
        </p:spPr>
        <p:txBody>
          <a:bodyPr anchor="ctr">
            <a:normAutofit/>
          </a:bodyPr>
          <a:lstStyle/>
          <a:p>
            <a:pPr eaLnBrk="1" hangingPunct="1"/>
            <a:r>
              <a:rPr lang="en-GB" altLang="en-US" sz="2400" b="1" dirty="0">
                <a:solidFill>
                  <a:schemeClr val="bg1"/>
                </a:solidFill>
              </a:rPr>
              <a:t>Where business/industry monitors its own behaviour – often through an agreed code of practice. e.g.</a:t>
            </a:r>
          </a:p>
          <a:p>
            <a:pPr lvl="1" eaLnBrk="1" hangingPunct="1"/>
            <a:r>
              <a:rPr lang="en-GB" altLang="en-US" b="1" dirty="0">
                <a:solidFill>
                  <a:schemeClr val="bg1"/>
                </a:solidFill>
                <a:ea typeface="ＭＳ Ｐゴシック" panose="020B0600070205080204" pitchFamily="34" charset="-128"/>
              </a:rPr>
              <a:t>PCC</a:t>
            </a:r>
            <a:r>
              <a:rPr lang="en-GB" altLang="en-US" dirty="0">
                <a:solidFill>
                  <a:schemeClr val="bg1"/>
                </a:solidFill>
                <a:ea typeface="ＭＳ Ｐゴシック" panose="020B0600070205080204" pitchFamily="34" charset="-128"/>
              </a:rPr>
              <a:t> – Press Complaints Commission</a:t>
            </a:r>
          </a:p>
          <a:p>
            <a:pPr lvl="1" eaLnBrk="1" hangingPunct="1"/>
            <a:r>
              <a:rPr lang="en-GB" altLang="en-US" b="1" dirty="0">
                <a:solidFill>
                  <a:schemeClr val="bg1"/>
                </a:solidFill>
                <a:ea typeface="ＭＳ Ｐゴシック" panose="020B0600070205080204" pitchFamily="34" charset="-128"/>
              </a:rPr>
              <a:t>Portman Group</a:t>
            </a:r>
            <a:r>
              <a:rPr lang="en-GB" altLang="en-US" dirty="0">
                <a:solidFill>
                  <a:schemeClr val="bg1"/>
                </a:solidFill>
                <a:ea typeface="ＭＳ Ｐゴシック" panose="020B0600070205080204" pitchFamily="34" charset="-128"/>
              </a:rPr>
              <a:t> – alcoholic drinks industry</a:t>
            </a:r>
          </a:p>
          <a:p>
            <a:pPr lvl="1" eaLnBrk="1" hangingPunct="1"/>
            <a:r>
              <a:rPr lang="en-GB" altLang="en-US" b="1" dirty="0">
                <a:solidFill>
                  <a:schemeClr val="bg1"/>
                </a:solidFill>
                <a:ea typeface="ＭＳ Ｐゴシック" panose="020B0600070205080204" pitchFamily="34" charset="-128"/>
              </a:rPr>
              <a:t>FSA</a:t>
            </a:r>
            <a:r>
              <a:rPr lang="en-GB" altLang="en-US" dirty="0">
                <a:solidFill>
                  <a:schemeClr val="bg1"/>
                </a:solidFill>
                <a:ea typeface="ＭＳ Ｐゴシック" panose="020B0600070205080204" pitchFamily="34" charset="-128"/>
              </a:rPr>
              <a:t> – Financial Services Authority</a:t>
            </a:r>
          </a:p>
          <a:p>
            <a:pPr lvl="1" eaLnBrk="1" hangingPunct="1"/>
            <a:r>
              <a:rPr lang="en-GB" altLang="en-US" b="1" dirty="0">
                <a:solidFill>
                  <a:schemeClr val="bg1"/>
                </a:solidFill>
                <a:ea typeface="ＭＳ Ｐゴシック" panose="020B0600070205080204" pitchFamily="34" charset="-128"/>
              </a:rPr>
              <a:t>BMA</a:t>
            </a:r>
            <a:r>
              <a:rPr lang="en-GB" altLang="en-US" dirty="0">
                <a:solidFill>
                  <a:schemeClr val="bg1"/>
                </a:solidFill>
                <a:ea typeface="ＭＳ Ｐゴシック" panose="020B0600070205080204" pitchFamily="34" charset="-128"/>
              </a:rPr>
              <a:t> – British Medical Association</a:t>
            </a:r>
          </a:p>
          <a:p>
            <a:pPr eaLnBrk="1" hangingPunct="1"/>
            <a:endParaRPr lang="en-GB" altLang="en-US" sz="2000" dirty="0">
              <a:solidFill>
                <a:schemeClr val="bg1"/>
              </a:solidFill>
            </a:endParaRPr>
          </a:p>
        </p:txBody>
      </p:sp>
    </p:spTree>
    <p:extLst>
      <p:ext uri="{BB962C8B-B14F-4D97-AF65-F5344CB8AC3E}">
        <p14:creationId xmlns:p14="http://schemas.microsoft.com/office/powerpoint/2010/main" val="3116848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0659">
                                            <p:txEl>
                                              <p:pRg st="0" end="0"/>
                                            </p:txEl>
                                          </p:spTgt>
                                        </p:tgtEl>
                                        <p:attrNameLst>
                                          <p:attrName>style.visibility</p:attrName>
                                        </p:attrNameLst>
                                      </p:cBhvr>
                                      <p:to>
                                        <p:strVal val="visible"/>
                                      </p:to>
                                    </p:set>
                                    <p:anim calcmode="lin" valueType="num">
                                      <p:cBhvr additive="base">
                                        <p:cTn id="7" dur="500" fill="hold"/>
                                        <p:tgtEl>
                                          <p:spTgt spid="7065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065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0659">
                                            <p:txEl>
                                              <p:pRg st="1" end="1"/>
                                            </p:txEl>
                                          </p:spTgt>
                                        </p:tgtEl>
                                        <p:attrNameLst>
                                          <p:attrName>style.visibility</p:attrName>
                                        </p:attrNameLst>
                                      </p:cBhvr>
                                      <p:to>
                                        <p:strVal val="visible"/>
                                      </p:to>
                                    </p:set>
                                    <p:anim calcmode="lin" valueType="num">
                                      <p:cBhvr additive="base">
                                        <p:cTn id="11" dur="500" fill="hold"/>
                                        <p:tgtEl>
                                          <p:spTgt spid="7065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0659">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0659">
                                            <p:txEl>
                                              <p:pRg st="2" end="2"/>
                                            </p:txEl>
                                          </p:spTgt>
                                        </p:tgtEl>
                                        <p:attrNameLst>
                                          <p:attrName>style.visibility</p:attrName>
                                        </p:attrNameLst>
                                      </p:cBhvr>
                                      <p:to>
                                        <p:strVal val="visible"/>
                                      </p:to>
                                    </p:set>
                                    <p:anim calcmode="lin" valueType="num">
                                      <p:cBhvr additive="base">
                                        <p:cTn id="15" dur="500" fill="hold"/>
                                        <p:tgtEl>
                                          <p:spTgt spid="70659">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0659">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70659">
                                            <p:txEl>
                                              <p:pRg st="3" end="3"/>
                                            </p:txEl>
                                          </p:spTgt>
                                        </p:tgtEl>
                                        <p:attrNameLst>
                                          <p:attrName>style.visibility</p:attrName>
                                        </p:attrNameLst>
                                      </p:cBhvr>
                                      <p:to>
                                        <p:strVal val="visible"/>
                                      </p:to>
                                    </p:set>
                                    <p:anim calcmode="lin" valueType="num">
                                      <p:cBhvr additive="base">
                                        <p:cTn id="19" dur="500" fill="hold"/>
                                        <p:tgtEl>
                                          <p:spTgt spid="7065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0659">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70659">
                                            <p:txEl>
                                              <p:pRg st="4" end="4"/>
                                            </p:txEl>
                                          </p:spTgt>
                                        </p:tgtEl>
                                        <p:attrNameLst>
                                          <p:attrName>style.visibility</p:attrName>
                                        </p:attrNameLst>
                                      </p:cBhvr>
                                      <p:to>
                                        <p:strVal val="visible"/>
                                      </p:to>
                                    </p:set>
                                    <p:anim calcmode="lin" valueType="num">
                                      <p:cBhvr additive="base">
                                        <p:cTn id="23" dur="500" fill="hold"/>
                                        <p:tgtEl>
                                          <p:spTgt spid="70659">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065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54E6D0-A14C-40BE-8E45-081517266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8" name="Picture 77">
            <a:extLst>
              <a:ext uri="{FF2B5EF4-FFF2-40B4-BE49-F238E27FC236}">
                <a16:creationId xmlns:a16="http://schemas.microsoft.com/office/drawing/2014/main" id="{5516C1EB-8D62-4BF0-92B5-02E6AE43B1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80" name="Rectangle 79">
            <a:extLst>
              <a:ext uri="{FF2B5EF4-FFF2-40B4-BE49-F238E27FC236}">
                <a16:creationId xmlns:a16="http://schemas.microsoft.com/office/drawing/2014/main" id="{A737E5B8-8F31-4942-B159-B213C4D6D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Rectangle 8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4" name="Rectangle 83">
            <a:extLst>
              <a:ext uri="{FF2B5EF4-FFF2-40B4-BE49-F238E27FC236}">
                <a16:creationId xmlns:a16="http://schemas.microsoft.com/office/drawing/2014/main" id="{78F530DA-C7D1-4968-8F8A-8700C2BB2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552813"/>
            <a:ext cx="11099352" cy="5905972"/>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71682" name="Title 1">
            <a:extLst>
              <a:ext uri="{FF2B5EF4-FFF2-40B4-BE49-F238E27FC236}">
                <a16:creationId xmlns:a16="http://schemas.microsoft.com/office/drawing/2014/main" id="{6A53B57D-A4C7-2446-AB90-73352C5B1E0E}"/>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Self-regulation and the state</a:t>
            </a:r>
          </a:p>
        </p:txBody>
      </p:sp>
      <p:graphicFrame>
        <p:nvGraphicFramePr>
          <p:cNvPr id="71685" name="Content Placeholder 2">
            <a:extLst>
              <a:ext uri="{FF2B5EF4-FFF2-40B4-BE49-F238E27FC236}">
                <a16:creationId xmlns:a16="http://schemas.microsoft.com/office/drawing/2014/main" id="{62F2BC15-32B9-4D19-BB70-3E8DFE377D11}"/>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937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1685">
                                            <p:graphicEl>
                                              <a:dgm id="{F10BD5D1-FC71-5F4C-9F08-068020AE1E81}"/>
                                            </p:graphicEl>
                                          </p:spTgt>
                                        </p:tgtEl>
                                        <p:attrNameLst>
                                          <p:attrName>style.visibility</p:attrName>
                                        </p:attrNameLst>
                                      </p:cBhvr>
                                      <p:to>
                                        <p:strVal val="visible"/>
                                      </p:to>
                                    </p:set>
                                    <p:anim calcmode="lin" valueType="num">
                                      <p:cBhvr additive="base">
                                        <p:cTn id="7" dur="500" fill="hold"/>
                                        <p:tgtEl>
                                          <p:spTgt spid="71685">
                                            <p:graphicEl>
                                              <a:dgm id="{F10BD5D1-FC71-5F4C-9F08-068020AE1E8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71685">
                                            <p:graphicEl>
                                              <a:dgm id="{F10BD5D1-FC71-5F4C-9F08-068020AE1E81}"/>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1685">
                                            <p:graphicEl>
                                              <a:dgm id="{52B8AA52-B397-F64C-A624-118A587277C3}"/>
                                            </p:graphicEl>
                                          </p:spTgt>
                                        </p:tgtEl>
                                        <p:attrNameLst>
                                          <p:attrName>style.visibility</p:attrName>
                                        </p:attrNameLst>
                                      </p:cBhvr>
                                      <p:to>
                                        <p:strVal val="visible"/>
                                      </p:to>
                                    </p:set>
                                    <p:anim calcmode="lin" valueType="num">
                                      <p:cBhvr additive="base">
                                        <p:cTn id="11" dur="500" fill="hold"/>
                                        <p:tgtEl>
                                          <p:spTgt spid="71685">
                                            <p:graphicEl>
                                              <a:dgm id="{52B8AA52-B397-F64C-A624-118A587277C3}"/>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71685">
                                            <p:graphicEl>
                                              <a:dgm id="{52B8AA52-B397-F64C-A624-118A587277C3}"/>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1685">
                                            <p:graphicEl>
                                              <a:dgm id="{41AC03BA-C084-2C49-A099-D16CC4FFA3F1}"/>
                                            </p:graphicEl>
                                          </p:spTgt>
                                        </p:tgtEl>
                                        <p:attrNameLst>
                                          <p:attrName>style.visibility</p:attrName>
                                        </p:attrNameLst>
                                      </p:cBhvr>
                                      <p:to>
                                        <p:strVal val="visible"/>
                                      </p:to>
                                    </p:set>
                                    <p:anim calcmode="lin" valueType="num">
                                      <p:cBhvr additive="base">
                                        <p:cTn id="17" dur="500" fill="hold"/>
                                        <p:tgtEl>
                                          <p:spTgt spid="71685">
                                            <p:graphicEl>
                                              <a:dgm id="{41AC03BA-C084-2C49-A099-D16CC4FFA3F1}"/>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71685">
                                            <p:graphicEl>
                                              <a:dgm id="{41AC03BA-C084-2C49-A099-D16CC4FFA3F1}"/>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71685">
                                            <p:graphicEl>
                                              <a:dgm id="{5AEDA048-8CD0-A746-9576-15F771F8DE31}"/>
                                            </p:graphicEl>
                                          </p:spTgt>
                                        </p:tgtEl>
                                        <p:attrNameLst>
                                          <p:attrName>style.visibility</p:attrName>
                                        </p:attrNameLst>
                                      </p:cBhvr>
                                      <p:to>
                                        <p:strVal val="visible"/>
                                      </p:to>
                                    </p:set>
                                    <p:anim calcmode="lin" valueType="num">
                                      <p:cBhvr additive="base">
                                        <p:cTn id="21" dur="500" fill="hold"/>
                                        <p:tgtEl>
                                          <p:spTgt spid="71685">
                                            <p:graphicEl>
                                              <a:dgm id="{5AEDA048-8CD0-A746-9576-15F771F8DE31}"/>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71685">
                                            <p:graphicEl>
                                              <a:dgm id="{5AEDA048-8CD0-A746-9576-15F771F8DE31}"/>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1685" grpId="0">
        <p:bldSub>
          <a:bldDgm bld="lvl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612F383F-B981-4BC3-9E2B-7BE938CE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25"/>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Rectangle 83">
            <a:extLst>
              <a:ext uri="{FF2B5EF4-FFF2-40B4-BE49-F238E27FC236}">
                <a16:creationId xmlns:a16="http://schemas.microsoft.com/office/drawing/2014/main" id="{5AA485AD-076E-4077-A6E6-C3C9F0C39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6" name="Picture 85">
            <a:extLst>
              <a:ext uri="{FF2B5EF4-FFF2-40B4-BE49-F238E27FC236}">
                <a16:creationId xmlns:a16="http://schemas.microsoft.com/office/drawing/2014/main" id="{D088DBDF-80D5-4FC0-8A54-9D660B728D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25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88" name="Rectangle 8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2706" name="Title 1">
            <a:extLst>
              <a:ext uri="{FF2B5EF4-FFF2-40B4-BE49-F238E27FC236}">
                <a16:creationId xmlns:a16="http://schemas.microsoft.com/office/drawing/2014/main" id="{661C8673-29B4-A14C-B6E9-A0D4A8D0A652}"/>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Continued</a:t>
            </a:r>
          </a:p>
        </p:txBody>
      </p:sp>
      <p:graphicFrame>
        <p:nvGraphicFramePr>
          <p:cNvPr id="72715" name="Content Placeholder 2">
            <a:extLst>
              <a:ext uri="{FF2B5EF4-FFF2-40B4-BE49-F238E27FC236}">
                <a16:creationId xmlns:a16="http://schemas.microsoft.com/office/drawing/2014/main" id="{BA6CEAFA-CEC7-46D5-BC4A-94B221E324D8}"/>
              </a:ext>
            </a:extLst>
          </p:cNvPr>
          <p:cNvGraphicFramePr>
            <a:graphicFrameLocks noGrp="1"/>
          </p:cNvGraphicFramePr>
          <p:nvPr>
            <p:ph idx="1"/>
            <p:extLst>
              <p:ext uri="{D42A27DB-BD31-4B8C-83A1-F6EECF244321}">
                <p14:modId xmlns:p14="http://schemas.microsoft.com/office/powerpoint/2010/main" val="147350392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5015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2715">
                                            <p:graphicEl>
                                              <a:dgm id="{95892B29-17EA-0D4A-BDDD-390FE475154D}"/>
                                            </p:graphicEl>
                                          </p:spTgt>
                                        </p:tgtEl>
                                        <p:attrNameLst>
                                          <p:attrName>style.visibility</p:attrName>
                                        </p:attrNameLst>
                                      </p:cBhvr>
                                      <p:to>
                                        <p:strVal val="visible"/>
                                      </p:to>
                                    </p:set>
                                    <p:anim calcmode="lin" valueType="num">
                                      <p:cBhvr additive="base">
                                        <p:cTn id="7" dur="500" fill="hold"/>
                                        <p:tgtEl>
                                          <p:spTgt spid="72715">
                                            <p:graphicEl>
                                              <a:dgm id="{95892B29-17EA-0D4A-BDDD-390FE475154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72715">
                                            <p:graphicEl>
                                              <a:dgm id="{95892B29-17EA-0D4A-BDDD-390FE475154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2715">
                                            <p:graphicEl>
                                              <a:dgm id="{6938B15A-A579-EF45-BF03-E05818C5316B}"/>
                                            </p:graphicEl>
                                          </p:spTgt>
                                        </p:tgtEl>
                                        <p:attrNameLst>
                                          <p:attrName>style.visibility</p:attrName>
                                        </p:attrNameLst>
                                      </p:cBhvr>
                                      <p:to>
                                        <p:strVal val="visible"/>
                                      </p:to>
                                    </p:set>
                                    <p:anim calcmode="lin" valueType="num">
                                      <p:cBhvr additive="base">
                                        <p:cTn id="13" dur="500" fill="hold"/>
                                        <p:tgtEl>
                                          <p:spTgt spid="72715">
                                            <p:graphicEl>
                                              <a:dgm id="{6938B15A-A579-EF45-BF03-E05818C5316B}"/>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72715">
                                            <p:graphicEl>
                                              <a:dgm id="{6938B15A-A579-EF45-BF03-E05818C5316B}"/>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2715" grpId="0">
        <p:bldSub>
          <a:bldDgm bld="lvl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73730" name="Title 1">
            <a:extLst>
              <a:ext uri="{FF2B5EF4-FFF2-40B4-BE49-F238E27FC236}">
                <a16:creationId xmlns:a16="http://schemas.microsoft.com/office/drawing/2014/main" id="{605C2D53-3D1C-B64D-B559-8E6FB71BA04E}"/>
              </a:ext>
            </a:extLst>
          </p:cNvPr>
          <p:cNvSpPr>
            <a:spLocks noGrp="1"/>
          </p:cNvSpPr>
          <p:nvPr>
            <p:ph type="title"/>
          </p:nvPr>
        </p:nvSpPr>
        <p:spPr>
          <a:xfrm>
            <a:off x="1014141" y="1450655"/>
            <a:ext cx="3932030" cy="3956690"/>
          </a:xfrm>
        </p:spPr>
        <p:txBody>
          <a:bodyPr anchor="ctr">
            <a:normAutofit/>
          </a:bodyPr>
          <a:lstStyle/>
          <a:p>
            <a:pPr eaLnBrk="1" hangingPunct="1"/>
            <a:r>
              <a:rPr lang="en-GB" altLang="en-US" sz="6800">
                <a:solidFill>
                  <a:schemeClr val="bg1"/>
                </a:solidFill>
              </a:rPr>
              <a:t>Continued</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3731" name="Content Placeholder 2">
            <a:extLst>
              <a:ext uri="{FF2B5EF4-FFF2-40B4-BE49-F238E27FC236}">
                <a16:creationId xmlns:a16="http://schemas.microsoft.com/office/drawing/2014/main" id="{F9490C77-E864-894A-8F88-3E513F23B3FC}"/>
              </a:ext>
            </a:extLst>
          </p:cNvPr>
          <p:cNvSpPr>
            <a:spLocks noGrp="1"/>
          </p:cNvSpPr>
          <p:nvPr>
            <p:ph idx="1"/>
          </p:nvPr>
        </p:nvSpPr>
        <p:spPr>
          <a:xfrm>
            <a:off x="6096000" y="1108061"/>
            <a:ext cx="5008901" cy="4571972"/>
          </a:xfrm>
        </p:spPr>
        <p:txBody>
          <a:bodyPr anchor="ctr">
            <a:normAutofit/>
          </a:bodyPr>
          <a:lstStyle/>
          <a:p>
            <a:pPr eaLnBrk="1" hangingPunct="1"/>
            <a:r>
              <a:rPr lang="en-GB" altLang="en-US" b="1" dirty="0">
                <a:solidFill>
                  <a:schemeClr val="bg1"/>
                </a:solidFill>
              </a:rPr>
              <a:t>‘Tacit’: close to ‘pure’ self-regulation – self-regulation with little explicit state support, but its implicit role can be influential. </a:t>
            </a:r>
          </a:p>
          <a:p>
            <a:pPr eaLnBrk="1" hangingPunct="1"/>
            <a:endParaRPr lang="en-GB" altLang="en-US" sz="2000" dirty="0">
              <a:solidFill>
                <a:schemeClr val="bg1"/>
              </a:solidFill>
            </a:endParaRPr>
          </a:p>
        </p:txBody>
      </p:sp>
    </p:spTree>
    <p:extLst>
      <p:ext uri="{BB962C8B-B14F-4D97-AF65-F5344CB8AC3E}">
        <p14:creationId xmlns:p14="http://schemas.microsoft.com/office/powerpoint/2010/main" val="160453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 calcmode="lin" valueType="num">
                                      <p:cBhvr additive="base">
                                        <p:cTn id="7" dur="500" fill="hold"/>
                                        <p:tgtEl>
                                          <p:spTgt spid="737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373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74754" name="Title 1">
            <a:extLst>
              <a:ext uri="{FF2B5EF4-FFF2-40B4-BE49-F238E27FC236}">
                <a16:creationId xmlns:a16="http://schemas.microsoft.com/office/drawing/2014/main" id="{E191199F-5BDA-BF40-8129-F83DF5BA5563}"/>
              </a:ext>
            </a:extLst>
          </p:cNvPr>
          <p:cNvSpPr>
            <a:spLocks noGrp="1"/>
          </p:cNvSpPr>
          <p:nvPr>
            <p:ph type="title"/>
          </p:nvPr>
        </p:nvSpPr>
        <p:spPr>
          <a:xfrm>
            <a:off x="1014141" y="1450655"/>
            <a:ext cx="3932030" cy="3956690"/>
          </a:xfrm>
        </p:spPr>
        <p:txBody>
          <a:bodyPr anchor="ctr">
            <a:normAutofit/>
          </a:bodyPr>
          <a:lstStyle/>
          <a:p>
            <a:pPr eaLnBrk="1" hangingPunct="1"/>
            <a:r>
              <a:rPr lang="en-GB" altLang="en-US" sz="5600">
                <a:solidFill>
                  <a:schemeClr val="bg1"/>
                </a:solidFill>
              </a:rPr>
              <a:t>Advantages of self-regulation over legislation</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4755" name="Content Placeholder 2">
            <a:extLst>
              <a:ext uri="{FF2B5EF4-FFF2-40B4-BE49-F238E27FC236}">
                <a16:creationId xmlns:a16="http://schemas.microsoft.com/office/drawing/2014/main" id="{826CCBE6-3F2D-0345-82CE-BBC3AC57A44F}"/>
              </a:ext>
            </a:extLst>
          </p:cNvPr>
          <p:cNvSpPr>
            <a:spLocks noGrp="1"/>
          </p:cNvSpPr>
          <p:nvPr>
            <p:ph idx="1"/>
          </p:nvPr>
        </p:nvSpPr>
        <p:spPr>
          <a:xfrm>
            <a:off x="6096000" y="1108060"/>
            <a:ext cx="5324475" cy="5045089"/>
          </a:xfrm>
        </p:spPr>
        <p:txBody>
          <a:bodyPr anchor="ctr">
            <a:normAutofit/>
          </a:bodyPr>
          <a:lstStyle/>
          <a:p>
            <a:pPr eaLnBrk="1" hangingPunct="1"/>
            <a:r>
              <a:rPr lang="en-GB" altLang="en-US" dirty="0">
                <a:solidFill>
                  <a:schemeClr val="bg1"/>
                </a:solidFill>
              </a:rPr>
              <a:t>Knowledge and expertise of all parties used more effectively; </a:t>
            </a:r>
          </a:p>
          <a:p>
            <a:pPr eaLnBrk="1" hangingPunct="1"/>
            <a:r>
              <a:rPr lang="en-GB" altLang="en-US" dirty="0">
                <a:solidFill>
                  <a:schemeClr val="bg1"/>
                </a:solidFill>
              </a:rPr>
              <a:t>Flexible and adaptable; </a:t>
            </a:r>
          </a:p>
          <a:p>
            <a:pPr eaLnBrk="1" hangingPunct="1"/>
            <a:r>
              <a:rPr lang="en-GB" altLang="en-US" dirty="0">
                <a:solidFill>
                  <a:schemeClr val="bg1"/>
                </a:solidFill>
              </a:rPr>
              <a:t>Lower regulatory burden on business; </a:t>
            </a:r>
          </a:p>
          <a:p>
            <a:pPr eaLnBrk="1" hangingPunct="1"/>
            <a:r>
              <a:rPr lang="en-GB" altLang="en-US" dirty="0">
                <a:solidFill>
                  <a:schemeClr val="bg1"/>
                </a:solidFill>
              </a:rPr>
              <a:t>More commitment, pride and loyalty within a profession or industry; </a:t>
            </a:r>
          </a:p>
          <a:p>
            <a:pPr eaLnBrk="1" hangingPunct="1"/>
            <a:r>
              <a:rPr lang="en-GB" altLang="en-US" dirty="0">
                <a:solidFill>
                  <a:schemeClr val="bg1"/>
                </a:solidFill>
              </a:rPr>
              <a:t>Lower costs to the state; </a:t>
            </a:r>
          </a:p>
          <a:p>
            <a:pPr eaLnBrk="1" hangingPunct="1"/>
            <a:r>
              <a:rPr lang="en-GB" altLang="en-US" dirty="0">
                <a:solidFill>
                  <a:schemeClr val="bg1"/>
                </a:solidFill>
              </a:rPr>
              <a:t>The market can work better. </a:t>
            </a:r>
          </a:p>
          <a:p>
            <a:pPr eaLnBrk="1" hangingPunct="1"/>
            <a:endParaRPr lang="en-GB" altLang="en-US" sz="2000" dirty="0">
              <a:solidFill>
                <a:schemeClr val="bg1"/>
              </a:solidFill>
            </a:endParaRPr>
          </a:p>
        </p:txBody>
      </p:sp>
    </p:spTree>
    <p:extLst>
      <p:ext uri="{BB962C8B-B14F-4D97-AF65-F5344CB8AC3E}">
        <p14:creationId xmlns:p14="http://schemas.microsoft.com/office/powerpoint/2010/main" val="286066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4755">
                                            <p:txEl>
                                              <p:pRg st="0" end="0"/>
                                            </p:txEl>
                                          </p:spTgt>
                                        </p:tgtEl>
                                        <p:attrNameLst>
                                          <p:attrName>style.visibility</p:attrName>
                                        </p:attrNameLst>
                                      </p:cBhvr>
                                      <p:to>
                                        <p:strVal val="visible"/>
                                      </p:to>
                                    </p:set>
                                    <p:anim calcmode="lin" valueType="num">
                                      <p:cBhvr additive="base">
                                        <p:cTn id="7" dur="500" fill="hold"/>
                                        <p:tgtEl>
                                          <p:spTgt spid="747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47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4755">
                                            <p:txEl>
                                              <p:pRg st="1" end="1"/>
                                            </p:txEl>
                                          </p:spTgt>
                                        </p:tgtEl>
                                        <p:attrNameLst>
                                          <p:attrName>style.visibility</p:attrName>
                                        </p:attrNameLst>
                                      </p:cBhvr>
                                      <p:to>
                                        <p:strVal val="visible"/>
                                      </p:to>
                                    </p:set>
                                    <p:anim calcmode="lin" valueType="num">
                                      <p:cBhvr additive="base">
                                        <p:cTn id="13" dur="500" fill="hold"/>
                                        <p:tgtEl>
                                          <p:spTgt spid="747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47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4755">
                                            <p:txEl>
                                              <p:pRg st="2" end="2"/>
                                            </p:txEl>
                                          </p:spTgt>
                                        </p:tgtEl>
                                        <p:attrNameLst>
                                          <p:attrName>style.visibility</p:attrName>
                                        </p:attrNameLst>
                                      </p:cBhvr>
                                      <p:to>
                                        <p:strVal val="visible"/>
                                      </p:to>
                                    </p:set>
                                    <p:anim calcmode="lin" valueType="num">
                                      <p:cBhvr additive="base">
                                        <p:cTn id="19" dur="500" fill="hold"/>
                                        <p:tgtEl>
                                          <p:spTgt spid="7475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47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4755">
                                            <p:txEl>
                                              <p:pRg st="3" end="3"/>
                                            </p:txEl>
                                          </p:spTgt>
                                        </p:tgtEl>
                                        <p:attrNameLst>
                                          <p:attrName>style.visibility</p:attrName>
                                        </p:attrNameLst>
                                      </p:cBhvr>
                                      <p:to>
                                        <p:strVal val="visible"/>
                                      </p:to>
                                    </p:set>
                                    <p:anim calcmode="lin" valueType="num">
                                      <p:cBhvr additive="base">
                                        <p:cTn id="25" dur="500" fill="hold"/>
                                        <p:tgtEl>
                                          <p:spTgt spid="7475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475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4755">
                                            <p:txEl>
                                              <p:pRg st="4" end="4"/>
                                            </p:txEl>
                                          </p:spTgt>
                                        </p:tgtEl>
                                        <p:attrNameLst>
                                          <p:attrName>style.visibility</p:attrName>
                                        </p:attrNameLst>
                                      </p:cBhvr>
                                      <p:to>
                                        <p:strVal val="visible"/>
                                      </p:to>
                                    </p:set>
                                    <p:anim calcmode="lin" valueType="num">
                                      <p:cBhvr additive="base">
                                        <p:cTn id="31" dur="500" fill="hold"/>
                                        <p:tgtEl>
                                          <p:spTgt spid="7475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47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4755">
                                            <p:txEl>
                                              <p:pRg st="5" end="5"/>
                                            </p:txEl>
                                          </p:spTgt>
                                        </p:tgtEl>
                                        <p:attrNameLst>
                                          <p:attrName>style.visibility</p:attrName>
                                        </p:attrNameLst>
                                      </p:cBhvr>
                                      <p:to>
                                        <p:strVal val="visible"/>
                                      </p:to>
                                    </p:set>
                                    <p:anim calcmode="lin" valueType="num">
                                      <p:cBhvr additive="base">
                                        <p:cTn id="37" dur="500" fill="hold"/>
                                        <p:tgtEl>
                                          <p:spTgt spid="7475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475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612F383F-B981-4BC3-9E2B-7BE938CE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25"/>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Rectangle 83">
            <a:extLst>
              <a:ext uri="{FF2B5EF4-FFF2-40B4-BE49-F238E27FC236}">
                <a16:creationId xmlns:a16="http://schemas.microsoft.com/office/drawing/2014/main" id="{5AA485AD-076E-4077-A6E6-C3C9F0C39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6" name="Picture 85">
            <a:extLst>
              <a:ext uri="{FF2B5EF4-FFF2-40B4-BE49-F238E27FC236}">
                <a16:creationId xmlns:a16="http://schemas.microsoft.com/office/drawing/2014/main" id="{D088DBDF-80D5-4FC0-8A54-9D660B728D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25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88" name="Rectangle 8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5778" name="Title 1">
            <a:extLst>
              <a:ext uri="{FF2B5EF4-FFF2-40B4-BE49-F238E27FC236}">
                <a16:creationId xmlns:a16="http://schemas.microsoft.com/office/drawing/2014/main" id="{081B364C-9500-C446-91D3-F020EE60655A}"/>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Advantages of self-regulation over no regulation</a:t>
            </a:r>
          </a:p>
        </p:txBody>
      </p:sp>
      <p:graphicFrame>
        <p:nvGraphicFramePr>
          <p:cNvPr id="75787" name="Content Placeholder 2">
            <a:extLst>
              <a:ext uri="{FF2B5EF4-FFF2-40B4-BE49-F238E27FC236}">
                <a16:creationId xmlns:a16="http://schemas.microsoft.com/office/drawing/2014/main" id="{ACDF9775-6900-4049-9B3C-CA894C8ECC7E}"/>
              </a:ext>
            </a:extLst>
          </p:cNvPr>
          <p:cNvGraphicFramePr>
            <a:graphicFrameLocks noGrp="1"/>
          </p:cNvGraphicFramePr>
          <p:nvPr>
            <p:ph idx="1"/>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3690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5787">
                                            <p:graphicEl>
                                              <a:dgm id="{67AB4AC8-F6ED-6446-AC10-7401FF1934CE}"/>
                                            </p:graphicEl>
                                          </p:spTgt>
                                        </p:tgtEl>
                                        <p:attrNameLst>
                                          <p:attrName>style.visibility</p:attrName>
                                        </p:attrNameLst>
                                      </p:cBhvr>
                                      <p:to>
                                        <p:strVal val="visible"/>
                                      </p:to>
                                    </p:set>
                                    <p:anim calcmode="lin" valueType="num">
                                      <p:cBhvr additive="base">
                                        <p:cTn id="7" dur="500" fill="hold"/>
                                        <p:tgtEl>
                                          <p:spTgt spid="75787">
                                            <p:graphicEl>
                                              <a:dgm id="{67AB4AC8-F6ED-6446-AC10-7401FF1934CE}"/>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75787">
                                            <p:graphicEl>
                                              <a:dgm id="{67AB4AC8-F6ED-6446-AC10-7401FF1934CE}"/>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5787">
                                            <p:graphicEl>
                                              <a:dgm id="{9450CED0-16BF-914A-B9CF-C8696A50CA3D}"/>
                                            </p:graphicEl>
                                          </p:spTgt>
                                        </p:tgtEl>
                                        <p:attrNameLst>
                                          <p:attrName>style.visibility</p:attrName>
                                        </p:attrNameLst>
                                      </p:cBhvr>
                                      <p:to>
                                        <p:strVal val="visible"/>
                                      </p:to>
                                    </p:set>
                                    <p:anim calcmode="lin" valueType="num">
                                      <p:cBhvr additive="base">
                                        <p:cTn id="13" dur="500" fill="hold"/>
                                        <p:tgtEl>
                                          <p:spTgt spid="75787">
                                            <p:graphicEl>
                                              <a:dgm id="{9450CED0-16BF-914A-B9CF-C8696A50CA3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75787">
                                            <p:graphicEl>
                                              <a:dgm id="{9450CED0-16BF-914A-B9CF-C8696A50CA3D}"/>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5787" grpId="0">
        <p:bldSub>
          <a:bldDgm bld="lvl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02" name="Title 1">
            <a:extLst>
              <a:ext uri="{FF2B5EF4-FFF2-40B4-BE49-F238E27FC236}">
                <a16:creationId xmlns:a16="http://schemas.microsoft.com/office/drawing/2014/main" id="{5982C602-C617-644C-B1C8-9FB59E6A5CA2}"/>
              </a:ext>
            </a:extLst>
          </p:cNvPr>
          <p:cNvSpPr>
            <a:spLocks noGrp="1"/>
          </p:cNvSpPr>
          <p:nvPr>
            <p:ph type="title"/>
          </p:nvPr>
        </p:nvSpPr>
        <p:spPr>
          <a:xfrm>
            <a:off x="838200" y="557189"/>
            <a:ext cx="3374136" cy="5567891"/>
          </a:xfrm>
        </p:spPr>
        <p:txBody>
          <a:bodyPr>
            <a:normAutofit/>
          </a:bodyPr>
          <a:lstStyle/>
          <a:p>
            <a:pPr eaLnBrk="1" hangingPunct="1"/>
            <a:r>
              <a:rPr lang="en-GB" altLang="en-US" sz="5200" dirty="0"/>
              <a:t>Issues with self-regulation</a:t>
            </a:r>
          </a:p>
        </p:txBody>
      </p:sp>
      <p:graphicFrame>
        <p:nvGraphicFramePr>
          <p:cNvPr id="76805" name="Content Placeholder 2">
            <a:extLst>
              <a:ext uri="{FF2B5EF4-FFF2-40B4-BE49-F238E27FC236}">
                <a16:creationId xmlns:a16="http://schemas.microsoft.com/office/drawing/2014/main" id="{C1BC78CE-1331-416B-8173-49C77302BA08}"/>
              </a:ext>
            </a:extLst>
          </p:cNvPr>
          <p:cNvGraphicFramePr>
            <a:graphicFrameLocks noGrp="1"/>
          </p:cNvGraphicFramePr>
          <p:nvPr>
            <p:ph idx="1"/>
            <p:extLst>
              <p:ext uri="{D42A27DB-BD31-4B8C-83A1-F6EECF244321}">
                <p14:modId xmlns:p14="http://schemas.microsoft.com/office/powerpoint/2010/main" val="6786592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5399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6805">
                                            <p:graphicEl>
                                              <a:dgm id="{269B719F-29AF-4D77-B57B-8D4EC7D9610B}"/>
                                            </p:graphicEl>
                                          </p:spTgt>
                                        </p:tgtEl>
                                        <p:attrNameLst>
                                          <p:attrName>style.visibility</p:attrName>
                                        </p:attrNameLst>
                                      </p:cBhvr>
                                      <p:to>
                                        <p:strVal val="visible"/>
                                      </p:to>
                                    </p:set>
                                    <p:anim calcmode="lin" valueType="num">
                                      <p:cBhvr additive="base">
                                        <p:cTn id="7" dur="500" fill="hold"/>
                                        <p:tgtEl>
                                          <p:spTgt spid="76805">
                                            <p:graphicEl>
                                              <a:dgm id="{269B719F-29AF-4D77-B57B-8D4EC7D9610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76805">
                                            <p:graphicEl>
                                              <a:dgm id="{269B719F-29AF-4D77-B57B-8D4EC7D9610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6805">
                                            <p:graphicEl>
                                              <a:dgm id="{C3167900-4119-4439-9DE8-56A980B4CA5C}"/>
                                            </p:graphicEl>
                                          </p:spTgt>
                                        </p:tgtEl>
                                        <p:attrNameLst>
                                          <p:attrName>style.visibility</p:attrName>
                                        </p:attrNameLst>
                                      </p:cBhvr>
                                      <p:to>
                                        <p:strVal val="visible"/>
                                      </p:to>
                                    </p:set>
                                    <p:anim calcmode="lin" valueType="num">
                                      <p:cBhvr additive="base">
                                        <p:cTn id="13" dur="500" fill="hold"/>
                                        <p:tgtEl>
                                          <p:spTgt spid="76805">
                                            <p:graphicEl>
                                              <a:dgm id="{C3167900-4119-4439-9DE8-56A980B4CA5C}"/>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76805">
                                            <p:graphicEl>
                                              <a:dgm id="{C3167900-4119-4439-9DE8-56A980B4CA5C}"/>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6805">
                                            <p:graphicEl>
                                              <a:dgm id="{CDB94EAF-283B-49DA-B88E-69647AED328E}"/>
                                            </p:graphicEl>
                                          </p:spTgt>
                                        </p:tgtEl>
                                        <p:attrNameLst>
                                          <p:attrName>style.visibility</p:attrName>
                                        </p:attrNameLst>
                                      </p:cBhvr>
                                      <p:to>
                                        <p:strVal val="visible"/>
                                      </p:to>
                                    </p:set>
                                    <p:anim calcmode="lin" valueType="num">
                                      <p:cBhvr additive="base">
                                        <p:cTn id="19" dur="500" fill="hold"/>
                                        <p:tgtEl>
                                          <p:spTgt spid="76805">
                                            <p:graphicEl>
                                              <a:dgm id="{CDB94EAF-283B-49DA-B88E-69647AED328E}"/>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76805">
                                            <p:graphicEl>
                                              <a:dgm id="{CDB94EAF-283B-49DA-B88E-69647AED328E}"/>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6805">
                                            <p:graphicEl>
                                              <a:dgm id="{AFBFF47F-D52F-4D3F-94BE-17629AA1622E}"/>
                                            </p:graphicEl>
                                          </p:spTgt>
                                        </p:tgtEl>
                                        <p:attrNameLst>
                                          <p:attrName>style.visibility</p:attrName>
                                        </p:attrNameLst>
                                      </p:cBhvr>
                                      <p:to>
                                        <p:strVal val="visible"/>
                                      </p:to>
                                    </p:set>
                                    <p:anim calcmode="lin" valueType="num">
                                      <p:cBhvr additive="base">
                                        <p:cTn id="25" dur="500" fill="hold"/>
                                        <p:tgtEl>
                                          <p:spTgt spid="76805">
                                            <p:graphicEl>
                                              <a:dgm id="{AFBFF47F-D52F-4D3F-94BE-17629AA1622E}"/>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76805">
                                            <p:graphicEl>
                                              <a:dgm id="{AFBFF47F-D52F-4D3F-94BE-17629AA1622E}"/>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6805" grpId="0">
        <p:bldSub>
          <a:bldDgm bld="lvl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78850" name="Title 1">
            <a:extLst>
              <a:ext uri="{FF2B5EF4-FFF2-40B4-BE49-F238E27FC236}">
                <a16:creationId xmlns:a16="http://schemas.microsoft.com/office/drawing/2014/main" id="{0570673D-0D2A-0A4A-AC72-5294765AE65A}"/>
              </a:ext>
            </a:extLst>
          </p:cNvPr>
          <p:cNvSpPr>
            <a:spLocks noGrp="1"/>
          </p:cNvSpPr>
          <p:nvPr>
            <p:ph type="title"/>
          </p:nvPr>
        </p:nvSpPr>
        <p:spPr>
          <a:xfrm>
            <a:off x="922635" y="1250575"/>
            <a:ext cx="4604274" cy="4163210"/>
          </a:xfrm>
        </p:spPr>
        <p:txBody>
          <a:bodyPr anchor="ctr">
            <a:normAutofit/>
          </a:bodyPr>
          <a:lstStyle/>
          <a:p>
            <a:pPr eaLnBrk="1" hangingPunct="1"/>
            <a:r>
              <a:rPr lang="en-GB" altLang="en-US" sz="8000">
                <a:solidFill>
                  <a:schemeClr val="bg1"/>
                </a:solidFill>
              </a:rPr>
              <a:t>Continued</a:t>
            </a:r>
          </a:p>
        </p:txBody>
      </p:sp>
      <p:sp>
        <p:nvSpPr>
          <p:cNvPr id="74" name="Rectangle 73">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851" name="Content Placeholder 2">
            <a:extLst>
              <a:ext uri="{FF2B5EF4-FFF2-40B4-BE49-F238E27FC236}">
                <a16:creationId xmlns:a16="http://schemas.microsoft.com/office/drawing/2014/main" id="{832F52C6-CFBB-C34E-90A3-1F6C6DBD05D4}"/>
              </a:ext>
            </a:extLst>
          </p:cNvPr>
          <p:cNvSpPr>
            <a:spLocks noGrp="1"/>
          </p:cNvSpPr>
          <p:nvPr>
            <p:ph idx="1"/>
          </p:nvPr>
        </p:nvSpPr>
        <p:spPr>
          <a:xfrm>
            <a:off x="6293224" y="860612"/>
            <a:ext cx="4797909" cy="5023821"/>
          </a:xfrm>
        </p:spPr>
        <p:txBody>
          <a:bodyPr anchor="ctr">
            <a:normAutofit/>
          </a:bodyPr>
          <a:lstStyle/>
          <a:p>
            <a:pPr eaLnBrk="1" hangingPunct="1"/>
            <a:r>
              <a:rPr lang="en-GB" altLang="en-US" dirty="0">
                <a:solidFill>
                  <a:schemeClr val="bg1"/>
                </a:solidFill>
              </a:rPr>
              <a:t>Weaknesses</a:t>
            </a:r>
          </a:p>
          <a:p>
            <a:pPr lvl="1" eaLnBrk="1" hangingPunct="1"/>
            <a:r>
              <a:rPr lang="en-GB" altLang="en-US" sz="2800" dirty="0">
                <a:solidFill>
                  <a:schemeClr val="bg1"/>
                </a:solidFill>
                <a:ea typeface="ＭＳ Ｐゴシック" panose="020B0600070205080204" pitchFamily="34" charset="-128"/>
              </a:rPr>
              <a:t>Collusion and anti-competitive behaviour</a:t>
            </a:r>
          </a:p>
          <a:p>
            <a:pPr lvl="1" eaLnBrk="1" hangingPunct="1"/>
            <a:r>
              <a:rPr lang="en-GB" altLang="en-US" sz="2800" dirty="0">
                <a:solidFill>
                  <a:schemeClr val="bg1"/>
                </a:solidFill>
                <a:ea typeface="ＭＳ Ｐゴシック" panose="020B0600070205080204" pitchFamily="34" charset="-128"/>
              </a:rPr>
              <a:t>Not in public interest</a:t>
            </a:r>
          </a:p>
          <a:p>
            <a:pPr lvl="1" eaLnBrk="1" hangingPunct="1"/>
            <a:r>
              <a:rPr lang="en-GB" altLang="en-US" sz="2800" dirty="0">
                <a:solidFill>
                  <a:schemeClr val="bg1"/>
                </a:solidFill>
                <a:ea typeface="ＭＳ Ｐゴシック" panose="020B0600070205080204" pitchFamily="34" charset="-128"/>
              </a:rPr>
              <a:t>Little participation</a:t>
            </a:r>
          </a:p>
          <a:p>
            <a:pPr lvl="1" eaLnBrk="1" hangingPunct="1"/>
            <a:r>
              <a:rPr lang="en-GB" altLang="en-US" sz="2800" dirty="0">
                <a:solidFill>
                  <a:schemeClr val="bg1"/>
                </a:solidFill>
                <a:ea typeface="ＭＳ Ｐゴシック" panose="020B0600070205080204" pitchFamily="34" charset="-128"/>
              </a:rPr>
              <a:t>Little accountability</a:t>
            </a:r>
          </a:p>
          <a:p>
            <a:pPr lvl="1" eaLnBrk="1" hangingPunct="1"/>
            <a:r>
              <a:rPr lang="en-GB" altLang="en-US" sz="2800" dirty="0">
                <a:solidFill>
                  <a:schemeClr val="bg1"/>
                </a:solidFill>
                <a:ea typeface="ＭＳ Ｐゴシック" panose="020B0600070205080204" pitchFamily="34" charset="-128"/>
              </a:rPr>
              <a:t>Soft – unable to achieve objectives</a:t>
            </a:r>
          </a:p>
          <a:p>
            <a:pPr lvl="1" eaLnBrk="1" hangingPunct="1"/>
            <a:endParaRPr lang="en-GB" altLang="en-US" sz="2000" dirty="0">
              <a:solidFill>
                <a:schemeClr val="bg1"/>
              </a:solidFill>
              <a:ea typeface="ＭＳ Ｐゴシック" panose="020B0600070205080204" pitchFamily="34" charset="-128"/>
            </a:endParaRPr>
          </a:p>
          <a:p>
            <a:pPr lvl="1" eaLnBrk="1" hangingPunct="1"/>
            <a:endParaRPr lang="en-GB" altLang="en-US" sz="2000" dirty="0">
              <a:solidFill>
                <a:schemeClr val="bg1"/>
              </a:solidFill>
              <a:ea typeface="ＭＳ Ｐゴシック" panose="020B0600070205080204" pitchFamily="34" charset="-128"/>
            </a:endParaRPr>
          </a:p>
        </p:txBody>
      </p:sp>
    </p:spTree>
    <p:extLst>
      <p:ext uri="{BB962C8B-B14F-4D97-AF65-F5344CB8AC3E}">
        <p14:creationId xmlns:p14="http://schemas.microsoft.com/office/powerpoint/2010/main" val="3556697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8851">
                                            <p:txEl>
                                              <p:pRg st="0" end="0"/>
                                            </p:txEl>
                                          </p:spTgt>
                                        </p:tgtEl>
                                        <p:attrNameLst>
                                          <p:attrName>style.visibility</p:attrName>
                                        </p:attrNameLst>
                                      </p:cBhvr>
                                      <p:to>
                                        <p:strVal val="visible"/>
                                      </p:to>
                                    </p:set>
                                    <p:anim calcmode="lin" valueType="num">
                                      <p:cBhvr additive="base">
                                        <p:cTn id="7" dur="500" fill="hold"/>
                                        <p:tgtEl>
                                          <p:spTgt spid="788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885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8851">
                                            <p:txEl>
                                              <p:pRg st="1" end="1"/>
                                            </p:txEl>
                                          </p:spTgt>
                                        </p:tgtEl>
                                        <p:attrNameLst>
                                          <p:attrName>style.visibility</p:attrName>
                                        </p:attrNameLst>
                                      </p:cBhvr>
                                      <p:to>
                                        <p:strVal val="visible"/>
                                      </p:to>
                                    </p:set>
                                    <p:anim calcmode="lin" valueType="num">
                                      <p:cBhvr additive="base">
                                        <p:cTn id="11" dur="500" fill="hold"/>
                                        <p:tgtEl>
                                          <p:spTgt spid="7885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885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8851">
                                            <p:txEl>
                                              <p:pRg st="2" end="2"/>
                                            </p:txEl>
                                          </p:spTgt>
                                        </p:tgtEl>
                                        <p:attrNameLst>
                                          <p:attrName>style.visibility</p:attrName>
                                        </p:attrNameLst>
                                      </p:cBhvr>
                                      <p:to>
                                        <p:strVal val="visible"/>
                                      </p:to>
                                    </p:set>
                                    <p:anim calcmode="lin" valueType="num">
                                      <p:cBhvr additive="base">
                                        <p:cTn id="15" dur="500" fill="hold"/>
                                        <p:tgtEl>
                                          <p:spTgt spid="7885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8851">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8851">
                                            <p:txEl>
                                              <p:pRg st="3" end="3"/>
                                            </p:txEl>
                                          </p:spTgt>
                                        </p:tgtEl>
                                        <p:attrNameLst>
                                          <p:attrName>style.visibility</p:attrName>
                                        </p:attrNameLst>
                                      </p:cBhvr>
                                      <p:to>
                                        <p:strVal val="visible"/>
                                      </p:to>
                                    </p:set>
                                    <p:anim calcmode="lin" valueType="num">
                                      <p:cBhvr additive="base">
                                        <p:cTn id="19" dur="500" fill="hold"/>
                                        <p:tgtEl>
                                          <p:spTgt spid="7885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8851">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78851">
                                            <p:txEl>
                                              <p:pRg st="4" end="4"/>
                                            </p:txEl>
                                          </p:spTgt>
                                        </p:tgtEl>
                                        <p:attrNameLst>
                                          <p:attrName>style.visibility</p:attrName>
                                        </p:attrNameLst>
                                      </p:cBhvr>
                                      <p:to>
                                        <p:strVal val="visible"/>
                                      </p:to>
                                    </p:set>
                                    <p:anim calcmode="lin" valueType="num">
                                      <p:cBhvr additive="base">
                                        <p:cTn id="23" dur="500" fill="hold"/>
                                        <p:tgtEl>
                                          <p:spTgt spid="78851">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8851">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78851">
                                            <p:txEl>
                                              <p:pRg st="5" end="5"/>
                                            </p:txEl>
                                          </p:spTgt>
                                        </p:tgtEl>
                                        <p:attrNameLst>
                                          <p:attrName>style.visibility</p:attrName>
                                        </p:attrNameLst>
                                      </p:cBhvr>
                                      <p:to>
                                        <p:strVal val="visible"/>
                                      </p:to>
                                    </p:set>
                                    <p:anim calcmode="lin" valueType="num">
                                      <p:cBhvr additive="base">
                                        <p:cTn id="27" dur="500" fill="hold"/>
                                        <p:tgtEl>
                                          <p:spTgt spid="78851">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885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898" name="Title 1">
            <a:extLst>
              <a:ext uri="{FF2B5EF4-FFF2-40B4-BE49-F238E27FC236}">
                <a16:creationId xmlns:a16="http://schemas.microsoft.com/office/drawing/2014/main" id="{604D31DB-71D8-D946-BE1C-0028E2524F94}"/>
              </a:ext>
            </a:extLst>
          </p:cNvPr>
          <p:cNvSpPr>
            <a:spLocks noGrp="1"/>
          </p:cNvSpPr>
          <p:nvPr>
            <p:ph type="title"/>
          </p:nvPr>
        </p:nvSpPr>
        <p:spPr>
          <a:xfrm>
            <a:off x="908454" y="1360481"/>
            <a:ext cx="4605340" cy="2387600"/>
          </a:xfrm>
        </p:spPr>
        <p:txBody>
          <a:bodyPr vert="horz" lIns="91440" tIns="45720" rIns="91440" bIns="45720" rtlCol="0" anchor="b">
            <a:normAutofit/>
          </a:bodyPr>
          <a:lstStyle/>
          <a:p>
            <a:r>
              <a:rPr lang="en-US" altLang="en-US" sz="5000">
                <a:solidFill>
                  <a:schemeClr val="bg1"/>
                </a:solidFill>
              </a:rPr>
              <a:t>Continued</a:t>
            </a:r>
          </a:p>
        </p:txBody>
      </p:sp>
      <p:sp>
        <p:nvSpPr>
          <p:cNvPr id="76" name="Rectangle 75">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0901" name="Content Placeholder 2">
            <a:extLst>
              <a:ext uri="{FF2B5EF4-FFF2-40B4-BE49-F238E27FC236}">
                <a16:creationId xmlns:a16="http://schemas.microsoft.com/office/drawing/2014/main" id="{B984514D-5930-4417-B062-1739CD79440C}"/>
              </a:ext>
            </a:extLst>
          </p:cNvPr>
          <p:cNvGraphicFramePr>
            <a:graphicFrameLocks noGrp="1"/>
          </p:cNvGraphicFramePr>
          <p:nvPr>
            <p:ph idx="1"/>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624560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82946" name="Title 1">
            <a:extLst>
              <a:ext uri="{FF2B5EF4-FFF2-40B4-BE49-F238E27FC236}">
                <a16:creationId xmlns:a16="http://schemas.microsoft.com/office/drawing/2014/main" id="{151DB300-A5F8-7544-8A08-2CEC6353AB7C}"/>
              </a:ext>
            </a:extLst>
          </p:cNvPr>
          <p:cNvSpPr>
            <a:spLocks noGrp="1"/>
          </p:cNvSpPr>
          <p:nvPr>
            <p:ph type="title"/>
          </p:nvPr>
        </p:nvSpPr>
        <p:spPr>
          <a:xfrm>
            <a:off x="1932903" y="949325"/>
            <a:ext cx="8071706" cy="2387600"/>
          </a:xfrm>
        </p:spPr>
        <p:txBody>
          <a:bodyPr vert="horz" lIns="91440" tIns="45720" rIns="91440" bIns="45720" rtlCol="0" anchor="b">
            <a:normAutofit/>
          </a:bodyPr>
          <a:lstStyle/>
          <a:p>
            <a:r>
              <a:rPr lang="en-US" altLang="en-US" sz="6600" kern="1200" dirty="0">
                <a:solidFill>
                  <a:schemeClr val="bg1"/>
                </a:solidFill>
                <a:latin typeface="+mj-lt"/>
                <a:ea typeface="+mj-ea"/>
                <a:cs typeface="+mj-cs"/>
              </a:rPr>
              <a:t>Northern Rock 3m</a:t>
            </a:r>
          </a:p>
        </p:txBody>
      </p:sp>
      <p:sp>
        <p:nvSpPr>
          <p:cNvPr id="82947" name="Content Placeholder 2">
            <a:extLst>
              <a:ext uri="{FF2B5EF4-FFF2-40B4-BE49-F238E27FC236}">
                <a16:creationId xmlns:a16="http://schemas.microsoft.com/office/drawing/2014/main" id="{5B4F0BD0-8AEF-2E41-9EFE-49FCF4230000}"/>
              </a:ext>
            </a:extLst>
          </p:cNvPr>
          <p:cNvSpPr>
            <a:spLocks noGrp="1"/>
          </p:cNvSpPr>
          <p:nvPr>
            <p:ph idx="1"/>
          </p:nvPr>
        </p:nvSpPr>
        <p:spPr>
          <a:xfrm>
            <a:off x="1932902" y="3429000"/>
            <a:ext cx="8071697" cy="1655762"/>
          </a:xfrm>
        </p:spPr>
        <p:txBody>
          <a:bodyPr vert="horz" lIns="91440" tIns="45720" rIns="91440" bIns="45720" rtlCol="0">
            <a:normAutofit/>
          </a:bodyPr>
          <a:lstStyle/>
          <a:p>
            <a:pPr marL="0" indent="0">
              <a:buNone/>
            </a:pPr>
            <a:r>
              <a:rPr lang="en-US" sz="3200" kern="1200">
                <a:solidFill>
                  <a:schemeClr val="bg1"/>
                </a:solidFill>
                <a:latin typeface="+mn-lt"/>
                <a:ea typeface="+mn-ea"/>
                <a:cs typeface="+mn-cs"/>
                <a:hlinkClick r:id="rId2"/>
              </a:rPr>
              <a:t>https://www.youtube.com/watch?v=sKjdT8I6TnE</a:t>
            </a:r>
            <a:endParaRPr lang="en-US" altLang="en-US" sz="3200" kern="1200" cap="all">
              <a:solidFill>
                <a:schemeClr val="bg1"/>
              </a:solidFill>
              <a:latin typeface="+mn-lt"/>
              <a:ea typeface="+mn-ea"/>
              <a:cs typeface="+mn-cs"/>
            </a:endParaRPr>
          </a:p>
        </p:txBody>
      </p:sp>
      <p:cxnSp>
        <p:nvCxnSpPr>
          <p:cNvPr id="74" name="Straight Connector 73">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21410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970" name="Title 1">
            <a:extLst>
              <a:ext uri="{FF2B5EF4-FFF2-40B4-BE49-F238E27FC236}">
                <a16:creationId xmlns:a16="http://schemas.microsoft.com/office/drawing/2014/main" id="{EDBB2661-1676-7A4B-8C88-7D7F6562D1C2}"/>
              </a:ext>
            </a:extLst>
          </p:cNvPr>
          <p:cNvSpPr>
            <a:spLocks noGrp="1"/>
          </p:cNvSpPr>
          <p:nvPr>
            <p:ph type="title"/>
          </p:nvPr>
        </p:nvSpPr>
        <p:spPr>
          <a:xfrm>
            <a:off x="908454" y="1360481"/>
            <a:ext cx="4605340" cy="2387600"/>
          </a:xfrm>
        </p:spPr>
        <p:txBody>
          <a:bodyPr vert="horz" lIns="91440" tIns="45720" rIns="91440" bIns="45720" rtlCol="0" anchor="b">
            <a:normAutofit/>
          </a:bodyPr>
          <a:lstStyle/>
          <a:p>
            <a:r>
              <a:rPr lang="en-US" altLang="en-US" sz="5000">
                <a:solidFill>
                  <a:schemeClr val="bg1"/>
                </a:solidFill>
              </a:rPr>
              <a:t>Codes</a:t>
            </a:r>
          </a:p>
        </p:txBody>
      </p:sp>
      <p:sp>
        <p:nvSpPr>
          <p:cNvPr id="76" name="Rectangle 75">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3973" name="Content Placeholder 2">
            <a:extLst>
              <a:ext uri="{FF2B5EF4-FFF2-40B4-BE49-F238E27FC236}">
                <a16:creationId xmlns:a16="http://schemas.microsoft.com/office/drawing/2014/main" id="{3FF9A5B4-C33E-41F2-8B63-A69B0A317613}"/>
              </a:ext>
            </a:extLst>
          </p:cNvPr>
          <p:cNvGraphicFramePr>
            <a:graphicFrameLocks noGrp="1"/>
          </p:cNvGraphicFramePr>
          <p:nvPr>
            <p:ph idx="1"/>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8616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3973">
                                            <p:graphicEl>
                                              <a:dgm id="{B7ED4A32-09D8-0840-AA35-68E5F2F8A25D}"/>
                                            </p:graphicEl>
                                          </p:spTgt>
                                        </p:tgtEl>
                                        <p:attrNameLst>
                                          <p:attrName>style.visibility</p:attrName>
                                        </p:attrNameLst>
                                      </p:cBhvr>
                                      <p:to>
                                        <p:strVal val="visible"/>
                                      </p:to>
                                    </p:set>
                                    <p:anim calcmode="lin" valueType="num">
                                      <p:cBhvr additive="base">
                                        <p:cTn id="7" dur="500" fill="hold"/>
                                        <p:tgtEl>
                                          <p:spTgt spid="83973">
                                            <p:graphicEl>
                                              <a:dgm id="{B7ED4A32-09D8-0840-AA35-68E5F2F8A25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83973">
                                            <p:graphicEl>
                                              <a:dgm id="{B7ED4A32-09D8-0840-AA35-68E5F2F8A25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3973">
                                            <p:graphicEl>
                                              <a:dgm id="{DD2112A1-C24E-3A41-B359-25D0EB3EC9E0}"/>
                                            </p:graphicEl>
                                          </p:spTgt>
                                        </p:tgtEl>
                                        <p:attrNameLst>
                                          <p:attrName>style.visibility</p:attrName>
                                        </p:attrNameLst>
                                      </p:cBhvr>
                                      <p:to>
                                        <p:strVal val="visible"/>
                                      </p:to>
                                    </p:set>
                                    <p:anim calcmode="lin" valueType="num">
                                      <p:cBhvr additive="base">
                                        <p:cTn id="13" dur="500" fill="hold"/>
                                        <p:tgtEl>
                                          <p:spTgt spid="83973">
                                            <p:graphicEl>
                                              <a:dgm id="{DD2112A1-C24E-3A41-B359-25D0EB3EC9E0}"/>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83973">
                                            <p:graphicEl>
                                              <a:dgm id="{DD2112A1-C24E-3A41-B359-25D0EB3EC9E0}"/>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3973">
                                            <p:graphicEl>
                                              <a:dgm id="{7C482A0F-5C1F-F945-910F-4B93BB629FA5}"/>
                                            </p:graphicEl>
                                          </p:spTgt>
                                        </p:tgtEl>
                                        <p:attrNameLst>
                                          <p:attrName>style.visibility</p:attrName>
                                        </p:attrNameLst>
                                      </p:cBhvr>
                                      <p:to>
                                        <p:strVal val="visible"/>
                                      </p:to>
                                    </p:set>
                                    <p:anim calcmode="lin" valueType="num">
                                      <p:cBhvr additive="base">
                                        <p:cTn id="19" dur="500" fill="hold"/>
                                        <p:tgtEl>
                                          <p:spTgt spid="83973">
                                            <p:graphicEl>
                                              <a:dgm id="{7C482A0F-5C1F-F945-910F-4B93BB629FA5}"/>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83973">
                                            <p:graphicEl>
                                              <a:dgm id="{7C482A0F-5C1F-F945-910F-4B93BB629FA5}"/>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3973" grpId="0">
        <p:bldSub>
          <a:bldDgm bld="lvl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018" name="Title 1">
            <a:extLst>
              <a:ext uri="{FF2B5EF4-FFF2-40B4-BE49-F238E27FC236}">
                <a16:creationId xmlns:a16="http://schemas.microsoft.com/office/drawing/2014/main" id="{2B5E4097-18AD-B240-BC49-E79AA424EBDF}"/>
              </a:ext>
            </a:extLst>
          </p:cNvPr>
          <p:cNvSpPr>
            <a:spLocks noGrp="1"/>
          </p:cNvSpPr>
          <p:nvPr>
            <p:ph type="title"/>
          </p:nvPr>
        </p:nvSpPr>
        <p:spPr>
          <a:xfrm>
            <a:off x="908454" y="1360481"/>
            <a:ext cx="4605340" cy="2387600"/>
          </a:xfrm>
        </p:spPr>
        <p:txBody>
          <a:bodyPr vert="horz" lIns="91440" tIns="45720" rIns="91440" bIns="45720" rtlCol="0" anchor="b">
            <a:normAutofit/>
          </a:bodyPr>
          <a:lstStyle/>
          <a:p>
            <a:r>
              <a:rPr lang="en-US" altLang="en-US" sz="5000" dirty="0">
                <a:solidFill>
                  <a:schemeClr val="bg1"/>
                </a:solidFill>
              </a:rPr>
              <a:t>Rules of the game</a:t>
            </a:r>
          </a:p>
        </p:txBody>
      </p:sp>
      <p:sp>
        <p:nvSpPr>
          <p:cNvPr id="76" name="Rectangle 75">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6021" name="Content Placeholder 2">
            <a:extLst>
              <a:ext uri="{FF2B5EF4-FFF2-40B4-BE49-F238E27FC236}">
                <a16:creationId xmlns:a16="http://schemas.microsoft.com/office/drawing/2014/main" id="{323993E0-E1F9-490C-8C14-89FC4536609F}"/>
              </a:ext>
            </a:extLst>
          </p:cNvPr>
          <p:cNvGraphicFramePr>
            <a:graphicFrameLocks noGrp="1"/>
          </p:cNvGraphicFramePr>
          <p:nvPr>
            <p:ph idx="1"/>
            <p:extLst>
              <p:ext uri="{D42A27DB-BD31-4B8C-83A1-F6EECF244321}">
                <p14:modId xmlns:p14="http://schemas.microsoft.com/office/powerpoint/2010/main" val="396011164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0663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6021">
                                            <p:graphicEl>
                                              <a:dgm id="{3AB8C9FD-BCF6-6249-818E-16D71A781CAB}"/>
                                            </p:graphicEl>
                                          </p:spTgt>
                                        </p:tgtEl>
                                        <p:attrNameLst>
                                          <p:attrName>style.visibility</p:attrName>
                                        </p:attrNameLst>
                                      </p:cBhvr>
                                      <p:to>
                                        <p:strVal val="visible"/>
                                      </p:to>
                                    </p:set>
                                    <p:anim calcmode="lin" valueType="num">
                                      <p:cBhvr additive="base">
                                        <p:cTn id="7" dur="500" fill="hold"/>
                                        <p:tgtEl>
                                          <p:spTgt spid="86021">
                                            <p:graphicEl>
                                              <a:dgm id="{3AB8C9FD-BCF6-6249-818E-16D71A781CA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86021">
                                            <p:graphicEl>
                                              <a:dgm id="{3AB8C9FD-BCF6-6249-818E-16D71A781CA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6021">
                                            <p:graphicEl>
                                              <a:dgm id="{C5DF7A34-CF95-014C-89D3-2CFE38F02EE9}"/>
                                            </p:graphicEl>
                                          </p:spTgt>
                                        </p:tgtEl>
                                        <p:attrNameLst>
                                          <p:attrName>style.visibility</p:attrName>
                                        </p:attrNameLst>
                                      </p:cBhvr>
                                      <p:to>
                                        <p:strVal val="visible"/>
                                      </p:to>
                                    </p:set>
                                    <p:anim calcmode="lin" valueType="num">
                                      <p:cBhvr additive="base">
                                        <p:cTn id="13" dur="500" fill="hold"/>
                                        <p:tgtEl>
                                          <p:spTgt spid="86021">
                                            <p:graphicEl>
                                              <a:dgm id="{C5DF7A34-CF95-014C-89D3-2CFE38F02EE9}"/>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86021">
                                            <p:graphicEl>
                                              <a:dgm id="{C5DF7A34-CF95-014C-89D3-2CFE38F02EE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6021" grpId="0">
        <p:bldSub>
          <a:bldDgm bld="lvl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042" name="Rectangle 2">
            <a:extLst>
              <a:ext uri="{FF2B5EF4-FFF2-40B4-BE49-F238E27FC236}">
                <a16:creationId xmlns:a16="http://schemas.microsoft.com/office/drawing/2014/main" id="{322D25A3-6A73-F849-AFDD-F9AF56806353}"/>
              </a:ext>
            </a:extLst>
          </p:cNvPr>
          <p:cNvSpPr>
            <a:spLocks noGrp="1" noChangeArrowheads="1"/>
          </p:cNvSpPr>
          <p:nvPr>
            <p:ph type="title"/>
          </p:nvPr>
        </p:nvSpPr>
        <p:spPr>
          <a:xfrm>
            <a:off x="908454" y="1360481"/>
            <a:ext cx="4605340" cy="2387600"/>
          </a:xfrm>
        </p:spPr>
        <p:txBody>
          <a:bodyPr vert="horz" lIns="91440" tIns="45720" rIns="91440" bIns="45720" rtlCol="0" anchor="b">
            <a:normAutofit/>
          </a:bodyPr>
          <a:lstStyle/>
          <a:p>
            <a:r>
              <a:rPr lang="en-US" altLang="en-US" sz="5000">
                <a:solidFill>
                  <a:schemeClr val="bg1"/>
                </a:solidFill>
              </a:rPr>
              <a:t>Social Responsibility</a:t>
            </a:r>
          </a:p>
        </p:txBody>
      </p:sp>
      <p:sp>
        <p:nvSpPr>
          <p:cNvPr id="76" name="Rectangle 75">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7045" name="Rectangle 3">
            <a:extLst>
              <a:ext uri="{FF2B5EF4-FFF2-40B4-BE49-F238E27FC236}">
                <a16:creationId xmlns:a16="http://schemas.microsoft.com/office/drawing/2014/main" id="{16076438-B3A0-45DC-9483-A5C395F57A96}"/>
              </a:ext>
            </a:extLst>
          </p:cNvPr>
          <p:cNvGraphicFramePr>
            <a:graphicFrameLocks noGrp="1"/>
          </p:cNvGraphicFramePr>
          <p:nvPr>
            <p:ph idx="1"/>
            <p:extLst>
              <p:ext uri="{D42A27DB-BD31-4B8C-83A1-F6EECF244321}">
                <p14:modId xmlns:p14="http://schemas.microsoft.com/office/powerpoint/2010/main" val="244755051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8655560"/>
      </p:ext>
    </p:extLst>
  </p:cSld>
  <p:clrMapOvr>
    <a:masterClrMapping/>
  </p:clrMapOvr>
  <p:transition>
    <p:fade/>
  </p:transition>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4142096" cy="6213425"/>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9090" name="Title 1">
            <a:extLst>
              <a:ext uri="{FF2B5EF4-FFF2-40B4-BE49-F238E27FC236}">
                <a16:creationId xmlns:a16="http://schemas.microsoft.com/office/drawing/2014/main" id="{27CAD244-AF8C-D846-A381-58998D193664}"/>
              </a:ext>
            </a:extLst>
          </p:cNvPr>
          <p:cNvSpPr>
            <a:spLocks noGrp="1"/>
          </p:cNvSpPr>
          <p:nvPr>
            <p:ph type="title"/>
          </p:nvPr>
        </p:nvSpPr>
        <p:spPr>
          <a:xfrm>
            <a:off x="524256" y="583616"/>
            <a:ext cx="3722141" cy="5520579"/>
          </a:xfrm>
        </p:spPr>
        <p:txBody>
          <a:bodyPr>
            <a:normAutofit/>
          </a:bodyPr>
          <a:lstStyle/>
          <a:p>
            <a:pPr eaLnBrk="1" hangingPunct="1"/>
            <a:r>
              <a:rPr lang="en-GB" altLang="en-US">
                <a:solidFill>
                  <a:srgbClr val="FFFFFF"/>
                </a:solidFill>
              </a:rPr>
              <a:t>Types of Codes</a:t>
            </a:r>
          </a:p>
        </p:txBody>
      </p:sp>
      <p:sp>
        <p:nvSpPr>
          <p:cNvPr id="75" name="Rectangle 7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503" y="321732"/>
            <a:ext cx="7240765"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89092" name="Content Placeholder 2">
            <a:extLst>
              <a:ext uri="{FF2B5EF4-FFF2-40B4-BE49-F238E27FC236}">
                <a16:creationId xmlns:a16="http://schemas.microsoft.com/office/drawing/2014/main" id="{5044C18A-A883-4A3F-8228-CD586FAEE1BA}"/>
              </a:ext>
            </a:extLst>
          </p:cNvPr>
          <p:cNvGraphicFramePr>
            <a:graphicFrameLocks noGrp="1"/>
          </p:cNvGraphicFramePr>
          <p:nvPr>
            <p:ph idx="1"/>
            <p:extLst>
              <p:ext uri="{D42A27DB-BD31-4B8C-83A1-F6EECF244321}">
                <p14:modId xmlns:p14="http://schemas.microsoft.com/office/powerpoint/2010/main" val="1781182959"/>
              </p:ext>
            </p:extLst>
          </p:nvPr>
        </p:nvGraphicFramePr>
        <p:xfrm>
          <a:off x="4933950" y="584200"/>
          <a:ext cx="6594475" cy="5519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823178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1138" name="Rectangle 2">
            <a:extLst>
              <a:ext uri="{FF2B5EF4-FFF2-40B4-BE49-F238E27FC236}">
                <a16:creationId xmlns:a16="http://schemas.microsoft.com/office/drawing/2014/main" id="{4B849F96-DCC8-CF49-B478-89819ED96927}"/>
              </a:ext>
            </a:extLst>
          </p:cNvPr>
          <p:cNvSpPr>
            <a:spLocks noGrp="1" noChangeArrowheads="1"/>
          </p:cNvSpPr>
          <p:nvPr>
            <p:ph type="title"/>
          </p:nvPr>
        </p:nvSpPr>
        <p:spPr>
          <a:xfrm>
            <a:off x="1014141" y="1450655"/>
            <a:ext cx="3932030" cy="3956690"/>
          </a:xfrm>
        </p:spPr>
        <p:txBody>
          <a:bodyPr anchor="ctr">
            <a:normAutofit/>
          </a:bodyPr>
          <a:lstStyle/>
          <a:p>
            <a:pPr eaLnBrk="1" hangingPunct="1"/>
            <a:r>
              <a:rPr lang="en-GB" altLang="en-US" sz="6200">
                <a:solidFill>
                  <a:schemeClr val="bg1"/>
                </a:solidFill>
              </a:rPr>
              <a:t>Motivation for “code of ethics”</a:t>
            </a:r>
          </a:p>
        </p:txBody>
      </p:sp>
      <p:cxnSp>
        <p:nvCxnSpPr>
          <p:cNvPr id="138" name="Straight Connector 137">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0595" name="Rectangle 3">
            <a:extLst>
              <a:ext uri="{FF2B5EF4-FFF2-40B4-BE49-F238E27FC236}">
                <a16:creationId xmlns:a16="http://schemas.microsoft.com/office/drawing/2014/main" id="{91CC97F6-771D-414F-8651-0E240E15453B}"/>
              </a:ext>
            </a:extLst>
          </p:cNvPr>
          <p:cNvSpPr>
            <a:spLocks noGrp="1" noChangeArrowheads="1"/>
          </p:cNvSpPr>
          <p:nvPr>
            <p:ph idx="1"/>
          </p:nvPr>
        </p:nvSpPr>
        <p:spPr>
          <a:xfrm>
            <a:off x="6096000" y="1108061"/>
            <a:ext cx="5008901" cy="4571972"/>
          </a:xfrm>
        </p:spPr>
        <p:txBody>
          <a:bodyPr rtlCol="0" anchor="ctr">
            <a:normAutofit/>
          </a:bodyPr>
          <a:lstStyle/>
          <a:p>
            <a:pPr marL="182880" indent="-182880">
              <a:spcAft>
                <a:spcPts val="0"/>
              </a:spcAft>
              <a:buClr>
                <a:schemeClr val="tx1">
                  <a:lumMod val="85000"/>
                  <a:lumOff val="15000"/>
                </a:schemeClr>
              </a:buClr>
              <a:defRPr/>
            </a:pPr>
            <a:r>
              <a:rPr lang="en-US" altLang="en-US" sz="2400" dirty="0">
                <a:solidFill>
                  <a:schemeClr val="bg1"/>
                </a:solidFill>
              </a:rPr>
              <a:t>Historical</a:t>
            </a:r>
          </a:p>
          <a:p>
            <a:pPr lvl="1" indent="-182880">
              <a:spcAft>
                <a:spcPts val="0"/>
              </a:spcAft>
              <a:buClr>
                <a:schemeClr val="tx1">
                  <a:lumMod val="85000"/>
                  <a:lumOff val="15000"/>
                </a:schemeClr>
              </a:buClr>
              <a:defRPr/>
            </a:pPr>
            <a:r>
              <a:rPr lang="en-US" altLang="en-US" dirty="0">
                <a:solidFill>
                  <a:schemeClr val="bg1"/>
                </a:solidFill>
                <a:ea typeface="ＭＳ Ｐゴシック" panose="020B0600070205080204" pitchFamily="34" charset="-128"/>
              </a:rPr>
              <a:t>professional associations use mechanism to establish status as a profession</a:t>
            </a:r>
          </a:p>
          <a:p>
            <a:pPr lvl="1" indent="-182880">
              <a:spcAft>
                <a:spcPts val="0"/>
              </a:spcAft>
              <a:buClr>
                <a:schemeClr val="tx1">
                  <a:lumMod val="85000"/>
                  <a:lumOff val="15000"/>
                </a:schemeClr>
              </a:buClr>
              <a:defRPr/>
            </a:pPr>
            <a:r>
              <a:rPr lang="en-US" altLang="en-US" dirty="0">
                <a:solidFill>
                  <a:schemeClr val="bg1"/>
                </a:solidFill>
                <a:ea typeface="ＭＳ Ｐゴシック" panose="020B0600070205080204" pitchFamily="34" charset="-128"/>
              </a:rPr>
              <a:t>regulate their membership</a:t>
            </a:r>
          </a:p>
          <a:p>
            <a:pPr lvl="1" indent="-182880">
              <a:spcAft>
                <a:spcPts val="0"/>
              </a:spcAft>
              <a:buClr>
                <a:schemeClr val="tx1">
                  <a:lumMod val="85000"/>
                  <a:lumOff val="15000"/>
                </a:schemeClr>
              </a:buClr>
              <a:defRPr/>
            </a:pPr>
            <a:r>
              <a:rPr lang="en-US" altLang="en-US" dirty="0">
                <a:solidFill>
                  <a:schemeClr val="bg1"/>
                </a:solidFill>
                <a:ea typeface="ＭＳ Ｐゴシック" panose="020B0600070205080204" pitchFamily="34" charset="-128"/>
              </a:rPr>
              <a:t>convince public that associate deserves to be self-regulated</a:t>
            </a:r>
          </a:p>
          <a:p>
            <a:pPr marL="182880" indent="-182880">
              <a:spcAft>
                <a:spcPts val="0"/>
              </a:spcAft>
              <a:buClr>
                <a:schemeClr val="tx1">
                  <a:lumMod val="85000"/>
                  <a:lumOff val="15000"/>
                </a:schemeClr>
              </a:buClr>
              <a:defRPr/>
            </a:pPr>
            <a:r>
              <a:rPr lang="en-US" altLang="en-US" sz="2400" dirty="0">
                <a:solidFill>
                  <a:schemeClr val="bg1"/>
                </a:solidFill>
              </a:rPr>
              <a:t>Self-regulation</a:t>
            </a:r>
          </a:p>
          <a:p>
            <a:pPr lvl="1" indent="-182880">
              <a:spcAft>
                <a:spcPts val="0"/>
              </a:spcAft>
              <a:buClr>
                <a:schemeClr val="tx1">
                  <a:lumMod val="85000"/>
                  <a:lumOff val="15000"/>
                </a:schemeClr>
              </a:buClr>
              <a:defRPr/>
            </a:pPr>
            <a:r>
              <a:rPr lang="en-US" altLang="en-US" dirty="0">
                <a:solidFill>
                  <a:schemeClr val="bg1"/>
                </a:solidFill>
                <a:ea typeface="ＭＳ Ｐゴシック" panose="020B0600070205080204" pitchFamily="34" charset="-128"/>
              </a:rPr>
              <a:t>consistent with the tradition of limited government</a:t>
            </a:r>
          </a:p>
          <a:p>
            <a:pPr lvl="1" indent="-182880">
              <a:spcAft>
                <a:spcPts val="0"/>
              </a:spcAft>
              <a:buClr>
                <a:schemeClr val="tx1">
                  <a:lumMod val="85000"/>
                  <a:lumOff val="15000"/>
                </a:schemeClr>
              </a:buClr>
              <a:defRPr/>
            </a:pPr>
            <a:r>
              <a:rPr lang="en-US" altLang="en-US" dirty="0">
                <a:solidFill>
                  <a:schemeClr val="bg1"/>
                </a:solidFill>
                <a:ea typeface="ＭＳ Ｐゴシック" panose="020B0600070205080204" pitchFamily="34" charset="-128"/>
              </a:rPr>
              <a:t>costs in terms of time, energy and resources</a:t>
            </a:r>
          </a:p>
        </p:txBody>
      </p:sp>
    </p:spTree>
    <p:extLst>
      <p:ext uri="{BB962C8B-B14F-4D97-AF65-F5344CB8AC3E}">
        <p14:creationId xmlns:p14="http://schemas.microsoft.com/office/powerpoint/2010/main" val="38941077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10595">
                                            <p:txEl>
                                              <p:pRg st="4" end="4"/>
                                            </p:txEl>
                                          </p:spTgt>
                                        </p:tgtEl>
                                        <p:attrNameLst>
                                          <p:attrName>style.visibility</p:attrName>
                                        </p:attrNameLst>
                                      </p:cBhvr>
                                      <p:to>
                                        <p:strVal val="visible"/>
                                      </p:to>
                                    </p:set>
                                    <p:anim calcmode="lin" valueType="num">
                                      <p:cBhvr additive="base">
                                        <p:cTn id="7" dur="500" fill="hold"/>
                                        <p:tgtEl>
                                          <p:spTgt spid="110595">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0595">
                                            <p:txEl>
                                              <p:pRg st="4" end="4"/>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0595">
                                            <p:txEl>
                                              <p:pRg st="5" end="5"/>
                                            </p:txEl>
                                          </p:spTgt>
                                        </p:tgtEl>
                                        <p:attrNameLst>
                                          <p:attrName>style.visibility</p:attrName>
                                        </p:attrNameLst>
                                      </p:cBhvr>
                                      <p:to>
                                        <p:strVal val="visible"/>
                                      </p:to>
                                    </p:set>
                                    <p:anim calcmode="lin" valueType="num">
                                      <p:cBhvr additive="base">
                                        <p:cTn id="11" dur="500" fill="hold"/>
                                        <p:tgtEl>
                                          <p:spTgt spid="110595">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10595">
                                            <p:txEl>
                                              <p:pRg st="5" end="5"/>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10595">
                                            <p:txEl>
                                              <p:pRg st="6" end="6"/>
                                            </p:txEl>
                                          </p:spTgt>
                                        </p:tgtEl>
                                        <p:attrNameLst>
                                          <p:attrName>style.visibility</p:attrName>
                                        </p:attrNameLst>
                                      </p:cBhvr>
                                      <p:to>
                                        <p:strVal val="visible"/>
                                      </p:to>
                                    </p:set>
                                    <p:anim calcmode="lin" valueType="num">
                                      <p:cBhvr additive="base">
                                        <p:cTn id="15" dur="500" fill="hold"/>
                                        <p:tgtEl>
                                          <p:spTgt spid="110595">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1059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10595">
                                            <p:txEl>
                                              <p:pRg st="0" end="0"/>
                                            </p:txEl>
                                          </p:spTgt>
                                        </p:tgtEl>
                                        <p:attrNameLst>
                                          <p:attrName>style.visibility</p:attrName>
                                        </p:attrNameLst>
                                      </p:cBhvr>
                                      <p:to>
                                        <p:strVal val="visible"/>
                                      </p:to>
                                    </p:set>
                                    <p:anim calcmode="lin" valueType="num">
                                      <p:cBhvr additive="base">
                                        <p:cTn id="21" dur="500" fill="hold"/>
                                        <p:tgtEl>
                                          <p:spTgt spid="110595">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10595">
                                            <p:txEl>
                                              <p:pRg st="0" end="0"/>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110595">
                                            <p:txEl>
                                              <p:pRg st="1" end="1"/>
                                            </p:txEl>
                                          </p:spTgt>
                                        </p:tgtEl>
                                        <p:attrNameLst>
                                          <p:attrName>style.visibility</p:attrName>
                                        </p:attrNameLst>
                                      </p:cBhvr>
                                      <p:to>
                                        <p:strVal val="visible"/>
                                      </p:to>
                                    </p:set>
                                    <p:anim calcmode="lin" valueType="num">
                                      <p:cBhvr additive="base">
                                        <p:cTn id="25" dur="500" fill="hold"/>
                                        <p:tgtEl>
                                          <p:spTgt spid="110595">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0595">
                                            <p:txEl>
                                              <p:pRg st="1" end="1"/>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10595">
                                            <p:txEl>
                                              <p:pRg st="2" end="2"/>
                                            </p:txEl>
                                          </p:spTgt>
                                        </p:tgtEl>
                                        <p:attrNameLst>
                                          <p:attrName>style.visibility</p:attrName>
                                        </p:attrNameLst>
                                      </p:cBhvr>
                                      <p:to>
                                        <p:strVal val="visible"/>
                                      </p:to>
                                    </p:set>
                                    <p:anim calcmode="lin" valueType="num">
                                      <p:cBhvr additive="base">
                                        <p:cTn id="29" dur="500" fill="hold"/>
                                        <p:tgtEl>
                                          <p:spTgt spid="110595">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10595">
                                            <p:txEl>
                                              <p:pRg st="2" end="2"/>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10595">
                                            <p:txEl>
                                              <p:pRg st="3" end="3"/>
                                            </p:txEl>
                                          </p:spTgt>
                                        </p:tgtEl>
                                        <p:attrNameLst>
                                          <p:attrName>style.visibility</p:attrName>
                                        </p:attrNameLst>
                                      </p:cBhvr>
                                      <p:to>
                                        <p:strVal val="visible"/>
                                      </p:to>
                                    </p:set>
                                    <p:anim calcmode="lin" valueType="num">
                                      <p:cBhvr additive="base">
                                        <p:cTn id="33" dur="500" fill="hold"/>
                                        <p:tgtEl>
                                          <p:spTgt spid="110595">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1059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186" name="Title 1">
            <a:extLst>
              <a:ext uri="{FF2B5EF4-FFF2-40B4-BE49-F238E27FC236}">
                <a16:creationId xmlns:a16="http://schemas.microsoft.com/office/drawing/2014/main" id="{B5A6BCBD-9FFF-8944-A999-4E1A5403C0F9}"/>
              </a:ext>
            </a:extLst>
          </p:cNvPr>
          <p:cNvSpPr>
            <a:spLocks noGrp="1"/>
          </p:cNvSpPr>
          <p:nvPr>
            <p:ph type="title"/>
          </p:nvPr>
        </p:nvSpPr>
        <p:spPr>
          <a:xfrm>
            <a:off x="838200" y="557189"/>
            <a:ext cx="3374136" cy="5567891"/>
          </a:xfrm>
        </p:spPr>
        <p:txBody>
          <a:bodyPr>
            <a:normAutofit/>
          </a:bodyPr>
          <a:lstStyle/>
          <a:p>
            <a:pPr eaLnBrk="1" hangingPunct="1"/>
            <a:r>
              <a:rPr lang="en-GB" altLang="en-US" sz="5200"/>
              <a:t>Motivations for Adopting Codes</a:t>
            </a:r>
          </a:p>
        </p:txBody>
      </p:sp>
      <p:graphicFrame>
        <p:nvGraphicFramePr>
          <p:cNvPr id="93188" name="Content Placeholder 2">
            <a:extLst>
              <a:ext uri="{FF2B5EF4-FFF2-40B4-BE49-F238E27FC236}">
                <a16:creationId xmlns:a16="http://schemas.microsoft.com/office/drawing/2014/main" id="{409B2713-880A-4D5B-A4C1-6C69552FB18F}"/>
              </a:ext>
            </a:extLst>
          </p:cNvPr>
          <p:cNvGraphicFramePr>
            <a:graphicFrameLocks noGrp="1"/>
          </p:cNvGraphicFramePr>
          <p:nvPr>
            <p:ph idx="1"/>
            <p:extLst>
              <p:ext uri="{D42A27DB-BD31-4B8C-83A1-F6EECF244321}">
                <p14:modId xmlns:p14="http://schemas.microsoft.com/office/powerpoint/2010/main" val="402232800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142302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5238" name="Rectangle 72">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5236" name="Content Placeholder 2">
            <a:extLst>
              <a:ext uri="{FF2B5EF4-FFF2-40B4-BE49-F238E27FC236}">
                <a16:creationId xmlns:a16="http://schemas.microsoft.com/office/drawing/2014/main" id="{FFD01BD3-7481-42A1-AE1D-24757D554F9B}"/>
              </a:ext>
            </a:extLst>
          </p:cNvPr>
          <p:cNvGraphicFramePr>
            <a:graphicFrameLocks noGrp="1"/>
          </p:cNvGraphicFramePr>
          <p:nvPr>
            <p:ph idx="1"/>
            <p:extLst>
              <p:ext uri="{D42A27DB-BD31-4B8C-83A1-F6EECF244321}">
                <p14:modId xmlns:p14="http://schemas.microsoft.com/office/powerpoint/2010/main" val="3349423168"/>
              </p:ext>
            </p:extLst>
          </p:nvPr>
        </p:nvGraphicFramePr>
        <p:xfrm>
          <a:off x="838200" y="666750"/>
          <a:ext cx="10620375" cy="6038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747541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97282" name="Title 1">
            <a:extLst>
              <a:ext uri="{FF2B5EF4-FFF2-40B4-BE49-F238E27FC236}">
                <a16:creationId xmlns:a16="http://schemas.microsoft.com/office/drawing/2014/main" id="{F3747BE6-A60F-3441-B10D-31C3138466E0}"/>
              </a:ext>
            </a:extLst>
          </p:cNvPr>
          <p:cNvSpPr>
            <a:spLocks noGrp="1"/>
          </p:cNvSpPr>
          <p:nvPr>
            <p:ph type="title"/>
          </p:nvPr>
        </p:nvSpPr>
        <p:spPr>
          <a:xfrm>
            <a:off x="922635" y="1250575"/>
            <a:ext cx="4604274" cy="4163210"/>
          </a:xfrm>
        </p:spPr>
        <p:txBody>
          <a:bodyPr anchor="ctr">
            <a:normAutofit/>
          </a:bodyPr>
          <a:lstStyle/>
          <a:p>
            <a:pPr eaLnBrk="1" hangingPunct="1"/>
            <a:r>
              <a:rPr lang="en-GB" altLang="en-US" sz="8000">
                <a:solidFill>
                  <a:schemeClr val="bg1"/>
                </a:solidFill>
              </a:rPr>
              <a:t>Continued</a:t>
            </a:r>
          </a:p>
        </p:txBody>
      </p:sp>
      <p:sp>
        <p:nvSpPr>
          <p:cNvPr id="137" name="Rectangle 136">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19" name="Content Placeholder 2">
            <a:extLst>
              <a:ext uri="{FF2B5EF4-FFF2-40B4-BE49-F238E27FC236}">
                <a16:creationId xmlns:a16="http://schemas.microsoft.com/office/drawing/2014/main" id="{56EBF060-7997-FA41-BE01-9386ACC72E26}"/>
              </a:ext>
            </a:extLst>
          </p:cNvPr>
          <p:cNvSpPr>
            <a:spLocks noGrp="1"/>
          </p:cNvSpPr>
          <p:nvPr>
            <p:ph idx="1"/>
          </p:nvPr>
        </p:nvSpPr>
        <p:spPr>
          <a:xfrm>
            <a:off x="6293224" y="860612"/>
            <a:ext cx="4797909" cy="5023821"/>
          </a:xfrm>
        </p:spPr>
        <p:txBody>
          <a:bodyPr rtlCol="0" anchor="ctr">
            <a:normAutofit/>
          </a:bodyPr>
          <a:lstStyle/>
          <a:p>
            <a:pPr marL="182880" indent="-182880">
              <a:spcAft>
                <a:spcPts val="0"/>
              </a:spcAft>
              <a:buClr>
                <a:schemeClr val="tx1">
                  <a:lumMod val="85000"/>
                  <a:lumOff val="15000"/>
                </a:schemeClr>
              </a:buClr>
              <a:defRPr/>
            </a:pPr>
            <a:r>
              <a:rPr lang="en-GB" altLang="en-US" i="1" dirty="0">
                <a:solidFill>
                  <a:schemeClr val="bg1"/>
                </a:solidFill>
              </a:rPr>
              <a:t>3. Competitive Advantage</a:t>
            </a:r>
          </a:p>
          <a:p>
            <a:pPr lvl="1" indent="-182880">
              <a:spcAft>
                <a:spcPts val="0"/>
              </a:spcAft>
              <a:buClr>
                <a:schemeClr val="tx1">
                  <a:lumMod val="85000"/>
                  <a:lumOff val="15000"/>
                </a:schemeClr>
              </a:buClr>
              <a:defRPr/>
            </a:pPr>
            <a:r>
              <a:rPr lang="en-GB" altLang="en-US" sz="2000" dirty="0">
                <a:solidFill>
                  <a:schemeClr val="bg1"/>
                </a:solidFill>
                <a:ea typeface="ＭＳ Ｐゴシック" panose="020B0600070205080204" pitchFamily="34" charset="-128"/>
              </a:rPr>
              <a:t>to help create a market advantage for the corporation</a:t>
            </a:r>
          </a:p>
          <a:p>
            <a:pPr lvl="1" indent="-182880">
              <a:spcAft>
                <a:spcPts val="0"/>
              </a:spcAft>
              <a:buClr>
                <a:schemeClr val="tx1">
                  <a:lumMod val="85000"/>
                  <a:lumOff val="15000"/>
                </a:schemeClr>
              </a:buClr>
              <a:defRPr/>
            </a:pPr>
            <a:r>
              <a:rPr lang="en-GB" altLang="en-US" sz="2000" dirty="0">
                <a:solidFill>
                  <a:schemeClr val="bg1"/>
                </a:solidFill>
                <a:ea typeface="ＭＳ Ｐゴシック" panose="020B0600070205080204" pitchFamily="34" charset="-128"/>
              </a:rPr>
              <a:t>to help win contracts with discerning corporations or governments</a:t>
            </a:r>
          </a:p>
          <a:p>
            <a:pPr lvl="1" indent="-182880">
              <a:spcAft>
                <a:spcPts val="0"/>
              </a:spcAft>
              <a:buClr>
                <a:schemeClr val="tx1">
                  <a:lumMod val="85000"/>
                  <a:lumOff val="15000"/>
                </a:schemeClr>
              </a:buClr>
              <a:defRPr/>
            </a:pPr>
            <a:r>
              <a:rPr lang="en-GB" altLang="en-US" sz="2000" dirty="0">
                <a:solidFill>
                  <a:schemeClr val="bg1"/>
                </a:solidFill>
                <a:ea typeface="ＭＳ Ｐゴシック" panose="020B0600070205080204" pitchFamily="34" charset="-128"/>
              </a:rPr>
              <a:t>to exclude new competitors to the market and/ or access to new markets or to attract potential investors</a:t>
            </a:r>
          </a:p>
          <a:p>
            <a:pPr lvl="1" indent="-182880">
              <a:spcAft>
                <a:spcPts val="0"/>
              </a:spcAft>
              <a:buClr>
                <a:schemeClr val="tx1">
                  <a:lumMod val="85000"/>
                  <a:lumOff val="15000"/>
                </a:schemeClr>
              </a:buClr>
              <a:defRPr/>
            </a:pPr>
            <a:r>
              <a:rPr lang="en-GB" altLang="en-US" sz="2000" dirty="0">
                <a:solidFill>
                  <a:schemeClr val="bg1"/>
                </a:solidFill>
                <a:ea typeface="ＭＳ Ｐゴシック" panose="020B0600070205080204" pitchFamily="34" charset="-128"/>
              </a:rPr>
              <a:t>to help differentiate products in the marketplace as they inform the public about the corporation’s quality and modes of production</a:t>
            </a:r>
          </a:p>
          <a:p>
            <a:pPr lvl="1" indent="-182880">
              <a:spcAft>
                <a:spcPts val="0"/>
              </a:spcAft>
              <a:buClr>
                <a:schemeClr val="tx1">
                  <a:lumMod val="85000"/>
                  <a:lumOff val="15000"/>
                </a:schemeClr>
              </a:buClr>
              <a:defRPr/>
            </a:pPr>
            <a:r>
              <a:rPr lang="en-GB" altLang="en-US" sz="2000" dirty="0">
                <a:solidFill>
                  <a:schemeClr val="bg1"/>
                </a:solidFill>
                <a:ea typeface="ＭＳ Ｐゴシック" panose="020B0600070205080204" pitchFamily="34" charset="-128"/>
              </a:rPr>
              <a:t>to improve relationships with customers </a:t>
            </a:r>
          </a:p>
          <a:p>
            <a:pPr lvl="1" indent="-182880">
              <a:spcAft>
                <a:spcPts val="0"/>
              </a:spcAft>
              <a:buClr>
                <a:schemeClr val="tx1">
                  <a:lumMod val="85000"/>
                  <a:lumOff val="15000"/>
                </a:schemeClr>
              </a:buClr>
              <a:defRPr/>
            </a:pPr>
            <a:r>
              <a:rPr lang="en-GB" altLang="en-US" sz="2000" dirty="0">
                <a:solidFill>
                  <a:schemeClr val="bg1"/>
                </a:solidFill>
                <a:ea typeface="ＭＳ Ｐゴシック" panose="020B0600070205080204" pitchFamily="34" charset="-128"/>
              </a:rPr>
              <a:t>and other stakeholders</a:t>
            </a:r>
          </a:p>
        </p:txBody>
      </p:sp>
    </p:spTree>
    <p:extLst>
      <p:ext uri="{BB962C8B-B14F-4D97-AF65-F5344CB8AC3E}">
        <p14:creationId xmlns:p14="http://schemas.microsoft.com/office/powerpoint/2010/main" val="12411351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9330" name="Title 1">
            <a:extLst>
              <a:ext uri="{FF2B5EF4-FFF2-40B4-BE49-F238E27FC236}">
                <a16:creationId xmlns:a16="http://schemas.microsoft.com/office/drawing/2014/main" id="{16C0FAF1-3C59-2E48-9DB7-CE21A97AAE51}"/>
              </a:ext>
            </a:extLst>
          </p:cNvPr>
          <p:cNvSpPr>
            <a:spLocks noGrp="1"/>
          </p:cNvSpPr>
          <p:nvPr>
            <p:ph type="title"/>
          </p:nvPr>
        </p:nvSpPr>
        <p:spPr>
          <a:xfrm>
            <a:off x="908454" y="1360481"/>
            <a:ext cx="4605340" cy="2387600"/>
          </a:xfrm>
        </p:spPr>
        <p:txBody>
          <a:bodyPr vert="horz" lIns="91440" tIns="45720" rIns="91440" bIns="45720" rtlCol="0" anchor="b">
            <a:normAutofit/>
          </a:bodyPr>
          <a:lstStyle/>
          <a:p>
            <a:r>
              <a:rPr lang="en-US" altLang="en-US" sz="5000">
                <a:solidFill>
                  <a:schemeClr val="bg1"/>
                </a:solidFill>
              </a:rPr>
              <a:t>Continued</a:t>
            </a:r>
          </a:p>
        </p:txBody>
      </p:sp>
      <p:sp>
        <p:nvSpPr>
          <p:cNvPr id="75" name="Rectangle 74">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9332" name="Content Placeholder 2">
            <a:extLst>
              <a:ext uri="{FF2B5EF4-FFF2-40B4-BE49-F238E27FC236}">
                <a16:creationId xmlns:a16="http://schemas.microsoft.com/office/drawing/2014/main" id="{12C8900F-929B-4036-8D10-B61A415632F5}"/>
              </a:ext>
            </a:extLst>
          </p:cNvPr>
          <p:cNvGraphicFramePr>
            <a:graphicFrameLocks noGrp="1"/>
          </p:cNvGraphicFramePr>
          <p:nvPr>
            <p:ph idx="1"/>
            <p:extLst>
              <p:ext uri="{D42A27DB-BD31-4B8C-83A1-F6EECF244321}">
                <p14:modId xmlns:p14="http://schemas.microsoft.com/office/powerpoint/2010/main" val="1016287822"/>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615211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01378" name="Title 1">
            <a:extLst>
              <a:ext uri="{FF2B5EF4-FFF2-40B4-BE49-F238E27FC236}">
                <a16:creationId xmlns:a16="http://schemas.microsoft.com/office/drawing/2014/main" id="{E5C832B0-0798-064D-83C5-CB38AC9E2910}"/>
              </a:ext>
            </a:extLst>
          </p:cNvPr>
          <p:cNvSpPr>
            <a:spLocks noGrp="1"/>
          </p:cNvSpPr>
          <p:nvPr>
            <p:ph type="title"/>
          </p:nvPr>
        </p:nvSpPr>
        <p:spPr>
          <a:xfrm>
            <a:off x="1014141" y="1450655"/>
            <a:ext cx="3932030" cy="3956690"/>
          </a:xfrm>
        </p:spPr>
        <p:txBody>
          <a:bodyPr anchor="ctr">
            <a:normAutofit/>
          </a:bodyPr>
          <a:lstStyle/>
          <a:p>
            <a:pPr eaLnBrk="1" hangingPunct="1"/>
            <a:r>
              <a:rPr lang="en-GB" altLang="en-US" sz="7400">
                <a:solidFill>
                  <a:schemeClr val="bg1"/>
                </a:solidFill>
              </a:rPr>
              <a:t>CSR Literature</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1379" name="Content Placeholder 2">
            <a:extLst>
              <a:ext uri="{FF2B5EF4-FFF2-40B4-BE49-F238E27FC236}">
                <a16:creationId xmlns:a16="http://schemas.microsoft.com/office/drawing/2014/main" id="{85F838B3-B695-5C46-95B6-D0E74ABC7659}"/>
              </a:ext>
            </a:extLst>
          </p:cNvPr>
          <p:cNvSpPr>
            <a:spLocks noGrp="1"/>
          </p:cNvSpPr>
          <p:nvPr>
            <p:ph idx="1"/>
          </p:nvPr>
        </p:nvSpPr>
        <p:spPr>
          <a:xfrm>
            <a:off x="6096000" y="1108061"/>
            <a:ext cx="5008901" cy="4571972"/>
          </a:xfrm>
        </p:spPr>
        <p:txBody>
          <a:bodyPr anchor="ctr">
            <a:normAutofit/>
          </a:bodyPr>
          <a:lstStyle/>
          <a:p>
            <a:pPr eaLnBrk="1" hangingPunct="1"/>
            <a:r>
              <a:rPr lang="en-GB" altLang="en-US" sz="1900">
                <a:solidFill>
                  <a:schemeClr val="bg1"/>
                </a:solidFill>
              </a:rPr>
              <a:t>Codes of conduct are variably described and defined but have common elements,</a:t>
            </a:r>
          </a:p>
          <a:p>
            <a:pPr lvl="1" eaLnBrk="1" hangingPunct="1"/>
            <a:r>
              <a:rPr lang="en-GB" altLang="en-US" sz="1900">
                <a:solidFill>
                  <a:schemeClr val="bg1"/>
                </a:solidFill>
                <a:ea typeface="ＭＳ Ｐゴシック" panose="020B0600070205080204" pitchFamily="34" charset="-128"/>
              </a:rPr>
              <a:t>self-regulatory or voluntary in nature</a:t>
            </a:r>
          </a:p>
          <a:p>
            <a:pPr lvl="1" eaLnBrk="1" hangingPunct="1"/>
            <a:r>
              <a:rPr lang="en-GB" altLang="en-US" sz="1900">
                <a:solidFill>
                  <a:schemeClr val="bg1"/>
                </a:solidFill>
                <a:ea typeface="ＭＳ Ｐゴシック" panose="020B0600070205080204" pitchFamily="34" charset="-128"/>
              </a:rPr>
              <a:t>used to influence behaviour of a specified group or groups</a:t>
            </a:r>
          </a:p>
          <a:p>
            <a:pPr lvl="1" eaLnBrk="1" hangingPunct="1"/>
            <a:r>
              <a:rPr lang="en-GB" altLang="en-US" sz="1900">
                <a:solidFill>
                  <a:schemeClr val="bg1"/>
                </a:solidFill>
                <a:ea typeface="ＭＳ Ｐゴシック" panose="020B0600070205080204" pitchFamily="34" charset="-128"/>
              </a:rPr>
              <a:t>and/or to define intentions/ actions on a certain group of issues or to a certain group of individuals, sometimes from a market-based perspective </a:t>
            </a:r>
          </a:p>
          <a:p>
            <a:pPr lvl="1" eaLnBrk="1" hangingPunct="1"/>
            <a:r>
              <a:rPr lang="en-GB" altLang="en-US" sz="1900">
                <a:solidFill>
                  <a:schemeClr val="bg1"/>
                </a:solidFill>
                <a:ea typeface="ＭＳ Ｐゴシック" panose="020B0600070205080204" pitchFamily="34" charset="-128"/>
              </a:rPr>
              <a:t>(Kolk, van Tulder and Welters, 1999; Kaptein and Wempe, 2002; United States Council for International Business, 2000; ILO, n.d.a; ILO, n.d.b; Forcese, 1997; Alexander, 1997; Dickerson and Hagan, 1998; OECD, 2001; Diller,1999).</a:t>
            </a:r>
          </a:p>
        </p:txBody>
      </p:sp>
    </p:spTree>
    <p:extLst>
      <p:ext uri="{BB962C8B-B14F-4D97-AF65-F5344CB8AC3E}">
        <p14:creationId xmlns:p14="http://schemas.microsoft.com/office/powerpoint/2010/main" val="209044024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02402" name="Title 1">
            <a:extLst>
              <a:ext uri="{FF2B5EF4-FFF2-40B4-BE49-F238E27FC236}">
                <a16:creationId xmlns:a16="http://schemas.microsoft.com/office/drawing/2014/main" id="{2AD977C3-69BF-FF41-8F42-5A9CCC4E2E51}"/>
              </a:ext>
            </a:extLst>
          </p:cNvPr>
          <p:cNvSpPr>
            <a:spLocks noGrp="1"/>
          </p:cNvSpPr>
          <p:nvPr>
            <p:ph type="title"/>
          </p:nvPr>
        </p:nvSpPr>
        <p:spPr>
          <a:xfrm>
            <a:off x="1014141" y="1450655"/>
            <a:ext cx="3932030" cy="3956690"/>
          </a:xfrm>
        </p:spPr>
        <p:txBody>
          <a:bodyPr anchor="ctr">
            <a:normAutofit/>
          </a:bodyPr>
          <a:lstStyle/>
          <a:p>
            <a:pPr eaLnBrk="1" hangingPunct="1"/>
            <a:r>
              <a:rPr lang="en-GB" altLang="en-US" sz="5600">
                <a:solidFill>
                  <a:schemeClr val="bg1"/>
                </a:solidFill>
              </a:rPr>
              <a:t>US Council for International Business (2004)</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2403" name="Content Placeholder 2">
            <a:extLst>
              <a:ext uri="{FF2B5EF4-FFF2-40B4-BE49-F238E27FC236}">
                <a16:creationId xmlns:a16="http://schemas.microsoft.com/office/drawing/2014/main" id="{D80CD002-87BA-DC41-98F8-70730EB95269}"/>
              </a:ext>
            </a:extLst>
          </p:cNvPr>
          <p:cNvSpPr>
            <a:spLocks noGrp="1"/>
          </p:cNvSpPr>
          <p:nvPr>
            <p:ph idx="1"/>
          </p:nvPr>
        </p:nvSpPr>
        <p:spPr>
          <a:xfrm>
            <a:off x="6096000" y="1108061"/>
            <a:ext cx="5008901" cy="4571972"/>
          </a:xfrm>
        </p:spPr>
        <p:txBody>
          <a:bodyPr anchor="ctr">
            <a:normAutofit/>
          </a:bodyPr>
          <a:lstStyle/>
          <a:p>
            <a:pPr eaLnBrk="1" hangingPunct="1"/>
            <a:r>
              <a:rPr lang="en-GB" altLang="en-US" sz="2000">
                <a:solidFill>
                  <a:schemeClr val="bg1"/>
                </a:solidFill>
              </a:rPr>
              <a:t>Codes are defined as "commitments voluntarily made by companies, associations, or other organisations that put forth standards and principles of business conduct in the marketplace, and are thus primarily market-driven" (2000: 2)</a:t>
            </a:r>
          </a:p>
        </p:txBody>
      </p:sp>
    </p:spTree>
    <p:extLst>
      <p:ext uri="{BB962C8B-B14F-4D97-AF65-F5344CB8AC3E}">
        <p14:creationId xmlns:p14="http://schemas.microsoft.com/office/powerpoint/2010/main" val="259226534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04450" name="Title 1">
            <a:extLst>
              <a:ext uri="{FF2B5EF4-FFF2-40B4-BE49-F238E27FC236}">
                <a16:creationId xmlns:a16="http://schemas.microsoft.com/office/drawing/2014/main" id="{D46893F1-BB46-664E-A619-1AC86D866D84}"/>
              </a:ext>
            </a:extLst>
          </p:cNvPr>
          <p:cNvSpPr>
            <a:spLocks noGrp="1"/>
          </p:cNvSpPr>
          <p:nvPr>
            <p:ph type="title"/>
          </p:nvPr>
        </p:nvSpPr>
        <p:spPr>
          <a:xfrm>
            <a:off x="1014141" y="1450655"/>
            <a:ext cx="3932030" cy="3956690"/>
          </a:xfrm>
        </p:spPr>
        <p:txBody>
          <a:bodyPr anchor="ctr">
            <a:normAutofit/>
          </a:bodyPr>
          <a:lstStyle/>
          <a:p>
            <a:pPr eaLnBrk="1" hangingPunct="1"/>
            <a:r>
              <a:rPr lang="en-GB" altLang="en-US" sz="8000">
                <a:solidFill>
                  <a:schemeClr val="bg1"/>
                </a:solidFill>
              </a:rPr>
              <a:t>Codes of practice</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90115" name="Content Placeholder 2">
            <a:extLst>
              <a:ext uri="{FF2B5EF4-FFF2-40B4-BE49-F238E27FC236}">
                <a16:creationId xmlns:a16="http://schemas.microsoft.com/office/drawing/2014/main" id="{3F13728C-FE74-624E-AFF0-878573033308}"/>
              </a:ext>
            </a:extLst>
          </p:cNvPr>
          <p:cNvSpPr>
            <a:spLocks noGrp="1"/>
          </p:cNvSpPr>
          <p:nvPr>
            <p:ph idx="1"/>
          </p:nvPr>
        </p:nvSpPr>
        <p:spPr>
          <a:xfrm>
            <a:off x="6096000" y="1108061"/>
            <a:ext cx="5008901" cy="4571972"/>
          </a:xfrm>
        </p:spPr>
        <p:txBody>
          <a:bodyPr rtlCol="0" anchor="ctr">
            <a:normAutofit/>
          </a:bodyPr>
          <a:lstStyle/>
          <a:p>
            <a:pPr marL="182880" indent="-182880">
              <a:spcAft>
                <a:spcPts val="0"/>
              </a:spcAft>
              <a:buClr>
                <a:schemeClr val="tx1">
                  <a:lumMod val="85000"/>
                  <a:lumOff val="15000"/>
                </a:schemeClr>
              </a:buClr>
              <a:defRPr/>
            </a:pPr>
            <a:r>
              <a:rPr lang="en-GB" altLang="en-US" sz="2000">
                <a:solidFill>
                  <a:schemeClr val="bg1"/>
                </a:solidFill>
              </a:rPr>
              <a:t>Mandatory codes are legislated and imposed by governments</a:t>
            </a:r>
          </a:p>
          <a:p>
            <a:pPr marL="182880" indent="-182880">
              <a:spcAft>
                <a:spcPts val="0"/>
              </a:spcAft>
              <a:buClr>
                <a:schemeClr val="tx1">
                  <a:lumMod val="85000"/>
                  <a:lumOff val="15000"/>
                </a:schemeClr>
              </a:buClr>
              <a:defRPr/>
            </a:pPr>
            <a:r>
              <a:rPr lang="en-GB" altLang="en-US" sz="2000">
                <a:solidFill>
                  <a:schemeClr val="bg1"/>
                </a:solidFill>
              </a:rPr>
              <a:t>Co-regulatory codes are intended to develop a shared understanding between parties (i.e. government, community and industry) and, while often voluntary, may be legislated</a:t>
            </a:r>
          </a:p>
          <a:p>
            <a:pPr marL="182880" indent="-182880">
              <a:spcAft>
                <a:spcPts val="0"/>
              </a:spcAft>
              <a:buClr>
                <a:schemeClr val="tx1">
                  <a:lumMod val="85000"/>
                  <a:lumOff val="15000"/>
                </a:schemeClr>
              </a:buClr>
              <a:defRPr/>
            </a:pPr>
            <a:r>
              <a:rPr lang="en-GB" altLang="en-US" sz="2000">
                <a:solidFill>
                  <a:schemeClr val="bg1"/>
                </a:solidFill>
              </a:rPr>
              <a:t>Self-regulatory codes have been developed with the intent that they are enforced by industry</a:t>
            </a:r>
          </a:p>
        </p:txBody>
      </p:sp>
    </p:spTree>
    <p:extLst>
      <p:ext uri="{BB962C8B-B14F-4D97-AF65-F5344CB8AC3E}">
        <p14:creationId xmlns:p14="http://schemas.microsoft.com/office/powerpoint/2010/main" val="389274474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07522" name="Title 1">
            <a:extLst>
              <a:ext uri="{FF2B5EF4-FFF2-40B4-BE49-F238E27FC236}">
                <a16:creationId xmlns:a16="http://schemas.microsoft.com/office/drawing/2014/main" id="{851E7353-2961-F545-89C3-93172912C8F7}"/>
              </a:ext>
            </a:extLst>
          </p:cNvPr>
          <p:cNvSpPr>
            <a:spLocks noGrp="1"/>
          </p:cNvSpPr>
          <p:nvPr>
            <p:ph type="title"/>
          </p:nvPr>
        </p:nvSpPr>
        <p:spPr>
          <a:xfrm>
            <a:off x="1014141" y="1450655"/>
            <a:ext cx="3932030" cy="3956690"/>
          </a:xfrm>
        </p:spPr>
        <p:txBody>
          <a:bodyPr anchor="ctr">
            <a:normAutofit/>
          </a:bodyPr>
          <a:lstStyle/>
          <a:p>
            <a:pPr eaLnBrk="1" hangingPunct="1"/>
            <a:r>
              <a:rPr lang="en-GB" altLang="en-US" sz="5600">
                <a:solidFill>
                  <a:schemeClr val="bg1"/>
                </a:solidFill>
              </a:rPr>
              <a:t>Motivations for RG Code</a:t>
            </a:r>
          </a:p>
        </p:txBody>
      </p:sp>
      <p:cxnSp>
        <p:nvCxnSpPr>
          <p:cNvPr id="74" name="Straight Connector 73">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7523" name="Content Placeholder 2">
            <a:extLst>
              <a:ext uri="{FF2B5EF4-FFF2-40B4-BE49-F238E27FC236}">
                <a16:creationId xmlns:a16="http://schemas.microsoft.com/office/drawing/2014/main" id="{30FA5A48-AC02-C24E-87BE-A25176FEC8E7}"/>
              </a:ext>
            </a:extLst>
          </p:cNvPr>
          <p:cNvSpPr>
            <a:spLocks noGrp="1"/>
          </p:cNvSpPr>
          <p:nvPr>
            <p:ph idx="1"/>
          </p:nvPr>
        </p:nvSpPr>
        <p:spPr>
          <a:xfrm>
            <a:off x="6096000" y="1108061"/>
            <a:ext cx="5008901" cy="4571972"/>
          </a:xfrm>
        </p:spPr>
        <p:txBody>
          <a:bodyPr anchor="ctr">
            <a:normAutofit/>
          </a:bodyPr>
          <a:lstStyle/>
          <a:p>
            <a:pPr eaLnBrk="1" hangingPunct="1"/>
            <a:r>
              <a:rPr lang="en-GB" altLang="en-US" sz="2000">
                <a:solidFill>
                  <a:schemeClr val="bg1"/>
                </a:solidFill>
              </a:rPr>
              <a:t>The introduction of these codes of practice and programs stem from a range of motivations within the gambling industry</a:t>
            </a:r>
          </a:p>
          <a:p>
            <a:pPr lvl="1" eaLnBrk="1" hangingPunct="1"/>
            <a:r>
              <a:rPr lang="en-GB" altLang="en-US" sz="2000">
                <a:solidFill>
                  <a:schemeClr val="bg1"/>
                </a:solidFill>
                <a:ea typeface="ＭＳ Ｐゴシック" panose="020B0600070205080204" pitchFamily="34" charset="-128"/>
              </a:rPr>
              <a:t>ethical concerns</a:t>
            </a:r>
          </a:p>
          <a:p>
            <a:pPr lvl="1" eaLnBrk="1" hangingPunct="1"/>
            <a:r>
              <a:rPr lang="en-GB" altLang="en-US" sz="2000">
                <a:solidFill>
                  <a:schemeClr val="bg1"/>
                </a:solidFill>
                <a:ea typeface="ＭＳ Ｐゴシック" panose="020B0600070205080204" pitchFamily="34" charset="-128"/>
              </a:rPr>
              <a:t>a desire to improve their public profile</a:t>
            </a:r>
          </a:p>
          <a:p>
            <a:pPr lvl="1" eaLnBrk="1" hangingPunct="1"/>
            <a:r>
              <a:rPr lang="en-GB" altLang="en-US" sz="2000">
                <a:solidFill>
                  <a:schemeClr val="bg1"/>
                </a:solidFill>
                <a:ea typeface="ＭＳ Ｐゴシック" panose="020B0600070205080204" pitchFamily="34" charset="-128"/>
              </a:rPr>
              <a:t>a concern to pre-empt the introduction of prescriptive government regulation.</a:t>
            </a:r>
          </a:p>
        </p:txBody>
      </p:sp>
    </p:spTree>
    <p:extLst>
      <p:ext uri="{BB962C8B-B14F-4D97-AF65-F5344CB8AC3E}">
        <p14:creationId xmlns:p14="http://schemas.microsoft.com/office/powerpoint/2010/main" val="126930521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Isosceles Triangle 82">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Isosceles Triangle 84">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546" name="Title 3">
            <a:extLst>
              <a:ext uri="{FF2B5EF4-FFF2-40B4-BE49-F238E27FC236}">
                <a16:creationId xmlns:a16="http://schemas.microsoft.com/office/drawing/2014/main" id="{BDB04F49-64CE-464B-A22E-2BBE05C28BCF}"/>
              </a:ext>
            </a:extLst>
          </p:cNvPr>
          <p:cNvSpPr>
            <a:spLocks noGrp="1"/>
          </p:cNvSpPr>
          <p:nvPr>
            <p:ph type="title"/>
          </p:nvPr>
        </p:nvSpPr>
        <p:spPr/>
        <p:txBody>
          <a:bodyPr anchor="ctr">
            <a:normAutofit/>
          </a:bodyPr>
          <a:lstStyle/>
          <a:p>
            <a:pPr eaLnBrk="1" hangingPunct="1"/>
            <a:r>
              <a:rPr lang="en-GB" altLang="en-US" dirty="0"/>
              <a:t>Codes vary in terms of responsible gambling</a:t>
            </a:r>
          </a:p>
        </p:txBody>
      </p:sp>
      <p:graphicFrame>
        <p:nvGraphicFramePr>
          <p:cNvPr id="108548" name="Content Placeholder 2">
            <a:extLst>
              <a:ext uri="{FF2B5EF4-FFF2-40B4-BE49-F238E27FC236}">
                <a16:creationId xmlns:a16="http://schemas.microsoft.com/office/drawing/2014/main" id="{35E982E6-783B-4854-802A-5C97B94A7E6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659986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968EB073-27D4-42DD-B533-EFFE0B20B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5803871" y="0"/>
            <a:ext cx="6388129"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570" name="Title 1">
            <a:extLst>
              <a:ext uri="{FF2B5EF4-FFF2-40B4-BE49-F238E27FC236}">
                <a16:creationId xmlns:a16="http://schemas.microsoft.com/office/drawing/2014/main" id="{D8813CC2-1864-FF4F-88E5-858807922768}"/>
              </a:ext>
            </a:extLst>
          </p:cNvPr>
          <p:cNvSpPr>
            <a:spLocks noGrp="1"/>
          </p:cNvSpPr>
          <p:nvPr>
            <p:ph type="title"/>
          </p:nvPr>
        </p:nvSpPr>
        <p:spPr>
          <a:xfrm>
            <a:off x="6745735" y="640081"/>
            <a:ext cx="4806184" cy="3637373"/>
          </a:xfrm>
          <a:noFill/>
        </p:spPr>
        <p:txBody>
          <a:bodyPr vert="horz" lIns="91440" tIns="45720" rIns="91440" bIns="45720" rtlCol="0" anchor="b">
            <a:normAutofit/>
          </a:bodyPr>
          <a:lstStyle/>
          <a:p>
            <a:r>
              <a:rPr lang="en-US" altLang="en-US" sz="6000">
                <a:solidFill>
                  <a:schemeClr val="bg1"/>
                </a:solidFill>
              </a:rPr>
              <a:t>Breadth and depth of codes of practice and programs</a:t>
            </a:r>
          </a:p>
        </p:txBody>
      </p:sp>
      <p:pic>
        <p:nvPicPr>
          <p:cNvPr id="109573" name="Picture 109572">
            <a:extLst>
              <a:ext uri="{FF2B5EF4-FFF2-40B4-BE49-F238E27FC236}">
                <a16:creationId xmlns:a16="http://schemas.microsoft.com/office/drawing/2014/main" id="{D0205270-8841-420D-964F-98EAD70ADD1E}"/>
              </a:ext>
            </a:extLst>
          </p:cNvPr>
          <p:cNvPicPr>
            <a:picLocks noChangeAspect="1"/>
          </p:cNvPicPr>
          <p:nvPr/>
        </p:nvPicPr>
        <p:blipFill rotWithShape="1">
          <a:blip r:embed="rId3"/>
          <a:srcRect l="9116" r="31456" b="-1"/>
          <a:stretch/>
        </p:blipFill>
        <p:spPr>
          <a:xfrm>
            <a:off x="20" y="10"/>
            <a:ext cx="6105635" cy="6857990"/>
          </a:xfrm>
          <a:prstGeom prst="rect">
            <a:avLst/>
          </a:prstGeom>
        </p:spPr>
      </p:pic>
      <p:sp>
        <p:nvSpPr>
          <p:cNvPr id="109571" name="Content Placeholder 2">
            <a:extLst>
              <a:ext uri="{FF2B5EF4-FFF2-40B4-BE49-F238E27FC236}">
                <a16:creationId xmlns:a16="http://schemas.microsoft.com/office/drawing/2014/main" id="{A5A29D6D-C379-454D-ACD6-A183D4AE3053}"/>
              </a:ext>
            </a:extLst>
          </p:cNvPr>
          <p:cNvSpPr>
            <a:spLocks noGrp="1"/>
          </p:cNvSpPr>
          <p:nvPr>
            <p:ph idx="4294967295"/>
          </p:nvPr>
        </p:nvSpPr>
        <p:spPr>
          <a:xfrm>
            <a:off x="5117586" y="1124998"/>
            <a:ext cx="6493222" cy="4608003"/>
          </a:xfrm>
        </p:spPr>
        <p:txBody>
          <a:bodyPr vert="horz" lIns="91440" tIns="45720" rIns="91440" bIns="45720" rtlCol="0" anchor="ctr">
            <a:normAutofit/>
          </a:bodyPr>
          <a:lstStyle/>
          <a:p>
            <a:endParaRPr lang="en-US" altLang="en-US" sz="2000" dirty="0"/>
          </a:p>
          <a:p>
            <a:pPr marL="0" indent="0"/>
            <a:endParaRPr lang="en-US" altLang="en-US" sz="2000" dirty="0"/>
          </a:p>
        </p:txBody>
      </p:sp>
    </p:spTree>
    <p:extLst>
      <p:ext uri="{BB962C8B-B14F-4D97-AF65-F5344CB8AC3E}">
        <p14:creationId xmlns:p14="http://schemas.microsoft.com/office/powerpoint/2010/main" val="224239354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618" name="Title 1">
            <a:extLst>
              <a:ext uri="{FF2B5EF4-FFF2-40B4-BE49-F238E27FC236}">
                <a16:creationId xmlns:a16="http://schemas.microsoft.com/office/drawing/2014/main" id="{9FBE59E8-19F4-B74C-97C4-7A79D07192FB}"/>
              </a:ext>
            </a:extLst>
          </p:cNvPr>
          <p:cNvSpPr>
            <a:spLocks noGrp="1"/>
          </p:cNvSpPr>
          <p:nvPr>
            <p:ph type="title"/>
          </p:nvPr>
        </p:nvSpPr>
        <p:spPr>
          <a:xfrm>
            <a:off x="746228" y="1037967"/>
            <a:ext cx="3054091" cy="4709131"/>
          </a:xfrm>
        </p:spPr>
        <p:txBody>
          <a:bodyPr anchor="ctr">
            <a:normAutofit/>
          </a:bodyPr>
          <a:lstStyle/>
          <a:p>
            <a:pPr eaLnBrk="1" hangingPunct="1"/>
            <a:r>
              <a:rPr lang="en-GB" altLang="en-US">
                <a:solidFill>
                  <a:schemeClr val="bg1">
                    <a:lumMod val="85000"/>
                    <a:lumOff val="15000"/>
                  </a:schemeClr>
                </a:solidFill>
              </a:rPr>
              <a:t>Benefits of industry self-regulation</a:t>
            </a:r>
          </a:p>
        </p:txBody>
      </p:sp>
      <p:graphicFrame>
        <p:nvGraphicFramePr>
          <p:cNvPr id="111620" name="Content Placeholder 2">
            <a:extLst>
              <a:ext uri="{FF2B5EF4-FFF2-40B4-BE49-F238E27FC236}">
                <a16:creationId xmlns:a16="http://schemas.microsoft.com/office/drawing/2014/main" id="{05719CD5-3133-4908-BB56-8AA168EFCCBA}"/>
              </a:ext>
            </a:extLst>
          </p:cNvPr>
          <p:cNvGraphicFramePr>
            <a:graphicFrameLocks noGrp="1"/>
          </p:cNvGraphicFramePr>
          <p:nvPr>
            <p:ph idx="1"/>
            <p:extLst>
              <p:ext uri="{D42A27DB-BD31-4B8C-83A1-F6EECF244321}">
                <p14:modId xmlns:p14="http://schemas.microsoft.com/office/powerpoint/2010/main" val="94675329"/>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634612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258" name="Title 1">
            <a:extLst>
              <a:ext uri="{FF2B5EF4-FFF2-40B4-BE49-F238E27FC236}">
                <a16:creationId xmlns:a16="http://schemas.microsoft.com/office/drawing/2014/main" id="{3E48DF66-13CC-AE42-8F48-C4DC565DE01C}"/>
              </a:ext>
            </a:extLst>
          </p:cNvPr>
          <p:cNvSpPr>
            <a:spLocks noGrp="1"/>
          </p:cNvSpPr>
          <p:nvPr>
            <p:ph type="title"/>
          </p:nvPr>
        </p:nvSpPr>
        <p:spPr>
          <a:xfrm>
            <a:off x="524741" y="620392"/>
            <a:ext cx="3808268" cy="5504688"/>
          </a:xfrm>
        </p:spPr>
        <p:txBody>
          <a:bodyPr rtlCol="0">
            <a:normAutofit/>
          </a:bodyPr>
          <a:lstStyle/>
          <a:p>
            <a:pPr>
              <a:defRPr/>
            </a:pPr>
            <a:r>
              <a:rPr lang="en-GB" altLang="en-US" sz="5600">
                <a:solidFill>
                  <a:schemeClr val="bg1"/>
                </a:solidFill>
              </a:rPr>
              <a:t>Deficiencies with voluntary codes of practice and programs</a:t>
            </a:r>
          </a:p>
        </p:txBody>
      </p:sp>
      <p:graphicFrame>
        <p:nvGraphicFramePr>
          <p:cNvPr id="113669" name="Content Placeholder 2">
            <a:extLst>
              <a:ext uri="{FF2B5EF4-FFF2-40B4-BE49-F238E27FC236}">
                <a16:creationId xmlns:a16="http://schemas.microsoft.com/office/drawing/2014/main" id="{260A74F6-F7D9-4F7D-A671-C8949A7B2598}"/>
              </a:ext>
            </a:extLst>
          </p:cNvPr>
          <p:cNvGraphicFramePr>
            <a:graphicFrameLocks noGrp="1"/>
          </p:cNvGraphicFramePr>
          <p:nvPr>
            <p:ph idx="1"/>
            <p:extLst>
              <p:ext uri="{D42A27DB-BD31-4B8C-83A1-F6EECF244321}">
                <p14:modId xmlns:p14="http://schemas.microsoft.com/office/powerpoint/2010/main" val="310696705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572312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5714" name="Title 1">
            <a:extLst>
              <a:ext uri="{FF2B5EF4-FFF2-40B4-BE49-F238E27FC236}">
                <a16:creationId xmlns:a16="http://schemas.microsoft.com/office/drawing/2014/main" id="{EAB991CD-29B6-224E-89EA-BA623C0D45EF}"/>
              </a:ext>
            </a:extLst>
          </p:cNvPr>
          <p:cNvSpPr>
            <a:spLocks noGrp="1"/>
          </p:cNvSpPr>
          <p:nvPr>
            <p:ph type="title"/>
          </p:nvPr>
        </p:nvSpPr>
        <p:spPr>
          <a:xfrm>
            <a:off x="524741" y="620392"/>
            <a:ext cx="3808268" cy="5504688"/>
          </a:xfrm>
        </p:spPr>
        <p:txBody>
          <a:bodyPr>
            <a:normAutofit/>
          </a:bodyPr>
          <a:lstStyle/>
          <a:p>
            <a:pPr eaLnBrk="1" hangingPunct="1"/>
            <a:r>
              <a:rPr lang="en-GB" altLang="en-US" sz="6000">
                <a:solidFill>
                  <a:schemeClr val="bg1"/>
                </a:solidFill>
              </a:rPr>
              <a:t>Compliance is better where codes are mandatory</a:t>
            </a:r>
          </a:p>
        </p:txBody>
      </p:sp>
      <p:graphicFrame>
        <p:nvGraphicFramePr>
          <p:cNvPr id="115717" name="Content Placeholder 2">
            <a:extLst>
              <a:ext uri="{FF2B5EF4-FFF2-40B4-BE49-F238E27FC236}">
                <a16:creationId xmlns:a16="http://schemas.microsoft.com/office/drawing/2014/main" id="{42869493-F963-44E3-A3E9-2B5A9BD86F98}"/>
              </a:ext>
            </a:extLst>
          </p:cNvPr>
          <p:cNvGraphicFramePr>
            <a:graphicFrameLocks noGrp="1"/>
          </p:cNvGraphicFramePr>
          <p:nvPr>
            <p:ph idx="1"/>
            <p:extLst>
              <p:ext uri="{D42A27DB-BD31-4B8C-83A1-F6EECF244321}">
                <p14:modId xmlns:p14="http://schemas.microsoft.com/office/powerpoint/2010/main" val="273481281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627952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764" name="Rectangle 70">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80">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Isosceles Triangle 82">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762" name="Title 1">
            <a:extLst>
              <a:ext uri="{FF2B5EF4-FFF2-40B4-BE49-F238E27FC236}">
                <a16:creationId xmlns:a16="http://schemas.microsoft.com/office/drawing/2014/main" id="{6D93CC34-9EB8-614E-BE6D-524F969296E5}"/>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Regulatory spectrum</a:t>
            </a:r>
          </a:p>
        </p:txBody>
      </p:sp>
      <p:graphicFrame>
        <p:nvGraphicFramePr>
          <p:cNvPr id="5" name="Content Placeholder 4">
            <a:extLst>
              <a:ext uri="{FF2B5EF4-FFF2-40B4-BE49-F238E27FC236}">
                <a16:creationId xmlns:a16="http://schemas.microsoft.com/office/drawing/2014/main" id="{76744053-6062-4440-BAE3-8BDD3E3C51DF}"/>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1102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810" name="Title 1">
            <a:extLst>
              <a:ext uri="{FF2B5EF4-FFF2-40B4-BE49-F238E27FC236}">
                <a16:creationId xmlns:a16="http://schemas.microsoft.com/office/drawing/2014/main" id="{A0F2C337-AA79-7A4D-B7DC-CDF2FD2C756E}"/>
              </a:ext>
            </a:extLst>
          </p:cNvPr>
          <p:cNvSpPr>
            <a:spLocks noGrp="1"/>
          </p:cNvSpPr>
          <p:nvPr>
            <p:ph type="title"/>
          </p:nvPr>
        </p:nvSpPr>
        <p:spPr>
          <a:xfrm>
            <a:off x="838200" y="557188"/>
            <a:ext cx="10515600" cy="1133499"/>
          </a:xfrm>
        </p:spPr>
        <p:txBody>
          <a:bodyPr>
            <a:normAutofit/>
          </a:bodyPr>
          <a:lstStyle/>
          <a:p>
            <a:pPr algn="ctr" eaLnBrk="1" hangingPunct="1"/>
            <a:r>
              <a:rPr lang="en-GB" altLang="en-US" sz="5200"/>
              <a:t>Self-regulation spectrum</a:t>
            </a:r>
          </a:p>
        </p:txBody>
      </p:sp>
      <p:graphicFrame>
        <p:nvGraphicFramePr>
          <p:cNvPr id="6" name="Content Placeholder 5">
            <a:extLst>
              <a:ext uri="{FF2B5EF4-FFF2-40B4-BE49-F238E27FC236}">
                <a16:creationId xmlns:a16="http://schemas.microsoft.com/office/drawing/2014/main" id="{40E6A41C-E967-5242-9114-704ED6DD0276}"/>
              </a:ext>
            </a:extLst>
          </p:cNvPr>
          <p:cNvGraphicFramePr>
            <a:graphicFrameLocks noGrp="1"/>
          </p:cNvGraphicFramePr>
          <p:nvPr>
            <p:ph idx="1"/>
            <p:extLst>
              <p:ext uri="{D42A27DB-BD31-4B8C-83A1-F6EECF244321}">
                <p14:modId xmlns:p14="http://schemas.microsoft.com/office/powerpoint/2010/main" val="293850430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85248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80">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Isosceles Triangle 82">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858" name="Title 1">
            <a:extLst>
              <a:ext uri="{FF2B5EF4-FFF2-40B4-BE49-F238E27FC236}">
                <a16:creationId xmlns:a16="http://schemas.microsoft.com/office/drawing/2014/main" id="{F41E1798-D38F-A246-902D-53962B1046DF}"/>
              </a:ext>
            </a:extLst>
          </p:cNvPr>
          <p:cNvSpPr>
            <a:spLocks noGrp="1"/>
          </p:cNvSpPr>
          <p:nvPr>
            <p:ph type="title"/>
          </p:nvPr>
        </p:nvSpPr>
        <p:spPr>
          <a:xfrm>
            <a:off x="581192" y="702156"/>
            <a:ext cx="11029616" cy="1188720"/>
          </a:xfrm>
        </p:spPr>
        <p:txBody>
          <a:bodyPr>
            <a:normAutofit/>
          </a:bodyPr>
          <a:lstStyle/>
          <a:p>
            <a:pPr eaLnBrk="1" hangingPunct="1"/>
            <a:r>
              <a:rPr lang="en-GB" altLang="en-US">
                <a:solidFill>
                  <a:schemeClr val="tx1">
                    <a:lumMod val="85000"/>
                    <a:lumOff val="15000"/>
                  </a:schemeClr>
                </a:solidFill>
              </a:rPr>
              <a:t>Regulatory spectrum</a:t>
            </a:r>
          </a:p>
        </p:txBody>
      </p:sp>
      <p:graphicFrame>
        <p:nvGraphicFramePr>
          <p:cNvPr id="5" name="Content Placeholder 4">
            <a:extLst>
              <a:ext uri="{FF2B5EF4-FFF2-40B4-BE49-F238E27FC236}">
                <a16:creationId xmlns:a16="http://schemas.microsoft.com/office/drawing/2014/main" id="{81EBBC12-AF08-C54E-BD80-44AA3095EC25}"/>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326938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4" name="Title 3"/>
          <p:cNvSpPr>
            <a:spLocks noGrp="1"/>
          </p:cNvSpPr>
          <p:nvPr>
            <p:ph type="title"/>
          </p:nvPr>
        </p:nvSpPr>
        <p:spPr>
          <a:xfrm>
            <a:off x="1014140" y="1450655"/>
            <a:ext cx="4696098" cy="3956690"/>
          </a:xfrm>
        </p:spPr>
        <p:txBody>
          <a:bodyPr anchor="ctr">
            <a:normAutofit/>
          </a:bodyPr>
          <a:lstStyle/>
          <a:p>
            <a:r>
              <a:rPr lang="en-GB" sz="8000" dirty="0">
                <a:solidFill>
                  <a:schemeClr val="bg1"/>
                </a:solidFill>
              </a:rPr>
              <a:t>What evidence ?</a:t>
            </a:r>
          </a:p>
        </p:txBody>
      </p:sp>
      <p:cxnSp>
        <p:nvCxnSpPr>
          <p:cNvPr id="12" name="Straight Connector 11">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Content Placeholder 4"/>
          <p:cNvSpPr>
            <a:spLocks noGrp="1"/>
          </p:cNvSpPr>
          <p:nvPr>
            <p:ph idx="1"/>
          </p:nvPr>
        </p:nvSpPr>
        <p:spPr>
          <a:xfrm>
            <a:off x="6096000" y="1108060"/>
            <a:ext cx="5519738" cy="4740283"/>
          </a:xfrm>
        </p:spPr>
        <p:txBody>
          <a:bodyPr anchor="ctr">
            <a:noAutofit/>
          </a:bodyPr>
          <a:lstStyle/>
          <a:p>
            <a:r>
              <a:rPr lang="en-GB" sz="2400" dirty="0">
                <a:solidFill>
                  <a:schemeClr val="bg1"/>
                </a:solidFill>
              </a:rPr>
              <a:t>EVIDENCE SHOWS SELF-REGULATION IS THE LEAST BURDENSOME APPROACH FOR TAXPAYERS, PROVIDING AN ENVIRONMENT IN WHICH BUSINESSES AND CONSUMERS CAN TRANSACT WITH CONFIDENCE. </a:t>
            </a:r>
          </a:p>
          <a:p>
            <a:r>
              <a:rPr lang="en-GB" sz="2400" dirty="0">
                <a:solidFill>
                  <a:schemeClr val="bg1"/>
                </a:solidFill>
              </a:rPr>
              <a:t>SELF-REGULATION HAS BECOME INCREASINGLY COMMONPLACE IN MANY COUNTRIES, WITH CONSUMERS, GOVERNMENTS AND BUSINESSES VIEWING ITAS PREFERABLE TO GOVERNMENT REGULATION.</a:t>
            </a:r>
          </a:p>
        </p:txBody>
      </p:sp>
    </p:spTree>
    <p:extLst>
      <p:ext uri="{BB962C8B-B14F-4D97-AF65-F5344CB8AC3E}">
        <p14:creationId xmlns:p14="http://schemas.microsoft.com/office/powerpoint/2010/main" val="34339179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24930" name="Title 1">
            <a:extLst>
              <a:ext uri="{FF2B5EF4-FFF2-40B4-BE49-F238E27FC236}">
                <a16:creationId xmlns:a16="http://schemas.microsoft.com/office/drawing/2014/main" id="{D93AD9D4-D8D7-8C48-BBAF-D783ED3657DE}"/>
              </a:ext>
            </a:extLst>
          </p:cNvPr>
          <p:cNvSpPr>
            <a:spLocks noGrp="1"/>
          </p:cNvSpPr>
          <p:nvPr>
            <p:ph type="title"/>
          </p:nvPr>
        </p:nvSpPr>
        <p:spPr>
          <a:xfrm>
            <a:off x="1014141" y="1450655"/>
            <a:ext cx="3932030" cy="3956690"/>
          </a:xfrm>
        </p:spPr>
        <p:txBody>
          <a:bodyPr anchor="ctr">
            <a:normAutofit/>
          </a:bodyPr>
          <a:lstStyle/>
          <a:p>
            <a:pPr eaLnBrk="1" hangingPunct="1"/>
            <a:r>
              <a:rPr lang="en-GB" altLang="en-US" sz="8000">
                <a:solidFill>
                  <a:schemeClr val="bg1"/>
                </a:solidFill>
              </a:rPr>
              <a:t>A thought </a:t>
            </a:r>
          </a:p>
        </p:txBody>
      </p:sp>
      <p:cxnSp>
        <p:nvCxnSpPr>
          <p:cNvPr id="137" name="Straight Connector 13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6499" name="Content Placeholder 2">
            <a:extLst>
              <a:ext uri="{FF2B5EF4-FFF2-40B4-BE49-F238E27FC236}">
                <a16:creationId xmlns:a16="http://schemas.microsoft.com/office/drawing/2014/main" id="{3FE4400F-F445-EB41-9AE1-6E3578849468}"/>
              </a:ext>
            </a:extLst>
          </p:cNvPr>
          <p:cNvSpPr>
            <a:spLocks noGrp="1"/>
          </p:cNvSpPr>
          <p:nvPr>
            <p:ph idx="1"/>
          </p:nvPr>
        </p:nvSpPr>
        <p:spPr>
          <a:xfrm>
            <a:off x="6096000" y="1108061"/>
            <a:ext cx="5008901" cy="4571972"/>
          </a:xfrm>
        </p:spPr>
        <p:txBody>
          <a:bodyPr rtlCol="0" anchor="ctr">
            <a:normAutofit/>
          </a:bodyPr>
          <a:lstStyle/>
          <a:p>
            <a:pPr marL="182880" indent="-182880">
              <a:spcAft>
                <a:spcPts val="0"/>
              </a:spcAft>
              <a:buClr>
                <a:schemeClr val="tx1">
                  <a:lumMod val="85000"/>
                  <a:lumOff val="15000"/>
                </a:schemeClr>
              </a:buClr>
              <a:defRPr/>
            </a:pPr>
            <a:r>
              <a:rPr lang="en-GB" altLang="en-US" sz="2000" b="1" i="1">
                <a:solidFill>
                  <a:schemeClr val="bg1"/>
                </a:solidFill>
              </a:rPr>
              <a:t>CSR has failed.  The argument is simple and compelling;  a doctor judges his/her success by whether the patient is getting better/healthier or worse/sicker.  Similarly, we should judge the success of CSR by whether our communities are getting better or worse.  And while at the micro level, in terms of specific CSR policies and practices we can show many improvements, at the macro level, almost every indicator shows our social, environmental and ethical health is in decline.  </a:t>
            </a:r>
            <a:r>
              <a:rPr lang="en-GB" altLang="en-US" sz="2000">
                <a:solidFill>
                  <a:schemeClr val="bg1"/>
                </a:solidFill>
              </a:rPr>
              <a:t> </a:t>
            </a:r>
          </a:p>
          <a:p>
            <a:pPr marL="182880" indent="-182880">
              <a:spcAft>
                <a:spcPts val="0"/>
              </a:spcAft>
              <a:buClr>
                <a:schemeClr val="tx1">
                  <a:lumMod val="85000"/>
                  <a:lumOff val="15000"/>
                </a:schemeClr>
              </a:buClr>
              <a:defRPr/>
            </a:pPr>
            <a:endParaRPr lang="en-GB" altLang="en-US" sz="2000">
              <a:solidFill>
                <a:schemeClr val="bg1"/>
              </a:solidFill>
            </a:endParaRPr>
          </a:p>
        </p:txBody>
      </p:sp>
    </p:spTree>
    <p:extLst>
      <p:ext uri="{BB962C8B-B14F-4D97-AF65-F5344CB8AC3E}">
        <p14:creationId xmlns:p14="http://schemas.microsoft.com/office/powerpoint/2010/main" val="1274612625"/>
      </p:ext>
    </p:extLst>
  </p:cSld>
  <p:clrMapOvr>
    <a:masterClrMapping/>
  </p:clrMapOvr>
</p:sld>
</file>

<file path=ppt/theme/theme1.xml><?xml version="1.0" encoding="utf-8"?>
<a:theme xmlns:a="http://schemas.openxmlformats.org/drawingml/2006/main" name="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97BFC0B-9A56-4EBE-B8B9-C640BDEEA12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EE34AC74-73EC-4F63-B1E5-2276CC028F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6856451-3478-4CB0-86F7-C9831D35839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20</TotalTime>
  <Words>9008</Words>
  <Application>Microsoft Office PowerPoint</Application>
  <PresentationFormat>Widescreen</PresentationFormat>
  <Paragraphs>476</Paragraphs>
  <Slides>76</Slides>
  <Notes>34</Notes>
  <HiddenSlides>40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76</vt:i4>
      </vt:variant>
    </vt:vector>
  </HeadingPairs>
  <TitlesOfParts>
    <vt:vector size="83" baseType="lpstr">
      <vt:lpstr>Arial</vt:lpstr>
      <vt:lpstr>Arial Narrow</vt:lpstr>
      <vt:lpstr>Calibri</vt:lpstr>
      <vt:lpstr>Calibri Light</vt:lpstr>
      <vt:lpstr>Impact</vt:lpstr>
      <vt:lpstr>Office Theme</vt:lpstr>
      <vt:lpstr>2_Office Theme</vt:lpstr>
      <vt:lpstr>Regulations and Codes of Conduct</vt:lpstr>
      <vt:lpstr>Ken Saro Wiwa and Shell</vt:lpstr>
      <vt:lpstr>How did Shell respond ?</vt:lpstr>
      <vt:lpstr>https://www.theguardian.com/world/2009/jun/08/nigeria-usa</vt:lpstr>
      <vt:lpstr>https://www.amnesty.org/en/latest/news/2017/06/shell-complicit-arbitrary-executions-ogoni-nine-writ-dutch-court/</vt:lpstr>
      <vt:lpstr>PowerPoint Presentation</vt:lpstr>
      <vt:lpstr>PowerPoint Presentation</vt:lpstr>
      <vt:lpstr>PowerPoint Presentation</vt:lpstr>
      <vt:lpstr>PowerPoint Presentation</vt:lpstr>
      <vt:lpstr>Anarchy or not ?</vt:lpstr>
      <vt:lpstr>However …</vt:lpstr>
      <vt:lpstr>Self-regulation</vt:lpstr>
      <vt:lpstr>Self-regulation to be the best kind of control</vt:lpstr>
      <vt:lpstr>Principles and trends</vt:lpstr>
      <vt:lpstr>Continued</vt:lpstr>
      <vt:lpstr>Continued</vt:lpstr>
      <vt:lpstr>Historical Trends in Regulation</vt:lpstr>
      <vt:lpstr>Regulation</vt:lpstr>
      <vt:lpstr>REGULATION</vt:lpstr>
      <vt:lpstr>DEFINITION</vt:lpstr>
      <vt:lpstr>TYPES OF REGULATION  We will today concentrate on regulations relating to protecting consumers. </vt:lpstr>
      <vt:lpstr>Why might we regulate? </vt:lpstr>
      <vt:lpstr>PowerPoint Presentation</vt:lpstr>
      <vt:lpstr>The Great Depression</vt:lpstr>
      <vt:lpstr>The Bull Market</vt:lpstr>
      <vt:lpstr>Why Americans invested in the stock market</vt:lpstr>
      <vt:lpstr>The Crash</vt:lpstr>
      <vt:lpstr>US Financial Crisis</vt:lpstr>
      <vt:lpstr>Ronald Reagan</vt:lpstr>
      <vt:lpstr>Bill Clinton</vt:lpstr>
      <vt:lpstr>Oil Tankers .....</vt:lpstr>
      <vt:lpstr>PowerPoint Presentation</vt:lpstr>
      <vt:lpstr>Criminality – distinctive </vt:lpstr>
      <vt:lpstr>Continued</vt:lpstr>
      <vt:lpstr>Continued</vt:lpstr>
      <vt:lpstr>Continued</vt:lpstr>
      <vt:lpstr>Derivatives</vt:lpstr>
      <vt:lpstr>Continued</vt:lpstr>
      <vt:lpstr>Continued</vt:lpstr>
      <vt:lpstr>Thoughts</vt:lpstr>
      <vt:lpstr>How much regulation?</vt:lpstr>
      <vt:lpstr>Principles of good regulation</vt:lpstr>
      <vt:lpstr>Some potential benefits of good regulation</vt:lpstr>
      <vt:lpstr>Self Regulation</vt:lpstr>
      <vt:lpstr>Self-regulation and the state</vt:lpstr>
      <vt:lpstr>Continued</vt:lpstr>
      <vt:lpstr>Continued</vt:lpstr>
      <vt:lpstr>Advantages of self-regulation over legislation</vt:lpstr>
      <vt:lpstr>Advantages of self-regulation over no regulation</vt:lpstr>
      <vt:lpstr>Issues with self-regulation</vt:lpstr>
      <vt:lpstr>Continued</vt:lpstr>
      <vt:lpstr>Continued</vt:lpstr>
      <vt:lpstr>Northern Rock 3m</vt:lpstr>
      <vt:lpstr>Codes</vt:lpstr>
      <vt:lpstr>Rules of the game</vt:lpstr>
      <vt:lpstr>Social Responsibility</vt:lpstr>
      <vt:lpstr>Types of Codes</vt:lpstr>
      <vt:lpstr>Motivation for “code of ethics”</vt:lpstr>
      <vt:lpstr>Motivations for Adopting Codes</vt:lpstr>
      <vt:lpstr>PowerPoint Presentation</vt:lpstr>
      <vt:lpstr>Continued</vt:lpstr>
      <vt:lpstr>Continued</vt:lpstr>
      <vt:lpstr>CSR Literature</vt:lpstr>
      <vt:lpstr>US Council for International Business (2004)</vt:lpstr>
      <vt:lpstr>Codes of practice</vt:lpstr>
      <vt:lpstr>Motivations for RG Code</vt:lpstr>
      <vt:lpstr>Codes vary in terms of responsible gambling</vt:lpstr>
      <vt:lpstr>Breadth and depth of codes of practice and programs</vt:lpstr>
      <vt:lpstr>Benefits of industry self-regulation</vt:lpstr>
      <vt:lpstr>Deficiencies with voluntary codes of practice and programs</vt:lpstr>
      <vt:lpstr>Compliance is better where codes are mandatory</vt:lpstr>
      <vt:lpstr>Regulatory spectrum</vt:lpstr>
      <vt:lpstr>Self-regulation spectrum</vt:lpstr>
      <vt:lpstr>Regulatory spectrum</vt:lpstr>
      <vt:lpstr>What evidence ?</vt:lpstr>
      <vt:lpstr>A thought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ETHICS LECTURE 9</dc:title>
  <dc:creator>Caroline Jawad</dc:creator>
  <cp:lastModifiedBy>Mike Durke</cp:lastModifiedBy>
  <cp:revision>3</cp:revision>
  <dcterms:created xsi:type="dcterms:W3CDTF">2020-11-23T10:41:26Z</dcterms:created>
  <dcterms:modified xsi:type="dcterms:W3CDTF">2022-12-08T14:41:14Z</dcterms:modified>
</cp:coreProperties>
</file>