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9"/>
  </p:notesMasterIdLst>
  <p:sldIdLst>
    <p:sldId id="256" r:id="rId2"/>
    <p:sldId id="308" r:id="rId3"/>
    <p:sldId id="310" r:id="rId4"/>
    <p:sldId id="309" r:id="rId5"/>
    <p:sldId id="313" r:id="rId6"/>
    <p:sldId id="312" r:id="rId7"/>
    <p:sldId id="314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74"/>
  </p:normalViewPr>
  <p:slideViewPr>
    <p:cSldViewPr snapToGrid="0" snapToObjects="1">
      <p:cViewPr varScale="1">
        <p:scale>
          <a:sx n="86" d="100"/>
          <a:sy n="86" d="100"/>
        </p:scale>
        <p:origin x="10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E829D-C773-4899-A9FC-8C956F49FC11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896FF1-5AFB-42EC-BB4A-0E2C73D0A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5237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3/24/2019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9" name="Group 8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969807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0755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3/24/2019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1921977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64850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3/24/2019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23723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3/24/2019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4694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3/24/2019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492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3/24/2019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19959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3/24/2019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948719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54680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0748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3/24/2019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79254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upi.manchester.ac.uk/media/services/supi/Academic-Poster-Guidance.pdf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600" dirty="0" smtClean="0">
                <a:solidFill>
                  <a:schemeClr val="tx1"/>
                </a:solidFill>
              </a:rPr>
              <a:t>Supporting Human Flourishing </a:t>
            </a:r>
            <a:endParaRPr lang="en-GB" sz="6600" dirty="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2800" b="1" dirty="0" smtClean="0">
                <a:solidFill>
                  <a:schemeClr val="tx1"/>
                </a:solidFill>
              </a:rPr>
              <a:t>26</a:t>
            </a:r>
            <a:r>
              <a:rPr lang="en-GB" sz="2800" b="1" baseline="30000" dirty="0" smtClean="0">
                <a:solidFill>
                  <a:schemeClr val="tx1"/>
                </a:solidFill>
              </a:rPr>
              <a:t>th</a:t>
            </a:r>
            <a:r>
              <a:rPr lang="en-GB" sz="2800" b="1" dirty="0" smtClean="0">
                <a:solidFill>
                  <a:schemeClr val="tx1"/>
                </a:solidFill>
              </a:rPr>
              <a:t> March </a:t>
            </a:r>
          </a:p>
          <a:p>
            <a:r>
              <a:rPr lang="en-GB" sz="2800" b="1" dirty="0" smtClean="0">
                <a:solidFill>
                  <a:schemeClr val="tx1"/>
                </a:solidFill>
              </a:rPr>
              <a:t>Academic Poster and Critical Essay Guidance</a:t>
            </a:r>
            <a:endParaRPr lang="en-GB" sz="2800" b="1" dirty="0" smtClean="0">
              <a:solidFill>
                <a:schemeClr val="tx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48212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560503"/>
            <a:ext cx="9601200" cy="4306897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2800" dirty="0" smtClean="0"/>
              <a:t>Review Assessment Guidance</a:t>
            </a:r>
          </a:p>
          <a:p>
            <a:r>
              <a:rPr lang="en-GB" sz="2800" dirty="0" smtClean="0"/>
              <a:t>Researching/organising your poster – support and guidance</a:t>
            </a:r>
          </a:p>
          <a:p>
            <a:r>
              <a:rPr lang="en-GB" sz="2800" dirty="0" smtClean="0"/>
              <a:t>Critical Essay</a:t>
            </a:r>
          </a:p>
          <a:p>
            <a:endParaRPr lang="en-GB" sz="2800" dirty="0" smtClean="0"/>
          </a:p>
          <a:p>
            <a:endParaRPr lang="en-GB" sz="2800" dirty="0" smtClean="0"/>
          </a:p>
          <a:p>
            <a:pPr marL="0" indent="0">
              <a:buNone/>
            </a:pPr>
            <a:endParaRPr lang="en-GB" sz="28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5531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Academic Poster accompanied by a critical </a:t>
            </a:r>
            <a:r>
              <a:rPr lang="en-GB" b="1" dirty="0" smtClean="0"/>
              <a:t>essay 1,500 -1,800. </a:t>
            </a:r>
            <a:r>
              <a:rPr lang="en-GB" b="1" dirty="0"/>
              <a:t>Critically evaluate an international (global) humanitarian organisation that works within the following areas that value human dignity and human rights.  </a:t>
            </a:r>
            <a:endParaRPr lang="en-GB" b="1" dirty="0" smtClean="0"/>
          </a:p>
          <a:p>
            <a:r>
              <a:rPr lang="en-GB" b="1" dirty="0" smtClean="0">
                <a:solidFill>
                  <a:srgbClr val="00B050"/>
                </a:solidFill>
              </a:rPr>
              <a:t>Poverty  </a:t>
            </a:r>
            <a:r>
              <a:rPr lang="en-GB" b="1" dirty="0">
                <a:solidFill>
                  <a:srgbClr val="00B050"/>
                </a:solidFill>
              </a:rPr>
              <a:t>- Hunger </a:t>
            </a:r>
            <a:endParaRPr lang="en-GB" b="1" dirty="0" smtClean="0">
              <a:solidFill>
                <a:srgbClr val="00B050"/>
              </a:solidFill>
            </a:endParaRPr>
          </a:p>
          <a:p>
            <a:r>
              <a:rPr lang="en-GB" b="1" dirty="0" smtClean="0">
                <a:solidFill>
                  <a:srgbClr val="00B050"/>
                </a:solidFill>
              </a:rPr>
              <a:t>(</a:t>
            </a:r>
            <a:r>
              <a:rPr lang="en-GB" b="1" dirty="0">
                <a:solidFill>
                  <a:srgbClr val="00B050"/>
                </a:solidFill>
              </a:rPr>
              <a:t>Global) Education – Global Education Projects </a:t>
            </a:r>
            <a:endParaRPr lang="en-GB" b="1" dirty="0" smtClean="0">
              <a:solidFill>
                <a:srgbClr val="00B050"/>
              </a:solidFill>
            </a:endParaRPr>
          </a:p>
          <a:p>
            <a:r>
              <a:rPr lang="en-GB" b="1" dirty="0" smtClean="0">
                <a:solidFill>
                  <a:srgbClr val="00B050"/>
                </a:solidFill>
              </a:rPr>
              <a:t>Health </a:t>
            </a:r>
            <a:r>
              <a:rPr lang="en-GB" b="1" dirty="0">
                <a:solidFill>
                  <a:srgbClr val="00B050"/>
                </a:solidFill>
              </a:rPr>
              <a:t>Disaster response </a:t>
            </a:r>
            <a:endParaRPr lang="en-GB" b="1" dirty="0" smtClean="0">
              <a:solidFill>
                <a:srgbClr val="00B050"/>
              </a:solidFill>
            </a:endParaRPr>
          </a:p>
          <a:p>
            <a:r>
              <a:rPr lang="en-GB" b="1" dirty="0" smtClean="0">
                <a:solidFill>
                  <a:srgbClr val="00B050"/>
                </a:solidFill>
              </a:rPr>
              <a:t>Immigration/Refugee </a:t>
            </a:r>
            <a:endParaRPr lang="en-GB" b="1" dirty="0">
              <a:solidFill>
                <a:srgbClr val="00B05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54000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Steps to take  ----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3179" y="1640378"/>
            <a:ext cx="9601200" cy="4926677"/>
          </a:xfrm>
        </p:spPr>
        <p:txBody>
          <a:bodyPr>
            <a:normAutofit lnSpcReduction="10000"/>
          </a:bodyPr>
          <a:lstStyle/>
          <a:p>
            <a:r>
              <a:rPr lang="en-GB" sz="2400" b="1" dirty="0" smtClean="0">
                <a:solidFill>
                  <a:srgbClr val="00B050"/>
                </a:solidFill>
              </a:rPr>
              <a:t>Choose an organisation </a:t>
            </a:r>
            <a:r>
              <a:rPr lang="en-GB" sz="2400" b="1" dirty="0" smtClean="0"/>
              <a:t>– Global Humanitarian Organisation</a:t>
            </a:r>
          </a:p>
          <a:p>
            <a:r>
              <a:rPr lang="en-GB" sz="2400" b="1" dirty="0" smtClean="0"/>
              <a:t>Explore </a:t>
            </a:r>
            <a:r>
              <a:rPr lang="en-GB" sz="2400" b="1" dirty="0" smtClean="0">
                <a:solidFill>
                  <a:srgbClr val="00B050"/>
                </a:solidFill>
              </a:rPr>
              <a:t>one of the themes </a:t>
            </a:r>
            <a:r>
              <a:rPr lang="en-GB" sz="2400" b="1" dirty="0" smtClean="0"/>
              <a:t>that has been presented – cast a critical eye, but be balanced with your research and within your work. </a:t>
            </a:r>
          </a:p>
          <a:p>
            <a:r>
              <a:rPr lang="en-GB" sz="2400" b="1" dirty="0" smtClean="0">
                <a:solidFill>
                  <a:srgbClr val="00B050"/>
                </a:solidFill>
              </a:rPr>
              <a:t>Identify an area of interest, within the theme </a:t>
            </a:r>
            <a:r>
              <a:rPr lang="en-GB" sz="2400" b="1" dirty="0" smtClean="0"/>
              <a:t>– perhaps a specific region, country, campaign, population, or other specific interest that can be examine and evaluated.</a:t>
            </a:r>
          </a:p>
          <a:p>
            <a:r>
              <a:rPr lang="en-GB" sz="2400" b="1" dirty="0" smtClean="0">
                <a:solidFill>
                  <a:srgbClr val="00B050"/>
                </a:solidFill>
              </a:rPr>
              <a:t>Title:</a:t>
            </a:r>
            <a:r>
              <a:rPr lang="en-GB" sz="2400" b="1" dirty="0" smtClean="0"/>
              <a:t>  </a:t>
            </a:r>
            <a:r>
              <a:rPr lang="en-GB" sz="2400" b="1" i="1" dirty="0" smtClean="0"/>
              <a:t>A critical question or statement </a:t>
            </a:r>
            <a:r>
              <a:rPr lang="en-GB" sz="2400" b="1" dirty="0" smtClean="0"/>
              <a:t>– this will help to define your parameters and framework for your poster as well as for the essay. </a:t>
            </a:r>
          </a:p>
          <a:p>
            <a:r>
              <a:rPr lang="en-GB" sz="2400" b="1" dirty="0" smtClean="0">
                <a:solidFill>
                  <a:srgbClr val="00B050"/>
                </a:solidFill>
              </a:rPr>
              <a:t>Design and layout </a:t>
            </a:r>
            <a:r>
              <a:rPr lang="en-GB" sz="2400" b="1" dirty="0" smtClean="0"/>
              <a:t>your information and findings– see the guidance that has been provided. </a:t>
            </a:r>
          </a:p>
          <a:p>
            <a:r>
              <a:rPr lang="en-GB" sz="2400" b="1" dirty="0" smtClean="0">
                <a:solidFill>
                  <a:srgbClr val="00B050"/>
                </a:solidFill>
              </a:rPr>
              <a:t>Do not forget </a:t>
            </a:r>
            <a:r>
              <a:rPr lang="en-GB" sz="2400" b="1" dirty="0" smtClean="0"/>
              <a:t>to look at MOODLE and each of the sections that were explored – Some great resources to get you started.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4662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What information do you need to consider or explore</a:t>
            </a:r>
            <a:r>
              <a:rPr lang="en-GB" dirty="0" smtClean="0"/>
              <a:t>?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934095"/>
            <a:ext cx="9601200" cy="47160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B050"/>
                </a:solidFill>
              </a:rPr>
              <a:t>Essay and Academic Poster</a:t>
            </a:r>
            <a:endParaRPr lang="en-GB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en-GB" b="1" i="1" dirty="0" smtClean="0"/>
              <a:t>This will depend on the organisation but perhaps the following could be considered</a:t>
            </a:r>
          </a:p>
          <a:p>
            <a:r>
              <a:rPr lang="en-GB" b="1" dirty="0" smtClean="0"/>
              <a:t>Understanding of Human Rights, Human Dignity….. Humanitarianism </a:t>
            </a:r>
            <a:endParaRPr lang="en-GB" b="1" dirty="0"/>
          </a:p>
          <a:p>
            <a:r>
              <a:rPr lang="en-GB" b="1" dirty="0" smtClean="0"/>
              <a:t>Mission Statement – Values.</a:t>
            </a:r>
          </a:p>
          <a:p>
            <a:r>
              <a:rPr lang="en-GB" b="1" dirty="0" smtClean="0"/>
              <a:t>Annual Reports</a:t>
            </a:r>
          </a:p>
          <a:p>
            <a:r>
              <a:rPr lang="en-GB" b="1" dirty="0" smtClean="0"/>
              <a:t>Funding Sources – Government, Foundation, UN etc…</a:t>
            </a:r>
          </a:p>
          <a:p>
            <a:r>
              <a:rPr lang="en-GB" b="1" dirty="0"/>
              <a:t>S</a:t>
            </a:r>
            <a:r>
              <a:rPr lang="en-GB" b="1" dirty="0" smtClean="0"/>
              <a:t>ustainable Development Goals (SDG’s) if applicable</a:t>
            </a:r>
          </a:p>
          <a:p>
            <a:r>
              <a:rPr lang="en-GB" b="1" dirty="0" smtClean="0"/>
              <a:t>Governmental/Non- government reports</a:t>
            </a:r>
          </a:p>
          <a:p>
            <a:r>
              <a:rPr lang="en-GB" b="1" dirty="0" smtClean="0"/>
              <a:t>Journal Articles or  other reports that reflect the topic area </a:t>
            </a:r>
            <a:endParaRPr lang="en-GB" b="1" dirty="0"/>
          </a:p>
          <a:p>
            <a:r>
              <a:rPr lang="en-GB" b="1" dirty="0" smtClean="0"/>
              <a:t>What else? 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335255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Poster Guidance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hlinkClick r:id="rId2"/>
              </a:rPr>
              <a:t>http://</a:t>
            </a:r>
            <a:r>
              <a:rPr lang="en-GB" b="1" dirty="0" smtClean="0">
                <a:hlinkClick r:id="rId2"/>
              </a:rPr>
              <a:t>www.supi.manchester.ac.uk/media/services/supi/Academic-Poster-Guidance.pdf</a:t>
            </a:r>
            <a:endParaRPr lang="en-GB" b="1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13400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Week – Tuesday, 2</a:t>
            </a:r>
            <a:r>
              <a:rPr lang="en-GB" baseline="30000" dirty="0" smtClean="0"/>
              <a:t>nd</a:t>
            </a:r>
            <a:r>
              <a:rPr lang="en-GB" dirty="0" smtClean="0"/>
              <a:t> April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Bring Questions </a:t>
            </a:r>
          </a:p>
          <a:p>
            <a:r>
              <a:rPr lang="en-GB" dirty="0" smtClean="0"/>
              <a:t>What have you learned about your organisation.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515704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A2E40"/>
      </a:dk2>
      <a:lt2>
        <a:srgbClr val="EBE7DD"/>
      </a:lt2>
      <a:accent1>
        <a:srgbClr val="69A1AB"/>
      </a:accent1>
      <a:accent2>
        <a:srgbClr val="F2C418"/>
      </a:accent2>
      <a:accent3>
        <a:srgbClr val="87492C"/>
      </a:accent3>
      <a:accent4>
        <a:srgbClr val="4A845E"/>
      </a:accent4>
      <a:accent5>
        <a:srgbClr val="DC9528"/>
      </a:accent5>
      <a:accent6>
        <a:srgbClr val="9A5D78"/>
      </a:accent6>
      <a:hlink>
        <a:srgbClr val="66C8E3"/>
      </a:hlink>
      <a:folHlink>
        <a:srgbClr val="B162A1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17F9D331-421E-442F-B033-AF5B21A4485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TM10001105[[fn=Crop]]</Template>
  <TotalTime>2194</TotalTime>
  <Words>310</Words>
  <Application>Microsoft Office PowerPoint</Application>
  <PresentationFormat>Widescreen</PresentationFormat>
  <Paragraphs>39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Calibri</vt:lpstr>
      <vt:lpstr>Franklin Gothic Book</vt:lpstr>
      <vt:lpstr>Crop</vt:lpstr>
      <vt:lpstr>Supporting Human Flourishing </vt:lpstr>
      <vt:lpstr>Aims </vt:lpstr>
      <vt:lpstr>Assessment Overview</vt:lpstr>
      <vt:lpstr>Steps to take  ----  </vt:lpstr>
      <vt:lpstr>What information do you need to consider or explore?  </vt:lpstr>
      <vt:lpstr>Poster Guidance</vt:lpstr>
      <vt:lpstr>Next Week – Tuesday, 2nd April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Ruth Groff</cp:lastModifiedBy>
  <cp:revision>67</cp:revision>
  <dcterms:created xsi:type="dcterms:W3CDTF">2017-02-12T11:19:02Z</dcterms:created>
  <dcterms:modified xsi:type="dcterms:W3CDTF">2019-03-24T17:34:54Z</dcterms:modified>
</cp:coreProperties>
</file>