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48"/>
  </p:notesMasterIdLst>
  <p:sldIdLst>
    <p:sldId id="256" r:id="rId2"/>
    <p:sldId id="287" r:id="rId3"/>
    <p:sldId id="288" r:id="rId4"/>
    <p:sldId id="289" r:id="rId5"/>
    <p:sldId id="290" r:id="rId6"/>
    <p:sldId id="291"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332" r:id="rId21"/>
    <p:sldId id="307" r:id="rId22"/>
    <p:sldId id="308"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26" r:id="rId41"/>
    <p:sldId id="327" r:id="rId42"/>
    <p:sldId id="328" r:id="rId43"/>
    <p:sldId id="329" r:id="rId44"/>
    <p:sldId id="330" r:id="rId45"/>
    <p:sldId id="331" r:id="rId46"/>
    <p:sldId id="306"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314" y="5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472D6-FB44-4B38-9548-B828FE1588F7}" type="datetimeFigureOut">
              <a:rPr lang="en-US" smtClean="0"/>
              <a:pPr/>
              <a:t>1/27/2021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156BB9-C2F0-49B0-8FDE-99BD602D37F8}" type="slidenum">
              <a:rPr lang="en-GB" smtClean="0"/>
              <a:pPr/>
              <a:t>‹#›</a:t>
            </a:fld>
            <a:endParaRPr lang="en-GB"/>
          </a:p>
        </p:txBody>
      </p:sp>
    </p:spTree>
    <p:extLst>
      <p:ext uri="{BB962C8B-B14F-4D97-AF65-F5344CB8AC3E}">
        <p14:creationId xmlns:p14="http://schemas.microsoft.com/office/powerpoint/2010/main" val="2059010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a:t>
            </a:r>
            <a:r>
              <a:rPr lang="en-GB" dirty="0" err="1"/>
              <a:t>Plotkin</a:t>
            </a:r>
            <a:r>
              <a:rPr lang="en-GB" dirty="0"/>
              <a:t> p7</a:t>
            </a:r>
          </a:p>
        </p:txBody>
      </p:sp>
      <p:sp>
        <p:nvSpPr>
          <p:cNvPr id="4" name="Slide Number Placeholder 3"/>
          <p:cNvSpPr>
            <a:spLocks noGrp="1"/>
          </p:cNvSpPr>
          <p:nvPr>
            <p:ph type="sldNum" sz="quarter" idx="10"/>
          </p:nvPr>
        </p:nvSpPr>
        <p:spPr/>
        <p:txBody>
          <a:bodyPr/>
          <a:lstStyle/>
          <a:p>
            <a:fld id="{BAF73CD3-8614-414D-B46E-05B9848ED3BD}" type="slidenum">
              <a:rPr lang="en-GB" smtClean="0"/>
              <a:pPr/>
              <a:t>9</a:t>
            </a:fld>
            <a:endParaRPr lang="en-GB"/>
          </a:p>
        </p:txBody>
      </p:sp>
    </p:spTree>
    <p:extLst>
      <p:ext uri="{BB962C8B-B14F-4D97-AF65-F5344CB8AC3E}">
        <p14:creationId xmlns:p14="http://schemas.microsoft.com/office/powerpoint/2010/main" val="1619533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t>
            </a:r>
            <a:r>
              <a:rPr lang="en-GB" dirty="0" err="1"/>
              <a:t>Plotkin</a:t>
            </a:r>
            <a:r>
              <a:rPr lang="en-GB" dirty="0"/>
              <a:t>, p9</a:t>
            </a:r>
          </a:p>
        </p:txBody>
      </p:sp>
      <p:sp>
        <p:nvSpPr>
          <p:cNvPr id="4" name="Slide Number Placeholder 3"/>
          <p:cNvSpPr>
            <a:spLocks noGrp="1"/>
          </p:cNvSpPr>
          <p:nvPr>
            <p:ph type="sldNum" sz="quarter" idx="10"/>
          </p:nvPr>
        </p:nvSpPr>
        <p:spPr/>
        <p:txBody>
          <a:bodyPr/>
          <a:lstStyle/>
          <a:p>
            <a:fld id="{BAF73CD3-8614-414D-B46E-05B9848ED3BD}" type="slidenum">
              <a:rPr lang="en-GB" smtClean="0"/>
              <a:pPr/>
              <a:t>11</a:t>
            </a:fld>
            <a:endParaRPr lang="en-GB"/>
          </a:p>
        </p:txBody>
      </p:sp>
    </p:spTree>
    <p:extLst>
      <p:ext uri="{BB962C8B-B14F-4D97-AF65-F5344CB8AC3E}">
        <p14:creationId xmlns:p14="http://schemas.microsoft.com/office/powerpoint/2010/main" val="1945856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t>
            </a:r>
            <a:r>
              <a:rPr lang="en-GB" dirty="0" err="1"/>
              <a:t>Plotkin</a:t>
            </a:r>
            <a:r>
              <a:rPr lang="en-GB" dirty="0"/>
              <a:t>, p24</a:t>
            </a:r>
          </a:p>
        </p:txBody>
      </p:sp>
      <p:sp>
        <p:nvSpPr>
          <p:cNvPr id="4" name="Slide Number Placeholder 3"/>
          <p:cNvSpPr>
            <a:spLocks noGrp="1"/>
          </p:cNvSpPr>
          <p:nvPr>
            <p:ph type="sldNum" sz="quarter" idx="10"/>
          </p:nvPr>
        </p:nvSpPr>
        <p:spPr/>
        <p:txBody>
          <a:bodyPr/>
          <a:lstStyle/>
          <a:p>
            <a:fld id="{BAF73CD3-8614-414D-B46E-05B9848ED3BD}" type="slidenum">
              <a:rPr lang="en-GB" smtClean="0"/>
              <a:pPr/>
              <a:t>13</a:t>
            </a:fld>
            <a:endParaRPr lang="en-GB"/>
          </a:p>
        </p:txBody>
      </p:sp>
    </p:spTree>
    <p:extLst>
      <p:ext uri="{BB962C8B-B14F-4D97-AF65-F5344CB8AC3E}">
        <p14:creationId xmlns:p14="http://schemas.microsoft.com/office/powerpoint/2010/main" val="1419687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t>
            </a:r>
            <a:r>
              <a:rPr lang="en-GB" dirty="0" err="1"/>
              <a:t>Plotkin</a:t>
            </a:r>
            <a:r>
              <a:rPr lang="en-GB" dirty="0"/>
              <a:t>, p30</a:t>
            </a:r>
          </a:p>
        </p:txBody>
      </p:sp>
      <p:sp>
        <p:nvSpPr>
          <p:cNvPr id="4" name="Slide Number Placeholder 3"/>
          <p:cNvSpPr>
            <a:spLocks noGrp="1"/>
          </p:cNvSpPr>
          <p:nvPr>
            <p:ph type="sldNum" sz="quarter" idx="10"/>
          </p:nvPr>
        </p:nvSpPr>
        <p:spPr/>
        <p:txBody>
          <a:bodyPr/>
          <a:lstStyle/>
          <a:p>
            <a:fld id="{BAF73CD3-8614-414D-B46E-05B9848ED3BD}" type="slidenum">
              <a:rPr lang="en-GB" smtClean="0"/>
              <a:pPr/>
              <a:t>15</a:t>
            </a:fld>
            <a:endParaRPr lang="en-GB"/>
          </a:p>
        </p:txBody>
      </p:sp>
    </p:spTree>
    <p:extLst>
      <p:ext uri="{BB962C8B-B14F-4D97-AF65-F5344CB8AC3E}">
        <p14:creationId xmlns:p14="http://schemas.microsoft.com/office/powerpoint/2010/main" val="1463400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2C320F9-5654-4993-99F7-7283C39ED8E2}" type="datetime1">
              <a:rPr lang="en-US" smtClean="0"/>
              <a:pPr/>
              <a:t>1/27/2021</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EC9C40B-2E77-49A9-8F9F-7D0AC3B27260}"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
        <p:nvSpPr>
          <p:cNvPr id="7" name="Title 6"/>
          <p:cNvSpPr>
            <a:spLocks noGrp="1"/>
          </p:cNvSpPr>
          <p:nvPr>
            <p:ph type="title"/>
          </p:nvPr>
        </p:nvSpPr>
        <p:spPr/>
        <p:txBody>
          <a:bodyPr rtlCol="0"/>
          <a:lstStyle/>
          <a:p>
            <a:r>
              <a:rPr kumimoji="0"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3237B7A-F0D8-4574-8424-B9D582A00B48}" type="datetime1">
              <a:rPr lang="en-US" smtClean="0"/>
              <a:pPr/>
              <a:t>1/27/2021</a:t>
            </a:fld>
            <a:endParaRPr lang="en-GB"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solidFill>
                  <a:schemeClr val="bg2"/>
                </a:solidFill>
              </a:defRPr>
            </a:lvl1pPr>
            <a:lvl2pPr>
              <a:defRPr sz="2400">
                <a:solidFill>
                  <a:schemeClr val="bg2"/>
                </a:solidFill>
              </a:defRPr>
            </a:lvl2pPr>
            <a:lvl3pPr>
              <a:defRPr sz="2000">
                <a:solidFill>
                  <a:schemeClr val="bg2"/>
                </a:solidFill>
              </a:defRPr>
            </a:lvl3pPr>
            <a:lvl4pPr>
              <a:defRPr sz="1800">
                <a:solidFill>
                  <a:schemeClr val="bg2"/>
                </a:solidFill>
              </a:defRPr>
            </a:lvl4pPr>
            <a:lvl5pPr>
              <a:defRPr sz="1800">
                <a:solidFill>
                  <a:schemeClr val="bg2"/>
                </a:solidFill>
              </a:defRPr>
            </a:lvl5pPr>
            <a:extLst/>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Content Placeholder 3"/>
          <p:cNvSpPr>
            <a:spLocks noGrp="1"/>
          </p:cNvSpPr>
          <p:nvPr>
            <p:ph sz="half" idx="2"/>
          </p:nvPr>
        </p:nvSpPr>
        <p:spPr>
          <a:xfrm>
            <a:off x="4648200" y="1481328"/>
            <a:ext cx="4038600" cy="4525963"/>
          </a:xfrm>
        </p:spPr>
        <p:txBody>
          <a:bodyPr/>
          <a:lstStyle>
            <a:lvl1pPr>
              <a:defRPr sz="2800">
                <a:solidFill>
                  <a:schemeClr val="bg2"/>
                </a:solidFill>
              </a:defRPr>
            </a:lvl1pPr>
            <a:lvl2pPr>
              <a:defRPr sz="2400">
                <a:solidFill>
                  <a:schemeClr val="bg2"/>
                </a:solidFill>
              </a:defRPr>
            </a:lvl2pPr>
            <a:lvl3pPr>
              <a:defRPr sz="2000">
                <a:solidFill>
                  <a:schemeClr val="bg2"/>
                </a:solidFill>
              </a:defRPr>
            </a:lvl3pPr>
            <a:lvl4pPr>
              <a:defRPr sz="1800">
                <a:solidFill>
                  <a:schemeClr val="bg2"/>
                </a:solidFill>
              </a:defRPr>
            </a:lvl4pPr>
            <a:lvl5pPr>
              <a:defRPr sz="1800">
                <a:solidFill>
                  <a:schemeClr val="bg2"/>
                </a:solidFill>
              </a:defRPr>
            </a:lvl5pPr>
            <a:extLst/>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Date Placeholder 4"/>
          <p:cNvSpPr>
            <a:spLocks noGrp="1"/>
          </p:cNvSpPr>
          <p:nvPr>
            <p:ph type="dt" sz="half" idx="10"/>
          </p:nvPr>
        </p:nvSpPr>
        <p:spPr/>
        <p:txBody>
          <a:bodyPr/>
          <a:lstStyle/>
          <a:p>
            <a:fld id="{5F348D51-6625-4F65-BAD2-F29EEA469577}" type="datetime1">
              <a:rPr lang="en-US" smtClean="0"/>
              <a:pPr/>
              <a:t>1/27/2021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
        <p:nvSpPr>
          <p:cNvPr id="8" name="Title 7"/>
          <p:cNvSpPr>
            <a:spLocks noGrp="1"/>
          </p:cNvSpPr>
          <p:nvPr>
            <p:ph type="title"/>
          </p:nvPr>
        </p:nvSpPr>
        <p:spPr/>
        <p:txBody>
          <a:bodyPr rtlCol="0"/>
          <a:lstStyle>
            <a:lvl1pPr>
              <a:defRPr>
                <a:solidFill>
                  <a:schemeClr val="bg2"/>
                </a:solidFill>
              </a:defRPr>
            </a:lvl1pPr>
            <a:extLst/>
          </a:lstStyle>
          <a:p>
            <a:r>
              <a:rPr kumimoji="0" lang="en-US" dirty="0"/>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AFFF3BD-2136-4AFB-AD74-AAC1A893A5E5}" type="datetime1">
              <a:rPr lang="en-US" smtClean="0"/>
              <a:pPr/>
              <a:t>1/27/2021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2D2D4F-B262-4018-8594-6B1FE2F875A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1"/>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3EA239-51F0-44F7-810C-0EDDD1EF8CCF}" type="datetime1">
              <a:rPr lang="en-US" smtClean="0"/>
              <a:pPr/>
              <a:t>1/27/2021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2D2D4F-B262-4018-8594-6B1FE2F875A5}" type="slidenum">
              <a:rPr lang="en-GB" smtClean="0"/>
              <a:pPr/>
              <a:t>‹#›</a:t>
            </a:fld>
            <a:endParaRPr lang="en-GB"/>
          </a:p>
        </p:txBody>
      </p:sp>
      <p:sp>
        <p:nvSpPr>
          <p:cNvPr id="6" name="Title 5"/>
          <p:cNvSpPr>
            <a:spLocks noGrp="1"/>
          </p:cNvSpPr>
          <p:nvPr>
            <p:ph type="title"/>
          </p:nvPr>
        </p:nvSpPr>
        <p:spPr/>
        <p:txBody>
          <a:bodyPr rtlCol="0"/>
          <a:lstStyle>
            <a:lvl1pPr>
              <a:defRPr>
                <a:solidFill>
                  <a:schemeClr val="bg2"/>
                </a:solidFill>
              </a:defRPr>
            </a:lvl1pPr>
            <a:extLst/>
          </a:lstStyle>
          <a:p>
            <a:r>
              <a:rPr kumimoji="0" lang="en-US" dirty="0"/>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625D2D-1813-4F18-88BE-DBE4A3849144}" type="datetime1">
              <a:rPr lang="en-US" smtClean="0"/>
              <a:pPr/>
              <a:t>1/27/2021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5D855BDD-08E9-43C2-AD74-86F9D8DB252A}" type="datetime1">
              <a:rPr lang="en-US" smtClean="0"/>
              <a:pPr/>
              <a:t>1/27/2021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76C7059-B313-4AFD-A635-592DBB80BA49}" type="datetime1">
              <a:rPr lang="en-US" smtClean="0"/>
              <a:pPr/>
              <a:t>1/27/2021</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2D2D4F-B262-4018-8594-6B1FE2F875A5}"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C67F22D-9195-4A68-A0BB-0E98452AF363}"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F2739C-1EA1-408B-B658-FF3A76880D9A}"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796908"/>
          </a:xfrm>
          <a:prstGeom prst="rect">
            <a:avLst/>
          </a:prstGeom>
        </p:spPr>
        <p:txBody>
          <a:bodyPr vert="horz" anchor="ctr">
            <a:normAutofit/>
            <a:scene3d>
              <a:camera prst="orthographicFront"/>
              <a:lightRig rig="soft" dir="t"/>
            </a:scene3d>
            <a:sp3d prstMaterial="softEdge">
              <a:bevelT w="25400" h="25400"/>
            </a:sp3d>
          </a:bodyPr>
          <a:lstStyle/>
          <a:p>
            <a:r>
              <a:rPr kumimoji="0" lang="en-US" dirty="0"/>
              <a:t>Click to edit Master title style</a:t>
            </a:r>
          </a:p>
        </p:txBody>
      </p:sp>
      <p:sp>
        <p:nvSpPr>
          <p:cNvPr id="30" name="Text Placeholder 29"/>
          <p:cNvSpPr>
            <a:spLocks noGrp="1"/>
          </p:cNvSpPr>
          <p:nvPr>
            <p:ph type="body" idx="1"/>
          </p:nvPr>
        </p:nvSpPr>
        <p:spPr>
          <a:xfrm>
            <a:off x="457200" y="1142984"/>
            <a:ext cx="8229600" cy="4864307"/>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8697240-6398-4F58-8E06-A1571280E3C4}" type="datetime1">
              <a:rPr lang="en-US" smtClean="0"/>
              <a:pPr/>
              <a:t>1/27/2021</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36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4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0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6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ico.org.uk/for-organisations/guide-to-the-general-data-protection-regulation-gdpr/" TargetMode="External"/><Relationship Id="rId2" Type="http://schemas.openxmlformats.org/officeDocument/2006/relationships/hyperlink" Target="https://www.eugdpr.or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Data </a:t>
            </a:r>
            <a:r>
              <a:rPr lang="en-GB" dirty="0" smtClean="0"/>
              <a:t>Mining &amp; Visualisation</a:t>
            </a:r>
            <a:endParaRPr lang="en-GB" dirty="0"/>
          </a:p>
        </p:txBody>
      </p:sp>
      <p:sp>
        <p:nvSpPr>
          <p:cNvPr id="3" name="Subtitle 2"/>
          <p:cNvSpPr>
            <a:spLocks noGrp="1"/>
          </p:cNvSpPr>
          <p:nvPr>
            <p:ph type="subTitle" idx="1"/>
          </p:nvPr>
        </p:nvSpPr>
        <p:spPr/>
        <p:txBody>
          <a:bodyPr>
            <a:normAutofit lnSpcReduction="10000"/>
          </a:bodyPr>
          <a:lstStyle/>
          <a:p>
            <a:r>
              <a:rPr lang="en-GB" dirty="0" smtClean="0"/>
              <a:t>Data Governance </a:t>
            </a:r>
            <a:r>
              <a:rPr lang="en-GB"/>
              <a:t>&amp;</a:t>
            </a:r>
            <a:r>
              <a:rPr lang="en-GB" smtClean="0"/>
              <a:t> Data Protection</a:t>
            </a:r>
            <a:endParaRPr lang="en-GB" dirty="0"/>
          </a:p>
          <a:p>
            <a:endParaRPr lang="en-GB" dirty="0"/>
          </a:p>
          <a:p>
            <a:r>
              <a:rPr lang="en-GB" dirty="0"/>
              <a:t>Dr </a:t>
            </a:r>
            <a:r>
              <a:rPr lang="en-GB" dirty="0" err="1"/>
              <a:t>Nik</a:t>
            </a:r>
            <a:r>
              <a:rPr lang="en-GB" dirty="0"/>
              <a:t> Whitehead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Definition</a:t>
            </a:r>
          </a:p>
        </p:txBody>
      </p:sp>
      <p:sp>
        <p:nvSpPr>
          <p:cNvPr id="3" name="Content Placeholder 2"/>
          <p:cNvSpPr>
            <a:spLocks noGrp="1"/>
          </p:cNvSpPr>
          <p:nvPr>
            <p:ph idx="1"/>
          </p:nvPr>
        </p:nvSpPr>
        <p:spPr>
          <a:xfrm>
            <a:off x="457200" y="980728"/>
            <a:ext cx="8229600" cy="5832648"/>
          </a:xfrm>
        </p:spPr>
        <p:txBody>
          <a:bodyPr>
            <a:normAutofit/>
          </a:bodyPr>
          <a:lstStyle/>
          <a:p>
            <a:pPr marL="109728" indent="0">
              <a:buNone/>
            </a:pPr>
            <a:r>
              <a:rPr lang="en-GB" dirty="0"/>
              <a:t>DGI Data Governance Framework:</a:t>
            </a:r>
          </a:p>
          <a:p>
            <a:r>
              <a:rPr lang="en-GB" dirty="0"/>
              <a:t>“The exercise of decision-making and authority for data-related matters”</a:t>
            </a:r>
          </a:p>
          <a:p>
            <a:endParaRPr lang="en-GB" sz="1200" dirty="0"/>
          </a:p>
          <a:p>
            <a:r>
              <a:rPr lang="en-GB" dirty="0"/>
              <a:t>“A system of decision rights and accountabilities for information-related processes, executed according to agreed-upon models which describe who can take what actions with what information, and when, under what circumstances, using what methods”</a:t>
            </a:r>
          </a:p>
          <a:p>
            <a:endParaRPr lang="en-GB" sz="1200" dirty="0"/>
          </a:p>
          <a:p>
            <a:pPr marL="109728" indent="0">
              <a:buNone/>
            </a:pPr>
            <a:r>
              <a:rPr lang="en-GB" dirty="0"/>
              <a:t>CIO Magazine</a:t>
            </a:r>
          </a:p>
          <a:p>
            <a:r>
              <a:rPr lang="en-GB" dirty="0"/>
              <a:t>“Management is the decisions you make. Governance is the structure for making them”</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extLst>
      <p:ext uri="{BB962C8B-B14F-4D97-AF65-F5344CB8AC3E}">
        <p14:creationId xmlns:p14="http://schemas.microsoft.com/office/powerpoint/2010/main" val="1111699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DG?</a:t>
            </a:r>
          </a:p>
        </p:txBody>
      </p:sp>
      <p:sp>
        <p:nvSpPr>
          <p:cNvPr id="3" name="Content Placeholder 2"/>
          <p:cNvSpPr>
            <a:spLocks noGrp="1"/>
          </p:cNvSpPr>
          <p:nvPr>
            <p:ph idx="1"/>
          </p:nvPr>
        </p:nvSpPr>
        <p:spPr/>
        <p:txBody>
          <a:bodyPr/>
          <a:lstStyle/>
          <a:p>
            <a:r>
              <a:rPr lang="en-GB" dirty="0"/>
              <a:t>Data Governance may involve</a:t>
            </a:r>
          </a:p>
          <a:p>
            <a:pPr lvl="1"/>
            <a:r>
              <a:rPr lang="en-GB" dirty="0"/>
              <a:t>Organisational bodies</a:t>
            </a:r>
          </a:p>
          <a:p>
            <a:pPr lvl="1"/>
            <a:r>
              <a:rPr lang="en-GB" dirty="0"/>
              <a:t>Rules</a:t>
            </a:r>
          </a:p>
          <a:p>
            <a:pPr lvl="1"/>
            <a:r>
              <a:rPr lang="en-GB" dirty="0"/>
              <a:t>Decision rights</a:t>
            </a:r>
          </a:p>
          <a:p>
            <a:pPr lvl="1"/>
            <a:r>
              <a:rPr lang="en-GB" dirty="0"/>
              <a:t>Accountabilities</a:t>
            </a:r>
          </a:p>
          <a:p>
            <a:pPr lvl="1"/>
            <a:r>
              <a:rPr lang="en-GB" dirty="0"/>
              <a:t>Monitoring, controls and enforcement methods</a:t>
            </a:r>
          </a:p>
          <a:p>
            <a:endParaRPr lang="en-GB" dirty="0"/>
          </a:p>
          <a:p>
            <a:r>
              <a:rPr lang="en-GB" dirty="0"/>
              <a:t>In general it has a three-part mission:</a:t>
            </a:r>
          </a:p>
          <a:p>
            <a:pPr lvl="1"/>
            <a:r>
              <a:rPr lang="en-GB" dirty="0"/>
              <a:t>To make/collect/align rules</a:t>
            </a:r>
          </a:p>
          <a:p>
            <a:pPr lvl="1"/>
            <a:r>
              <a:rPr lang="en-GB" dirty="0"/>
              <a:t>To resolve issues</a:t>
            </a:r>
          </a:p>
          <a:p>
            <a:pPr lvl="1"/>
            <a:r>
              <a:rPr lang="en-GB" dirty="0"/>
              <a:t>To monitor/enforce compliance while providing ongoing support to Data Stakeholders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Tree>
    <p:extLst>
      <p:ext uri="{BB962C8B-B14F-4D97-AF65-F5344CB8AC3E}">
        <p14:creationId xmlns:p14="http://schemas.microsoft.com/office/powerpoint/2010/main" val="1585688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 Practice…</a:t>
            </a:r>
          </a:p>
        </p:txBody>
      </p:sp>
      <p:sp>
        <p:nvSpPr>
          <p:cNvPr id="3" name="Content Placeholder 2"/>
          <p:cNvSpPr>
            <a:spLocks noGrp="1"/>
          </p:cNvSpPr>
          <p:nvPr>
            <p:ph idx="1"/>
          </p:nvPr>
        </p:nvSpPr>
        <p:spPr>
          <a:xfrm>
            <a:off x="457200" y="980728"/>
            <a:ext cx="8229600" cy="5877272"/>
          </a:xfrm>
        </p:spPr>
        <p:txBody>
          <a:bodyPr>
            <a:normAutofit/>
          </a:bodyPr>
          <a:lstStyle/>
          <a:p>
            <a:r>
              <a:rPr lang="en-GB" dirty="0"/>
              <a:t>Data Governance is about ensuring data quality throughout the information chain</a:t>
            </a:r>
          </a:p>
          <a:p>
            <a:pPr lvl="1"/>
            <a:r>
              <a:rPr lang="en-GB" dirty="0"/>
              <a:t>Source systems</a:t>
            </a:r>
          </a:p>
          <a:p>
            <a:pPr lvl="1"/>
            <a:r>
              <a:rPr lang="en-GB" dirty="0"/>
              <a:t>ETL process, including staging areas</a:t>
            </a:r>
          </a:p>
          <a:p>
            <a:pPr lvl="1"/>
            <a:r>
              <a:rPr lang="en-GB" dirty="0"/>
              <a:t>Within a database or data warehouse</a:t>
            </a:r>
          </a:p>
          <a:p>
            <a:pPr lvl="1"/>
            <a:r>
              <a:rPr lang="en-GB" dirty="0"/>
              <a:t>As source data for business reporting</a:t>
            </a:r>
          </a:p>
          <a:p>
            <a:r>
              <a:rPr lang="en-GB" dirty="0"/>
              <a:t>Many problems can be fixed at design time, but as systems go into operations unexpected problems may occur</a:t>
            </a:r>
          </a:p>
          <a:p>
            <a:pPr lvl="1"/>
            <a:r>
              <a:rPr lang="en-GB" dirty="0"/>
              <a:t>These are often spotted by people actually working with the data, not by the designers</a:t>
            </a:r>
          </a:p>
          <a:p>
            <a:pPr lvl="1"/>
            <a:r>
              <a:rPr lang="en-GB" dirty="0"/>
              <a:t>Due to the complexity of the process, not programming bugs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4</a:t>
            </a:fld>
            <a:endParaRPr lang="en-GB"/>
          </a:p>
        </p:txBody>
      </p:sp>
    </p:spTree>
    <p:extLst>
      <p:ext uri="{BB962C8B-B14F-4D97-AF65-F5344CB8AC3E}">
        <p14:creationId xmlns:p14="http://schemas.microsoft.com/office/powerpoint/2010/main" val="1895827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Data Stakeholders</a:t>
            </a:r>
          </a:p>
        </p:txBody>
      </p:sp>
      <p:sp>
        <p:nvSpPr>
          <p:cNvPr id="3" name="Content Placeholder 2"/>
          <p:cNvSpPr>
            <a:spLocks noGrp="1"/>
          </p:cNvSpPr>
          <p:nvPr>
            <p:ph idx="1"/>
          </p:nvPr>
        </p:nvSpPr>
        <p:spPr/>
        <p:txBody>
          <a:bodyPr/>
          <a:lstStyle/>
          <a:p>
            <a:r>
              <a:rPr lang="en-GB" dirty="0"/>
              <a:t>Data stakeholders are any individual or group that could affect or be affected by the data under discussion</a:t>
            </a:r>
          </a:p>
          <a:p>
            <a:pPr lvl="1"/>
            <a:r>
              <a:rPr lang="en-GB" dirty="0"/>
              <a:t>Business groups, IT teams, data architects, DBAs, end users, management…</a:t>
            </a:r>
          </a:p>
          <a:p>
            <a:r>
              <a:rPr lang="en-GB" dirty="0"/>
              <a:t>Often these are happy to leave decisions related to data up to the IT management or data management teams</a:t>
            </a:r>
          </a:p>
          <a:p>
            <a:pPr lvl="1"/>
            <a:r>
              <a:rPr lang="en-GB" dirty="0"/>
              <a:t>Sometimes decisions need to be taken by stakeholder groups according to an agreed process</a:t>
            </a:r>
          </a:p>
          <a:p>
            <a:pPr lvl="1"/>
            <a:r>
              <a:rPr lang="en-GB" dirty="0"/>
              <a:t>These activities are best run by a Data Governance Office and its Data Stewards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5</a:t>
            </a:fld>
            <a:endParaRPr lang="en-GB"/>
          </a:p>
        </p:txBody>
      </p:sp>
    </p:spTree>
    <p:extLst>
      <p:ext uri="{BB962C8B-B14F-4D97-AF65-F5344CB8AC3E}">
        <p14:creationId xmlns:p14="http://schemas.microsoft.com/office/powerpoint/2010/main" val="1739694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Roles and Responsibilities</a:t>
            </a:r>
          </a:p>
        </p:txBody>
      </p:sp>
      <p:sp>
        <p:nvSpPr>
          <p:cNvPr id="3" name="Content Placeholder 2"/>
          <p:cNvSpPr>
            <a:spLocks noGrp="1"/>
          </p:cNvSpPr>
          <p:nvPr>
            <p:ph idx="1"/>
          </p:nvPr>
        </p:nvSpPr>
        <p:spPr>
          <a:xfrm>
            <a:off x="457200" y="980728"/>
            <a:ext cx="8229600" cy="5760640"/>
          </a:xfrm>
        </p:spPr>
        <p:txBody>
          <a:bodyPr>
            <a:normAutofit/>
          </a:bodyPr>
          <a:lstStyle/>
          <a:p>
            <a:r>
              <a:rPr lang="en-GB" dirty="0"/>
              <a:t>A good data governance program is tripartite:</a:t>
            </a:r>
          </a:p>
          <a:p>
            <a:r>
              <a:rPr lang="en-GB" dirty="0"/>
              <a:t>Data Governance Authorities</a:t>
            </a:r>
          </a:p>
          <a:p>
            <a:pPr lvl="1"/>
            <a:r>
              <a:rPr lang="en-GB" dirty="0"/>
              <a:t>A cross-section of stakeholder groups</a:t>
            </a:r>
          </a:p>
          <a:p>
            <a:pPr lvl="1"/>
            <a:r>
              <a:rPr lang="en-GB" dirty="0"/>
              <a:t>Define policies, standards, requirements etc.</a:t>
            </a:r>
          </a:p>
          <a:p>
            <a:r>
              <a:rPr lang="en-GB" dirty="0"/>
              <a:t>The Data Governance Office</a:t>
            </a:r>
          </a:p>
          <a:p>
            <a:pPr lvl="1"/>
            <a:r>
              <a:rPr lang="en-GB" dirty="0"/>
              <a:t>Coordinates data governance efforts, reporting to the Data Governance Authorities</a:t>
            </a:r>
          </a:p>
          <a:p>
            <a:pPr lvl="1"/>
            <a:r>
              <a:rPr lang="en-GB" dirty="0"/>
              <a:t>Effectively data governance middle management</a:t>
            </a:r>
          </a:p>
          <a:p>
            <a:r>
              <a:rPr lang="en-GB" dirty="0"/>
              <a:t>Data Stewards</a:t>
            </a:r>
          </a:p>
          <a:p>
            <a:pPr lvl="1"/>
            <a:r>
              <a:rPr lang="en-GB" dirty="0"/>
              <a:t>Staff in operational departments with additional duties relating to data quality</a:t>
            </a:r>
          </a:p>
          <a:p>
            <a:pPr lvl="1"/>
            <a:r>
              <a:rPr lang="en-GB" dirty="0"/>
              <a:t>Responsible for adhering to policies, validating data, and reporting quality issues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6</a:t>
            </a:fld>
            <a:endParaRPr lang="en-GB"/>
          </a:p>
        </p:txBody>
      </p:sp>
    </p:spTree>
    <p:extLst>
      <p:ext uri="{BB962C8B-B14F-4D97-AF65-F5344CB8AC3E}">
        <p14:creationId xmlns:p14="http://schemas.microsoft.com/office/powerpoint/2010/main" val="878636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Roles and Responsibilities</a:t>
            </a:r>
          </a:p>
        </p:txBody>
      </p:sp>
      <p:sp>
        <p:nvSpPr>
          <p:cNvPr id="3" name="Content Placeholder 2"/>
          <p:cNvSpPr>
            <a:spLocks noGrp="1"/>
          </p:cNvSpPr>
          <p:nvPr>
            <p:ph idx="1"/>
          </p:nvPr>
        </p:nvSpPr>
        <p:spPr>
          <a:xfrm>
            <a:off x="457200" y="980728"/>
            <a:ext cx="8229600" cy="5877272"/>
          </a:xfrm>
        </p:spPr>
        <p:txBody>
          <a:bodyPr>
            <a:normAutofit/>
          </a:bodyPr>
          <a:lstStyle/>
          <a:p>
            <a:r>
              <a:rPr lang="en-GB" dirty="0"/>
              <a:t>Two broad responsibilities</a:t>
            </a:r>
          </a:p>
          <a:p>
            <a:r>
              <a:rPr lang="en-GB" dirty="0"/>
              <a:t>Reacting to known data-related issues</a:t>
            </a:r>
          </a:p>
          <a:p>
            <a:pPr lvl="1"/>
            <a:r>
              <a:rPr lang="en-GB" dirty="0"/>
              <a:t>There should be a clear escalation path for issues</a:t>
            </a:r>
          </a:p>
          <a:p>
            <a:pPr lvl="1"/>
            <a:r>
              <a:rPr lang="en-GB" dirty="0"/>
              <a:t>Issues may be addressed at multiple levels</a:t>
            </a:r>
          </a:p>
          <a:p>
            <a:pPr lvl="1"/>
            <a:r>
              <a:rPr lang="en-GB" dirty="0"/>
              <a:t>Policies may be developed as a result of identifying and dealing with issues that arise</a:t>
            </a:r>
          </a:p>
          <a:p>
            <a:r>
              <a:rPr lang="en-GB" dirty="0"/>
              <a:t>Proactive measures</a:t>
            </a:r>
          </a:p>
          <a:p>
            <a:pPr lvl="1"/>
            <a:r>
              <a:rPr lang="en-GB" dirty="0"/>
              <a:t>Reduce ambiguities</a:t>
            </a:r>
          </a:p>
          <a:p>
            <a:pPr lvl="1"/>
            <a:r>
              <a:rPr lang="en-GB" dirty="0"/>
              <a:t>Establish clear accountabilities</a:t>
            </a:r>
          </a:p>
          <a:p>
            <a:pPr lvl="1"/>
            <a:r>
              <a:rPr lang="en-GB" dirty="0"/>
              <a:t>Disseminate data-related information to all data stakeholders</a:t>
            </a:r>
          </a:p>
          <a:p>
            <a:pPr lvl="1"/>
            <a:r>
              <a:rPr lang="en-GB" dirty="0"/>
              <a:t>Provides on-going support to groups working with data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a:p>
        </p:txBody>
      </p:sp>
    </p:spTree>
    <p:extLst>
      <p:ext uri="{BB962C8B-B14F-4D97-AF65-F5344CB8AC3E}">
        <p14:creationId xmlns:p14="http://schemas.microsoft.com/office/powerpoint/2010/main" val="2552051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Governing Data</a:t>
            </a:r>
          </a:p>
        </p:txBody>
      </p:sp>
      <p:sp>
        <p:nvSpPr>
          <p:cNvPr id="3" name="Content Placeholder 2"/>
          <p:cNvSpPr>
            <a:spLocks noGrp="1"/>
          </p:cNvSpPr>
          <p:nvPr>
            <p:ph idx="1"/>
          </p:nvPr>
        </p:nvSpPr>
        <p:spPr>
          <a:xfrm>
            <a:off x="457200" y="980728"/>
            <a:ext cx="8229600" cy="5760640"/>
          </a:xfrm>
        </p:spPr>
        <p:txBody>
          <a:bodyPr>
            <a:normAutofit/>
          </a:bodyPr>
          <a:lstStyle/>
          <a:p>
            <a:r>
              <a:rPr lang="en-GB" dirty="0"/>
              <a:t>At its simplest, Data Governance is about moving data from an ungoverned state to a governed state</a:t>
            </a:r>
          </a:p>
          <a:p>
            <a:r>
              <a:rPr lang="en-GB" dirty="0"/>
              <a:t>For every data element you need to know</a:t>
            </a:r>
          </a:p>
          <a:p>
            <a:pPr lvl="1"/>
            <a:r>
              <a:rPr lang="en-GB" dirty="0"/>
              <a:t>The standard business name, definition and physical location</a:t>
            </a:r>
          </a:p>
          <a:p>
            <a:pPr lvl="1"/>
            <a:r>
              <a:rPr lang="en-GB" dirty="0"/>
              <a:t>The calculation/derivation rule</a:t>
            </a:r>
          </a:p>
          <a:p>
            <a:pPr lvl="1"/>
            <a:r>
              <a:rPr lang="en-GB" dirty="0"/>
              <a:t>The data quality rules </a:t>
            </a:r>
            <a:r>
              <a:rPr lang="en-GB" i="1" dirty="0"/>
              <a:t>in context</a:t>
            </a:r>
            <a:endParaRPr lang="en-GB" dirty="0"/>
          </a:p>
          <a:p>
            <a:pPr lvl="1"/>
            <a:r>
              <a:rPr lang="en-GB" dirty="0"/>
              <a:t>Rules for creating the data element</a:t>
            </a:r>
          </a:p>
          <a:p>
            <a:pPr lvl="1"/>
            <a:r>
              <a:rPr lang="en-GB" dirty="0"/>
              <a:t>Usage rules</a:t>
            </a:r>
          </a:p>
          <a:p>
            <a:pPr lvl="1"/>
            <a:r>
              <a:rPr lang="en-GB" dirty="0"/>
              <a:t>The Owner and Business Data Steward for the data element</a:t>
            </a:r>
          </a:p>
          <a:p>
            <a:r>
              <a:rPr lang="en-GB" dirty="0"/>
              <a:t>Without these, the data element is ‘ungoverned’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Tree>
    <p:extLst>
      <p:ext uri="{BB962C8B-B14F-4D97-AF65-F5344CB8AC3E}">
        <p14:creationId xmlns:p14="http://schemas.microsoft.com/office/powerpoint/2010/main" val="1108966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sp>
        <p:nvSpPr>
          <p:cNvPr id="5" name="Rounded Rectangle 4"/>
          <p:cNvSpPr/>
          <p:nvPr/>
        </p:nvSpPr>
        <p:spPr>
          <a:xfrm>
            <a:off x="130968" y="84931"/>
            <a:ext cx="8882064" cy="659132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6" name="Oval 5"/>
          <p:cNvSpPr/>
          <p:nvPr/>
        </p:nvSpPr>
        <p:spPr>
          <a:xfrm>
            <a:off x="3779912" y="2996952"/>
            <a:ext cx="1656184" cy="1584176"/>
          </a:xfrm>
          <a:prstGeom prst="ellipse">
            <a:avLst/>
          </a:prstGeom>
        </p:spPr>
        <p:style>
          <a:lnRef idx="1">
            <a:schemeClr val="accent1"/>
          </a:lnRef>
          <a:fillRef idx="2">
            <a:schemeClr val="accent1"/>
          </a:fillRef>
          <a:effectRef idx="1">
            <a:schemeClr val="accent1"/>
          </a:effectRef>
          <a:fontRef idx="minor">
            <a:schemeClr val="dk1"/>
          </a:fontRef>
        </p:style>
        <p:txBody>
          <a:bodyPr lIns="0" tIns="46800" rIns="0" rtlCol="0" anchor="ctr"/>
          <a:lstStyle/>
          <a:p>
            <a:pPr algn="ctr"/>
            <a:r>
              <a:rPr lang="en-GB" dirty="0"/>
              <a:t>Governed Data</a:t>
            </a:r>
          </a:p>
        </p:txBody>
      </p:sp>
      <p:sp>
        <p:nvSpPr>
          <p:cNvPr id="7" name="Rectangle 6"/>
          <p:cNvSpPr/>
          <p:nvPr/>
        </p:nvSpPr>
        <p:spPr>
          <a:xfrm>
            <a:off x="227724" y="865320"/>
            <a:ext cx="3168352" cy="176400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b="1" dirty="0"/>
              <a:t>Master Data Management</a:t>
            </a:r>
          </a:p>
          <a:p>
            <a:pPr marL="285750" indent="-285750">
              <a:buFont typeface="Arial" panose="020B0604020202020204" pitchFamily="34" charset="0"/>
              <a:buChar char="•"/>
            </a:pPr>
            <a:r>
              <a:rPr lang="en-GB" sz="1600" dirty="0"/>
              <a:t>Identifying attributes for identity resolution</a:t>
            </a:r>
          </a:p>
          <a:p>
            <a:pPr marL="285750" indent="-285750">
              <a:buFont typeface="Arial" panose="020B0604020202020204" pitchFamily="34" charset="0"/>
              <a:buChar char="•"/>
            </a:pPr>
            <a:r>
              <a:rPr lang="en-GB" sz="1600" dirty="0"/>
              <a:t>Definitions of master data entities and attributes</a:t>
            </a:r>
          </a:p>
          <a:p>
            <a:pPr marL="285750" indent="-285750">
              <a:buFont typeface="Arial" panose="020B0604020202020204" pitchFamily="34" charset="0"/>
              <a:buChar char="•"/>
            </a:pPr>
            <a:r>
              <a:rPr lang="en-GB" sz="1600" dirty="0"/>
              <a:t>Creation rules for master data</a:t>
            </a:r>
          </a:p>
        </p:txBody>
      </p:sp>
      <p:sp>
        <p:nvSpPr>
          <p:cNvPr id="8" name="Rectangle 7"/>
          <p:cNvSpPr/>
          <p:nvPr/>
        </p:nvSpPr>
        <p:spPr>
          <a:xfrm>
            <a:off x="5975556" y="2097763"/>
            <a:ext cx="2868711" cy="249294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b="1" dirty="0"/>
              <a:t>Improved Data Quality</a:t>
            </a:r>
          </a:p>
          <a:p>
            <a:pPr marL="285750" indent="-285750">
              <a:buFont typeface="Arial" panose="020B0604020202020204" pitchFamily="34" charset="0"/>
              <a:buChar char="•"/>
            </a:pPr>
            <a:r>
              <a:rPr lang="en-GB" sz="1600" dirty="0"/>
              <a:t>Robust definitions</a:t>
            </a:r>
          </a:p>
          <a:p>
            <a:pPr marL="285750" indent="-285750">
              <a:buFont typeface="Arial" panose="020B0604020202020204" pitchFamily="34" charset="0"/>
              <a:buChar char="•"/>
            </a:pPr>
            <a:r>
              <a:rPr lang="en-GB" sz="1600" dirty="0"/>
              <a:t>Data quality requirements in context</a:t>
            </a:r>
          </a:p>
          <a:p>
            <a:pPr marL="285750" indent="-285750">
              <a:buFont typeface="Arial" panose="020B0604020202020204" pitchFamily="34" charset="0"/>
              <a:buChar char="•"/>
            </a:pPr>
            <a:r>
              <a:rPr lang="en-GB" sz="1600" dirty="0"/>
              <a:t>Evaluation of data profiling results</a:t>
            </a:r>
          </a:p>
          <a:p>
            <a:pPr marL="285750" indent="-285750">
              <a:buFont typeface="Arial" panose="020B0604020202020204" pitchFamily="34" charset="0"/>
              <a:buChar char="•"/>
            </a:pPr>
            <a:r>
              <a:rPr lang="en-GB" sz="1600" dirty="0"/>
              <a:t>Opening and remediating data quality issues</a:t>
            </a:r>
          </a:p>
          <a:p>
            <a:pPr marL="285750" indent="-285750">
              <a:buFont typeface="Arial" panose="020B0604020202020204" pitchFamily="34" charset="0"/>
              <a:buChar char="•"/>
            </a:pPr>
            <a:r>
              <a:rPr lang="en-GB" sz="1600" dirty="0"/>
              <a:t>Root cause analysis</a:t>
            </a:r>
          </a:p>
        </p:txBody>
      </p:sp>
      <p:sp>
        <p:nvSpPr>
          <p:cNvPr id="9" name="Rectangle 8"/>
          <p:cNvSpPr/>
          <p:nvPr/>
        </p:nvSpPr>
        <p:spPr>
          <a:xfrm>
            <a:off x="4504305" y="5324910"/>
            <a:ext cx="3551132" cy="123508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b="1" dirty="0"/>
              <a:t>New System Development</a:t>
            </a:r>
          </a:p>
          <a:p>
            <a:pPr marL="285750" indent="-285750">
              <a:buFont typeface="Arial" panose="020B0604020202020204" pitchFamily="34" charset="0"/>
              <a:buChar char="•"/>
            </a:pPr>
            <a:r>
              <a:rPr lang="en-GB" sz="1600" dirty="0"/>
              <a:t>Data model for source and target complete and accurate</a:t>
            </a:r>
          </a:p>
          <a:p>
            <a:pPr marL="285750" indent="-285750">
              <a:buFont typeface="Arial" panose="020B0604020202020204" pitchFamily="34" charset="0"/>
              <a:buChar char="•"/>
            </a:pPr>
            <a:r>
              <a:rPr lang="en-GB" sz="1600" dirty="0"/>
              <a:t>Specification of mapping rules for data and values</a:t>
            </a:r>
          </a:p>
        </p:txBody>
      </p:sp>
      <p:sp>
        <p:nvSpPr>
          <p:cNvPr id="10" name="Rectangle 9"/>
          <p:cNvSpPr/>
          <p:nvPr/>
        </p:nvSpPr>
        <p:spPr>
          <a:xfrm>
            <a:off x="299732" y="3816636"/>
            <a:ext cx="2855822" cy="220364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b="1" dirty="0"/>
              <a:t>Data Warehousing</a:t>
            </a:r>
          </a:p>
          <a:p>
            <a:pPr marL="285750" indent="-285750">
              <a:buFont typeface="Arial" panose="020B0604020202020204" pitchFamily="34" charset="0"/>
              <a:buChar char="•"/>
            </a:pPr>
            <a:r>
              <a:rPr lang="en-GB" sz="1600" dirty="0"/>
              <a:t>Required facts &amp; dimensions with definitions</a:t>
            </a:r>
          </a:p>
          <a:p>
            <a:pPr marL="285750" indent="-285750">
              <a:buFont typeface="Arial" panose="020B0604020202020204" pitchFamily="34" charset="0"/>
              <a:buChar char="•"/>
            </a:pPr>
            <a:r>
              <a:rPr lang="en-GB" sz="1600" dirty="0"/>
              <a:t>Transformation rules to combined data from different systems</a:t>
            </a:r>
          </a:p>
          <a:p>
            <a:pPr marL="285750" indent="-285750">
              <a:buFont typeface="Arial" panose="020B0604020202020204" pitchFamily="34" charset="0"/>
              <a:buChar char="•"/>
            </a:pPr>
            <a:r>
              <a:rPr lang="en-GB" sz="1600" dirty="0"/>
              <a:t>Determination of reference data values</a:t>
            </a:r>
          </a:p>
        </p:txBody>
      </p:sp>
      <p:sp>
        <p:nvSpPr>
          <p:cNvPr id="11" name="Rectangle 10"/>
          <p:cNvSpPr/>
          <p:nvPr/>
        </p:nvSpPr>
        <p:spPr>
          <a:xfrm>
            <a:off x="4054667" y="402452"/>
            <a:ext cx="3466824" cy="107181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b="1" dirty="0"/>
              <a:t>Information Security</a:t>
            </a:r>
          </a:p>
          <a:p>
            <a:pPr marL="285750" indent="-285750">
              <a:buFont typeface="Arial" panose="020B0604020202020204" pitchFamily="34" charset="0"/>
              <a:buChar char="•"/>
            </a:pPr>
            <a:r>
              <a:rPr lang="en-GB" sz="1600" dirty="0"/>
              <a:t>Definition of sensitive data elements</a:t>
            </a:r>
          </a:p>
          <a:p>
            <a:pPr marL="285750" indent="-285750">
              <a:buFont typeface="Arial" panose="020B0604020202020204" pitchFamily="34" charset="0"/>
              <a:buChar char="•"/>
            </a:pPr>
            <a:r>
              <a:rPr lang="en-GB" sz="1600" dirty="0"/>
              <a:t>Security rating assignment</a:t>
            </a:r>
          </a:p>
        </p:txBody>
      </p:sp>
      <p:sp>
        <p:nvSpPr>
          <p:cNvPr id="12" name="Down Arrow 11"/>
          <p:cNvSpPr/>
          <p:nvPr/>
        </p:nvSpPr>
        <p:spPr>
          <a:xfrm>
            <a:off x="4535863" y="1447624"/>
            <a:ext cx="396044" cy="16879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Down Arrow 12"/>
          <p:cNvSpPr/>
          <p:nvPr/>
        </p:nvSpPr>
        <p:spPr>
          <a:xfrm rot="5400000">
            <a:off x="5488320" y="3471654"/>
            <a:ext cx="396044" cy="62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Down Arrow 13"/>
          <p:cNvSpPr/>
          <p:nvPr/>
        </p:nvSpPr>
        <p:spPr>
          <a:xfrm rot="10800000">
            <a:off x="4535863" y="4450037"/>
            <a:ext cx="396044" cy="89398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Down Arrow 14"/>
          <p:cNvSpPr/>
          <p:nvPr/>
        </p:nvSpPr>
        <p:spPr>
          <a:xfrm rot="15491334">
            <a:off x="3236278" y="3544631"/>
            <a:ext cx="396044" cy="790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Down Arrow 15"/>
          <p:cNvSpPr/>
          <p:nvPr/>
        </p:nvSpPr>
        <p:spPr>
          <a:xfrm rot="18956156">
            <a:off x="3480232" y="2335465"/>
            <a:ext cx="396044" cy="11848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034991" y="93851"/>
            <a:ext cx="2329271" cy="369332"/>
          </a:xfrm>
          <a:prstGeom prst="rect">
            <a:avLst/>
          </a:prstGeom>
          <a:noFill/>
        </p:spPr>
        <p:txBody>
          <a:bodyPr wrap="square" rtlCol="0">
            <a:spAutoFit/>
          </a:bodyPr>
          <a:lstStyle/>
          <a:p>
            <a:r>
              <a:rPr lang="en-GB" dirty="0"/>
              <a:t>Ungoverned Data</a:t>
            </a:r>
          </a:p>
        </p:txBody>
      </p:sp>
      <p:sp>
        <p:nvSpPr>
          <p:cNvPr id="18" name="TextBox 17"/>
          <p:cNvSpPr txBox="1"/>
          <p:nvPr/>
        </p:nvSpPr>
        <p:spPr>
          <a:xfrm>
            <a:off x="416243" y="547326"/>
            <a:ext cx="2138712" cy="369332"/>
          </a:xfrm>
          <a:prstGeom prst="rect">
            <a:avLst/>
          </a:prstGeom>
          <a:noFill/>
        </p:spPr>
        <p:txBody>
          <a:bodyPr wrap="square" rtlCol="0">
            <a:spAutoFit/>
          </a:bodyPr>
          <a:lstStyle/>
          <a:p>
            <a:r>
              <a:rPr lang="en-GB" dirty="0"/>
              <a:t>Ungoverned Data</a:t>
            </a:r>
          </a:p>
        </p:txBody>
      </p:sp>
      <p:sp>
        <p:nvSpPr>
          <p:cNvPr id="19" name="TextBox 18"/>
          <p:cNvSpPr txBox="1"/>
          <p:nvPr/>
        </p:nvSpPr>
        <p:spPr>
          <a:xfrm>
            <a:off x="5975557" y="1791785"/>
            <a:ext cx="2154896" cy="369332"/>
          </a:xfrm>
          <a:prstGeom prst="rect">
            <a:avLst/>
          </a:prstGeom>
          <a:noFill/>
        </p:spPr>
        <p:txBody>
          <a:bodyPr wrap="square" rtlCol="0">
            <a:spAutoFit/>
          </a:bodyPr>
          <a:lstStyle/>
          <a:p>
            <a:r>
              <a:rPr lang="en-GB" dirty="0"/>
              <a:t>Ungoverned Data</a:t>
            </a:r>
          </a:p>
        </p:txBody>
      </p:sp>
      <p:sp>
        <p:nvSpPr>
          <p:cNvPr id="20" name="TextBox 19"/>
          <p:cNvSpPr txBox="1"/>
          <p:nvPr/>
        </p:nvSpPr>
        <p:spPr>
          <a:xfrm>
            <a:off x="4989881" y="4993769"/>
            <a:ext cx="2163623" cy="369332"/>
          </a:xfrm>
          <a:prstGeom prst="rect">
            <a:avLst/>
          </a:prstGeom>
          <a:noFill/>
        </p:spPr>
        <p:txBody>
          <a:bodyPr wrap="square" rtlCol="0">
            <a:spAutoFit/>
          </a:bodyPr>
          <a:lstStyle/>
          <a:p>
            <a:r>
              <a:rPr lang="en-GB" dirty="0"/>
              <a:t>Ungoverned Data</a:t>
            </a:r>
          </a:p>
        </p:txBody>
      </p:sp>
      <p:sp>
        <p:nvSpPr>
          <p:cNvPr id="21" name="TextBox 20"/>
          <p:cNvSpPr txBox="1"/>
          <p:nvPr/>
        </p:nvSpPr>
        <p:spPr>
          <a:xfrm>
            <a:off x="297986" y="3480540"/>
            <a:ext cx="2318108" cy="369332"/>
          </a:xfrm>
          <a:prstGeom prst="rect">
            <a:avLst/>
          </a:prstGeom>
          <a:noFill/>
        </p:spPr>
        <p:txBody>
          <a:bodyPr wrap="square" rtlCol="0">
            <a:spAutoFit/>
          </a:bodyPr>
          <a:lstStyle/>
          <a:p>
            <a:r>
              <a:rPr lang="en-GB" dirty="0"/>
              <a:t>Ungoverned Data</a:t>
            </a:r>
          </a:p>
        </p:txBody>
      </p:sp>
    </p:spTree>
    <p:extLst>
      <p:ext uri="{BB962C8B-B14F-4D97-AF65-F5344CB8AC3E}">
        <p14:creationId xmlns:p14="http://schemas.microsoft.com/office/powerpoint/2010/main" val="980382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The 3 Ps</a:t>
            </a:r>
          </a:p>
        </p:txBody>
      </p:sp>
      <p:sp>
        <p:nvSpPr>
          <p:cNvPr id="4" name="Content Placeholder 3"/>
          <p:cNvSpPr>
            <a:spLocks noGrp="1"/>
          </p:cNvSpPr>
          <p:nvPr>
            <p:ph idx="1"/>
          </p:nvPr>
        </p:nvSpPr>
        <p:spPr/>
        <p:txBody>
          <a:bodyPr>
            <a:normAutofit/>
          </a:bodyPr>
          <a:lstStyle/>
          <a:p>
            <a:r>
              <a:rPr lang="en-GB" dirty="0"/>
              <a:t>To be effective, data governance and stewardship requires</a:t>
            </a:r>
          </a:p>
          <a:p>
            <a:r>
              <a:rPr lang="en-GB" dirty="0"/>
              <a:t>Policies</a:t>
            </a:r>
          </a:p>
          <a:p>
            <a:pPr lvl="1"/>
            <a:r>
              <a:rPr lang="en-GB" dirty="0"/>
              <a:t>Establishing a set of goals and stating what has to be done</a:t>
            </a:r>
          </a:p>
          <a:p>
            <a:r>
              <a:rPr lang="en-GB" dirty="0"/>
              <a:t>Processes</a:t>
            </a:r>
          </a:p>
          <a:p>
            <a:pPr lvl="1"/>
            <a:r>
              <a:rPr lang="en-GB" dirty="0"/>
              <a:t>What is required to comply with the policies (can be represented by a swim lane in a process diagram)</a:t>
            </a:r>
          </a:p>
          <a:p>
            <a:r>
              <a:rPr lang="en-GB" dirty="0"/>
              <a:t>Procedures</a:t>
            </a:r>
          </a:p>
          <a:p>
            <a:pPr lvl="1"/>
            <a:r>
              <a:rPr lang="en-GB" dirty="0"/>
              <a:t>The flow of high-level tasks with details of who is responsible for each task</a:t>
            </a:r>
          </a:p>
          <a:p>
            <a:r>
              <a:rPr lang="en-GB" dirty="0"/>
              <a:t>Data stewards help define the processes and procedures necessary to implement the policies</a:t>
            </a:r>
          </a:p>
        </p:txBody>
      </p:sp>
      <p:sp>
        <p:nvSpPr>
          <p:cNvPr id="2" name="Slide Number Placeholder 1"/>
          <p:cNvSpPr>
            <a:spLocks noGrp="1"/>
          </p:cNvSpPr>
          <p:nvPr>
            <p:ph type="sldNum" sz="quarter" idx="12"/>
          </p:nvPr>
        </p:nvSpPr>
        <p:spPr/>
        <p:txBody>
          <a:bodyPr/>
          <a:lstStyle/>
          <a:p>
            <a:fld id="{B32D2D4F-B262-4018-8594-6B1FE2F875A5}" type="slidenum">
              <a:rPr lang="en-GB" smtClean="0"/>
              <a:pPr/>
              <a:t>10</a:t>
            </a:fld>
            <a:endParaRPr lang="en-GB"/>
          </a:p>
        </p:txBody>
      </p:sp>
    </p:spTree>
    <p:extLst>
      <p:ext uri="{BB962C8B-B14F-4D97-AF65-F5344CB8AC3E}">
        <p14:creationId xmlns:p14="http://schemas.microsoft.com/office/powerpoint/2010/main" val="3765253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11</a:t>
            </a:fld>
            <a:endParaRPr lang="en-GB"/>
          </a:p>
        </p:txBody>
      </p:sp>
      <p:grpSp>
        <p:nvGrpSpPr>
          <p:cNvPr id="8" name="Group 7"/>
          <p:cNvGrpSpPr/>
          <p:nvPr/>
        </p:nvGrpSpPr>
        <p:grpSpPr>
          <a:xfrm>
            <a:off x="275137" y="113302"/>
            <a:ext cx="4219154" cy="6251835"/>
            <a:chOff x="2068487" y="1040903"/>
            <a:chExt cx="4192461" cy="4620345"/>
          </a:xfrm>
        </p:grpSpPr>
        <p:sp>
          <p:nvSpPr>
            <p:cNvPr id="7" name="Isosceles Triangle 6"/>
            <p:cNvSpPr/>
            <p:nvPr/>
          </p:nvSpPr>
          <p:spPr>
            <a:xfrm>
              <a:off x="2068487" y="1069504"/>
              <a:ext cx="4192461" cy="4591744"/>
            </a:xfrm>
            <a:prstGeom prst="triangl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sp>
          <p:nvSpPr>
            <p:cNvPr id="6" name="Isosceles Triangle 5"/>
            <p:cNvSpPr/>
            <p:nvPr/>
          </p:nvSpPr>
          <p:spPr>
            <a:xfrm>
              <a:off x="2787869" y="1054899"/>
              <a:ext cx="2753695" cy="3015952"/>
            </a:xfrm>
            <a:prstGeom prst="triangl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5" name="Isosceles Triangle 4"/>
            <p:cNvSpPr/>
            <p:nvPr/>
          </p:nvSpPr>
          <p:spPr>
            <a:xfrm>
              <a:off x="3408632" y="1040903"/>
              <a:ext cx="1512168" cy="1656184"/>
            </a:xfrm>
            <a:prstGeom prst="triangl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grpSp>
      <p:sp>
        <p:nvSpPr>
          <p:cNvPr id="9" name="TextBox 8"/>
          <p:cNvSpPr txBox="1"/>
          <p:nvPr/>
        </p:nvSpPr>
        <p:spPr>
          <a:xfrm>
            <a:off x="1842270" y="1585534"/>
            <a:ext cx="1189748" cy="830997"/>
          </a:xfrm>
          <a:prstGeom prst="rect">
            <a:avLst/>
          </a:prstGeom>
          <a:noFill/>
        </p:spPr>
        <p:txBody>
          <a:bodyPr wrap="none" rtlCol="0">
            <a:spAutoFit/>
          </a:bodyPr>
          <a:lstStyle/>
          <a:p>
            <a:pPr algn="ctr"/>
            <a:r>
              <a:rPr lang="en-GB" sz="1600" dirty="0"/>
              <a:t>Executive </a:t>
            </a:r>
          </a:p>
          <a:p>
            <a:pPr algn="ctr"/>
            <a:r>
              <a:rPr lang="en-GB" sz="1600" dirty="0"/>
              <a:t>Steering </a:t>
            </a:r>
          </a:p>
          <a:p>
            <a:pPr algn="ctr"/>
            <a:r>
              <a:rPr lang="en-GB" sz="1600" dirty="0"/>
              <a:t>Committee</a:t>
            </a:r>
          </a:p>
        </p:txBody>
      </p:sp>
      <p:sp>
        <p:nvSpPr>
          <p:cNvPr id="10" name="TextBox 9"/>
          <p:cNvSpPr txBox="1"/>
          <p:nvPr/>
        </p:nvSpPr>
        <p:spPr>
          <a:xfrm>
            <a:off x="1743388" y="3470050"/>
            <a:ext cx="1319592" cy="830997"/>
          </a:xfrm>
          <a:prstGeom prst="rect">
            <a:avLst/>
          </a:prstGeom>
          <a:noFill/>
        </p:spPr>
        <p:txBody>
          <a:bodyPr wrap="none" rtlCol="0">
            <a:spAutoFit/>
          </a:bodyPr>
          <a:lstStyle/>
          <a:p>
            <a:pPr algn="ctr"/>
            <a:r>
              <a:rPr lang="en-GB" sz="1600" dirty="0"/>
              <a:t>Data </a:t>
            </a:r>
          </a:p>
          <a:p>
            <a:pPr algn="ctr"/>
            <a:r>
              <a:rPr lang="en-GB" sz="1600" dirty="0"/>
              <a:t>Governance </a:t>
            </a:r>
          </a:p>
          <a:p>
            <a:pPr algn="ctr"/>
            <a:r>
              <a:rPr lang="en-GB" sz="1600" dirty="0"/>
              <a:t>Board</a:t>
            </a:r>
          </a:p>
        </p:txBody>
      </p:sp>
      <p:sp>
        <p:nvSpPr>
          <p:cNvPr id="11" name="TextBox 10"/>
          <p:cNvSpPr txBox="1"/>
          <p:nvPr/>
        </p:nvSpPr>
        <p:spPr>
          <a:xfrm>
            <a:off x="1702072" y="5571331"/>
            <a:ext cx="1402223" cy="830997"/>
          </a:xfrm>
          <a:prstGeom prst="rect">
            <a:avLst/>
          </a:prstGeom>
          <a:noFill/>
        </p:spPr>
        <p:txBody>
          <a:bodyPr wrap="square" rtlCol="0">
            <a:spAutoFit/>
          </a:bodyPr>
          <a:lstStyle/>
          <a:p>
            <a:pPr algn="ctr"/>
            <a:r>
              <a:rPr lang="en-GB" sz="1600" dirty="0"/>
              <a:t>Data</a:t>
            </a:r>
          </a:p>
          <a:p>
            <a:pPr algn="ctr"/>
            <a:r>
              <a:rPr lang="en-GB" sz="1600" dirty="0"/>
              <a:t>Stewardship</a:t>
            </a:r>
          </a:p>
          <a:p>
            <a:pPr algn="ctr"/>
            <a:r>
              <a:rPr lang="en-GB" sz="1600" dirty="0"/>
              <a:t>Council</a:t>
            </a:r>
          </a:p>
        </p:txBody>
      </p:sp>
      <p:sp>
        <p:nvSpPr>
          <p:cNvPr id="12" name="Rounded Rectangle 11"/>
          <p:cNvSpPr/>
          <p:nvPr/>
        </p:nvSpPr>
        <p:spPr>
          <a:xfrm>
            <a:off x="254419" y="6358472"/>
            <a:ext cx="4239871" cy="331215"/>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IT Support</a:t>
            </a:r>
          </a:p>
        </p:txBody>
      </p:sp>
      <p:sp>
        <p:nvSpPr>
          <p:cNvPr id="13" name="Rounded Rectangle 12"/>
          <p:cNvSpPr/>
          <p:nvPr/>
        </p:nvSpPr>
        <p:spPr>
          <a:xfrm rot="17274090">
            <a:off x="-2080196" y="3064618"/>
            <a:ext cx="6569675" cy="324164"/>
          </a:xfrm>
          <a:prstGeom prst="roundRect">
            <a:avLst/>
          </a:prstGeom>
          <a:scene3d>
            <a:camera prst="orthographicFront">
              <a:rot lat="0" lon="0" rev="0"/>
            </a:camera>
            <a:lightRig rig="threePt" dir="t"/>
          </a:scene3d>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Data Governance Program Office</a:t>
            </a:r>
          </a:p>
        </p:txBody>
      </p:sp>
      <p:sp>
        <p:nvSpPr>
          <p:cNvPr id="14" name="TextBox 13"/>
          <p:cNvSpPr txBox="1"/>
          <p:nvPr/>
        </p:nvSpPr>
        <p:spPr>
          <a:xfrm>
            <a:off x="3010162" y="233258"/>
            <a:ext cx="5134739" cy="1323439"/>
          </a:xfrm>
          <a:prstGeom prst="rect">
            <a:avLst/>
          </a:prstGeom>
          <a:noFill/>
        </p:spPr>
        <p:txBody>
          <a:bodyPr wrap="none" rtlCol="0">
            <a:spAutoFit/>
          </a:bodyPr>
          <a:lstStyle/>
          <a:p>
            <a:r>
              <a:rPr lang="en-GB" sz="1600" b="1" dirty="0"/>
              <a:t>Executive Steering Committee</a:t>
            </a:r>
          </a:p>
          <a:p>
            <a:pPr marL="285750" indent="-285750">
              <a:buFont typeface="Arial" panose="020B0604020202020204" pitchFamily="34" charset="0"/>
              <a:buChar char="•"/>
            </a:pPr>
            <a:r>
              <a:rPr lang="en-GB" sz="1600" dirty="0"/>
              <a:t>Authorised to change the organisation</a:t>
            </a:r>
          </a:p>
          <a:p>
            <a:pPr marL="285750" indent="-285750">
              <a:buFont typeface="Arial" panose="020B0604020202020204" pitchFamily="34" charset="0"/>
              <a:buChar char="•"/>
            </a:pPr>
            <a:r>
              <a:rPr lang="en-GB" sz="1600" dirty="0"/>
              <a:t>Drives cultural change</a:t>
            </a:r>
          </a:p>
          <a:p>
            <a:pPr marL="285750" indent="-285750">
              <a:buFont typeface="Arial" panose="020B0604020202020204" pitchFamily="34" charset="0"/>
              <a:buChar char="•"/>
            </a:pPr>
            <a:r>
              <a:rPr lang="en-GB" sz="1600" dirty="0"/>
              <a:t>Supports the programme enterprise-wide</a:t>
            </a:r>
          </a:p>
          <a:p>
            <a:pPr marL="285750" indent="-285750">
              <a:buFont typeface="Arial" panose="020B0604020202020204" pitchFamily="34" charset="0"/>
              <a:buChar char="•"/>
            </a:pPr>
            <a:r>
              <a:rPr lang="en-GB" sz="1600" dirty="0"/>
              <a:t>Provides funding for the Data Governance Program</a:t>
            </a:r>
          </a:p>
        </p:txBody>
      </p:sp>
      <p:sp>
        <p:nvSpPr>
          <p:cNvPr id="15" name="TextBox 14"/>
          <p:cNvSpPr txBox="1"/>
          <p:nvPr/>
        </p:nvSpPr>
        <p:spPr>
          <a:xfrm>
            <a:off x="3667718" y="1896541"/>
            <a:ext cx="5303757" cy="1815882"/>
          </a:xfrm>
          <a:prstGeom prst="rect">
            <a:avLst/>
          </a:prstGeom>
          <a:noFill/>
        </p:spPr>
        <p:txBody>
          <a:bodyPr wrap="square" rtlCol="0">
            <a:spAutoFit/>
          </a:bodyPr>
          <a:lstStyle/>
          <a:p>
            <a:r>
              <a:rPr lang="en-GB" sz="1600" b="1" dirty="0"/>
              <a:t>Data Governors</a:t>
            </a:r>
          </a:p>
          <a:p>
            <a:pPr marL="285750" indent="-285750">
              <a:buFont typeface="Arial" panose="020B0604020202020204" pitchFamily="34" charset="0"/>
              <a:buChar char="•"/>
            </a:pPr>
            <a:r>
              <a:rPr lang="en-GB" sz="1600" dirty="0"/>
              <a:t>Made up of high-ranking representatives of data-owning business functions who can make decisions for the company</a:t>
            </a:r>
          </a:p>
          <a:p>
            <a:pPr marL="285750" indent="-285750">
              <a:buFont typeface="Arial" panose="020B0604020202020204" pitchFamily="34" charset="0"/>
              <a:buChar char="•"/>
            </a:pPr>
            <a:r>
              <a:rPr lang="en-GB" sz="1600" dirty="0"/>
              <a:t>Assign members of Data Stewardship Council</a:t>
            </a:r>
          </a:p>
          <a:p>
            <a:pPr marL="285750" indent="-285750">
              <a:buFont typeface="Arial" panose="020B0604020202020204" pitchFamily="34" charset="0"/>
              <a:buChar char="•"/>
            </a:pPr>
            <a:r>
              <a:rPr lang="en-GB" sz="1600" dirty="0"/>
              <a:t>Approve decisions of Data Stewardship Council</a:t>
            </a:r>
          </a:p>
          <a:p>
            <a:pPr marL="285750" indent="-285750">
              <a:buFont typeface="Arial" panose="020B0604020202020204" pitchFamily="34" charset="0"/>
              <a:buChar char="•"/>
            </a:pPr>
            <a:r>
              <a:rPr lang="en-GB" sz="1600" dirty="0"/>
              <a:t>Approves data-related Policies</a:t>
            </a:r>
          </a:p>
        </p:txBody>
      </p:sp>
      <p:sp>
        <p:nvSpPr>
          <p:cNvPr id="16" name="TextBox 15"/>
          <p:cNvSpPr txBox="1"/>
          <p:nvPr/>
        </p:nvSpPr>
        <p:spPr>
          <a:xfrm>
            <a:off x="4297828" y="3906021"/>
            <a:ext cx="4955198" cy="2308324"/>
          </a:xfrm>
          <a:prstGeom prst="rect">
            <a:avLst/>
          </a:prstGeom>
          <a:noFill/>
        </p:spPr>
        <p:txBody>
          <a:bodyPr wrap="square" rtlCol="0">
            <a:spAutoFit/>
          </a:bodyPr>
          <a:lstStyle/>
          <a:p>
            <a:r>
              <a:rPr lang="en-GB" sz="1600" b="1" dirty="0"/>
              <a:t>Data Stewards</a:t>
            </a:r>
          </a:p>
          <a:p>
            <a:pPr marL="285750" indent="-285750">
              <a:buFont typeface="Arial" panose="020B0604020202020204" pitchFamily="34" charset="0"/>
              <a:buChar char="•"/>
            </a:pPr>
            <a:r>
              <a:rPr lang="en-GB" sz="1600" dirty="0"/>
              <a:t>Experts on use of their data domain data</a:t>
            </a:r>
          </a:p>
          <a:p>
            <a:pPr marL="285750" indent="-285750">
              <a:buFont typeface="Arial" panose="020B0604020202020204" pitchFamily="34" charset="0"/>
              <a:buChar char="•"/>
            </a:pPr>
            <a:r>
              <a:rPr lang="en-GB" sz="1600" dirty="0"/>
              <a:t>Able to reach out to SMEs to gather information and make decisions</a:t>
            </a:r>
          </a:p>
          <a:p>
            <a:pPr marL="285750" indent="-285750">
              <a:buFont typeface="Arial" panose="020B0604020202020204" pitchFamily="34" charset="0"/>
              <a:buChar char="•"/>
            </a:pPr>
            <a:r>
              <a:rPr lang="en-GB" sz="1600" dirty="0"/>
              <a:t>Typically someone who others come to as the most knowledgeable about the meaning of the data (and how it is calculated)</a:t>
            </a:r>
          </a:p>
          <a:p>
            <a:pPr marL="285750" indent="-285750">
              <a:buFont typeface="Arial" panose="020B0604020202020204" pitchFamily="34" charset="0"/>
              <a:buChar char="•"/>
            </a:pPr>
            <a:r>
              <a:rPr lang="en-GB" sz="1600" dirty="0"/>
              <a:t>Makes recommendations on data decisions and write data-related policies</a:t>
            </a:r>
          </a:p>
        </p:txBody>
      </p:sp>
    </p:spTree>
    <p:extLst>
      <p:ext uri="{BB962C8B-B14F-4D97-AF65-F5344CB8AC3E}">
        <p14:creationId xmlns:p14="http://schemas.microsoft.com/office/powerpoint/2010/main" val="3695642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Data Stewards</a:t>
            </a:r>
          </a:p>
        </p:txBody>
      </p:sp>
      <p:sp>
        <p:nvSpPr>
          <p:cNvPr id="4" name="Content Placeholder 3"/>
          <p:cNvSpPr>
            <a:spLocks noGrp="1"/>
          </p:cNvSpPr>
          <p:nvPr>
            <p:ph idx="1"/>
          </p:nvPr>
        </p:nvSpPr>
        <p:spPr/>
        <p:txBody>
          <a:bodyPr/>
          <a:lstStyle/>
          <a:p>
            <a:r>
              <a:rPr lang="en-GB" dirty="0"/>
              <a:t>Five different types of data steward</a:t>
            </a:r>
          </a:p>
          <a:p>
            <a:r>
              <a:rPr lang="en-GB" dirty="0"/>
              <a:t>Business Data Steward</a:t>
            </a:r>
          </a:p>
          <a:p>
            <a:pPr lvl="1"/>
            <a:r>
              <a:rPr lang="en-GB" dirty="0"/>
              <a:t>Responsible for data in a specific business area</a:t>
            </a:r>
          </a:p>
          <a:p>
            <a:r>
              <a:rPr lang="en-GB" dirty="0"/>
              <a:t>Technical Business Steward</a:t>
            </a:r>
          </a:p>
          <a:p>
            <a:pPr lvl="1"/>
            <a:r>
              <a:rPr lang="en-GB" dirty="0"/>
              <a:t>IT staff working with specific applications</a:t>
            </a:r>
          </a:p>
          <a:p>
            <a:r>
              <a:rPr lang="en-GB" dirty="0"/>
              <a:t>Operational Data Steward</a:t>
            </a:r>
          </a:p>
          <a:p>
            <a:pPr lvl="1"/>
            <a:r>
              <a:rPr lang="en-GB" dirty="0"/>
              <a:t>Hands-on data operators</a:t>
            </a:r>
          </a:p>
          <a:p>
            <a:r>
              <a:rPr lang="en-GB" dirty="0"/>
              <a:t>Domain Data Steward</a:t>
            </a:r>
          </a:p>
          <a:p>
            <a:pPr lvl="1"/>
            <a:r>
              <a:rPr lang="en-GB" dirty="0"/>
              <a:t>Responsible for data shared over multiple areas</a:t>
            </a:r>
          </a:p>
          <a:p>
            <a:r>
              <a:rPr lang="en-GB" dirty="0"/>
              <a:t>Project Data Steward</a:t>
            </a:r>
          </a:p>
          <a:p>
            <a:pPr lvl="1"/>
            <a:r>
              <a:rPr lang="en-GB" dirty="0"/>
              <a:t>Responsible for data owned by a specific project</a:t>
            </a:r>
          </a:p>
        </p:txBody>
      </p:sp>
      <p:sp>
        <p:nvSpPr>
          <p:cNvPr id="2" name="Slide Number Placeholder 1"/>
          <p:cNvSpPr>
            <a:spLocks noGrp="1"/>
          </p:cNvSpPr>
          <p:nvPr>
            <p:ph type="sldNum" sz="quarter" idx="12"/>
          </p:nvPr>
        </p:nvSpPr>
        <p:spPr/>
        <p:txBody>
          <a:bodyPr/>
          <a:lstStyle/>
          <a:p>
            <a:fld id="{B32D2D4F-B262-4018-8594-6B1FE2F875A5}" type="slidenum">
              <a:rPr lang="en-GB" smtClean="0"/>
              <a:pPr/>
              <a:t>12</a:t>
            </a:fld>
            <a:endParaRPr lang="en-GB"/>
          </a:p>
        </p:txBody>
      </p:sp>
    </p:spTree>
    <p:extLst>
      <p:ext uri="{BB962C8B-B14F-4D97-AF65-F5344CB8AC3E}">
        <p14:creationId xmlns:p14="http://schemas.microsoft.com/office/powerpoint/2010/main" val="3838489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13</a:t>
            </a:fld>
            <a:endParaRPr lang="en-GB"/>
          </a:p>
        </p:txBody>
      </p:sp>
      <p:sp>
        <p:nvSpPr>
          <p:cNvPr id="5" name="Rectangle 4"/>
          <p:cNvSpPr/>
          <p:nvPr/>
        </p:nvSpPr>
        <p:spPr>
          <a:xfrm>
            <a:off x="2937397" y="2218263"/>
            <a:ext cx="1440160" cy="1008112"/>
          </a:xfrm>
          <a:prstGeom prst="rect">
            <a:avLst/>
          </a:prstGeom>
          <a:ln w="76200"/>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Business Data Steward</a:t>
            </a:r>
          </a:p>
        </p:txBody>
      </p:sp>
      <p:sp>
        <p:nvSpPr>
          <p:cNvPr id="6" name="Rectangle 5"/>
          <p:cNvSpPr/>
          <p:nvPr/>
        </p:nvSpPr>
        <p:spPr>
          <a:xfrm>
            <a:off x="618350" y="4751300"/>
            <a:ext cx="1482039" cy="100811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Operational Data Steward</a:t>
            </a:r>
          </a:p>
        </p:txBody>
      </p:sp>
      <p:sp>
        <p:nvSpPr>
          <p:cNvPr id="7" name="Rectangle 6"/>
          <p:cNvSpPr/>
          <p:nvPr/>
        </p:nvSpPr>
        <p:spPr>
          <a:xfrm>
            <a:off x="3347864" y="4581128"/>
            <a:ext cx="1440160" cy="100811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Project Data Steward</a:t>
            </a:r>
          </a:p>
        </p:txBody>
      </p:sp>
      <p:sp>
        <p:nvSpPr>
          <p:cNvPr id="8" name="Rectangle 7"/>
          <p:cNvSpPr/>
          <p:nvPr/>
        </p:nvSpPr>
        <p:spPr>
          <a:xfrm>
            <a:off x="7236296" y="2933328"/>
            <a:ext cx="1440160" cy="100811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Domain Data Steward</a:t>
            </a:r>
          </a:p>
        </p:txBody>
      </p:sp>
      <p:sp>
        <p:nvSpPr>
          <p:cNvPr id="9" name="Rectangle 8"/>
          <p:cNvSpPr/>
          <p:nvPr/>
        </p:nvSpPr>
        <p:spPr>
          <a:xfrm>
            <a:off x="5292080" y="764704"/>
            <a:ext cx="1440160" cy="100811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Technical Data Steward</a:t>
            </a:r>
          </a:p>
        </p:txBody>
      </p:sp>
      <p:sp>
        <p:nvSpPr>
          <p:cNvPr id="10" name="Round Diagonal Corner Rectangle 9"/>
          <p:cNvSpPr/>
          <p:nvPr/>
        </p:nvSpPr>
        <p:spPr>
          <a:xfrm>
            <a:off x="323528" y="260648"/>
            <a:ext cx="1728192" cy="720080"/>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dirty="0"/>
              <a:t>Business Stakeholders</a:t>
            </a:r>
          </a:p>
        </p:txBody>
      </p:sp>
      <p:sp>
        <p:nvSpPr>
          <p:cNvPr id="11" name="Up-Down Arrow 10"/>
          <p:cNvSpPr/>
          <p:nvPr/>
        </p:nvSpPr>
        <p:spPr>
          <a:xfrm rot="7871171">
            <a:off x="2013062" y="902830"/>
            <a:ext cx="360040" cy="1585925"/>
          </a:xfrm>
          <a:prstGeom prst="up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Up-Down Arrow 11"/>
          <p:cNvSpPr/>
          <p:nvPr/>
        </p:nvSpPr>
        <p:spPr>
          <a:xfrm rot="3333886">
            <a:off x="4642471" y="1465472"/>
            <a:ext cx="360040" cy="916724"/>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Up-Down Arrow 12"/>
          <p:cNvSpPr/>
          <p:nvPr/>
        </p:nvSpPr>
        <p:spPr>
          <a:xfrm rot="8756332">
            <a:off x="7158864" y="1382901"/>
            <a:ext cx="360040" cy="158592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Up-Down Arrow 13"/>
          <p:cNvSpPr/>
          <p:nvPr/>
        </p:nvSpPr>
        <p:spPr>
          <a:xfrm rot="1851916">
            <a:off x="2378608" y="3254472"/>
            <a:ext cx="360040" cy="1478556"/>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Up-Down Arrow 14"/>
          <p:cNvSpPr/>
          <p:nvPr/>
        </p:nvSpPr>
        <p:spPr>
          <a:xfrm rot="10272608">
            <a:off x="3703516" y="3316034"/>
            <a:ext cx="360040" cy="117543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Up-Down Arrow 15"/>
          <p:cNvSpPr/>
          <p:nvPr/>
        </p:nvSpPr>
        <p:spPr>
          <a:xfrm rot="6152004">
            <a:off x="5616953" y="1721981"/>
            <a:ext cx="360040" cy="279826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55199" y="1455229"/>
            <a:ext cx="1686973" cy="1323439"/>
          </a:xfrm>
          <a:prstGeom prst="rect">
            <a:avLst/>
          </a:prstGeom>
          <a:noFill/>
        </p:spPr>
        <p:txBody>
          <a:bodyPr wrap="square" rtlCol="0">
            <a:spAutoFit/>
          </a:bodyPr>
          <a:lstStyle/>
          <a:p>
            <a:pPr algn="ctr"/>
            <a:r>
              <a:rPr lang="en-GB" sz="1600" dirty="0"/>
              <a:t>BDS must take into account the needs of the business stakeholders</a:t>
            </a:r>
          </a:p>
        </p:txBody>
      </p:sp>
      <p:sp>
        <p:nvSpPr>
          <p:cNvPr id="18" name="TextBox 17"/>
          <p:cNvSpPr txBox="1"/>
          <p:nvPr/>
        </p:nvSpPr>
        <p:spPr>
          <a:xfrm>
            <a:off x="5049896" y="2214578"/>
            <a:ext cx="2169166" cy="584775"/>
          </a:xfrm>
          <a:prstGeom prst="rect">
            <a:avLst/>
          </a:prstGeom>
          <a:noFill/>
        </p:spPr>
        <p:txBody>
          <a:bodyPr wrap="square" rtlCol="0">
            <a:spAutoFit/>
          </a:bodyPr>
          <a:lstStyle/>
          <a:p>
            <a:pPr algn="ctr"/>
            <a:r>
              <a:rPr lang="en-GB" sz="1600" dirty="0"/>
              <a:t>DDS works with BDS as a stakeholder</a:t>
            </a:r>
          </a:p>
        </p:txBody>
      </p:sp>
      <p:sp>
        <p:nvSpPr>
          <p:cNvPr id="19" name="TextBox 18"/>
          <p:cNvSpPr txBox="1"/>
          <p:nvPr/>
        </p:nvSpPr>
        <p:spPr>
          <a:xfrm>
            <a:off x="7201828" y="1029905"/>
            <a:ext cx="1863867" cy="1077218"/>
          </a:xfrm>
          <a:prstGeom prst="rect">
            <a:avLst/>
          </a:prstGeom>
          <a:noFill/>
        </p:spPr>
        <p:txBody>
          <a:bodyPr wrap="square" rtlCol="0">
            <a:spAutoFit/>
          </a:bodyPr>
          <a:lstStyle/>
          <a:p>
            <a:pPr algn="ctr"/>
            <a:r>
              <a:rPr lang="en-GB" sz="1600" dirty="0"/>
              <a:t>TDS receives and answers technical questions for the DDS</a:t>
            </a:r>
          </a:p>
        </p:txBody>
      </p:sp>
      <p:sp>
        <p:nvSpPr>
          <p:cNvPr id="20" name="TextBox 19"/>
          <p:cNvSpPr txBox="1"/>
          <p:nvPr/>
        </p:nvSpPr>
        <p:spPr>
          <a:xfrm>
            <a:off x="3452582" y="520534"/>
            <a:ext cx="1804189" cy="1077218"/>
          </a:xfrm>
          <a:prstGeom prst="rect">
            <a:avLst/>
          </a:prstGeom>
          <a:noFill/>
        </p:spPr>
        <p:txBody>
          <a:bodyPr wrap="square" rtlCol="0">
            <a:spAutoFit/>
          </a:bodyPr>
          <a:lstStyle/>
          <a:p>
            <a:pPr algn="ctr"/>
            <a:r>
              <a:rPr lang="en-GB" sz="1600" dirty="0"/>
              <a:t>TDS receives and answers technical questions for the BDS</a:t>
            </a:r>
          </a:p>
        </p:txBody>
      </p:sp>
      <p:sp>
        <p:nvSpPr>
          <p:cNvPr id="21" name="TextBox 20"/>
          <p:cNvSpPr txBox="1"/>
          <p:nvPr/>
        </p:nvSpPr>
        <p:spPr>
          <a:xfrm>
            <a:off x="4108367" y="3391175"/>
            <a:ext cx="1686973" cy="1077218"/>
          </a:xfrm>
          <a:prstGeom prst="rect">
            <a:avLst/>
          </a:prstGeom>
          <a:noFill/>
        </p:spPr>
        <p:txBody>
          <a:bodyPr wrap="square" rtlCol="0">
            <a:spAutoFit/>
          </a:bodyPr>
          <a:lstStyle/>
          <a:p>
            <a:pPr algn="ctr"/>
            <a:r>
              <a:rPr lang="en-GB" sz="1600" dirty="0"/>
              <a:t>BDS receives feedback from and provides answers to PDS</a:t>
            </a:r>
          </a:p>
        </p:txBody>
      </p:sp>
      <p:sp>
        <p:nvSpPr>
          <p:cNvPr id="22" name="TextBox 21"/>
          <p:cNvSpPr txBox="1"/>
          <p:nvPr/>
        </p:nvSpPr>
        <p:spPr>
          <a:xfrm>
            <a:off x="618350" y="3226375"/>
            <a:ext cx="1686973" cy="1077218"/>
          </a:xfrm>
          <a:prstGeom prst="rect">
            <a:avLst/>
          </a:prstGeom>
          <a:noFill/>
        </p:spPr>
        <p:txBody>
          <a:bodyPr wrap="square" rtlCol="0">
            <a:spAutoFit/>
          </a:bodyPr>
          <a:lstStyle/>
          <a:p>
            <a:pPr algn="ctr"/>
            <a:r>
              <a:rPr lang="en-GB" sz="1600" dirty="0"/>
              <a:t>BDS receives feedback from and provides answers to PDS</a:t>
            </a:r>
          </a:p>
        </p:txBody>
      </p:sp>
      <p:sp>
        <p:nvSpPr>
          <p:cNvPr id="23" name="Parallelogram 22"/>
          <p:cNvSpPr/>
          <p:nvPr/>
        </p:nvSpPr>
        <p:spPr>
          <a:xfrm>
            <a:off x="7072869" y="4801916"/>
            <a:ext cx="1863867" cy="868557"/>
          </a:xfrm>
          <a:prstGeom prst="parallelogram">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dirty="0"/>
              <a:t>Data with shared ownership</a:t>
            </a:r>
          </a:p>
        </p:txBody>
      </p:sp>
      <p:sp>
        <p:nvSpPr>
          <p:cNvPr id="24" name="Down Arrow 23"/>
          <p:cNvSpPr/>
          <p:nvPr/>
        </p:nvSpPr>
        <p:spPr>
          <a:xfrm>
            <a:off x="7884368" y="4077072"/>
            <a:ext cx="360040" cy="643611"/>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5" name="Parallelogram 24"/>
          <p:cNvSpPr/>
          <p:nvPr/>
        </p:nvSpPr>
        <p:spPr>
          <a:xfrm>
            <a:off x="5276093" y="5805264"/>
            <a:ext cx="1800200" cy="868557"/>
          </a:xfrm>
          <a:prstGeom prst="parallelogram">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dirty="0"/>
              <a:t>Project</a:t>
            </a:r>
          </a:p>
        </p:txBody>
      </p:sp>
      <p:sp>
        <p:nvSpPr>
          <p:cNvPr id="26" name="Down Arrow 25"/>
          <p:cNvSpPr/>
          <p:nvPr/>
        </p:nvSpPr>
        <p:spPr>
          <a:xfrm rot="17928483">
            <a:off x="4946485" y="5562175"/>
            <a:ext cx="360040" cy="48617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7" name="TextBox 26"/>
          <p:cNvSpPr txBox="1"/>
          <p:nvPr/>
        </p:nvSpPr>
        <p:spPr>
          <a:xfrm>
            <a:off x="3236914" y="5759509"/>
            <a:ext cx="1859435" cy="830997"/>
          </a:xfrm>
          <a:prstGeom prst="rect">
            <a:avLst/>
          </a:prstGeom>
          <a:noFill/>
        </p:spPr>
        <p:txBody>
          <a:bodyPr wrap="square" rtlCol="0">
            <a:spAutoFit/>
          </a:bodyPr>
          <a:lstStyle/>
          <a:p>
            <a:pPr algn="ctr"/>
            <a:r>
              <a:rPr lang="en-GB" sz="1600" dirty="0"/>
              <a:t>PDS represents Data Stewardship on a project</a:t>
            </a:r>
          </a:p>
        </p:txBody>
      </p:sp>
    </p:spTree>
    <p:extLst>
      <p:ext uri="{BB962C8B-B14F-4D97-AF65-F5344CB8AC3E}">
        <p14:creationId xmlns:p14="http://schemas.microsoft.com/office/powerpoint/2010/main" val="3974356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Business Data Stewards</a:t>
            </a:r>
          </a:p>
        </p:txBody>
      </p:sp>
      <p:sp>
        <p:nvSpPr>
          <p:cNvPr id="4" name="Content Placeholder 3"/>
          <p:cNvSpPr>
            <a:spLocks noGrp="1"/>
          </p:cNvSpPr>
          <p:nvPr>
            <p:ph idx="1"/>
          </p:nvPr>
        </p:nvSpPr>
        <p:spPr/>
        <p:txBody>
          <a:bodyPr/>
          <a:lstStyle/>
          <a:p>
            <a:r>
              <a:rPr lang="en-GB" dirty="0"/>
              <a:t>Primarily responsible for the data owned by their business area</a:t>
            </a:r>
          </a:p>
          <a:p>
            <a:r>
              <a:rPr lang="en-GB" dirty="0"/>
              <a:t>Support Domain, Project, and Operational Stewards</a:t>
            </a:r>
          </a:p>
          <a:p>
            <a:r>
              <a:rPr lang="en-GB" dirty="0"/>
              <a:t>Work with business stakeholders to make recommendations on data issues</a:t>
            </a:r>
          </a:p>
          <a:p>
            <a:r>
              <a:rPr lang="en-GB" dirty="0"/>
              <a:t>Manage metadata for their data</a:t>
            </a:r>
          </a:p>
          <a:p>
            <a:r>
              <a:rPr lang="en-GB" dirty="0"/>
              <a:t>Champion Data Stewardship to their business area</a:t>
            </a:r>
          </a:p>
        </p:txBody>
      </p:sp>
      <p:sp>
        <p:nvSpPr>
          <p:cNvPr id="2" name="Slide Number Placeholder 1"/>
          <p:cNvSpPr>
            <a:spLocks noGrp="1"/>
          </p:cNvSpPr>
          <p:nvPr>
            <p:ph type="sldNum" sz="quarter" idx="12"/>
          </p:nvPr>
        </p:nvSpPr>
        <p:spPr/>
        <p:txBody>
          <a:bodyPr/>
          <a:lstStyle/>
          <a:p>
            <a:fld id="{B32D2D4F-B262-4018-8594-6B1FE2F875A5}" type="slidenum">
              <a:rPr lang="en-GB" smtClean="0"/>
              <a:pPr/>
              <a:t>14</a:t>
            </a:fld>
            <a:endParaRPr lang="en-GB"/>
          </a:p>
        </p:txBody>
      </p:sp>
    </p:spTree>
    <p:extLst>
      <p:ext uri="{BB962C8B-B14F-4D97-AF65-F5344CB8AC3E}">
        <p14:creationId xmlns:p14="http://schemas.microsoft.com/office/powerpoint/2010/main" val="43843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251520" y="4869160"/>
            <a:ext cx="8685216" cy="187220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normAutofit/>
          </a:bodyPr>
          <a:lstStyle/>
          <a:p>
            <a:r>
              <a:rPr lang="en-GB" dirty="0"/>
              <a:t>Technical Data Steward</a:t>
            </a:r>
          </a:p>
        </p:txBody>
      </p:sp>
      <p:sp>
        <p:nvSpPr>
          <p:cNvPr id="3" name="Content Placeholder 2"/>
          <p:cNvSpPr>
            <a:spLocks noGrp="1"/>
          </p:cNvSpPr>
          <p:nvPr>
            <p:ph idx="1"/>
          </p:nvPr>
        </p:nvSpPr>
        <p:spPr/>
        <p:txBody>
          <a:bodyPr/>
          <a:lstStyle/>
          <a:p>
            <a:r>
              <a:rPr lang="en-GB" dirty="0"/>
              <a:t>Provide expertise on applications, ETL, data stores and other links in the information chain</a:t>
            </a:r>
          </a:p>
          <a:p>
            <a:r>
              <a:rPr lang="en-GB" dirty="0"/>
              <a:t>Assigned by IT leadership to support Data Stewardship</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a:p>
        </p:txBody>
      </p:sp>
      <p:sp>
        <p:nvSpPr>
          <p:cNvPr id="5" name="Flowchart: Magnetic Disk 4"/>
          <p:cNvSpPr/>
          <p:nvPr/>
        </p:nvSpPr>
        <p:spPr>
          <a:xfrm>
            <a:off x="5597168" y="5373216"/>
            <a:ext cx="1584176" cy="864096"/>
          </a:xfrm>
          <a:prstGeom prst="flowChartMagneticDisk">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sp>
        <p:nvSpPr>
          <p:cNvPr id="6" name="Flowchart: Sequential Access Storage 5"/>
          <p:cNvSpPr/>
          <p:nvPr/>
        </p:nvSpPr>
        <p:spPr>
          <a:xfrm>
            <a:off x="4274062" y="5470271"/>
            <a:ext cx="648072" cy="648072"/>
          </a:xfrm>
          <a:prstGeom prst="flowChartMagneticTap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dirty="0"/>
          </a:p>
        </p:txBody>
      </p:sp>
      <p:sp>
        <p:nvSpPr>
          <p:cNvPr id="7" name="Flowchart: Internal Storage 6"/>
          <p:cNvSpPr/>
          <p:nvPr/>
        </p:nvSpPr>
        <p:spPr>
          <a:xfrm>
            <a:off x="346381" y="5326255"/>
            <a:ext cx="1017071" cy="936104"/>
          </a:xfrm>
          <a:prstGeom prst="flowChartInternalStorag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1600" dirty="0"/>
              <a:t>Source System</a:t>
            </a:r>
          </a:p>
        </p:txBody>
      </p:sp>
      <p:sp>
        <p:nvSpPr>
          <p:cNvPr id="8" name="Flowchart: Internal Storage 7"/>
          <p:cNvSpPr/>
          <p:nvPr/>
        </p:nvSpPr>
        <p:spPr>
          <a:xfrm>
            <a:off x="2880048" y="5326255"/>
            <a:ext cx="936104" cy="936104"/>
          </a:xfrm>
          <a:prstGeom prst="flowChartInternalStorag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1600" dirty="0"/>
              <a:t>Data Store</a:t>
            </a:r>
          </a:p>
        </p:txBody>
      </p:sp>
      <p:sp>
        <p:nvSpPr>
          <p:cNvPr id="9" name="Flowchart: Sequential Access Storage 8"/>
          <p:cNvSpPr/>
          <p:nvPr/>
        </p:nvSpPr>
        <p:spPr>
          <a:xfrm>
            <a:off x="1861202" y="5463393"/>
            <a:ext cx="648072" cy="648072"/>
          </a:xfrm>
          <a:prstGeom prst="flowChartMagneticTap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sp>
        <p:nvSpPr>
          <p:cNvPr id="10" name="Pie 9"/>
          <p:cNvSpPr/>
          <p:nvPr/>
        </p:nvSpPr>
        <p:spPr>
          <a:xfrm>
            <a:off x="7994206" y="5445224"/>
            <a:ext cx="754258" cy="754258"/>
          </a:xfrm>
          <a:prstGeom prst="pie">
            <a:avLst>
              <a:gd name="adj1" fmla="val 19618768"/>
              <a:gd name="adj2" fmla="val 16200000"/>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a:solidFill>
                <a:schemeClr val="tx1"/>
              </a:solidFill>
            </a:endParaRPr>
          </a:p>
        </p:txBody>
      </p:sp>
      <p:sp>
        <p:nvSpPr>
          <p:cNvPr id="12" name="Rectangle 11"/>
          <p:cNvSpPr/>
          <p:nvPr/>
        </p:nvSpPr>
        <p:spPr>
          <a:xfrm>
            <a:off x="323528" y="2856357"/>
            <a:ext cx="1183940" cy="7920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dirty="0"/>
              <a:t>Tech Data Steward</a:t>
            </a:r>
          </a:p>
        </p:txBody>
      </p:sp>
      <p:sp>
        <p:nvSpPr>
          <p:cNvPr id="16" name="Rectangle 15"/>
          <p:cNvSpPr/>
          <p:nvPr/>
        </p:nvSpPr>
        <p:spPr>
          <a:xfrm>
            <a:off x="2806081" y="3605599"/>
            <a:ext cx="1183940" cy="7920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dirty="0"/>
              <a:t>Tech Data Steward</a:t>
            </a:r>
          </a:p>
        </p:txBody>
      </p:sp>
      <p:sp>
        <p:nvSpPr>
          <p:cNvPr id="17" name="Rectangle 16"/>
          <p:cNvSpPr/>
          <p:nvPr/>
        </p:nvSpPr>
        <p:spPr>
          <a:xfrm>
            <a:off x="5796136" y="2822990"/>
            <a:ext cx="1184400" cy="7920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dirty="0"/>
              <a:t>Tech Data Steward</a:t>
            </a:r>
          </a:p>
        </p:txBody>
      </p:sp>
      <p:sp>
        <p:nvSpPr>
          <p:cNvPr id="18" name="Rectangle 17"/>
          <p:cNvSpPr/>
          <p:nvPr/>
        </p:nvSpPr>
        <p:spPr>
          <a:xfrm>
            <a:off x="7740351" y="2813511"/>
            <a:ext cx="1184400" cy="7920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600" dirty="0"/>
              <a:t>Tech Data Steward</a:t>
            </a:r>
          </a:p>
        </p:txBody>
      </p:sp>
      <p:sp>
        <p:nvSpPr>
          <p:cNvPr id="19" name="Rectangle 18"/>
          <p:cNvSpPr/>
          <p:nvPr/>
        </p:nvSpPr>
        <p:spPr>
          <a:xfrm>
            <a:off x="323528" y="3605599"/>
            <a:ext cx="1183940" cy="79208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1600" dirty="0"/>
              <a:t>Business</a:t>
            </a:r>
          </a:p>
          <a:p>
            <a:pPr algn="ctr"/>
            <a:r>
              <a:rPr lang="en-GB" sz="1600" dirty="0"/>
              <a:t>Stake-holder</a:t>
            </a:r>
          </a:p>
        </p:txBody>
      </p:sp>
      <p:sp>
        <p:nvSpPr>
          <p:cNvPr id="20" name="Rectangle 19"/>
          <p:cNvSpPr/>
          <p:nvPr/>
        </p:nvSpPr>
        <p:spPr>
          <a:xfrm>
            <a:off x="5796136" y="3605599"/>
            <a:ext cx="1184400" cy="79208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1600" dirty="0"/>
              <a:t>Business</a:t>
            </a:r>
          </a:p>
          <a:p>
            <a:pPr algn="ctr"/>
            <a:r>
              <a:rPr lang="en-GB" sz="1600" dirty="0"/>
              <a:t>Stake-holder</a:t>
            </a:r>
          </a:p>
        </p:txBody>
      </p:sp>
      <p:sp>
        <p:nvSpPr>
          <p:cNvPr id="21" name="Rectangle 20"/>
          <p:cNvSpPr/>
          <p:nvPr/>
        </p:nvSpPr>
        <p:spPr>
          <a:xfrm>
            <a:off x="7740352" y="3598063"/>
            <a:ext cx="1184400" cy="79208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1600" dirty="0"/>
              <a:t>Business</a:t>
            </a:r>
          </a:p>
          <a:p>
            <a:pPr algn="ctr"/>
            <a:r>
              <a:rPr lang="en-GB" sz="1600" dirty="0"/>
              <a:t>Stake-holder</a:t>
            </a:r>
          </a:p>
        </p:txBody>
      </p:sp>
      <p:sp>
        <p:nvSpPr>
          <p:cNvPr id="22" name="Down Arrow 21"/>
          <p:cNvSpPr/>
          <p:nvPr/>
        </p:nvSpPr>
        <p:spPr>
          <a:xfrm>
            <a:off x="1003412" y="4462159"/>
            <a:ext cx="360040" cy="79573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3" name="Down Arrow 22"/>
          <p:cNvSpPr/>
          <p:nvPr/>
        </p:nvSpPr>
        <p:spPr>
          <a:xfrm>
            <a:off x="458973" y="4462159"/>
            <a:ext cx="360040" cy="795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Down Arrow 23"/>
          <p:cNvSpPr/>
          <p:nvPr/>
        </p:nvSpPr>
        <p:spPr>
          <a:xfrm>
            <a:off x="6476965" y="4468447"/>
            <a:ext cx="360040" cy="79573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5" name="Down Arrow 24"/>
          <p:cNvSpPr/>
          <p:nvPr/>
        </p:nvSpPr>
        <p:spPr>
          <a:xfrm>
            <a:off x="5932526" y="4468447"/>
            <a:ext cx="360040" cy="795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Down Arrow 25"/>
          <p:cNvSpPr/>
          <p:nvPr/>
        </p:nvSpPr>
        <p:spPr>
          <a:xfrm>
            <a:off x="8437579" y="4458508"/>
            <a:ext cx="360040" cy="79573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7" name="Down Arrow 26"/>
          <p:cNvSpPr/>
          <p:nvPr/>
        </p:nvSpPr>
        <p:spPr>
          <a:xfrm>
            <a:off x="7893140" y="4458508"/>
            <a:ext cx="360040" cy="795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Down Arrow 29"/>
          <p:cNvSpPr/>
          <p:nvPr/>
        </p:nvSpPr>
        <p:spPr>
          <a:xfrm rot="18894163">
            <a:off x="3671762" y="4335079"/>
            <a:ext cx="360040" cy="13956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Down Arrow 30"/>
          <p:cNvSpPr/>
          <p:nvPr/>
        </p:nvSpPr>
        <p:spPr>
          <a:xfrm rot="2826374">
            <a:off x="2637977" y="4314384"/>
            <a:ext cx="360040" cy="1347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Down Arrow 28"/>
          <p:cNvSpPr/>
          <p:nvPr/>
        </p:nvSpPr>
        <p:spPr>
          <a:xfrm>
            <a:off x="3159460" y="4458507"/>
            <a:ext cx="360040" cy="795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p:cNvSpPr txBox="1"/>
          <p:nvPr/>
        </p:nvSpPr>
        <p:spPr>
          <a:xfrm>
            <a:off x="4290051" y="5620598"/>
            <a:ext cx="617477" cy="369332"/>
          </a:xfrm>
          <a:prstGeom prst="rect">
            <a:avLst/>
          </a:prstGeom>
          <a:noFill/>
        </p:spPr>
        <p:txBody>
          <a:bodyPr wrap="none" rtlCol="0">
            <a:spAutoFit/>
          </a:bodyPr>
          <a:lstStyle/>
          <a:p>
            <a:r>
              <a:rPr lang="en-GB" dirty="0"/>
              <a:t>ETL</a:t>
            </a:r>
          </a:p>
        </p:txBody>
      </p:sp>
      <p:sp>
        <p:nvSpPr>
          <p:cNvPr id="33" name="TextBox 32"/>
          <p:cNvSpPr txBox="1"/>
          <p:nvPr/>
        </p:nvSpPr>
        <p:spPr>
          <a:xfrm>
            <a:off x="1876499" y="5602763"/>
            <a:ext cx="617477" cy="369332"/>
          </a:xfrm>
          <a:prstGeom prst="rect">
            <a:avLst/>
          </a:prstGeom>
          <a:noFill/>
        </p:spPr>
        <p:txBody>
          <a:bodyPr wrap="none" rtlCol="0">
            <a:spAutoFit/>
          </a:bodyPr>
          <a:lstStyle/>
          <a:p>
            <a:r>
              <a:rPr lang="en-GB" dirty="0"/>
              <a:t>ETL</a:t>
            </a:r>
          </a:p>
        </p:txBody>
      </p:sp>
      <p:sp>
        <p:nvSpPr>
          <p:cNvPr id="34" name="TextBox 33"/>
          <p:cNvSpPr txBox="1"/>
          <p:nvPr/>
        </p:nvSpPr>
        <p:spPr>
          <a:xfrm>
            <a:off x="5784763" y="5652537"/>
            <a:ext cx="1208985" cy="584775"/>
          </a:xfrm>
          <a:prstGeom prst="rect">
            <a:avLst/>
          </a:prstGeom>
          <a:noFill/>
        </p:spPr>
        <p:txBody>
          <a:bodyPr wrap="none" rtlCol="0">
            <a:spAutoFit/>
          </a:bodyPr>
          <a:lstStyle/>
          <a:p>
            <a:pPr algn="ctr"/>
            <a:r>
              <a:rPr lang="en-GB" sz="1600" dirty="0"/>
              <a:t>Data </a:t>
            </a:r>
          </a:p>
          <a:p>
            <a:pPr algn="ctr"/>
            <a:r>
              <a:rPr lang="en-GB" sz="1600" dirty="0"/>
              <a:t>Warehouse</a:t>
            </a:r>
          </a:p>
        </p:txBody>
      </p:sp>
      <p:sp>
        <p:nvSpPr>
          <p:cNvPr id="35" name="TextBox 34"/>
          <p:cNvSpPr txBox="1"/>
          <p:nvPr/>
        </p:nvSpPr>
        <p:spPr>
          <a:xfrm>
            <a:off x="8156133" y="5832816"/>
            <a:ext cx="425116" cy="369332"/>
          </a:xfrm>
          <a:prstGeom prst="rect">
            <a:avLst/>
          </a:prstGeom>
          <a:noFill/>
        </p:spPr>
        <p:txBody>
          <a:bodyPr wrap="none" rtlCol="0">
            <a:spAutoFit/>
          </a:bodyPr>
          <a:lstStyle/>
          <a:p>
            <a:r>
              <a:rPr lang="en-GB" dirty="0"/>
              <a:t>BI</a:t>
            </a:r>
          </a:p>
        </p:txBody>
      </p:sp>
      <p:sp>
        <p:nvSpPr>
          <p:cNvPr id="36" name="TextBox 35"/>
          <p:cNvSpPr txBox="1"/>
          <p:nvPr/>
        </p:nvSpPr>
        <p:spPr>
          <a:xfrm>
            <a:off x="3547206" y="6354063"/>
            <a:ext cx="2093843" cy="369332"/>
          </a:xfrm>
          <a:prstGeom prst="rect">
            <a:avLst/>
          </a:prstGeom>
          <a:noFill/>
        </p:spPr>
        <p:txBody>
          <a:bodyPr wrap="none" rtlCol="0">
            <a:spAutoFit/>
          </a:bodyPr>
          <a:lstStyle/>
          <a:p>
            <a:r>
              <a:rPr lang="en-GB" dirty="0"/>
              <a:t>Information Chain</a:t>
            </a:r>
          </a:p>
        </p:txBody>
      </p:sp>
      <p:cxnSp>
        <p:nvCxnSpPr>
          <p:cNvPr id="38" name="Straight Arrow Connector 37"/>
          <p:cNvCxnSpPr>
            <a:cxnSpLocks/>
            <a:stCxn id="7" idx="3"/>
            <a:endCxn id="33" idx="1"/>
          </p:cNvCxnSpPr>
          <p:nvPr/>
        </p:nvCxnSpPr>
        <p:spPr>
          <a:xfrm flipV="1">
            <a:off x="1363452" y="5787429"/>
            <a:ext cx="513047" cy="68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0" name="Straight Arrow Connector 39"/>
          <p:cNvCxnSpPr>
            <a:stCxn id="9" idx="3"/>
            <a:endCxn id="8" idx="1"/>
          </p:cNvCxnSpPr>
          <p:nvPr/>
        </p:nvCxnSpPr>
        <p:spPr>
          <a:xfrm>
            <a:off x="2509274" y="5787429"/>
            <a:ext cx="370774" cy="68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2" name="Straight Arrow Connector 41"/>
          <p:cNvCxnSpPr>
            <a:stCxn id="8" idx="3"/>
            <a:endCxn id="32" idx="1"/>
          </p:cNvCxnSpPr>
          <p:nvPr/>
        </p:nvCxnSpPr>
        <p:spPr>
          <a:xfrm>
            <a:off x="3816152" y="5794307"/>
            <a:ext cx="473899" cy="109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4" name="Straight Arrow Connector 43"/>
          <p:cNvCxnSpPr>
            <a:stCxn id="6" idx="3"/>
            <a:endCxn id="5" idx="2"/>
          </p:cNvCxnSpPr>
          <p:nvPr/>
        </p:nvCxnSpPr>
        <p:spPr>
          <a:xfrm>
            <a:off x="4922134" y="5794307"/>
            <a:ext cx="675034" cy="109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6" name="Straight Arrow Connector 45"/>
          <p:cNvCxnSpPr>
            <a:stCxn id="5" idx="4"/>
            <a:endCxn id="10" idx="2"/>
          </p:cNvCxnSpPr>
          <p:nvPr/>
        </p:nvCxnSpPr>
        <p:spPr>
          <a:xfrm>
            <a:off x="7181344" y="5805264"/>
            <a:ext cx="812862" cy="1708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40445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Technical Data Stewards</a:t>
            </a:r>
          </a:p>
        </p:txBody>
      </p:sp>
      <p:sp>
        <p:nvSpPr>
          <p:cNvPr id="4" name="Content Placeholder 3"/>
          <p:cNvSpPr>
            <a:spLocks noGrp="1"/>
          </p:cNvSpPr>
          <p:nvPr>
            <p:ph idx="1"/>
          </p:nvPr>
        </p:nvSpPr>
        <p:spPr/>
        <p:txBody>
          <a:bodyPr/>
          <a:lstStyle/>
          <a:p>
            <a:r>
              <a:rPr lang="en-GB" dirty="0"/>
              <a:t>Provide expertise on applications, ETL, data stores, technical processes and other links in the information chain</a:t>
            </a:r>
          </a:p>
          <a:p>
            <a:r>
              <a:rPr lang="en-GB" dirty="0"/>
              <a:t>Often very knowledgeable about the source systems and any legacy systems that have provided data to the current system</a:t>
            </a:r>
          </a:p>
          <a:p>
            <a:r>
              <a:rPr lang="en-GB" dirty="0"/>
              <a:t>May be focussed on one particular system, e.g. the data warehouse or the source system</a:t>
            </a:r>
          </a:p>
          <a:p>
            <a:r>
              <a:rPr lang="en-GB" dirty="0"/>
              <a:t>Assigned by IT leadership to support Data Stewardship</a:t>
            </a:r>
          </a:p>
          <a:p>
            <a:r>
              <a:rPr lang="en-GB" dirty="0"/>
              <a:t>May own some data, but works in conjunction with Business Data Stewards</a:t>
            </a:r>
          </a:p>
        </p:txBody>
      </p:sp>
      <p:sp>
        <p:nvSpPr>
          <p:cNvPr id="2" name="Slide Number Placeholder 1"/>
          <p:cNvSpPr>
            <a:spLocks noGrp="1"/>
          </p:cNvSpPr>
          <p:nvPr>
            <p:ph type="sldNum" sz="quarter" idx="12"/>
          </p:nvPr>
        </p:nvSpPr>
        <p:spPr/>
        <p:txBody>
          <a:bodyPr/>
          <a:lstStyle/>
          <a:p>
            <a:fld id="{B32D2D4F-B262-4018-8594-6B1FE2F875A5}" type="slidenum">
              <a:rPr lang="en-GB" smtClean="0"/>
              <a:pPr/>
              <a:t>16</a:t>
            </a:fld>
            <a:endParaRPr lang="en-GB"/>
          </a:p>
        </p:txBody>
      </p:sp>
    </p:spTree>
    <p:extLst>
      <p:ext uri="{BB962C8B-B14F-4D97-AF65-F5344CB8AC3E}">
        <p14:creationId xmlns:p14="http://schemas.microsoft.com/office/powerpoint/2010/main" val="931984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Project Data Stewards</a:t>
            </a:r>
          </a:p>
        </p:txBody>
      </p:sp>
      <p:sp>
        <p:nvSpPr>
          <p:cNvPr id="3" name="Content Placeholder 2"/>
          <p:cNvSpPr>
            <a:spLocks noGrp="1"/>
          </p:cNvSpPr>
          <p:nvPr>
            <p:ph idx="1"/>
          </p:nvPr>
        </p:nvSpPr>
        <p:spPr/>
        <p:txBody>
          <a:bodyPr/>
          <a:lstStyle/>
          <a:p>
            <a:r>
              <a:rPr lang="en-GB" dirty="0"/>
              <a:t>All major projects should have their own Project Data Steward</a:t>
            </a:r>
          </a:p>
          <a:p>
            <a:r>
              <a:rPr lang="en-GB" dirty="0"/>
              <a:t>These attend project meetings, identify any potential data stewardship issues that require decisions and report these to the Business Data Stewards, who will resolve them</a:t>
            </a:r>
          </a:p>
          <a:p>
            <a:r>
              <a:rPr lang="en-GB" dirty="0"/>
              <a:t>The Project Data Stewards will then bring the solution back to the team</a:t>
            </a:r>
          </a:p>
          <a:p>
            <a:r>
              <a:rPr lang="en-GB" dirty="0"/>
              <a:t>N.B. the Project Data Steward is not responsible for the project’s data and cannot take decisions about it (that’s the Business Data Steward’s role)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17</a:t>
            </a:fld>
            <a:endParaRPr lang="en-GB"/>
          </a:p>
        </p:txBody>
      </p:sp>
    </p:spTree>
    <p:extLst>
      <p:ext uri="{BB962C8B-B14F-4D97-AF65-F5344CB8AC3E}">
        <p14:creationId xmlns:p14="http://schemas.microsoft.com/office/powerpoint/2010/main" val="2800837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Domain Data Stewards</a:t>
            </a:r>
          </a:p>
        </p:txBody>
      </p:sp>
      <p:sp>
        <p:nvSpPr>
          <p:cNvPr id="3" name="Content Placeholder 2"/>
          <p:cNvSpPr>
            <a:spLocks noGrp="1"/>
          </p:cNvSpPr>
          <p:nvPr>
            <p:ph idx="1"/>
          </p:nvPr>
        </p:nvSpPr>
        <p:spPr/>
        <p:txBody>
          <a:bodyPr/>
          <a:lstStyle/>
          <a:p>
            <a:r>
              <a:rPr lang="en-GB" dirty="0"/>
              <a:t>A Domain Data Steward is a Business Data Steward who is responsible for widely shared (master) data such as customer data</a:t>
            </a:r>
          </a:p>
          <a:p>
            <a:r>
              <a:rPr lang="en-GB" dirty="0"/>
              <a:t>Works with other Business Data Stewards as stakeholders to achieve consensus for recommendations for domain data</a:t>
            </a:r>
          </a:p>
          <a:p>
            <a:r>
              <a:rPr lang="en-GB" dirty="0"/>
              <a:t>N.B. the Domain Data Steward is responsible for the domain’s data and can take decisions about it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18</a:t>
            </a:fld>
            <a:endParaRPr lang="en-GB"/>
          </a:p>
        </p:txBody>
      </p:sp>
    </p:spTree>
    <p:extLst>
      <p:ext uri="{BB962C8B-B14F-4D97-AF65-F5344CB8AC3E}">
        <p14:creationId xmlns:p14="http://schemas.microsoft.com/office/powerpoint/2010/main" val="3500900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Operational Data Stewards</a:t>
            </a:r>
          </a:p>
        </p:txBody>
      </p:sp>
      <p:sp>
        <p:nvSpPr>
          <p:cNvPr id="3" name="Content Placeholder 2"/>
          <p:cNvSpPr>
            <a:spLocks noGrp="1"/>
          </p:cNvSpPr>
          <p:nvPr>
            <p:ph idx="1"/>
          </p:nvPr>
        </p:nvSpPr>
        <p:spPr/>
        <p:txBody>
          <a:bodyPr>
            <a:normAutofit/>
          </a:bodyPr>
          <a:lstStyle/>
          <a:p>
            <a:r>
              <a:rPr lang="en-GB" dirty="0"/>
              <a:t>Acts as a ‘helper’ to the Business Data Stewards</a:t>
            </a:r>
          </a:p>
          <a:p>
            <a:r>
              <a:rPr lang="en-GB" dirty="0"/>
              <a:t>These are often people actually working with the data who can help enforce business rules related to the data they use</a:t>
            </a:r>
          </a:p>
          <a:p>
            <a:r>
              <a:rPr lang="en-GB" dirty="0"/>
              <a:t>Operational Data Stewards may see problems start to appear in the daily use of data that will need to be addressed by the Business Data Stewards</a:t>
            </a:r>
          </a:p>
          <a:p>
            <a:r>
              <a:rPr lang="en-GB" dirty="0"/>
              <a:t>N.B. the Operational Data Steward is not responsible for the domain’s data and cannot take decisions about it but can make recommendations for fixes to the Business Data Steward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19</a:t>
            </a:fld>
            <a:endParaRPr lang="en-GB"/>
          </a:p>
        </p:txBody>
      </p:sp>
    </p:spTree>
    <p:extLst>
      <p:ext uri="{BB962C8B-B14F-4D97-AF65-F5344CB8AC3E}">
        <p14:creationId xmlns:p14="http://schemas.microsoft.com/office/powerpoint/2010/main" val="1083232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 good data steward team will recognise if an organisation is doing anything illegal or unethical with its data</a:t>
            </a:r>
          </a:p>
          <a:p>
            <a:endParaRPr lang="en-GB" dirty="0"/>
          </a:p>
          <a:p>
            <a:r>
              <a:rPr lang="en-GB" dirty="0" smtClean="0"/>
              <a:t>If the Information Commissioner’s Office finds an organisation guilty of mishandling personal data it can fine the organisation up to £17.5m or 4% of annual global turnover</a:t>
            </a:r>
          </a:p>
          <a:p>
            <a:endParaRPr lang="en-GB" dirty="0"/>
          </a:p>
          <a:p>
            <a:r>
              <a:rPr lang="en-GB" dirty="0" smtClean="0"/>
              <a:t>It is therefore very important for organisations to comply with data protection legislation</a:t>
            </a:r>
            <a:endParaRPr lang="en-GB" dirty="0"/>
          </a:p>
        </p:txBody>
      </p:sp>
      <p:sp>
        <p:nvSpPr>
          <p:cNvPr id="3" name="Slide Number Placeholder 2"/>
          <p:cNvSpPr>
            <a:spLocks noGrp="1"/>
          </p:cNvSpPr>
          <p:nvPr>
            <p:ph type="sldNum" sz="quarter" idx="12"/>
          </p:nvPr>
        </p:nvSpPr>
        <p:spPr/>
        <p:txBody>
          <a:bodyPr/>
          <a:lstStyle/>
          <a:p>
            <a:fld id="{B32D2D4F-B262-4018-8594-6B1FE2F875A5}" type="slidenum">
              <a:rPr lang="en-GB" smtClean="0"/>
              <a:pPr/>
              <a:t>20</a:t>
            </a:fld>
            <a:endParaRPr lang="en-GB"/>
          </a:p>
        </p:txBody>
      </p:sp>
      <p:sp>
        <p:nvSpPr>
          <p:cNvPr id="4" name="Title 3"/>
          <p:cNvSpPr>
            <a:spLocks noGrp="1"/>
          </p:cNvSpPr>
          <p:nvPr>
            <p:ph type="title"/>
          </p:nvPr>
        </p:nvSpPr>
        <p:spPr/>
        <p:txBody>
          <a:bodyPr/>
          <a:lstStyle/>
          <a:p>
            <a:r>
              <a:rPr lang="en-GB" dirty="0" smtClean="0"/>
              <a:t>Data Stewards and Data Protection</a:t>
            </a:r>
            <a:endParaRPr lang="en-GB" dirty="0"/>
          </a:p>
        </p:txBody>
      </p:sp>
    </p:spTree>
    <p:extLst>
      <p:ext uri="{BB962C8B-B14F-4D97-AF65-F5344CB8AC3E}">
        <p14:creationId xmlns:p14="http://schemas.microsoft.com/office/powerpoint/2010/main" val="3404907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GDPR</a:t>
            </a:r>
            <a:endParaRPr lang="en-GB" dirty="0"/>
          </a:p>
        </p:txBody>
      </p:sp>
      <p:sp>
        <p:nvSpPr>
          <p:cNvPr id="3" name="Content Placeholder 2"/>
          <p:cNvSpPr>
            <a:spLocks noGrp="1"/>
          </p:cNvSpPr>
          <p:nvPr>
            <p:ph idx="1"/>
          </p:nvPr>
        </p:nvSpPr>
        <p:spPr/>
        <p:txBody>
          <a:bodyPr/>
          <a:lstStyle/>
          <a:p>
            <a:r>
              <a:rPr lang="en-GB" dirty="0" smtClean="0"/>
              <a:t>The General Data Protection Regulation (GDPR) replaces the Data Protection Directive 95/46/EC and has the following objectives[1], [2]:</a:t>
            </a:r>
          </a:p>
          <a:p>
            <a:pPr lvl="1"/>
            <a:r>
              <a:rPr lang="en-GB" dirty="0" smtClean="0"/>
              <a:t>To harmonise data privacy laws across Europe</a:t>
            </a:r>
          </a:p>
          <a:p>
            <a:pPr lvl="1"/>
            <a:r>
              <a:rPr lang="en-GB" dirty="0" smtClean="0"/>
              <a:t>To protect and empower all EU citizens data privacy</a:t>
            </a:r>
          </a:p>
          <a:p>
            <a:pPr lvl="1"/>
            <a:r>
              <a:rPr lang="en-GB" dirty="0" smtClean="0"/>
              <a:t>To reshape the way organisations across the region approach data privacy</a:t>
            </a:r>
          </a:p>
          <a:p>
            <a:endParaRPr lang="en-GB" dirty="0" smtClean="0"/>
          </a:p>
          <a:p>
            <a:r>
              <a:rPr lang="en-GB" dirty="0" smtClean="0"/>
              <a:t>It </a:t>
            </a:r>
            <a:r>
              <a:rPr lang="en-GB" dirty="0" smtClean="0"/>
              <a:t>came </a:t>
            </a:r>
            <a:r>
              <a:rPr lang="en-GB" dirty="0" smtClean="0"/>
              <a:t>into law on 25 May 2018 </a:t>
            </a:r>
            <a:r>
              <a:rPr lang="en-GB" dirty="0" smtClean="0"/>
              <a:t>as the Data Protection Act (2018) and is </a:t>
            </a:r>
            <a:r>
              <a:rPr lang="en-GB" dirty="0" smtClean="0"/>
              <a:t>therefore </a:t>
            </a:r>
            <a:r>
              <a:rPr lang="en-GB" dirty="0" smtClean="0"/>
              <a:t>part </a:t>
            </a:r>
            <a:r>
              <a:rPr lang="en-GB" dirty="0" smtClean="0"/>
              <a:t>of UK law post-Brexit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
        <p:nvSpPr>
          <p:cNvPr id="5" name="TextBox 4"/>
          <p:cNvSpPr txBox="1"/>
          <p:nvPr/>
        </p:nvSpPr>
        <p:spPr>
          <a:xfrm>
            <a:off x="141139" y="6027003"/>
            <a:ext cx="8861721" cy="830997"/>
          </a:xfrm>
          <a:prstGeom prst="rect">
            <a:avLst/>
          </a:prstGeom>
          <a:noFill/>
        </p:spPr>
        <p:txBody>
          <a:bodyPr wrap="none" rtlCol="0">
            <a:spAutoFit/>
          </a:bodyPr>
          <a:lstStyle/>
          <a:p>
            <a:r>
              <a:rPr lang="en-GB" sz="1600" dirty="0"/>
              <a:t>[1] </a:t>
            </a:r>
            <a:r>
              <a:rPr lang="en-GB" sz="1600" dirty="0">
                <a:hlinkClick r:id="rId2"/>
              </a:rPr>
              <a:t>https://www.eugdpr.org</a:t>
            </a:r>
            <a:r>
              <a:rPr lang="en-GB" sz="1600" dirty="0" smtClean="0">
                <a:hlinkClick r:id="rId2"/>
              </a:rPr>
              <a:t>/</a:t>
            </a:r>
            <a:endParaRPr lang="en-GB" sz="1600" dirty="0" smtClean="0"/>
          </a:p>
          <a:p>
            <a:r>
              <a:rPr lang="en-GB" sz="1600" dirty="0"/>
              <a:t>[2] </a:t>
            </a:r>
            <a:r>
              <a:rPr lang="en-GB" sz="1600" dirty="0">
                <a:hlinkClick r:id="rId3"/>
              </a:rPr>
              <a:t>https://ico.org.uk/for-organisations/guide-to-the-general-data-protection-regulation-gdpr</a:t>
            </a:r>
            <a:r>
              <a:rPr lang="en-GB" sz="1600" dirty="0" smtClean="0">
                <a:hlinkClick r:id="rId3"/>
              </a:rPr>
              <a:t>/</a:t>
            </a:r>
            <a:endParaRPr lang="en-GB" sz="1600" dirty="0" smtClean="0"/>
          </a:p>
          <a:p>
            <a:r>
              <a:rPr lang="en-GB" sz="1600" dirty="0" smtClean="0"/>
              <a:t>Accessed 30/11/2017</a:t>
            </a:r>
          </a:p>
        </p:txBody>
      </p:sp>
    </p:spTree>
    <p:extLst>
      <p:ext uri="{BB962C8B-B14F-4D97-AF65-F5344CB8AC3E}">
        <p14:creationId xmlns:p14="http://schemas.microsoft.com/office/powerpoint/2010/main" val="2619241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Who it applies to</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a:t>The GDPR applies to ‘controllers’ </a:t>
            </a:r>
            <a:r>
              <a:rPr lang="en-GB" b="1" dirty="0"/>
              <a:t>and</a:t>
            </a:r>
            <a:r>
              <a:rPr lang="en-GB" dirty="0"/>
              <a:t> ‘processors’. </a:t>
            </a:r>
            <a:endParaRPr lang="en-GB" dirty="0" smtClean="0"/>
          </a:p>
          <a:p>
            <a:pPr lvl="1"/>
            <a:r>
              <a:rPr lang="en-GB" dirty="0" smtClean="0"/>
              <a:t>A </a:t>
            </a:r>
            <a:r>
              <a:rPr lang="en-GB" dirty="0"/>
              <a:t>controller determines the purposes and means of processing personal </a:t>
            </a:r>
            <a:r>
              <a:rPr lang="en-GB" dirty="0" smtClean="0"/>
              <a:t>data.</a:t>
            </a:r>
          </a:p>
          <a:p>
            <a:pPr lvl="1"/>
            <a:r>
              <a:rPr lang="en-GB" dirty="0" smtClean="0"/>
              <a:t>A </a:t>
            </a:r>
            <a:r>
              <a:rPr lang="en-GB" dirty="0"/>
              <a:t>processor is responsible for processing personal data on behalf of a controller</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22</a:t>
            </a:fld>
            <a:endParaRPr lang="en-GB"/>
          </a:p>
        </p:txBody>
      </p:sp>
    </p:spTree>
    <p:extLst>
      <p:ext uri="{BB962C8B-B14F-4D97-AF65-F5344CB8AC3E}">
        <p14:creationId xmlns:p14="http://schemas.microsoft.com/office/powerpoint/2010/main" val="1697434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Who it applies to</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smtClean="0"/>
              <a:t>If </a:t>
            </a:r>
            <a:r>
              <a:rPr lang="en-GB" dirty="0"/>
              <a:t>you are a processor, the GDPR places specific legal obligations on you; for example, you are required to maintain records of personal data and processing activities. </a:t>
            </a:r>
            <a:endParaRPr lang="en-GB" dirty="0" smtClean="0"/>
          </a:p>
          <a:p>
            <a:pPr lvl="1"/>
            <a:r>
              <a:rPr lang="en-GB" dirty="0" smtClean="0"/>
              <a:t>You </a:t>
            </a:r>
            <a:r>
              <a:rPr lang="en-GB" dirty="0"/>
              <a:t>will have legal liability if you are responsible for a breach.</a:t>
            </a:r>
          </a:p>
          <a:p>
            <a:endParaRPr lang="en-GB" dirty="0" smtClean="0"/>
          </a:p>
          <a:p>
            <a:r>
              <a:rPr lang="en-GB" dirty="0" smtClean="0"/>
              <a:t>However</a:t>
            </a:r>
            <a:r>
              <a:rPr lang="en-GB" dirty="0"/>
              <a:t>, if you are a controller, you are not relieved of your obligations where a processor is involved – the GDPR places further obligations on you to ensure your contracts with processors comply with the GDPR</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23</a:t>
            </a:fld>
            <a:endParaRPr lang="en-GB"/>
          </a:p>
        </p:txBody>
      </p:sp>
    </p:spTree>
    <p:extLst>
      <p:ext uri="{BB962C8B-B14F-4D97-AF65-F5344CB8AC3E}">
        <p14:creationId xmlns:p14="http://schemas.microsoft.com/office/powerpoint/2010/main" val="1998100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Who it applies to</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smtClean="0"/>
              <a:t>The </a:t>
            </a:r>
            <a:r>
              <a:rPr lang="en-GB" dirty="0"/>
              <a:t>GDPR applies to processing carried out by organisations operating within the EU. It also applies to organisations outside the EU that offer goods or services to individuals in the EU.</a:t>
            </a:r>
          </a:p>
          <a:p>
            <a:endParaRPr lang="en-GB" dirty="0" smtClean="0"/>
          </a:p>
          <a:p>
            <a:r>
              <a:rPr lang="en-GB" dirty="0" smtClean="0"/>
              <a:t>The </a:t>
            </a:r>
            <a:r>
              <a:rPr lang="en-GB" dirty="0"/>
              <a:t>GDPR does not apply to certain activities including processing covered by the Law Enforcement Directive, processing for national security purposes and processing carried out by individuals purely for personal/household activities</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24</a:t>
            </a:fld>
            <a:endParaRPr lang="en-GB"/>
          </a:p>
        </p:txBody>
      </p:sp>
    </p:spTree>
    <p:extLst>
      <p:ext uri="{BB962C8B-B14F-4D97-AF65-F5344CB8AC3E}">
        <p14:creationId xmlns:p14="http://schemas.microsoft.com/office/powerpoint/2010/main" val="1738723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information does it apply to?</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b="1" dirty="0"/>
              <a:t>Personal data</a:t>
            </a:r>
            <a:r>
              <a:rPr lang="en-GB" dirty="0"/>
              <a:t/>
            </a:r>
            <a:br>
              <a:rPr lang="en-GB" dirty="0"/>
            </a:br>
            <a:endParaRPr lang="en-GB" dirty="0" smtClean="0"/>
          </a:p>
          <a:p>
            <a:pPr lvl="1"/>
            <a:r>
              <a:rPr lang="en-GB" dirty="0" smtClean="0"/>
              <a:t>The </a:t>
            </a:r>
            <a:r>
              <a:rPr lang="en-GB" dirty="0"/>
              <a:t>GDPR applies to ‘personal data’ meaning any information relating to an identifiable person who can be directly or indirectly identified in particular by reference to an identifier</a:t>
            </a:r>
            <a:r>
              <a:rPr lang="en-GB" dirty="0" smtClean="0"/>
              <a:t>.</a:t>
            </a:r>
          </a:p>
          <a:p>
            <a:pPr lvl="1"/>
            <a:endParaRPr lang="en-GB" dirty="0"/>
          </a:p>
          <a:p>
            <a:pPr lvl="1"/>
            <a:r>
              <a:rPr lang="en-GB" dirty="0"/>
              <a:t>This definition provides for a wide range of personal identifiers to constitute personal data, including name, identification number, location data or online identifier, reflecting changes in technology and the way organisations collect information about people.</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a:p>
        </p:txBody>
      </p:sp>
    </p:spTree>
    <p:extLst>
      <p:ext uri="{BB962C8B-B14F-4D97-AF65-F5344CB8AC3E}">
        <p14:creationId xmlns:p14="http://schemas.microsoft.com/office/powerpoint/2010/main" val="22713302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information does it apply to?</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b="1" dirty="0"/>
              <a:t>Personal data</a:t>
            </a:r>
            <a:r>
              <a:rPr lang="en-GB" dirty="0"/>
              <a:t/>
            </a:r>
            <a:br>
              <a:rPr lang="en-GB" dirty="0"/>
            </a:br>
            <a:endParaRPr lang="en-GB" dirty="0" smtClean="0"/>
          </a:p>
          <a:p>
            <a:pPr lvl="1"/>
            <a:r>
              <a:rPr lang="en-GB" dirty="0" smtClean="0"/>
              <a:t>The </a:t>
            </a:r>
            <a:r>
              <a:rPr lang="en-GB" dirty="0"/>
              <a:t>GDPR applies to both automated personal data and to manual filing systems where personal data are accessible according to specific criteria. This could include chronologically ordered sets of manual records containing personal </a:t>
            </a:r>
            <a:r>
              <a:rPr lang="en-GB" dirty="0" smtClean="0"/>
              <a:t>data.</a:t>
            </a:r>
          </a:p>
          <a:p>
            <a:pPr lvl="1"/>
            <a:endParaRPr lang="en-GB" dirty="0"/>
          </a:p>
          <a:p>
            <a:pPr lvl="1"/>
            <a:r>
              <a:rPr lang="en-GB" dirty="0"/>
              <a:t>Personal data that has been </a:t>
            </a:r>
            <a:r>
              <a:rPr lang="en-GB" dirty="0" err="1"/>
              <a:t>pseudonymised</a:t>
            </a:r>
            <a:r>
              <a:rPr lang="en-GB" dirty="0"/>
              <a:t> – </a:t>
            </a:r>
            <a:r>
              <a:rPr lang="en-GB" dirty="0" err="1"/>
              <a:t>eg</a:t>
            </a:r>
            <a:r>
              <a:rPr lang="en-GB" dirty="0"/>
              <a:t> key-coded – can fall within the scope of the GDPR depending on how difficult it is to attribute the pseudonym to a particular individual.</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26</a:t>
            </a:fld>
            <a:endParaRPr lang="en-GB"/>
          </a:p>
        </p:txBody>
      </p:sp>
    </p:spTree>
    <p:extLst>
      <p:ext uri="{BB962C8B-B14F-4D97-AF65-F5344CB8AC3E}">
        <p14:creationId xmlns:p14="http://schemas.microsoft.com/office/powerpoint/2010/main" val="1575673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information does it apply to?</a:t>
            </a:r>
            <a:endParaRPr lang="en-GB" dirty="0"/>
          </a:p>
        </p:txBody>
      </p:sp>
      <p:sp>
        <p:nvSpPr>
          <p:cNvPr id="3" name="Content Placeholder 2"/>
          <p:cNvSpPr>
            <a:spLocks noGrp="1"/>
          </p:cNvSpPr>
          <p:nvPr>
            <p:ph idx="1"/>
          </p:nvPr>
        </p:nvSpPr>
        <p:spPr/>
        <p:txBody>
          <a:bodyPr/>
          <a:lstStyle/>
          <a:p>
            <a:r>
              <a:rPr lang="en-GB" b="1" dirty="0"/>
              <a:t>Sensitive personal </a:t>
            </a:r>
            <a:r>
              <a:rPr lang="en-GB" b="1" dirty="0" smtClean="0"/>
              <a:t>data</a:t>
            </a:r>
          </a:p>
          <a:p>
            <a:endParaRPr lang="en-GB" b="1" dirty="0" smtClean="0"/>
          </a:p>
          <a:p>
            <a:pPr lvl="1"/>
            <a:r>
              <a:rPr lang="en-GB" dirty="0" smtClean="0"/>
              <a:t>The </a:t>
            </a:r>
            <a:r>
              <a:rPr lang="en-GB" dirty="0"/>
              <a:t>GDPR refers to sensitive personal data as “special categories of personal data” </a:t>
            </a:r>
            <a:r>
              <a:rPr lang="en-GB" dirty="0" smtClean="0"/>
              <a:t>(Article </a:t>
            </a:r>
            <a:r>
              <a:rPr lang="en-GB" dirty="0"/>
              <a:t>9</a:t>
            </a:r>
            <a:r>
              <a:rPr lang="en-GB" dirty="0" smtClean="0"/>
              <a:t>).</a:t>
            </a:r>
          </a:p>
          <a:p>
            <a:pPr lvl="1"/>
            <a:endParaRPr lang="en-GB" dirty="0"/>
          </a:p>
          <a:p>
            <a:pPr lvl="1"/>
            <a:r>
              <a:rPr lang="en-GB" dirty="0"/>
              <a:t>The special categories specifically include genetic data, and biometric data where processed to uniquely identify an individual</a:t>
            </a:r>
            <a:r>
              <a:rPr lang="en-GB" dirty="0" smtClean="0"/>
              <a:t>.</a:t>
            </a:r>
          </a:p>
          <a:p>
            <a:pPr lvl="1"/>
            <a:endParaRPr lang="en-GB" dirty="0"/>
          </a:p>
          <a:p>
            <a:pPr lvl="1"/>
            <a:r>
              <a:rPr lang="en-GB" dirty="0"/>
              <a:t>Personal data relating to criminal convictions and offences are not included, but similar extra safeguards apply to its processing </a:t>
            </a:r>
            <a:r>
              <a:rPr lang="en-GB" dirty="0" smtClean="0"/>
              <a:t>(Article </a:t>
            </a:r>
            <a:r>
              <a:rPr lang="en-GB" dirty="0"/>
              <a:t>10).</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27</a:t>
            </a:fld>
            <a:endParaRPr lang="en-GB"/>
          </a:p>
        </p:txBody>
      </p:sp>
    </p:spTree>
    <p:extLst>
      <p:ext uri="{BB962C8B-B14F-4D97-AF65-F5344CB8AC3E}">
        <p14:creationId xmlns:p14="http://schemas.microsoft.com/office/powerpoint/2010/main" val="41988380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Principles</a:t>
            </a:r>
            <a:endParaRPr lang="en-GB" dirty="0"/>
          </a:p>
        </p:txBody>
      </p:sp>
      <p:sp>
        <p:nvSpPr>
          <p:cNvPr id="3" name="Content Placeholder 2"/>
          <p:cNvSpPr>
            <a:spLocks noGrp="1"/>
          </p:cNvSpPr>
          <p:nvPr>
            <p:ph idx="1"/>
          </p:nvPr>
        </p:nvSpPr>
        <p:spPr/>
        <p:txBody>
          <a:bodyPr>
            <a:normAutofit/>
          </a:bodyPr>
          <a:lstStyle/>
          <a:p>
            <a:r>
              <a:rPr lang="en-GB" dirty="0"/>
              <a:t>Article 5 of the GDPR requires that personal data shall be</a:t>
            </a:r>
            <a:r>
              <a:rPr lang="en-GB" dirty="0" smtClean="0"/>
              <a:t>:</a:t>
            </a:r>
          </a:p>
          <a:p>
            <a:pPr lvl="1"/>
            <a:r>
              <a:rPr lang="en-GB" dirty="0"/>
              <a:t>“a) processed lawfully, fairly and in a transparent manner in relation to individuals</a:t>
            </a:r>
            <a:r>
              <a:rPr lang="en-GB" dirty="0" smtClean="0"/>
              <a:t>;</a:t>
            </a:r>
          </a:p>
          <a:p>
            <a:pPr lvl="1"/>
            <a:endParaRPr lang="en-GB" dirty="0"/>
          </a:p>
          <a:p>
            <a:pPr lvl="1"/>
            <a:r>
              <a:rPr lang="en-GB" dirty="0"/>
              <a:t>b) collected for specified, explicit and legitimate purposes and not further processed in a manner that is incompatible with those purposes; further processing for archiving purposes in the public interest, scientific or historical research purposes or statistical purposes shall not be considered to be incompatible with the initial purposes</a:t>
            </a:r>
            <a:r>
              <a:rPr lang="en-GB" dirty="0" smtClean="0"/>
              <a:t>;</a:t>
            </a:r>
          </a:p>
          <a:p>
            <a:pPr lvl="1"/>
            <a:endParaRPr lang="en-GB" dirty="0"/>
          </a:p>
          <a:p>
            <a:pPr lvl="1"/>
            <a:r>
              <a:rPr lang="en-GB" dirty="0"/>
              <a:t>c) adequate, relevant and limited to what is necessary in relation to the purposes for which they are processed;</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28</a:t>
            </a:fld>
            <a:endParaRPr lang="en-GB"/>
          </a:p>
        </p:txBody>
      </p:sp>
    </p:spTree>
    <p:extLst>
      <p:ext uri="{BB962C8B-B14F-4D97-AF65-F5344CB8AC3E}">
        <p14:creationId xmlns:p14="http://schemas.microsoft.com/office/powerpoint/2010/main" val="35506705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Principles</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a:t>Article 5 of the GDPR requires that personal data shall be</a:t>
            </a:r>
            <a:r>
              <a:rPr lang="en-GB" dirty="0" smtClean="0"/>
              <a:t>:</a:t>
            </a:r>
          </a:p>
          <a:p>
            <a:pPr lvl="1"/>
            <a:r>
              <a:rPr lang="en-GB" dirty="0"/>
              <a:t>d) accurate and, where necessary, kept up to date; every reasonable step must be taken to ensure that personal data that are inaccurate, having regard to the purposes for which they are processed, are erased or rectified without delay</a:t>
            </a:r>
            <a:r>
              <a:rPr lang="en-GB" dirty="0" smtClean="0"/>
              <a:t>;</a:t>
            </a:r>
          </a:p>
          <a:p>
            <a:pPr lvl="1"/>
            <a:endParaRPr lang="en-GB" dirty="0"/>
          </a:p>
          <a:p>
            <a:pPr lvl="1"/>
            <a:r>
              <a:rPr lang="en-GB" dirty="0"/>
              <a:t>e) kept in a form which permits identification of data subjects for no longer than is necessary for the purposes for which the personal data are processed; personal data may be stored for longer periods insofar as the personal data will be processed solely for archiving purposes in the public interest, scientific or historical research purposes or statistical purposes subject to implementation of the appropriate technical and organisational measures required by the GDPR in order to safeguard the rights and freedoms of individuals; </a:t>
            </a:r>
            <a:r>
              <a:rPr lang="en-GB" dirty="0" smtClean="0"/>
              <a:t>and</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29</a:t>
            </a:fld>
            <a:endParaRPr lang="en-GB"/>
          </a:p>
        </p:txBody>
      </p:sp>
    </p:spTree>
    <p:extLst>
      <p:ext uri="{BB962C8B-B14F-4D97-AF65-F5344CB8AC3E}">
        <p14:creationId xmlns:p14="http://schemas.microsoft.com/office/powerpoint/2010/main" val="42332723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Principles</a:t>
            </a:r>
            <a:endParaRPr lang="en-GB" dirty="0"/>
          </a:p>
        </p:txBody>
      </p:sp>
      <p:sp>
        <p:nvSpPr>
          <p:cNvPr id="3" name="Content Placeholder 2"/>
          <p:cNvSpPr>
            <a:spLocks noGrp="1"/>
          </p:cNvSpPr>
          <p:nvPr>
            <p:ph idx="1"/>
          </p:nvPr>
        </p:nvSpPr>
        <p:spPr/>
        <p:txBody>
          <a:bodyPr>
            <a:normAutofit/>
          </a:bodyPr>
          <a:lstStyle/>
          <a:p>
            <a:r>
              <a:rPr lang="en-GB" dirty="0"/>
              <a:t>Article 5 of the GDPR requires that personal data shall be</a:t>
            </a:r>
            <a:r>
              <a:rPr lang="en-GB" dirty="0" smtClean="0"/>
              <a:t>:</a:t>
            </a:r>
          </a:p>
          <a:p>
            <a:pPr lvl="1"/>
            <a:r>
              <a:rPr lang="en-GB" dirty="0"/>
              <a:t>f) processed in a manner that ensures appropriate security of the personal data, including protection against unauthorised or unlawful processing and against accidental loss, destruction or damage, using appropriate technical or organisational measures</a:t>
            </a:r>
            <a:r>
              <a:rPr lang="en-GB" dirty="0" smtClean="0"/>
              <a:t>.”</a:t>
            </a:r>
          </a:p>
          <a:p>
            <a:pPr lvl="1"/>
            <a:endParaRPr lang="en-GB" dirty="0" smtClean="0"/>
          </a:p>
          <a:p>
            <a:r>
              <a:rPr lang="en-GB" dirty="0"/>
              <a:t>Article 5(2) requires that</a:t>
            </a:r>
            <a:r>
              <a:rPr lang="en-GB" dirty="0" smtClean="0"/>
              <a:t>:</a:t>
            </a:r>
          </a:p>
          <a:p>
            <a:pPr lvl="1"/>
            <a:r>
              <a:rPr lang="en-GB" dirty="0"/>
              <a:t>“the controller shall be responsible for, and be able to demonstrate, compliance with the principles.”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30</a:t>
            </a:fld>
            <a:endParaRPr lang="en-GB"/>
          </a:p>
        </p:txBody>
      </p:sp>
    </p:spTree>
    <p:extLst>
      <p:ext uri="{BB962C8B-B14F-4D97-AF65-F5344CB8AC3E}">
        <p14:creationId xmlns:p14="http://schemas.microsoft.com/office/powerpoint/2010/main" val="4117062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Lawful bases for processing</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a:t>For processing to be lawful under the GDPR, you need to identify a lawful basis before you can process personal data</a:t>
            </a:r>
            <a:r>
              <a:rPr lang="en-GB" dirty="0" smtClean="0"/>
              <a:t>.</a:t>
            </a:r>
          </a:p>
          <a:p>
            <a:endParaRPr lang="en-GB" dirty="0"/>
          </a:p>
          <a:p>
            <a:r>
              <a:rPr lang="en-GB" dirty="0"/>
              <a:t>It is important that you determine your lawful basis for processing personal data and document this</a:t>
            </a:r>
            <a:r>
              <a:rPr lang="en-GB" dirty="0" smtClean="0"/>
              <a:t>.</a:t>
            </a:r>
          </a:p>
          <a:p>
            <a:endParaRPr lang="en-GB" dirty="0"/>
          </a:p>
          <a:p>
            <a:r>
              <a:rPr lang="en-GB" dirty="0"/>
              <a:t>Your lawful basis for processing has an effect on individuals’ rights. For example, if you rely on someone’s consent to process their data, they will generally have stronger rights, for example to have their data deleted</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31</a:t>
            </a:fld>
            <a:endParaRPr lang="en-GB"/>
          </a:p>
        </p:txBody>
      </p:sp>
    </p:spTree>
    <p:extLst>
      <p:ext uri="{BB962C8B-B14F-4D97-AF65-F5344CB8AC3E}">
        <p14:creationId xmlns:p14="http://schemas.microsoft.com/office/powerpoint/2010/main" val="3095387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Lawfulness of processing conditions</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a:t>6(1)(a) – Consent of the data </a:t>
            </a:r>
            <a:r>
              <a:rPr lang="en-GB" dirty="0" smtClean="0"/>
              <a:t>subject</a:t>
            </a:r>
          </a:p>
          <a:p>
            <a:endParaRPr lang="en-GB" dirty="0" smtClean="0"/>
          </a:p>
          <a:p>
            <a:r>
              <a:rPr lang="en-GB" dirty="0"/>
              <a:t>6(1)(b) –  Processing is necessary for the performance of a contract with the data subject or to take steps to enter into a </a:t>
            </a:r>
            <a:r>
              <a:rPr lang="en-GB" dirty="0" smtClean="0"/>
              <a:t>contract</a:t>
            </a:r>
          </a:p>
          <a:p>
            <a:endParaRPr lang="en-GB" dirty="0" smtClean="0"/>
          </a:p>
          <a:p>
            <a:r>
              <a:rPr lang="en-GB" dirty="0"/>
              <a:t>6(1)(c) – Processing is necessary for compliance with a legal </a:t>
            </a:r>
            <a:r>
              <a:rPr lang="en-GB" dirty="0" smtClean="0"/>
              <a:t>obligation</a:t>
            </a:r>
          </a:p>
          <a:p>
            <a:endParaRPr lang="en-GB" dirty="0" smtClean="0"/>
          </a:p>
          <a:p>
            <a:r>
              <a:rPr lang="en-GB" dirty="0"/>
              <a:t>6(1)(d) – Processing is necessary to protect the vital interests of a data subject or another </a:t>
            </a:r>
            <a:r>
              <a:rPr lang="en-GB" dirty="0" smtClean="0"/>
              <a:t>person</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32</a:t>
            </a:fld>
            <a:endParaRPr lang="en-GB"/>
          </a:p>
        </p:txBody>
      </p:sp>
    </p:spTree>
    <p:extLst>
      <p:ext uri="{BB962C8B-B14F-4D97-AF65-F5344CB8AC3E}">
        <p14:creationId xmlns:p14="http://schemas.microsoft.com/office/powerpoint/2010/main" val="15788476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Lawfulness of processing conditions</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smtClean="0"/>
              <a:t>6(1</a:t>
            </a:r>
            <a:r>
              <a:rPr lang="en-GB" dirty="0"/>
              <a:t>)(e) –  Processing is necessary for the performance of a task carried out in the public interest or in the exercise of official authority vested in the controller</a:t>
            </a:r>
            <a:r>
              <a:rPr lang="en-GB" dirty="0" smtClean="0"/>
              <a:t>.</a:t>
            </a:r>
          </a:p>
          <a:p>
            <a:endParaRPr lang="en-GB" dirty="0" smtClean="0"/>
          </a:p>
          <a:p>
            <a:r>
              <a:rPr lang="en-GB" dirty="0"/>
              <a:t>6(1)(f ) – Necessary for the purposes of legitimate interests pursued by the controller or a third party, except where such interests are overridden by the interests, rights or freedoms of the data subject.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33</a:t>
            </a:fld>
            <a:endParaRPr lang="en-GB"/>
          </a:p>
        </p:txBody>
      </p:sp>
    </p:spTree>
    <p:extLst>
      <p:ext uri="{BB962C8B-B14F-4D97-AF65-F5344CB8AC3E}">
        <p14:creationId xmlns:p14="http://schemas.microsoft.com/office/powerpoint/2010/main" val="2134011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Consent</a:t>
            </a:r>
            <a:endParaRPr lang="en-GB" dirty="0"/>
          </a:p>
        </p:txBody>
      </p:sp>
      <p:sp>
        <p:nvSpPr>
          <p:cNvPr id="3" name="Content Placeholder 2"/>
          <p:cNvSpPr>
            <a:spLocks noGrp="1"/>
          </p:cNvSpPr>
          <p:nvPr>
            <p:ph idx="1"/>
          </p:nvPr>
        </p:nvSpPr>
        <p:spPr/>
        <p:txBody>
          <a:bodyPr>
            <a:normAutofit/>
          </a:bodyPr>
          <a:lstStyle/>
          <a:p>
            <a:r>
              <a:rPr lang="en-GB" dirty="0"/>
              <a:t>The GDPR sets a high standard for consent.</a:t>
            </a:r>
          </a:p>
          <a:p>
            <a:r>
              <a:rPr lang="en-GB" dirty="0"/>
              <a:t>Doing consent well should put individuals in control, build customer trust and engagement, and enhance your reputation.</a:t>
            </a:r>
          </a:p>
          <a:p>
            <a:r>
              <a:rPr lang="en-GB" dirty="0"/>
              <a:t>Check your consent practices and your existing consents. Refresh consents if they don’t meet the GDPR standard.</a:t>
            </a:r>
          </a:p>
          <a:p>
            <a:r>
              <a:rPr lang="en-GB" dirty="0"/>
              <a:t>Consent means offering individuals genuine choice and control.</a:t>
            </a:r>
          </a:p>
          <a:p>
            <a:r>
              <a:rPr lang="en-GB" dirty="0"/>
              <a:t>Consent requires a positive opt-in. Don’t use pre-ticked boxes or any other method of consent by default</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34</a:t>
            </a:fld>
            <a:endParaRPr lang="en-GB"/>
          </a:p>
        </p:txBody>
      </p:sp>
    </p:spTree>
    <p:extLst>
      <p:ext uri="{BB962C8B-B14F-4D97-AF65-F5344CB8AC3E}">
        <p14:creationId xmlns:p14="http://schemas.microsoft.com/office/powerpoint/2010/main" val="3293620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Consent</a:t>
            </a:r>
            <a:endParaRPr lang="en-GB" dirty="0"/>
          </a:p>
        </p:txBody>
      </p:sp>
      <p:sp>
        <p:nvSpPr>
          <p:cNvPr id="3" name="Content Placeholder 2"/>
          <p:cNvSpPr>
            <a:spLocks noGrp="1"/>
          </p:cNvSpPr>
          <p:nvPr>
            <p:ph idx="1"/>
          </p:nvPr>
        </p:nvSpPr>
        <p:spPr/>
        <p:txBody>
          <a:bodyPr>
            <a:normAutofit/>
          </a:bodyPr>
          <a:lstStyle/>
          <a:p>
            <a:r>
              <a:rPr lang="en-GB" dirty="0" smtClean="0"/>
              <a:t>Explicit </a:t>
            </a:r>
            <a:r>
              <a:rPr lang="en-GB" dirty="0"/>
              <a:t>consent requires a very clear and specific statement of consent.</a:t>
            </a:r>
          </a:p>
          <a:p>
            <a:r>
              <a:rPr lang="en-GB" dirty="0"/>
              <a:t>Keep your consent requests separate from other terms and conditions</a:t>
            </a:r>
            <a:r>
              <a:rPr lang="en-GB" dirty="0" smtClean="0"/>
              <a:t>.</a:t>
            </a:r>
          </a:p>
          <a:p>
            <a:r>
              <a:rPr lang="en-GB" dirty="0"/>
              <a:t>Keep your consent requests separate from other terms and conditions.</a:t>
            </a:r>
          </a:p>
          <a:p>
            <a:r>
              <a:rPr lang="en-GB" dirty="0"/>
              <a:t>Be specific and granular. Vague or blanket consent is not enough.</a:t>
            </a:r>
          </a:p>
          <a:p>
            <a:r>
              <a:rPr lang="en-GB" dirty="0"/>
              <a:t>Be clear and concise.</a:t>
            </a:r>
          </a:p>
          <a:p>
            <a:r>
              <a:rPr lang="en-GB" dirty="0"/>
              <a:t>Name any third party controllers who will rely on the consent.</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35</a:t>
            </a:fld>
            <a:endParaRPr lang="en-GB"/>
          </a:p>
        </p:txBody>
      </p:sp>
    </p:spTree>
    <p:extLst>
      <p:ext uri="{BB962C8B-B14F-4D97-AF65-F5344CB8AC3E}">
        <p14:creationId xmlns:p14="http://schemas.microsoft.com/office/powerpoint/2010/main" val="3363129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Consent</a:t>
            </a:r>
            <a:endParaRPr lang="en-GB" dirty="0"/>
          </a:p>
        </p:txBody>
      </p:sp>
      <p:sp>
        <p:nvSpPr>
          <p:cNvPr id="3" name="Content Placeholder 2"/>
          <p:cNvSpPr>
            <a:spLocks noGrp="1"/>
          </p:cNvSpPr>
          <p:nvPr>
            <p:ph idx="1"/>
          </p:nvPr>
        </p:nvSpPr>
        <p:spPr>
          <a:xfrm>
            <a:off x="457200" y="980728"/>
            <a:ext cx="8229600" cy="5832648"/>
          </a:xfrm>
        </p:spPr>
        <p:txBody>
          <a:bodyPr>
            <a:normAutofit/>
          </a:bodyPr>
          <a:lstStyle/>
          <a:p>
            <a:r>
              <a:rPr lang="en-GB" dirty="0" smtClean="0"/>
              <a:t>Make </a:t>
            </a:r>
            <a:r>
              <a:rPr lang="en-GB" dirty="0"/>
              <a:t>it easy for people to withdraw consent and tell them how.</a:t>
            </a:r>
          </a:p>
          <a:p>
            <a:r>
              <a:rPr lang="en-GB" dirty="0"/>
              <a:t>Keep evidence of consent – who, when, how, and what you told people.</a:t>
            </a:r>
          </a:p>
          <a:p>
            <a:r>
              <a:rPr lang="en-GB" dirty="0"/>
              <a:t>Keep consent under review, and refresh it if anything changes.</a:t>
            </a:r>
          </a:p>
          <a:p>
            <a:r>
              <a:rPr lang="en-GB" dirty="0"/>
              <a:t>Avoid making consent a precondition of a service.</a:t>
            </a:r>
          </a:p>
          <a:p>
            <a:r>
              <a:rPr lang="en-GB" dirty="0"/>
              <a:t>Public authorities and employers will find using consent difficult.</a:t>
            </a:r>
          </a:p>
          <a:p>
            <a:r>
              <a:rPr lang="en-GB" dirty="0"/>
              <a:t>Remember – you don’t always need consent. If consent is too difficult, look at whether another lawful basis is more appropriate</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36</a:t>
            </a:fld>
            <a:endParaRPr lang="en-GB"/>
          </a:p>
        </p:txBody>
      </p:sp>
    </p:spTree>
    <p:extLst>
      <p:ext uri="{BB962C8B-B14F-4D97-AF65-F5344CB8AC3E}">
        <p14:creationId xmlns:p14="http://schemas.microsoft.com/office/powerpoint/2010/main" val="28258863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a:t>The GDPR provides the following rights for individuals:</a:t>
            </a:r>
          </a:p>
          <a:p>
            <a:pPr lvl="1"/>
            <a:r>
              <a:rPr lang="en-GB" dirty="0"/>
              <a:t>The right to be informed</a:t>
            </a:r>
          </a:p>
          <a:p>
            <a:pPr lvl="1"/>
            <a:r>
              <a:rPr lang="en-GB" dirty="0"/>
              <a:t>The right of access</a:t>
            </a:r>
          </a:p>
          <a:p>
            <a:pPr lvl="1"/>
            <a:r>
              <a:rPr lang="en-GB" dirty="0"/>
              <a:t>The right to rectification</a:t>
            </a:r>
          </a:p>
          <a:p>
            <a:pPr lvl="1"/>
            <a:r>
              <a:rPr lang="en-GB" dirty="0"/>
              <a:t>The right to erase</a:t>
            </a:r>
          </a:p>
          <a:p>
            <a:pPr lvl="1"/>
            <a:r>
              <a:rPr lang="en-GB" dirty="0"/>
              <a:t>The right to restrict processing</a:t>
            </a:r>
          </a:p>
          <a:p>
            <a:pPr lvl="1"/>
            <a:r>
              <a:rPr lang="en-GB" dirty="0"/>
              <a:t>The right to data portability</a:t>
            </a:r>
          </a:p>
          <a:p>
            <a:pPr lvl="1"/>
            <a:r>
              <a:rPr lang="en-GB" dirty="0"/>
              <a:t>The right to object</a:t>
            </a:r>
          </a:p>
          <a:p>
            <a:pPr lvl="1"/>
            <a:r>
              <a:rPr lang="en-GB" dirty="0"/>
              <a:t>Rights in relation to automated decision making and profiling.</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37</a:t>
            </a:fld>
            <a:endParaRPr lang="en-GB"/>
          </a:p>
        </p:txBody>
      </p:sp>
    </p:spTree>
    <p:extLst>
      <p:ext uri="{BB962C8B-B14F-4D97-AF65-F5344CB8AC3E}">
        <p14:creationId xmlns:p14="http://schemas.microsoft.com/office/powerpoint/2010/main" val="854177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smtClean="0"/>
              <a:t>The right to be informed:</a:t>
            </a:r>
          </a:p>
          <a:p>
            <a:pPr lvl="1"/>
            <a:r>
              <a:rPr lang="en-GB" dirty="0" smtClean="0"/>
              <a:t>This encompasses </a:t>
            </a:r>
            <a:r>
              <a:rPr lang="en-GB" dirty="0"/>
              <a:t>your obligation to provide ‘fair processing information’, typically through a privacy notice.</a:t>
            </a:r>
          </a:p>
          <a:p>
            <a:pPr lvl="1"/>
            <a:r>
              <a:rPr lang="en-GB" dirty="0"/>
              <a:t>It emphasises the need for transparency over how you use personal data</a:t>
            </a:r>
            <a:r>
              <a:rPr lang="en-GB" dirty="0" smtClean="0"/>
              <a:t>.</a:t>
            </a:r>
          </a:p>
          <a:p>
            <a:endParaRPr lang="en-GB" dirty="0" smtClean="0"/>
          </a:p>
          <a:p>
            <a:r>
              <a:rPr lang="en-GB" dirty="0" smtClean="0"/>
              <a:t>Right of access</a:t>
            </a:r>
          </a:p>
          <a:p>
            <a:pPr lvl="1"/>
            <a:r>
              <a:rPr lang="en-GB" dirty="0"/>
              <a:t>Individuals have the right to access their personal data and supplementary information.</a:t>
            </a:r>
          </a:p>
          <a:p>
            <a:pPr lvl="1"/>
            <a:r>
              <a:rPr lang="en-GB" dirty="0"/>
              <a:t>The right of access allows individuals to be aware of and verify the lawfulness of the processing</a:t>
            </a:r>
            <a:r>
              <a:rPr lang="en-GB" dirty="0" smtClean="0"/>
              <a:t>.</a:t>
            </a:r>
            <a:endParaRPr lang="en-GB" dirty="0"/>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38</a:t>
            </a:fld>
            <a:endParaRPr lang="en-GB"/>
          </a:p>
        </p:txBody>
      </p:sp>
    </p:spTree>
    <p:extLst>
      <p:ext uri="{BB962C8B-B14F-4D97-AF65-F5344CB8AC3E}">
        <p14:creationId xmlns:p14="http://schemas.microsoft.com/office/powerpoint/2010/main" val="7049854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smtClean="0"/>
              <a:t>Right to rectification</a:t>
            </a:r>
          </a:p>
          <a:p>
            <a:pPr lvl="1"/>
            <a:r>
              <a:rPr lang="en-GB" dirty="0"/>
              <a:t>The GDPR gives individuals the right to have personal data rectified.</a:t>
            </a:r>
          </a:p>
          <a:p>
            <a:pPr lvl="1"/>
            <a:r>
              <a:rPr lang="en-GB" dirty="0"/>
              <a:t>Personal data can be rectified if it is inaccurate or incomplete.</a:t>
            </a:r>
          </a:p>
          <a:p>
            <a:endParaRPr lang="en-GB" dirty="0" smtClean="0"/>
          </a:p>
          <a:p>
            <a:r>
              <a:rPr lang="en-GB" dirty="0" smtClean="0"/>
              <a:t>Right to erasure</a:t>
            </a:r>
          </a:p>
          <a:p>
            <a:pPr lvl="1"/>
            <a:r>
              <a:rPr lang="en-GB" dirty="0"/>
              <a:t>The right to erasure is also known as ‘the right to be forgotten’.</a:t>
            </a:r>
          </a:p>
          <a:p>
            <a:pPr lvl="1"/>
            <a:r>
              <a:rPr lang="en-GB" dirty="0"/>
              <a:t>The broad principle underpinning this right is to enable an individual to request the deletion or removal of personal data where there is no compelling reason for its continued processing.</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39</a:t>
            </a:fld>
            <a:endParaRPr lang="en-GB"/>
          </a:p>
        </p:txBody>
      </p:sp>
    </p:spTree>
    <p:extLst>
      <p:ext uri="{BB962C8B-B14F-4D97-AF65-F5344CB8AC3E}">
        <p14:creationId xmlns:p14="http://schemas.microsoft.com/office/powerpoint/2010/main" val="26651758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smtClean="0"/>
              <a:t>Right to restrict processing</a:t>
            </a:r>
          </a:p>
          <a:p>
            <a:pPr lvl="1"/>
            <a:r>
              <a:rPr lang="en-GB" dirty="0"/>
              <a:t>Individuals have a right to ‘block’ or suppress processing of personal data.</a:t>
            </a:r>
          </a:p>
          <a:p>
            <a:pPr lvl="1"/>
            <a:r>
              <a:rPr lang="en-GB" dirty="0"/>
              <a:t>When processing is restricted, you are permitted to store the personal data, but not further process it.</a:t>
            </a:r>
          </a:p>
          <a:p>
            <a:pPr lvl="1"/>
            <a:r>
              <a:rPr lang="en-GB" dirty="0"/>
              <a:t>You can retain just enough information about the individual to ensure that the restriction is respected in future.</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40</a:t>
            </a:fld>
            <a:endParaRPr lang="en-GB"/>
          </a:p>
        </p:txBody>
      </p:sp>
    </p:spTree>
    <p:extLst>
      <p:ext uri="{BB962C8B-B14F-4D97-AF65-F5344CB8AC3E}">
        <p14:creationId xmlns:p14="http://schemas.microsoft.com/office/powerpoint/2010/main" val="27596927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normAutofit lnSpcReduction="10000"/>
          </a:bodyPr>
          <a:lstStyle/>
          <a:p>
            <a:r>
              <a:rPr lang="en-GB" dirty="0" smtClean="0"/>
              <a:t>Right to data portability</a:t>
            </a:r>
          </a:p>
          <a:p>
            <a:pPr lvl="1"/>
            <a:r>
              <a:rPr lang="en-GB" dirty="0"/>
              <a:t>The right to data portability allows individuals to obtain and reuse their personal data for their own purposes across different services.</a:t>
            </a:r>
          </a:p>
          <a:p>
            <a:pPr lvl="1"/>
            <a:r>
              <a:rPr lang="en-GB" dirty="0"/>
              <a:t>It allows them to move, copy or transfer personal data easily from one IT environment to another in a safe and secure way, without hindrance to usability.</a:t>
            </a:r>
          </a:p>
          <a:p>
            <a:pPr lvl="1"/>
            <a:r>
              <a:rPr lang="en-GB" dirty="0"/>
              <a:t>Some organisations in the UK already offer data portability through the </a:t>
            </a:r>
            <a:r>
              <a:rPr lang="en-GB" dirty="0" err="1"/>
              <a:t>midata</a:t>
            </a:r>
            <a:r>
              <a:rPr lang="en-GB" dirty="0"/>
              <a:t> and similar initiatives which allow individuals to view, access and use their personal consumption and transaction data in a way that is portable and safe.</a:t>
            </a:r>
          </a:p>
          <a:p>
            <a:pPr lvl="1"/>
            <a:r>
              <a:rPr lang="en-GB" dirty="0"/>
              <a:t>It enables consumers to take advantage of applications and services which can use this data to find them a better deal, or help them understand their spending habits</a:t>
            </a:r>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41</a:t>
            </a:fld>
            <a:endParaRPr lang="en-GB"/>
          </a:p>
        </p:txBody>
      </p:sp>
    </p:spTree>
    <p:extLst>
      <p:ext uri="{BB962C8B-B14F-4D97-AF65-F5344CB8AC3E}">
        <p14:creationId xmlns:p14="http://schemas.microsoft.com/office/powerpoint/2010/main" val="36883471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smtClean="0"/>
              <a:t>Individuals have the right to object to</a:t>
            </a:r>
          </a:p>
          <a:p>
            <a:pPr lvl="1"/>
            <a:r>
              <a:rPr lang="en-GB" dirty="0"/>
              <a:t>processing based on legitimate interests or the performance of a task in the public interest/exercise of official authority (including profiling);</a:t>
            </a:r>
          </a:p>
          <a:p>
            <a:pPr lvl="1"/>
            <a:r>
              <a:rPr lang="en-GB" dirty="0"/>
              <a:t>direct marketing (including profiling); and</a:t>
            </a:r>
          </a:p>
          <a:p>
            <a:pPr lvl="1"/>
            <a:r>
              <a:rPr lang="en-GB" dirty="0"/>
              <a:t>processing for purposes of scientific/historical research and statistics</a:t>
            </a:r>
            <a:r>
              <a:rPr lang="en-GB" dirty="0" smtClean="0"/>
              <a:t>.</a:t>
            </a:r>
          </a:p>
          <a:p>
            <a:endParaRPr lang="en-GB" dirty="0" smtClean="0"/>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42</a:t>
            </a:fld>
            <a:endParaRPr lang="en-GB"/>
          </a:p>
        </p:txBody>
      </p:sp>
    </p:spTree>
    <p:extLst>
      <p:ext uri="{BB962C8B-B14F-4D97-AF65-F5344CB8AC3E}">
        <p14:creationId xmlns:p14="http://schemas.microsoft.com/office/powerpoint/2010/main" val="13520812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Individual Rights</a:t>
            </a:r>
            <a:endParaRPr lang="en-GB" dirty="0"/>
          </a:p>
        </p:txBody>
      </p:sp>
      <p:sp>
        <p:nvSpPr>
          <p:cNvPr id="3" name="Content Placeholder 2"/>
          <p:cNvSpPr>
            <a:spLocks noGrp="1"/>
          </p:cNvSpPr>
          <p:nvPr>
            <p:ph idx="1"/>
          </p:nvPr>
        </p:nvSpPr>
        <p:spPr/>
        <p:txBody>
          <a:bodyPr/>
          <a:lstStyle/>
          <a:p>
            <a:r>
              <a:rPr lang="en-GB" dirty="0" smtClean="0"/>
              <a:t>Rights related to automated decision making (including profiling)</a:t>
            </a:r>
          </a:p>
          <a:p>
            <a:pPr lvl="1"/>
            <a:r>
              <a:rPr lang="en-GB" dirty="0"/>
              <a:t>The GDPR provides safeguards for individuals against the risk that a potentially damaging decision is taken without human intervention.</a:t>
            </a:r>
          </a:p>
          <a:p>
            <a:pPr lvl="1"/>
            <a:r>
              <a:rPr lang="en-GB" dirty="0"/>
              <a:t>Identify whether any of your processing operations constitute automated decision making and consider whether you need to update your procedures to deal with the requirements of the GDPR.</a:t>
            </a:r>
          </a:p>
          <a:p>
            <a:r>
              <a:rPr lang="en-GB" dirty="0" smtClean="0"/>
              <a:t>Note that this does not apply in cases of entering into or performing contracts, is authorised by law or based on explicit consent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43</a:t>
            </a:fld>
            <a:endParaRPr lang="en-GB"/>
          </a:p>
        </p:txBody>
      </p:sp>
    </p:spTree>
    <p:extLst>
      <p:ext uri="{BB962C8B-B14F-4D97-AF65-F5344CB8AC3E}">
        <p14:creationId xmlns:p14="http://schemas.microsoft.com/office/powerpoint/2010/main" val="25599232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Accountability</a:t>
            </a:r>
            <a:endParaRPr lang="en-GB" dirty="0"/>
          </a:p>
        </p:txBody>
      </p:sp>
      <p:sp>
        <p:nvSpPr>
          <p:cNvPr id="3" name="Content Placeholder 2"/>
          <p:cNvSpPr>
            <a:spLocks noGrp="1"/>
          </p:cNvSpPr>
          <p:nvPr>
            <p:ph idx="1"/>
          </p:nvPr>
        </p:nvSpPr>
        <p:spPr/>
        <p:txBody>
          <a:bodyPr>
            <a:normAutofit/>
          </a:bodyPr>
          <a:lstStyle/>
          <a:p>
            <a:r>
              <a:rPr lang="en-GB" dirty="0" smtClean="0"/>
              <a:t>You must:</a:t>
            </a:r>
          </a:p>
          <a:p>
            <a:pPr lvl="1"/>
            <a:r>
              <a:rPr lang="en-GB" dirty="0"/>
              <a:t>implement appropriate technical and organisational measures that ensure and demonstrate that you comply. This may include internal data protection policies such as staff training, internal audits of processing activities, and reviews of internal HR policies;</a:t>
            </a:r>
          </a:p>
          <a:p>
            <a:pPr lvl="1"/>
            <a:r>
              <a:rPr lang="en-GB" dirty="0"/>
              <a:t>maintain relevant documentation on processing activities;</a:t>
            </a:r>
          </a:p>
          <a:p>
            <a:pPr lvl="1"/>
            <a:r>
              <a:rPr lang="en-GB" dirty="0"/>
              <a:t>where appropriate, appoint a data protection officer;</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44</a:t>
            </a:fld>
            <a:endParaRPr lang="en-GB"/>
          </a:p>
        </p:txBody>
      </p:sp>
    </p:spTree>
    <p:extLst>
      <p:ext uri="{BB962C8B-B14F-4D97-AF65-F5344CB8AC3E}">
        <p14:creationId xmlns:p14="http://schemas.microsoft.com/office/powerpoint/2010/main" val="4043074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Accountability</a:t>
            </a:r>
            <a:endParaRPr lang="en-GB" dirty="0"/>
          </a:p>
        </p:txBody>
      </p:sp>
      <p:sp>
        <p:nvSpPr>
          <p:cNvPr id="3" name="Content Placeholder 2"/>
          <p:cNvSpPr>
            <a:spLocks noGrp="1"/>
          </p:cNvSpPr>
          <p:nvPr>
            <p:ph idx="1"/>
          </p:nvPr>
        </p:nvSpPr>
        <p:spPr/>
        <p:txBody>
          <a:bodyPr>
            <a:normAutofit lnSpcReduction="10000"/>
          </a:bodyPr>
          <a:lstStyle/>
          <a:p>
            <a:r>
              <a:rPr lang="en-GB" dirty="0" smtClean="0"/>
              <a:t>You must:</a:t>
            </a:r>
          </a:p>
          <a:p>
            <a:pPr lvl="1"/>
            <a:r>
              <a:rPr lang="en-GB" dirty="0" smtClean="0"/>
              <a:t>implement </a:t>
            </a:r>
            <a:r>
              <a:rPr lang="en-GB" dirty="0"/>
              <a:t>measures that meet the principles of data protection by design and data protection by default. Measures could include:</a:t>
            </a:r>
          </a:p>
          <a:p>
            <a:pPr lvl="2"/>
            <a:r>
              <a:rPr lang="en-GB" dirty="0"/>
              <a:t>data minimisation;</a:t>
            </a:r>
          </a:p>
          <a:p>
            <a:pPr lvl="2"/>
            <a:r>
              <a:rPr lang="en-GB" dirty="0" err="1"/>
              <a:t>pseudonymisation</a:t>
            </a:r>
            <a:r>
              <a:rPr lang="en-GB" dirty="0"/>
              <a:t>;</a:t>
            </a:r>
          </a:p>
          <a:p>
            <a:pPr lvl="2"/>
            <a:r>
              <a:rPr lang="en-GB" dirty="0"/>
              <a:t>transparency;</a:t>
            </a:r>
          </a:p>
          <a:p>
            <a:pPr lvl="2"/>
            <a:r>
              <a:rPr lang="en-GB" dirty="0"/>
              <a:t>allowing individuals to monitor processing; and</a:t>
            </a:r>
          </a:p>
          <a:p>
            <a:pPr lvl="2"/>
            <a:r>
              <a:rPr lang="en-GB" dirty="0"/>
              <a:t>creating and improving security features on an ongoing basis.</a:t>
            </a:r>
          </a:p>
          <a:p>
            <a:pPr lvl="1"/>
            <a:r>
              <a:rPr lang="en-GB" dirty="0"/>
              <a:t>use data protection impact assessments where appropriate.</a:t>
            </a:r>
          </a:p>
          <a:p>
            <a:r>
              <a:rPr lang="en-GB" dirty="0"/>
              <a:t>You can also:</a:t>
            </a:r>
          </a:p>
          <a:p>
            <a:pPr lvl="1"/>
            <a:r>
              <a:rPr lang="en-GB" dirty="0"/>
              <a:t>adhere to approved codes of conduct and/or certification schemes. </a:t>
            </a:r>
          </a:p>
        </p:txBody>
      </p:sp>
      <p:sp>
        <p:nvSpPr>
          <p:cNvPr id="4" name="Slide Number Placeholder 3"/>
          <p:cNvSpPr>
            <a:spLocks noGrp="1"/>
          </p:cNvSpPr>
          <p:nvPr>
            <p:ph type="sldNum" sz="quarter" idx="12"/>
          </p:nvPr>
        </p:nvSpPr>
        <p:spPr/>
        <p:txBody>
          <a:bodyPr/>
          <a:lstStyle/>
          <a:p>
            <a:fld id="{B32D2D4F-B262-4018-8594-6B1FE2F875A5}" type="slidenum">
              <a:rPr lang="en-GB" smtClean="0"/>
              <a:pPr/>
              <a:t>45</a:t>
            </a:fld>
            <a:endParaRPr lang="en-GB"/>
          </a:p>
        </p:txBody>
      </p:sp>
    </p:spTree>
    <p:extLst>
      <p:ext uri="{BB962C8B-B14F-4D97-AF65-F5344CB8AC3E}">
        <p14:creationId xmlns:p14="http://schemas.microsoft.com/office/powerpoint/2010/main" val="22538417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Further Reading</a:t>
            </a:r>
            <a:endParaRPr lang="en-GB" dirty="0"/>
          </a:p>
        </p:txBody>
      </p:sp>
      <p:sp>
        <p:nvSpPr>
          <p:cNvPr id="3" name="Content Placeholder 2"/>
          <p:cNvSpPr>
            <a:spLocks noGrp="1"/>
          </p:cNvSpPr>
          <p:nvPr>
            <p:ph idx="1"/>
          </p:nvPr>
        </p:nvSpPr>
        <p:spPr/>
        <p:txBody>
          <a:bodyPr/>
          <a:lstStyle/>
          <a:p>
            <a:r>
              <a:rPr lang="en-GB" dirty="0"/>
              <a:t>Final session: </a:t>
            </a:r>
            <a:r>
              <a:rPr lang="en-GB" dirty="0" smtClean="0"/>
              <a:t>Writing </a:t>
            </a:r>
            <a:r>
              <a:rPr lang="en-GB" smtClean="0"/>
              <a:t>the Report</a:t>
            </a:r>
            <a:endParaRPr lang="en-GB" dirty="0"/>
          </a:p>
          <a:p>
            <a:endParaRPr lang="en-GB" dirty="0"/>
          </a:p>
          <a:p>
            <a:r>
              <a:rPr lang="en-GB" dirty="0"/>
              <a:t>Homework: </a:t>
            </a:r>
          </a:p>
          <a:p>
            <a:pPr lvl="1"/>
            <a:r>
              <a:rPr lang="en-GB" dirty="0"/>
              <a:t>Read the </a:t>
            </a:r>
            <a:r>
              <a:rPr lang="en-GB" i="1" dirty="0"/>
              <a:t>DGI Data Governance Framework </a:t>
            </a:r>
            <a:r>
              <a:rPr lang="en-GB" dirty="0"/>
              <a:t>(available on Moodle)</a:t>
            </a:r>
          </a:p>
          <a:p>
            <a:pPr lvl="1"/>
            <a:r>
              <a:rPr lang="en-GB" dirty="0"/>
              <a:t>Read chapters 1 &amp; 2 of </a:t>
            </a:r>
            <a:r>
              <a:rPr lang="en-GB" i="1" dirty="0"/>
              <a:t>Data Stewardship</a:t>
            </a:r>
            <a:r>
              <a:rPr lang="en-GB" dirty="0"/>
              <a:t> by </a:t>
            </a:r>
            <a:r>
              <a:rPr lang="en-GB" dirty="0" err="1"/>
              <a:t>Plotkin</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46</a:t>
            </a:fld>
            <a:endParaRPr lang="en-GB"/>
          </a:p>
        </p:txBody>
      </p:sp>
    </p:spTree>
    <p:extLst>
      <p:ext uri="{BB962C8B-B14F-4D97-AF65-F5344CB8AC3E}">
        <p14:creationId xmlns:p14="http://schemas.microsoft.com/office/powerpoint/2010/main" val="30458570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9449</TotalTime>
  <Words>3492</Words>
  <Application>Microsoft Office PowerPoint</Application>
  <PresentationFormat>On-screen Show (4:3)</PresentationFormat>
  <Paragraphs>431</Paragraphs>
  <Slides>46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Lucida Sans Unicode</vt:lpstr>
      <vt:lpstr>Verdana</vt:lpstr>
      <vt:lpstr>Wingdings 2</vt:lpstr>
      <vt:lpstr>Wingdings 3</vt:lpstr>
      <vt:lpstr>Concourse</vt:lpstr>
      <vt:lpstr>Data Mining &amp; Visualisation</vt:lpstr>
      <vt:lpstr>Definition</vt:lpstr>
      <vt:lpstr>What is DG?</vt:lpstr>
      <vt:lpstr>In Practice…</vt:lpstr>
      <vt:lpstr>Data Stakeholders</vt:lpstr>
      <vt:lpstr>Roles and Responsibilities</vt:lpstr>
      <vt:lpstr>Roles and Responsibilities</vt:lpstr>
      <vt:lpstr>Governing Data</vt:lpstr>
      <vt:lpstr>PowerPoint Presentation</vt:lpstr>
      <vt:lpstr>The 3 Ps</vt:lpstr>
      <vt:lpstr>PowerPoint Presentation</vt:lpstr>
      <vt:lpstr>Data Stewards</vt:lpstr>
      <vt:lpstr>PowerPoint Presentation</vt:lpstr>
      <vt:lpstr>Business Data Stewards</vt:lpstr>
      <vt:lpstr>Technical Data Steward</vt:lpstr>
      <vt:lpstr>Technical Data Stewards</vt:lpstr>
      <vt:lpstr>Project Data Stewards</vt:lpstr>
      <vt:lpstr>Domain Data Stewards</vt:lpstr>
      <vt:lpstr>Operational Data Stewards</vt:lpstr>
      <vt:lpstr>Data Stewards and Data Protection</vt:lpstr>
      <vt:lpstr>The GDPR</vt:lpstr>
      <vt:lpstr>Who it applies to</vt:lpstr>
      <vt:lpstr>Who it applies to</vt:lpstr>
      <vt:lpstr>Who it applies to</vt:lpstr>
      <vt:lpstr>What information does it apply to?</vt:lpstr>
      <vt:lpstr>What information does it apply to?</vt:lpstr>
      <vt:lpstr>What information does it apply to?</vt:lpstr>
      <vt:lpstr>Principles</vt:lpstr>
      <vt:lpstr>Principles</vt:lpstr>
      <vt:lpstr>Principles</vt:lpstr>
      <vt:lpstr>Lawful bases for processing</vt:lpstr>
      <vt:lpstr>Lawfulness of processing conditions</vt:lpstr>
      <vt:lpstr>Lawfulness of processing conditions</vt:lpstr>
      <vt:lpstr>Consent</vt:lpstr>
      <vt:lpstr>Consent</vt:lpstr>
      <vt:lpstr>Consent</vt:lpstr>
      <vt:lpstr>Individual Rights</vt:lpstr>
      <vt:lpstr>Individual Rights</vt:lpstr>
      <vt:lpstr>Individual Rights</vt:lpstr>
      <vt:lpstr>Individual Rights</vt:lpstr>
      <vt:lpstr>Individual Rights</vt:lpstr>
      <vt:lpstr>Individual Rights</vt:lpstr>
      <vt:lpstr>Individual Rights</vt:lpstr>
      <vt:lpstr>Accountability</vt:lpstr>
      <vt:lpstr>Accountability</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NJW</dc:creator>
  <cp:lastModifiedBy>Nik Whitehead</cp:lastModifiedBy>
  <cp:revision>499</cp:revision>
  <dcterms:created xsi:type="dcterms:W3CDTF">2011-09-13T10:27:46Z</dcterms:created>
  <dcterms:modified xsi:type="dcterms:W3CDTF">2021-01-27T15:37:34Z</dcterms:modified>
</cp:coreProperties>
</file>