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60" r:id="rId3"/>
    <p:sldId id="258" r:id="rId4"/>
    <p:sldId id="261" r:id="rId5"/>
    <p:sldId id="275" r:id="rId6"/>
    <p:sldId id="276" r:id="rId7"/>
    <p:sldId id="277" r:id="rId8"/>
    <p:sldId id="279" r:id="rId9"/>
    <p:sldId id="280" r:id="rId10"/>
    <p:sldId id="262" r:id="rId11"/>
    <p:sldId id="264" r:id="rId12"/>
    <p:sldId id="265" r:id="rId13"/>
    <p:sldId id="259" r:id="rId14"/>
    <p:sldId id="266" r:id="rId15"/>
    <p:sldId id="267" r:id="rId16"/>
    <p:sldId id="271" r:id="rId17"/>
    <p:sldId id="268" r:id="rId18"/>
    <p:sldId id="269" r:id="rId19"/>
    <p:sldId id="273" r:id="rId20"/>
    <p:sldId id="272" r:id="rId21"/>
    <p:sldId id="270" r:id="rId22"/>
    <p:sldId id="27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86" autoAdjust="0"/>
    <p:restoredTop sz="94660"/>
  </p:normalViewPr>
  <p:slideViewPr>
    <p:cSldViewPr snapToGrid="0">
      <p:cViewPr varScale="1">
        <p:scale>
          <a:sx n="82" d="100"/>
          <a:sy n="82" d="100"/>
        </p:scale>
        <p:origin x="7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F6294E5-F2BD-4881-9220-58DBA97AD1FE}" type="datetimeFigureOut">
              <a:rPr lang="en-GB" smtClean="0"/>
              <a:t>04/12/2023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98D50B29-AC09-4240-9374-548C1D433FB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503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F6294E5-F2BD-4881-9220-58DBA97AD1FE}"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50B29-AC09-4240-9374-548C1D433FB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147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6294E5-F2BD-4881-9220-58DBA97AD1FE}"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50B29-AC09-4240-9374-548C1D433FB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0250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F6294E5-F2BD-4881-9220-58DBA97AD1FE}" type="datetimeFigureOut">
              <a:rPr lang="en-GB" smtClean="0"/>
              <a:t>04/12/2023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D50B29-AC09-4240-9374-548C1D433FB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5062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F6294E5-F2BD-4881-9220-58DBA97AD1FE}" type="datetimeFigureOut">
              <a:rPr lang="en-GB" smtClean="0"/>
              <a:t>04/12/2023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D50B29-AC09-4240-9374-548C1D433FB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0638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F6294E5-F2BD-4881-9220-58DBA97AD1FE}" type="datetimeFigureOut">
              <a:rPr lang="en-GB" smtClean="0"/>
              <a:t>04/12/2023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D50B29-AC09-4240-9374-548C1D433FB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25924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6294E5-F2BD-4881-9220-58DBA97AD1FE}" type="datetimeFigureOut">
              <a:rPr lang="en-GB" smtClean="0"/>
              <a:t>04/12/2023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D50B29-AC09-4240-9374-548C1D433FBC}" type="slidenum">
              <a:rPr lang="en-GB" smtClean="0"/>
              <a:t>‹#›</a:t>
            </a:fld>
            <a:endParaRPr lang="en-GB"/>
          </a:p>
        </p:txBody>
      </p:sp>
    </p:spTree>
    <p:extLst>
      <p:ext uri="{BB962C8B-B14F-4D97-AF65-F5344CB8AC3E}">
        <p14:creationId xmlns:p14="http://schemas.microsoft.com/office/powerpoint/2010/main" val="2232732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F6294E5-F2BD-4881-9220-58DBA97AD1FE}" type="datetimeFigureOut">
              <a:rPr lang="en-GB" smtClean="0"/>
              <a:t>04/12/2023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D50B29-AC09-4240-9374-548C1D433FB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1308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F6294E5-F2BD-4881-9220-58DBA97AD1FE}" type="datetimeFigureOut">
              <a:rPr lang="en-GB" smtClean="0"/>
              <a:t>04/12/2023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98D50B29-AC09-4240-9374-548C1D433FB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6645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F6294E5-F2BD-4881-9220-58DBA97AD1FE}"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50B29-AC09-4240-9374-548C1D433FB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7193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F6294E5-F2BD-4881-9220-58DBA97AD1FE}" type="datetimeFigureOut">
              <a:rPr lang="en-GB" smtClean="0"/>
              <a:t>04/12/2023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D50B29-AC09-4240-9374-548C1D433FB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1495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F6294E5-F2BD-4881-9220-58DBA97AD1FE}" type="datetimeFigureOut">
              <a:rPr lang="en-GB" smtClean="0"/>
              <a:t>04/12/2023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8D50B29-AC09-4240-9374-548C1D433FB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518955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ulkrisna.blogspot.com/2009/11/hiwalay-na-kasi-parents-ko.html" TargetMode="External"/><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hyperlink" Target="https://briancookeducator.wordpress.com/2016/10/16/teaching-in-the-love-triangle-of-divorce/" TargetMode="External"/><Relationship Id="rId5" Type="http://schemas.openxmlformats.org/officeDocument/2006/relationships/image" Target="../media/image3.png"/><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IGQmdoK_Zf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en.wikipedia.org/wiki/Ambiguous_image"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ourfamilywizard.co.uk/" TargetMode="External"/><Relationship Id="rId2" Type="http://schemas.openxmlformats.org/officeDocument/2006/relationships/hyperlink" Target="http://www.appclose.com/" TargetMode="External"/><Relationship Id="rId1" Type="http://schemas.openxmlformats.org/officeDocument/2006/relationships/slideLayout" Target="../slideLayouts/slideLayout2.xml"/><Relationship Id="rId4" Type="http://schemas.openxmlformats.org/officeDocument/2006/relationships/hyperlink" Target="http://www.2houses.com/en"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F61A6-B018-4C92-8B58-229CBD22A4B5}"/>
              </a:ext>
            </a:extLst>
          </p:cNvPr>
          <p:cNvSpPr>
            <a:spLocks noGrp="1"/>
          </p:cNvSpPr>
          <p:nvPr>
            <p:ph type="ctrTitle"/>
          </p:nvPr>
        </p:nvSpPr>
        <p:spPr/>
        <p:txBody>
          <a:bodyPr>
            <a:normAutofit/>
          </a:bodyPr>
          <a:lstStyle/>
          <a:p>
            <a:r>
              <a:rPr lang="en-US" dirty="0"/>
              <a:t> </a:t>
            </a:r>
            <a:endParaRPr lang="en-GB" dirty="0"/>
          </a:p>
        </p:txBody>
      </p:sp>
      <p:sp>
        <p:nvSpPr>
          <p:cNvPr id="3" name="Subtitle 2">
            <a:extLst>
              <a:ext uri="{FF2B5EF4-FFF2-40B4-BE49-F238E27FC236}">
                <a16:creationId xmlns:a16="http://schemas.microsoft.com/office/drawing/2014/main" id="{7548525C-CECA-482E-9DF2-64485C408228}"/>
              </a:ext>
            </a:extLst>
          </p:cNvPr>
          <p:cNvSpPr>
            <a:spLocks noGrp="1"/>
          </p:cNvSpPr>
          <p:nvPr>
            <p:ph type="subTitle" idx="1"/>
          </p:nvPr>
        </p:nvSpPr>
        <p:spPr/>
        <p:txBody>
          <a:bodyPr>
            <a:normAutofit/>
          </a:bodyPr>
          <a:lstStyle/>
          <a:p>
            <a:pPr algn="ctr"/>
            <a:r>
              <a:rPr lang="en-US" sz="2400" dirty="0"/>
              <a:t>BY Ben Phillips</a:t>
            </a:r>
            <a:endParaRPr lang="en-GB" sz="2400" dirty="0"/>
          </a:p>
        </p:txBody>
      </p:sp>
      <p:pic>
        <p:nvPicPr>
          <p:cNvPr id="5" name="Picture 4" descr="Icon&#10;&#10;Description automatically generated">
            <a:extLst>
              <a:ext uri="{FF2B5EF4-FFF2-40B4-BE49-F238E27FC236}">
                <a16:creationId xmlns:a16="http://schemas.microsoft.com/office/drawing/2014/main" id="{4C1FF3A0-4947-480A-A99A-6C72C1E2A2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18921" y="-454060"/>
            <a:ext cx="2857500" cy="1953029"/>
          </a:xfrm>
          <a:prstGeom prst="rect">
            <a:avLst/>
          </a:prstGeom>
        </p:spPr>
      </p:pic>
      <p:sp>
        <p:nvSpPr>
          <p:cNvPr id="6" name="TextBox 5">
            <a:extLst>
              <a:ext uri="{FF2B5EF4-FFF2-40B4-BE49-F238E27FC236}">
                <a16:creationId xmlns:a16="http://schemas.microsoft.com/office/drawing/2014/main" id="{4F4E0E2D-B4D1-4CB0-8923-9FB21617E230}"/>
              </a:ext>
            </a:extLst>
          </p:cNvPr>
          <p:cNvSpPr txBox="1"/>
          <p:nvPr/>
        </p:nvSpPr>
        <p:spPr>
          <a:xfrm>
            <a:off x="4585970" y="6443749"/>
            <a:ext cx="2857500" cy="369332"/>
          </a:xfrm>
          <a:prstGeom prst="rect">
            <a:avLst/>
          </a:prstGeom>
          <a:noFill/>
        </p:spPr>
        <p:txBody>
          <a:bodyPr wrap="square" rtlCol="0">
            <a:spAutoFit/>
          </a:bodyPr>
          <a:lstStyle/>
          <a:p>
            <a:r>
              <a:rPr lang="en-GB" sz="900">
                <a:hlinkClick r:id="rId3" tooltip="http://saulkrisna.blogspot.com/2009/11/hiwalay-na-kasi-parents-ko.html"/>
              </a:rPr>
              <a:t>This Photo</a:t>
            </a:r>
            <a:r>
              <a:rPr lang="en-GB" sz="900"/>
              <a:t> by Unknown Author is licensed under </a:t>
            </a:r>
            <a:r>
              <a:rPr lang="en-GB" sz="900">
                <a:hlinkClick r:id="rId4" tooltip="https://creativecommons.org/licenses/by-nc-nd/3.0/"/>
              </a:rPr>
              <a:t>CC BY-NC-ND</a:t>
            </a:r>
            <a:endParaRPr lang="en-GB" sz="900"/>
          </a:p>
        </p:txBody>
      </p:sp>
      <p:pic>
        <p:nvPicPr>
          <p:cNvPr id="8" name="Picture 7" descr="A picture containing silhouette&#10;&#10;Description automatically generated">
            <a:extLst>
              <a:ext uri="{FF2B5EF4-FFF2-40B4-BE49-F238E27FC236}">
                <a16:creationId xmlns:a16="http://schemas.microsoft.com/office/drawing/2014/main" id="{FC17E053-DBE1-43C1-95F6-D2CE7919EF1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126112" y="4318488"/>
            <a:ext cx="4369025" cy="1378372"/>
          </a:xfrm>
          <a:prstGeom prst="rect">
            <a:avLst/>
          </a:prstGeom>
        </p:spPr>
      </p:pic>
      <p:sp>
        <p:nvSpPr>
          <p:cNvPr id="9" name="TextBox 8">
            <a:extLst>
              <a:ext uri="{FF2B5EF4-FFF2-40B4-BE49-F238E27FC236}">
                <a16:creationId xmlns:a16="http://schemas.microsoft.com/office/drawing/2014/main" id="{F237EB18-E8E4-4A99-B5D3-18770AC935DA}"/>
              </a:ext>
            </a:extLst>
          </p:cNvPr>
          <p:cNvSpPr txBox="1"/>
          <p:nvPr/>
        </p:nvSpPr>
        <p:spPr>
          <a:xfrm>
            <a:off x="4291330" y="1480864"/>
            <a:ext cx="4369025" cy="1384995"/>
          </a:xfrm>
          <a:prstGeom prst="rect">
            <a:avLst/>
          </a:prstGeom>
          <a:noFill/>
        </p:spPr>
        <p:txBody>
          <a:bodyPr wrap="square" rtlCol="0">
            <a:spAutoFit/>
          </a:bodyPr>
          <a:lstStyle/>
          <a:p>
            <a:r>
              <a:rPr lang="en-GB" sz="2800" b="1" dirty="0"/>
              <a:t>Impact of parental conflict on children and young people </a:t>
            </a:r>
          </a:p>
        </p:txBody>
      </p:sp>
    </p:spTree>
    <p:extLst>
      <p:ext uri="{BB962C8B-B14F-4D97-AF65-F5344CB8AC3E}">
        <p14:creationId xmlns:p14="http://schemas.microsoft.com/office/powerpoint/2010/main" val="2947209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1A54-82D1-46AA-99C6-1346052DB210}"/>
              </a:ext>
            </a:extLst>
          </p:cNvPr>
          <p:cNvSpPr>
            <a:spLocks noGrp="1"/>
          </p:cNvSpPr>
          <p:nvPr>
            <p:ph type="title"/>
          </p:nvPr>
        </p:nvSpPr>
        <p:spPr/>
        <p:txBody>
          <a:bodyPr/>
          <a:lstStyle/>
          <a:p>
            <a:pPr algn="ctr"/>
            <a:r>
              <a:rPr lang="en-US" dirty="0"/>
              <a:t>House keeping</a:t>
            </a:r>
            <a:endParaRPr lang="en-GB" dirty="0"/>
          </a:p>
        </p:txBody>
      </p:sp>
      <p:sp>
        <p:nvSpPr>
          <p:cNvPr id="3" name="Content Placeholder 2">
            <a:extLst>
              <a:ext uri="{FF2B5EF4-FFF2-40B4-BE49-F238E27FC236}">
                <a16:creationId xmlns:a16="http://schemas.microsoft.com/office/drawing/2014/main" id="{F3194DDF-E6B7-4664-94EB-D5EEED82FDB9}"/>
              </a:ext>
            </a:extLst>
          </p:cNvPr>
          <p:cNvSpPr>
            <a:spLocks noGrp="1"/>
          </p:cNvSpPr>
          <p:nvPr>
            <p:ph idx="1"/>
          </p:nvPr>
        </p:nvSpPr>
        <p:spPr>
          <a:xfrm>
            <a:off x="1451579" y="1853754"/>
            <a:ext cx="9603275" cy="3612591"/>
          </a:xfrm>
        </p:spPr>
        <p:txBody>
          <a:bodyPr>
            <a:noAutofit/>
          </a:bodyPr>
          <a:lstStyle/>
          <a:p>
            <a:r>
              <a:rPr lang="en-US" dirty="0"/>
              <a:t>Please turn phones off or set to vibrate</a:t>
            </a:r>
          </a:p>
          <a:p>
            <a:r>
              <a:rPr lang="en-US" dirty="0"/>
              <a:t>If you need to take a call please leave the room</a:t>
            </a:r>
          </a:p>
          <a:p>
            <a:r>
              <a:rPr lang="en-US" dirty="0"/>
              <a:t>Toilet break, don’t ask because there are none, hold it in!!!!!!!!!!!!!</a:t>
            </a:r>
          </a:p>
          <a:p>
            <a:r>
              <a:rPr lang="en-US" dirty="0"/>
              <a:t>Distressed/overcome by the topic</a:t>
            </a:r>
          </a:p>
          <a:p>
            <a:r>
              <a:rPr lang="en-US" dirty="0"/>
              <a:t>Participate and feel free to talk about personal experience if you wish (please be mindful of what you say)</a:t>
            </a:r>
          </a:p>
          <a:p>
            <a:r>
              <a:rPr lang="en-US" dirty="0"/>
              <a:t>Open session, encouraged to call out and discuss points of the lesson being delivered.</a:t>
            </a:r>
          </a:p>
          <a:p>
            <a:r>
              <a:rPr lang="en-US" dirty="0"/>
              <a:t>Please be respectful and show empathy when others are talking </a:t>
            </a:r>
          </a:p>
          <a:p>
            <a:r>
              <a:rPr lang="en-US" dirty="0"/>
              <a:t>There will be an option for a 28 minute and 30 second break. </a:t>
            </a:r>
            <a:endParaRPr lang="en-GB" dirty="0"/>
          </a:p>
        </p:txBody>
      </p:sp>
    </p:spTree>
    <p:extLst>
      <p:ext uri="{BB962C8B-B14F-4D97-AF65-F5344CB8AC3E}">
        <p14:creationId xmlns:p14="http://schemas.microsoft.com/office/powerpoint/2010/main" val="2530007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CFCAE-9D65-484C-AEED-D6334D99488D}"/>
              </a:ext>
            </a:extLst>
          </p:cNvPr>
          <p:cNvSpPr>
            <a:spLocks noGrp="1"/>
          </p:cNvSpPr>
          <p:nvPr>
            <p:ph type="title"/>
          </p:nvPr>
        </p:nvSpPr>
        <p:spPr/>
        <p:txBody>
          <a:bodyPr/>
          <a:lstStyle/>
          <a:p>
            <a:pPr algn="ctr"/>
            <a:r>
              <a:rPr lang="en-US" dirty="0"/>
              <a:t>Aims and outcomes of session  </a:t>
            </a:r>
            <a:endParaRPr lang="en-GB" dirty="0"/>
          </a:p>
        </p:txBody>
      </p:sp>
      <p:sp>
        <p:nvSpPr>
          <p:cNvPr id="3" name="Content Placeholder 2">
            <a:extLst>
              <a:ext uri="{FF2B5EF4-FFF2-40B4-BE49-F238E27FC236}">
                <a16:creationId xmlns:a16="http://schemas.microsoft.com/office/drawing/2014/main" id="{D90B65AA-FF5B-4307-B533-332401164A23}"/>
              </a:ext>
            </a:extLst>
          </p:cNvPr>
          <p:cNvSpPr>
            <a:spLocks noGrp="1"/>
          </p:cNvSpPr>
          <p:nvPr>
            <p:ph idx="1"/>
          </p:nvPr>
        </p:nvSpPr>
        <p:spPr/>
        <p:txBody>
          <a:bodyPr/>
          <a:lstStyle/>
          <a:p>
            <a:pPr algn="just"/>
            <a:r>
              <a:rPr lang="en-US" dirty="0">
                <a:latin typeface="Times New Roman" panose="02020603050405020304" pitchFamily="18" charset="0"/>
                <a:ea typeface="Times New Roman" panose="02020603050405020304" pitchFamily="18" charset="0"/>
                <a:cs typeface="Times New Roman" panose="02020603050405020304" pitchFamily="18" charset="0"/>
              </a:rPr>
              <a:t>Discuss</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harmful emotional effects that can be caused to children from separated/divorced families that experience conflict. </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 </a:t>
            </a:r>
            <a:r>
              <a:rPr lang="en-US" dirty="0">
                <a:latin typeface="Times New Roman" panose="02020603050405020304" pitchFamily="18" charset="0"/>
                <a:ea typeface="Times New Roman" panose="02020603050405020304" pitchFamily="18" charset="0"/>
                <a:cs typeface="Times New Roman" panose="02020603050405020304" pitchFamily="18" charset="0"/>
              </a:rPr>
              <a:t>gain a</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deeper understanding of </a:t>
            </a:r>
            <a:r>
              <a:rPr lang="en-US" sz="2000" dirty="0">
                <a:effectLst/>
                <a:latin typeface="Calibri" panose="020F0502020204030204" pitchFamily="34" charset="0"/>
                <a:ea typeface="Times New Roman" panose="02020603050405020304" pitchFamily="18" charset="0"/>
              </a:rPr>
              <a:t> emotional trauma and what can be done to minimize harm for the child</a:t>
            </a:r>
            <a:endParaRPr lang="en-GB" sz="2000" dirty="0">
              <a:effectLst/>
              <a:latin typeface="Times New Roman" panose="02020603050405020304" pitchFamily="18" charset="0"/>
              <a:ea typeface="Times New Roman" panose="02020603050405020304" pitchFamily="18" charset="0"/>
            </a:endParaRPr>
          </a:p>
          <a:p>
            <a:pPr algn="just"/>
            <a:r>
              <a:rPr lang="en-US" sz="2000" dirty="0">
                <a:effectLst/>
                <a:latin typeface="Calibri" panose="020F0502020204030204" pitchFamily="34" charset="0"/>
                <a:ea typeface="Times New Roman" panose="02020603050405020304" pitchFamily="18" charset="0"/>
              </a:rPr>
              <a:t>strategies that can be utilized to help overcome anger, hostility and conflict</a:t>
            </a:r>
          </a:p>
          <a:p>
            <a:pPr algn="just"/>
            <a:r>
              <a:rPr lang="en-US" sz="2000" dirty="0">
                <a:latin typeface="Calibri" panose="020F0502020204030204" pitchFamily="34" charset="0"/>
                <a:ea typeface="Times New Roman" panose="02020603050405020304" pitchFamily="18" charset="0"/>
              </a:rPr>
              <a:t>  guide others to information and utilize this for their own use </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55599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0ED81-74AA-4198-BC77-C024947BD1B5}"/>
              </a:ext>
            </a:extLst>
          </p:cNvPr>
          <p:cNvSpPr>
            <a:spLocks noGrp="1"/>
          </p:cNvSpPr>
          <p:nvPr>
            <p:ph type="title"/>
          </p:nvPr>
        </p:nvSpPr>
        <p:spPr/>
        <p:txBody>
          <a:bodyPr/>
          <a:lstStyle/>
          <a:p>
            <a:r>
              <a:rPr lang="en-US" dirty="0"/>
              <a:t>                  separated parents </a:t>
            </a:r>
            <a:endParaRPr lang="en-GB" dirty="0"/>
          </a:p>
        </p:txBody>
      </p:sp>
      <p:sp>
        <p:nvSpPr>
          <p:cNvPr id="3" name="Content Placeholder 2">
            <a:extLst>
              <a:ext uri="{FF2B5EF4-FFF2-40B4-BE49-F238E27FC236}">
                <a16:creationId xmlns:a16="http://schemas.microsoft.com/office/drawing/2014/main" id="{6025CFE0-0E71-48A5-989A-1FF14D4402C6}"/>
              </a:ext>
            </a:extLst>
          </p:cNvPr>
          <p:cNvSpPr>
            <a:spLocks noGrp="1"/>
          </p:cNvSpPr>
          <p:nvPr>
            <p:ph idx="1"/>
          </p:nvPr>
        </p:nvSpPr>
        <p:spPr/>
        <p:txBody>
          <a:bodyPr>
            <a:normAutofit fontScale="92500" lnSpcReduction="20000"/>
          </a:bodyPr>
          <a:lstStyle/>
          <a:p>
            <a:r>
              <a:rPr lang="en-US" dirty="0"/>
              <a:t> starting a journey that you never thought you would go on.</a:t>
            </a:r>
          </a:p>
          <a:p>
            <a:r>
              <a:rPr lang="en-US" dirty="0"/>
              <a:t> When you’re in a relationship, you have hopes for the future. Separation alters this course</a:t>
            </a:r>
          </a:p>
          <a:p>
            <a:r>
              <a:rPr lang="en-US" dirty="0"/>
              <a:t> The effect separation has on a child is determined by how both separated parents behave, not just to the child but to each other.</a:t>
            </a:r>
          </a:p>
          <a:p>
            <a:r>
              <a:rPr lang="en-US" dirty="0"/>
              <a:t> Important decisions including the living arrangements and how often they see each parent will impact on the child and so will the level of conflict between parents.</a:t>
            </a:r>
          </a:p>
          <a:p>
            <a:r>
              <a:rPr lang="en-US" dirty="0"/>
              <a:t> You may not think or feel as if you have any influence over the level of conflict but you have full control of how you choose to react to conflict, regardless of who is to blame</a:t>
            </a:r>
          </a:p>
          <a:p>
            <a:pPr marL="0" indent="0">
              <a:buNone/>
            </a:pPr>
            <a:r>
              <a:rPr lang="en-US" dirty="0"/>
              <a:t>Cummins 2010</a:t>
            </a:r>
            <a:endParaRPr lang="en-GB" dirty="0"/>
          </a:p>
        </p:txBody>
      </p:sp>
    </p:spTree>
    <p:extLst>
      <p:ext uri="{BB962C8B-B14F-4D97-AF65-F5344CB8AC3E}">
        <p14:creationId xmlns:p14="http://schemas.microsoft.com/office/powerpoint/2010/main" val="949657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5B9B5-668D-686B-D3C1-0D65B2ADD8BA}"/>
              </a:ext>
            </a:extLst>
          </p:cNvPr>
          <p:cNvSpPr>
            <a:spLocks noGrp="1"/>
          </p:cNvSpPr>
          <p:nvPr>
            <p:ph type="title"/>
          </p:nvPr>
        </p:nvSpPr>
        <p:spPr/>
        <p:txBody>
          <a:bodyPr/>
          <a:lstStyle/>
          <a:p>
            <a:r>
              <a:rPr lang="en-GB" dirty="0"/>
              <a:t>What is interparental conflict definition</a:t>
            </a:r>
          </a:p>
        </p:txBody>
      </p:sp>
      <p:sp>
        <p:nvSpPr>
          <p:cNvPr id="3" name="Content Placeholder 2">
            <a:extLst>
              <a:ext uri="{FF2B5EF4-FFF2-40B4-BE49-F238E27FC236}">
                <a16:creationId xmlns:a16="http://schemas.microsoft.com/office/drawing/2014/main" id="{E1CAE784-38D8-1A75-7E3F-6A30D9C0E1C2}"/>
              </a:ext>
            </a:extLst>
          </p:cNvPr>
          <p:cNvSpPr>
            <a:spLocks noGrp="1"/>
          </p:cNvSpPr>
          <p:nvPr>
            <p:ph idx="1"/>
          </p:nvPr>
        </p:nvSpPr>
        <p:spPr/>
        <p:txBody>
          <a:bodyPr/>
          <a:lstStyle/>
          <a:p>
            <a:endParaRPr lang="en-GB" dirty="0"/>
          </a:p>
          <a:p>
            <a:endParaRPr lang="en-GB" dirty="0"/>
          </a:p>
        </p:txBody>
      </p:sp>
    </p:spTree>
    <p:extLst>
      <p:ext uri="{BB962C8B-B14F-4D97-AF65-F5344CB8AC3E}">
        <p14:creationId xmlns:p14="http://schemas.microsoft.com/office/powerpoint/2010/main" val="4028810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0088-9821-920A-ABD6-A32A0F90DAAF}"/>
              </a:ext>
            </a:extLst>
          </p:cNvPr>
          <p:cNvSpPr>
            <a:spLocks noGrp="1"/>
          </p:cNvSpPr>
          <p:nvPr>
            <p:ph type="title"/>
          </p:nvPr>
        </p:nvSpPr>
        <p:spPr/>
        <p:txBody>
          <a:bodyPr/>
          <a:lstStyle/>
          <a:p>
            <a:r>
              <a:rPr lang="en-GB" dirty="0"/>
              <a:t>Types of inter parental conflict</a:t>
            </a:r>
          </a:p>
        </p:txBody>
      </p:sp>
      <p:sp>
        <p:nvSpPr>
          <p:cNvPr id="3" name="Content Placeholder 2">
            <a:extLst>
              <a:ext uri="{FF2B5EF4-FFF2-40B4-BE49-F238E27FC236}">
                <a16:creationId xmlns:a16="http://schemas.microsoft.com/office/drawing/2014/main" id="{511D3952-4527-BE98-CE92-16DE7C6E88B6}"/>
              </a:ext>
            </a:extLst>
          </p:cNvPr>
          <p:cNvSpPr>
            <a:spLocks noGrp="1"/>
          </p:cNvSpPr>
          <p:nvPr>
            <p:ph idx="1"/>
          </p:nvPr>
        </p:nvSpPr>
        <p:spPr/>
        <p:txBody>
          <a:bodyPr/>
          <a:lstStyle/>
          <a:p>
            <a:r>
              <a:rPr lang="en-GB" dirty="0"/>
              <a:t>Verbal</a:t>
            </a:r>
          </a:p>
          <a:p>
            <a:r>
              <a:rPr lang="en-GB" dirty="0"/>
              <a:t>Physical</a:t>
            </a:r>
          </a:p>
          <a:p>
            <a:r>
              <a:rPr lang="en-GB" dirty="0"/>
              <a:t>Emotional</a:t>
            </a:r>
          </a:p>
          <a:p>
            <a:endParaRPr lang="en-GB" dirty="0"/>
          </a:p>
        </p:txBody>
      </p:sp>
    </p:spTree>
    <p:extLst>
      <p:ext uri="{BB962C8B-B14F-4D97-AF65-F5344CB8AC3E}">
        <p14:creationId xmlns:p14="http://schemas.microsoft.com/office/powerpoint/2010/main" val="795087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664CA-23B8-BA52-DA01-937F3D0272BB}"/>
              </a:ext>
            </a:extLst>
          </p:cNvPr>
          <p:cNvSpPr>
            <a:spLocks noGrp="1"/>
          </p:cNvSpPr>
          <p:nvPr>
            <p:ph type="title"/>
          </p:nvPr>
        </p:nvSpPr>
        <p:spPr/>
        <p:txBody>
          <a:bodyPr/>
          <a:lstStyle/>
          <a:p>
            <a:r>
              <a:rPr lang="en-GB" dirty="0"/>
              <a:t>Effects on </a:t>
            </a:r>
            <a:r>
              <a:rPr lang="en-GB" dirty="0" err="1"/>
              <a:t>childrens</a:t>
            </a:r>
            <a:r>
              <a:rPr lang="en-GB" dirty="0"/>
              <a:t> emotions, behaviours</a:t>
            </a:r>
          </a:p>
        </p:txBody>
      </p:sp>
      <p:sp>
        <p:nvSpPr>
          <p:cNvPr id="3" name="Content Placeholder 2">
            <a:extLst>
              <a:ext uri="{FF2B5EF4-FFF2-40B4-BE49-F238E27FC236}">
                <a16:creationId xmlns:a16="http://schemas.microsoft.com/office/drawing/2014/main" id="{47BE7949-2C0F-4D71-9D1D-F0DD28106B0A}"/>
              </a:ext>
            </a:extLst>
          </p:cNvPr>
          <p:cNvSpPr>
            <a:spLocks noGrp="1"/>
          </p:cNvSpPr>
          <p:nvPr>
            <p:ph idx="1"/>
          </p:nvPr>
        </p:nvSpPr>
        <p:spPr/>
        <p:txBody>
          <a:bodyPr/>
          <a:lstStyle/>
          <a:p>
            <a:r>
              <a:rPr lang="en-GB" dirty="0"/>
              <a:t>Anxiety</a:t>
            </a:r>
          </a:p>
          <a:p>
            <a:r>
              <a:rPr lang="en-GB" dirty="0"/>
              <a:t>Depression</a:t>
            </a:r>
          </a:p>
          <a:p>
            <a:r>
              <a:rPr lang="en-GB" dirty="0"/>
              <a:t>Fear</a:t>
            </a:r>
          </a:p>
          <a:p>
            <a:r>
              <a:rPr lang="en-GB" dirty="0"/>
              <a:t>Aggression</a:t>
            </a:r>
          </a:p>
          <a:p>
            <a:r>
              <a:rPr lang="en-GB" dirty="0"/>
              <a:t>Academic issues</a:t>
            </a:r>
          </a:p>
          <a:p>
            <a:r>
              <a:rPr lang="en-GB" dirty="0"/>
              <a:t>Impacts adult relationships</a:t>
            </a:r>
          </a:p>
          <a:p>
            <a:r>
              <a:rPr lang="en-GB" dirty="0"/>
              <a:t>Mental health in adulthood </a:t>
            </a:r>
          </a:p>
          <a:p>
            <a:endParaRPr lang="en-GB" dirty="0"/>
          </a:p>
        </p:txBody>
      </p:sp>
    </p:spTree>
    <p:extLst>
      <p:ext uri="{BB962C8B-B14F-4D97-AF65-F5344CB8AC3E}">
        <p14:creationId xmlns:p14="http://schemas.microsoft.com/office/powerpoint/2010/main" val="1058541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320E-5FFF-F100-D7F9-C658F4262EE7}"/>
              </a:ext>
            </a:extLst>
          </p:cNvPr>
          <p:cNvSpPr>
            <a:spLocks noGrp="1"/>
          </p:cNvSpPr>
          <p:nvPr>
            <p:ph type="title"/>
          </p:nvPr>
        </p:nvSpPr>
        <p:spPr/>
        <p:txBody>
          <a:bodyPr/>
          <a:lstStyle/>
          <a:p>
            <a:r>
              <a:rPr lang="en-GB" dirty="0"/>
              <a:t>Factors influencing impact</a:t>
            </a:r>
          </a:p>
        </p:txBody>
      </p:sp>
      <p:sp>
        <p:nvSpPr>
          <p:cNvPr id="3" name="Content Placeholder 2">
            <a:extLst>
              <a:ext uri="{FF2B5EF4-FFF2-40B4-BE49-F238E27FC236}">
                <a16:creationId xmlns:a16="http://schemas.microsoft.com/office/drawing/2014/main" id="{4D15CAA7-84D1-024A-8867-F8A28B200D1E}"/>
              </a:ext>
            </a:extLst>
          </p:cNvPr>
          <p:cNvSpPr>
            <a:spLocks noGrp="1"/>
          </p:cNvSpPr>
          <p:nvPr>
            <p:ph idx="1"/>
          </p:nvPr>
        </p:nvSpPr>
        <p:spPr/>
        <p:txBody>
          <a:bodyPr/>
          <a:lstStyle/>
          <a:p>
            <a:r>
              <a:rPr lang="en-GB" dirty="0"/>
              <a:t>Frequency of conflict</a:t>
            </a:r>
          </a:p>
          <a:p>
            <a:r>
              <a:rPr lang="en-GB" dirty="0"/>
              <a:t>Severity of conflict</a:t>
            </a:r>
          </a:p>
          <a:p>
            <a:r>
              <a:rPr lang="en-GB" dirty="0"/>
              <a:t>Coping mechanisms</a:t>
            </a:r>
          </a:p>
          <a:p>
            <a:endParaRPr lang="en-GB" dirty="0"/>
          </a:p>
        </p:txBody>
      </p:sp>
    </p:spTree>
    <p:extLst>
      <p:ext uri="{BB962C8B-B14F-4D97-AF65-F5344CB8AC3E}">
        <p14:creationId xmlns:p14="http://schemas.microsoft.com/office/powerpoint/2010/main" val="4211281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EC269-9883-13B0-7212-EA99F22EE7C9}"/>
              </a:ext>
            </a:extLst>
          </p:cNvPr>
          <p:cNvSpPr>
            <a:spLocks noGrp="1"/>
          </p:cNvSpPr>
          <p:nvPr>
            <p:ph type="title"/>
          </p:nvPr>
        </p:nvSpPr>
        <p:spPr/>
        <p:txBody>
          <a:bodyPr/>
          <a:lstStyle/>
          <a:p>
            <a:r>
              <a:rPr lang="en-GB" dirty="0"/>
              <a:t>Strategies to reduce impact</a:t>
            </a:r>
          </a:p>
        </p:txBody>
      </p:sp>
      <p:sp>
        <p:nvSpPr>
          <p:cNvPr id="3" name="Content Placeholder 2">
            <a:extLst>
              <a:ext uri="{FF2B5EF4-FFF2-40B4-BE49-F238E27FC236}">
                <a16:creationId xmlns:a16="http://schemas.microsoft.com/office/drawing/2014/main" id="{BEB783D7-2E69-D5BA-49C1-496960766D70}"/>
              </a:ext>
            </a:extLst>
          </p:cNvPr>
          <p:cNvSpPr>
            <a:spLocks noGrp="1"/>
          </p:cNvSpPr>
          <p:nvPr>
            <p:ph idx="1"/>
          </p:nvPr>
        </p:nvSpPr>
        <p:spPr/>
        <p:txBody>
          <a:bodyPr/>
          <a:lstStyle/>
          <a:p>
            <a:r>
              <a:rPr lang="en-GB" dirty="0"/>
              <a:t>Conflict resolution techniques</a:t>
            </a:r>
          </a:p>
          <a:p>
            <a:r>
              <a:rPr lang="en-GB" dirty="0"/>
              <a:t>Co-parenting strategies </a:t>
            </a:r>
          </a:p>
          <a:p>
            <a:pPr algn="l">
              <a:buFont typeface="Arial" panose="020B0604020202020204" pitchFamily="34" charset="0"/>
              <a:buChar char="•"/>
            </a:pPr>
            <a:r>
              <a:rPr lang="en-GB" b="0" i="0" dirty="0">
                <a:effectLst/>
                <a:latin typeface="Söhne"/>
              </a:rPr>
              <a:t>Family therapy</a:t>
            </a:r>
          </a:p>
          <a:p>
            <a:pPr algn="l">
              <a:buFont typeface="Arial" panose="020B0604020202020204" pitchFamily="34" charset="0"/>
              <a:buChar char="•"/>
            </a:pPr>
            <a:r>
              <a:rPr lang="en-GB" b="0" i="0" dirty="0">
                <a:effectLst/>
                <a:latin typeface="Söhne"/>
              </a:rPr>
              <a:t>Parenting programs</a:t>
            </a:r>
          </a:p>
          <a:p>
            <a:pPr algn="l">
              <a:buFont typeface="Arial" panose="020B0604020202020204" pitchFamily="34" charset="0"/>
              <a:buChar char="•"/>
            </a:pPr>
            <a:r>
              <a:rPr lang="en-GB" b="0" i="0" dirty="0">
                <a:effectLst/>
                <a:latin typeface="Söhne"/>
              </a:rPr>
              <a:t>Community resources</a:t>
            </a:r>
          </a:p>
          <a:p>
            <a:pPr marL="0" indent="0" algn="l">
              <a:buNone/>
            </a:pPr>
            <a:endParaRPr lang="en-GB" sz="2000" b="0" i="0" dirty="0">
              <a:solidFill>
                <a:srgbClr val="0F0F0F"/>
              </a:solidFill>
              <a:effectLst/>
              <a:latin typeface="Söhne"/>
            </a:endParaRPr>
          </a:p>
          <a:p>
            <a:pPr marL="0" indent="0" algn="l">
              <a:buNone/>
            </a:pPr>
            <a:r>
              <a:rPr lang="en-GB" sz="1400" b="0" i="1" dirty="0">
                <a:solidFill>
                  <a:srgbClr val="0F0F0F"/>
                </a:solidFill>
                <a:effectLst/>
                <a:latin typeface="Söhne"/>
              </a:rPr>
              <a:t>Heinrichs, N., &amp; Jensen-Doss, A. (2010</a:t>
            </a:r>
            <a:endParaRPr lang="en-GB" sz="1400" b="0" i="1" dirty="0">
              <a:effectLst/>
              <a:latin typeface="Söhne"/>
            </a:endParaRPr>
          </a:p>
          <a:p>
            <a:endParaRPr lang="en-GB" dirty="0"/>
          </a:p>
        </p:txBody>
      </p:sp>
    </p:spTree>
    <p:extLst>
      <p:ext uri="{BB962C8B-B14F-4D97-AF65-F5344CB8AC3E}">
        <p14:creationId xmlns:p14="http://schemas.microsoft.com/office/powerpoint/2010/main" val="1438747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B15D-DBF7-4E94-9CFB-6BC28AA9B1A4}"/>
              </a:ext>
            </a:extLst>
          </p:cNvPr>
          <p:cNvSpPr>
            <a:spLocks noGrp="1"/>
          </p:cNvSpPr>
          <p:nvPr>
            <p:ph type="title"/>
          </p:nvPr>
        </p:nvSpPr>
        <p:spPr/>
        <p:txBody>
          <a:bodyPr/>
          <a:lstStyle/>
          <a:p>
            <a:r>
              <a:rPr lang="en-US" dirty="0"/>
              <a:t>                      group activity </a:t>
            </a:r>
            <a:endParaRPr lang="en-GB" dirty="0"/>
          </a:p>
        </p:txBody>
      </p:sp>
      <p:sp>
        <p:nvSpPr>
          <p:cNvPr id="3" name="Content Placeholder 2">
            <a:extLst>
              <a:ext uri="{FF2B5EF4-FFF2-40B4-BE49-F238E27FC236}">
                <a16:creationId xmlns:a16="http://schemas.microsoft.com/office/drawing/2014/main" id="{4EBCD397-2E25-416F-B699-0283E95244EF}"/>
              </a:ext>
            </a:extLst>
          </p:cNvPr>
          <p:cNvSpPr>
            <a:spLocks noGrp="1"/>
          </p:cNvSpPr>
          <p:nvPr>
            <p:ph idx="1"/>
          </p:nvPr>
        </p:nvSpPr>
        <p:spPr/>
        <p:txBody>
          <a:bodyPr/>
          <a:lstStyle/>
          <a:p>
            <a:r>
              <a:rPr lang="en-US" dirty="0"/>
              <a:t>Lisa and Jason have been separated for just over a year. They have a 7 year old son called </a:t>
            </a:r>
            <a:r>
              <a:rPr lang="en-US" dirty="0" err="1"/>
              <a:t>Roary</a:t>
            </a:r>
            <a:r>
              <a:rPr lang="en-US" dirty="0"/>
              <a:t>, they have a child arrangement order in place that states </a:t>
            </a:r>
            <a:r>
              <a:rPr lang="en-US" dirty="0" err="1"/>
              <a:t>Roary</a:t>
            </a:r>
            <a:r>
              <a:rPr lang="en-US" dirty="0"/>
              <a:t> is to spend time with his dad every Saturday from 1pm- to Sunday morning at 10am. Every week Jason is late picking </a:t>
            </a:r>
            <a:r>
              <a:rPr lang="en-US" dirty="0" err="1"/>
              <a:t>Roary</a:t>
            </a:r>
            <a:r>
              <a:rPr lang="en-US" dirty="0"/>
              <a:t> up and turns up at 145pm, this causes Lisa to be late for work. This has been going on for the past year and on several occasions Lisa has stopped the contact for several weeks between her son and his Dad.</a:t>
            </a:r>
          </a:p>
          <a:p>
            <a:endParaRPr lang="en-US" dirty="0"/>
          </a:p>
        </p:txBody>
      </p:sp>
    </p:spTree>
    <p:extLst>
      <p:ext uri="{BB962C8B-B14F-4D97-AF65-F5344CB8AC3E}">
        <p14:creationId xmlns:p14="http://schemas.microsoft.com/office/powerpoint/2010/main" val="4109022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490D2-9DFB-424A-A96E-C766E5D5F955}"/>
              </a:ext>
            </a:extLst>
          </p:cNvPr>
          <p:cNvSpPr>
            <a:spLocks noGrp="1"/>
          </p:cNvSpPr>
          <p:nvPr>
            <p:ph type="title"/>
          </p:nvPr>
        </p:nvSpPr>
        <p:spPr/>
        <p:txBody>
          <a:bodyPr/>
          <a:lstStyle/>
          <a:p>
            <a:r>
              <a:rPr lang="en-US" dirty="0"/>
              <a:t>Possible reasons and resolutions </a:t>
            </a:r>
            <a:endParaRPr lang="en-GB" dirty="0"/>
          </a:p>
        </p:txBody>
      </p:sp>
      <p:sp>
        <p:nvSpPr>
          <p:cNvPr id="3" name="Content Placeholder 2">
            <a:extLst>
              <a:ext uri="{FF2B5EF4-FFF2-40B4-BE49-F238E27FC236}">
                <a16:creationId xmlns:a16="http://schemas.microsoft.com/office/drawing/2014/main" id="{63DE3A78-725C-4669-B5D1-1D3F34119C6E}"/>
              </a:ext>
            </a:extLst>
          </p:cNvPr>
          <p:cNvSpPr>
            <a:spLocks noGrp="1"/>
          </p:cNvSpPr>
          <p:nvPr>
            <p:ph idx="1"/>
          </p:nvPr>
        </p:nvSpPr>
        <p:spPr/>
        <p:txBody>
          <a:bodyPr>
            <a:normAutofit fontScale="70000" lnSpcReduction="20000"/>
          </a:bodyPr>
          <a:lstStyle/>
          <a:p>
            <a:pPr marL="0" indent="0">
              <a:buNone/>
            </a:pPr>
            <a:r>
              <a:rPr lang="en-US" dirty="0"/>
              <a:t>     Lisa</a:t>
            </a:r>
          </a:p>
          <a:p>
            <a:r>
              <a:rPr lang="en-US" dirty="0"/>
              <a:t>Had to stop contact due to work life</a:t>
            </a:r>
          </a:p>
          <a:p>
            <a:r>
              <a:rPr lang="en-US" dirty="0"/>
              <a:t>Feeling controlled</a:t>
            </a:r>
          </a:p>
          <a:p>
            <a:r>
              <a:rPr lang="en-US" dirty="0"/>
              <a:t>Frustrated</a:t>
            </a:r>
          </a:p>
          <a:p>
            <a:r>
              <a:rPr lang="en-US" dirty="0"/>
              <a:t>resolutions</a:t>
            </a:r>
          </a:p>
          <a:p>
            <a:r>
              <a:rPr lang="en-US" dirty="0"/>
              <a:t>Talk to her ex partner and find out the reasons</a:t>
            </a:r>
            <a:endParaRPr lang="en-GB" dirty="0"/>
          </a:p>
          <a:p>
            <a:pPr marL="0" indent="0">
              <a:buNone/>
            </a:pPr>
            <a:r>
              <a:rPr lang="en-GB" dirty="0"/>
              <a:t>For him being so late</a:t>
            </a:r>
          </a:p>
          <a:p>
            <a:r>
              <a:rPr lang="en-GB" dirty="0"/>
              <a:t>see if alternative arrangements could be put into place</a:t>
            </a:r>
          </a:p>
          <a:p>
            <a:r>
              <a:rPr lang="en-GB" dirty="0"/>
              <a:t>Arrange for her son to be collected from a family</a:t>
            </a:r>
          </a:p>
          <a:p>
            <a:pPr marL="0" indent="0">
              <a:buNone/>
            </a:pPr>
            <a:r>
              <a:rPr lang="en-GB" dirty="0"/>
              <a:t>member</a:t>
            </a:r>
            <a:endParaRPr lang="en-US" dirty="0"/>
          </a:p>
        </p:txBody>
      </p:sp>
    </p:spTree>
    <p:extLst>
      <p:ext uri="{BB962C8B-B14F-4D97-AF65-F5344CB8AC3E}">
        <p14:creationId xmlns:p14="http://schemas.microsoft.com/office/powerpoint/2010/main" val="455506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9C5D1-076C-40B6-9887-CB42E85B77E6}"/>
              </a:ext>
            </a:extLst>
          </p:cNvPr>
          <p:cNvSpPr>
            <a:spLocks noGrp="1"/>
          </p:cNvSpPr>
          <p:nvPr>
            <p:ph type="title"/>
          </p:nvPr>
        </p:nvSpPr>
        <p:spPr/>
        <p:txBody>
          <a:bodyPr/>
          <a:lstStyle/>
          <a:p>
            <a:r>
              <a:rPr lang="en-US" dirty="0"/>
              <a:t>Possible reasons and resolutions </a:t>
            </a:r>
            <a:endParaRPr lang="en-GB" dirty="0"/>
          </a:p>
        </p:txBody>
      </p:sp>
      <p:sp>
        <p:nvSpPr>
          <p:cNvPr id="3" name="Content Placeholder 2">
            <a:extLst>
              <a:ext uri="{FF2B5EF4-FFF2-40B4-BE49-F238E27FC236}">
                <a16:creationId xmlns:a16="http://schemas.microsoft.com/office/drawing/2014/main" id="{32D3E1E8-7EF4-43A9-9D02-3A6A85B57828}"/>
              </a:ext>
            </a:extLst>
          </p:cNvPr>
          <p:cNvSpPr>
            <a:spLocks noGrp="1"/>
          </p:cNvSpPr>
          <p:nvPr>
            <p:ph idx="1"/>
          </p:nvPr>
        </p:nvSpPr>
        <p:spPr/>
        <p:txBody>
          <a:bodyPr/>
          <a:lstStyle/>
          <a:p>
            <a:pPr marL="0" indent="0">
              <a:buNone/>
            </a:pPr>
            <a:r>
              <a:rPr lang="en-US" dirty="0"/>
              <a:t>Jason </a:t>
            </a:r>
          </a:p>
          <a:p>
            <a:pPr marL="0" indent="0">
              <a:buNone/>
            </a:pPr>
            <a:r>
              <a:rPr lang="en-US" i="1" dirty="0"/>
              <a:t>Feelings – </a:t>
            </a:r>
            <a:r>
              <a:rPr lang="en-US" dirty="0"/>
              <a:t>Controlled, frustrated, self blaming                   </a:t>
            </a:r>
          </a:p>
          <a:p>
            <a:pPr marL="0" indent="0">
              <a:buNone/>
            </a:pPr>
            <a:r>
              <a:rPr lang="en-US" dirty="0"/>
              <a:t>Reasons -  transport issues, bad time management, work commitments</a:t>
            </a:r>
          </a:p>
          <a:p>
            <a:pPr marL="0" indent="0">
              <a:buNone/>
            </a:pPr>
            <a:r>
              <a:rPr lang="en-US" dirty="0"/>
              <a:t>Resolution- Discuss with ex partner about altering the time arrangements, discuss with employer, talk with family and friends to see if they can help with childcare of transport </a:t>
            </a:r>
          </a:p>
        </p:txBody>
      </p:sp>
    </p:spTree>
    <p:extLst>
      <p:ext uri="{BB962C8B-B14F-4D97-AF65-F5344CB8AC3E}">
        <p14:creationId xmlns:p14="http://schemas.microsoft.com/office/powerpoint/2010/main" val="2122622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27077-789B-4E97-B7FC-4C53B6BE491A}"/>
              </a:ext>
            </a:extLst>
          </p:cNvPr>
          <p:cNvSpPr>
            <a:spLocks noGrp="1"/>
          </p:cNvSpPr>
          <p:nvPr>
            <p:ph type="title"/>
          </p:nvPr>
        </p:nvSpPr>
        <p:spPr/>
        <p:txBody>
          <a:bodyPr/>
          <a:lstStyle/>
          <a:p>
            <a:r>
              <a:rPr lang="en-US" dirty="0"/>
              <a:t>                    Research  </a:t>
            </a:r>
            <a:endParaRPr lang="en-GB" dirty="0"/>
          </a:p>
        </p:txBody>
      </p:sp>
      <p:sp>
        <p:nvSpPr>
          <p:cNvPr id="3" name="Content Placeholder 2">
            <a:extLst>
              <a:ext uri="{FF2B5EF4-FFF2-40B4-BE49-F238E27FC236}">
                <a16:creationId xmlns:a16="http://schemas.microsoft.com/office/drawing/2014/main" id="{BC7B12A4-752D-4306-9F69-073EC1ED91EF}"/>
              </a:ext>
            </a:extLst>
          </p:cNvPr>
          <p:cNvSpPr>
            <a:spLocks noGrp="1"/>
          </p:cNvSpPr>
          <p:nvPr>
            <p:ph idx="1"/>
          </p:nvPr>
        </p:nvSpPr>
        <p:spPr/>
        <p:txBody>
          <a:bodyPr>
            <a:normAutofit fontScale="92500" lnSpcReduction="20000"/>
          </a:bodyPr>
          <a:lstStyle/>
          <a:p>
            <a:pPr algn="l"/>
            <a:r>
              <a:rPr lang="en-US" dirty="0">
                <a:solidFill>
                  <a:srgbClr val="0B0C0C"/>
                </a:solidFill>
                <a:latin typeface="GDS Transport"/>
              </a:rPr>
              <a:t>Evidence suggests inter parental conflict can have long term damaging effects on a child, possible effects can be.</a:t>
            </a:r>
            <a:endParaRPr lang="en-US" b="0" i="0" dirty="0">
              <a:solidFill>
                <a:srgbClr val="0B0C0C"/>
              </a:solidFill>
              <a:effectLst/>
              <a:latin typeface="GDS Transport"/>
            </a:endParaRPr>
          </a:p>
          <a:p>
            <a:pPr marL="0" indent="0" algn="l">
              <a:buNone/>
            </a:pPr>
            <a:r>
              <a:rPr lang="en-US" b="0" i="0" dirty="0">
                <a:solidFill>
                  <a:srgbClr val="0B0C0C"/>
                </a:solidFill>
                <a:effectLst/>
                <a:latin typeface="GDS Transport"/>
              </a:rPr>
              <a:t> children have a more likely chance of:</a:t>
            </a:r>
          </a:p>
          <a:p>
            <a:pPr marL="742950" lvl="1" indent="-285750" algn="l">
              <a:buFont typeface="Arial" panose="020B0604020202020204" pitchFamily="34" charset="0"/>
              <a:buChar char="•"/>
            </a:pPr>
            <a:r>
              <a:rPr lang="en-US" sz="2000" i="0" dirty="0">
                <a:solidFill>
                  <a:srgbClr val="0B0C0C"/>
                </a:solidFill>
                <a:effectLst/>
                <a:latin typeface="GDS Transport"/>
              </a:rPr>
              <a:t>having problems within education</a:t>
            </a:r>
          </a:p>
          <a:p>
            <a:pPr marL="742950" lvl="1" indent="-285750" algn="l">
              <a:buFont typeface="Arial" panose="020B0604020202020204" pitchFamily="34" charset="0"/>
              <a:buChar char="•"/>
            </a:pPr>
            <a:r>
              <a:rPr lang="en-US" sz="2000" dirty="0">
                <a:solidFill>
                  <a:srgbClr val="0B0C0C"/>
                </a:solidFill>
                <a:latin typeface="GDS Transport"/>
              </a:rPr>
              <a:t>Poor </a:t>
            </a:r>
            <a:r>
              <a:rPr lang="en-US" sz="2000" i="0" dirty="0">
                <a:solidFill>
                  <a:srgbClr val="0B0C0C"/>
                </a:solidFill>
                <a:effectLst/>
                <a:latin typeface="GDS Transport"/>
              </a:rPr>
              <a:t>peer relationships</a:t>
            </a:r>
          </a:p>
          <a:p>
            <a:pPr marL="742950" lvl="1" indent="-285750" algn="l">
              <a:buFont typeface="Arial" panose="020B0604020202020204" pitchFamily="34" charset="0"/>
              <a:buChar char="•"/>
            </a:pPr>
            <a:r>
              <a:rPr lang="en-US" sz="2000" i="0" dirty="0">
                <a:solidFill>
                  <a:srgbClr val="0B0C0C"/>
                </a:solidFill>
                <a:effectLst/>
                <a:latin typeface="GDS Transport"/>
              </a:rPr>
              <a:t>physical health problems</a:t>
            </a:r>
          </a:p>
          <a:p>
            <a:pPr marL="742950" lvl="1" indent="-285750" algn="l">
              <a:buFont typeface="Arial" panose="020B0604020202020204" pitchFamily="34" charset="0"/>
              <a:buChar char="•"/>
            </a:pPr>
            <a:r>
              <a:rPr lang="en-US" sz="2000" i="0" dirty="0">
                <a:solidFill>
                  <a:srgbClr val="0B0C0C"/>
                </a:solidFill>
                <a:effectLst/>
                <a:latin typeface="GDS Transport"/>
              </a:rPr>
              <a:t>smoking and substance misuse</a:t>
            </a:r>
          </a:p>
          <a:p>
            <a:pPr marL="742950" lvl="1" indent="-285750" algn="l">
              <a:buFont typeface="Arial" panose="020B0604020202020204" pitchFamily="34" charset="0"/>
              <a:buChar char="•"/>
            </a:pPr>
            <a:r>
              <a:rPr lang="en-US" sz="2000" i="0" dirty="0">
                <a:solidFill>
                  <a:srgbClr val="0B0C0C"/>
                </a:solidFill>
                <a:effectLst/>
                <a:latin typeface="GDS Transport"/>
              </a:rPr>
              <a:t>mental health and wellbeing challenges</a:t>
            </a:r>
          </a:p>
          <a:p>
            <a:pPr marL="0" indent="0">
              <a:buNone/>
            </a:pPr>
            <a:r>
              <a:rPr lang="en-GB" sz="2000" b="0" i="1" dirty="0">
                <a:solidFill>
                  <a:srgbClr val="0F0F0F"/>
                </a:solidFill>
                <a:effectLst/>
                <a:latin typeface="Söhne"/>
              </a:rPr>
              <a:t>Harold, G. T. (2018).</a:t>
            </a:r>
            <a:endParaRPr lang="en-GB" i="1" dirty="0"/>
          </a:p>
        </p:txBody>
      </p:sp>
    </p:spTree>
    <p:extLst>
      <p:ext uri="{BB962C8B-B14F-4D97-AF65-F5344CB8AC3E}">
        <p14:creationId xmlns:p14="http://schemas.microsoft.com/office/powerpoint/2010/main" val="1104433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F89D6-1BD0-4A00-84DC-DF0FCC1C44B0}"/>
              </a:ext>
            </a:extLst>
          </p:cNvPr>
          <p:cNvSpPr>
            <a:spLocks noGrp="1"/>
          </p:cNvSpPr>
          <p:nvPr>
            <p:ph type="title"/>
          </p:nvPr>
        </p:nvSpPr>
        <p:spPr/>
        <p:txBody>
          <a:bodyPr/>
          <a:lstStyle/>
          <a:p>
            <a:r>
              <a:rPr lang="en-US" dirty="0"/>
              <a:t>The High way code</a:t>
            </a:r>
            <a:endParaRPr lang="en-GB" dirty="0"/>
          </a:p>
        </p:txBody>
      </p:sp>
      <p:sp>
        <p:nvSpPr>
          <p:cNvPr id="3" name="Content Placeholder 2">
            <a:extLst>
              <a:ext uri="{FF2B5EF4-FFF2-40B4-BE49-F238E27FC236}">
                <a16:creationId xmlns:a16="http://schemas.microsoft.com/office/drawing/2014/main" id="{B664972F-26E6-4BA0-AE87-773D1552D9D9}"/>
              </a:ext>
            </a:extLst>
          </p:cNvPr>
          <p:cNvSpPr>
            <a:spLocks noGrp="1"/>
          </p:cNvSpPr>
          <p:nvPr>
            <p:ph idx="1"/>
          </p:nvPr>
        </p:nvSpPr>
        <p:spPr/>
        <p:txBody>
          <a:bodyPr>
            <a:normAutofit fontScale="92500" lnSpcReduction="20000"/>
          </a:bodyPr>
          <a:lstStyle/>
          <a:p>
            <a:pPr marL="0" indent="0">
              <a:buNone/>
            </a:pPr>
            <a:r>
              <a:rPr lang="en-US" dirty="0"/>
              <a:t>1 Try not to fight in front of your child or ask to choose sides</a:t>
            </a:r>
          </a:p>
          <a:p>
            <a:pPr marL="0" indent="0">
              <a:buNone/>
            </a:pPr>
            <a:r>
              <a:rPr lang="en-US" dirty="0"/>
              <a:t>2 Accept that your child’s feelings may be different to yours </a:t>
            </a:r>
          </a:p>
          <a:p>
            <a:pPr marL="0" indent="0">
              <a:buNone/>
            </a:pPr>
            <a:r>
              <a:rPr lang="en-US" dirty="0"/>
              <a:t>3 Think about what you can do, not what your child’s other parent should or shouldn’t do</a:t>
            </a:r>
          </a:p>
          <a:p>
            <a:pPr marL="0" indent="0">
              <a:buNone/>
            </a:pPr>
            <a:r>
              <a:rPr lang="en-US" dirty="0"/>
              <a:t>4 Focus on what has worked, not on what hasn’t worked </a:t>
            </a:r>
          </a:p>
          <a:p>
            <a:pPr marL="0" indent="0">
              <a:buNone/>
            </a:pPr>
            <a:r>
              <a:rPr lang="en-US" dirty="0"/>
              <a:t>5 Remember, small steps can lead to big changes </a:t>
            </a:r>
          </a:p>
          <a:p>
            <a:pPr marL="0" indent="0">
              <a:buNone/>
            </a:pPr>
            <a:r>
              <a:rPr lang="en-US" dirty="0"/>
              <a:t>6 Look after yourself and be the best parent you can be</a:t>
            </a:r>
          </a:p>
          <a:p>
            <a:pPr marL="0" indent="0">
              <a:buNone/>
            </a:pPr>
            <a:endParaRPr lang="en-US" dirty="0"/>
          </a:p>
          <a:p>
            <a:pPr marL="0" indent="0">
              <a:buNone/>
            </a:pPr>
            <a:r>
              <a:rPr lang="en-US" i="1" dirty="0"/>
              <a:t>(</a:t>
            </a:r>
            <a:r>
              <a:rPr lang="en-US" i="1" dirty="0" err="1"/>
              <a:t>Cafcass,cymru</a:t>
            </a:r>
            <a:r>
              <a:rPr lang="en-US" i="1" dirty="0"/>
              <a:t> 2018</a:t>
            </a:r>
            <a:r>
              <a:rPr lang="en-US" dirty="0"/>
              <a:t>)</a:t>
            </a:r>
            <a:endParaRPr lang="en-GB" dirty="0"/>
          </a:p>
        </p:txBody>
      </p:sp>
    </p:spTree>
    <p:extLst>
      <p:ext uri="{BB962C8B-B14F-4D97-AF65-F5344CB8AC3E}">
        <p14:creationId xmlns:p14="http://schemas.microsoft.com/office/powerpoint/2010/main" val="341158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AE76C-3D83-402C-AC6F-89A957848A9C}"/>
              </a:ext>
            </a:extLst>
          </p:cNvPr>
          <p:cNvSpPr>
            <a:spLocks noGrp="1"/>
          </p:cNvSpPr>
          <p:nvPr>
            <p:ph type="title"/>
          </p:nvPr>
        </p:nvSpPr>
        <p:spPr/>
        <p:txBody>
          <a:bodyPr/>
          <a:lstStyle/>
          <a:p>
            <a:r>
              <a:rPr lang="en-US" dirty="0"/>
              <a:t>The monkey Business illusion </a:t>
            </a:r>
            <a:endParaRPr lang="en-GB" dirty="0"/>
          </a:p>
        </p:txBody>
      </p:sp>
      <p:sp>
        <p:nvSpPr>
          <p:cNvPr id="3" name="Content Placeholder 2">
            <a:extLst>
              <a:ext uri="{FF2B5EF4-FFF2-40B4-BE49-F238E27FC236}">
                <a16:creationId xmlns:a16="http://schemas.microsoft.com/office/drawing/2014/main" id="{A3F95A3D-13ED-42D8-80F7-F1455A7034EB}"/>
              </a:ext>
            </a:extLst>
          </p:cNvPr>
          <p:cNvSpPr>
            <a:spLocks noGrp="1"/>
          </p:cNvSpPr>
          <p:nvPr>
            <p:ph idx="1"/>
          </p:nvPr>
        </p:nvSpPr>
        <p:spPr/>
        <p:txBody>
          <a:bodyPr/>
          <a:lstStyle/>
          <a:p>
            <a:pPr marL="0" indent="0">
              <a:buNone/>
            </a:pPr>
            <a:r>
              <a:rPr lang="en-GB" dirty="0">
                <a:hlinkClick r:id="rId2"/>
              </a:rPr>
              <a:t>https://youtu.be/IGQmdoK_ZfY</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33526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43896-83EF-46BF-9CFA-77F10B4B021F}"/>
              </a:ext>
            </a:extLst>
          </p:cNvPr>
          <p:cNvSpPr>
            <a:spLocks noGrp="1"/>
          </p:cNvSpPr>
          <p:nvPr>
            <p:ph type="title"/>
          </p:nvPr>
        </p:nvSpPr>
        <p:spPr/>
        <p:txBody>
          <a:bodyPr/>
          <a:lstStyle/>
          <a:p>
            <a:r>
              <a:rPr lang="en-US" dirty="0"/>
              <a:t>The monkey business illusion</a:t>
            </a:r>
            <a:endParaRPr lang="en-GB" dirty="0"/>
          </a:p>
        </p:txBody>
      </p:sp>
      <p:sp>
        <p:nvSpPr>
          <p:cNvPr id="3" name="Content Placeholder 2">
            <a:extLst>
              <a:ext uri="{FF2B5EF4-FFF2-40B4-BE49-F238E27FC236}">
                <a16:creationId xmlns:a16="http://schemas.microsoft.com/office/drawing/2014/main" id="{104CA92C-8BD8-4518-9C78-97C19F8D9571}"/>
              </a:ext>
            </a:extLst>
          </p:cNvPr>
          <p:cNvSpPr>
            <a:spLocks noGrp="1"/>
          </p:cNvSpPr>
          <p:nvPr>
            <p:ph idx="1"/>
          </p:nvPr>
        </p:nvSpPr>
        <p:spPr/>
        <p:txBody>
          <a:bodyPr/>
          <a:lstStyle/>
          <a:p>
            <a:r>
              <a:rPr lang="en-US" dirty="0"/>
              <a:t>How we can concentrate on one thing and miss what else is going on</a:t>
            </a:r>
          </a:p>
          <a:p>
            <a:pPr marL="0" indent="0">
              <a:buNone/>
            </a:pPr>
            <a:endParaRPr lang="en-US" dirty="0"/>
          </a:p>
          <a:p>
            <a:pPr marL="0" indent="0">
              <a:buNone/>
            </a:pPr>
            <a:endParaRPr lang="en-US" dirty="0"/>
          </a:p>
          <a:p>
            <a:pPr marL="0" indent="0">
              <a:buNone/>
            </a:pPr>
            <a:r>
              <a:rPr lang="en-US" sz="2800" b="1" dirty="0"/>
              <a:t>                                Discuss </a:t>
            </a:r>
            <a:endParaRPr lang="en-GB" sz="2800" b="1" dirty="0"/>
          </a:p>
        </p:txBody>
      </p:sp>
    </p:spTree>
    <p:extLst>
      <p:ext uri="{BB962C8B-B14F-4D97-AF65-F5344CB8AC3E}">
        <p14:creationId xmlns:p14="http://schemas.microsoft.com/office/powerpoint/2010/main" val="2804044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607F2-82CC-4333-BBAC-B009FAC91747}"/>
              </a:ext>
            </a:extLst>
          </p:cNvPr>
          <p:cNvSpPr>
            <a:spLocks noGrp="1"/>
          </p:cNvSpPr>
          <p:nvPr>
            <p:ph type="title"/>
          </p:nvPr>
        </p:nvSpPr>
        <p:spPr/>
        <p:txBody>
          <a:bodyPr/>
          <a:lstStyle/>
          <a:p>
            <a:r>
              <a:rPr lang="en-US" dirty="0"/>
              <a:t>What do you see?</a:t>
            </a:r>
            <a:br>
              <a:rPr lang="en-US" dirty="0"/>
            </a:br>
            <a:endParaRPr lang="en-GB" dirty="0"/>
          </a:p>
        </p:txBody>
      </p:sp>
      <p:pic>
        <p:nvPicPr>
          <p:cNvPr id="5" name="Content Placeholder 4" descr="A drawing of a bird&#10;&#10;Description automatically generated with medium confidence">
            <a:extLst>
              <a:ext uri="{FF2B5EF4-FFF2-40B4-BE49-F238E27FC236}">
                <a16:creationId xmlns:a16="http://schemas.microsoft.com/office/drawing/2014/main" id="{F0508685-7DE4-4A3F-8641-2B0EDE6E813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98880" y="2409363"/>
            <a:ext cx="5984240" cy="5228935"/>
          </a:xfrm>
        </p:spPr>
      </p:pic>
      <p:sp>
        <p:nvSpPr>
          <p:cNvPr id="6" name="TextBox 5">
            <a:extLst>
              <a:ext uri="{FF2B5EF4-FFF2-40B4-BE49-F238E27FC236}">
                <a16:creationId xmlns:a16="http://schemas.microsoft.com/office/drawing/2014/main" id="{FE6AB354-987B-48A4-B248-79E13AAB22E4}"/>
              </a:ext>
            </a:extLst>
          </p:cNvPr>
          <p:cNvSpPr txBox="1"/>
          <p:nvPr/>
        </p:nvSpPr>
        <p:spPr>
          <a:xfrm>
            <a:off x="1198880" y="4862515"/>
            <a:ext cx="5984240" cy="230832"/>
          </a:xfrm>
          <a:prstGeom prst="rect">
            <a:avLst/>
          </a:prstGeom>
          <a:noFill/>
        </p:spPr>
        <p:txBody>
          <a:bodyPr wrap="square" rtlCol="0">
            <a:spAutoFit/>
          </a:bodyPr>
          <a:lstStyle/>
          <a:p>
            <a:r>
              <a:rPr lang="en-GB" sz="900">
                <a:hlinkClick r:id="rId3" tooltip="https://en.wikipedia.org/wiki/Ambiguous_imag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39113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BE8FE-6730-4BAA-9EB2-6BF8C271A85D}"/>
              </a:ext>
            </a:extLst>
          </p:cNvPr>
          <p:cNvSpPr>
            <a:spLocks noGrp="1"/>
          </p:cNvSpPr>
          <p:nvPr>
            <p:ph type="title"/>
          </p:nvPr>
        </p:nvSpPr>
        <p:spPr/>
        <p:txBody>
          <a:bodyPr/>
          <a:lstStyle/>
          <a:p>
            <a:r>
              <a:rPr lang="en-US" dirty="0"/>
              <a:t>How  we  all see things differently </a:t>
            </a:r>
            <a:endParaRPr lang="en-GB" dirty="0"/>
          </a:p>
        </p:txBody>
      </p:sp>
      <p:sp>
        <p:nvSpPr>
          <p:cNvPr id="3" name="Content Placeholder 2">
            <a:extLst>
              <a:ext uri="{FF2B5EF4-FFF2-40B4-BE49-F238E27FC236}">
                <a16:creationId xmlns:a16="http://schemas.microsoft.com/office/drawing/2014/main" id="{CDEF1F1F-56D7-42BF-AEFD-4F7369C22821}"/>
              </a:ext>
            </a:extLst>
          </p:cNvPr>
          <p:cNvSpPr>
            <a:spLocks noGrp="1"/>
          </p:cNvSpPr>
          <p:nvPr>
            <p:ph idx="1"/>
          </p:nvPr>
        </p:nvSpPr>
        <p:spPr/>
        <p:txBody>
          <a:bodyPr/>
          <a:lstStyle/>
          <a:p>
            <a:r>
              <a:rPr lang="en-US" dirty="0"/>
              <a:t>We all see the same thing differently</a:t>
            </a:r>
          </a:p>
          <a:p>
            <a:r>
              <a:rPr lang="en-US" dirty="0"/>
              <a:t>Be empathetic to how another visualizes </a:t>
            </a:r>
            <a:endParaRPr lang="en-GB" dirty="0"/>
          </a:p>
        </p:txBody>
      </p:sp>
    </p:spTree>
    <p:extLst>
      <p:ext uri="{BB962C8B-B14F-4D97-AF65-F5344CB8AC3E}">
        <p14:creationId xmlns:p14="http://schemas.microsoft.com/office/powerpoint/2010/main" val="476686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A569F-B142-4B1A-9017-8C473D65EF7C}"/>
              </a:ext>
            </a:extLst>
          </p:cNvPr>
          <p:cNvSpPr>
            <a:spLocks noGrp="1"/>
          </p:cNvSpPr>
          <p:nvPr>
            <p:ph type="title"/>
          </p:nvPr>
        </p:nvSpPr>
        <p:spPr/>
        <p:txBody>
          <a:bodyPr/>
          <a:lstStyle/>
          <a:p>
            <a:r>
              <a:rPr lang="en-US" dirty="0"/>
              <a:t>Resources to help parents outside of court proceeding's </a:t>
            </a:r>
            <a:endParaRPr lang="en-GB" dirty="0"/>
          </a:p>
        </p:txBody>
      </p:sp>
      <p:sp>
        <p:nvSpPr>
          <p:cNvPr id="3" name="Content Placeholder 2">
            <a:extLst>
              <a:ext uri="{FF2B5EF4-FFF2-40B4-BE49-F238E27FC236}">
                <a16:creationId xmlns:a16="http://schemas.microsoft.com/office/drawing/2014/main" id="{49DA7777-5B28-4526-A048-FB33311DDF96}"/>
              </a:ext>
            </a:extLst>
          </p:cNvPr>
          <p:cNvSpPr>
            <a:spLocks noGrp="1"/>
          </p:cNvSpPr>
          <p:nvPr>
            <p:ph idx="1"/>
          </p:nvPr>
        </p:nvSpPr>
        <p:spPr/>
        <p:txBody>
          <a:bodyPr/>
          <a:lstStyle/>
          <a:p>
            <a:r>
              <a:rPr lang="en-US" dirty="0"/>
              <a:t>Parenting apps, such apps can be useful communication tools</a:t>
            </a:r>
          </a:p>
          <a:p>
            <a:r>
              <a:rPr lang="en-US" dirty="0"/>
              <a:t>Mediation services, help to resolve issues and put together a plan</a:t>
            </a:r>
          </a:p>
          <a:p>
            <a:r>
              <a:rPr lang="en-US" dirty="0"/>
              <a:t>Domestic abuse charity's for individuals that may experience abusive behaviors from and ex partner</a:t>
            </a:r>
          </a:p>
          <a:p>
            <a:r>
              <a:rPr lang="en-US" dirty="0"/>
              <a:t>MIND techniques </a:t>
            </a:r>
          </a:p>
          <a:p>
            <a:r>
              <a:rPr lang="en-US" dirty="0" err="1"/>
              <a:t>Samaritons</a:t>
            </a:r>
            <a:r>
              <a:rPr lang="en-US" dirty="0"/>
              <a:t> helpline- this can help to discuss feelings of depression at a time of need </a:t>
            </a:r>
            <a:endParaRPr lang="en-GB" dirty="0"/>
          </a:p>
        </p:txBody>
      </p:sp>
    </p:spTree>
    <p:extLst>
      <p:ext uri="{BB962C8B-B14F-4D97-AF65-F5344CB8AC3E}">
        <p14:creationId xmlns:p14="http://schemas.microsoft.com/office/powerpoint/2010/main" val="1618811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71B1B-4316-42F3-B404-EC01CD7F3915}"/>
              </a:ext>
            </a:extLst>
          </p:cNvPr>
          <p:cNvSpPr>
            <a:spLocks noGrp="1"/>
          </p:cNvSpPr>
          <p:nvPr>
            <p:ph type="title"/>
          </p:nvPr>
        </p:nvSpPr>
        <p:spPr/>
        <p:txBody>
          <a:bodyPr/>
          <a:lstStyle/>
          <a:p>
            <a:pPr algn="ctr"/>
            <a:r>
              <a:rPr lang="en-US" dirty="0"/>
              <a:t>Parenting apps </a:t>
            </a:r>
            <a:endParaRPr lang="en-GB" dirty="0"/>
          </a:p>
        </p:txBody>
      </p:sp>
      <p:sp>
        <p:nvSpPr>
          <p:cNvPr id="3" name="Content Placeholder 2">
            <a:extLst>
              <a:ext uri="{FF2B5EF4-FFF2-40B4-BE49-F238E27FC236}">
                <a16:creationId xmlns:a16="http://schemas.microsoft.com/office/drawing/2014/main" id="{329D219E-A813-420D-966C-A3E4986780FA}"/>
              </a:ext>
            </a:extLst>
          </p:cNvPr>
          <p:cNvSpPr>
            <a:spLocks noGrp="1"/>
          </p:cNvSpPr>
          <p:nvPr>
            <p:ph idx="1"/>
          </p:nvPr>
        </p:nvSpPr>
        <p:spPr/>
        <p:txBody>
          <a:bodyPr/>
          <a:lstStyle/>
          <a:p>
            <a:r>
              <a:rPr lang="en-GB" dirty="0" err="1"/>
              <a:t>AppClose</a:t>
            </a:r>
            <a:r>
              <a:rPr lang="en-GB" dirty="0"/>
              <a:t> - </a:t>
            </a:r>
            <a:r>
              <a:rPr lang="en-GB" dirty="0">
                <a:hlinkClick r:id="rId2"/>
              </a:rPr>
              <a:t>www.appclose.com</a:t>
            </a:r>
            <a:endParaRPr lang="en-GB" dirty="0"/>
          </a:p>
          <a:p>
            <a:r>
              <a:rPr lang="en-US" dirty="0"/>
              <a:t>Our Family Wizard - </a:t>
            </a:r>
            <a:r>
              <a:rPr lang="en-US" dirty="0">
                <a:hlinkClick r:id="rId3"/>
              </a:rPr>
              <a:t>www.ourfamilywizard.co.uk</a:t>
            </a:r>
            <a:endParaRPr lang="en-GB" dirty="0"/>
          </a:p>
          <a:p>
            <a:r>
              <a:rPr lang="en-US" dirty="0"/>
              <a:t>2Houses - </a:t>
            </a:r>
            <a:r>
              <a:rPr lang="en-US" dirty="0">
                <a:hlinkClick r:id="rId4"/>
              </a:rPr>
              <a:t>www.2houses.com/en</a:t>
            </a:r>
            <a:endParaRPr lang="en-GB" dirty="0"/>
          </a:p>
          <a:p>
            <a:r>
              <a:rPr lang="en-US" dirty="0"/>
              <a:t>Talking Parents - www.talkingparents.com</a:t>
            </a:r>
            <a:endParaRPr lang="en-GB" dirty="0"/>
          </a:p>
        </p:txBody>
      </p:sp>
    </p:spTree>
    <p:extLst>
      <p:ext uri="{BB962C8B-B14F-4D97-AF65-F5344CB8AC3E}">
        <p14:creationId xmlns:p14="http://schemas.microsoft.com/office/powerpoint/2010/main" val="2464813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0E34-C3E6-4F02-BED5-43B07652DECA}"/>
              </a:ext>
            </a:extLst>
          </p:cNvPr>
          <p:cNvSpPr>
            <a:spLocks noGrp="1"/>
          </p:cNvSpPr>
          <p:nvPr>
            <p:ph type="title"/>
          </p:nvPr>
        </p:nvSpPr>
        <p:spPr>
          <a:xfrm>
            <a:off x="1451579" y="699797"/>
            <a:ext cx="9603275" cy="1153958"/>
          </a:xfrm>
        </p:spPr>
        <p:txBody>
          <a:bodyPr/>
          <a:lstStyle/>
          <a:p>
            <a:pPr algn="ctr"/>
            <a:r>
              <a:rPr lang="en-US" dirty="0"/>
              <a:t> </a:t>
            </a:r>
            <a:endParaRPr lang="en-GB" dirty="0"/>
          </a:p>
        </p:txBody>
      </p:sp>
      <p:sp>
        <p:nvSpPr>
          <p:cNvPr id="3" name="Content Placeholder 2">
            <a:extLst>
              <a:ext uri="{FF2B5EF4-FFF2-40B4-BE49-F238E27FC236}">
                <a16:creationId xmlns:a16="http://schemas.microsoft.com/office/drawing/2014/main" id="{52ADFAAA-0547-4484-8B6A-C273383763BE}"/>
              </a:ext>
            </a:extLst>
          </p:cNvPr>
          <p:cNvSpPr>
            <a:spLocks noGrp="1"/>
          </p:cNvSpPr>
          <p:nvPr>
            <p:ph idx="1"/>
          </p:nvPr>
        </p:nvSpPr>
        <p:spPr>
          <a:xfrm>
            <a:off x="668004" y="0"/>
            <a:ext cx="8596668" cy="6027576"/>
          </a:xfrm>
        </p:spPr>
        <p:txBody>
          <a:bodyPr>
            <a:normAutofit lnSpcReduction="10000"/>
          </a:bodyPr>
          <a:lstStyle/>
          <a:p>
            <a:r>
              <a:rPr lang="en-US" sz="1400" dirty="0"/>
              <a:t>www.cafcass.gov.uk –useful information &amp; free download of SPIP booklet and parent plan.</a:t>
            </a:r>
          </a:p>
          <a:p>
            <a:r>
              <a:rPr lang="en-US" sz="1400" dirty="0"/>
              <a:t>https://cafcass.clickrelationships.org/ - </a:t>
            </a:r>
            <a:r>
              <a:rPr lang="en-US" sz="1400" dirty="0" err="1"/>
              <a:t>Cafcass</a:t>
            </a:r>
            <a:r>
              <a:rPr lang="en-US" sz="1400" dirty="0"/>
              <a:t> Co-parent Hub, provides you with online tools to help you during and after your separation and in making arrangements for your child. </a:t>
            </a:r>
          </a:p>
          <a:p>
            <a:r>
              <a:rPr lang="en-US" sz="1400" dirty="0"/>
              <a:t>https://click.clickrelationships.org/home/parenting-apart/ - Main site has information on many relationship issues. ‘Parenting apart’ drop down menu links you to further articles and posts around ‘real’ co-parenting issues and also links to short video clips/course ‘Getting it right for children’.</a:t>
            </a:r>
          </a:p>
          <a:p>
            <a:r>
              <a:rPr lang="en-US" sz="1400" dirty="0"/>
              <a:t>https://www.nspcc.org.uk/preventing-abuse/keeping-children-safe/separation-divorce-and-contact/ -useful tips</a:t>
            </a:r>
          </a:p>
          <a:p>
            <a:r>
              <a:rPr lang="en-US" sz="1400" dirty="0"/>
              <a:t>https://www.oneplusone.org.uk/our-resouces/ -real stories of families coping when there is alcohol &amp; drug </a:t>
            </a:r>
          </a:p>
          <a:p>
            <a:pPr fontAlgn="base">
              <a:lnSpc>
                <a:spcPct val="115000"/>
              </a:lnSpc>
              <a:spcAft>
                <a:spcPts val="1000"/>
              </a:spcAft>
            </a:pP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www</a:t>
            </a:r>
            <a:r>
              <a:rPr lang="en-GB" sz="1400" u="sng"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sortinoutseperation .org.uk</a:t>
            </a:r>
            <a:r>
              <a:rPr lang="en-GB" sz="1400" dirty="0">
                <a:solidFill>
                  <a:srgbClr val="141414"/>
                </a:solidFill>
                <a:effectLst/>
                <a:latin typeface="Calibri" panose="020F0502020204030204" pitchFamily="34" charset="0"/>
                <a:ea typeface="Times New Roman" panose="02020603050405020304" pitchFamily="18" charset="0"/>
                <a:cs typeface="Calibri" panose="020F0502020204030204" pitchFamily="34" charset="0"/>
              </a:rPr>
              <a:t> useful information and helpful advice.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15000"/>
              </a:lnSpc>
              <a:spcAft>
                <a:spcPts val="1000"/>
              </a:spcAft>
            </a:pPr>
            <a:r>
              <a:rPr lang="en-GB" sz="1400" u="sng"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https://dad.info/divorce-</a:t>
            </a:r>
            <a:r>
              <a:rPr lang="en-GB" sz="1400" dirty="0">
                <a:solidFill>
                  <a:srgbClr val="141414"/>
                </a:solidFill>
                <a:effectLst/>
                <a:latin typeface="Calibri" panose="020F0502020204030204" pitchFamily="34" charset="0"/>
                <a:ea typeface="Times New Roman" panose="02020603050405020304" pitchFamily="18" charset="0"/>
                <a:cs typeface="Calibri" panose="020F0502020204030204" pitchFamily="34" charset="0"/>
              </a:rPr>
              <a:t> managing conflict without destroying your relationship.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15000"/>
              </a:lnSpc>
              <a:spcAft>
                <a:spcPts val="1000"/>
              </a:spcAft>
            </a:pPr>
            <a:r>
              <a:rPr lang="en-GB" sz="1400" u="sng"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https://www.relate.org.uk/relationship-help/help-separation-and-divorce</a:t>
            </a:r>
            <a:r>
              <a:rPr lang="en-GB" sz="1400" dirty="0">
                <a:solidFill>
                  <a:srgbClr val="141414"/>
                </a:solidFill>
                <a:effectLst/>
                <a:latin typeface="Calibri" panose="020F0502020204030204" pitchFamily="34" charset="0"/>
                <a:ea typeface="Times New Roman" panose="02020603050405020304" pitchFamily="18" charset="0"/>
                <a:cs typeface="Calibri" panose="020F0502020204030204" pitchFamily="34" charset="0"/>
              </a:rPr>
              <a:t> -lots of useful tips.</a:t>
            </a:r>
          </a:p>
          <a:p>
            <a:pPr fontAlgn="base">
              <a:lnSpc>
                <a:spcPct val="115000"/>
              </a:lnSpc>
              <a:spcAft>
                <a:spcPts val="1000"/>
              </a:spcAft>
            </a:pPr>
            <a:r>
              <a:rPr lang="en-GB" sz="1400" dirty="0">
                <a:solidFill>
                  <a:srgbClr val="0F0F0F"/>
                </a:solidFill>
                <a:effectLst/>
                <a:latin typeface="Söhne"/>
              </a:rPr>
              <a:t>Cummings, E. M., &amp; Davies, P. T. (2010). Marital Conflict and Children: An Emotional Security Perspective. The Guilford Press.</a:t>
            </a:r>
          </a:p>
          <a:p>
            <a:pPr fontAlgn="base">
              <a:lnSpc>
                <a:spcPct val="115000"/>
              </a:lnSpc>
              <a:spcAft>
                <a:spcPts val="1000"/>
              </a:spcAft>
            </a:pPr>
            <a:r>
              <a:rPr lang="en-GB" sz="1200" b="0" i="0" dirty="0">
                <a:solidFill>
                  <a:srgbClr val="0F0F0F"/>
                </a:solidFill>
                <a:effectLst/>
                <a:latin typeface="Söhne"/>
              </a:rPr>
              <a:t>Harold, G. T., &amp; Sellers, R. (2018). Annual research review: Interparental conflict and youth psychopathology: An evidence review and practice focused update. Journal of Child Psychology and Psychiatry, 59(4), 374–402.</a:t>
            </a:r>
          </a:p>
          <a:p>
            <a:pPr fontAlgn="base">
              <a:lnSpc>
                <a:spcPct val="115000"/>
              </a:lnSpc>
              <a:spcAft>
                <a:spcPts val="1000"/>
              </a:spcAft>
            </a:pPr>
            <a:r>
              <a:rPr lang="en-GB" sz="1200" b="0" i="0" dirty="0">
                <a:solidFill>
                  <a:srgbClr val="0F0F0F"/>
                </a:solidFill>
                <a:effectLst/>
                <a:latin typeface="Söhne"/>
              </a:rPr>
              <a:t>Reference: Heinrichs, N., &amp; Jensen-Doss, A. (2010). The effects of incentives for therapists and clients in an ambulatory psychotherapy </a:t>
            </a:r>
            <a:r>
              <a:rPr lang="en-GB" sz="1200" b="0" i="0" dirty="0" err="1">
                <a:solidFill>
                  <a:srgbClr val="0F0F0F"/>
                </a:solidFill>
                <a:effectLst/>
                <a:latin typeface="Söhne"/>
              </a:rPr>
              <a:t>center</a:t>
            </a:r>
            <a:r>
              <a:rPr lang="en-GB" sz="1200" b="0" i="0" dirty="0">
                <a:solidFill>
                  <a:srgbClr val="0F0F0F"/>
                </a:solidFill>
                <a:effectLst/>
                <a:latin typeface="Söhne"/>
              </a:rPr>
              <a:t>. Psychotherapy Research, 20(2), 205–215.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GB" dirty="0"/>
          </a:p>
        </p:txBody>
      </p:sp>
    </p:spTree>
    <p:extLst>
      <p:ext uri="{BB962C8B-B14F-4D97-AF65-F5344CB8AC3E}">
        <p14:creationId xmlns:p14="http://schemas.microsoft.com/office/powerpoint/2010/main" val="1698653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B36D3-75E8-4971-A42C-346D8068E386}"/>
              </a:ext>
            </a:extLst>
          </p:cNvPr>
          <p:cNvSpPr>
            <a:spLocks noGrp="1"/>
          </p:cNvSpPr>
          <p:nvPr>
            <p:ph type="title"/>
          </p:nvPr>
        </p:nvSpPr>
        <p:spPr/>
        <p:txBody>
          <a:bodyPr/>
          <a:lstStyle/>
          <a:p>
            <a:pPr algn="ctr"/>
            <a:r>
              <a:rPr lang="en-US" dirty="0"/>
              <a:t>Questions and answers </a:t>
            </a:r>
            <a:endParaRPr lang="en-GB" dirty="0"/>
          </a:p>
        </p:txBody>
      </p:sp>
      <p:sp>
        <p:nvSpPr>
          <p:cNvPr id="3" name="Content Placeholder 2">
            <a:extLst>
              <a:ext uri="{FF2B5EF4-FFF2-40B4-BE49-F238E27FC236}">
                <a16:creationId xmlns:a16="http://schemas.microsoft.com/office/drawing/2014/main" id="{05CCC849-C36D-4BA8-BFB4-3FDBB8E1542F}"/>
              </a:ext>
            </a:extLst>
          </p:cNvPr>
          <p:cNvSpPr>
            <a:spLocks noGrp="1"/>
          </p:cNvSpPr>
          <p:nvPr>
            <p:ph idx="1"/>
          </p:nvPr>
        </p:nvSpPr>
        <p:spPr/>
        <p:txBody>
          <a:bodyPr/>
          <a:lstStyle/>
          <a:p>
            <a:pPr marL="0" indent="0">
              <a:buNone/>
            </a:pPr>
            <a:r>
              <a:rPr lang="en-US" dirty="0"/>
              <a:t>If anyone has any questions they would like to ask?</a:t>
            </a:r>
          </a:p>
          <a:p>
            <a:pPr marL="0" indent="0">
              <a:buNone/>
            </a:pPr>
            <a:r>
              <a:rPr lang="en-US" dirty="0"/>
              <a:t>Would anyone like any resources sent to them via email ?</a:t>
            </a:r>
            <a:endParaRPr lang="en-GB" dirty="0"/>
          </a:p>
        </p:txBody>
      </p:sp>
    </p:spTree>
    <p:extLst>
      <p:ext uri="{BB962C8B-B14F-4D97-AF65-F5344CB8AC3E}">
        <p14:creationId xmlns:p14="http://schemas.microsoft.com/office/powerpoint/2010/main" val="5633224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43367</TotalTime>
  <Words>1251</Words>
  <Application>Microsoft Office PowerPoint</Application>
  <PresentationFormat>Widescreen</PresentationFormat>
  <Paragraphs>127</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GDS Transport</vt:lpstr>
      <vt:lpstr>Gill Sans MT</vt:lpstr>
      <vt:lpstr>Söhne</vt:lpstr>
      <vt:lpstr>Times New Roman</vt:lpstr>
      <vt:lpstr>Gallery</vt:lpstr>
      <vt:lpstr> </vt:lpstr>
      <vt:lpstr>House keeping</vt:lpstr>
      <vt:lpstr>Aims and outcomes of session  </vt:lpstr>
      <vt:lpstr>                  separated parents </vt:lpstr>
      <vt:lpstr>What is interparental conflict definition</vt:lpstr>
      <vt:lpstr>Types of inter parental conflict</vt:lpstr>
      <vt:lpstr>Effects on childrens emotions, behaviours</vt:lpstr>
      <vt:lpstr>Factors influencing impact</vt:lpstr>
      <vt:lpstr>Strategies to reduce impact</vt:lpstr>
      <vt:lpstr>                      group activity </vt:lpstr>
      <vt:lpstr>Possible reasons and resolutions </vt:lpstr>
      <vt:lpstr>Possible reasons and resolutions </vt:lpstr>
      <vt:lpstr>                    Research  </vt:lpstr>
      <vt:lpstr>The High way code</vt:lpstr>
      <vt:lpstr>The monkey Business illusion </vt:lpstr>
      <vt:lpstr>The monkey business illusion</vt:lpstr>
      <vt:lpstr>What do you see? </vt:lpstr>
      <vt:lpstr>How  we  all see things differently </vt:lpstr>
      <vt:lpstr>Resources to help parents outside of court proceeding's </vt:lpstr>
      <vt:lpstr>Parenting apps </vt:lpstr>
      <vt:lpstr> </vt:lpstr>
      <vt:lpstr>Questions and answers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together for Children and young people  </dc:title>
  <dc:creator>ben</dc:creator>
  <cp:lastModifiedBy>Ben Phillips (P148040)</cp:lastModifiedBy>
  <cp:revision>3</cp:revision>
  <dcterms:created xsi:type="dcterms:W3CDTF">2021-11-14T13:59:32Z</dcterms:created>
  <dcterms:modified xsi:type="dcterms:W3CDTF">2023-12-14T17:47:11Z</dcterms:modified>
</cp:coreProperties>
</file>