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88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30023B3-A7C9-42E7-8581-70DBFF147B87}" v="1" dt="2026-07-28T19:06:37.82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485"/>
    <p:restoredTop sz="94667"/>
  </p:normalViewPr>
  <p:slideViewPr>
    <p:cSldViewPr snapToGrid="0">
      <p:cViewPr varScale="1">
        <p:scale>
          <a:sx n="59" d="100"/>
          <a:sy n="59" d="100"/>
        </p:scale>
        <p:origin x="868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ce Sproge" userId="88f46916c466c1b5" providerId="LiveId" clId="{D3DA6B5D-A4AD-46B3-BB4F-CC908032D2DD}"/>
    <pc:docChg chg="custSel modSld">
      <pc:chgData name="Dace Sproge" userId="88f46916c466c1b5" providerId="LiveId" clId="{D3DA6B5D-A4AD-46B3-BB4F-CC908032D2DD}" dt="2026-07-28T20:20:55.552" v="351" actId="20577"/>
      <pc:docMkLst>
        <pc:docMk/>
      </pc:docMkLst>
      <pc:sldChg chg="modSp mod">
        <pc:chgData name="Dace Sproge" userId="88f46916c466c1b5" providerId="LiveId" clId="{D3DA6B5D-A4AD-46B3-BB4F-CC908032D2DD}" dt="2026-07-28T20:20:07.432" v="276" actId="20577"/>
        <pc:sldMkLst>
          <pc:docMk/>
          <pc:sldMk cId="1630213548" sldId="256"/>
        </pc:sldMkLst>
        <pc:spChg chg="mod">
          <ac:chgData name="Dace Sproge" userId="88f46916c466c1b5" providerId="LiveId" clId="{D3DA6B5D-A4AD-46B3-BB4F-CC908032D2DD}" dt="2026-07-28T20:20:07.432" v="276" actId="20577"/>
          <ac:spMkLst>
            <pc:docMk/>
            <pc:sldMk cId="1630213548" sldId="256"/>
            <ac:spMk id="5" creationId="{7E86B627-6B59-708C-7079-B51B5E839B43}"/>
          </ac:spMkLst>
        </pc:spChg>
      </pc:sldChg>
      <pc:sldChg chg="modSp mod">
        <pc:chgData name="Dace Sproge" userId="88f46916c466c1b5" providerId="LiveId" clId="{D3DA6B5D-A4AD-46B3-BB4F-CC908032D2DD}" dt="2026-07-28T20:20:55.552" v="351" actId="20577"/>
        <pc:sldMkLst>
          <pc:docMk/>
          <pc:sldMk cId="519114301" sldId="258"/>
        </pc:sldMkLst>
        <pc:spChg chg="mod">
          <ac:chgData name="Dace Sproge" userId="88f46916c466c1b5" providerId="LiveId" clId="{D3DA6B5D-A4AD-46B3-BB4F-CC908032D2DD}" dt="2026-07-28T20:20:55.552" v="351" actId="20577"/>
          <ac:spMkLst>
            <pc:docMk/>
            <pc:sldMk cId="519114301" sldId="258"/>
            <ac:spMk id="3" creationId="{9E18E628-72E7-BF43-F949-8CBB2264E782}"/>
          </ac:spMkLst>
        </pc:spChg>
      </pc:sldChg>
      <pc:sldChg chg="modSp mod">
        <pc:chgData name="Dace Sproge" userId="88f46916c466c1b5" providerId="LiveId" clId="{D3DA6B5D-A4AD-46B3-BB4F-CC908032D2DD}" dt="2026-07-28T19:01:31.593" v="46" actId="20577"/>
        <pc:sldMkLst>
          <pc:docMk/>
          <pc:sldMk cId="1564907523" sldId="259"/>
        </pc:sldMkLst>
        <pc:spChg chg="mod">
          <ac:chgData name="Dace Sproge" userId="88f46916c466c1b5" providerId="LiveId" clId="{D3DA6B5D-A4AD-46B3-BB4F-CC908032D2DD}" dt="2026-07-28T19:01:31.593" v="46" actId="20577"/>
          <ac:spMkLst>
            <pc:docMk/>
            <pc:sldMk cId="1564907523" sldId="259"/>
            <ac:spMk id="23" creationId="{DA3FC658-7C12-4FFD-91D5-C77B5BCA3F20}"/>
          </ac:spMkLst>
        </pc:spChg>
      </pc:sldChg>
      <pc:sldChg chg="modSp mod">
        <pc:chgData name="Dace Sproge" userId="88f46916c466c1b5" providerId="LiveId" clId="{D3DA6B5D-A4AD-46B3-BB4F-CC908032D2DD}" dt="2026-07-28T19:03:10" v="134" actId="20577"/>
        <pc:sldMkLst>
          <pc:docMk/>
          <pc:sldMk cId="1293446243" sldId="261"/>
        </pc:sldMkLst>
        <pc:spChg chg="mod">
          <ac:chgData name="Dace Sproge" userId="88f46916c466c1b5" providerId="LiveId" clId="{D3DA6B5D-A4AD-46B3-BB4F-CC908032D2DD}" dt="2026-07-28T19:02:08.615" v="48" actId="20577"/>
          <ac:spMkLst>
            <pc:docMk/>
            <pc:sldMk cId="1293446243" sldId="261"/>
            <ac:spMk id="6" creationId="{7BF97259-308A-5ED3-2B07-081ED1DB5DEE}"/>
          </ac:spMkLst>
        </pc:spChg>
        <pc:spChg chg="mod">
          <ac:chgData name="Dace Sproge" userId="88f46916c466c1b5" providerId="LiveId" clId="{D3DA6B5D-A4AD-46B3-BB4F-CC908032D2DD}" dt="2026-07-28T19:03:10" v="134" actId="20577"/>
          <ac:spMkLst>
            <pc:docMk/>
            <pc:sldMk cId="1293446243" sldId="261"/>
            <ac:spMk id="9" creationId="{2787DB53-41C5-1D9D-B572-8821213C15AD}"/>
          </ac:spMkLst>
        </pc:spChg>
      </pc:sldChg>
      <pc:sldChg chg="modSp mod">
        <pc:chgData name="Dace Sproge" userId="88f46916c466c1b5" providerId="LiveId" clId="{D3DA6B5D-A4AD-46B3-BB4F-CC908032D2DD}" dt="2026-07-28T19:03:30.679" v="146" actId="20577"/>
        <pc:sldMkLst>
          <pc:docMk/>
          <pc:sldMk cId="881894170" sldId="262"/>
        </pc:sldMkLst>
        <pc:spChg chg="mod">
          <ac:chgData name="Dace Sproge" userId="88f46916c466c1b5" providerId="LiveId" clId="{D3DA6B5D-A4AD-46B3-BB4F-CC908032D2DD}" dt="2026-07-28T19:03:30.679" v="146" actId="20577"/>
          <ac:spMkLst>
            <pc:docMk/>
            <pc:sldMk cId="881894170" sldId="262"/>
            <ac:spMk id="9" creationId="{076B8085-D1DB-3390-2BB0-FBB59E42C356}"/>
          </ac:spMkLst>
        </pc:spChg>
      </pc:sldChg>
      <pc:sldChg chg="modSp mod">
        <pc:chgData name="Dace Sproge" userId="88f46916c466c1b5" providerId="LiveId" clId="{D3DA6B5D-A4AD-46B3-BB4F-CC908032D2DD}" dt="2026-07-28T19:04:03.836" v="162" actId="20577"/>
        <pc:sldMkLst>
          <pc:docMk/>
          <pc:sldMk cId="3142890459" sldId="263"/>
        </pc:sldMkLst>
        <pc:spChg chg="mod">
          <ac:chgData name="Dace Sproge" userId="88f46916c466c1b5" providerId="LiveId" clId="{D3DA6B5D-A4AD-46B3-BB4F-CC908032D2DD}" dt="2026-07-28T19:03:48.612" v="160" actId="20577"/>
          <ac:spMkLst>
            <pc:docMk/>
            <pc:sldMk cId="3142890459" sldId="263"/>
            <ac:spMk id="9" creationId="{F8B62C0B-53DF-D43E-AF49-3D877A07B755}"/>
          </ac:spMkLst>
        </pc:spChg>
        <pc:spChg chg="mod">
          <ac:chgData name="Dace Sproge" userId="88f46916c466c1b5" providerId="LiveId" clId="{D3DA6B5D-A4AD-46B3-BB4F-CC908032D2DD}" dt="2026-07-28T19:04:03.836" v="162" actId="20577"/>
          <ac:spMkLst>
            <pc:docMk/>
            <pc:sldMk cId="3142890459" sldId="263"/>
            <ac:spMk id="10" creationId="{B0F6FE27-F9BE-9337-2A62-872F245B32B4}"/>
          </ac:spMkLst>
        </pc:spChg>
      </pc:sldChg>
      <pc:sldChg chg="modSp mod">
        <pc:chgData name="Dace Sproge" userId="88f46916c466c1b5" providerId="LiveId" clId="{D3DA6B5D-A4AD-46B3-BB4F-CC908032D2DD}" dt="2026-07-28T19:04:50.123" v="213" actId="20577"/>
        <pc:sldMkLst>
          <pc:docMk/>
          <pc:sldMk cId="2060704510" sldId="264"/>
        </pc:sldMkLst>
        <pc:spChg chg="mod">
          <ac:chgData name="Dace Sproge" userId="88f46916c466c1b5" providerId="LiveId" clId="{D3DA6B5D-A4AD-46B3-BB4F-CC908032D2DD}" dt="2026-07-28T19:04:50.123" v="213" actId="20577"/>
          <ac:spMkLst>
            <pc:docMk/>
            <pc:sldMk cId="2060704510" sldId="264"/>
            <ac:spMk id="7" creationId="{69D64A27-AB03-2B57-0935-CA0E1EE3B5D1}"/>
          </ac:spMkLst>
        </pc:spChg>
      </pc:sldChg>
      <pc:sldChg chg="modSp mod">
        <pc:chgData name="Dace Sproge" userId="88f46916c466c1b5" providerId="LiveId" clId="{D3DA6B5D-A4AD-46B3-BB4F-CC908032D2DD}" dt="2026-07-28T19:05:41.322" v="214" actId="20577"/>
        <pc:sldMkLst>
          <pc:docMk/>
          <pc:sldMk cId="1410024325" sldId="266"/>
        </pc:sldMkLst>
        <pc:spChg chg="mod">
          <ac:chgData name="Dace Sproge" userId="88f46916c466c1b5" providerId="LiveId" clId="{D3DA6B5D-A4AD-46B3-BB4F-CC908032D2DD}" dt="2026-07-28T19:05:41.322" v="214" actId="20577"/>
          <ac:spMkLst>
            <pc:docMk/>
            <pc:sldMk cId="1410024325" sldId="266"/>
            <ac:spMk id="11" creationId="{D83F7818-C8A7-EB7E-D351-A68066A2E0BD}"/>
          </ac:spMkLst>
        </pc:spChg>
      </pc:sldChg>
      <pc:sldChg chg="modSp mod">
        <pc:chgData name="Dace Sproge" userId="88f46916c466c1b5" providerId="LiveId" clId="{D3DA6B5D-A4AD-46B3-BB4F-CC908032D2DD}" dt="2026-07-28T19:06:01.993" v="245" actId="20577"/>
        <pc:sldMkLst>
          <pc:docMk/>
          <pc:sldMk cId="4223379207" sldId="268"/>
        </pc:sldMkLst>
        <pc:spChg chg="mod">
          <ac:chgData name="Dace Sproge" userId="88f46916c466c1b5" providerId="LiveId" clId="{D3DA6B5D-A4AD-46B3-BB4F-CC908032D2DD}" dt="2026-07-28T19:06:01.993" v="245" actId="20577"/>
          <ac:spMkLst>
            <pc:docMk/>
            <pc:sldMk cId="4223379207" sldId="268"/>
            <ac:spMk id="3" creationId="{9144E6CF-39B2-7D0C-64E5-3D620720DCF0}"/>
          </ac:spMkLst>
        </pc:spChg>
      </pc:sldChg>
      <pc:sldChg chg="modSp mod">
        <pc:chgData name="Dace Sproge" userId="88f46916c466c1b5" providerId="LiveId" clId="{D3DA6B5D-A4AD-46B3-BB4F-CC908032D2DD}" dt="2026-07-28T19:06:53.777" v="269" actId="20577"/>
        <pc:sldMkLst>
          <pc:docMk/>
          <pc:sldMk cId="3889149439" sldId="269"/>
        </pc:sldMkLst>
        <pc:spChg chg="mod">
          <ac:chgData name="Dace Sproge" userId="88f46916c466c1b5" providerId="LiveId" clId="{D3DA6B5D-A4AD-46B3-BB4F-CC908032D2DD}" dt="2026-07-28T19:06:53.777" v="269" actId="20577"/>
          <ac:spMkLst>
            <pc:docMk/>
            <pc:sldMk cId="3889149439" sldId="269"/>
            <ac:spMk id="8" creationId="{59397BD3-0791-EF0C-D875-B62BF15BFCAB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2136AE-8CDB-624C-82FC-417DB3D31A5C}" type="datetimeFigureOut">
              <a:rPr lang="en-US" smtClean="0"/>
              <a:t>7/28/2026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DE4ECA-8750-C74E-84C6-2B2C98DC61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87779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DE4ECA-8750-C74E-84C6-2B2C98DC617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44338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DE4ECA-8750-C74E-84C6-2B2C98DC617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06043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2465C-EC92-C248-8BB2-04B2425D3679}" type="datetime1">
              <a:rPr lang="en-GB" smtClean="0"/>
              <a:t>28/07/2026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3A57EB-FFCE-494C-A824-C2D33C1882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30420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26BA04-D0BD-4843-B3F2-E7704C822004}" type="datetime1">
              <a:rPr lang="en-GB" smtClean="0"/>
              <a:t>28/07/2026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3A57EB-FFCE-494C-A824-C2D33C1882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3309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17E13-D64F-4C40-9933-FB013F099826}" type="datetime1">
              <a:rPr lang="en-GB" smtClean="0"/>
              <a:t>28/07/2026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3A57EB-FFCE-494C-A824-C2D33C1882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29046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34F63-7853-B540-8C8B-A02D670556D9}" type="datetime1">
              <a:rPr lang="en-GB" smtClean="0"/>
              <a:t>28/07/2026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3A57EB-FFCE-494C-A824-C2D33C1882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60040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9EE104-8314-C042-A04C-3E1369ECDE72}" type="datetime1">
              <a:rPr lang="en-GB" smtClean="0"/>
              <a:t>28/07/2026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3A57EB-FFCE-494C-A824-C2D33C1882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02374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A3F4C6-8126-4445-8D6B-F9EB9788F5FC}" type="datetime1">
              <a:rPr lang="en-GB" smtClean="0"/>
              <a:t>28/07/2026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3A57EB-FFCE-494C-A824-C2D33C1882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61455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E6FB5-B87A-3946-92CD-366F1B31CC5B}" type="datetime1">
              <a:rPr lang="en-GB" smtClean="0"/>
              <a:t>28/07/2026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3A57EB-FFCE-494C-A824-C2D33C1882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5181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DDC786-E7F4-FE49-AED3-601DA5B04BEB}" type="datetime1">
              <a:rPr lang="en-GB" smtClean="0"/>
              <a:t>28/07/2026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3A57EB-FFCE-494C-A824-C2D33C1882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1149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01E9A-F389-AE4F-903D-66C006BA0DA1}" type="datetime1">
              <a:rPr lang="en-GB" smtClean="0"/>
              <a:t>28/07/2026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3A57EB-FFCE-494C-A824-C2D33C1882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19177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44A5CD-B69B-044F-A61C-33C4D22F55C6}" type="datetime1">
              <a:rPr lang="en-GB" smtClean="0"/>
              <a:t>28/07/2026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3A57EB-FFCE-494C-A824-C2D33C1882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04991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46B7A-77FC-8A46-AF65-9767AFC6702D}" type="datetime1">
              <a:rPr lang="en-GB" smtClean="0"/>
              <a:t>28/07/2026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3A57EB-FFCE-494C-A824-C2D33C18820F}" type="slidenum">
              <a:rPr lang="en-US" smtClean="0"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5266649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5EE8A-AA43-4849-9589-0D3892E6261D}" type="datetime1">
              <a:rPr lang="en-GB" smtClean="0"/>
              <a:t>28/07/2026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3A57EB-FFCE-494C-A824-C2D33C1882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317134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946C9A-179E-AF4B-8D0A-CAA871F42839}" type="datetime1">
              <a:rPr lang="en-GB" smtClean="0"/>
              <a:t>28/07/2026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3A57EB-FFCE-494C-A824-C2D33C18820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013388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F44D1-BD01-D347-A4C2-13F072F834F5}" type="datetime1">
              <a:rPr lang="en-GB" smtClean="0"/>
              <a:t>28/07/2026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3A57EB-FFCE-494C-A824-C2D33C1882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90809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BC8C0F-E344-4C42-A84E-1B618650F879}" type="datetime1">
              <a:rPr lang="en-GB" smtClean="0"/>
              <a:t>28/07/2026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3A57EB-FFCE-494C-A824-C2D33C1882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58902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D8554B-8D9E-424E-A384-57E0A89079A3}" type="datetime1">
              <a:rPr lang="en-GB" smtClean="0"/>
              <a:t>28/07/2026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3A57EB-FFCE-494C-A824-C2D33C1882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17011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570C45-8107-2B4C-AC61-B7BC28CE5A50}" type="datetime1">
              <a:rPr lang="en-GB" smtClean="0"/>
              <a:t>28/07/2026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03A57EB-FFCE-494C-A824-C2D33C1882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5601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9" r:id="rId1"/>
    <p:sldLayoutId id="2147483790" r:id="rId2"/>
    <p:sldLayoutId id="2147483791" r:id="rId3"/>
    <p:sldLayoutId id="2147483792" r:id="rId4"/>
    <p:sldLayoutId id="2147483793" r:id="rId5"/>
    <p:sldLayoutId id="2147483794" r:id="rId6"/>
    <p:sldLayoutId id="2147483795" r:id="rId7"/>
    <p:sldLayoutId id="2147483796" r:id="rId8"/>
    <p:sldLayoutId id="2147483797" r:id="rId9"/>
    <p:sldLayoutId id="2147483798" r:id="rId10"/>
    <p:sldLayoutId id="2147483799" r:id="rId11"/>
    <p:sldLayoutId id="2147483800" r:id="rId12"/>
    <p:sldLayoutId id="2147483801" r:id="rId13"/>
    <p:sldLayoutId id="2147483802" r:id="rId14"/>
    <p:sldLayoutId id="2147483803" r:id="rId15"/>
    <p:sldLayoutId id="2147483804" r:id="rId16"/>
  </p:sldLayoutIdLst>
  <p:hf hd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pd.org/uk/knowledge/factsheets/recruitment-factsheet/" TargetMode="Externa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orporate.marksandspencer.com/sustainability" TargetMode="External"/><Relationship Id="rId4" Type="http://schemas.openxmlformats.org/officeDocument/2006/relationships/hyperlink" Target="https://corporate.marksandspencer.com/investor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AE1130AE-C6C3-4CB5-E094-759D7F03C4D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29064" y="2717800"/>
            <a:ext cx="4502552" cy="3358909"/>
          </a:xfrm>
        </p:spPr>
        <p:txBody>
          <a:bodyPr>
            <a:normAutofit fontScale="92500"/>
          </a:bodyPr>
          <a:lstStyle/>
          <a:p>
            <a:pPr algn="ctr"/>
            <a:r>
              <a:rPr lang="en-GB" sz="36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Recruitment and Selection Strategies to Support Organisational Transformation: A Case Study of Marks &amp; Spencer plc</a:t>
            </a:r>
            <a:endParaRPr lang="en-US" sz="36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4B0D9C14-5C86-BC6E-1800-F2C77887A4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1887200" y="6206083"/>
            <a:ext cx="304800" cy="503999"/>
          </a:xfrm>
        </p:spPr>
        <p:txBody>
          <a:bodyPr/>
          <a:lstStyle/>
          <a:p>
            <a:r>
              <a:rPr lang="en-US" sz="1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</a:p>
        </p:txBody>
      </p:sp>
      <p:pic>
        <p:nvPicPr>
          <p:cNvPr id="1026" name="Picture 2" descr="University of Wales Trinity Saint David - Sagar Consultants">
            <a:extLst>
              <a:ext uri="{FF2B5EF4-FFF2-40B4-BE49-F238E27FC236}">
                <a16:creationId xmlns:a16="http://schemas.microsoft.com/office/drawing/2014/main" id="{DD3EB934-21D0-B870-B507-B448A3267B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7395" y="0"/>
            <a:ext cx="5189314" cy="2312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omepage | Marks &amp; Spencer">
            <a:extLst>
              <a:ext uri="{FF2B5EF4-FFF2-40B4-BE49-F238E27FC236}">
                <a16:creationId xmlns:a16="http://schemas.microsoft.com/office/drawing/2014/main" id="{B8B9087A-E6F9-F7D7-435B-111EDA4EA1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4030" y="0"/>
            <a:ext cx="5987970" cy="2474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rame 3">
            <a:extLst>
              <a:ext uri="{FF2B5EF4-FFF2-40B4-BE49-F238E27FC236}">
                <a16:creationId xmlns:a16="http://schemas.microsoft.com/office/drawing/2014/main" id="{948CEAA8-4830-283B-F955-44D8303F3BF5}"/>
              </a:ext>
            </a:extLst>
          </p:cNvPr>
          <p:cNvSpPr/>
          <p:nvPr/>
        </p:nvSpPr>
        <p:spPr>
          <a:xfrm>
            <a:off x="6204030" y="1990846"/>
            <a:ext cx="6115291" cy="4867154"/>
          </a:xfrm>
          <a:prstGeom prst="fram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E86B627-6B59-708C-7079-B51B5E839B43}"/>
              </a:ext>
            </a:extLst>
          </p:cNvPr>
          <p:cNvSpPr txBox="1"/>
          <p:nvPr/>
        </p:nvSpPr>
        <p:spPr>
          <a:xfrm>
            <a:off x="590309" y="2882096"/>
            <a:ext cx="5359078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Dace Sproge</a:t>
            </a:r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ID: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2416666</a:t>
            </a:r>
          </a:p>
          <a:p>
            <a:r>
              <a:rPr lang="en-US" sz="24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Programme</a:t>
            </a: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 (Hons) Leadership and Management Skills for the Workplace</a:t>
            </a:r>
          </a:p>
          <a:p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Module: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Developing and Managing Individuals and Teams</a:t>
            </a:r>
          </a:p>
          <a:p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Lecturer: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Nishi Ramsurrun</a:t>
            </a:r>
          </a:p>
          <a:p>
            <a:endParaRPr lang="en-US" sz="2400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6526EFF-994C-0F4D-0460-55C7549423D6}"/>
              </a:ext>
            </a:extLst>
          </p:cNvPr>
          <p:cNvSpPr txBox="1"/>
          <p:nvPr/>
        </p:nvSpPr>
        <p:spPr>
          <a:xfrm>
            <a:off x="11604812" y="6373906"/>
            <a:ext cx="4303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16302135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ED45CE-EAC6-BB28-7609-2B3EAB7622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Table of Content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EDFA9B-4A47-68C5-23DD-251B050797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1685494" y="6145307"/>
            <a:ext cx="349623" cy="626306"/>
          </a:xfrm>
        </p:spPr>
        <p:txBody>
          <a:bodyPr/>
          <a:lstStyle/>
          <a:p>
            <a:r>
              <a:rPr lang="en-US" sz="1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9B0A3348-1CA7-0A03-FFA6-7D3A7AD5B881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77863" y="1020554"/>
            <a:ext cx="7482176" cy="52629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Introduction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Marks &amp; Spencer's 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Organisational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Transformation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Recruitment Process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Job Analysis, Job Description &amp; Person Specification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Recruitment Advertisement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Interview Type 1 – Structured Interview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Interview Type 2 – Competency-Based Interview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Interview Type 3 – Panel Interview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Questioning Techniques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Face-to-Face vs Virtual Interviews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Recommendations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Conclusion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References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81963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18E628-72E7-BF43-F949-8CBB2264E7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62310" y="740781"/>
            <a:ext cx="4710896" cy="4826642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Established in 1884, Marks &amp; Spencer plc (M&amp;S) stands as a prominent global retailer in the United Kingdom, renowned for its apparel, culinary items, and home goods. In light of evolving customer habits, heightened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digitalisation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and intensifying rivalry in the retail industry, M&amp;S is implementing a significant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overhaul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on digital advancement, company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reorganisation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and operational effectiveness (M&amp;S, 2024). The efficacy of this transformation relies on the recruitment and selection of skilled people with the necessary knowledge and competences to facilitate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change. Consequently, implementing efficient recruiting and selection methodologies is crucial for the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to draw suitable candidates for appropriate positions at the optimal moment (Armstrong, 2023).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EEB955-A451-AA78-6A3B-C42E3F3EFF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97833" y="6134582"/>
            <a:ext cx="416688" cy="544010"/>
          </a:xfrm>
        </p:spPr>
        <p:txBody>
          <a:bodyPr>
            <a:noAutofit/>
          </a:bodyPr>
          <a:lstStyle/>
          <a:p>
            <a:pPr>
              <a:spcAft>
                <a:spcPts val="600"/>
              </a:spcAft>
            </a:pPr>
            <a:fld id="{C03A57EB-FFCE-494C-A824-C2D33C18820F}" type="slidenum">
              <a:rPr lang="en-US" sz="1800" b="1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pPr>
                <a:spcAft>
                  <a:spcPts val="600"/>
                </a:spcAft>
              </a:pPr>
              <a:t>3</a:t>
            </a:fld>
            <a:endParaRPr lang="en-US" sz="1800" b="1" dirty="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050" name="Picture 2" descr="The M&amp;S Story Timeline - M&amp;S Archive">
            <a:extLst>
              <a:ext uri="{FF2B5EF4-FFF2-40B4-BE49-F238E27FC236}">
                <a16:creationId xmlns:a16="http://schemas.microsoft.com/office/drawing/2014/main" id="{06735A85-A219-62B4-A8D4-985B93E933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77" r="4780" b="2"/>
          <a:stretch>
            <a:fillRect/>
          </a:stretch>
        </p:blipFill>
        <p:spPr bwMode="auto">
          <a:xfrm>
            <a:off x="185196" y="474562"/>
            <a:ext cx="4849791" cy="5092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91143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53376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133042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24631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0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6597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5488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4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7655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6" name="Isosceles Triangle 25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14821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5B21A3-2446-AC6A-AE85-A93245BFEA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424" y="196771"/>
            <a:ext cx="3937999" cy="3232230"/>
          </a:xfrm>
        </p:spPr>
        <p:txBody>
          <a:bodyPr anchor="ctr">
            <a:normAutofit/>
          </a:bodyPr>
          <a:lstStyle/>
          <a:p>
            <a:r>
              <a:rPr lang="en-US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Marks &amp; Spencer’s </a:t>
            </a:r>
            <a:r>
              <a:rPr lang="en-US" b="1" dirty="0" err="1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Transformation</a:t>
            </a: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142BFA2A-77A0-4F60-A32A-685681C84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82154" y="-8467"/>
            <a:ext cx="7109846" cy="6866467"/>
          </a:xfrm>
          <a:custGeom>
            <a:avLst/>
            <a:gdLst>
              <a:gd name="connsiteX0" fmla="*/ 0 w 7109846"/>
              <a:gd name="connsiteY0" fmla="*/ 0 h 6866467"/>
              <a:gd name="connsiteX1" fmla="*/ 1249825 w 7109846"/>
              <a:gd name="connsiteY1" fmla="*/ 0 h 6866467"/>
              <a:gd name="connsiteX2" fmla="*/ 1249825 w 7109846"/>
              <a:gd name="connsiteY2" fmla="*/ 8467 h 6866467"/>
              <a:gd name="connsiteX3" fmla="*/ 7109846 w 7109846"/>
              <a:gd name="connsiteY3" fmla="*/ 8467 h 6866467"/>
              <a:gd name="connsiteX4" fmla="*/ 7109846 w 7109846"/>
              <a:gd name="connsiteY4" fmla="*/ 6866467 h 6866467"/>
              <a:gd name="connsiteX5" fmla="*/ 1249825 w 7109846"/>
              <a:gd name="connsiteY5" fmla="*/ 6866467 h 6866467"/>
              <a:gd name="connsiteX6" fmla="*/ 1109382 w 7109846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09846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7109846" y="8467"/>
                </a:lnTo>
                <a:lnTo>
                  <a:pt x="7109846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99C80E-6E49-2CF4-2672-67293AD14A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1690430" y="6041362"/>
            <a:ext cx="231494" cy="365125"/>
          </a:xfrm>
        </p:spPr>
        <p:txBody>
          <a:bodyPr>
            <a:no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</a:p>
        </p:txBody>
      </p:sp>
      <p:sp>
        <p:nvSpPr>
          <p:cNvPr id="7" name="5-point Star 6">
            <a:extLst>
              <a:ext uri="{FF2B5EF4-FFF2-40B4-BE49-F238E27FC236}">
                <a16:creationId xmlns:a16="http://schemas.microsoft.com/office/drawing/2014/main" id="{F8E83146-AF09-6480-8827-4B64A2647021}"/>
              </a:ext>
            </a:extLst>
          </p:cNvPr>
          <p:cNvSpPr/>
          <p:nvPr/>
        </p:nvSpPr>
        <p:spPr>
          <a:xfrm>
            <a:off x="6245728" y="1014714"/>
            <a:ext cx="3726360" cy="3024851"/>
          </a:xfrm>
          <a:prstGeom prst="star5">
            <a:avLst>
              <a:gd name="adj" fmla="val 27405"/>
              <a:gd name="hf" fmla="val 105146"/>
              <a:gd name="vf" fmla="val 110557"/>
            </a:avLst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solidFill>
                  <a:schemeClr val="accent3"/>
                </a:solidFill>
              </a:ln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E692D98-88B8-D550-B2FE-5C758F43E3B2}"/>
              </a:ext>
            </a:extLst>
          </p:cNvPr>
          <p:cNvSpPr txBox="1"/>
          <p:nvPr/>
        </p:nvSpPr>
        <p:spPr>
          <a:xfrm>
            <a:off x="7405131" y="2233914"/>
            <a:ext cx="14842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24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M&amp;S</a:t>
            </a:r>
            <a:endParaRPr lang="en-US" b="1" dirty="0">
              <a:solidFill>
                <a:schemeClr val="accent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09675A5-54C4-B741-0E40-15EEF9FF60D2}"/>
              </a:ext>
            </a:extLst>
          </p:cNvPr>
          <p:cNvSpPr txBox="1"/>
          <p:nvPr/>
        </p:nvSpPr>
        <p:spPr>
          <a:xfrm>
            <a:off x="7119926" y="347241"/>
            <a:ext cx="19893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Transformation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6B2394A-F225-76D3-0FEA-85D61D794CEE}"/>
              </a:ext>
            </a:extLst>
          </p:cNvPr>
          <p:cNvSpPr txBox="1"/>
          <p:nvPr/>
        </p:nvSpPr>
        <p:spPr>
          <a:xfrm>
            <a:off x="9972088" y="1956122"/>
            <a:ext cx="182251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Store </a:t>
            </a:r>
            <a:r>
              <a:rPr lang="en-US" sz="16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Modernisation</a:t>
            </a:r>
            <a:endParaRPr lang="en-US" sz="16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8E10E5D-636B-B185-AA15-E62285396E28}"/>
              </a:ext>
            </a:extLst>
          </p:cNvPr>
          <p:cNvSpPr txBox="1"/>
          <p:nvPr/>
        </p:nvSpPr>
        <p:spPr>
          <a:xfrm>
            <a:off x="8889356" y="4155311"/>
            <a:ext cx="214131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Supply Chain Improvement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EA2B047-F087-9A62-2CCF-F7EA46228F5D}"/>
              </a:ext>
            </a:extLst>
          </p:cNvPr>
          <p:cNvSpPr txBox="1"/>
          <p:nvPr/>
        </p:nvSpPr>
        <p:spPr>
          <a:xfrm>
            <a:off x="4294208" y="1956122"/>
            <a:ext cx="19515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Sustainability Strategy</a:t>
            </a:r>
            <a:endParaRPr lang="en-US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DCA2E14-2E53-1F32-F992-4EDD2E299EB9}"/>
              </a:ext>
            </a:extLst>
          </p:cNvPr>
          <p:cNvSpPr txBox="1"/>
          <p:nvPr/>
        </p:nvSpPr>
        <p:spPr>
          <a:xfrm>
            <a:off x="5474825" y="4155311"/>
            <a:ext cx="27573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People&amp;Culture</a:t>
            </a:r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&amp;</a:t>
            </a:r>
          </a:p>
          <a:p>
            <a:pPr algn="ctr"/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Recruitment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A3FC658-7C12-4FFD-91D5-C77B5BCA3F20}"/>
              </a:ext>
            </a:extLst>
          </p:cNvPr>
          <p:cNvSpPr txBox="1"/>
          <p:nvPr/>
        </p:nvSpPr>
        <p:spPr>
          <a:xfrm>
            <a:off x="109663" y="3681413"/>
            <a:ext cx="5836609" cy="31079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itchFamily="2" charset="2"/>
              <a:buChar char="ü"/>
            </a:pPr>
            <a:r>
              <a:rPr lang="en-US" sz="11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Transformation-</a:t>
            </a:r>
            <a: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invest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in e-commerce, AI, and digital technologies(Marks&amp;Spencer,2025)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ü"/>
            </a:pPr>
            <a:r>
              <a:rPr lang="en-US" sz="11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Store </a:t>
            </a:r>
            <a:r>
              <a:rPr lang="en-US" sz="1100" b="1" dirty="0" err="1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Modernisation</a:t>
            </a:r>
            <a:r>
              <a:rPr lang="en-US" sz="11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Closing</a:t>
            </a:r>
            <a:r>
              <a:rPr lang="en-US" sz="11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underperforming stores and developing larger, modern flagship stores to improve the retail experience(Marks&amp;Spencer,2025)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ü"/>
            </a:pPr>
            <a:r>
              <a:rPr lang="en-US" sz="11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Supply Chain Improvement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–Improving logistics, inventory management and operational efficiency through supply chain transformation initiatives(Marks&amp;Spencer,2025)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ü"/>
            </a:pPr>
            <a:r>
              <a:rPr lang="en-US" sz="11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Sustainability Strategy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-Reducing carbon emissions and progressing towards net-zero targets through sustainable business practices (Marks&amp;Spencer,2025; CIPD,2024)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ü"/>
            </a:pPr>
            <a:r>
              <a:rPr lang="en-US" sz="1100" b="1" dirty="0" err="1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People&amp;Culture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-Developing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employee skills and recruiting new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talet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to support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change and future capabilities(CIPD,2024)</a:t>
            </a:r>
          </a:p>
        </p:txBody>
      </p:sp>
      <p:pic>
        <p:nvPicPr>
          <p:cNvPr id="3076" name="Picture 4" descr="Marks and Spencer shares independent Oxfam report into its food and  footwear supply chain | Ethical Trading Initiative">
            <a:extLst>
              <a:ext uri="{FF2B5EF4-FFF2-40B4-BE49-F238E27FC236}">
                <a16:creationId xmlns:a16="http://schemas.microsoft.com/office/drawing/2014/main" id="{7C247DAF-B4A1-A3B7-EC27-04B68A904B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1354" y="5044929"/>
            <a:ext cx="4781631" cy="1708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49075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2F071E-C67A-9D4D-F8E4-5A8A0D8AFD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"/>
            <a:ext cx="9274002" cy="1435261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Recruiting the Right Candidate at the Right Time</a:t>
            </a:r>
            <a:b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53E2171-9504-FC39-D061-4CA6D72FCA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89659" y="6041362"/>
            <a:ext cx="398929" cy="557016"/>
          </a:xfrm>
        </p:spPr>
        <p:txBody>
          <a:bodyPr/>
          <a:lstStyle/>
          <a:p>
            <a:fld id="{C03A57EB-FFCE-494C-A824-C2D33C18820F}" type="slidenum">
              <a:rPr lang="en-US" sz="1800" b="1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fld>
            <a:endParaRPr lang="en-US" sz="18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Rectangle 3">
            <a:extLst>
              <a:ext uri="{FF2B5EF4-FFF2-40B4-BE49-F238E27FC236}">
                <a16:creationId xmlns:a16="http://schemas.microsoft.com/office/drawing/2014/main" id="{951411E0-1093-7E29-868C-0BFAA70AF4B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118659"/>
            <a:ext cx="8590664" cy="22621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b="1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b="1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b="1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Recruitment plays a critical role during M&amp;S’s </a:t>
            </a:r>
            <a:r>
              <a:rPr kumimoji="0" lang="en-US" altLang="en-US" sz="1100" b="1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organisational</a:t>
            </a:r>
            <a:r>
              <a:rPr kumimoji="0" lang="en-US" altLang="en-US" sz="11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transformation by ensuring the </a:t>
            </a:r>
            <a:r>
              <a:rPr kumimoji="0" lang="en-US" altLang="en-US" sz="1100" b="1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organisation</a:t>
            </a:r>
            <a:r>
              <a:rPr kumimoji="0" lang="en-US" altLang="en-US" sz="11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attracts employees with the skills, knowledge and </a:t>
            </a:r>
            <a:r>
              <a:rPr kumimoji="0" lang="en-US" altLang="en-US" sz="1100" b="1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behaviours</a:t>
            </a:r>
            <a:r>
              <a:rPr kumimoji="0" lang="en-US" altLang="en-US" sz="11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needed to support business change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(Armstrong, 2023; CIPD, 2024)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1" name="Frame 10">
            <a:extLst>
              <a:ext uri="{FF2B5EF4-FFF2-40B4-BE49-F238E27FC236}">
                <a16:creationId xmlns:a16="http://schemas.microsoft.com/office/drawing/2014/main" id="{49DEA210-97B5-ECD9-96E8-703889B90B4D}"/>
              </a:ext>
            </a:extLst>
          </p:cNvPr>
          <p:cNvSpPr/>
          <p:nvPr/>
        </p:nvSpPr>
        <p:spPr>
          <a:xfrm>
            <a:off x="104173" y="1203766"/>
            <a:ext cx="2176041" cy="462987"/>
          </a:xfrm>
          <a:prstGeom prst="fram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Frame 11">
            <a:extLst>
              <a:ext uri="{FF2B5EF4-FFF2-40B4-BE49-F238E27FC236}">
                <a16:creationId xmlns:a16="http://schemas.microsoft.com/office/drawing/2014/main" id="{FE66FFC8-F50C-1F5D-C3D5-75EEBDC83516}"/>
              </a:ext>
            </a:extLst>
          </p:cNvPr>
          <p:cNvSpPr/>
          <p:nvPr/>
        </p:nvSpPr>
        <p:spPr>
          <a:xfrm>
            <a:off x="104173" y="1909483"/>
            <a:ext cx="2235616" cy="462987"/>
          </a:xfrm>
          <a:prstGeom prst="fram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4" name="Frame 13">
            <a:extLst>
              <a:ext uri="{FF2B5EF4-FFF2-40B4-BE49-F238E27FC236}">
                <a16:creationId xmlns:a16="http://schemas.microsoft.com/office/drawing/2014/main" id="{EFD9BA05-158E-3F5E-D693-CB219B89F2E0}"/>
              </a:ext>
            </a:extLst>
          </p:cNvPr>
          <p:cNvSpPr/>
          <p:nvPr/>
        </p:nvSpPr>
        <p:spPr>
          <a:xfrm>
            <a:off x="104173" y="2514600"/>
            <a:ext cx="2275956" cy="578224"/>
          </a:xfrm>
          <a:prstGeom prst="fram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5" name="Frame 14">
            <a:extLst>
              <a:ext uri="{FF2B5EF4-FFF2-40B4-BE49-F238E27FC236}">
                <a16:creationId xmlns:a16="http://schemas.microsoft.com/office/drawing/2014/main" id="{002C0955-1BBE-2D3E-BC71-308DD2A8A519}"/>
              </a:ext>
            </a:extLst>
          </p:cNvPr>
          <p:cNvSpPr/>
          <p:nvPr/>
        </p:nvSpPr>
        <p:spPr>
          <a:xfrm>
            <a:off x="104173" y="3240741"/>
            <a:ext cx="2176041" cy="659405"/>
          </a:xfrm>
          <a:prstGeom prst="fram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ame 15">
            <a:extLst>
              <a:ext uri="{FF2B5EF4-FFF2-40B4-BE49-F238E27FC236}">
                <a16:creationId xmlns:a16="http://schemas.microsoft.com/office/drawing/2014/main" id="{F1AC387B-0195-02FD-0161-133B83519C36}"/>
              </a:ext>
            </a:extLst>
          </p:cNvPr>
          <p:cNvSpPr/>
          <p:nvPr/>
        </p:nvSpPr>
        <p:spPr>
          <a:xfrm>
            <a:off x="104173" y="4195482"/>
            <a:ext cx="2235616" cy="645459"/>
          </a:xfrm>
          <a:prstGeom prst="fram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7" name="Frame 16">
            <a:extLst>
              <a:ext uri="{FF2B5EF4-FFF2-40B4-BE49-F238E27FC236}">
                <a16:creationId xmlns:a16="http://schemas.microsoft.com/office/drawing/2014/main" id="{92C7F8D1-B68D-B38B-7BF8-3C0E78DA2DBD}"/>
              </a:ext>
            </a:extLst>
          </p:cNvPr>
          <p:cNvSpPr/>
          <p:nvPr/>
        </p:nvSpPr>
        <p:spPr>
          <a:xfrm>
            <a:off x="104173" y="5082988"/>
            <a:ext cx="2176041" cy="571246"/>
          </a:xfrm>
          <a:prstGeom prst="fram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8" name="Frame 17">
            <a:extLst>
              <a:ext uri="{FF2B5EF4-FFF2-40B4-BE49-F238E27FC236}">
                <a16:creationId xmlns:a16="http://schemas.microsoft.com/office/drawing/2014/main" id="{988684CC-490B-005F-9561-CBCEB6A1CF78}"/>
              </a:ext>
            </a:extLst>
          </p:cNvPr>
          <p:cNvSpPr/>
          <p:nvPr/>
        </p:nvSpPr>
        <p:spPr>
          <a:xfrm>
            <a:off x="44598" y="5849471"/>
            <a:ext cx="2235616" cy="557016"/>
          </a:xfrm>
          <a:prstGeom prst="fram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9" name="Frame 18">
            <a:extLst>
              <a:ext uri="{FF2B5EF4-FFF2-40B4-BE49-F238E27FC236}">
                <a16:creationId xmlns:a16="http://schemas.microsoft.com/office/drawing/2014/main" id="{43D18A91-44EB-B341-8289-1419610A03D8}"/>
              </a:ext>
            </a:extLst>
          </p:cNvPr>
          <p:cNvSpPr/>
          <p:nvPr/>
        </p:nvSpPr>
        <p:spPr>
          <a:xfrm>
            <a:off x="2649071" y="1203766"/>
            <a:ext cx="2353235" cy="462987"/>
          </a:xfrm>
          <a:prstGeom prst="fram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0" name="Frame 19">
            <a:extLst>
              <a:ext uri="{FF2B5EF4-FFF2-40B4-BE49-F238E27FC236}">
                <a16:creationId xmlns:a16="http://schemas.microsoft.com/office/drawing/2014/main" id="{77A99BF5-C75C-ECF0-3A6F-E1229B7942B3}"/>
              </a:ext>
            </a:extLst>
          </p:cNvPr>
          <p:cNvSpPr/>
          <p:nvPr/>
        </p:nvSpPr>
        <p:spPr>
          <a:xfrm>
            <a:off x="2649071" y="1909483"/>
            <a:ext cx="2312894" cy="462987"/>
          </a:xfrm>
          <a:prstGeom prst="fram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7BA43B77-1ACF-C7A3-8EAB-36EE307B8D69}"/>
              </a:ext>
            </a:extLst>
          </p:cNvPr>
          <p:cNvSpPr txBox="1"/>
          <p:nvPr/>
        </p:nvSpPr>
        <p:spPr>
          <a:xfrm>
            <a:off x="228600" y="1331259"/>
            <a:ext cx="186914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Job Analysis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27D6129-D39E-B4B3-E0AE-546E145D6D08}"/>
              </a:ext>
            </a:extLst>
          </p:cNvPr>
          <p:cNvSpPr txBox="1"/>
          <p:nvPr/>
        </p:nvSpPr>
        <p:spPr>
          <a:xfrm>
            <a:off x="282388" y="2057400"/>
            <a:ext cx="181535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Job Description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4E61218F-00DC-B964-CF42-372E5984B9AA}"/>
              </a:ext>
            </a:extLst>
          </p:cNvPr>
          <p:cNvSpPr txBox="1"/>
          <p:nvPr/>
        </p:nvSpPr>
        <p:spPr>
          <a:xfrm>
            <a:off x="228600" y="2649071"/>
            <a:ext cx="186914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Person Specification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2BFE583A-DD2C-04B1-24FE-A34BB543ABD4}"/>
              </a:ext>
            </a:extLst>
          </p:cNvPr>
          <p:cNvSpPr txBox="1"/>
          <p:nvPr/>
        </p:nvSpPr>
        <p:spPr>
          <a:xfrm>
            <a:off x="282388" y="3429000"/>
            <a:ext cx="181535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Recruitment Advertisement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C29F931-F87F-36D3-C8CE-2211AD892E37}"/>
              </a:ext>
            </a:extLst>
          </p:cNvPr>
          <p:cNvSpPr txBox="1"/>
          <p:nvPr/>
        </p:nvSpPr>
        <p:spPr>
          <a:xfrm>
            <a:off x="228600" y="4356847"/>
            <a:ext cx="186914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Application Screening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9B24F95F-E9EB-74A6-59D3-0A01DAE6EB02}"/>
              </a:ext>
            </a:extLst>
          </p:cNvPr>
          <p:cNvSpPr txBox="1"/>
          <p:nvPr/>
        </p:nvSpPr>
        <p:spPr>
          <a:xfrm>
            <a:off x="255494" y="5230906"/>
            <a:ext cx="169433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Interview&amp;Assesment</a:t>
            </a:r>
            <a:endParaRPr lang="en-US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58A9685A-7FA2-EBE1-50D7-86A1577B8F8F}"/>
              </a:ext>
            </a:extLst>
          </p:cNvPr>
          <p:cNvSpPr txBox="1"/>
          <p:nvPr/>
        </p:nvSpPr>
        <p:spPr>
          <a:xfrm>
            <a:off x="403412" y="6041362"/>
            <a:ext cx="154641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Selection Decision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BCA4FEAA-2014-3AAA-7627-B38CCE61A445}"/>
              </a:ext>
            </a:extLst>
          </p:cNvPr>
          <p:cNvSpPr txBox="1"/>
          <p:nvPr/>
        </p:nvSpPr>
        <p:spPr>
          <a:xfrm>
            <a:off x="2796988" y="1331259"/>
            <a:ext cx="1842247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Job Offer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2954314A-6654-0AB9-B3B1-DF7152575EEC}"/>
              </a:ext>
            </a:extLst>
          </p:cNvPr>
          <p:cNvSpPr txBox="1"/>
          <p:nvPr/>
        </p:nvSpPr>
        <p:spPr>
          <a:xfrm>
            <a:off x="2794754" y="2003138"/>
            <a:ext cx="1842247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Onboarding</a:t>
            </a:r>
          </a:p>
        </p:txBody>
      </p:sp>
      <p:sp>
        <p:nvSpPr>
          <p:cNvPr id="30" name="Down Arrow 29">
            <a:extLst>
              <a:ext uri="{FF2B5EF4-FFF2-40B4-BE49-F238E27FC236}">
                <a16:creationId xmlns:a16="http://schemas.microsoft.com/office/drawing/2014/main" id="{1E2FC4F8-8671-ADE6-D525-BB50D4EB9CE0}"/>
              </a:ext>
            </a:extLst>
          </p:cNvPr>
          <p:cNvSpPr/>
          <p:nvPr/>
        </p:nvSpPr>
        <p:spPr>
          <a:xfrm>
            <a:off x="1102659" y="1592869"/>
            <a:ext cx="59747" cy="316614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Down Arrow 30">
            <a:extLst>
              <a:ext uri="{FF2B5EF4-FFF2-40B4-BE49-F238E27FC236}">
                <a16:creationId xmlns:a16="http://schemas.microsoft.com/office/drawing/2014/main" id="{100A837C-0128-0B54-2FE5-1BC99796568B}"/>
              </a:ext>
            </a:extLst>
          </p:cNvPr>
          <p:cNvSpPr/>
          <p:nvPr/>
        </p:nvSpPr>
        <p:spPr>
          <a:xfrm>
            <a:off x="1102659" y="2372470"/>
            <a:ext cx="59747" cy="114883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Down Arrow 31">
            <a:extLst>
              <a:ext uri="{FF2B5EF4-FFF2-40B4-BE49-F238E27FC236}">
                <a16:creationId xmlns:a16="http://schemas.microsoft.com/office/drawing/2014/main" id="{FA2F5C8F-8338-073F-0051-83D62533FEE9}"/>
              </a:ext>
            </a:extLst>
          </p:cNvPr>
          <p:cNvSpPr/>
          <p:nvPr/>
        </p:nvSpPr>
        <p:spPr>
          <a:xfrm>
            <a:off x="1102659" y="3859887"/>
            <a:ext cx="45719" cy="332020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Down Arrow 32">
            <a:extLst>
              <a:ext uri="{FF2B5EF4-FFF2-40B4-BE49-F238E27FC236}">
                <a16:creationId xmlns:a16="http://schemas.microsoft.com/office/drawing/2014/main" id="{51C3318A-B42C-1C49-47DB-AEE4EDC247C7}"/>
              </a:ext>
            </a:extLst>
          </p:cNvPr>
          <p:cNvSpPr/>
          <p:nvPr/>
        </p:nvSpPr>
        <p:spPr>
          <a:xfrm>
            <a:off x="1102659" y="4840941"/>
            <a:ext cx="45719" cy="201208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Down Arrow 33">
            <a:extLst>
              <a:ext uri="{FF2B5EF4-FFF2-40B4-BE49-F238E27FC236}">
                <a16:creationId xmlns:a16="http://schemas.microsoft.com/office/drawing/2014/main" id="{C3E5C165-072B-79A6-3BA2-7BAA343C2026}"/>
              </a:ext>
            </a:extLst>
          </p:cNvPr>
          <p:cNvSpPr/>
          <p:nvPr/>
        </p:nvSpPr>
        <p:spPr>
          <a:xfrm>
            <a:off x="1102659" y="5654234"/>
            <a:ext cx="45719" cy="195237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Down Arrow 34">
            <a:extLst>
              <a:ext uri="{FF2B5EF4-FFF2-40B4-BE49-F238E27FC236}">
                <a16:creationId xmlns:a16="http://schemas.microsoft.com/office/drawing/2014/main" id="{E9819B6D-1C4C-C365-91F6-396F7335465B}"/>
              </a:ext>
            </a:extLst>
          </p:cNvPr>
          <p:cNvSpPr/>
          <p:nvPr/>
        </p:nvSpPr>
        <p:spPr>
          <a:xfrm flipH="1">
            <a:off x="1102659" y="3092825"/>
            <a:ext cx="59747" cy="107078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Down Arrow 35">
            <a:extLst>
              <a:ext uri="{FF2B5EF4-FFF2-40B4-BE49-F238E27FC236}">
                <a16:creationId xmlns:a16="http://schemas.microsoft.com/office/drawing/2014/main" id="{EBB20453-CCF0-2766-1C6B-7540B405C3A4}"/>
              </a:ext>
            </a:extLst>
          </p:cNvPr>
          <p:cNvSpPr/>
          <p:nvPr/>
        </p:nvSpPr>
        <p:spPr>
          <a:xfrm>
            <a:off x="3617259" y="1666753"/>
            <a:ext cx="53788" cy="242730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Down Arrow 36">
            <a:extLst>
              <a:ext uri="{FF2B5EF4-FFF2-40B4-BE49-F238E27FC236}">
                <a16:creationId xmlns:a16="http://schemas.microsoft.com/office/drawing/2014/main" id="{E30655B0-FFD0-B729-0764-1EE77A18EC8D}"/>
              </a:ext>
            </a:extLst>
          </p:cNvPr>
          <p:cNvSpPr/>
          <p:nvPr/>
        </p:nvSpPr>
        <p:spPr>
          <a:xfrm>
            <a:off x="1102659" y="6406487"/>
            <a:ext cx="59747" cy="451513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Down Arrow 37">
            <a:extLst>
              <a:ext uri="{FF2B5EF4-FFF2-40B4-BE49-F238E27FC236}">
                <a16:creationId xmlns:a16="http://schemas.microsoft.com/office/drawing/2014/main" id="{BECE19EF-52EF-9962-2BF4-C6720361FA1C}"/>
              </a:ext>
            </a:extLst>
          </p:cNvPr>
          <p:cNvSpPr/>
          <p:nvPr/>
        </p:nvSpPr>
        <p:spPr>
          <a:xfrm>
            <a:off x="3625328" y="1046157"/>
            <a:ext cx="45719" cy="97342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Frame 38">
            <a:extLst>
              <a:ext uri="{FF2B5EF4-FFF2-40B4-BE49-F238E27FC236}">
                <a16:creationId xmlns:a16="http://schemas.microsoft.com/office/drawing/2014/main" id="{F9B956D4-E6AC-BB9C-EE2F-27E4012D1058}"/>
              </a:ext>
            </a:extLst>
          </p:cNvPr>
          <p:cNvSpPr/>
          <p:nvPr/>
        </p:nvSpPr>
        <p:spPr>
          <a:xfrm>
            <a:off x="3007885" y="2891858"/>
            <a:ext cx="7263966" cy="3304036"/>
          </a:xfrm>
          <a:prstGeom prst="fram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8DC884BE-F89D-162B-4C17-CBCF4EF999A2}"/>
              </a:ext>
            </a:extLst>
          </p:cNvPr>
          <p:cNvSpPr txBox="1"/>
          <p:nvPr/>
        </p:nvSpPr>
        <p:spPr>
          <a:xfrm>
            <a:off x="4397188" y="3644153"/>
            <a:ext cx="437029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Effective recruitment ensures M&amp;S attracts employees with the skills and behaviours required to support organisational change.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(Armstrong, 2023; CIPD, 2024)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72777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8BD0E5-263E-7491-2469-24DE0B2EC8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4C91F0-093F-B3CA-B721-2AB922636B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1E47B80-7059-73E3-48B6-FD60712EC9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F893F7-A4FA-F8E2-D8B8-3B06254556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3A57EB-FFCE-494C-A824-C2D33C18820F}" type="slidenum">
              <a:rPr lang="en-US" smtClean="0"/>
              <a:t>6</a:t>
            </a:fld>
            <a:endParaRPr lang="en-US"/>
          </a:p>
        </p:txBody>
      </p:sp>
      <p:pic>
        <p:nvPicPr>
          <p:cNvPr id="5122" name="Picture 2" descr="Sky blue background solid Photos - Download Free High-Quality Pictures |  Magnific (formerly Freepik)">
            <a:extLst>
              <a:ext uri="{FF2B5EF4-FFF2-40B4-BE49-F238E27FC236}">
                <a16:creationId xmlns:a16="http://schemas.microsoft.com/office/drawing/2014/main" id="{1533AC34-6505-F222-8C04-05767717B5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965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BF97259-308A-5ED3-2B07-081ED1DB5DEE}"/>
              </a:ext>
            </a:extLst>
          </p:cNvPr>
          <p:cNvSpPr txBox="1"/>
          <p:nvPr/>
        </p:nvSpPr>
        <p:spPr>
          <a:xfrm>
            <a:off x="694765" y="202739"/>
            <a:ext cx="114972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Job Analysis&amp; Job Description &amp; Person Specification</a:t>
            </a:r>
          </a:p>
        </p:txBody>
      </p:sp>
      <p:sp>
        <p:nvSpPr>
          <p:cNvPr id="7" name="Frame 6">
            <a:extLst>
              <a:ext uri="{FF2B5EF4-FFF2-40B4-BE49-F238E27FC236}">
                <a16:creationId xmlns:a16="http://schemas.microsoft.com/office/drawing/2014/main" id="{E6B3F13A-35A2-6DF8-A524-96802ABAAACA}"/>
              </a:ext>
            </a:extLst>
          </p:cNvPr>
          <p:cNvSpPr/>
          <p:nvPr/>
        </p:nvSpPr>
        <p:spPr>
          <a:xfrm>
            <a:off x="403411" y="752354"/>
            <a:ext cx="4075991" cy="833378"/>
          </a:xfrm>
          <a:prstGeom prst="fram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C30A3ED-6A85-59D4-6EF0-A8CAE01213C5}"/>
              </a:ext>
            </a:extLst>
          </p:cNvPr>
          <p:cNvSpPr txBox="1"/>
          <p:nvPr/>
        </p:nvSpPr>
        <p:spPr>
          <a:xfrm>
            <a:off x="578734" y="891251"/>
            <a:ext cx="29862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  Project Manager-M&amp;S          Transformation</a:t>
            </a:r>
          </a:p>
        </p:txBody>
      </p:sp>
      <p:pic>
        <p:nvPicPr>
          <p:cNvPr id="5124" name="Picture 4" descr="Interrelation of Job Analysis, Job description &amp; Competence | Download  Scientific Diagram">
            <a:extLst>
              <a:ext uri="{FF2B5EF4-FFF2-40B4-BE49-F238E27FC236}">
                <a16:creationId xmlns:a16="http://schemas.microsoft.com/office/drawing/2014/main" id="{8C565A2D-5915-CB07-C687-AAF35D6358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500" y="1787646"/>
            <a:ext cx="4632770" cy="5070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787DB53-41C5-1D9D-B572-8821213C15AD}"/>
              </a:ext>
            </a:extLst>
          </p:cNvPr>
          <p:cNvSpPr txBox="1"/>
          <p:nvPr/>
        </p:nvSpPr>
        <p:spPr>
          <a:xfrm>
            <a:off x="4911593" y="1269999"/>
            <a:ext cx="6876996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1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 Analysis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Plan, coordinate, and monitor transformation projects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Manage project resources, budgets, and deadlines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Identify risks and develop solutions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Support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change and continuous improvement</a:t>
            </a:r>
          </a:p>
          <a:p>
            <a:pPr>
              <a:lnSpc>
                <a:spcPct val="150000"/>
              </a:lnSpc>
            </a:pPr>
            <a:r>
              <a:rPr lang="en-US" sz="11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 Description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ü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Leading the planning and implementation of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transformation projects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ü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Developing project schedules, objectives and performance measures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ü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Coordinating cross-functional teams to achieve project goals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ü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Monitoring project progress and reporting outcomes to senior management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ü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Ensuring projects are delivered on time, within budget and according to business objectives</a:t>
            </a:r>
          </a:p>
          <a:p>
            <a:pPr>
              <a:lnSpc>
                <a:spcPct val="150000"/>
              </a:lnSpc>
            </a:pPr>
            <a:r>
              <a:rPr lang="en-US" sz="1100" b="1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 Specification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ü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Proven experience in project management and delivering change initiatives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ü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Strong leadership, communication and stakeholder management skills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ü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Ability to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analyse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problems and make effective decisions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ü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Knowledge of digital transformation or retail operations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ü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Relevant qualification such as PRINCE2,Agile or project management certification</a:t>
            </a:r>
          </a:p>
          <a:p>
            <a:pPr>
              <a:lnSpc>
                <a:spcPct val="150000"/>
              </a:lnSpc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Source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: Armstrong,2023; CIPD,2024)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17E4FE2-94E8-64A3-AA80-4F77889A3FA8}"/>
              </a:ext>
            </a:extLst>
          </p:cNvPr>
          <p:cNvSpPr txBox="1"/>
          <p:nvPr/>
        </p:nvSpPr>
        <p:spPr>
          <a:xfrm>
            <a:off x="11514666" y="6261904"/>
            <a:ext cx="2739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12934462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1" name="Rectangle 6150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3" name="Rectangle 6152">
            <a:extLst>
              <a:ext uri="{FF2B5EF4-FFF2-40B4-BE49-F238E27FC236}">
                <a16:creationId xmlns:a16="http://schemas.microsoft.com/office/drawing/2014/main" id="{62423CA5-E2E1-4789-B759-9906C1C940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4660126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155" name="Isosceles Triangle 6154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660127" y="-3"/>
            <a:ext cx="1056745" cy="6858001"/>
          </a:xfrm>
          <a:prstGeom prst="triangle">
            <a:avLst>
              <a:gd name="adj" fmla="val 100000"/>
            </a:avLst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pic>
        <p:nvPicPr>
          <p:cNvPr id="6146" name="Picture 2" descr="We are hiring – Project Manager – White Label Creative">
            <a:extLst>
              <a:ext uri="{FF2B5EF4-FFF2-40B4-BE49-F238E27FC236}">
                <a16:creationId xmlns:a16="http://schemas.microsoft.com/office/drawing/2014/main" id="{15D217AC-6468-ED9A-C9CF-7C3C0B86A4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6001" y="1770393"/>
            <a:ext cx="5143500" cy="3304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AB3FDA-CEE7-E71E-94E4-77E8170E5A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1389488" y="6182876"/>
            <a:ext cx="366207" cy="365125"/>
          </a:xfrm>
        </p:spPr>
        <p:txBody>
          <a:bodyPr>
            <a:normAutofit/>
          </a:bodyPr>
          <a:lstStyle/>
          <a:p>
            <a:r>
              <a:rPr lang="en-US" sz="16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</a:p>
        </p:txBody>
      </p:sp>
      <p:sp>
        <p:nvSpPr>
          <p:cNvPr id="6157" name="Isosceles Triangle 6156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55696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76B8085-D1DB-3390-2BB0-FBB59E42C356}"/>
              </a:ext>
            </a:extLst>
          </p:cNvPr>
          <p:cNvSpPr txBox="1"/>
          <p:nvPr/>
        </p:nvSpPr>
        <p:spPr>
          <a:xfrm>
            <a:off x="341915" y="567160"/>
            <a:ext cx="4305782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M&amp;S Careers</a:t>
            </a:r>
          </a:p>
          <a:p>
            <a:endParaRPr lang="en-US" dirty="0"/>
          </a:p>
          <a:p>
            <a:r>
              <a:rPr lang="en-US" dirty="0">
                <a:solidFill>
                  <a:schemeClr val="bg2"/>
                </a:solidFill>
              </a:rPr>
              <a:t>Project Manager-Transformation </a:t>
            </a:r>
            <a:r>
              <a:rPr lang="en-US" dirty="0" err="1">
                <a:solidFill>
                  <a:schemeClr val="bg2"/>
                </a:solidFill>
              </a:rPr>
              <a:t>Programme</a:t>
            </a:r>
            <a:endParaRPr lang="en-US" dirty="0">
              <a:solidFill>
                <a:schemeClr val="bg2"/>
              </a:solidFill>
            </a:endParaRPr>
          </a:p>
          <a:p>
            <a:endParaRPr lang="en-US" dirty="0">
              <a:solidFill>
                <a:schemeClr val="bg2"/>
              </a:solidFill>
            </a:endParaRPr>
          </a:p>
          <a:p>
            <a:r>
              <a:rPr lang="en-US" dirty="0" err="1">
                <a:solidFill>
                  <a:schemeClr val="bg2"/>
                </a:solidFill>
              </a:rPr>
              <a:t>Location:UK</a:t>
            </a:r>
            <a:endParaRPr lang="en-US" dirty="0">
              <a:solidFill>
                <a:schemeClr val="bg2"/>
              </a:solidFill>
            </a:endParaRPr>
          </a:p>
          <a:p>
            <a:r>
              <a:rPr lang="en-US" dirty="0">
                <a:solidFill>
                  <a:schemeClr val="bg2"/>
                </a:solidFill>
              </a:rPr>
              <a:t>Full-time Position</a:t>
            </a:r>
          </a:p>
          <a:p>
            <a:endParaRPr lang="en-US" dirty="0">
              <a:solidFill>
                <a:schemeClr val="bg2"/>
              </a:solidFill>
            </a:endParaRPr>
          </a:p>
          <a:p>
            <a:r>
              <a:rPr lang="en-US" dirty="0">
                <a:solidFill>
                  <a:schemeClr val="accent5"/>
                </a:solidFill>
              </a:rPr>
              <a:t>Responsibilities: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2"/>
                </a:solidFill>
              </a:rPr>
              <a:t>Manage projects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2"/>
                </a:solidFill>
              </a:rPr>
              <a:t>Lead teams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2"/>
                </a:solidFill>
              </a:rPr>
              <a:t>Deliver change</a:t>
            </a:r>
          </a:p>
          <a:p>
            <a:endParaRPr lang="en-US" dirty="0">
              <a:solidFill>
                <a:schemeClr val="bg2"/>
              </a:solidFill>
            </a:endParaRPr>
          </a:p>
          <a:p>
            <a:r>
              <a:rPr lang="en-US" dirty="0">
                <a:solidFill>
                  <a:schemeClr val="accent5"/>
                </a:solidFill>
              </a:rPr>
              <a:t>Requirements</a:t>
            </a:r>
            <a:r>
              <a:rPr lang="en-US" dirty="0">
                <a:solidFill>
                  <a:schemeClr val="bg2"/>
                </a:solidFill>
              </a:rPr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2"/>
                </a:solidFill>
              </a:rPr>
              <a:t>Project Management experience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2"/>
                </a:solidFill>
              </a:rPr>
              <a:t>Leadership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2"/>
                </a:solidFill>
              </a:rPr>
              <a:t>Change management knowledge</a:t>
            </a:r>
          </a:p>
          <a:p>
            <a:endParaRPr lang="en-US" dirty="0"/>
          </a:p>
        </p:txBody>
      </p:sp>
      <p:pic>
        <p:nvPicPr>
          <p:cNvPr id="6149" name="Picture 5" descr="Apply now banner, job submit icon, vector illustration. Flat style design.  13323806 Vector Art at Vecteezy">
            <a:extLst>
              <a:ext uri="{FF2B5EF4-FFF2-40B4-BE49-F238E27FC236}">
                <a16:creationId xmlns:a16="http://schemas.microsoft.com/office/drawing/2014/main" id="{5663A536-165A-AC78-4EF4-CE356907D9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467" y="5459506"/>
            <a:ext cx="3516030" cy="1329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818941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FBD950-D2EF-F09B-4F0F-43B4DF0B81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13A1B4-909E-9114-A916-9E10F66A0A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EDEEA46-BFB9-B215-4244-293751A618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FFE4920-EFF1-B890-E3FB-C5F3098DA7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3A57EB-FFCE-494C-A824-C2D33C18820F}" type="slidenum">
              <a:rPr lang="en-US" smtClean="0"/>
              <a:t>8</a:t>
            </a:fld>
            <a:endParaRPr lang="en-US"/>
          </a:p>
        </p:txBody>
      </p:sp>
      <p:pic>
        <p:nvPicPr>
          <p:cNvPr id="7170" name="Picture 2" descr="What is a Structured Interview? Why and When to Use it">
            <a:extLst>
              <a:ext uri="{FF2B5EF4-FFF2-40B4-BE49-F238E27FC236}">
                <a16:creationId xmlns:a16="http://schemas.microsoft.com/office/drawing/2014/main" id="{C081088B-443B-9E33-6884-BE3AD9C461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CB7AB7D-F3DD-C1E2-9E48-FA3035AA096F}"/>
              </a:ext>
            </a:extLst>
          </p:cNvPr>
          <p:cNvSpPr txBox="1"/>
          <p:nvPr/>
        </p:nvSpPr>
        <p:spPr>
          <a:xfrm>
            <a:off x="201706" y="201706"/>
            <a:ext cx="488128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Interview Type 1:Structured Interview</a:t>
            </a:r>
          </a:p>
        </p:txBody>
      </p:sp>
      <p:sp>
        <p:nvSpPr>
          <p:cNvPr id="7" name="Smiley Face 6">
            <a:extLst>
              <a:ext uri="{FF2B5EF4-FFF2-40B4-BE49-F238E27FC236}">
                <a16:creationId xmlns:a16="http://schemas.microsoft.com/office/drawing/2014/main" id="{A68DCB1A-5613-6ED4-3458-ED22E8BDEC59}"/>
              </a:ext>
            </a:extLst>
          </p:cNvPr>
          <p:cNvSpPr/>
          <p:nvPr/>
        </p:nvSpPr>
        <p:spPr>
          <a:xfrm>
            <a:off x="5284694" y="158088"/>
            <a:ext cx="1845311" cy="1185864"/>
          </a:xfrm>
          <a:prstGeom prst="smileyFac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AB63580-1C8B-F622-553D-7450687AD8CB}"/>
              </a:ext>
            </a:extLst>
          </p:cNvPr>
          <p:cNvSpPr txBox="1"/>
          <p:nvPr/>
        </p:nvSpPr>
        <p:spPr>
          <a:xfrm>
            <a:off x="7315200" y="201706"/>
            <a:ext cx="43057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Project Manager-M&amp;S Transformation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8B62C0B-53DF-D43E-AF49-3D877A07B755}"/>
              </a:ext>
            </a:extLst>
          </p:cNvPr>
          <p:cNvSpPr txBox="1"/>
          <p:nvPr/>
        </p:nvSpPr>
        <p:spPr>
          <a:xfrm>
            <a:off x="201706" y="2245489"/>
            <a:ext cx="3745261" cy="41780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100" b="1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Interview Format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Candidates answer the same competency-based questions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Responses are assessed using a standard scoring framework</a:t>
            </a:r>
          </a:p>
          <a:p>
            <a:pPr>
              <a:lnSpc>
                <a:spcPct val="150000"/>
              </a:lnSpc>
            </a:pPr>
            <a:r>
              <a:rPr lang="en-US" sz="1100" b="1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Areas Assessed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Project management experience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Leadership and stakeholder management skills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Ability to manage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change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Problem-solving and decision-making abilities</a:t>
            </a:r>
          </a:p>
          <a:p>
            <a:pPr>
              <a:lnSpc>
                <a:spcPct val="150000"/>
              </a:lnSpc>
            </a:pPr>
            <a:r>
              <a:rPr lang="en-US" sz="1100" b="1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 questions: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“Describe a transformation project you have successfully delivered”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“How would you manage resistance to change during an M&amp;S transformation project?”</a:t>
            </a:r>
          </a:p>
          <a:p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0F6FE27-F9BE-9337-2A62-872F245B32B4}"/>
              </a:ext>
            </a:extLst>
          </p:cNvPr>
          <p:cNvSpPr txBox="1"/>
          <p:nvPr/>
        </p:nvSpPr>
        <p:spPr>
          <a:xfrm>
            <a:off x="8932332" y="2752202"/>
            <a:ext cx="2440114" cy="26001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100" b="1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Selection Outcome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Identify the candidate with the strongest skills and experience to support M&amp;S transformation objectives</a:t>
            </a:r>
          </a:p>
          <a:p>
            <a:pPr>
              <a:lnSpc>
                <a:spcPct val="150000"/>
              </a:lnSpc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Source: Armstrong,2023; CIPD,2024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76B993F-7674-AB36-9852-5A022A948976}"/>
              </a:ext>
            </a:extLst>
          </p:cNvPr>
          <p:cNvSpPr txBox="1"/>
          <p:nvPr/>
        </p:nvSpPr>
        <p:spPr>
          <a:xfrm>
            <a:off x="11458937" y="6192456"/>
            <a:ext cx="4282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8</a:t>
            </a:r>
          </a:p>
        </p:txBody>
      </p:sp>
    </p:spTree>
    <p:extLst>
      <p:ext uri="{BB962C8B-B14F-4D97-AF65-F5344CB8AC3E}">
        <p14:creationId xmlns:p14="http://schemas.microsoft.com/office/powerpoint/2010/main" val="31428904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FA5355-9E51-2D7C-51DB-D216AF853D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454E2-61CA-8AF6-86E2-340D2965DC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BDA68A-6B75-CEC9-4C62-5306234F99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E7B5132-A328-26ED-FB75-47A578D982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3A57EB-FFCE-494C-A824-C2D33C18820F}" type="slidenum">
              <a:rPr lang="en-US" smtClean="0"/>
              <a:t>9</a:t>
            </a:fld>
            <a:endParaRPr lang="en-US"/>
          </a:p>
        </p:txBody>
      </p:sp>
      <p:pic>
        <p:nvPicPr>
          <p:cNvPr id="8194" name="Picture 2" descr="55 Competency Based Interview Questions, Answers and Examples (2026 Guide)  | InterviewGold Blog">
            <a:extLst>
              <a:ext uri="{FF2B5EF4-FFF2-40B4-BE49-F238E27FC236}">
                <a16:creationId xmlns:a16="http://schemas.microsoft.com/office/drawing/2014/main" id="{288773D6-666B-088C-55BF-D188F23108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CD1DB50-E0C7-72E7-310B-1BB28A9D0F45}"/>
              </a:ext>
            </a:extLst>
          </p:cNvPr>
          <p:cNvSpPr txBox="1"/>
          <p:nvPr/>
        </p:nvSpPr>
        <p:spPr>
          <a:xfrm>
            <a:off x="336176" y="161365"/>
            <a:ext cx="91843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Interview Type 2: Competency –Based Interview.          </a:t>
            </a:r>
          </a:p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Project Manager-M&amp;S Transformation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9D64A27-AB03-2B57-0935-CA0E1EE3B5D1}"/>
              </a:ext>
            </a:extLst>
          </p:cNvPr>
          <p:cNvSpPr txBox="1"/>
          <p:nvPr/>
        </p:nvSpPr>
        <p:spPr>
          <a:xfrm>
            <a:off x="243068" y="1270000"/>
            <a:ext cx="321776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Key Competencies Assessed</a:t>
            </a:r>
          </a:p>
          <a:p>
            <a:r>
              <a:rPr lang="en-US" sz="1100" b="1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Leadership</a:t>
            </a:r>
          </a:p>
          <a:p>
            <a:pPr marL="171450" indent="-171450">
              <a:buFont typeface="Wingdings" pitchFamily="2" charset="2"/>
              <a:buChar char="ü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Ability to lead project teams and manage stakeholders during change</a:t>
            </a:r>
          </a:p>
          <a:p>
            <a:r>
              <a:rPr lang="en-US" sz="1100" b="1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Change Management</a:t>
            </a:r>
          </a:p>
          <a:p>
            <a:pPr marL="171450" indent="-171450">
              <a:buFont typeface="Wingdings" pitchFamily="2" charset="2"/>
              <a:buChar char="ü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Ability to support employees and overcome resistance to transformation</a:t>
            </a:r>
          </a:p>
          <a:p>
            <a:r>
              <a:rPr lang="en-US" sz="1100" b="1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Project Management Skills </a:t>
            </a:r>
          </a:p>
          <a:p>
            <a:pPr marL="171450" indent="-171450">
              <a:buFont typeface="Wingdings" pitchFamily="2" charset="2"/>
              <a:buChar char="ü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Ability to manage resources, deadlines, risks, and project objectives</a:t>
            </a:r>
          </a:p>
          <a:p>
            <a:r>
              <a:rPr lang="en-US" sz="1100" b="1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 &amp;Problem Solving</a:t>
            </a:r>
          </a:p>
          <a:p>
            <a:pPr marL="171450" indent="-171450">
              <a:buFont typeface="Wingdings" pitchFamily="2" charset="2"/>
              <a:buChar char="ü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Ability to communicate effectively. And resolve project challenges</a:t>
            </a:r>
          </a:p>
          <a:p>
            <a:r>
              <a:rPr lang="en-US" sz="1100" b="1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 Interview. Question</a:t>
            </a:r>
          </a:p>
          <a:p>
            <a:pPr marL="171450" indent="-171450">
              <a:buFont typeface="Wingdings" pitchFamily="2" charset="2"/>
              <a:buChar char="ü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“Describe a time when you managed a challenge and achieved successful results’</a:t>
            </a:r>
          </a:p>
          <a:p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Source: Armstrong, 2023; CIPD,2024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2133398-0FE8-3048-1AA0-4BCCBB9F85A3}"/>
              </a:ext>
            </a:extLst>
          </p:cNvPr>
          <p:cNvSpPr txBox="1"/>
          <p:nvPr/>
        </p:nvSpPr>
        <p:spPr>
          <a:xfrm>
            <a:off x="11389488" y="6041362"/>
            <a:ext cx="4663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9</a:t>
            </a:r>
          </a:p>
        </p:txBody>
      </p:sp>
    </p:spTree>
    <p:extLst>
      <p:ext uri="{BB962C8B-B14F-4D97-AF65-F5344CB8AC3E}">
        <p14:creationId xmlns:p14="http://schemas.microsoft.com/office/powerpoint/2010/main" val="20607045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10 Tips for a Successful Panel Interview">
            <a:extLst>
              <a:ext uri="{FF2B5EF4-FFF2-40B4-BE49-F238E27FC236}">
                <a16:creationId xmlns:a16="http://schemas.microsoft.com/office/drawing/2014/main" id="{CF443B2D-7D32-6750-DCAC-2D7B4FB189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80" r="10088" b="1"/>
          <a:stretch>
            <a:fillRect/>
          </a:stretch>
        </p:blipFill>
        <p:spPr bwMode="auto">
          <a:xfrm>
            <a:off x="4269854" y="8465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9223" name="Straight Connector 9222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225" name="Straight Connector 9224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227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9229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9231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9233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9235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9237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9239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5CA080A-2C60-7073-FEE5-F96C6D714F65}"/>
              </a:ext>
            </a:extLst>
          </p:cNvPr>
          <p:cNvSpPr txBox="1"/>
          <p:nvPr/>
        </p:nvSpPr>
        <p:spPr>
          <a:xfrm>
            <a:off x="389966" y="201706"/>
            <a:ext cx="50154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Interview Type 3:Panel Interview</a:t>
            </a:r>
          </a:p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Project Manager M&amp;S Transformation</a:t>
            </a:r>
          </a:p>
        </p:txBody>
      </p:sp>
      <p:sp>
        <p:nvSpPr>
          <p:cNvPr id="7" name="Frame 6">
            <a:extLst>
              <a:ext uri="{FF2B5EF4-FFF2-40B4-BE49-F238E27FC236}">
                <a16:creationId xmlns:a16="http://schemas.microsoft.com/office/drawing/2014/main" id="{59C53195-72A9-839C-6EFF-D4154EE62345}"/>
              </a:ext>
            </a:extLst>
          </p:cNvPr>
          <p:cNvSpPr/>
          <p:nvPr/>
        </p:nvSpPr>
        <p:spPr>
          <a:xfrm>
            <a:off x="1909823" y="2951544"/>
            <a:ext cx="2356857" cy="879676"/>
          </a:xfrm>
          <a:prstGeom prst="fram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8" name="Frame 7">
            <a:extLst>
              <a:ext uri="{FF2B5EF4-FFF2-40B4-BE49-F238E27FC236}">
                <a16:creationId xmlns:a16="http://schemas.microsoft.com/office/drawing/2014/main" id="{F700B9F1-91B4-758E-B530-EF31BD06B242}"/>
              </a:ext>
            </a:extLst>
          </p:cNvPr>
          <p:cNvSpPr/>
          <p:nvPr/>
        </p:nvSpPr>
        <p:spPr>
          <a:xfrm>
            <a:off x="3958542" y="1356068"/>
            <a:ext cx="2372810" cy="912570"/>
          </a:xfrm>
          <a:prstGeom prst="fram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9" name="Frame 8">
            <a:extLst>
              <a:ext uri="{FF2B5EF4-FFF2-40B4-BE49-F238E27FC236}">
                <a16:creationId xmlns:a16="http://schemas.microsoft.com/office/drawing/2014/main" id="{553B191A-5D8E-E853-9610-8F9E70E316BE}"/>
              </a:ext>
            </a:extLst>
          </p:cNvPr>
          <p:cNvSpPr/>
          <p:nvPr/>
        </p:nvSpPr>
        <p:spPr>
          <a:xfrm>
            <a:off x="153486" y="1392622"/>
            <a:ext cx="2523281" cy="810228"/>
          </a:xfrm>
          <a:prstGeom prst="fram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0" name="Frame 9">
            <a:extLst>
              <a:ext uri="{FF2B5EF4-FFF2-40B4-BE49-F238E27FC236}">
                <a16:creationId xmlns:a16="http://schemas.microsoft.com/office/drawing/2014/main" id="{CA4878D3-9C6D-154C-A473-C51A880439C5}"/>
              </a:ext>
            </a:extLst>
          </p:cNvPr>
          <p:cNvSpPr/>
          <p:nvPr/>
        </p:nvSpPr>
        <p:spPr>
          <a:xfrm>
            <a:off x="208344" y="4537276"/>
            <a:ext cx="2720051" cy="810228"/>
          </a:xfrm>
          <a:prstGeom prst="fram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5FAF528-93E0-90EA-4C14-67236195E0F2}"/>
              </a:ext>
            </a:extLst>
          </p:cNvPr>
          <p:cNvSpPr txBox="1"/>
          <p:nvPr/>
        </p:nvSpPr>
        <p:spPr>
          <a:xfrm>
            <a:off x="2152891" y="3183038"/>
            <a:ext cx="19098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Project Manager Candidate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80F9F6E-955F-30E7-C3D3-FC04D3589DFF}"/>
              </a:ext>
            </a:extLst>
          </p:cNvPr>
          <p:cNvSpPr txBox="1"/>
          <p:nvPr/>
        </p:nvSpPr>
        <p:spPr>
          <a:xfrm>
            <a:off x="509286" y="1585732"/>
            <a:ext cx="189824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HR Manager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F60C312-4EEA-DD60-53FB-CE854ABFBF04}"/>
              </a:ext>
            </a:extLst>
          </p:cNvPr>
          <p:cNvSpPr txBox="1"/>
          <p:nvPr/>
        </p:nvSpPr>
        <p:spPr>
          <a:xfrm>
            <a:off x="4155311" y="1585732"/>
            <a:ext cx="194068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Operations Manager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3C439B3-7FED-DEB7-6E9F-B56AADE5A8ED}"/>
              </a:ext>
            </a:extLst>
          </p:cNvPr>
          <p:cNvSpPr txBox="1"/>
          <p:nvPr/>
        </p:nvSpPr>
        <p:spPr>
          <a:xfrm>
            <a:off x="389966" y="4780344"/>
            <a:ext cx="234165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Transformation Manager</a:t>
            </a:r>
          </a:p>
        </p:txBody>
      </p:sp>
      <p:sp>
        <p:nvSpPr>
          <p:cNvPr id="16" name="Down Arrow 15">
            <a:extLst>
              <a:ext uri="{FF2B5EF4-FFF2-40B4-BE49-F238E27FC236}">
                <a16:creationId xmlns:a16="http://schemas.microsoft.com/office/drawing/2014/main" id="{2C3101AB-7668-2A06-BA29-CD6BACE8B9F5}"/>
              </a:ext>
            </a:extLst>
          </p:cNvPr>
          <p:cNvSpPr/>
          <p:nvPr/>
        </p:nvSpPr>
        <p:spPr>
          <a:xfrm rot="18507888">
            <a:off x="2169300" y="2032392"/>
            <a:ext cx="170984" cy="1171487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Down Arrow 16">
            <a:extLst>
              <a:ext uri="{FF2B5EF4-FFF2-40B4-BE49-F238E27FC236}">
                <a16:creationId xmlns:a16="http://schemas.microsoft.com/office/drawing/2014/main" id="{8FA1AFFE-10B8-4FFA-4602-018253DE70A9}"/>
              </a:ext>
            </a:extLst>
          </p:cNvPr>
          <p:cNvSpPr/>
          <p:nvPr/>
        </p:nvSpPr>
        <p:spPr>
          <a:xfrm rot="3482740">
            <a:off x="3962724" y="2068685"/>
            <a:ext cx="201326" cy="1080853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Up Arrow 19">
            <a:extLst>
              <a:ext uri="{FF2B5EF4-FFF2-40B4-BE49-F238E27FC236}">
                <a16:creationId xmlns:a16="http://schemas.microsoft.com/office/drawing/2014/main" id="{D6D1C585-88CC-E7AE-E676-8290A642A1C0}"/>
              </a:ext>
            </a:extLst>
          </p:cNvPr>
          <p:cNvSpPr/>
          <p:nvPr/>
        </p:nvSpPr>
        <p:spPr>
          <a:xfrm rot="1994322">
            <a:off x="2534856" y="3831220"/>
            <a:ext cx="141911" cy="682906"/>
          </a:xfrm>
          <a:prstGeom prst="up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257E215-0558-5FAB-8909-2E86CB1B8716}"/>
              </a:ext>
            </a:extLst>
          </p:cNvPr>
          <p:cNvSpPr txBox="1"/>
          <p:nvPr/>
        </p:nvSpPr>
        <p:spPr>
          <a:xfrm>
            <a:off x="11358436" y="6180881"/>
            <a:ext cx="494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10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BE585030-B5B4-6925-1F27-91A80F2655CE}"/>
              </a:ext>
            </a:extLst>
          </p:cNvPr>
          <p:cNvSpPr txBox="1"/>
          <p:nvPr/>
        </p:nvSpPr>
        <p:spPr>
          <a:xfrm>
            <a:off x="763929" y="5960962"/>
            <a:ext cx="33913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Final Selection Decision </a:t>
            </a:r>
          </a:p>
        </p:txBody>
      </p:sp>
    </p:spTree>
    <p:extLst>
      <p:ext uri="{BB962C8B-B14F-4D97-AF65-F5344CB8AC3E}">
        <p14:creationId xmlns:p14="http://schemas.microsoft.com/office/powerpoint/2010/main" val="28292277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D3D19D-A3D6-514A-C13A-63B535F3AA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35C8BE-E6BF-8148-4712-C99BB6CD9D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034FEA1-B539-35F2-E29A-62B94C3D6C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D1664A-3D67-3FA5-2005-8C371AACE1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3A57EB-FFCE-494C-A824-C2D33C18820F}" type="slidenum">
              <a:rPr lang="en-US" smtClean="0"/>
              <a:t>11</a:t>
            </a:fld>
            <a:endParaRPr lang="en-US"/>
          </a:p>
        </p:txBody>
      </p:sp>
      <p:pic>
        <p:nvPicPr>
          <p:cNvPr id="10242" name="Picture 2" descr="Use Your Teaching Experience Effectively in Interviews – the STAR Method –  Teach Away">
            <a:extLst>
              <a:ext uri="{FF2B5EF4-FFF2-40B4-BE49-F238E27FC236}">
                <a16:creationId xmlns:a16="http://schemas.microsoft.com/office/drawing/2014/main" id="{F05D51C0-2C47-0F4A-0B18-FFB7143B41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173A61F-8CBE-5B80-2BA8-C4D94674BF67}"/>
              </a:ext>
            </a:extLst>
          </p:cNvPr>
          <p:cNvSpPr txBox="1"/>
          <p:nvPr/>
        </p:nvSpPr>
        <p:spPr>
          <a:xfrm>
            <a:off x="214219" y="132546"/>
            <a:ext cx="860611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Questioning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Technique:STAR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Method</a:t>
            </a:r>
          </a:p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Project Manager-M&amp;S Transformation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7667CB3-D27D-D9F5-BC7A-541A2C29A4D0}"/>
              </a:ext>
            </a:extLst>
          </p:cNvPr>
          <p:cNvSpPr txBox="1"/>
          <p:nvPr/>
        </p:nvSpPr>
        <p:spPr>
          <a:xfrm>
            <a:off x="214219" y="5509549"/>
            <a:ext cx="2691027" cy="1076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“Can you describe a situation where you were responsible for managing a complex project or organizational change?”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4E3E021-DB90-38D3-894B-D2057AB07556}"/>
              </a:ext>
            </a:extLst>
          </p:cNvPr>
          <p:cNvSpPr txBox="1"/>
          <p:nvPr/>
        </p:nvSpPr>
        <p:spPr>
          <a:xfrm>
            <a:off x="3159889" y="5590572"/>
            <a:ext cx="2754774" cy="5688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“What was your role and what objectives were you required to achieve?”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83F7818-C8A7-EB7E-D351-A68066A2E0BD}"/>
              </a:ext>
            </a:extLst>
          </p:cNvPr>
          <p:cNvSpPr txBox="1"/>
          <p:nvPr/>
        </p:nvSpPr>
        <p:spPr>
          <a:xfrm>
            <a:off x="6261904" y="5590572"/>
            <a:ext cx="2743200" cy="8227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“What actions did you take to manage the project, coordinate stakeholders and overcome challenges?”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26AE13E-0024-48A5-41E6-EC8D9A010C95}"/>
              </a:ext>
            </a:extLst>
          </p:cNvPr>
          <p:cNvSpPr txBox="1"/>
          <p:nvPr/>
        </p:nvSpPr>
        <p:spPr>
          <a:xfrm>
            <a:off x="9431857" y="5574895"/>
            <a:ext cx="2602287" cy="8236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“What was the outcome of the </a:t>
            </a:r>
            <a:r>
              <a:rPr lang="en-US" sz="1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project,and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what improvements or benefits were achieved?”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979577C-8A65-264E-18A3-F05CEF461A2F}"/>
              </a:ext>
            </a:extLst>
          </p:cNvPr>
          <p:cNvSpPr txBox="1"/>
          <p:nvPr/>
        </p:nvSpPr>
        <p:spPr>
          <a:xfrm>
            <a:off x="11227442" y="6398518"/>
            <a:ext cx="6833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11</a:t>
            </a:r>
          </a:p>
        </p:txBody>
      </p:sp>
    </p:spTree>
    <p:extLst>
      <p:ext uri="{BB962C8B-B14F-4D97-AF65-F5344CB8AC3E}">
        <p14:creationId xmlns:p14="http://schemas.microsoft.com/office/powerpoint/2010/main" val="14100243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8D7A65-A77A-C585-4E2F-01DF9A8B09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D1534D-8653-DC18-6E2A-94DC40FD99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32D156D-8973-DF42-0070-09DD7B574B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6CE93CD-2D12-964D-1119-B6F66973D6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3A57EB-FFCE-494C-A824-C2D33C18820F}" type="slidenum">
              <a:rPr lang="en-US" smtClean="0"/>
              <a:t>12</a:t>
            </a:fld>
            <a:endParaRPr lang="en-US"/>
          </a:p>
        </p:txBody>
      </p:sp>
      <p:pic>
        <p:nvPicPr>
          <p:cNvPr id="11266" name="Picture 2" descr="Virtual vs. Face-to-Face Interviews: Have we Figured this out?">
            <a:extLst>
              <a:ext uri="{FF2B5EF4-FFF2-40B4-BE49-F238E27FC236}">
                <a16:creationId xmlns:a16="http://schemas.microsoft.com/office/drawing/2014/main" id="{75BAD30A-F05A-6A2B-5992-3D30EC6D13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D743EE9-BF5B-C522-4191-ED83C4C64628}"/>
              </a:ext>
            </a:extLst>
          </p:cNvPr>
          <p:cNvSpPr txBox="1"/>
          <p:nvPr/>
        </p:nvSpPr>
        <p:spPr>
          <a:xfrm>
            <a:off x="255494" y="376518"/>
            <a:ext cx="2864224" cy="2314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Virtual Interview:</a:t>
            </a:r>
          </a:p>
          <a:p>
            <a:pPr marL="171450" indent="-171450">
              <a:lnSpc>
                <a:spcPct val="150000"/>
              </a:lnSpc>
              <a:buFont typeface="Wingdings" pitchFamily="2" charset="2"/>
              <a:buChar char="ü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Saves time and recruitment costs</a:t>
            </a:r>
          </a:p>
          <a:p>
            <a:pPr marL="171450" indent="-171450">
              <a:lnSpc>
                <a:spcPct val="150000"/>
              </a:lnSpc>
              <a:buFont typeface="Wingdings" pitchFamily="2" charset="2"/>
              <a:buChar char="ü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Provides flexibility for candidates and interviewers</a:t>
            </a:r>
          </a:p>
          <a:p>
            <a:pPr marL="171450" indent="-171450">
              <a:lnSpc>
                <a:spcPct val="150000"/>
              </a:lnSpc>
              <a:buFont typeface="Wingdings" pitchFamily="2" charset="2"/>
              <a:buChar char="ü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Suitable for initial candidate screening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B1C62CB-C64F-3147-2367-665E5ECD8F86}"/>
              </a:ext>
            </a:extLst>
          </p:cNvPr>
          <p:cNvSpPr txBox="1"/>
          <p:nvPr/>
        </p:nvSpPr>
        <p:spPr>
          <a:xfrm>
            <a:off x="9479666" y="376518"/>
            <a:ext cx="2456840" cy="2314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Face-to-face interview:</a:t>
            </a:r>
          </a:p>
          <a:p>
            <a:pPr marL="171450" indent="-171450">
              <a:lnSpc>
                <a:spcPct val="150000"/>
              </a:lnSpc>
              <a:buFont typeface="Wingdings" pitchFamily="2" charset="2"/>
              <a:buChar char="ü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Builds stronger personal connection</a:t>
            </a:r>
          </a:p>
          <a:p>
            <a:pPr marL="171450" indent="-171450">
              <a:lnSpc>
                <a:spcPct val="150000"/>
              </a:lnSpc>
              <a:buFont typeface="Wingdings" pitchFamily="2" charset="2"/>
              <a:buChar char="ü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Allows better assessment of communication skills</a:t>
            </a:r>
          </a:p>
          <a:p>
            <a:pPr marL="171450" indent="-171450">
              <a:lnSpc>
                <a:spcPct val="150000"/>
              </a:lnSpc>
              <a:buFont typeface="Wingdings" pitchFamily="2" charset="2"/>
              <a:buChar char="ü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Suitable for final-stage selection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996E40D-3E7D-DB7B-859C-72C16D18EEDD}"/>
              </a:ext>
            </a:extLst>
          </p:cNvPr>
          <p:cNvSpPr txBox="1"/>
          <p:nvPr/>
        </p:nvSpPr>
        <p:spPr>
          <a:xfrm>
            <a:off x="11632557" y="6406487"/>
            <a:ext cx="4629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12</a:t>
            </a:r>
          </a:p>
        </p:txBody>
      </p:sp>
    </p:spTree>
    <p:extLst>
      <p:ext uri="{BB962C8B-B14F-4D97-AF65-F5344CB8AC3E}">
        <p14:creationId xmlns:p14="http://schemas.microsoft.com/office/powerpoint/2010/main" val="7112726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98B566-D65A-7101-A2DE-89D779CB21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Recommendations for M&amp;S Recruitment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44E6CF-39B2-7D0C-64E5-3D620720DC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Recruit Transformation–Focused Project Managers</a:t>
            </a:r>
          </a:p>
          <a:p>
            <a:pPr>
              <a:buFont typeface="Wingdings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Implement a Competency-Based Selection Framework</a:t>
            </a:r>
          </a:p>
          <a:p>
            <a:pPr>
              <a:buFont typeface="Wingdings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Adopt a Hybrid Recruitment and Interview Model</a:t>
            </a:r>
          </a:p>
          <a:p>
            <a:pPr>
              <a:buFont typeface="Wingdings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Strengthen Internal Talent Development</a:t>
            </a:r>
          </a:p>
          <a:p>
            <a:pPr>
              <a:buFont typeface="Wingdings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Use Data-Driven Recruitment Decisions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2AD2A65-5839-6049-8E90-AE8C1634B4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1122837" y="6041362"/>
            <a:ext cx="683339" cy="365125"/>
          </a:xfrm>
        </p:spPr>
        <p:txBody>
          <a:bodyPr/>
          <a:lstStyle/>
          <a:p>
            <a:r>
              <a:rPr lang="en-US" sz="18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13</a:t>
            </a:r>
          </a:p>
        </p:txBody>
      </p:sp>
    </p:spTree>
    <p:extLst>
      <p:ext uri="{BB962C8B-B14F-4D97-AF65-F5344CB8AC3E}">
        <p14:creationId xmlns:p14="http://schemas.microsoft.com/office/powerpoint/2010/main" val="422337920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AB966-8079-0167-9825-6E6D6EC6B2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3197B9-FAC5-C5F9-443A-97BA9F4300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75E01F9-36C2-63B6-CF4B-615FFEE995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AE37C5-339F-D10C-FDB0-E858E975DE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3A57EB-FFCE-494C-A824-C2D33C18820F}" type="slidenum">
              <a:rPr lang="en-US" smtClean="0"/>
              <a:t>14</a:t>
            </a:fld>
            <a:endParaRPr lang="en-US"/>
          </a:p>
        </p:txBody>
      </p:sp>
      <p:pic>
        <p:nvPicPr>
          <p:cNvPr id="12290" name="Picture 2" descr="Conclusion and Call to Action - fundsforNGOs - Grants and Resources for  Sustainability">
            <a:extLst>
              <a:ext uri="{FF2B5EF4-FFF2-40B4-BE49-F238E27FC236}">
                <a16:creationId xmlns:a16="http://schemas.microsoft.com/office/drawing/2014/main" id="{8F112E34-413B-8850-E9FC-0ACF9418E3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1219200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9397BD3-0791-EF0C-D875-B62BF15BFCAB}"/>
              </a:ext>
            </a:extLst>
          </p:cNvPr>
          <p:cNvSpPr txBox="1"/>
          <p:nvPr/>
        </p:nvSpPr>
        <p:spPr>
          <a:xfrm>
            <a:off x="509286" y="2951545"/>
            <a:ext cx="6018835" cy="36072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transformation requires M&amp;S to attract and select employees with the skills, knowledge and </a:t>
            </a:r>
            <a:r>
              <a:rPr lang="en-US" sz="1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behaviours</a:t>
            </a: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needed to achieve successful change. Effective recruitment strategies, including detailed job analysis,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competency-based selection, and structured interview methods, can help identify suitable Project Managers capable</a:t>
            </a: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of leading transformation initiatives. A combination of virtual and face-to-face interviews can improve recruitment efficiency while ensuring a thorough assessment. M&amp;S can strengthen its workforce capabilities and support long-term </a:t>
            </a:r>
            <a:r>
              <a:rPr lang="en-US" sz="1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performance. Therefore, effective talent acquisition is essential for ensuring that transformation projects are delivered successfully and aligned with the company’s future objectives.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6A19BE0-A1D1-BFCB-B821-DEB9BD1EFC91}"/>
              </a:ext>
            </a:extLst>
          </p:cNvPr>
          <p:cNvSpPr txBox="1"/>
          <p:nvPr/>
        </p:nvSpPr>
        <p:spPr>
          <a:xfrm>
            <a:off x="11019099" y="6308203"/>
            <a:ext cx="7176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14</a:t>
            </a:r>
          </a:p>
        </p:txBody>
      </p:sp>
    </p:spTree>
    <p:extLst>
      <p:ext uri="{BB962C8B-B14F-4D97-AF65-F5344CB8AC3E}">
        <p14:creationId xmlns:p14="http://schemas.microsoft.com/office/powerpoint/2010/main" val="388914943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FE44CF2-39C2-72DB-76CC-DA577413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1377914" y="6041362"/>
            <a:ext cx="555584" cy="365125"/>
          </a:xfrm>
        </p:spPr>
        <p:txBody>
          <a:bodyPr/>
          <a:lstStyle/>
          <a:p>
            <a:r>
              <a:rPr lang="en-US" sz="18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15</a:t>
            </a:r>
          </a:p>
        </p:txBody>
      </p:sp>
      <p:pic>
        <p:nvPicPr>
          <p:cNvPr id="13315" name="Picture 3" descr="Business NH Magazine">
            <a:extLst>
              <a:ext uri="{FF2B5EF4-FFF2-40B4-BE49-F238E27FC236}">
                <a16:creationId xmlns:a16="http://schemas.microsoft.com/office/drawing/2014/main" id="{8AD76471-8E9A-2A95-5015-8D4D0FD0B7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197" y="111367"/>
            <a:ext cx="7778186" cy="2458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ctangle 3">
            <a:extLst>
              <a:ext uri="{FF2B5EF4-FFF2-40B4-BE49-F238E27FC236}">
                <a16:creationId xmlns:a16="http://schemas.microsoft.com/office/drawing/2014/main" id="{09E94BB5-75B9-E64B-52C5-6F1A5663B23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85196" y="2770219"/>
            <a:ext cx="4479401" cy="938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Armstrong, M. and Taylor, S. (2023)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 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Armstrong’s Handbook of Human Resource Management Practice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. 16th 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edn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. London: Kogan Page.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</p:txBody>
      </p:sp>
      <p:sp>
        <p:nvSpPr>
          <p:cNvPr id="16" name="Rectangle 6">
            <a:extLst>
              <a:ext uri="{FF2B5EF4-FFF2-40B4-BE49-F238E27FC236}">
                <a16:creationId xmlns:a16="http://schemas.microsoft.com/office/drawing/2014/main" id="{4D29C553-FCAE-F046-BB85-F56CFBE398A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5196" y="3789572"/>
            <a:ext cx="5798915" cy="6001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Chartered Institute of Personnel and Development (CIPD) (2024)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 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Recruitment: An Overview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. Available at: 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  <a:hlinkClick r:id="rId3"/>
              </a:rPr>
              <a:t>https://www.cipd.org/uk/knowledge/factsheets/recruitment-factsheet/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 (Accessed: 26 July 2026).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</p:txBody>
      </p:sp>
      <p:sp>
        <p:nvSpPr>
          <p:cNvPr id="18" name="Rectangle 7">
            <a:extLst>
              <a:ext uri="{FF2B5EF4-FFF2-40B4-BE49-F238E27FC236}">
                <a16:creationId xmlns:a16="http://schemas.microsoft.com/office/drawing/2014/main" id="{9C4F1B8E-E70A-5C64-3C1C-5D8969761F8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5196" y="5000105"/>
            <a:ext cx="5324354" cy="430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Marks &amp; Spencer (2025)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 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Annual Report and Financial Statements 2025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. Available at: 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  <a:hlinkClick r:id="rId4"/>
              </a:rPr>
              <a:t>https://corporate.marksandspencer.com/investors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 (Accessed: 26 July 2026).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</p:txBody>
      </p:sp>
      <p:sp>
        <p:nvSpPr>
          <p:cNvPr id="22" name="Rectangle 9">
            <a:extLst>
              <a:ext uri="{FF2B5EF4-FFF2-40B4-BE49-F238E27FC236}">
                <a16:creationId xmlns:a16="http://schemas.microsoft.com/office/drawing/2014/main" id="{1B68D84B-3AED-F6B0-FE71-4E0D17BD134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91514" y="2822825"/>
            <a:ext cx="5000263" cy="7694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Marks &amp; Spencer (2025)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 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Our Sustainability Plan and Net Zero Commitments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. Available at: 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  <a:hlinkClick r:id="rId5"/>
              </a:rPr>
              <a:t>https://corporate.marksandspencer.com/sustainability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 (Accessed: 26 July 2026).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</p:txBody>
      </p:sp>
      <p:sp>
        <p:nvSpPr>
          <p:cNvPr id="24" name="Rectangle 10">
            <a:extLst>
              <a:ext uri="{FF2B5EF4-FFF2-40B4-BE49-F238E27FC236}">
                <a16:creationId xmlns:a16="http://schemas.microsoft.com/office/drawing/2014/main" id="{0B8E631D-69AA-98FE-64FE-962D600A18B4}"/>
              </a:ext>
            </a:extLst>
          </p:cNvPr>
          <p:cNvSpPr>
            <a:spLocks noChangeArrowheads="1"/>
          </p:cNvSpPr>
          <p:nvPr/>
        </p:nvSpPr>
        <p:spPr bwMode="auto">
          <a:xfrm rot="10800000" flipV="1">
            <a:off x="5891514" y="3972682"/>
            <a:ext cx="5112552" cy="430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Saunders, M., Lewis, P. and Thornhill, A. (2023)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 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Research Methods for Business Students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. 9th 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edn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. Harlow: Pearson.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478575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1305</Words>
  <Application>Microsoft Office PowerPoint</Application>
  <PresentationFormat>Widescreen</PresentationFormat>
  <Paragraphs>184</Paragraphs>
  <Slides>15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Aptos</vt:lpstr>
      <vt:lpstr>Arial</vt:lpstr>
      <vt:lpstr>Times New Roman</vt:lpstr>
      <vt:lpstr>Trebuchet MS</vt:lpstr>
      <vt:lpstr>Wingdings</vt:lpstr>
      <vt:lpstr>Wingdings 3</vt:lpstr>
      <vt:lpstr>Facet</vt:lpstr>
      <vt:lpstr>PowerPoint Presentation</vt:lpstr>
      <vt:lpstr>Table of Content</vt:lpstr>
      <vt:lpstr>PowerPoint Presentation</vt:lpstr>
      <vt:lpstr>Marks &amp; Spencer’s Organisational Transformation</vt:lpstr>
      <vt:lpstr>Recruiting the Right Candidate at the Right Time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Recommendations for M&amp;S Recruitment Strategy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Prezentare PowerPoint</dc:title>
  <dc:creator>Turcan Alina</dc:creator>
  <cp:lastModifiedBy>Dace Sproge</cp:lastModifiedBy>
  <cp:revision>2</cp:revision>
  <dcterms:created xsi:type="dcterms:W3CDTF">2026-07-25T08:07:11Z</dcterms:created>
  <dcterms:modified xsi:type="dcterms:W3CDTF">2026-07-28T20:21:02Z</dcterms:modified>
</cp:coreProperties>
</file>