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Ex1.xml" ContentType="application/vnd.ms-office.chartex+xml"/>
  <Override PartName="/ppt/charts/style1.xml" ContentType="application/vnd.ms-office.chartstyle+xml"/>
  <Override PartName="/ppt/charts/colors1.xml" ContentType="application/vnd.ms-office.chartcolorstyle+xml"/>
  <Override PartName="/ppt/charts/chart1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2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4"/>
  </p:sldMasterIdLst>
  <p:notesMasterIdLst>
    <p:notesMasterId r:id="rId25"/>
  </p:notesMasterIdLst>
  <p:handoutMasterIdLst>
    <p:handoutMasterId r:id="rId26"/>
  </p:handoutMasterIdLst>
  <p:sldIdLst>
    <p:sldId id="257" r:id="rId5"/>
    <p:sldId id="389" r:id="rId6"/>
    <p:sldId id="393" r:id="rId7"/>
    <p:sldId id="384" r:id="rId8"/>
    <p:sldId id="392" r:id="rId9"/>
    <p:sldId id="394" r:id="rId10"/>
    <p:sldId id="400" r:id="rId11"/>
    <p:sldId id="395" r:id="rId12"/>
    <p:sldId id="317" r:id="rId13"/>
    <p:sldId id="396" r:id="rId14"/>
    <p:sldId id="397" r:id="rId15"/>
    <p:sldId id="398" r:id="rId16"/>
    <p:sldId id="399" r:id="rId17"/>
    <p:sldId id="402" r:id="rId18"/>
    <p:sldId id="277" r:id="rId19"/>
    <p:sldId id="278" r:id="rId20"/>
    <p:sldId id="401" r:id="rId21"/>
    <p:sldId id="403" r:id="rId22"/>
    <p:sldId id="404" r:id="rId23"/>
    <p:sldId id="268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>
          <p15:clr>
            <a:srgbClr val="F26B43"/>
          </p15:clr>
        </p15:guide>
        <p15:guide id="3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7335B"/>
    <a:srgbClr val="00467A"/>
    <a:srgbClr val="FFFFFF"/>
    <a:srgbClr val="CCE8D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3725" autoAdjust="0"/>
  </p:normalViewPr>
  <p:slideViewPr>
    <p:cSldViewPr snapToGrid="0">
      <p:cViewPr varScale="1">
        <p:scale>
          <a:sx n="63" d="100"/>
          <a:sy n="63" d="100"/>
        </p:scale>
        <p:origin x="804" y="76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2709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48" d="100"/>
          <a:sy n="48" d="100"/>
        </p:scale>
        <p:origin x="1911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Ex1.xml.rels><?xml version="1.0" encoding="UTF-8" standalone="yes"?>
<Relationships xmlns="http://schemas.openxmlformats.org/package/2006/relationships"><Relationship Id="rId3" Type="http://schemas.microsoft.com/office/2011/relationships/chartColorStyle" Target="colors1.xml"/><Relationship Id="rId2" Type="http://schemas.microsoft.com/office/2011/relationships/chartStyle" Target="style1.xml"/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3"/>
    </mc:Choice>
    <mc:Fallback>
      <c:style val="3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2015</c:v>
                </c:pt>
              </c:strCache>
            </c:strRef>
          </c:tx>
          <c:spPr>
            <a:solidFill>
              <a:schemeClr val="accent1">
                <a:shade val="53000"/>
              </a:schemeClr>
            </a:solidFill>
            <a:ln>
              <a:noFill/>
            </a:ln>
            <a:effectLst/>
          </c:spPr>
          <c:invertIfNegative val="0"/>
          <c:cat>
            <c:numRef>
              <c:f>Sheet1!$A$2</c:f>
              <c:numCache>
                <c:formatCode>General</c:formatCode>
                <c:ptCount val="1"/>
              </c:numCache>
            </c:numRef>
          </c:cat>
          <c:val>
            <c:numRef>
              <c:f>Sheet1!$B$2</c:f>
              <c:numCache>
                <c:formatCode>General</c:formatCode>
                <c:ptCount val="1"/>
                <c:pt idx="0">
                  <c:v>3.4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2A5-40CB-87D1-F1121C1E1D3A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2016</c:v>
                </c:pt>
              </c:strCache>
            </c:strRef>
          </c:tx>
          <c:spPr>
            <a:solidFill>
              <a:schemeClr val="accent1">
                <a:shade val="76000"/>
              </a:schemeClr>
            </a:solidFill>
            <a:ln>
              <a:noFill/>
            </a:ln>
            <a:effectLst/>
          </c:spPr>
          <c:invertIfNegative val="0"/>
          <c:cat>
            <c:numRef>
              <c:f>Sheet1!$A$2</c:f>
              <c:numCache>
                <c:formatCode>General</c:formatCode>
                <c:ptCount val="1"/>
              </c:numCache>
            </c:numRef>
          </c:cat>
          <c:val>
            <c:numRef>
              <c:f>Sheet1!$C$2</c:f>
              <c:numCache>
                <c:formatCode>General</c:formatCode>
                <c:ptCount val="1"/>
                <c:pt idx="0">
                  <c:v>3.5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22A5-40CB-87D1-F1121C1E1D3A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2017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Sheet1!$A$2</c:f>
              <c:numCache>
                <c:formatCode>General</c:formatCode>
                <c:ptCount val="1"/>
              </c:numCache>
            </c:numRef>
          </c:cat>
          <c:val>
            <c:numRef>
              <c:f>Sheet1!$D$2</c:f>
              <c:numCache>
                <c:formatCode>General</c:formatCode>
                <c:ptCount val="1"/>
                <c:pt idx="0">
                  <c:v>3.68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22A5-40CB-87D1-F1121C1E1D3A}"/>
            </c:ext>
          </c:extLst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2018</c:v>
                </c:pt>
              </c:strCache>
            </c:strRef>
          </c:tx>
          <c:spPr>
            <a:solidFill>
              <a:schemeClr val="accent1">
                <a:tint val="77000"/>
              </a:schemeClr>
            </a:solidFill>
            <a:ln>
              <a:noFill/>
            </a:ln>
            <a:effectLst/>
          </c:spPr>
          <c:invertIfNegative val="0"/>
          <c:cat>
            <c:numRef>
              <c:f>Sheet1!$A$2</c:f>
              <c:numCache>
                <c:formatCode>General</c:formatCode>
                <c:ptCount val="1"/>
              </c:numCache>
            </c:numRef>
          </c:cat>
          <c:val>
            <c:numRef>
              <c:f>Sheet1!$E$2</c:f>
              <c:numCache>
                <c:formatCode>General</c:formatCode>
                <c:ptCount val="1"/>
                <c:pt idx="0">
                  <c:v>3.8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3-22A5-40CB-87D1-F1121C1E1D3A}"/>
            </c:ext>
          </c:extLst>
        </c:ser>
        <c:ser>
          <c:idx val="4"/>
          <c:order val="4"/>
          <c:tx>
            <c:strRef>
              <c:f>Sheet1!$F$1</c:f>
              <c:strCache>
                <c:ptCount val="1"/>
                <c:pt idx="0">
                  <c:v>2019</c:v>
                </c:pt>
              </c:strCache>
            </c:strRef>
          </c:tx>
          <c:spPr>
            <a:solidFill>
              <a:schemeClr val="accent1">
                <a:tint val="54000"/>
              </a:schemeClr>
            </a:solidFill>
            <a:ln>
              <a:noFill/>
            </a:ln>
            <a:effectLst/>
          </c:spPr>
          <c:invertIfNegative val="0"/>
          <c:cat>
            <c:numRef>
              <c:f>Sheet1!$A$2</c:f>
              <c:numCache>
                <c:formatCode>General</c:formatCode>
                <c:ptCount val="1"/>
              </c:numCache>
            </c:numRef>
          </c:cat>
          <c:val>
            <c:numRef>
              <c:f>Sheet1!$F$2</c:f>
              <c:numCache>
                <c:formatCode>General</c:formatCode>
                <c:ptCount val="1"/>
                <c:pt idx="0">
                  <c:v>3.9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22A5-40CB-87D1-F1121C1E1D3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070959903"/>
        <c:axId val="1070960319"/>
      </c:barChart>
      <c:catAx>
        <c:axId val="1070959903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70960319"/>
        <c:crosses val="autoZero"/>
        <c:auto val="1"/>
        <c:lblAlgn val="ctr"/>
        <c:lblOffset val="100"/>
        <c:noMultiLvlLbl val="0"/>
      </c:catAx>
      <c:valAx>
        <c:axId val="107096031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070959903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12877203507978111"/>
          <c:y val="0.94102284072263831"/>
          <c:w val="0.77832142575858032"/>
          <c:h val="4.3541657623557807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3"/>
    </mc:Choice>
    <mc:Fallback>
      <c:style val="3"/>
    </mc:Fallback>
  </mc:AlternateContent>
  <c:chart>
    <c:autoTitleDeleted val="1"/>
    <c:plotArea>
      <c:layout>
        <c:manualLayout>
          <c:layoutTarget val="inner"/>
          <c:xMode val="edge"/>
          <c:yMode val="edge"/>
          <c:x val="0.11833754725613427"/>
          <c:y val="8.8960751460642945E-2"/>
          <c:w val="0.65498051275700631"/>
          <c:h val="0.82648864040837233"/>
        </c:manualLayout>
      </c:layout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People</c:v>
                </c:pt>
              </c:strCache>
            </c:strRef>
          </c:tx>
          <c:explosion val="29"/>
          <c:dPt>
            <c:idx val="0"/>
            <c:bubble3D val="0"/>
            <c:spPr>
              <a:solidFill>
                <a:schemeClr val="accent1">
                  <a:shade val="76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5E35-4F8D-98DA-DF3D00D800F2}"/>
              </c:ext>
            </c:extLst>
          </c:dPt>
          <c:dPt>
            <c:idx val="1"/>
            <c:bubble3D val="0"/>
            <c:spPr>
              <a:solidFill>
                <a:schemeClr val="accent1">
                  <a:tint val="77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5E35-4F8D-98DA-DF3D00D800F2}"/>
              </c:ext>
            </c:extLst>
          </c:dPt>
          <c:dLbls>
            <c:dLbl>
              <c:idx val="0"/>
              <c:layout>
                <c:manualLayout>
                  <c:x val="-0.33275217946428937"/>
                  <c:y val="6.6152149944872923E-3"/>
                </c:manualLayout>
              </c:layout>
              <c:tx>
                <c:rich>
                  <a:bodyPr rot="0" spcFirstLastPara="1" vertOverflow="ellipsis" vert="horz" wrap="square" lIns="38100" tIns="19050" rIns="38100" bIns="19050" anchor="ctr" anchorCtr="1">
                    <a:noAutofit/>
                  </a:bodyPr>
                  <a:lstStyle/>
                  <a:p>
                    <a:pPr>
                      <a:defRPr sz="1197" b="0" i="0" u="none" strike="noStrike" kern="1200" baseline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  <a:ea typeface="+mn-ea"/>
                        <a:cs typeface="+mn-cs"/>
                      </a:defRPr>
                    </a:pPr>
                    <a:fld id="{E9882574-E4C7-4968-AF2D-E69B02450A60}" type="CATEGORYNAME">
                      <a:rPr lang="en-US" sz="4000">
                        <a:latin typeface="Arial" panose="020B0604020202020204" pitchFamily="34" charset="0"/>
                        <a:cs typeface="Arial" panose="020B0604020202020204" pitchFamily="34" charset="0"/>
                      </a:rPr>
                      <a:pPr>
                        <a:defRPr/>
                      </a:pPr>
                      <a:t>[CATEGORY NAME]</a:t>
                    </a:fld>
                    <a:r>
                      <a:rPr lang="en-US" sz="4000" baseline="0" dirty="0">
                        <a:latin typeface="Arial" panose="020B0604020202020204" pitchFamily="34" charset="0"/>
                        <a:cs typeface="Arial" panose="020B0604020202020204" pitchFamily="34" charset="0"/>
                      </a:rPr>
                      <a:t>, </a:t>
                    </a:r>
                    <a:fld id="{8D8159A6-D8D6-4B0A-AAAE-5E29664305AB}" type="VALUE">
                      <a:rPr lang="en-US" sz="4000" baseline="0">
                        <a:latin typeface="Arial" panose="020B0604020202020204" pitchFamily="34" charset="0"/>
                        <a:cs typeface="Arial" panose="020B0604020202020204" pitchFamily="34" charset="0"/>
                      </a:rPr>
                      <a:pPr>
                        <a:defRPr/>
                      </a:pPr>
                      <a:t>[VALUE]</a:t>
                    </a:fld>
                    <a:endParaRPr lang="en-US" sz="4000" baseline="0" dirty="0">
                      <a:latin typeface="Arial" panose="020B0604020202020204" pitchFamily="34" charset="0"/>
                      <a:cs typeface="Arial" panose="020B0604020202020204" pitchFamily="34" charset="0"/>
                    </a:endParaRPr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197" b="0" i="0" u="none" strike="noStrike" kern="1200" baseline="0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34944948189576908"/>
                      <c:h val="0.2180485983904713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1-5E35-4F8D-98DA-DF3D00D800F2}"/>
                </c:ext>
              </c:extLst>
            </c:dLbl>
            <c:dLbl>
              <c:idx val="1"/>
              <c:layout>
                <c:manualLayout>
                  <c:x val="0.47704578212127152"/>
                  <c:y val="-1.124951167212164E-2"/>
                </c:manualLayout>
              </c:layout>
              <c:tx>
                <c:rich>
                  <a:bodyPr rot="0" spcFirstLastPara="1" vertOverflow="ellipsis" vert="horz" wrap="square" lIns="38100" tIns="19050" rIns="38100" bIns="19050" anchor="ctr" anchorCtr="1">
                    <a:noAutofit/>
                  </a:bodyPr>
                  <a:lstStyle/>
                  <a:p>
                    <a:pPr>
                      <a:defRPr sz="1197" b="0" i="0" u="none" strike="noStrike" kern="1200" baseline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  <a:latin typeface="+mn-lt"/>
                        <a:ea typeface="+mn-ea"/>
                        <a:cs typeface="+mn-cs"/>
                      </a:defRPr>
                    </a:pPr>
                    <a:fld id="{75A3DAD1-695D-46AC-BB38-8B67D0363EAD}" type="CATEGORYNAME">
                      <a:rPr lang="en-US" sz="4400">
                        <a:latin typeface="Arial" panose="020B0604020202020204" pitchFamily="34" charset="0"/>
                        <a:cs typeface="Arial" panose="020B0604020202020204" pitchFamily="34" charset="0"/>
                      </a:rPr>
                      <a:pPr>
                        <a:defRPr/>
                      </a:pPr>
                      <a:t>[CATEGORY NAME]</a:t>
                    </a:fld>
                    <a:r>
                      <a:rPr lang="en-US" sz="4400" baseline="0" dirty="0">
                        <a:latin typeface="Arial" panose="020B0604020202020204" pitchFamily="34" charset="0"/>
                        <a:cs typeface="Arial" panose="020B0604020202020204" pitchFamily="34" charset="0"/>
                      </a:rPr>
                      <a:t>, </a:t>
                    </a:r>
                    <a:fld id="{79EBFAAF-E348-4C84-8F19-3B2F8A1A4CCB}" type="VALUE">
                      <a:rPr lang="en-US" sz="4400" baseline="0">
                        <a:latin typeface="Arial" panose="020B0604020202020204" pitchFamily="34" charset="0"/>
                        <a:cs typeface="Arial" panose="020B0604020202020204" pitchFamily="34" charset="0"/>
                      </a:rPr>
                      <a:pPr>
                        <a:defRPr/>
                      </a:pPr>
                      <a:t>[VALUE]</a:t>
                    </a:fld>
                    <a:endParaRPr lang="en-US" sz="4400" baseline="0" dirty="0">
                      <a:latin typeface="Arial" panose="020B0604020202020204" pitchFamily="34" charset="0"/>
                      <a:cs typeface="Arial" panose="020B0604020202020204" pitchFamily="34" charset="0"/>
                    </a:endParaRPr>
                  </a:p>
                </c:rich>
              </c:tx>
              <c:spPr>
                <a:noFill/>
                <a:ln>
                  <a:noFill/>
                </a:ln>
                <a:effectLst/>
              </c:spPr>
              <c:txPr>
                <a:bodyPr rot="0" spcFirstLastPara="1" vertOverflow="ellipsis" vert="horz" wrap="square" lIns="38100" tIns="19050" rIns="38100" bIns="19050" anchor="ctr" anchorCtr="1">
                  <a:noAutofit/>
                </a:bodyPr>
                <a:lstStyle/>
                <a:p>
                  <a:pPr>
                    <a:defRPr sz="1197" b="0" i="0" u="none" strike="noStrike" kern="1200" baseline="0">
                      <a:solidFill>
                        <a:schemeClr val="tx1">
                          <a:lumMod val="75000"/>
                          <a:lumOff val="25000"/>
                        </a:schemeClr>
                      </a:solidFill>
                      <a:latin typeface="+mn-lt"/>
                      <a:ea typeface="+mn-ea"/>
                      <a:cs typeface="+mn-cs"/>
                    </a:defRPr>
                  </a:pPr>
                  <a:endParaRPr lang="en-US"/>
                </a:p>
              </c:txPr>
              <c:showLegendKey val="0"/>
              <c:showVal val="1"/>
              <c:showCatName val="1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>
                  <c15:layout>
                    <c:manualLayout>
                      <c:w val="0.28167359813968207"/>
                      <c:h val="0.27734766340535988"/>
                    </c:manualLayout>
                  </c15:layout>
                  <c15:dlblFieldTable/>
                  <c15:showDataLabelsRange val="0"/>
                </c:ext>
                <c:ext xmlns:c16="http://schemas.microsoft.com/office/drawing/2014/chart" uri="{C3380CC4-5D6E-409C-BE32-E72D297353CC}">
                  <c16:uniqueId val="{00000003-5E35-4F8D-98DA-DF3D00D800F2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1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Type 1</c:v>
                </c:pt>
                <c:pt idx="1">
                  <c:v>Type 2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46000</c:v>
                </c:pt>
                <c:pt idx="1">
                  <c:v>404000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E3E-4AD8-953B-434A0DB3B7F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  <c:holeSize val="75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Ex1.xml><?xml version="1.0" encoding="utf-8"?>
<cx:chartSpace xmlns:a="http://schemas.openxmlformats.org/drawingml/2006/main" xmlns:r="http://schemas.openxmlformats.org/officeDocument/2006/relationships" xmlns:cx="http://schemas.microsoft.com/office/drawing/2014/chartex">
  <cx:chartData>
    <cx:externalData r:id="rId1" cx:autoUpdate="0"/>
    <cx:data id="0">
      <cx:strDim type="cat">
        <cx:f>Sheet1!$A$2:$A$47</cx:f>
        <cx:lvl ptCount="46">
          <cx:pt idx="0">2000</cx:pt>
          <cx:pt idx="1">2022</cx:pt>
        </cx:lvl>
      </cx:strDim>
      <cx:numDim type="val">
        <cx:f>Sheet1!$B$2:$B$47</cx:f>
        <cx:lvl ptCount="46" formatCode="General">
          <cx:pt idx="0">13000</cx:pt>
          <cx:pt idx="1">390000</cx:pt>
        </cx:lvl>
      </cx:numDim>
    </cx:data>
  </cx:chartData>
  <cx:chart>
    <cx:plotArea>
      <cx:plotAreaRegion>
        <cx:series layoutId="clusteredColumn" uniqueId="{E9656957-B466-4AE7-B2AA-E4E9517FA7D3}" formatIdx="0">
          <cx:tx>
            <cx:txData>
              <cx:f>Sheet1!$B$1</cx:f>
              <cx:v>Series1</cx:v>
            </cx:txData>
          </cx:tx>
          <cx:dataId val="0"/>
          <cx:layoutPr>
            <cx:aggregation/>
          </cx:layoutPr>
        </cx:series>
      </cx:plotAreaRegion>
      <cx:axis id="0">
        <cx:catScaling gapWidth="0"/>
        <cx:tickLabels/>
      </cx:axis>
      <cx:axis id="1">
        <cx:valScaling/>
        <cx:majorGridlines/>
        <cx:tickLabels/>
      </cx:axis>
    </cx:plotArea>
  </cx:chart>
</cx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withinLinear" id="3">
  <a:schemeClr val="accent1"/>
  <a:schemeClr val="accent1"/>
  <a:schemeClr val="accent1"/>
  <a:schemeClr val="accent1"/>
  <a:schemeClr val="accent1"/>
  <a:schemeClr val="accent1"/>
</cs:colorStyle>
</file>

<file path=ppt/charts/colors3.xml><?xml version="1.0" encoding="utf-8"?>
<cs:colorStyle xmlns:cs="http://schemas.microsoft.com/office/drawing/2012/chartStyle" xmlns:a="http://schemas.openxmlformats.org/drawingml/2006/main" meth="withinLinear" id="3">
  <a:schemeClr val="accent1"/>
  <a:schemeClr val="accent1"/>
  <a:schemeClr val="accent1"/>
  <a:schemeClr val="accent1"/>
  <a:schemeClr val="accent1"/>
  <a:schemeClr val="accent1"/>
</cs:colorStyle>
</file>

<file path=ppt/charts/style1.xml><?xml version="1.0" encoding="utf-8"?>
<cs:chartStyle xmlns:cs="http://schemas.microsoft.com/office/drawing/2012/chartStyle" xmlns:a="http://schemas.openxmlformats.org/drawingml/2006/main" id="370">
  <cs:axisTitle>
    <cs:lnRef idx="0"/>
    <cs:fillRef idx="0"/>
    <cs:effectRef idx="0"/>
    <cs:fontRef idx="minor">
      <a:schemeClr val="lt1">
        <a:lumMod val="95000"/>
      </a:schemeClr>
    </cs:fontRef>
    <cs:defRPr sz="1197"/>
  </cs:axisTitle>
  <cs:categoryAxis>
    <cs:lnRef idx="0"/>
    <cs:fillRef idx="0"/>
    <cs:effectRef idx="0"/>
    <cs:fontRef idx="minor">
      <a:schemeClr val="lt1">
        <a:lumMod val="9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330"/>
  </cs:chartArea>
  <cs:dataLabel>
    <cs:lnRef idx="0"/>
    <cs:fillRef idx="0"/>
    <cs:effectRef idx="0"/>
    <cs:fontRef idx="minor">
      <a:schemeClr val="lt1">
        <a:lumMod val="95000"/>
      </a:schemeClr>
    </cs:fontRef>
    <cs:defRPr sz="1197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lt1"/>
    </cs:fontRef>
    <cs:spPr>
      <a:gradFill rotWithShape="1">
        <a:gsLst>
          <a:gs pos="0">
            <a:schemeClr val="phClr">
              <a:satMod val="103000"/>
              <a:lumMod val="102000"/>
              <a:tint val="94000"/>
            </a:schemeClr>
          </a:gs>
          <a:gs pos="50000">
            <a:schemeClr val="phClr">
              <a:satMod val="110000"/>
              <a:lumMod val="100000"/>
              <a:shade val="100000"/>
            </a:schemeClr>
          </a:gs>
          <a:gs pos="100000">
            <a:schemeClr val="phClr">
              <a:lumMod val="99000"/>
              <a:satMod val="120000"/>
              <a:shade val="78000"/>
            </a:schemeClr>
          </a:gs>
        </a:gsLst>
        <a:lin ang="5400000" scaled="0"/>
      </a:gradFill>
      <a:ln>
        <a:solidFill>
          <a:schemeClr val="tx1"/>
        </a:solidFill>
      </a:ln>
    </cs:spPr>
  </cs:dataPoint>
  <cs:dataPoint3D>
    <cs:lnRef idx="0"/>
    <cs:fillRef idx="0">
      <cs:styleClr val="auto"/>
    </cs:fillRef>
    <cs:effectRef idx="0"/>
    <cs:fontRef idx="minor">
      <a:schemeClr val="lt1"/>
    </cs:fontRef>
    <cs:spPr>
      <a:solidFill>
        <a:schemeClr val="phClr"/>
      </a:solidFill>
    </cs:spPr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lt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lt1"/>
    </cs:fontRef>
    <cs:spPr>
      <a:ln w="2857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9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1197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lt1"/>
    </cs:fontRef>
    <cs:spPr>
      <a:ln>
        <a:solidFill>
          <a:schemeClr val="lt1">
            <a:lumMod val="95000"/>
            <a:alpha val="10000"/>
            <a:lumOff val="10000"/>
          </a:schemeClr>
        </a:solidFill>
      </a:ln>
    </cs:spPr>
  </cs:gridlineMinor>
  <cs:hiLoLine>
    <cs:lnRef idx="0"/>
    <cs:fillRef idx="0"/>
    <cs:effectRef idx="0"/>
    <cs:fontRef idx="minor">
      <a:schemeClr val="tx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95000"/>
      </a:schemeClr>
    </cs:fontRef>
    <cs:defRPr sz="1197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lt1">
        <a:lumMod val="9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/>
  </cs:seriesAxis>
  <cs:seriesLine>
    <cs:lnRef idx="0"/>
    <cs:fillRef idx="0"/>
    <cs:effectRef idx="0"/>
    <cs:fontRef idx="minor">
      <a:schemeClr val="lt1"/>
    </cs:fontRef>
    <cs:spPr>
      <a:ln w="9525" cap="flat">
        <a:solidFill>
          <a:srgbClr val="D9D9D9"/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2128" b="1" spc="10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lt1">
        <a:lumMod val="95000"/>
      </a:schemeClr>
    </cs:fontRef>
    <cs:defRPr sz="1197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95000"/>
      </a:schemeClr>
    </cs:fontRef>
    <cs:defRPr sz="1197"/>
  </cs:valueAxis>
  <cs:wall>
    <cs:lnRef idx="0"/>
    <cs:fillRef idx="0"/>
    <cs:effectRef idx="0"/>
    <cs:fontRef idx="minor">
      <a:schemeClr val="lt1"/>
    </cs:fontRef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4C9946-7C60-48B3-842E-2CCF3851A1B1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3E01548-6A57-4DF3-8979-CEF870C71488}">
      <dgm:prSet custT="1"/>
      <dgm:spPr/>
      <dgm:t>
        <a:bodyPr/>
        <a:lstStyle/>
        <a:p>
          <a:pPr algn="ctr"/>
          <a:r>
            <a:rPr lang="en-US" sz="4400" dirty="0">
              <a:latin typeface="Arial" panose="020B0604020202020204" pitchFamily="34" charset="0"/>
              <a:cs typeface="Arial" panose="020B0604020202020204" pitchFamily="34" charset="0"/>
            </a:rPr>
            <a:t>Equal contribution</a:t>
          </a:r>
        </a:p>
        <a:p>
          <a:pPr algn="l"/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Ivaylo – General information </a:t>
          </a:r>
        </a:p>
        <a:p>
          <a:pPr algn="l"/>
          <a:r>
            <a:rPr lang="en-US" sz="2800" dirty="0" err="1">
              <a:latin typeface="Arial" panose="020B0604020202020204" pitchFamily="34" charset="0"/>
              <a:cs typeface="Arial" panose="020B0604020202020204" pitchFamily="34" charset="0"/>
            </a:rPr>
            <a:t>Zsofia</a:t>
          </a:r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 – Firs suggestion</a:t>
          </a:r>
        </a:p>
        <a:p>
          <a:pPr algn="l"/>
          <a:r>
            <a:rPr lang="en-US" sz="2800" dirty="0">
              <a:latin typeface="Arial" panose="020B0604020202020204" pitchFamily="34" charset="0"/>
              <a:cs typeface="Arial" panose="020B0604020202020204" pitchFamily="34" charset="0"/>
            </a:rPr>
            <a:t>Claudia – Second suggestion and conclusion </a:t>
          </a:r>
        </a:p>
      </dgm:t>
    </dgm:pt>
    <dgm:pt modelId="{A310613A-C52C-4DD8-B27B-22B477288AAF}" type="parTrans" cxnId="{648F311F-0E76-4CDC-A4C5-9295F86EEF0E}">
      <dgm:prSet/>
      <dgm:spPr/>
      <dgm:t>
        <a:bodyPr/>
        <a:lstStyle/>
        <a:p>
          <a:endParaRPr lang="en-US"/>
        </a:p>
      </dgm:t>
    </dgm:pt>
    <dgm:pt modelId="{4E51A799-2D53-4120-BC19-E131CCD8531B}" type="sibTrans" cxnId="{648F311F-0E76-4CDC-A4C5-9295F86EEF0E}">
      <dgm:prSet/>
      <dgm:spPr/>
      <dgm:t>
        <a:bodyPr/>
        <a:lstStyle/>
        <a:p>
          <a:endParaRPr lang="en-US"/>
        </a:p>
      </dgm:t>
    </dgm:pt>
    <dgm:pt modelId="{85EA865B-B411-450D-80C9-BBDE912E3732}">
      <dgm:prSet custT="1"/>
      <dgm:spPr/>
      <dgm:t>
        <a:bodyPr/>
        <a:lstStyle/>
        <a:p>
          <a:r>
            <a:rPr lang="en-US" sz="4000"/>
            <a:t>Consistency</a:t>
          </a:r>
          <a:endParaRPr lang="en-US" sz="4000" dirty="0"/>
        </a:p>
      </dgm:t>
    </dgm:pt>
    <dgm:pt modelId="{C882E41F-AC9B-4017-AE61-3B0F2F8C1D06}" type="parTrans" cxnId="{BC655989-C86E-4DD5-BBD0-781E5477B654}">
      <dgm:prSet/>
      <dgm:spPr/>
      <dgm:t>
        <a:bodyPr/>
        <a:lstStyle/>
        <a:p>
          <a:endParaRPr lang="en-US"/>
        </a:p>
      </dgm:t>
    </dgm:pt>
    <dgm:pt modelId="{2375143D-2413-4FFA-A263-03AD2D217889}" type="sibTrans" cxnId="{BC655989-C86E-4DD5-BBD0-781E5477B654}">
      <dgm:prSet/>
      <dgm:spPr/>
      <dgm:t>
        <a:bodyPr/>
        <a:lstStyle/>
        <a:p>
          <a:endParaRPr lang="en-US"/>
        </a:p>
      </dgm:t>
    </dgm:pt>
    <dgm:pt modelId="{87F82C06-D583-47A4-996B-A7AC810DF9C2}">
      <dgm:prSet custT="1"/>
      <dgm:spPr/>
      <dgm:t>
        <a:bodyPr/>
        <a:lstStyle/>
        <a:p>
          <a:r>
            <a:rPr lang="en-US" sz="3200" dirty="0"/>
            <a:t>Completion of tasks within the specified time</a:t>
          </a:r>
        </a:p>
      </dgm:t>
    </dgm:pt>
    <dgm:pt modelId="{5AA82E7F-D738-4244-9517-94E144B45D1A}" type="parTrans" cxnId="{2ED40504-F0A8-4737-A5AB-FC747CF94CD6}">
      <dgm:prSet/>
      <dgm:spPr/>
      <dgm:t>
        <a:bodyPr/>
        <a:lstStyle/>
        <a:p>
          <a:endParaRPr lang="en-US"/>
        </a:p>
      </dgm:t>
    </dgm:pt>
    <dgm:pt modelId="{D6AB7E59-7764-44CD-B5BD-ED5E56A3F77A}" type="sibTrans" cxnId="{2ED40504-F0A8-4737-A5AB-FC747CF94CD6}">
      <dgm:prSet/>
      <dgm:spPr/>
      <dgm:t>
        <a:bodyPr/>
        <a:lstStyle/>
        <a:p>
          <a:endParaRPr lang="en-US"/>
        </a:p>
      </dgm:t>
    </dgm:pt>
    <dgm:pt modelId="{5BED85A5-250F-40B8-AA85-FA32D0DC23B5}" type="pres">
      <dgm:prSet presAssocID="{C64C9946-7C60-48B3-842E-2CCF3851A1B1}" presName="Name0" presStyleCnt="0">
        <dgm:presLayoutVars>
          <dgm:dir/>
          <dgm:resizeHandles val="exact"/>
        </dgm:presLayoutVars>
      </dgm:prSet>
      <dgm:spPr/>
    </dgm:pt>
    <dgm:pt modelId="{E109485C-0F0C-41B7-BE19-AF41ED05A6B2}" type="pres">
      <dgm:prSet presAssocID="{A3E01548-6A57-4DF3-8979-CEF870C71488}" presName="node" presStyleLbl="node1" presStyleIdx="0" presStyleCnt="3" custScaleX="343384" custScaleY="130373" custLinFactNeighborX="-8717" custLinFactNeighborY="5686">
        <dgm:presLayoutVars>
          <dgm:bulletEnabled val="1"/>
        </dgm:presLayoutVars>
      </dgm:prSet>
      <dgm:spPr/>
    </dgm:pt>
    <dgm:pt modelId="{B6340EE5-CDE8-4177-BFE7-B8D6C783FE10}" type="pres">
      <dgm:prSet presAssocID="{4E51A799-2D53-4120-BC19-E131CCD8531B}" presName="sibTrans" presStyleLbl="sibTrans1D1" presStyleIdx="0" presStyleCnt="2"/>
      <dgm:spPr/>
    </dgm:pt>
    <dgm:pt modelId="{ADCF4F6D-F047-495E-8C6C-836978E951E3}" type="pres">
      <dgm:prSet presAssocID="{4E51A799-2D53-4120-BC19-E131CCD8531B}" presName="connectorText" presStyleLbl="sibTrans1D1" presStyleIdx="0" presStyleCnt="2"/>
      <dgm:spPr/>
    </dgm:pt>
    <dgm:pt modelId="{780D5447-606E-4E77-9E3C-0A2ABF29AFB7}" type="pres">
      <dgm:prSet presAssocID="{85EA865B-B411-450D-80C9-BBDE912E3732}" presName="node" presStyleLbl="node1" presStyleIdx="1" presStyleCnt="3" custScaleX="110902" custScaleY="114665" custLinFactY="36923" custLinFactNeighborX="23917" custLinFactNeighborY="100000">
        <dgm:presLayoutVars>
          <dgm:bulletEnabled val="1"/>
        </dgm:presLayoutVars>
      </dgm:prSet>
      <dgm:spPr/>
    </dgm:pt>
    <dgm:pt modelId="{36067CCC-27A3-4A0A-A1F3-23D9A99D0477}" type="pres">
      <dgm:prSet presAssocID="{2375143D-2413-4FFA-A263-03AD2D217889}" presName="sibTrans" presStyleLbl="sibTrans1D1" presStyleIdx="1" presStyleCnt="2"/>
      <dgm:spPr/>
    </dgm:pt>
    <dgm:pt modelId="{AAB06439-1130-43F2-AF38-91BF72BE18FB}" type="pres">
      <dgm:prSet presAssocID="{2375143D-2413-4FFA-A263-03AD2D217889}" presName="connectorText" presStyleLbl="sibTrans1D1" presStyleIdx="1" presStyleCnt="2"/>
      <dgm:spPr/>
    </dgm:pt>
    <dgm:pt modelId="{B799928C-BFAC-437E-B734-F1FE3A053CE3}" type="pres">
      <dgm:prSet presAssocID="{87F82C06-D583-47A4-996B-A7AC810DF9C2}" presName="node" presStyleLbl="node1" presStyleIdx="2" presStyleCnt="3" custScaleX="127343" custScaleY="117392" custLinFactNeighborX="39521" custLinFactNeighborY="2409">
        <dgm:presLayoutVars>
          <dgm:bulletEnabled val="1"/>
        </dgm:presLayoutVars>
      </dgm:prSet>
      <dgm:spPr/>
    </dgm:pt>
  </dgm:ptLst>
  <dgm:cxnLst>
    <dgm:cxn modelId="{2ED40504-F0A8-4737-A5AB-FC747CF94CD6}" srcId="{C64C9946-7C60-48B3-842E-2CCF3851A1B1}" destId="{87F82C06-D583-47A4-996B-A7AC810DF9C2}" srcOrd="2" destOrd="0" parTransId="{5AA82E7F-D738-4244-9517-94E144B45D1A}" sibTransId="{D6AB7E59-7764-44CD-B5BD-ED5E56A3F77A}"/>
    <dgm:cxn modelId="{648F311F-0E76-4CDC-A4C5-9295F86EEF0E}" srcId="{C64C9946-7C60-48B3-842E-2CCF3851A1B1}" destId="{A3E01548-6A57-4DF3-8979-CEF870C71488}" srcOrd="0" destOrd="0" parTransId="{A310613A-C52C-4DD8-B27B-22B477288AAF}" sibTransId="{4E51A799-2D53-4120-BC19-E131CCD8531B}"/>
    <dgm:cxn modelId="{CFD48723-1FB3-4541-990E-ED975712A5FC}" type="presOf" srcId="{2375143D-2413-4FFA-A263-03AD2D217889}" destId="{AAB06439-1130-43F2-AF38-91BF72BE18FB}" srcOrd="1" destOrd="0" presId="urn:microsoft.com/office/officeart/2016/7/layout/RepeatingBendingProcessNew"/>
    <dgm:cxn modelId="{EFBA6C2E-202F-4800-85D6-6804931D84E5}" type="presOf" srcId="{2375143D-2413-4FFA-A263-03AD2D217889}" destId="{36067CCC-27A3-4A0A-A1F3-23D9A99D0477}" srcOrd="0" destOrd="0" presId="urn:microsoft.com/office/officeart/2016/7/layout/RepeatingBendingProcessNew"/>
    <dgm:cxn modelId="{74884588-681F-4846-92CA-757DB211F2B9}" type="presOf" srcId="{4E51A799-2D53-4120-BC19-E131CCD8531B}" destId="{ADCF4F6D-F047-495E-8C6C-836978E951E3}" srcOrd="1" destOrd="0" presId="urn:microsoft.com/office/officeart/2016/7/layout/RepeatingBendingProcessNew"/>
    <dgm:cxn modelId="{BC655989-C86E-4DD5-BBD0-781E5477B654}" srcId="{C64C9946-7C60-48B3-842E-2CCF3851A1B1}" destId="{85EA865B-B411-450D-80C9-BBDE912E3732}" srcOrd="1" destOrd="0" parTransId="{C882E41F-AC9B-4017-AE61-3B0F2F8C1D06}" sibTransId="{2375143D-2413-4FFA-A263-03AD2D217889}"/>
    <dgm:cxn modelId="{7404E1C8-790A-47AC-940A-6F54ED151EA5}" type="presOf" srcId="{C64C9946-7C60-48B3-842E-2CCF3851A1B1}" destId="{5BED85A5-250F-40B8-AA85-FA32D0DC23B5}" srcOrd="0" destOrd="0" presId="urn:microsoft.com/office/officeart/2016/7/layout/RepeatingBendingProcessNew"/>
    <dgm:cxn modelId="{559483EE-A94C-4D95-B731-8DD3241D2C6C}" type="presOf" srcId="{A3E01548-6A57-4DF3-8979-CEF870C71488}" destId="{E109485C-0F0C-41B7-BE19-AF41ED05A6B2}" srcOrd="0" destOrd="0" presId="urn:microsoft.com/office/officeart/2016/7/layout/RepeatingBendingProcessNew"/>
    <dgm:cxn modelId="{8BEBD6F0-5FD2-4B92-9E03-CEB02839A4CD}" type="presOf" srcId="{87F82C06-D583-47A4-996B-A7AC810DF9C2}" destId="{B799928C-BFAC-437E-B734-F1FE3A053CE3}" srcOrd="0" destOrd="0" presId="urn:microsoft.com/office/officeart/2016/7/layout/RepeatingBendingProcessNew"/>
    <dgm:cxn modelId="{8581E0F0-7510-403A-B774-0C6CAD89A894}" type="presOf" srcId="{85EA865B-B411-450D-80C9-BBDE912E3732}" destId="{780D5447-606E-4E77-9E3C-0A2ABF29AFB7}" srcOrd="0" destOrd="0" presId="urn:microsoft.com/office/officeart/2016/7/layout/RepeatingBendingProcessNew"/>
    <dgm:cxn modelId="{65C380FA-7DAF-4245-8F01-4D636C56FB8E}" type="presOf" srcId="{4E51A799-2D53-4120-BC19-E131CCD8531B}" destId="{B6340EE5-CDE8-4177-BFE7-B8D6C783FE10}" srcOrd="0" destOrd="0" presId="urn:microsoft.com/office/officeart/2016/7/layout/RepeatingBendingProcessNew"/>
    <dgm:cxn modelId="{CFEC46BF-1936-4C33-86D2-B81BB1F6CE4D}" type="presParOf" srcId="{5BED85A5-250F-40B8-AA85-FA32D0DC23B5}" destId="{E109485C-0F0C-41B7-BE19-AF41ED05A6B2}" srcOrd="0" destOrd="0" presId="urn:microsoft.com/office/officeart/2016/7/layout/RepeatingBendingProcessNew"/>
    <dgm:cxn modelId="{9596E4AE-B9F2-41BF-9EA5-18920E370577}" type="presParOf" srcId="{5BED85A5-250F-40B8-AA85-FA32D0DC23B5}" destId="{B6340EE5-CDE8-4177-BFE7-B8D6C783FE10}" srcOrd="1" destOrd="0" presId="urn:microsoft.com/office/officeart/2016/7/layout/RepeatingBendingProcessNew"/>
    <dgm:cxn modelId="{8715FBA9-418E-4C23-88DF-263BBA09A740}" type="presParOf" srcId="{B6340EE5-CDE8-4177-BFE7-B8D6C783FE10}" destId="{ADCF4F6D-F047-495E-8C6C-836978E951E3}" srcOrd="0" destOrd="0" presId="urn:microsoft.com/office/officeart/2016/7/layout/RepeatingBendingProcessNew"/>
    <dgm:cxn modelId="{E80BA4D9-5FF9-4A91-AA39-A5FAD98E9B01}" type="presParOf" srcId="{5BED85A5-250F-40B8-AA85-FA32D0DC23B5}" destId="{780D5447-606E-4E77-9E3C-0A2ABF29AFB7}" srcOrd="2" destOrd="0" presId="urn:microsoft.com/office/officeart/2016/7/layout/RepeatingBendingProcessNew"/>
    <dgm:cxn modelId="{4A76DB48-AE63-4FC1-B4EF-86D5EAF2F0AC}" type="presParOf" srcId="{5BED85A5-250F-40B8-AA85-FA32D0DC23B5}" destId="{36067CCC-27A3-4A0A-A1F3-23D9A99D0477}" srcOrd="3" destOrd="0" presId="urn:microsoft.com/office/officeart/2016/7/layout/RepeatingBendingProcessNew"/>
    <dgm:cxn modelId="{D7B36A81-2918-4F28-8513-E63869764950}" type="presParOf" srcId="{36067CCC-27A3-4A0A-A1F3-23D9A99D0477}" destId="{AAB06439-1130-43F2-AF38-91BF72BE18FB}" srcOrd="0" destOrd="0" presId="urn:microsoft.com/office/officeart/2016/7/layout/RepeatingBendingProcessNew"/>
    <dgm:cxn modelId="{72CAEA5D-E661-479F-BBEA-C9A8C21ABCF1}" type="presParOf" srcId="{5BED85A5-250F-40B8-AA85-FA32D0DC23B5}" destId="{B799928C-BFAC-437E-B734-F1FE3A053CE3}" srcOrd="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71FA67B-73B1-42D7-9902-81BD40ABF3C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66D4A67-E57F-4D6F-8E7B-A1B7CF910EF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Expanding the range of products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D25922C-FC02-4F0C-A9C5-BFEC590227C5}" type="parTrans" cxnId="{452CE585-1685-4A3A-A238-9E1FD85A2652}">
      <dgm:prSet/>
      <dgm:spPr/>
      <dgm:t>
        <a:bodyPr/>
        <a:lstStyle/>
        <a:p>
          <a:endParaRPr lang="en-US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A9B2362-45DD-4A1C-A7CD-42B4812CFEE6}" type="sibTrans" cxnId="{452CE585-1685-4A3A-A238-9E1FD85A2652}">
      <dgm:prSet/>
      <dgm:spPr/>
      <dgm:t>
        <a:bodyPr/>
        <a:lstStyle/>
        <a:p>
          <a:pPr>
            <a:lnSpc>
              <a:spcPct val="100000"/>
            </a:lnSpc>
          </a:pPr>
          <a:endParaRPr lang="en-US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9D98991-FFD7-420D-A6DB-241368A1676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Increase customer flow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29A15D-D8B8-4769-8617-9F1073930750}" type="parTrans" cxnId="{9715B5FB-BED9-440C-A07C-F17FBF4CE0EB}">
      <dgm:prSet/>
      <dgm:spPr/>
      <dgm:t>
        <a:bodyPr/>
        <a:lstStyle/>
        <a:p>
          <a:endParaRPr lang="en-US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941AB12-3C03-429F-B8A1-2B51A50DC6B1}" type="sibTrans" cxnId="{9715B5FB-BED9-440C-A07C-F17FBF4CE0EB}">
      <dgm:prSet/>
      <dgm:spPr/>
      <dgm:t>
        <a:bodyPr/>
        <a:lstStyle/>
        <a:p>
          <a:pPr>
            <a:lnSpc>
              <a:spcPct val="100000"/>
            </a:lnSpc>
          </a:pPr>
          <a:endParaRPr lang="en-US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B72D8D2-624A-4023-A577-18AFAC17137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Increase  customer satisfaction 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B78B525-4D9A-4A88-A8F2-8244AAC589DE}" type="parTrans" cxnId="{485163FD-16AF-4D58-966F-9AB7356AAB73}">
      <dgm:prSet/>
      <dgm:spPr/>
      <dgm:t>
        <a:bodyPr/>
        <a:lstStyle/>
        <a:p>
          <a:endParaRPr lang="en-US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54D463F-3E33-4B2C-B965-B1FBCDC5823D}" type="sibTrans" cxnId="{485163FD-16AF-4D58-966F-9AB7356AAB73}">
      <dgm:prSet/>
      <dgm:spPr/>
      <dgm:t>
        <a:bodyPr/>
        <a:lstStyle/>
        <a:p>
          <a:endParaRPr lang="en-US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CC71F1E-FEAA-4667-85B0-E7186D869A69}" type="pres">
      <dgm:prSet presAssocID="{C71FA67B-73B1-42D7-9902-81BD40ABF3C3}" presName="root" presStyleCnt="0">
        <dgm:presLayoutVars>
          <dgm:dir/>
          <dgm:resizeHandles val="exact"/>
        </dgm:presLayoutVars>
      </dgm:prSet>
      <dgm:spPr/>
    </dgm:pt>
    <dgm:pt modelId="{E1FE00E2-5E9E-40B5-9408-151908EE1C48}" type="pres">
      <dgm:prSet presAssocID="{C66D4A67-E57F-4D6F-8E7B-A1B7CF910EFB}" presName="compNode" presStyleCnt="0"/>
      <dgm:spPr/>
    </dgm:pt>
    <dgm:pt modelId="{FDB2D34A-A742-49AF-8822-1750FFBB76E9}" type="pres">
      <dgm:prSet presAssocID="{C66D4A67-E57F-4D6F-8E7B-A1B7CF910EF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51E35454-DD7F-4374-A4C1-89624D8AB7F7}" type="pres">
      <dgm:prSet presAssocID="{C66D4A67-E57F-4D6F-8E7B-A1B7CF910EFB}" presName="spaceRect" presStyleCnt="0"/>
      <dgm:spPr/>
    </dgm:pt>
    <dgm:pt modelId="{08796AC4-32AE-4092-9A9B-4625003B7616}" type="pres">
      <dgm:prSet presAssocID="{C66D4A67-E57F-4D6F-8E7B-A1B7CF910EFB}" presName="textRect" presStyleLbl="revTx" presStyleIdx="0" presStyleCnt="3">
        <dgm:presLayoutVars>
          <dgm:chMax val="1"/>
          <dgm:chPref val="1"/>
        </dgm:presLayoutVars>
      </dgm:prSet>
      <dgm:spPr/>
    </dgm:pt>
    <dgm:pt modelId="{4F0DC5DF-47F8-4386-95FC-A6D0F93BE994}" type="pres">
      <dgm:prSet presAssocID="{3A9B2362-45DD-4A1C-A7CD-42B4812CFEE6}" presName="sibTrans" presStyleCnt="0"/>
      <dgm:spPr/>
    </dgm:pt>
    <dgm:pt modelId="{77A43E0B-5F59-4502-BFC6-30888D283156}" type="pres">
      <dgm:prSet presAssocID="{09D98991-FFD7-420D-A6DB-241368A16766}" presName="compNode" presStyleCnt="0"/>
      <dgm:spPr/>
    </dgm:pt>
    <dgm:pt modelId="{EA5F1145-4F3F-4C5C-88FE-EA0661283279}" type="pres">
      <dgm:prSet presAssocID="{09D98991-FFD7-420D-A6DB-241368A1676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BA1A0DDF-7015-49C9-9EB0-BDA8965C15A0}" type="pres">
      <dgm:prSet presAssocID="{09D98991-FFD7-420D-A6DB-241368A16766}" presName="spaceRect" presStyleCnt="0"/>
      <dgm:spPr/>
    </dgm:pt>
    <dgm:pt modelId="{23B9D4FA-E033-452F-85C3-572DCBC99243}" type="pres">
      <dgm:prSet presAssocID="{09D98991-FFD7-420D-A6DB-241368A16766}" presName="textRect" presStyleLbl="revTx" presStyleIdx="1" presStyleCnt="3">
        <dgm:presLayoutVars>
          <dgm:chMax val="1"/>
          <dgm:chPref val="1"/>
        </dgm:presLayoutVars>
      </dgm:prSet>
      <dgm:spPr/>
    </dgm:pt>
    <dgm:pt modelId="{99AA0931-1B44-436C-BACF-5C64A2DDE622}" type="pres">
      <dgm:prSet presAssocID="{8941AB12-3C03-429F-B8A1-2B51A50DC6B1}" presName="sibTrans" presStyleCnt="0"/>
      <dgm:spPr/>
    </dgm:pt>
    <dgm:pt modelId="{9F9F8C88-7619-491E-9C4A-BDD8403629CD}" type="pres">
      <dgm:prSet presAssocID="{BB72D8D2-624A-4023-A577-18AFAC17137A}" presName="compNode" presStyleCnt="0"/>
      <dgm:spPr/>
    </dgm:pt>
    <dgm:pt modelId="{AD0C8734-C13A-4B0A-A7B7-2E1F613A8D50}" type="pres">
      <dgm:prSet presAssocID="{BB72D8D2-624A-4023-A577-18AFAC17137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A2FC0565-C510-44E7-9184-5E710C57FFFD}" type="pres">
      <dgm:prSet presAssocID="{BB72D8D2-624A-4023-A577-18AFAC17137A}" presName="spaceRect" presStyleCnt="0"/>
      <dgm:spPr/>
    </dgm:pt>
    <dgm:pt modelId="{67A9FC77-C862-484E-9C73-1E94C8973581}" type="pres">
      <dgm:prSet presAssocID="{BB72D8D2-624A-4023-A577-18AFAC17137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D426611-F9DA-4288-94FD-4FCD54D043B8}" type="presOf" srcId="{09D98991-FFD7-420D-A6DB-241368A16766}" destId="{23B9D4FA-E033-452F-85C3-572DCBC99243}" srcOrd="0" destOrd="0" presId="urn:microsoft.com/office/officeart/2018/2/layout/IconLabelList"/>
    <dgm:cxn modelId="{B3BC5313-E692-4695-BA8B-2C03266149AE}" type="presOf" srcId="{C66D4A67-E57F-4D6F-8E7B-A1B7CF910EFB}" destId="{08796AC4-32AE-4092-9A9B-4625003B7616}" srcOrd="0" destOrd="0" presId="urn:microsoft.com/office/officeart/2018/2/layout/IconLabelList"/>
    <dgm:cxn modelId="{452CE585-1685-4A3A-A238-9E1FD85A2652}" srcId="{C71FA67B-73B1-42D7-9902-81BD40ABF3C3}" destId="{C66D4A67-E57F-4D6F-8E7B-A1B7CF910EFB}" srcOrd="0" destOrd="0" parTransId="{AD25922C-FC02-4F0C-A9C5-BFEC590227C5}" sibTransId="{3A9B2362-45DD-4A1C-A7CD-42B4812CFEE6}"/>
    <dgm:cxn modelId="{7A60B3C0-809F-4124-A7FD-7118329D53FF}" type="presOf" srcId="{BB72D8D2-624A-4023-A577-18AFAC17137A}" destId="{67A9FC77-C862-484E-9C73-1E94C8973581}" srcOrd="0" destOrd="0" presId="urn:microsoft.com/office/officeart/2018/2/layout/IconLabelList"/>
    <dgm:cxn modelId="{FC280BD3-50C3-4D01-B6AF-9D991C154B9D}" type="presOf" srcId="{C71FA67B-73B1-42D7-9902-81BD40ABF3C3}" destId="{0CC71F1E-FEAA-4667-85B0-E7186D869A69}" srcOrd="0" destOrd="0" presId="urn:microsoft.com/office/officeart/2018/2/layout/IconLabelList"/>
    <dgm:cxn modelId="{9715B5FB-BED9-440C-A07C-F17FBF4CE0EB}" srcId="{C71FA67B-73B1-42D7-9902-81BD40ABF3C3}" destId="{09D98991-FFD7-420D-A6DB-241368A16766}" srcOrd="1" destOrd="0" parTransId="{8E29A15D-D8B8-4769-8617-9F1073930750}" sibTransId="{8941AB12-3C03-429F-B8A1-2B51A50DC6B1}"/>
    <dgm:cxn modelId="{485163FD-16AF-4D58-966F-9AB7356AAB73}" srcId="{C71FA67B-73B1-42D7-9902-81BD40ABF3C3}" destId="{BB72D8D2-624A-4023-A577-18AFAC17137A}" srcOrd="2" destOrd="0" parTransId="{7B78B525-4D9A-4A88-A8F2-8244AAC589DE}" sibTransId="{254D463F-3E33-4B2C-B965-B1FBCDC5823D}"/>
    <dgm:cxn modelId="{345D84A4-5B4E-4D2A-9C5E-301917561B77}" type="presParOf" srcId="{0CC71F1E-FEAA-4667-85B0-E7186D869A69}" destId="{E1FE00E2-5E9E-40B5-9408-151908EE1C48}" srcOrd="0" destOrd="0" presId="urn:microsoft.com/office/officeart/2018/2/layout/IconLabelList"/>
    <dgm:cxn modelId="{8775211B-BF19-4446-B1AD-BAB91796CF68}" type="presParOf" srcId="{E1FE00E2-5E9E-40B5-9408-151908EE1C48}" destId="{FDB2D34A-A742-49AF-8822-1750FFBB76E9}" srcOrd="0" destOrd="0" presId="urn:microsoft.com/office/officeart/2018/2/layout/IconLabelList"/>
    <dgm:cxn modelId="{0FCDE258-FDF5-4992-91D5-BD331914B07F}" type="presParOf" srcId="{E1FE00E2-5E9E-40B5-9408-151908EE1C48}" destId="{51E35454-DD7F-4374-A4C1-89624D8AB7F7}" srcOrd="1" destOrd="0" presId="urn:microsoft.com/office/officeart/2018/2/layout/IconLabelList"/>
    <dgm:cxn modelId="{1F83617E-F200-43AB-81BA-82E790D9BC21}" type="presParOf" srcId="{E1FE00E2-5E9E-40B5-9408-151908EE1C48}" destId="{08796AC4-32AE-4092-9A9B-4625003B7616}" srcOrd="2" destOrd="0" presId="urn:microsoft.com/office/officeart/2018/2/layout/IconLabelList"/>
    <dgm:cxn modelId="{0EDFCA52-810E-4A08-A13B-A4D2B35B765D}" type="presParOf" srcId="{0CC71F1E-FEAA-4667-85B0-E7186D869A69}" destId="{4F0DC5DF-47F8-4386-95FC-A6D0F93BE994}" srcOrd="1" destOrd="0" presId="urn:microsoft.com/office/officeart/2018/2/layout/IconLabelList"/>
    <dgm:cxn modelId="{D78BFB48-CC9F-41F2-876B-CAD1F0BC318D}" type="presParOf" srcId="{0CC71F1E-FEAA-4667-85B0-E7186D869A69}" destId="{77A43E0B-5F59-4502-BFC6-30888D283156}" srcOrd="2" destOrd="0" presId="urn:microsoft.com/office/officeart/2018/2/layout/IconLabelList"/>
    <dgm:cxn modelId="{CE0E00C1-401F-4C40-B5B5-11937E4568E9}" type="presParOf" srcId="{77A43E0B-5F59-4502-BFC6-30888D283156}" destId="{EA5F1145-4F3F-4C5C-88FE-EA0661283279}" srcOrd="0" destOrd="0" presId="urn:microsoft.com/office/officeart/2018/2/layout/IconLabelList"/>
    <dgm:cxn modelId="{8DDD6B22-5933-4A6C-9586-8E5F7D269767}" type="presParOf" srcId="{77A43E0B-5F59-4502-BFC6-30888D283156}" destId="{BA1A0DDF-7015-49C9-9EB0-BDA8965C15A0}" srcOrd="1" destOrd="0" presId="urn:microsoft.com/office/officeart/2018/2/layout/IconLabelList"/>
    <dgm:cxn modelId="{3CE37E4D-1847-4086-8226-8AAA75FDAF4D}" type="presParOf" srcId="{77A43E0B-5F59-4502-BFC6-30888D283156}" destId="{23B9D4FA-E033-452F-85C3-572DCBC99243}" srcOrd="2" destOrd="0" presId="urn:microsoft.com/office/officeart/2018/2/layout/IconLabelList"/>
    <dgm:cxn modelId="{DC8EB294-F2D7-4515-8262-B6BA079D5BAA}" type="presParOf" srcId="{0CC71F1E-FEAA-4667-85B0-E7186D869A69}" destId="{99AA0931-1B44-436C-BACF-5C64A2DDE622}" srcOrd="3" destOrd="0" presId="urn:microsoft.com/office/officeart/2018/2/layout/IconLabelList"/>
    <dgm:cxn modelId="{4E64A4CE-3AEA-452B-B13A-572110DB89B6}" type="presParOf" srcId="{0CC71F1E-FEAA-4667-85B0-E7186D869A69}" destId="{9F9F8C88-7619-491E-9C4A-BDD8403629CD}" srcOrd="4" destOrd="0" presId="urn:microsoft.com/office/officeart/2018/2/layout/IconLabelList"/>
    <dgm:cxn modelId="{3F23A8E5-DE67-40E3-A8F7-A02AE53C4AB5}" type="presParOf" srcId="{9F9F8C88-7619-491E-9C4A-BDD8403629CD}" destId="{AD0C8734-C13A-4B0A-A7B7-2E1F613A8D50}" srcOrd="0" destOrd="0" presId="urn:microsoft.com/office/officeart/2018/2/layout/IconLabelList"/>
    <dgm:cxn modelId="{B587CC05-C2D9-4515-B98B-CBA0E3BDF96B}" type="presParOf" srcId="{9F9F8C88-7619-491E-9C4A-BDD8403629CD}" destId="{A2FC0565-C510-44E7-9184-5E710C57FFFD}" srcOrd="1" destOrd="0" presId="urn:microsoft.com/office/officeart/2018/2/layout/IconLabelList"/>
    <dgm:cxn modelId="{2A932F4E-4716-4F4F-AE52-03D14FDEB212}" type="presParOf" srcId="{9F9F8C88-7619-491E-9C4A-BDD8403629CD}" destId="{67A9FC77-C862-484E-9C73-1E94C897358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71FA67B-73B1-42D7-9902-81BD40ABF3C3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66D4A67-E57F-4D6F-8E7B-A1B7CF910EF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Partnership with local producers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D25922C-FC02-4F0C-A9C5-BFEC590227C5}" type="parTrans" cxnId="{452CE585-1685-4A3A-A238-9E1FD85A2652}">
      <dgm:prSet/>
      <dgm:spPr/>
      <dgm:t>
        <a:bodyPr/>
        <a:lstStyle/>
        <a:p>
          <a:endParaRPr lang="en-US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A9B2362-45DD-4A1C-A7CD-42B4812CFEE6}" type="sibTrans" cxnId="{452CE585-1685-4A3A-A238-9E1FD85A2652}">
      <dgm:prSet/>
      <dgm:spPr/>
      <dgm:t>
        <a:bodyPr/>
        <a:lstStyle/>
        <a:p>
          <a:pPr>
            <a:lnSpc>
              <a:spcPct val="100000"/>
            </a:lnSpc>
          </a:pPr>
          <a:endParaRPr lang="en-US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9D98991-FFD7-420D-A6DB-241368A1676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800">
              <a:latin typeface="Arial" panose="020B0604020202020204" pitchFamily="34" charset="0"/>
              <a:cs typeface="Arial" panose="020B0604020202020204" pitchFamily="34" charset="0"/>
            </a:rPr>
            <a:t>A special place in the shops</a:t>
          </a:r>
          <a:endParaRPr lang="en-US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29A15D-D8B8-4769-8617-9F1073930750}" type="parTrans" cxnId="{9715B5FB-BED9-440C-A07C-F17FBF4CE0EB}">
      <dgm:prSet/>
      <dgm:spPr/>
      <dgm:t>
        <a:bodyPr/>
        <a:lstStyle/>
        <a:p>
          <a:endParaRPr lang="en-US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941AB12-3C03-429F-B8A1-2B51A50DC6B1}" type="sibTrans" cxnId="{9715B5FB-BED9-440C-A07C-F17FBF4CE0EB}">
      <dgm:prSet/>
      <dgm:spPr/>
      <dgm:t>
        <a:bodyPr/>
        <a:lstStyle/>
        <a:p>
          <a:pPr>
            <a:lnSpc>
              <a:spcPct val="100000"/>
            </a:lnSpc>
          </a:pPr>
          <a:endParaRPr lang="en-US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B72D8D2-624A-4023-A577-18AFAC17137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bg-BG" sz="28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Food information brochures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B78B525-4D9A-4A88-A8F2-8244AAC589DE}" type="parTrans" cxnId="{485163FD-16AF-4D58-966F-9AB7356AAB73}">
      <dgm:prSet/>
      <dgm:spPr/>
      <dgm:t>
        <a:bodyPr/>
        <a:lstStyle/>
        <a:p>
          <a:endParaRPr lang="en-US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54D463F-3E33-4B2C-B965-B1FBCDC5823D}" type="sibTrans" cxnId="{485163FD-16AF-4D58-966F-9AB7356AAB73}">
      <dgm:prSet/>
      <dgm:spPr/>
      <dgm:t>
        <a:bodyPr/>
        <a:lstStyle/>
        <a:p>
          <a:endParaRPr lang="en-US" sz="2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CC71F1E-FEAA-4667-85B0-E7186D869A69}" type="pres">
      <dgm:prSet presAssocID="{C71FA67B-73B1-42D7-9902-81BD40ABF3C3}" presName="root" presStyleCnt="0">
        <dgm:presLayoutVars>
          <dgm:dir/>
          <dgm:resizeHandles val="exact"/>
        </dgm:presLayoutVars>
      </dgm:prSet>
      <dgm:spPr/>
    </dgm:pt>
    <dgm:pt modelId="{E1FE00E2-5E9E-40B5-9408-151908EE1C48}" type="pres">
      <dgm:prSet presAssocID="{C66D4A67-E57F-4D6F-8E7B-A1B7CF910EFB}" presName="compNode" presStyleCnt="0"/>
      <dgm:spPr/>
    </dgm:pt>
    <dgm:pt modelId="{FDB2D34A-A742-49AF-8822-1750FFBB76E9}" type="pres">
      <dgm:prSet presAssocID="{C66D4A67-E57F-4D6F-8E7B-A1B7CF910EF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51E35454-DD7F-4374-A4C1-89624D8AB7F7}" type="pres">
      <dgm:prSet presAssocID="{C66D4A67-E57F-4D6F-8E7B-A1B7CF910EFB}" presName="spaceRect" presStyleCnt="0"/>
      <dgm:spPr/>
    </dgm:pt>
    <dgm:pt modelId="{08796AC4-32AE-4092-9A9B-4625003B7616}" type="pres">
      <dgm:prSet presAssocID="{C66D4A67-E57F-4D6F-8E7B-A1B7CF910EFB}" presName="textRect" presStyleLbl="revTx" presStyleIdx="0" presStyleCnt="3">
        <dgm:presLayoutVars>
          <dgm:chMax val="1"/>
          <dgm:chPref val="1"/>
        </dgm:presLayoutVars>
      </dgm:prSet>
      <dgm:spPr/>
    </dgm:pt>
    <dgm:pt modelId="{4F0DC5DF-47F8-4386-95FC-A6D0F93BE994}" type="pres">
      <dgm:prSet presAssocID="{3A9B2362-45DD-4A1C-A7CD-42B4812CFEE6}" presName="sibTrans" presStyleCnt="0"/>
      <dgm:spPr/>
    </dgm:pt>
    <dgm:pt modelId="{77A43E0B-5F59-4502-BFC6-30888D283156}" type="pres">
      <dgm:prSet presAssocID="{09D98991-FFD7-420D-A6DB-241368A16766}" presName="compNode" presStyleCnt="0"/>
      <dgm:spPr/>
    </dgm:pt>
    <dgm:pt modelId="{EA5F1145-4F3F-4C5C-88FE-EA0661283279}" type="pres">
      <dgm:prSet presAssocID="{09D98991-FFD7-420D-A6DB-241368A1676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BA1A0DDF-7015-49C9-9EB0-BDA8965C15A0}" type="pres">
      <dgm:prSet presAssocID="{09D98991-FFD7-420D-A6DB-241368A16766}" presName="spaceRect" presStyleCnt="0"/>
      <dgm:spPr/>
    </dgm:pt>
    <dgm:pt modelId="{23B9D4FA-E033-452F-85C3-572DCBC99243}" type="pres">
      <dgm:prSet presAssocID="{09D98991-FFD7-420D-A6DB-241368A16766}" presName="textRect" presStyleLbl="revTx" presStyleIdx="1" presStyleCnt="3">
        <dgm:presLayoutVars>
          <dgm:chMax val="1"/>
          <dgm:chPref val="1"/>
        </dgm:presLayoutVars>
      </dgm:prSet>
      <dgm:spPr/>
    </dgm:pt>
    <dgm:pt modelId="{99AA0931-1B44-436C-BACF-5C64A2DDE622}" type="pres">
      <dgm:prSet presAssocID="{8941AB12-3C03-429F-B8A1-2B51A50DC6B1}" presName="sibTrans" presStyleCnt="0"/>
      <dgm:spPr/>
    </dgm:pt>
    <dgm:pt modelId="{9F9F8C88-7619-491E-9C4A-BDD8403629CD}" type="pres">
      <dgm:prSet presAssocID="{BB72D8D2-624A-4023-A577-18AFAC17137A}" presName="compNode" presStyleCnt="0"/>
      <dgm:spPr/>
    </dgm:pt>
    <dgm:pt modelId="{AD0C8734-C13A-4B0A-A7B7-2E1F613A8D50}" type="pres">
      <dgm:prSet presAssocID="{BB72D8D2-624A-4023-A577-18AFAC17137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A2FC0565-C510-44E7-9184-5E710C57FFFD}" type="pres">
      <dgm:prSet presAssocID="{BB72D8D2-624A-4023-A577-18AFAC17137A}" presName="spaceRect" presStyleCnt="0"/>
      <dgm:spPr/>
    </dgm:pt>
    <dgm:pt modelId="{67A9FC77-C862-484E-9C73-1E94C8973581}" type="pres">
      <dgm:prSet presAssocID="{BB72D8D2-624A-4023-A577-18AFAC17137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CD1605C-8B0B-465E-8BF8-8F199A1120F4}" type="presOf" srcId="{09D98991-FFD7-420D-A6DB-241368A16766}" destId="{23B9D4FA-E033-452F-85C3-572DCBC99243}" srcOrd="0" destOrd="0" presId="urn:microsoft.com/office/officeart/2018/2/layout/IconLabelList"/>
    <dgm:cxn modelId="{E1623682-6618-45B4-88BF-29B02765CE69}" type="presOf" srcId="{C71FA67B-73B1-42D7-9902-81BD40ABF3C3}" destId="{0CC71F1E-FEAA-4667-85B0-E7186D869A69}" srcOrd="0" destOrd="0" presId="urn:microsoft.com/office/officeart/2018/2/layout/IconLabelList"/>
    <dgm:cxn modelId="{452CE585-1685-4A3A-A238-9E1FD85A2652}" srcId="{C71FA67B-73B1-42D7-9902-81BD40ABF3C3}" destId="{C66D4A67-E57F-4D6F-8E7B-A1B7CF910EFB}" srcOrd="0" destOrd="0" parTransId="{AD25922C-FC02-4F0C-A9C5-BFEC590227C5}" sibTransId="{3A9B2362-45DD-4A1C-A7CD-42B4812CFEE6}"/>
    <dgm:cxn modelId="{BA6364A8-952D-4CFB-9AA8-57D18DD58181}" type="presOf" srcId="{C66D4A67-E57F-4D6F-8E7B-A1B7CF910EFB}" destId="{08796AC4-32AE-4092-9A9B-4625003B7616}" srcOrd="0" destOrd="0" presId="urn:microsoft.com/office/officeart/2018/2/layout/IconLabelList"/>
    <dgm:cxn modelId="{D77D08BE-3268-447B-B6E8-4926059A3D1C}" type="presOf" srcId="{BB72D8D2-624A-4023-A577-18AFAC17137A}" destId="{67A9FC77-C862-484E-9C73-1E94C8973581}" srcOrd="0" destOrd="0" presId="urn:microsoft.com/office/officeart/2018/2/layout/IconLabelList"/>
    <dgm:cxn modelId="{9715B5FB-BED9-440C-A07C-F17FBF4CE0EB}" srcId="{C71FA67B-73B1-42D7-9902-81BD40ABF3C3}" destId="{09D98991-FFD7-420D-A6DB-241368A16766}" srcOrd="1" destOrd="0" parTransId="{8E29A15D-D8B8-4769-8617-9F1073930750}" sibTransId="{8941AB12-3C03-429F-B8A1-2B51A50DC6B1}"/>
    <dgm:cxn modelId="{485163FD-16AF-4D58-966F-9AB7356AAB73}" srcId="{C71FA67B-73B1-42D7-9902-81BD40ABF3C3}" destId="{BB72D8D2-624A-4023-A577-18AFAC17137A}" srcOrd="2" destOrd="0" parTransId="{7B78B525-4D9A-4A88-A8F2-8244AAC589DE}" sibTransId="{254D463F-3E33-4B2C-B965-B1FBCDC5823D}"/>
    <dgm:cxn modelId="{5E9504D2-D0CC-4838-8AFD-BDD4649C2B36}" type="presParOf" srcId="{0CC71F1E-FEAA-4667-85B0-E7186D869A69}" destId="{E1FE00E2-5E9E-40B5-9408-151908EE1C48}" srcOrd="0" destOrd="0" presId="urn:microsoft.com/office/officeart/2018/2/layout/IconLabelList"/>
    <dgm:cxn modelId="{B7E997D7-ABC2-4753-8BD8-F7FE66FB801F}" type="presParOf" srcId="{E1FE00E2-5E9E-40B5-9408-151908EE1C48}" destId="{FDB2D34A-A742-49AF-8822-1750FFBB76E9}" srcOrd="0" destOrd="0" presId="urn:microsoft.com/office/officeart/2018/2/layout/IconLabelList"/>
    <dgm:cxn modelId="{5621E30F-6729-4C2A-A1CB-EEA7B252A8D2}" type="presParOf" srcId="{E1FE00E2-5E9E-40B5-9408-151908EE1C48}" destId="{51E35454-DD7F-4374-A4C1-89624D8AB7F7}" srcOrd="1" destOrd="0" presId="urn:microsoft.com/office/officeart/2018/2/layout/IconLabelList"/>
    <dgm:cxn modelId="{E826B5F4-8941-47C2-B892-EAD9B8059758}" type="presParOf" srcId="{E1FE00E2-5E9E-40B5-9408-151908EE1C48}" destId="{08796AC4-32AE-4092-9A9B-4625003B7616}" srcOrd="2" destOrd="0" presId="urn:microsoft.com/office/officeart/2018/2/layout/IconLabelList"/>
    <dgm:cxn modelId="{BB7B8B23-331B-4154-B4C8-262E9E8148D6}" type="presParOf" srcId="{0CC71F1E-FEAA-4667-85B0-E7186D869A69}" destId="{4F0DC5DF-47F8-4386-95FC-A6D0F93BE994}" srcOrd="1" destOrd="0" presId="urn:microsoft.com/office/officeart/2018/2/layout/IconLabelList"/>
    <dgm:cxn modelId="{96A5EA71-2D56-4351-99AC-9E8506E4B2AD}" type="presParOf" srcId="{0CC71F1E-FEAA-4667-85B0-E7186D869A69}" destId="{77A43E0B-5F59-4502-BFC6-30888D283156}" srcOrd="2" destOrd="0" presId="urn:microsoft.com/office/officeart/2018/2/layout/IconLabelList"/>
    <dgm:cxn modelId="{B2028CD7-EFAA-4FE9-86F3-82B4481C2A44}" type="presParOf" srcId="{77A43E0B-5F59-4502-BFC6-30888D283156}" destId="{EA5F1145-4F3F-4C5C-88FE-EA0661283279}" srcOrd="0" destOrd="0" presId="urn:microsoft.com/office/officeart/2018/2/layout/IconLabelList"/>
    <dgm:cxn modelId="{534A3DCA-1733-4F77-AD77-CD1E25A1BC82}" type="presParOf" srcId="{77A43E0B-5F59-4502-BFC6-30888D283156}" destId="{BA1A0DDF-7015-49C9-9EB0-BDA8965C15A0}" srcOrd="1" destOrd="0" presId="urn:microsoft.com/office/officeart/2018/2/layout/IconLabelList"/>
    <dgm:cxn modelId="{840C0CDB-ECC8-48D6-A239-BCA48E132959}" type="presParOf" srcId="{77A43E0B-5F59-4502-BFC6-30888D283156}" destId="{23B9D4FA-E033-452F-85C3-572DCBC99243}" srcOrd="2" destOrd="0" presId="urn:microsoft.com/office/officeart/2018/2/layout/IconLabelList"/>
    <dgm:cxn modelId="{EFE41640-3F55-4A96-B54E-B54227FB9A56}" type="presParOf" srcId="{0CC71F1E-FEAA-4667-85B0-E7186D869A69}" destId="{99AA0931-1B44-436C-BACF-5C64A2DDE622}" srcOrd="3" destOrd="0" presId="urn:microsoft.com/office/officeart/2018/2/layout/IconLabelList"/>
    <dgm:cxn modelId="{E9061DD0-960E-4267-A1F2-2E1E9768E8A6}" type="presParOf" srcId="{0CC71F1E-FEAA-4667-85B0-E7186D869A69}" destId="{9F9F8C88-7619-491E-9C4A-BDD8403629CD}" srcOrd="4" destOrd="0" presId="urn:microsoft.com/office/officeart/2018/2/layout/IconLabelList"/>
    <dgm:cxn modelId="{B4367DDC-3600-4BC7-A106-3B1B5DACE119}" type="presParOf" srcId="{9F9F8C88-7619-491E-9C4A-BDD8403629CD}" destId="{AD0C8734-C13A-4B0A-A7B7-2E1F613A8D50}" srcOrd="0" destOrd="0" presId="urn:microsoft.com/office/officeart/2018/2/layout/IconLabelList"/>
    <dgm:cxn modelId="{F2E91D1C-41FB-45CA-97D4-A9E5CF0EDC70}" type="presParOf" srcId="{9F9F8C88-7619-491E-9C4A-BDD8403629CD}" destId="{A2FC0565-C510-44E7-9184-5E710C57FFFD}" srcOrd="1" destOrd="0" presId="urn:microsoft.com/office/officeart/2018/2/layout/IconLabelList"/>
    <dgm:cxn modelId="{00074CB7-7740-4EA4-90EB-D9485CD517DC}" type="presParOf" srcId="{9F9F8C88-7619-491E-9C4A-BDD8403629CD}" destId="{67A9FC77-C862-484E-9C73-1E94C897358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340EE5-CDE8-4177-BFE7-B8D6C783FE10}">
      <dsp:nvSpPr>
        <dsp:cNvPr id="0" name=""/>
        <dsp:cNvSpPr/>
      </dsp:nvSpPr>
      <dsp:spPr>
        <a:xfrm>
          <a:off x="2561453" y="2497456"/>
          <a:ext cx="2686968" cy="621969"/>
        </a:xfrm>
        <a:custGeom>
          <a:avLst/>
          <a:gdLst/>
          <a:ahLst/>
          <a:cxnLst/>
          <a:rect l="0" t="0" r="0" b="0"/>
          <a:pathLst>
            <a:path>
              <a:moveTo>
                <a:pt x="2686968" y="0"/>
              </a:moveTo>
              <a:lnTo>
                <a:pt x="2686968" y="328084"/>
              </a:lnTo>
              <a:lnTo>
                <a:pt x="0" y="328084"/>
              </a:lnTo>
              <a:lnTo>
                <a:pt x="0" y="621969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35810" y="2804922"/>
        <a:ext cx="138253" cy="7037"/>
      </dsp:txXfrm>
    </dsp:sp>
    <dsp:sp modelId="{E109485C-0F0C-41B7-BE19-AF41ED05A6B2}">
      <dsp:nvSpPr>
        <dsp:cNvPr id="0" name=""/>
        <dsp:cNvSpPr/>
      </dsp:nvSpPr>
      <dsp:spPr>
        <a:xfrm>
          <a:off x="0" y="108047"/>
          <a:ext cx="10496843" cy="239120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790" tIns="157231" rIns="149790" bIns="157231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 dirty="0">
              <a:latin typeface="Arial" panose="020B0604020202020204" pitchFamily="34" charset="0"/>
              <a:cs typeface="Arial" panose="020B0604020202020204" pitchFamily="34" charset="0"/>
            </a:rPr>
            <a:t>Equal contribution</a:t>
          </a:r>
        </a:p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Ivaylo – General information </a:t>
          </a:r>
        </a:p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 err="1">
              <a:latin typeface="Arial" panose="020B0604020202020204" pitchFamily="34" charset="0"/>
              <a:cs typeface="Arial" panose="020B0604020202020204" pitchFamily="34" charset="0"/>
            </a:rPr>
            <a:t>Zsofia</a:t>
          </a: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 – Firs suggestion</a:t>
          </a:r>
        </a:p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 panose="020B0604020202020204" pitchFamily="34" charset="0"/>
              <a:cs typeface="Arial" panose="020B0604020202020204" pitchFamily="34" charset="0"/>
            </a:rPr>
            <a:t>Claudia – Second suggestion and conclusion </a:t>
          </a:r>
        </a:p>
      </dsp:txBody>
      <dsp:txXfrm>
        <a:off x="0" y="108047"/>
        <a:ext cx="10496843" cy="2391209"/>
      </dsp:txXfrm>
    </dsp:sp>
    <dsp:sp modelId="{36067CCC-27A3-4A0A-A1F3-23D9A99D0477}">
      <dsp:nvSpPr>
        <dsp:cNvPr id="0" name=""/>
        <dsp:cNvSpPr/>
      </dsp:nvSpPr>
      <dsp:spPr>
        <a:xfrm>
          <a:off x="4254724" y="4132650"/>
          <a:ext cx="114947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70728"/>
              </a:moveTo>
              <a:lnTo>
                <a:pt x="591839" y="70728"/>
              </a:lnTo>
              <a:lnTo>
                <a:pt x="591839" y="45720"/>
              </a:lnTo>
              <a:lnTo>
                <a:pt x="1149478" y="45720"/>
              </a:lnTo>
            </a:path>
          </a:pathLst>
        </a:custGeom>
        <a:noFill/>
        <a:ln w="635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799955" y="4174851"/>
        <a:ext cx="59017" cy="7037"/>
      </dsp:txXfrm>
    </dsp:sp>
    <dsp:sp modelId="{780D5447-606E-4E77-9E3C-0A2ABF29AFB7}">
      <dsp:nvSpPr>
        <dsp:cNvPr id="0" name=""/>
        <dsp:cNvSpPr/>
      </dsp:nvSpPr>
      <dsp:spPr>
        <a:xfrm>
          <a:off x="866381" y="3151826"/>
          <a:ext cx="3390143" cy="2103104"/>
        </a:xfrm>
        <a:prstGeom prst="rect">
          <a:avLst/>
        </a:prstGeom>
        <a:solidFill>
          <a:schemeClr val="accent2">
            <a:hueOff val="3846440"/>
            <a:satOff val="4103"/>
            <a:lumOff val="12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790" tIns="157231" rIns="149790" bIns="157231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Consistency</a:t>
          </a:r>
          <a:endParaRPr lang="en-US" sz="4000" kern="1200" dirty="0"/>
        </a:p>
      </dsp:txBody>
      <dsp:txXfrm>
        <a:off x="866381" y="3151826"/>
        <a:ext cx="3390143" cy="2103104"/>
      </dsp:txXfrm>
    </dsp:sp>
    <dsp:sp modelId="{B799928C-BFAC-437E-B734-F1FE3A053CE3}">
      <dsp:nvSpPr>
        <dsp:cNvPr id="0" name=""/>
        <dsp:cNvSpPr/>
      </dsp:nvSpPr>
      <dsp:spPr>
        <a:xfrm>
          <a:off x="5436603" y="3101810"/>
          <a:ext cx="3892725" cy="2153120"/>
        </a:xfrm>
        <a:prstGeom prst="rect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790" tIns="157231" rIns="149790" bIns="157231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Completion of tasks within the specified time</a:t>
          </a:r>
        </a:p>
      </dsp:txBody>
      <dsp:txXfrm>
        <a:off x="5436603" y="3101810"/>
        <a:ext cx="3892725" cy="215312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B2D34A-A742-49AF-8822-1750FFBB76E9}">
      <dsp:nvSpPr>
        <dsp:cNvPr id="0" name=""/>
        <dsp:cNvSpPr/>
      </dsp:nvSpPr>
      <dsp:spPr>
        <a:xfrm>
          <a:off x="789181" y="1631552"/>
          <a:ext cx="884255" cy="88425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796AC4-32AE-4092-9A9B-4625003B7616}">
      <dsp:nvSpPr>
        <dsp:cNvPr id="0" name=""/>
        <dsp:cNvSpPr/>
      </dsp:nvSpPr>
      <dsp:spPr>
        <a:xfrm>
          <a:off x="248803" y="2890397"/>
          <a:ext cx="1965012" cy="123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Expanding the range of products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8803" y="2890397"/>
        <a:ext cx="1965012" cy="1237500"/>
      </dsp:txXfrm>
    </dsp:sp>
    <dsp:sp modelId="{EA5F1145-4F3F-4C5C-88FE-EA0661283279}">
      <dsp:nvSpPr>
        <dsp:cNvPr id="0" name=""/>
        <dsp:cNvSpPr/>
      </dsp:nvSpPr>
      <dsp:spPr>
        <a:xfrm>
          <a:off x="3098071" y="1631552"/>
          <a:ext cx="884255" cy="88425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B9D4FA-E033-452F-85C3-572DCBC99243}">
      <dsp:nvSpPr>
        <dsp:cNvPr id="0" name=""/>
        <dsp:cNvSpPr/>
      </dsp:nvSpPr>
      <dsp:spPr>
        <a:xfrm>
          <a:off x="2557692" y="2890397"/>
          <a:ext cx="1965012" cy="123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Increase customer flow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57692" y="2890397"/>
        <a:ext cx="1965012" cy="1237500"/>
      </dsp:txXfrm>
    </dsp:sp>
    <dsp:sp modelId="{AD0C8734-C13A-4B0A-A7B7-2E1F613A8D50}">
      <dsp:nvSpPr>
        <dsp:cNvPr id="0" name=""/>
        <dsp:cNvSpPr/>
      </dsp:nvSpPr>
      <dsp:spPr>
        <a:xfrm>
          <a:off x="5406960" y="1631552"/>
          <a:ext cx="884255" cy="88425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A9FC77-C862-484E-9C73-1E94C8973581}">
      <dsp:nvSpPr>
        <dsp:cNvPr id="0" name=""/>
        <dsp:cNvSpPr/>
      </dsp:nvSpPr>
      <dsp:spPr>
        <a:xfrm>
          <a:off x="4866582" y="2890397"/>
          <a:ext cx="1965012" cy="123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Increase  customer satisfaction 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66582" y="2890397"/>
        <a:ext cx="1965012" cy="12375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B2D34A-A742-49AF-8822-1750FFBB76E9}">
      <dsp:nvSpPr>
        <dsp:cNvPr id="0" name=""/>
        <dsp:cNvSpPr/>
      </dsp:nvSpPr>
      <dsp:spPr>
        <a:xfrm>
          <a:off x="789181" y="1631552"/>
          <a:ext cx="884255" cy="88425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796AC4-32AE-4092-9A9B-4625003B7616}">
      <dsp:nvSpPr>
        <dsp:cNvPr id="0" name=""/>
        <dsp:cNvSpPr/>
      </dsp:nvSpPr>
      <dsp:spPr>
        <a:xfrm>
          <a:off x="248803" y="2890397"/>
          <a:ext cx="1965012" cy="123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Partnership with local producers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8803" y="2890397"/>
        <a:ext cx="1965012" cy="1237500"/>
      </dsp:txXfrm>
    </dsp:sp>
    <dsp:sp modelId="{EA5F1145-4F3F-4C5C-88FE-EA0661283279}">
      <dsp:nvSpPr>
        <dsp:cNvPr id="0" name=""/>
        <dsp:cNvSpPr/>
      </dsp:nvSpPr>
      <dsp:spPr>
        <a:xfrm>
          <a:off x="3098071" y="1631552"/>
          <a:ext cx="884255" cy="88425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B9D4FA-E033-452F-85C3-572DCBC99243}">
      <dsp:nvSpPr>
        <dsp:cNvPr id="0" name=""/>
        <dsp:cNvSpPr/>
      </dsp:nvSpPr>
      <dsp:spPr>
        <a:xfrm>
          <a:off x="2557692" y="2890397"/>
          <a:ext cx="1965012" cy="123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Arial" panose="020B0604020202020204" pitchFamily="34" charset="0"/>
              <a:cs typeface="Arial" panose="020B0604020202020204" pitchFamily="34" charset="0"/>
            </a:rPr>
            <a:t>A special place in the shops</a:t>
          </a:r>
          <a:endParaRPr lang="en-US" sz="28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57692" y="2890397"/>
        <a:ext cx="1965012" cy="1237500"/>
      </dsp:txXfrm>
    </dsp:sp>
    <dsp:sp modelId="{AD0C8734-C13A-4B0A-A7B7-2E1F613A8D50}">
      <dsp:nvSpPr>
        <dsp:cNvPr id="0" name=""/>
        <dsp:cNvSpPr/>
      </dsp:nvSpPr>
      <dsp:spPr>
        <a:xfrm>
          <a:off x="5406960" y="1631552"/>
          <a:ext cx="884255" cy="88425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A9FC77-C862-484E-9C73-1E94C8973581}">
      <dsp:nvSpPr>
        <dsp:cNvPr id="0" name=""/>
        <dsp:cNvSpPr/>
      </dsp:nvSpPr>
      <dsp:spPr>
        <a:xfrm>
          <a:off x="4866582" y="2890397"/>
          <a:ext cx="1965012" cy="1237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bg-BG" sz="28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Food information brochures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866582" y="2890397"/>
        <a:ext cx="1965012" cy="1237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1471C2C-1567-47F4-803E-468024209D9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8F5B09-2954-46C6-97BB-9E10649FE2C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7F2C1D-F243-42AB-ADF2-E7CB4E04900E}" type="datetimeFigureOut">
              <a:rPr lang="en-US" smtClean="0"/>
              <a:t>7/28/2022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9A204B-EBA9-4C6D-BFB2-A104F00C8E2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5F72FC-4D2D-4E5B-A4DD-62E2C822FB1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3CDBB5-5B4A-4483-935D-A73935186B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923779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0CE34E-5667-4A32-A6BA-10C7A552BC63}" type="datetimeFigureOut">
              <a:rPr lang="en-US" smtClean="0"/>
              <a:t>7/28/2022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CCE34D-CFF1-4FFE-815B-D050E7ED2DF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93628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83A999-5E0E-42CA-8400-604AE921FF7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8359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83A999-5E0E-42CA-8400-604AE921FF7C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3312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83A999-5E0E-42CA-8400-604AE921FF7C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65501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83A999-5E0E-42CA-8400-604AE921FF7C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3304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9E68F591-F3C7-4872-BBA0-0693794F4F1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999414" y="1051551"/>
            <a:ext cx="3565524" cy="2384898"/>
          </a:xfrm>
        </p:spPr>
        <p:txBody>
          <a:bodyPr anchor="b" anchorCtr="0">
            <a:noAutofit/>
          </a:bodyPr>
          <a:lstStyle/>
          <a:p>
            <a:r>
              <a:rPr lang="en-US" sz="4800" dirty="0"/>
              <a:t>3DFloat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67766A8-18D5-4391-8DB7-7BFF6427636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452360" cy="6858000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38AD48E-7D67-4BE9-97B6-DB64DE525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7999413" y="445272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EB6FF8E2-165B-49EB-8120-14190F9491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5400000">
            <a:off x="10915300" y="5534727"/>
            <a:ext cx="667802" cy="631474"/>
            <a:chOff x="10478914" y="1506691"/>
            <a:chExt cx="667802" cy="631474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9B763A7-EE7D-4306-8306-01E8C86E6350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4B3A935F-6844-4FCE-B0AE-5492715A58F1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16EB97-6E8A-4B50-8701-7CB158044DCA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999413" y="3568700"/>
            <a:ext cx="3565524" cy="1731963"/>
          </a:xfrm>
        </p:spPr>
        <p:txBody>
          <a:bodyPr>
            <a:noAutofit/>
          </a:bodyPr>
          <a:lstStyle>
            <a:lvl1pPr>
              <a:buNone/>
              <a:defRPr sz="2000"/>
            </a:lvl1pPr>
            <a:lvl2pPr>
              <a:buNone/>
              <a:defRPr sz="2000"/>
            </a:lvl2pPr>
            <a:lvl3pPr>
              <a:buNone/>
              <a:defRPr sz="2000"/>
            </a:lvl3pPr>
            <a:lvl4pPr>
              <a:buNone/>
              <a:defRPr sz="2000"/>
            </a:lvl4pPr>
            <a:lvl5pPr>
              <a:buNone/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009488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923D16-1EC5-4C17-ABA8-B13A1256B36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50864" y="549275"/>
            <a:ext cx="3565524" cy="1997855"/>
          </a:xfrm>
        </p:spPr>
        <p:txBody>
          <a:bodyPr wrap="square" anchor="b" anchorCtr="0">
            <a:noAutofit/>
          </a:bodyPr>
          <a:lstStyle>
            <a:lvl1pPr>
              <a:defRPr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0294D8B-CF64-4C26-8C78-57A375E7D33B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550863" y="2677306"/>
            <a:ext cx="3565525" cy="3415519"/>
          </a:xfrm>
        </p:spPr>
        <p:txBody>
          <a:bodyPr anchor="t" anchorCtr="0">
            <a:noAutofit/>
          </a:bodyPr>
          <a:lstStyle>
            <a:lvl1pPr>
              <a:buNone/>
              <a:defRPr/>
            </a:lvl1pPr>
          </a:lstStyle>
          <a:p>
            <a:pPr>
              <a:lnSpc>
                <a:spcPct val="120000"/>
              </a:lnSpc>
            </a:pPr>
            <a:r>
              <a:rPr lang="en-US" sz="1600" dirty="0"/>
              <a:t>Click to add text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7BCF456-426F-435B-8DF0-A32A44F5A88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208928" y="1596771"/>
            <a:ext cx="3448558" cy="3448558"/>
          </a:xfrm>
          <a:custGeom>
            <a:avLst/>
            <a:gdLst>
              <a:gd name="connsiteX0" fmla="*/ 1724279 w 3448558"/>
              <a:gd name="connsiteY0" fmla="*/ 0 h 3448558"/>
              <a:gd name="connsiteX1" fmla="*/ 3448558 w 3448558"/>
              <a:gd name="connsiteY1" fmla="*/ 1724279 h 3448558"/>
              <a:gd name="connsiteX2" fmla="*/ 1724279 w 3448558"/>
              <a:gd name="connsiteY2" fmla="*/ 3448558 h 3448558"/>
              <a:gd name="connsiteX3" fmla="*/ 0 w 3448558"/>
              <a:gd name="connsiteY3" fmla="*/ 1724279 h 3448558"/>
              <a:gd name="connsiteX4" fmla="*/ 1724279 w 3448558"/>
              <a:gd name="connsiteY4" fmla="*/ 0 h 34485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8558" h="3448558">
                <a:moveTo>
                  <a:pt x="1724279" y="0"/>
                </a:moveTo>
                <a:cubicBezTo>
                  <a:pt x="2676572" y="0"/>
                  <a:pt x="3448558" y="771986"/>
                  <a:pt x="3448558" y="1724279"/>
                </a:cubicBezTo>
                <a:cubicBezTo>
                  <a:pt x="3448558" y="2676572"/>
                  <a:pt x="2676572" y="3448558"/>
                  <a:pt x="1724279" y="3448558"/>
                </a:cubicBezTo>
                <a:cubicBezTo>
                  <a:pt x="771986" y="3448558"/>
                  <a:pt x="0" y="2676572"/>
                  <a:pt x="0" y="1724279"/>
                </a:cubicBezTo>
                <a:cubicBezTo>
                  <a:pt x="0" y="771986"/>
                  <a:pt x="771986" y="0"/>
                  <a:pt x="1724279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4813A609-7079-46D5-9C1D-52004ABDAC9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918575" y="596392"/>
            <a:ext cx="2263776" cy="2263776"/>
          </a:xfrm>
          <a:custGeom>
            <a:avLst/>
            <a:gdLst>
              <a:gd name="connsiteX0" fmla="*/ 1131888 w 2263776"/>
              <a:gd name="connsiteY0" fmla="*/ 0 h 2263776"/>
              <a:gd name="connsiteX1" fmla="*/ 2263776 w 2263776"/>
              <a:gd name="connsiteY1" fmla="*/ 1131888 h 2263776"/>
              <a:gd name="connsiteX2" fmla="*/ 1131888 w 2263776"/>
              <a:gd name="connsiteY2" fmla="*/ 2263776 h 2263776"/>
              <a:gd name="connsiteX3" fmla="*/ 0 w 2263776"/>
              <a:gd name="connsiteY3" fmla="*/ 1131888 h 2263776"/>
              <a:gd name="connsiteX4" fmla="*/ 1131888 w 2263776"/>
              <a:gd name="connsiteY4" fmla="*/ 0 h 22637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63776" h="2263776">
                <a:moveTo>
                  <a:pt x="1131888" y="0"/>
                </a:moveTo>
                <a:cubicBezTo>
                  <a:pt x="1757012" y="0"/>
                  <a:pt x="2263776" y="506764"/>
                  <a:pt x="2263776" y="1131888"/>
                </a:cubicBezTo>
                <a:cubicBezTo>
                  <a:pt x="2263776" y="1757012"/>
                  <a:pt x="1757012" y="2263776"/>
                  <a:pt x="1131888" y="2263776"/>
                </a:cubicBezTo>
                <a:cubicBezTo>
                  <a:pt x="506764" y="2263776"/>
                  <a:pt x="0" y="1757012"/>
                  <a:pt x="0" y="1131888"/>
                </a:cubicBezTo>
                <a:cubicBezTo>
                  <a:pt x="0" y="506764"/>
                  <a:pt x="506764" y="0"/>
                  <a:pt x="113188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A14F21DF-D5E0-4C6C-BA2C-D69D65DBB18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9091612" y="3324733"/>
            <a:ext cx="2936876" cy="2936876"/>
          </a:xfrm>
          <a:custGeom>
            <a:avLst/>
            <a:gdLst>
              <a:gd name="connsiteX0" fmla="*/ 1468438 w 2936876"/>
              <a:gd name="connsiteY0" fmla="*/ 0 h 2936876"/>
              <a:gd name="connsiteX1" fmla="*/ 2936876 w 2936876"/>
              <a:gd name="connsiteY1" fmla="*/ 1468438 h 2936876"/>
              <a:gd name="connsiteX2" fmla="*/ 1468438 w 2936876"/>
              <a:gd name="connsiteY2" fmla="*/ 2936876 h 2936876"/>
              <a:gd name="connsiteX3" fmla="*/ 0 w 2936876"/>
              <a:gd name="connsiteY3" fmla="*/ 1468438 h 2936876"/>
              <a:gd name="connsiteX4" fmla="*/ 1468438 w 2936876"/>
              <a:gd name="connsiteY4" fmla="*/ 0 h 29368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936876" h="2936876">
                <a:moveTo>
                  <a:pt x="1468438" y="0"/>
                </a:moveTo>
                <a:cubicBezTo>
                  <a:pt x="2279434" y="0"/>
                  <a:pt x="2936876" y="657442"/>
                  <a:pt x="2936876" y="1468438"/>
                </a:cubicBezTo>
                <a:cubicBezTo>
                  <a:pt x="2936876" y="2279434"/>
                  <a:pt x="2279434" y="2936876"/>
                  <a:pt x="1468438" y="2936876"/>
                </a:cubicBezTo>
                <a:cubicBezTo>
                  <a:pt x="657442" y="2936876"/>
                  <a:pt x="0" y="2279434"/>
                  <a:pt x="0" y="1468438"/>
                </a:cubicBezTo>
                <a:cubicBezTo>
                  <a:pt x="0" y="657442"/>
                  <a:pt x="657442" y="0"/>
                  <a:pt x="1468438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2FF63B4-C261-4597-9EE0-811D250B9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6548755" y="850167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F92CF088-7F97-4A11-8A81-0EF641F69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602297" y="5691007"/>
            <a:ext cx="667802" cy="631474"/>
            <a:chOff x="3409557" y="4940429"/>
            <a:chExt cx="667802" cy="631474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65B23B7-CE74-4974-ABD8-BFA31D583416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3537358" y="4940429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FF99BB1F-6C9D-4972-9EF4-98ACD7BE71E5}"/>
                </a:ext>
              </a:extLst>
            </p:cNvPr>
            <p:cNvSpPr/>
            <p:nvPr/>
          </p:nvSpPr>
          <p:spPr>
            <a:xfrm rot="13500000">
              <a:off x="3544558" y="4858365"/>
              <a:ext cx="270000" cy="540001"/>
            </a:xfrm>
            <a:prstGeom prst="ellipse">
              <a:avLst/>
            </a:prstGeom>
            <a:gradFill>
              <a:gsLst>
                <a:gs pos="100000">
                  <a:schemeClr val="accent1">
                    <a:lumMod val="60000"/>
                    <a:lumOff val="40000"/>
                    <a:alpha val="0"/>
                  </a:schemeClr>
                </a:gs>
                <a:gs pos="0">
                  <a:schemeClr val="bg2">
                    <a:lumMod val="75000"/>
                    <a:lumOff val="25000"/>
                    <a:alpha val="33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4284120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458B3A1-C77D-4AFC-B2C8-79520B53C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7200"/>
            <a:ext cx="4500562" cy="1562959"/>
          </a:xfrm>
        </p:spPr>
        <p:txBody>
          <a:bodyPr wrap="square" anchor="t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551DA26-B267-4F28-B4D0-65B3EF6E111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3054096" cy="3776472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8" name="Picture Placeholder 11">
            <a:extLst>
              <a:ext uri="{FF2B5EF4-FFF2-40B4-BE49-F238E27FC236}">
                <a16:creationId xmlns:a16="http://schemas.microsoft.com/office/drawing/2014/main" id="{95544A62-DA23-4840-99DE-09AFC8F4DC4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054096" y="0"/>
            <a:ext cx="3054096" cy="3776472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9" name="Picture Placeholder 11">
            <a:extLst>
              <a:ext uri="{FF2B5EF4-FFF2-40B4-BE49-F238E27FC236}">
                <a16:creationId xmlns:a16="http://schemas.microsoft.com/office/drawing/2014/main" id="{0C91AF30-C5BB-4601-BDEB-E60C93A16933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83808" y="0"/>
            <a:ext cx="3054096" cy="3776472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0" name="Picture Placeholder 11">
            <a:extLst>
              <a:ext uri="{FF2B5EF4-FFF2-40B4-BE49-F238E27FC236}">
                <a16:creationId xmlns:a16="http://schemas.microsoft.com/office/drawing/2014/main" id="{5B625AA5-EA5B-4115-A461-DA2C7087D83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137904" y="0"/>
            <a:ext cx="3054096" cy="3776472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6">
            <a:extLst>
              <a:ext uri="{FF2B5EF4-FFF2-40B4-BE49-F238E27FC236}">
                <a16:creationId xmlns:a16="http://schemas.microsoft.com/office/drawing/2014/main" id="{1B1AE41C-3196-4E6F-A3A8-313A92677FF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>
            <a:noAutofit/>
          </a:bodyPr>
          <a:lstStyle>
            <a:lvl1pPr marL="228600" indent="-228600">
              <a:lnSpc>
                <a:spcPct val="100000"/>
              </a:lnSpc>
              <a:buFont typeface="Arial" panose="020B0604020202020204" pitchFamily="34" charset="0"/>
              <a:buChar char="•"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70260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accent5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0517979-166D-4AAA-ABBC-0C3E5C2EC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E111559-B769-4E2A-A891-97B3C4AA6BAC}"/>
              </a:ext>
            </a:extLst>
          </p:cNvPr>
          <p:cNvSpPr/>
          <p:nvPr userDrawn="1"/>
        </p:nvSpPr>
        <p:spPr>
          <a:xfrm rot="10800000">
            <a:off x="0" y="-3"/>
            <a:ext cx="9000000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anchor="b" anchorCtr="0">
            <a:noAutofit/>
          </a:bodyPr>
          <a:lstStyle>
            <a:lvl1pPr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16724"/>
            <a:ext cx="5437187" cy="2265216"/>
          </a:xfrm>
        </p:spPr>
        <p:txBody>
          <a:bodyPr>
            <a:noAutofit/>
          </a:bodyPr>
          <a:lstStyle>
            <a:lvl1pPr>
              <a:buNone/>
              <a:defRPr sz="2400"/>
            </a:lvl1pPr>
          </a:lstStyle>
          <a:p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34295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ection brea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F75B2FBE-0C5C-48AA-8D7F-9D5B7373CC9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  <a:solidFill>
            <a:schemeClr val="bg2"/>
          </a:solid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3411FC5-0B5A-4566-9984-827485AF92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557281"/>
            <a:ext cx="6640285" cy="3300719"/>
          </a:xfrm>
          <a:gradFill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60000"/>
                </a:schemeClr>
              </a:gs>
            </a:gsLst>
            <a:lin ang="10800000" scaled="1"/>
          </a:gradFill>
        </p:spPr>
        <p:txBody>
          <a:bodyPr>
            <a:noAutofit/>
          </a:bodyPr>
          <a:lstStyle>
            <a:lvl1pPr marL="548640" indent="0">
              <a:lnSpc>
                <a:spcPct val="200000"/>
              </a:lnSpc>
              <a:buNone/>
              <a:defRPr/>
            </a:lvl1pPr>
          </a:lstStyle>
          <a:p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754E1219-253E-4FEF-A576-83857F44BA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6640285" cy="3535509"/>
          </a:xfrm>
          <a:gradFill flip="none" rotWithShape="1">
            <a:gsLst>
              <a:gs pos="0">
                <a:schemeClr val="bg2">
                  <a:alpha val="0"/>
                </a:schemeClr>
              </a:gs>
              <a:gs pos="50000">
                <a:schemeClr val="bg2">
                  <a:alpha val="70000"/>
                </a:schemeClr>
              </a:gs>
            </a:gsLst>
            <a:lin ang="10800000" scaled="1"/>
            <a:tileRect/>
          </a:gradFill>
        </p:spPr>
        <p:txBody>
          <a:bodyPr anchor="b" anchorCtr="0">
            <a:noAutofit/>
          </a:bodyPr>
          <a:lstStyle>
            <a:lvl1pPr marL="548640">
              <a:spcAft>
                <a:spcPts val="1200"/>
              </a:spcAft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93045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5_Chart Tab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60711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7062BF5C-3876-4161-B4FF-14CA94D326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6160" cy="3384550"/>
          </a:xfrm>
        </p:spPr>
        <p:txBody>
          <a:bodyPr wrap="square" anchor="b" anchorCtr="0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B17C5C60-EC4D-410B-9997-0B7328960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22156" y="4143453"/>
            <a:ext cx="734257" cy="760506"/>
            <a:chOff x="5243759" y="1363788"/>
            <a:chExt cx="734257" cy="760506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0573155C-3428-4F4F-AE66-A519D777EAAE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1853496C-159E-4D47-94B5-0835FB6511B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CE93E330-715B-44E8-84D9-CE166D428DAB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2" name="Oval 11">
            <a:extLst>
              <a:ext uri="{FF2B5EF4-FFF2-40B4-BE49-F238E27FC236}">
                <a16:creationId xmlns:a16="http://schemas.microsoft.com/office/drawing/2014/main" id="{80A2FA6F-99B7-4984-A80C-570644889F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668780" y="50590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439C8C03-81B3-4DE8-B96A-78258E4467CC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50863" y="4097338"/>
            <a:ext cx="3565524" cy="2351087"/>
          </a:xfrm>
        </p:spPr>
        <p:txBody>
          <a:bodyPr>
            <a:noAutofit/>
          </a:bodyPr>
          <a:lstStyle>
            <a:lvl1pPr>
              <a:buNone/>
              <a:defRPr sz="24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C1FBB56D-C8B1-4ED9-A5DB-72BA636DADF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35809" y="656633"/>
            <a:ext cx="5132388" cy="5132388"/>
          </a:xfrm>
          <a:custGeom>
            <a:avLst/>
            <a:gdLst>
              <a:gd name="connsiteX0" fmla="*/ 2566194 w 5132388"/>
              <a:gd name="connsiteY0" fmla="*/ 0 h 5132388"/>
              <a:gd name="connsiteX1" fmla="*/ 5132388 w 5132388"/>
              <a:gd name="connsiteY1" fmla="*/ 2566194 h 5132388"/>
              <a:gd name="connsiteX2" fmla="*/ 2566194 w 5132388"/>
              <a:gd name="connsiteY2" fmla="*/ 5132388 h 5132388"/>
              <a:gd name="connsiteX3" fmla="*/ 0 w 5132388"/>
              <a:gd name="connsiteY3" fmla="*/ 2566194 h 5132388"/>
              <a:gd name="connsiteX4" fmla="*/ 2566194 w 5132388"/>
              <a:gd name="connsiteY4" fmla="*/ 0 h 51323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32388" h="5132388">
                <a:moveTo>
                  <a:pt x="2566194" y="0"/>
                </a:moveTo>
                <a:cubicBezTo>
                  <a:pt x="3983464" y="0"/>
                  <a:pt x="5132388" y="1148924"/>
                  <a:pt x="5132388" y="2566194"/>
                </a:cubicBezTo>
                <a:cubicBezTo>
                  <a:pt x="5132388" y="3983464"/>
                  <a:pt x="3983464" y="5132388"/>
                  <a:pt x="2566194" y="5132388"/>
                </a:cubicBezTo>
                <a:cubicBezTo>
                  <a:pt x="1148924" y="5132388"/>
                  <a:pt x="0" y="3983464"/>
                  <a:pt x="0" y="2566194"/>
                </a:cubicBezTo>
                <a:cubicBezTo>
                  <a:pt x="0" y="1148924"/>
                  <a:pt x="1148924" y="0"/>
                  <a:pt x="2566194" y="0"/>
                </a:cubicBezTo>
                <a:close/>
              </a:path>
            </a:pathLst>
          </a:custGeom>
          <a:solidFill>
            <a:schemeClr val="accent5"/>
          </a:solid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087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E38C6F9E-A74F-4F54-9409-B6B93DF8CE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6F0F71C5-78A4-4793-9BD4-3DF0EE3E3E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0288775" y="76260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0" name="Title 5">
            <a:extLst>
              <a:ext uri="{FF2B5EF4-FFF2-40B4-BE49-F238E27FC236}">
                <a16:creationId xmlns:a16="http://schemas.microsoft.com/office/drawing/2014/main" id="{36F60F77-4CC9-4F86-B70A-85012C6588A0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48640" y="548640"/>
            <a:ext cx="8281987" cy="1253041"/>
          </a:xfrm>
        </p:spPr>
        <p:txBody>
          <a:bodyPr>
            <a:noAutofit/>
          </a:bodyPr>
          <a:lstStyle/>
          <a:p>
            <a:r>
              <a:rPr lang="en-US" dirty="0"/>
              <a:t>Team</a:t>
            </a:r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E6093F87-C1F6-4FAB-B891-6F7D7FC20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800565" y="4518946"/>
            <a:ext cx="1980001" cy="1363916"/>
            <a:chOff x="4879602" y="3781429"/>
            <a:chExt cx="1980001" cy="1363916"/>
          </a:xfrm>
        </p:grpSpPr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1A4FD5C-1E5B-46D1-BA9D-99928D19AF04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B7DF0ED5-A971-408F-A055-C7E5D7A623C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AA81F353-4C5B-4A37-9846-2C1E2D0FC25F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42B74EA3-11CE-4D3F-99AD-162563447653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6" name="Picture Placeholder 55">
            <a:extLst>
              <a:ext uri="{FF2B5EF4-FFF2-40B4-BE49-F238E27FC236}">
                <a16:creationId xmlns:a16="http://schemas.microsoft.com/office/drawing/2014/main" id="{8F41896B-6DDA-4F82-9F74-3EBF93A3CD5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78992" y="1990724"/>
            <a:ext cx="1691640" cy="1435608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57" name="Picture Placeholder 55">
            <a:extLst>
              <a:ext uri="{FF2B5EF4-FFF2-40B4-BE49-F238E27FC236}">
                <a16:creationId xmlns:a16="http://schemas.microsoft.com/office/drawing/2014/main" id="{EF85499B-C29A-4C8B-922C-7CE4771E352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838384" y="1990724"/>
            <a:ext cx="1691640" cy="1435608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58" name="Picture Placeholder 55">
            <a:extLst>
              <a:ext uri="{FF2B5EF4-FFF2-40B4-BE49-F238E27FC236}">
                <a16:creationId xmlns:a16="http://schemas.microsoft.com/office/drawing/2014/main" id="{F82A1DB8-0AE7-4E17-B07B-FCF45B85EE17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661976" y="1993392"/>
            <a:ext cx="1691640" cy="1435608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9" name="Picture Placeholder 55">
            <a:extLst>
              <a:ext uri="{FF2B5EF4-FFF2-40B4-BE49-F238E27FC236}">
                <a16:creationId xmlns:a16="http://schemas.microsoft.com/office/drawing/2014/main" id="{A83EEB6C-83B7-471D-B5A4-4071534048D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485568" y="1990724"/>
            <a:ext cx="1691640" cy="1435608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63" name="Text Placeholder 62">
            <a:extLst>
              <a:ext uri="{FF2B5EF4-FFF2-40B4-BE49-F238E27FC236}">
                <a16:creationId xmlns:a16="http://schemas.microsoft.com/office/drawing/2014/main" id="{17A96A8C-F792-485A-9BB9-4DEDCA0CE6B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079500" y="3781425"/>
            <a:ext cx="1711325" cy="365760"/>
          </a:xfrm>
        </p:spPr>
        <p:txBody>
          <a:bodyPr>
            <a:noAutofit/>
          </a:bodyPr>
          <a:lstStyle>
            <a:lvl1pPr>
              <a:buNone/>
              <a:defRPr sz="2000" b="1"/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6C65AE07-519E-4E3B-8521-621C8343914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078733" y="4232949"/>
            <a:ext cx="1711572" cy="638175"/>
          </a:xfrm>
        </p:spPr>
        <p:txBody>
          <a:bodyPr>
            <a:noAutofit/>
          </a:bodyPr>
          <a:lstStyle>
            <a:lvl1pPr>
              <a:buNone/>
              <a:defRPr sz="18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5" name="Text Placeholder 62">
            <a:extLst>
              <a:ext uri="{FF2B5EF4-FFF2-40B4-BE49-F238E27FC236}">
                <a16:creationId xmlns:a16="http://schemas.microsoft.com/office/drawing/2014/main" id="{FB878318-C287-428B-8105-429BC4B03F5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3839151" y="3781425"/>
            <a:ext cx="1711325" cy="365760"/>
          </a:xfrm>
        </p:spPr>
        <p:txBody>
          <a:bodyPr>
            <a:noAutofit/>
          </a:bodyPr>
          <a:lstStyle>
            <a:lvl1pPr>
              <a:buNone/>
              <a:defRPr sz="2000" b="1"/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4" name="Text Placeholder 60">
            <a:extLst>
              <a:ext uri="{FF2B5EF4-FFF2-40B4-BE49-F238E27FC236}">
                <a16:creationId xmlns:a16="http://schemas.microsoft.com/office/drawing/2014/main" id="{1465E516-2CEF-4F9E-9375-7D41DCFCBB41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838384" y="4232949"/>
            <a:ext cx="1711572" cy="638175"/>
          </a:xfrm>
        </p:spPr>
        <p:txBody>
          <a:bodyPr>
            <a:noAutofit/>
          </a:bodyPr>
          <a:lstStyle>
            <a:lvl1pPr>
              <a:buNone/>
              <a:defRPr sz="18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7" name="Text Placeholder 62">
            <a:extLst>
              <a:ext uri="{FF2B5EF4-FFF2-40B4-BE49-F238E27FC236}">
                <a16:creationId xmlns:a16="http://schemas.microsoft.com/office/drawing/2014/main" id="{FE012CE3-36AA-4016-A88E-27BCFFEFD69F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662743" y="3781425"/>
            <a:ext cx="1711325" cy="365760"/>
          </a:xfrm>
        </p:spPr>
        <p:txBody>
          <a:bodyPr>
            <a:noAutofit/>
          </a:bodyPr>
          <a:lstStyle>
            <a:lvl1pPr>
              <a:buNone/>
              <a:defRPr sz="2000" b="1"/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6" name="Text Placeholder 60">
            <a:extLst>
              <a:ext uri="{FF2B5EF4-FFF2-40B4-BE49-F238E27FC236}">
                <a16:creationId xmlns:a16="http://schemas.microsoft.com/office/drawing/2014/main" id="{8D5671AF-0137-4226-8A84-2784817E519C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661976" y="4232949"/>
            <a:ext cx="1711572" cy="638175"/>
          </a:xfrm>
        </p:spPr>
        <p:txBody>
          <a:bodyPr>
            <a:noAutofit/>
          </a:bodyPr>
          <a:lstStyle>
            <a:lvl1pPr>
              <a:buNone/>
              <a:defRPr sz="18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69" name="Text Placeholder 62">
            <a:extLst>
              <a:ext uri="{FF2B5EF4-FFF2-40B4-BE49-F238E27FC236}">
                <a16:creationId xmlns:a16="http://schemas.microsoft.com/office/drawing/2014/main" id="{DA1587F0-23BF-4FB8-B06C-2B0AA928E931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433112" y="3787288"/>
            <a:ext cx="1711325" cy="365760"/>
          </a:xfrm>
        </p:spPr>
        <p:txBody>
          <a:bodyPr>
            <a:noAutofit/>
          </a:bodyPr>
          <a:lstStyle>
            <a:lvl1pPr>
              <a:buNone/>
              <a:defRPr sz="2000" b="1"/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68" name="Text Placeholder 60">
            <a:extLst>
              <a:ext uri="{FF2B5EF4-FFF2-40B4-BE49-F238E27FC236}">
                <a16:creationId xmlns:a16="http://schemas.microsoft.com/office/drawing/2014/main" id="{565C0B22-B5E7-44BB-A17C-7FB5BB5D82BB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9432345" y="4238812"/>
            <a:ext cx="1711572" cy="638175"/>
          </a:xfrm>
        </p:spPr>
        <p:txBody>
          <a:bodyPr>
            <a:noAutofit/>
          </a:bodyPr>
          <a:lstStyle>
            <a:lvl1pPr>
              <a:buNone/>
              <a:defRPr sz="18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57769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0_Content 2 column (comparison slid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US" sz="48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731375"/>
            <a:ext cx="5437186" cy="535354"/>
          </a:xfrm>
        </p:spPr>
        <p:txBody>
          <a:bodyPr anchor="b">
            <a:no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427370"/>
            <a:ext cx="5429114" cy="3515555"/>
          </a:xfrm>
        </p:spPr>
        <p:txBody>
          <a:bodyPr>
            <a:noAutofit/>
          </a:bodyPr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731375"/>
            <a:ext cx="5436392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US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427370"/>
            <a:ext cx="5436391" cy="3515555"/>
          </a:xfrm>
        </p:spPr>
        <p:txBody>
          <a:bodyPr>
            <a:noAutofit/>
          </a:bodyPr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03923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37931" y="5260967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 rot="2700000">
            <a:off x="10834944" y="17126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8100000">
            <a:off x="10849344" y="51834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EBCCE83C-72C8-4181-8D03-7CFB23A6F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Autofit/>
          </a:bodyPr>
          <a:lstStyle>
            <a:lvl1pPr>
              <a:defRPr lang="en-US" sz="48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6" name="Text Placeholder 2">
            <a:extLst>
              <a:ext uri="{FF2B5EF4-FFF2-40B4-BE49-F238E27FC236}">
                <a16:creationId xmlns:a16="http://schemas.microsoft.com/office/drawing/2014/main" id="{C6FCDFCC-38D1-43A4-918F-491DBA6B2C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731375"/>
            <a:ext cx="3563936" cy="535354"/>
          </a:xfrm>
        </p:spPr>
        <p:txBody>
          <a:bodyPr anchor="b">
            <a:noAutofit/>
          </a:bodyPr>
          <a:lstStyle>
            <a:lvl1pPr marL="0" indent="0">
              <a:buNone/>
              <a:defRPr sz="20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8A9CB740-8581-4D62-8481-7ECBBEDA72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9476" y="2432304"/>
            <a:ext cx="3563936" cy="3515555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id="{AB16E493-D962-46EC-BBB8-D7E68A64043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41573" y="1731375"/>
            <a:ext cx="3566160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US" sz="20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/>
            <a:r>
              <a:rPr lang="en-US"/>
              <a:t>Click to edit Master text styles</a:t>
            </a:r>
          </a:p>
        </p:txBody>
      </p:sp>
      <p:sp>
        <p:nvSpPr>
          <p:cNvPr id="23" name="Content Placeholder 5">
            <a:extLst>
              <a:ext uri="{FF2B5EF4-FFF2-40B4-BE49-F238E27FC236}">
                <a16:creationId xmlns:a16="http://schemas.microsoft.com/office/drawing/2014/main" id="{88CC7C67-1BA6-42A6-B9D3-8EDF70A3DB3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41573" y="2427370"/>
            <a:ext cx="3508755" cy="3515555"/>
          </a:xfrm>
        </p:spPr>
        <p:txBody>
          <a:bodyPr>
            <a:noAutofit/>
          </a:bodyPr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C17092A6-D0E6-4EF2-B3B8-AE35438D4D77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8139659" y="1731375"/>
            <a:ext cx="3566160" cy="535354"/>
          </a:xfrm>
        </p:spPr>
        <p:txBody>
          <a:bodyPr vert="horz" wrap="square" lIns="0" tIns="0" rIns="0" bIns="0" rtlCol="0" anchor="b">
            <a:noAutofit/>
          </a:bodyPr>
          <a:lstStyle>
            <a:lvl1pPr>
              <a:buNone/>
              <a:defRPr lang="en-US" sz="2000" b="0" cap="all" spc="200" baseline="0" dirty="0">
                <a:solidFill>
                  <a:schemeClr val="tx1"/>
                </a:solidFill>
              </a:defRPr>
            </a:lvl1pPr>
          </a:lstStyle>
          <a:p>
            <a:pPr marL="228600" lvl="0" indent="-228600"/>
            <a:r>
              <a:rPr lang="en-US" dirty="0"/>
              <a:t>Click to EDIT</a:t>
            </a:r>
          </a:p>
        </p:txBody>
      </p:sp>
      <p:sp>
        <p:nvSpPr>
          <p:cNvPr id="21" name="Content Placeholder 5">
            <a:extLst>
              <a:ext uri="{FF2B5EF4-FFF2-40B4-BE49-F238E27FC236}">
                <a16:creationId xmlns:a16="http://schemas.microsoft.com/office/drawing/2014/main" id="{4534254A-2561-400F-87CB-18A8D35381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39659" y="2427370"/>
            <a:ext cx="3508755" cy="3515555"/>
          </a:xfrm>
        </p:spPr>
        <p:txBody>
          <a:bodyPr>
            <a:noAutofit/>
          </a:bodyPr>
          <a:lstStyle>
            <a:lvl1pPr>
              <a:defRPr sz="1700"/>
            </a:lvl1pPr>
            <a:lvl2pPr>
              <a:defRPr sz="1700"/>
            </a:lvl2pPr>
            <a:lvl3pPr>
              <a:defRPr sz="1700"/>
            </a:lvl3pPr>
            <a:lvl4pPr>
              <a:defRPr sz="1700"/>
            </a:lvl4pPr>
            <a:lvl5pPr>
              <a:defRPr sz="17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52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E949202B-67AE-417A-A336-DF5257FFD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4508500"/>
            <a:ext cx="4500562" cy="1562959"/>
          </a:xfrm>
        </p:spPr>
        <p:txBody>
          <a:bodyPr wrap="square" anchor="t" anchorCtr="0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1786D546-2834-435F-950F-DCEFE654B3B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3776472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BD763BD-EAC5-4DB8-81AF-9743BB6A9576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262411" y="4508500"/>
            <a:ext cx="6221412" cy="1563688"/>
          </a:xfrm>
        </p:spPr>
        <p:txBody>
          <a:bodyPr>
            <a:noAutofit/>
          </a:bodyPr>
          <a:lstStyle>
            <a:lvl1pPr marL="0" indent="0">
              <a:buNone/>
              <a:defRPr sz="2000"/>
            </a:lvl1pPr>
            <a:lvl2pPr>
              <a:buNone/>
              <a:defRPr sz="1900"/>
            </a:lvl2pPr>
            <a:lvl3pPr>
              <a:buNone/>
              <a:defRPr sz="1900"/>
            </a:lvl3pPr>
            <a:lvl4pPr>
              <a:buNone/>
              <a:defRPr sz="1900"/>
            </a:lvl4pPr>
            <a:lvl5pPr>
              <a:buNone/>
              <a:defRPr sz="1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446AF837-10C6-44A5-B8D6-960A57487B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1225773" y="385222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54770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itle 1">
            <a:extLst>
              <a:ext uri="{FF2B5EF4-FFF2-40B4-BE49-F238E27FC236}">
                <a16:creationId xmlns:a16="http://schemas.microsoft.com/office/drawing/2014/main" id="{97246E34-E6EE-4BF3-A0D3-A20868B5A5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863" y="549275"/>
            <a:ext cx="5437187" cy="2986234"/>
          </a:xfrm>
        </p:spPr>
        <p:txBody>
          <a:bodyPr anchor="b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1" name="Subtitle 2">
            <a:extLst>
              <a:ext uri="{FF2B5EF4-FFF2-40B4-BE49-F238E27FC236}">
                <a16:creationId xmlns:a16="http://schemas.microsoft.com/office/drawing/2014/main" id="{45BE5FFB-47D1-4474-B6CA-C3C936DF28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3" y="3827610"/>
            <a:ext cx="5437187" cy="2265216"/>
          </a:xfrm>
        </p:spPr>
        <p:txBody>
          <a:bodyPr>
            <a:noAutofit/>
          </a:bodyPr>
          <a:lstStyle>
            <a:lvl1pPr>
              <a:buNone/>
              <a:defRPr sz="2400"/>
            </a:lvl1pPr>
          </a:lstStyle>
          <a:p>
            <a:r>
              <a:rPr lang="en-US">
                <a:solidFill>
                  <a:schemeClr val="tx1">
                    <a:alpha val="60000"/>
                  </a:schemeClr>
                </a:solidFill>
              </a:rPr>
              <a:t>Click to edit Master subtitle style</a:t>
            </a:r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008D9209-1A62-4AC3-BF92-94348A9BC06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556248" y="548640"/>
            <a:ext cx="5084064" cy="2880360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FADBFB6B-1787-4549-91B6-D748C66B13C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556248" y="3429000"/>
            <a:ext cx="5084064" cy="2880360"/>
          </a:xfrm>
          <a:solidFill>
            <a:schemeClr val="accent5"/>
          </a:solidFill>
        </p:spPr>
        <p:txBody>
          <a:bodyPr>
            <a:noAutofit/>
          </a:bodyPr>
          <a:lstStyle/>
          <a:p>
            <a:r>
              <a:rPr lang="en-US"/>
              <a:t>Click icon to add picture</a:t>
            </a: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06966E3E-9B30-4375-AC9A-23256CC87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1161347" y="125399"/>
            <a:ext cx="1404698" cy="1155641"/>
            <a:chOff x="11161347" y="125399"/>
            <a:chExt cx="1404698" cy="1155641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4EBBC5A2-A37E-47DF-9230-9A75067F188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161347" y="125399"/>
              <a:ext cx="1341675" cy="926985"/>
            </a:xfrm>
            <a:custGeom>
              <a:avLst/>
              <a:gdLst>
                <a:gd name="connsiteX0" fmla="*/ 1049126 w 1341675"/>
                <a:gd name="connsiteY0" fmla="*/ 8962 h 926985"/>
                <a:gd name="connsiteX1" fmla="*/ 1341675 w 1341675"/>
                <a:gd name="connsiteY1" fmla="*/ 301511 h 926985"/>
                <a:gd name="connsiteX2" fmla="*/ 1130649 w 1341675"/>
                <a:gd name="connsiteY2" fmla="*/ 512537 h 926985"/>
                <a:gd name="connsiteX3" fmla="*/ 1107397 w 1341675"/>
                <a:gd name="connsiteY3" fmla="*/ 499917 h 926985"/>
                <a:gd name="connsiteX4" fmla="*/ 926985 w 1341675"/>
                <a:gd name="connsiteY4" fmla="*/ 463493 h 926985"/>
                <a:gd name="connsiteX5" fmla="*/ 463493 w 1341675"/>
                <a:gd name="connsiteY5" fmla="*/ 926985 h 926985"/>
                <a:gd name="connsiteX6" fmla="*/ 0 w 1341675"/>
                <a:gd name="connsiteY6" fmla="*/ 926985 h 926985"/>
                <a:gd name="connsiteX7" fmla="*/ 926985 w 1341675"/>
                <a:gd name="connsiteY7" fmla="*/ 0 h 926985"/>
                <a:gd name="connsiteX8" fmla="*/ 1021763 w 1341675"/>
                <a:gd name="connsiteY8" fmla="*/ 4786 h 92698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41675" h="926985">
                  <a:moveTo>
                    <a:pt x="1049126" y="8962"/>
                  </a:moveTo>
                  <a:lnTo>
                    <a:pt x="1341675" y="301511"/>
                  </a:lnTo>
                  <a:lnTo>
                    <a:pt x="1130649" y="512537"/>
                  </a:lnTo>
                  <a:lnTo>
                    <a:pt x="1107397" y="499917"/>
                  </a:lnTo>
                  <a:cubicBezTo>
                    <a:pt x="1051945" y="476462"/>
                    <a:pt x="990979" y="463493"/>
                    <a:pt x="926985" y="463493"/>
                  </a:cubicBezTo>
                  <a:cubicBezTo>
                    <a:pt x="671005" y="463493"/>
                    <a:pt x="463493" y="671005"/>
                    <a:pt x="463493" y="926985"/>
                  </a:cubicBezTo>
                  <a:lnTo>
                    <a:pt x="0" y="926985"/>
                  </a:lnTo>
                  <a:cubicBezTo>
                    <a:pt x="0" y="415026"/>
                    <a:pt x="415025" y="0"/>
                    <a:pt x="926985" y="0"/>
                  </a:cubicBezTo>
                  <a:cubicBezTo>
                    <a:pt x="958982" y="0"/>
                    <a:pt x="990601" y="1621"/>
                    <a:pt x="1021763" y="4786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54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11781B9A-C230-4FFC-90A8-E0571B1DEDA7}"/>
                </a:ext>
              </a:extLst>
            </p:cNvPr>
            <p:cNvSpPr/>
            <p:nvPr/>
          </p:nvSpPr>
          <p:spPr>
            <a:xfrm rot="2700000">
              <a:off x="11798454" y="994196"/>
              <a:ext cx="107098" cy="466589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  <a:effectLst>
              <a:innerShdw blurRad="63500" dist="254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3295925C-3570-40F1-B3CE-07D947ED4643}"/>
                </a:ext>
              </a:extLst>
            </p:cNvPr>
            <p:cNvSpPr>
              <a:spLocks noChangeAspect="1"/>
            </p:cNvSpPr>
            <p:nvPr/>
          </p:nvSpPr>
          <p:spPr>
            <a:xfrm rot="18900000">
              <a:off x="11228590" y="129580"/>
              <a:ext cx="1337455" cy="1042921"/>
            </a:xfrm>
            <a:custGeom>
              <a:avLst/>
              <a:gdLst>
                <a:gd name="connsiteX0" fmla="*/ 1084058 w 1337455"/>
                <a:gd name="connsiteY0" fmla="*/ 16081 h 1042921"/>
                <a:gd name="connsiteX1" fmla="*/ 1337455 w 1337455"/>
                <a:gd name="connsiteY1" fmla="*/ 269477 h 1042921"/>
                <a:gd name="connsiteX2" fmla="*/ 1060775 w 1337455"/>
                <a:gd name="connsiteY2" fmla="*/ 546158 h 1042921"/>
                <a:gd name="connsiteX3" fmla="*/ 1020394 w 1337455"/>
                <a:gd name="connsiteY3" fmla="*/ 532055 h 1042921"/>
                <a:gd name="connsiteX4" fmla="*/ 926985 w 1337455"/>
                <a:gd name="connsiteY4" fmla="*/ 521461 h 1042921"/>
                <a:gd name="connsiteX5" fmla="*/ 463492 w 1337455"/>
                <a:gd name="connsiteY5" fmla="*/ 1042921 h 1042921"/>
                <a:gd name="connsiteX6" fmla="*/ 0 w 1337455"/>
                <a:gd name="connsiteY6" fmla="*/ 1042921 h 1042921"/>
                <a:gd name="connsiteX7" fmla="*/ 926984 w 1337455"/>
                <a:gd name="connsiteY7" fmla="*/ 0 h 1042921"/>
                <a:gd name="connsiteX8" fmla="*/ 1021763 w 1337455"/>
                <a:gd name="connsiteY8" fmla="*/ 5384 h 10429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37455" h="1042921">
                  <a:moveTo>
                    <a:pt x="1084058" y="16081"/>
                  </a:moveTo>
                  <a:lnTo>
                    <a:pt x="1337455" y="269477"/>
                  </a:lnTo>
                  <a:lnTo>
                    <a:pt x="1060775" y="546158"/>
                  </a:lnTo>
                  <a:lnTo>
                    <a:pt x="1020394" y="532055"/>
                  </a:lnTo>
                  <a:cubicBezTo>
                    <a:pt x="990222" y="525109"/>
                    <a:pt x="958982" y="521461"/>
                    <a:pt x="926985" y="521461"/>
                  </a:cubicBezTo>
                  <a:cubicBezTo>
                    <a:pt x="671005" y="521461"/>
                    <a:pt x="463493" y="754927"/>
                    <a:pt x="463492" y="1042921"/>
                  </a:cubicBezTo>
                  <a:lnTo>
                    <a:pt x="0" y="1042921"/>
                  </a:lnTo>
                  <a:cubicBezTo>
                    <a:pt x="0" y="466932"/>
                    <a:pt x="415025" y="0"/>
                    <a:pt x="926984" y="0"/>
                  </a:cubicBezTo>
                  <a:cubicBezTo>
                    <a:pt x="958982" y="0"/>
                    <a:pt x="990600" y="1824"/>
                    <a:pt x="1021763" y="5384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94664AE-6DC5-428F-9AC4-5A8F67571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94036" y="5610392"/>
            <a:ext cx="667802" cy="631474"/>
            <a:chOff x="10478914" y="1506691"/>
            <a:chExt cx="667802" cy="63147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288F304-7DF7-42FB-BD6F-D575128A1DDE}"/>
                </a:ext>
              </a:extLst>
            </p:cNvPr>
            <p:cNvSpPr>
              <a:spLocks noChangeAspect="1"/>
            </p:cNvSpPr>
            <p:nvPr/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104835D9-7DE9-4DDD-A6C2-1C526822700A}"/>
                </a:ext>
              </a:extLst>
            </p:cNvPr>
            <p:cNvSpPr/>
            <p:nvPr/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83C43C1C-00B3-40E0-B073-B8C56206D0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spect="1"/>
          </p:cNvSpPr>
          <p:nvPr userDrawn="1"/>
        </p:nvSpPr>
        <p:spPr>
          <a:xfrm>
            <a:off x="5303845" y="5427212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31911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anchor="t" anchorCtr="0">
            <a:no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>
            <a:no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>
              <a:noAutofit/>
            </a:bodyPr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4123629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71650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83325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anchor="t">
            <a:no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>
            <a:no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/>
          <a:p>
            <a:r>
              <a:rPr lang="en-US"/>
              <a:t>Tuesday, February 2, 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35628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r>
              <a:rPr lang="en-US"/>
              <a:t>Tuesday, February 2, 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1000">
                <a:solidFill>
                  <a:schemeClr val="tx1">
                    <a:lumMod val="65000"/>
                    <a:alpha val="80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12557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33" r:id="rId3"/>
    <p:sldLayoutId id="2147483687" r:id="rId4"/>
    <p:sldLayoutId id="2147483734" r:id="rId5"/>
    <p:sldLayoutId id="2147483686" r:id="rId6"/>
    <p:sldLayoutId id="2147483696" r:id="rId7"/>
    <p:sldLayoutId id="2147483707" r:id="rId8"/>
    <p:sldLayoutId id="2147483689" r:id="rId9"/>
    <p:sldLayoutId id="2147483697" r:id="rId10"/>
    <p:sldLayoutId id="2147483731" r:id="rId11"/>
    <p:sldLayoutId id="2147483693" r:id="rId12"/>
    <p:sldLayoutId id="2147483685" r:id="rId13"/>
    <p:sldLayoutId id="2147483688" r:id="rId14"/>
    <p:sldLayoutId id="2147483691" r:id="rId15"/>
    <p:sldLayoutId id="2147483692" r:id="rId16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0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2" pos="3840">
          <p15:clr>
            <a:srgbClr val="F26B43"/>
          </p15:clr>
        </p15:guide>
        <p15:guide id="33" orient="horz" pos="2160">
          <p15:clr>
            <a:srgbClr val="F26B43"/>
          </p15:clr>
        </p15:guide>
        <p15:guide id="34" pos="347">
          <p15:clr>
            <a:srgbClr val="F26B43"/>
          </p15:clr>
        </p15:guide>
        <p15:guide id="35" pos="7333">
          <p15:clr>
            <a:srgbClr val="F26B43"/>
          </p15:clr>
        </p15:guide>
        <p15:guide id="36" orient="horz" pos="346">
          <p15:clr>
            <a:srgbClr val="F26B43"/>
          </p15:clr>
        </p15:guide>
        <p15:guide id="37" orient="horz" pos="3974">
          <p15:clr>
            <a:srgbClr val="F26B43"/>
          </p15:clr>
        </p15:guide>
        <p15:guide id="38" pos="824">
          <p15:clr>
            <a:srgbClr val="A4A3A4"/>
          </p15:clr>
        </p15:guide>
        <p15:guide id="39" pos="937">
          <p15:clr>
            <a:srgbClr val="A4A3A4"/>
          </p15:clr>
        </p15:guide>
        <p15:guide id="40" pos="1413">
          <p15:clr>
            <a:srgbClr val="A4A3A4"/>
          </p15:clr>
        </p15:guide>
        <p15:guide id="41" pos="1527">
          <p15:clr>
            <a:srgbClr val="A4A3A4"/>
          </p15:clr>
        </p15:guide>
        <p15:guide id="42" pos="2003">
          <p15:clr>
            <a:srgbClr val="A4A3A4"/>
          </p15:clr>
        </p15:guide>
        <p15:guide id="43" pos="2116">
          <p15:clr>
            <a:srgbClr val="A4A3A4"/>
          </p15:clr>
        </p15:guide>
        <p15:guide id="44" pos="2593">
          <p15:clr>
            <a:srgbClr val="A4A3A4"/>
          </p15:clr>
        </p15:guide>
        <p15:guide id="45" pos="2706">
          <p15:clr>
            <a:srgbClr val="A4A3A4"/>
          </p15:clr>
        </p15:guide>
        <p15:guide id="46" pos="3182">
          <p15:clr>
            <a:srgbClr val="A4A3A4"/>
          </p15:clr>
        </p15:guide>
        <p15:guide id="47" pos="3318">
          <p15:clr>
            <a:srgbClr val="A4A3A4"/>
          </p15:clr>
        </p15:guide>
        <p15:guide id="48" pos="3772">
          <p15:clr>
            <a:srgbClr val="A4A3A4"/>
          </p15:clr>
        </p15:guide>
        <p15:guide id="49" pos="3908">
          <p15:clr>
            <a:srgbClr val="A4A3A4"/>
          </p15:clr>
        </p15:guide>
        <p15:guide id="50" pos="4362">
          <p15:clr>
            <a:srgbClr val="A4A3A4"/>
          </p15:clr>
        </p15:guide>
        <p15:guide id="51" pos="4498">
          <p15:clr>
            <a:srgbClr val="A4A3A4"/>
          </p15:clr>
        </p15:guide>
        <p15:guide id="52" pos="4951">
          <p15:clr>
            <a:srgbClr val="A4A3A4"/>
          </p15:clr>
        </p15:guide>
        <p15:guide id="53" pos="5087">
          <p15:clr>
            <a:srgbClr val="A4A3A4"/>
          </p15:clr>
        </p15:guide>
        <p15:guide id="54" pos="5541">
          <p15:clr>
            <a:srgbClr val="A4A3A4"/>
          </p15:clr>
        </p15:guide>
        <p15:guide id="55" pos="5677">
          <p15:clr>
            <a:srgbClr val="A4A3A4"/>
          </p15:clr>
        </p15:guide>
        <p15:guide id="56" pos="6153">
          <p15:clr>
            <a:srgbClr val="A4A3A4"/>
          </p15:clr>
        </p15:guide>
        <p15:guide id="57" pos="6267">
          <p15:clr>
            <a:srgbClr val="A4A3A4"/>
          </p15:clr>
        </p15:guide>
        <p15:guide id="58" pos="6743">
          <p15:clr>
            <a:srgbClr val="A4A3A4"/>
          </p15:clr>
        </p15:guide>
        <p15:guide id="59" pos="6856">
          <p15:clr>
            <a:srgbClr val="A4A3A4"/>
          </p15:clr>
        </p15:guide>
        <p15:guide id="60" orient="horz" pos="3838">
          <p15:clr>
            <a:srgbClr val="A4A3A4"/>
          </p15:clr>
        </p15:guide>
        <p15:guide id="61" orient="horz" pos="2092">
          <p15:clr>
            <a:srgbClr val="A4A3A4"/>
          </p15:clr>
        </p15:guide>
        <p15:guide id="62" orient="horz" pos="2228">
          <p15:clr>
            <a:srgbClr val="A4A3A4"/>
          </p15:clr>
        </p15:guide>
        <p15:guide id="63" orient="horz" pos="845">
          <p15:clr>
            <a:srgbClr val="A4A3A4"/>
          </p15:clr>
        </p15:guide>
        <p15:guide id="64" orient="horz" pos="958">
          <p15:clr>
            <a:srgbClr val="A4A3A4"/>
          </p15:clr>
        </p15:guide>
        <p15:guide id="65" orient="horz" pos="1480">
          <p15:clr>
            <a:srgbClr val="A4A3A4"/>
          </p15:clr>
        </p15:guide>
        <p15:guide id="66" orient="horz" pos="1593">
          <p15:clr>
            <a:srgbClr val="A4A3A4"/>
          </p15:clr>
        </p15:guide>
        <p15:guide id="67" orient="horz" pos="2727">
          <p15:clr>
            <a:srgbClr val="A4A3A4"/>
          </p15:clr>
        </p15:guide>
        <p15:guide id="68" orient="horz" pos="2840">
          <p15:clr>
            <a:srgbClr val="A4A3A4"/>
          </p15:clr>
        </p15:guide>
        <p15:guide id="69" orient="horz" pos="3339">
          <p15:clr>
            <a:srgbClr val="A4A3A4"/>
          </p15:clr>
        </p15:guide>
        <p15:guide id="70" orient="horz" pos="3475">
          <p15:clr>
            <a:srgbClr val="A4A3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microsoft.com/office/2014/relationships/chartEx" Target="../charts/chartEx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6E938C-9D94-4B05-979A-D39FFC4572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07380" y="2434145"/>
            <a:ext cx="5799137" cy="1989707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6400" dirty="0">
                <a:cs typeface="Arial" panose="020B0604020202020204" pitchFamily="34" charset="0"/>
              </a:rPr>
              <a:t>The new </a:t>
            </a:r>
            <a:br>
              <a:rPr lang="en-US" sz="6400" dirty="0">
                <a:cs typeface="Arial" panose="020B0604020202020204" pitchFamily="34" charset="0"/>
              </a:rPr>
            </a:br>
            <a:r>
              <a:rPr lang="en-US" sz="6400" dirty="0">
                <a:cs typeface="Arial" panose="020B0604020202020204" pitchFamily="34" charset="0"/>
              </a:rPr>
              <a:t>opportunities</a:t>
            </a:r>
          </a:p>
        </p:txBody>
      </p:sp>
      <p:pic>
        <p:nvPicPr>
          <p:cNvPr id="14" name="Picture Placeholder 13">
            <a:extLst>
              <a:ext uri="{FF2B5EF4-FFF2-40B4-BE49-F238E27FC236}">
                <a16:creationId xmlns:a16="http://schemas.microsoft.com/office/drawing/2014/main" id="{9A8AD548-922D-4E1D-B19C-5F6E808B816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tretch/>
        </p:blipFill>
        <p:spPr>
          <a:xfrm>
            <a:off x="1130860" y="1183481"/>
            <a:ext cx="4491037" cy="4491037"/>
          </a:xfrm>
          <a:custGeom>
            <a:avLst/>
            <a:gdLst/>
            <a:ahLst/>
            <a:cxnLst/>
            <a:rect l="l" t="t" r="r" b="b"/>
            <a:pathLst>
              <a:path w="5102225" h="5761037">
                <a:moveTo>
                  <a:pt x="0" y="0"/>
                </a:moveTo>
                <a:lnTo>
                  <a:pt x="5102225" y="0"/>
                </a:lnTo>
                <a:lnTo>
                  <a:pt x="5102225" y="5761037"/>
                </a:lnTo>
                <a:lnTo>
                  <a:pt x="0" y="576103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5281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8" name="Group 57">
            <a:extLst>
              <a:ext uri="{FF2B5EF4-FFF2-40B4-BE49-F238E27FC236}">
                <a16:creationId xmlns:a16="http://schemas.microsoft.com/office/drawing/2014/main" id="{3BDBC526-6DCD-4FF6-8395-D8C22E46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" name="Oval 60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 useBgFill="1">
        <p:nvSpPr>
          <p:cNvPr id="64" name="Rectangle 63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46426E-F6F6-4A7C-9181-8C30909962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6550" y="-355599"/>
            <a:ext cx="8978900" cy="1295400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Code of Conduct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0C2D7E74-31DA-CB48-7A48-6D6054BE0A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1135122"/>
              </p:ext>
            </p:extLst>
          </p:nvPr>
        </p:nvGraphicFramePr>
        <p:xfrm>
          <a:off x="855497" y="1268524"/>
          <a:ext cx="10767378" cy="52549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132348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2134E7-560B-728D-4BB8-B7697DD63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5780405"/>
          </a:xfrm>
        </p:spPr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Presentation description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5401415-FF14-9745-F8E5-27198267607B}"/>
              </a:ext>
            </a:extLst>
          </p:cNvPr>
          <p:cNvSpPr txBox="1"/>
          <p:nvPr/>
        </p:nvSpPr>
        <p:spPr>
          <a:xfrm>
            <a:off x="550862" y="2158951"/>
            <a:ext cx="1109027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Code of Conduct.</a:t>
            </a: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General information about LIDL in Britain.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D2417A0-C02B-576F-2DFA-D567E44DC499}"/>
              </a:ext>
            </a:extLst>
          </p:cNvPr>
          <p:cNvSpPr txBox="1"/>
          <p:nvPr/>
        </p:nvSpPr>
        <p:spPr>
          <a:xfrm>
            <a:off x="550862" y="4467275"/>
            <a:ext cx="1109027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Two strategies on how the products or services can be improved.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Reference list.</a:t>
            </a:r>
          </a:p>
        </p:txBody>
      </p:sp>
    </p:spTree>
    <p:extLst>
      <p:ext uri="{BB962C8B-B14F-4D97-AF65-F5344CB8AC3E}">
        <p14:creationId xmlns:p14="http://schemas.microsoft.com/office/powerpoint/2010/main" val="6311616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23418ADF-358F-4647-A511-FCFFEDA83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51822" y="651591"/>
            <a:ext cx="6124257" cy="1466215"/>
          </a:xfrm>
        </p:spPr>
        <p:txBody>
          <a:bodyPr/>
          <a:lstStyle/>
          <a:p>
            <a:pPr algn="ctr"/>
            <a:r>
              <a:rPr lang="en-US" sz="6000" dirty="0">
                <a:latin typeface="Arial" panose="020B0604020202020204" pitchFamily="34" charset="0"/>
                <a:cs typeface="Arial" panose="020B0604020202020204" pitchFamily="34" charset="0"/>
              </a:rPr>
              <a:t>History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E5127060-CDBF-435F-9009-A5451CCE305D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50863" y="2743200"/>
            <a:ext cx="10967720" cy="3728720"/>
          </a:xfrm>
          <a:noFill/>
        </p:spPr>
        <p:txBody>
          <a:bodyPr>
            <a:noAutofit/>
          </a:bodyPr>
          <a:lstStyle/>
          <a:p>
            <a:r>
              <a:rPr lang="en-GB" sz="3800" dirty="0">
                <a:solidFill>
                  <a:srgbClr val="FFFFFF"/>
                </a:solidFill>
                <a:effectLst/>
                <a:latin typeface="Trebuchet MS" panose="020B0603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800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Lidl brand was founded in Germany in 1973</a:t>
            </a:r>
          </a:p>
          <a:p>
            <a:r>
              <a:rPr lang="en-US" sz="3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November 1994 opened the first ten British stores</a:t>
            </a:r>
          </a:p>
          <a:p>
            <a:r>
              <a:rPr lang="en-US" sz="3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2019 stores are over then 790 in Britain</a:t>
            </a:r>
          </a:p>
          <a:p>
            <a:endParaRPr lang="en-US" sz="36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1" name="Picture Placeholder 13">
            <a:extLst>
              <a:ext uri="{FF2B5EF4-FFF2-40B4-BE49-F238E27FC236}">
                <a16:creationId xmlns:a16="http://schemas.microsoft.com/office/drawing/2014/main" id="{7DD8B162-6A1F-247F-6A7A-9C1B82F42FA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/>
          <a:stretch/>
        </p:blipFill>
        <p:spPr>
          <a:xfrm>
            <a:off x="550863" y="654131"/>
            <a:ext cx="1466215" cy="1466215"/>
          </a:xfrm>
        </p:spPr>
      </p:pic>
      <p:pic>
        <p:nvPicPr>
          <p:cNvPr id="24" name="Picture Placeholder 13">
            <a:extLst>
              <a:ext uri="{FF2B5EF4-FFF2-40B4-BE49-F238E27FC236}">
                <a16:creationId xmlns:a16="http://schemas.microsoft.com/office/drawing/2014/main" id="{8B49B08E-7AC3-5485-0771-82F2C9C633F1}"/>
              </a:ext>
            </a:extLst>
          </p:cNvPr>
          <p:cNvPicPr>
            <a:picLocks noGrp="1" noChangeAspect="1"/>
          </p:cNvPicPr>
          <p:nvPr>
            <p:ph type="pic" sz="quarter" idx="4294967295"/>
          </p:nvPr>
        </p:nvPicPr>
        <p:blipFill>
          <a:blip r:embed="rId3"/>
          <a:srcRect/>
          <a:stretch/>
        </p:blipFill>
        <p:spPr>
          <a:xfrm>
            <a:off x="723583" y="651590"/>
            <a:ext cx="1466215" cy="1466215"/>
          </a:xfrm>
        </p:spPr>
      </p:pic>
    </p:spTree>
    <p:extLst>
      <p:ext uri="{BB962C8B-B14F-4D97-AF65-F5344CB8AC3E}">
        <p14:creationId xmlns:p14="http://schemas.microsoft.com/office/powerpoint/2010/main" val="21588865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Freeform: Shape 14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7" name="Oval 16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8" name="Oval 18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9" name="Group 20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40" name="Freeform: Shape 21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1" name="Freeform: Shape 22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42" name="Oval 23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3" name="Oval 24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44" name="Rectangle 26">
            <a:extLst>
              <a:ext uri="{FF2B5EF4-FFF2-40B4-BE49-F238E27FC236}">
                <a16:creationId xmlns:a16="http://schemas.microsoft.com/office/drawing/2014/main" id="{3E4A0FF0-C01D-4D79-B2A0-DB8ABC7F3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22946D-44C3-4168-82FC-E340E1681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4725" y="577400"/>
            <a:ext cx="6370275" cy="1469249"/>
          </a:xfrm>
        </p:spPr>
        <p:txBody>
          <a:bodyPr vert="horz" wrap="square" lIns="0" tIns="0" rIns="0" bIns="0" rtlCol="0" anchor="ctr" anchorCtr="0">
            <a:normAutofit/>
          </a:bodyPr>
          <a:lstStyle/>
          <a:p>
            <a:pPr algn="ctr">
              <a:lnSpc>
                <a:spcPct val="100000"/>
              </a:lnSpc>
            </a:pPr>
            <a:r>
              <a:rPr lang="en-US" sz="6000" dirty="0">
                <a:latin typeface="Arial" panose="020B0604020202020204" pitchFamily="34" charset="0"/>
                <a:cs typeface="Arial" panose="020B0604020202020204" pitchFamily="34" charset="0"/>
              </a:rPr>
              <a:t>History</a:t>
            </a:r>
          </a:p>
        </p:txBody>
      </p:sp>
      <p:sp>
        <p:nvSpPr>
          <p:cNvPr id="45" name="Freeform: Shape 28">
            <a:extLst>
              <a:ext uri="{FF2B5EF4-FFF2-40B4-BE49-F238E27FC236}">
                <a16:creationId xmlns:a16="http://schemas.microsoft.com/office/drawing/2014/main" id="{75BADA6A-2C76-4836-8989-77894EEFDD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4142" y="0"/>
            <a:ext cx="1972470" cy="1803719"/>
          </a:xfrm>
          <a:custGeom>
            <a:avLst/>
            <a:gdLst>
              <a:gd name="connsiteX0" fmla="*/ 434437 w 1972470"/>
              <a:gd name="connsiteY0" fmla="*/ 0 h 1803719"/>
              <a:gd name="connsiteX1" fmla="*/ 1538034 w 1972470"/>
              <a:gd name="connsiteY1" fmla="*/ 0 h 1803719"/>
              <a:gd name="connsiteX2" fmla="*/ 1683609 w 1972470"/>
              <a:gd name="connsiteY2" fmla="*/ 120110 h 1803719"/>
              <a:gd name="connsiteX3" fmla="*/ 1972470 w 1972470"/>
              <a:gd name="connsiteY3" fmla="*/ 817484 h 1803719"/>
              <a:gd name="connsiteX4" fmla="*/ 986235 w 1972470"/>
              <a:gd name="connsiteY4" fmla="*/ 1803719 h 1803719"/>
              <a:gd name="connsiteX5" fmla="*/ 0 w 1972470"/>
              <a:gd name="connsiteY5" fmla="*/ 817484 h 1803719"/>
              <a:gd name="connsiteX6" fmla="*/ 288861 w 1972470"/>
              <a:gd name="connsiteY6" fmla="*/ 120110 h 1803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72470" h="1803719">
                <a:moveTo>
                  <a:pt x="434437" y="0"/>
                </a:moveTo>
                <a:lnTo>
                  <a:pt x="1538034" y="0"/>
                </a:lnTo>
                <a:lnTo>
                  <a:pt x="1683609" y="120110"/>
                </a:lnTo>
                <a:cubicBezTo>
                  <a:pt x="1862082" y="298584"/>
                  <a:pt x="1972470" y="545143"/>
                  <a:pt x="1972470" y="817484"/>
                </a:cubicBezTo>
                <a:cubicBezTo>
                  <a:pt x="1972470" y="1362167"/>
                  <a:pt x="1530918" y="1803719"/>
                  <a:pt x="986235" y="1803719"/>
                </a:cubicBezTo>
                <a:cubicBezTo>
                  <a:pt x="441552" y="1803719"/>
                  <a:pt x="0" y="1362167"/>
                  <a:pt x="0" y="817484"/>
                </a:cubicBezTo>
                <a:cubicBezTo>
                  <a:pt x="0" y="545143"/>
                  <a:pt x="110388" y="298584"/>
                  <a:pt x="288861" y="120110"/>
                </a:cubicBezTo>
                <a:close/>
              </a:path>
            </a:pathLst>
          </a:cu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508000" dist="254000" dir="2700000">
              <a:schemeClr val="accent1">
                <a:lumMod val="60000"/>
                <a:lumOff val="40000"/>
                <a:alpha val="6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46" name="Group 30">
            <a:extLst>
              <a:ext uri="{FF2B5EF4-FFF2-40B4-BE49-F238E27FC236}">
                <a16:creationId xmlns:a16="http://schemas.microsoft.com/office/drawing/2014/main" id="{4A5A234B-C533-4F71-925E-C2E8E3D65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96000" y="5102944"/>
            <a:ext cx="678135" cy="990000"/>
            <a:chOff x="10490969" y="1448827"/>
            <a:chExt cx="678135" cy="990000"/>
          </a:xfrm>
        </p:grpSpPr>
        <p:sp>
          <p:nvSpPr>
            <p:cNvPr id="47" name="Freeform: Shape 31">
              <a:extLst>
                <a:ext uri="{FF2B5EF4-FFF2-40B4-BE49-F238E27FC236}">
                  <a16:creationId xmlns:a16="http://schemas.microsoft.com/office/drawing/2014/main" id="{0A4E75CC-E578-4228-B34E-9209851DDF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48" name="Oval 32">
              <a:extLst>
                <a:ext uri="{FF2B5EF4-FFF2-40B4-BE49-F238E27FC236}">
                  <a16:creationId xmlns:a16="http://schemas.microsoft.com/office/drawing/2014/main" id="{B8047FF5-0447-419B-98AA-200D3EFCFA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Oval 33">
              <a:extLst>
                <a:ext uri="{FF2B5EF4-FFF2-40B4-BE49-F238E27FC236}">
                  <a16:creationId xmlns:a16="http://schemas.microsoft.com/office/drawing/2014/main" id="{1DEF1292-D407-482E-9952-1E54DB93BF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19348AA9-DD97-42EB-9AAF-66BD070201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pic>
        <p:nvPicPr>
          <p:cNvPr id="49" name="Picture Placeholder 13">
            <a:extLst>
              <a:ext uri="{FF2B5EF4-FFF2-40B4-BE49-F238E27FC236}">
                <a16:creationId xmlns:a16="http://schemas.microsoft.com/office/drawing/2014/main" id="{F1955077-BDAA-2E7C-C4DD-CBF64C589E5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/>
          <a:stretch/>
        </p:blipFill>
        <p:spPr>
          <a:xfrm>
            <a:off x="697946" y="587095"/>
            <a:ext cx="1529187" cy="1469249"/>
          </a:xfrm>
        </p:spPr>
      </p:pic>
      <p:sp>
        <p:nvSpPr>
          <p:cNvPr id="51" name="Content Placeholder 11">
            <a:extLst>
              <a:ext uri="{FF2B5EF4-FFF2-40B4-BE49-F238E27FC236}">
                <a16:creationId xmlns:a16="http://schemas.microsoft.com/office/drawing/2014/main" id="{F89691B8-4FE9-277E-4271-0E3DC30F62CD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73927" y="2567545"/>
            <a:ext cx="11165840" cy="3985260"/>
          </a:xfrm>
          <a:noFill/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4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3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2022 LIDL</a:t>
            </a:r>
            <a:r>
              <a:rPr lang="bg-BG" sz="3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situates in Britain:</a:t>
            </a:r>
          </a:p>
          <a:p>
            <a:r>
              <a:rPr lang="en-GB" sz="3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925 stores</a:t>
            </a:r>
          </a:p>
          <a:p>
            <a:r>
              <a:rPr lang="en-GB" sz="3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13 Regional Distribution Centres</a:t>
            </a:r>
          </a:p>
          <a:p>
            <a:r>
              <a:rPr lang="en-GB" sz="3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28000 Employees</a:t>
            </a:r>
          </a:p>
          <a:p>
            <a:r>
              <a:rPr lang="en-GB" sz="3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7% UK Market Share</a:t>
            </a:r>
          </a:p>
          <a:p>
            <a:endParaRPr lang="en-US" sz="4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4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12972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6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Oval 8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0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3E4A0FF0-C01D-4D79-B2A0-DB8ABC7F3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12A612-173F-4089-1563-69FBF79095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399" y="1432560"/>
            <a:ext cx="7305314" cy="4876164"/>
          </a:xfrm>
        </p:spPr>
        <p:txBody>
          <a:bodyPr vert="horz" wrap="square" lIns="0" tIns="0" rIns="0" bIns="0" rtlCol="0" anchor="ctr" anchorCtr="0"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GB" sz="53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Mission:</a:t>
            </a:r>
            <a:br>
              <a:rPr lang="bg-BG" sz="36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- To work with local business partners in sustainable relationships</a:t>
            </a:r>
            <a:r>
              <a:rPr lang="bg-BG" sz="3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bg-BG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- To achieve long term success by investing in the recruitment, training and development of our people</a:t>
            </a:r>
            <a:r>
              <a:rPr lang="bg-BG" sz="3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8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F413A76C-1635-4B9A-82E5-83B4C4A989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73626" y="440099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057CB2EB-A32D-4DAA-8AEA-EC6F55CB1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 flipV="1">
            <a:off x="10965771" y="4650253"/>
            <a:ext cx="107098" cy="466589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635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4933AD8C-9EF0-48A5-A4E2-7D23D3EEAF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82498" y="5100825"/>
            <a:ext cx="1902502" cy="1093090"/>
            <a:chOff x="4957101" y="4052255"/>
            <a:chExt cx="1902502" cy="1093090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A66056D-8174-4E68-9AE9-CF25FBD07F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500AD54B-447B-4F1E-B682-29FDAE632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9" name="Oval 28">
            <a:extLst>
              <a:ext uri="{FF2B5EF4-FFF2-40B4-BE49-F238E27FC236}">
                <a16:creationId xmlns:a16="http://schemas.microsoft.com/office/drawing/2014/main" id="{6A09A318-A034-4481-9BF6-AE091E306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 flipV="1">
            <a:off x="9984745" y="5631279"/>
            <a:ext cx="107098" cy="466589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635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24" name="Picture 23" descr="A flag on a pole&#10;&#10;Description automatically generated with medium confidence">
            <a:extLst>
              <a:ext uri="{FF2B5EF4-FFF2-40B4-BE49-F238E27FC236}">
                <a16:creationId xmlns:a16="http://schemas.microsoft.com/office/drawing/2014/main" id="{79D4C533-FDA9-5A4E-7CDF-3687739DD8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2582" y="1210630"/>
            <a:ext cx="3755986" cy="2083886"/>
          </a:xfrm>
          <a:prstGeom prst="rect">
            <a:avLst/>
          </a:prstGeom>
        </p:spPr>
      </p:pic>
      <p:pic>
        <p:nvPicPr>
          <p:cNvPr id="30" name="Picture 29" descr="A person holding a chicken&#10;&#10;Description automatically generated with low confidence">
            <a:extLst>
              <a:ext uri="{FF2B5EF4-FFF2-40B4-BE49-F238E27FC236}">
                <a16:creationId xmlns:a16="http://schemas.microsoft.com/office/drawing/2014/main" id="{55E2ECD9-006B-997E-36A5-59D6C9F08F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14766" y="3780075"/>
            <a:ext cx="3757682" cy="2287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71324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285EB2AC-6ECB-C8BC-924F-EB47E7315CD4}"/>
              </a:ext>
            </a:extLst>
          </p:cNvPr>
          <p:cNvSpPr txBox="1"/>
          <p:nvPr/>
        </p:nvSpPr>
        <p:spPr>
          <a:xfrm>
            <a:off x="843280" y="612894"/>
            <a:ext cx="6096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Mission:</a:t>
            </a:r>
            <a:endParaRPr lang="en-GB" sz="48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C297C64-782E-6513-8D42-E9198DA89822}"/>
              </a:ext>
            </a:extLst>
          </p:cNvPr>
          <p:cNvSpPr txBox="1"/>
          <p:nvPr/>
        </p:nvSpPr>
        <p:spPr>
          <a:xfrm>
            <a:off x="843280" y="1997839"/>
            <a:ext cx="834136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br>
              <a:rPr lang="bg-BG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- To deliver outstanding customer satisfaction</a:t>
            </a:r>
            <a:r>
              <a:rPr lang="bg-BG" sz="3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- To ensure market-leading quality and value of its products and services. </a:t>
            </a:r>
          </a:p>
          <a:p>
            <a:endParaRPr lang="en-GB" sz="3600" dirty="0"/>
          </a:p>
        </p:txBody>
      </p:sp>
      <p:pic>
        <p:nvPicPr>
          <p:cNvPr id="16" name="Picture 15" descr="A red button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420E135C-BAE4-803A-9599-EB644E8912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51241" y="904240"/>
            <a:ext cx="2524760" cy="2524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15724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DC4C18D4-E3B5-ED8F-E1EB-F63D8101A39A}"/>
              </a:ext>
            </a:extLst>
          </p:cNvPr>
          <p:cNvSpPr txBox="1"/>
          <p:nvPr/>
        </p:nvSpPr>
        <p:spPr>
          <a:xfrm>
            <a:off x="599440" y="406400"/>
            <a:ext cx="8036560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Vision</a:t>
            </a:r>
            <a:r>
              <a:rPr lang="bg-BG" sz="48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Tx/>
              <a:buChar char="-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To improve the lives of our customers by providing quality products</a:t>
            </a:r>
            <a:r>
              <a:rPr lang="bg-BG" sz="3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571500" indent="-571500">
              <a:buFontTx/>
              <a:buChar char="-"/>
            </a:pPr>
            <a:r>
              <a:rPr lang="bg-BG" sz="3600" dirty="0">
                <a:latin typeface="Arial" panose="020B0604020202020204" pitchFamily="34" charset="0"/>
                <a:cs typeface="Arial" panose="020B0604020202020204" pitchFamily="34" charset="0"/>
              </a:rPr>
              <a:t>То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ensure that customer satisfaction is at the heart of everything we do.</a:t>
            </a:r>
            <a:endParaRPr lang="bg-BG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Tx/>
              <a:buChar char="-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Partnerships with companies to improve the quality of life.</a:t>
            </a:r>
          </a:p>
        </p:txBody>
      </p:sp>
      <p:pic>
        <p:nvPicPr>
          <p:cNvPr id="19" name="Picture 18" descr="A picture containing diagram&#10;&#10;Description automatically generated">
            <a:extLst>
              <a:ext uri="{FF2B5EF4-FFF2-40B4-BE49-F238E27FC236}">
                <a16:creationId xmlns:a16="http://schemas.microsoft.com/office/drawing/2014/main" id="{9EB88018-1277-5E85-216C-E6137598F6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24708" y="3429000"/>
            <a:ext cx="3167852" cy="2378225"/>
          </a:xfrm>
          <a:prstGeom prst="rect">
            <a:avLst/>
          </a:prstGeom>
        </p:spPr>
      </p:pic>
      <p:pic>
        <p:nvPicPr>
          <p:cNvPr id="21" name="Picture 20" descr="Logo, company name&#10;&#10;Description automatically generated">
            <a:extLst>
              <a:ext uri="{FF2B5EF4-FFF2-40B4-BE49-F238E27FC236}">
                <a16:creationId xmlns:a16="http://schemas.microsoft.com/office/drawing/2014/main" id="{D255438B-7DE2-934E-76D2-23BAAE3057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8620" y="324893"/>
            <a:ext cx="3583940" cy="26879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36710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57" name="Oval 56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59" name="Oval 58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61" name="Group 60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64" name="Oval 63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940082A1-24A5-4276-83A4-39E993BD69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Oval 68">
            <a:extLst>
              <a:ext uri="{FF2B5EF4-FFF2-40B4-BE49-F238E27FC236}">
                <a16:creationId xmlns:a16="http://schemas.microsoft.com/office/drawing/2014/main" id="{6D840B21-A957-4CFE-AA5B-9711DF6D3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55000" y="3972259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Title 14">
            <a:extLst>
              <a:ext uri="{FF2B5EF4-FFF2-40B4-BE49-F238E27FC236}">
                <a16:creationId xmlns:a16="http://schemas.microsoft.com/office/drawing/2014/main" id="{40F1DF5B-353A-4270-8C10-6A15094411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3953" y="1930460"/>
            <a:ext cx="9217026" cy="1621553"/>
          </a:xfrm>
        </p:spPr>
        <p:txBody>
          <a:bodyPr vert="horz" wrap="square" lIns="0" tIns="0" rIns="0" bIns="0" rtlCol="0" anchor="b" anchorCtr="0">
            <a:normAutofit fontScale="90000"/>
          </a:bodyPr>
          <a:lstStyle/>
          <a:p>
            <a:pPr algn="ctr">
              <a:lnSpc>
                <a:spcPct val="100000"/>
              </a:lnSpc>
            </a:pPr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Suggestions:</a:t>
            </a:r>
            <a:b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71" name="Group 70">
            <a:extLst>
              <a:ext uri="{FF2B5EF4-FFF2-40B4-BE49-F238E27FC236}">
                <a16:creationId xmlns:a16="http://schemas.microsoft.com/office/drawing/2014/main" id="{DBFD4376-13D5-43C1-86D8-8133A9D886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633126" y="5677571"/>
            <a:ext cx="631474" cy="667800"/>
            <a:chOff x="2994153" y="1378666"/>
            <a:chExt cx="631474" cy="667800"/>
          </a:xfrm>
        </p:grpSpPr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176FEFF4-F643-4DA7-93C4-E222FCBA08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5000"/>
                    <a:lumOff val="5000"/>
                  </a:schemeClr>
                </a:gs>
                <a:gs pos="30000">
                  <a:schemeClr val="bg2">
                    <a:lumMod val="95000"/>
                    <a:lumOff val="5000"/>
                  </a:schemeClr>
                </a:gs>
                <a:gs pos="40000">
                  <a:schemeClr val="bg2">
                    <a:lumMod val="85000"/>
                    <a:lumOff val="1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3" name="Oval 72">
              <a:extLst>
                <a:ext uri="{FF2B5EF4-FFF2-40B4-BE49-F238E27FC236}">
                  <a16:creationId xmlns:a16="http://schemas.microsoft.com/office/drawing/2014/main" id="{A059AD75-BB86-41B7-84D4-4B5AE0E21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A1FB5C74-A2EF-3E8D-0004-7D8EA00ECA40}"/>
              </a:ext>
            </a:extLst>
          </p:cNvPr>
          <p:cNvSpPr txBox="1"/>
          <p:nvPr/>
        </p:nvSpPr>
        <p:spPr>
          <a:xfrm>
            <a:off x="1721021" y="3162836"/>
            <a:ext cx="822784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Bottle reverse vending machine (cash back)</a:t>
            </a:r>
            <a:r>
              <a:rPr lang="bg-BG" sz="4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buFont typeface="+mj-lt"/>
              <a:buAutoNum type="arabicPeriod"/>
            </a:pPr>
            <a:endParaRPr lang="bg-BG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bg-BG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Specialized food for diabetics.</a:t>
            </a:r>
          </a:p>
        </p:txBody>
      </p:sp>
    </p:spTree>
    <p:extLst>
      <p:ext uri="{BB962C8B-B14F-4D97-AF65-F5344CB8AC3E}">
        <p14:creationId xmlns:p14="http://schemas.microsoft.com/office/powerpoint/2010/main" val="5600218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3E4A0FF0-C01D-4D79-B2A0-DB8ABC7F3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F413A76C-1635-4B9A-82E5-83B4C4A989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73626" y="440099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057CB2EB-A32D-4DAA-8AEA-EC6F55CB17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 flipV="1">
            <a:off x="10965771" y="4650253"/>
            <a:ext cx="107098" cy="466589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635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4933AD8C-9EF0-48A5-A4E2-7D23D3EEAF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82498" y="5100825"/>
            <a:ext cx="1902502" cy="1093090"/>
            <a:chOff x="4957101" y="4052255"/>
            <a:chExt cx="1902502" cy="1093090"/>
          </a:xfrm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2A66056D-8174-4E68-9AE9-CF25FBD07F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00AD54B-447B-4F1E-B682-29FDAE632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Oval 33">
            <a:extLst>
              <a:ext uri="{FF2B5EF4-FFF2-40B4-BE49-F238E27FC236}">
                <a16:creationId xmlns:a16="http://schemas.microsoft.com/office/drawing/2014/main" id="{6A09A318-A034-4481-9BF6-AE091E306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 flipV="1">
            <a:off x="9984745" y="5631279"/>
            <a:ext cx="107098" cy="466589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635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AE4443C-38CD-C2FA-DAFA-039243B3C68B}"/>
              </a:ext>
            </a:extLst>
          </p:cNvPr>
          <p:cNvSpPr txBox="1"/>
          <p:nvPr/>
        </p:nvSpPr>
        <p:spPr>
          <a:xfrm>
            <a:off x="2451947" y="401360"/>
            <a:ext cx="728810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Plastic bottles reverse vending machine</a:t>
            </a:r>
          </a:p>
        </p:txBody>
      </p:sp>
      <p:pic>
        <p:nvPicPr>
          <p:cNvPr id="11" name="Picture 10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057D534B-6517-F7D8-007B-CC474BEEC4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744" t="1" r="14854" b="-2806"/>
          <a:stretch/>
        </p:blipFill>
        <p:spPr>
          <a:xfrm>
            <a:off x="8453626" y="1839991"/>
            <a:ext cx="3213946" cy="454087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AFF1E59-9CEE-5A25-9FD0-DD7372A22E1B}"/>
              </a:ext>
            </a:extLst>
          </p:cNvPr>
          <p:cNvSpPr txBox="1"/>
          <p:nvPr/>
        </p:nvSpPr>
        <p:spPr>
          <a:xfrm>
            <a:off x="812800" y="1839991"/>
            <a:ext cx="712962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“Cash back” and receive a discount in the store.</a:t>
            </a:r>
            <a:endParaRPr lang="bg-BG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Tx/>
              <a:buChar char="-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Tx/>
              <a:buChar char="-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Contribute to environmental protection</a:t>
            </a:r>
            <a:endParaRPr lang="bg-BG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Tx/>
              <a:buChar char="-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Tx/>
              <a:buChar char="-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Customers set a good example for the younger generation.</a:t>
            </a:r>
            <a:endParaRPr lang="bg-BG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Tx/>
              <a:buChar char="-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Tx/>
              <a:buChar char="-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Better collection of recyclable waste.</a:t>
            </a:r>
          </a:p>
        </p:txBody>
      </p:sp>
    </p:spTree>
    <p:extLst>
      <p:ext uri="{BB962C8B-B14F-4D97-AF65-F5344CB8AC3E}">
        <p14:creationId xmlns:p14="http://schemas.microsoft.com/office/powerpoint/2010/main" val="2270969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DB9AE35A-5A69-8154-A642-79E8E17C0995}"/>
              </a:ext>
            </a:extLst>
          </p:cNvPr>
          <p:cNvSpPr txBox="1"/>
          <p:nvPr/>
        </p:nvSpPr>
        <p:spPr>
          <a:xfrm>
            <a:off x="1564640" y="401321"/>
            <a:ext cx="90627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0" i="0" u="none" strike="noStrike" dirty="0">
                <a:solidFill>
                  <a:srgbClr val="FFFFFF"/>
                </a:solidFill>
                <a:effectLst/>
                <a:latin typeface="Open Sans" panose="020B0606030504020204" pitchFamily="34" charset="0"/>
              </a:rPr>
              <a:t>UK collected plastic bottles (in tonnes)</a:t>
            </a:r>
            <a:endParaRPr lang="en-GB" sz="3600" b="0" i="0" dirty="0">
              <a:solidFill>
                <a:srgbClr val="FFFFFF"/>
              </a:solidFill>
              <a:effectLst/>
              <a:latin typeface="Open Sans" panose="020B0606030504020204" pitchFamily="34" charset="0"/>
            </a:endParaRPr>
          </a:p>
        </p:txBody>
      </p:sp>
      <mc:AlternateContent xmlns:mc="http://schemas.openxmlformats.org/markup-compatibility/2006" xmlns:cx1="http://schemas.microsoft.com/office/drawing/2015/9/8/chartex">
        <mc:Choice Requires="cx1">
          <p:graphicFrame>
            <p:nvGraphicFramePr>
              <p:cNvPr id="12" name="Chart 11">
                <a:extLst>
                  <a:ext uri="{FF2B5EF4-FFF2-40B4-BE49-F238E27FC236}">
                    <a16:creationId xmlns:a16="http://schemas.microsoft.com/office/drawing/2014/main" id="{76271924-1372-CA81-DF76-48108266C48B}"/>
                  </a:ext>
                </a:extLst>
              </p:cNvPr>
              <p:cNvGraphicFramePr/>
              <p:nvPr>
                <p:extLst>
                  <p:ext uri="{D42A27DB-BD31-4B8C-83A1-F6EECF244321}">
                    <p14:modId xmlns:p14="http://schemas.microsoft.com/office/powerpoint/2010/main" val="4041192882"/>
                  </p:ext>
                </p:extLst>
              </p:nvPr>
            </p:nvGraphicFramePr>
            <p:xfrm>
              <a:off x="934720" y="1320800"/>
              <a:ext cx="10403840" cy="5323840"/>
            </p:xfrm>
            <a:graphic>
              <a:graphicData uri="http://schemas.microsoft.com/office/drawing/2014/chartex">
                <cx:chart xmlns:cx="http://schemas.microsoft.com/office/drawing/2014/chartex" xmlns:r="http://schemas.openxmlformats.org/officeDocument/2006/relationships" r:id="rId2"/>
              </a:graphicData>
            </a:graphic>
          </p:graphicFrame>
        </mc:Choice>
        <mc:Fallback xmlns="">
          <p:pic>
            <p:nvPicPr>
              <p:cNvPr id="12" name="Chart 11">
                <a:extLst>
                  <a:ext uri="{FF2B5EF4-FFF2-40B4-BE49-F238E27FC236}">
                    <a16:creationId xmlns:a16="http://schemas.microsoft.com/office/drawing/2014/main" id="{76271924-1372-CA81-DF76-48108266C48B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934720" y="1320800"/>
                <a:ext cx="10403840" cy="53238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804133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3">
            <a:extLst>
              <a:ext uri="{FF2B5EF4-FFF2-40B4-BE49-F238E27FC236}">
                <a16:creationId xmlns:a16="http://schemas.microsoft.com/office/drawing/2014/main" id="{3BDBC526-6DCD-4FF6-8395-D8C22E46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FC873FE-DF8E-AF96-12C7-6F47387C804C}"/>
              </a:ext>
            </a:extLst>
          </p:cNvPr>
          <p:cNvSpPr txBox="1"/>
          <p:nvPr/>
        </p:nvSpPr>
        <p:spPr>
          <a:xfrm>
            <a:off x="1265358" y="538582"/>
            <a:ext cx="5437185" cy="1997855"/>
          </a:xfrm>
          <a:prstGeom prst="rect">
            <a:avLst/>
          </a:prstGeom>
        </p:spPr>
        <p:txBody>
          <a:bodyPr vert="horz" wrap="square" lIns="0" tIns="0" rIns="0" bIns="0" rtlCol="0" anchor="b" anchorCtr="0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400" b="0" i="0" cap="all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PLASTIC RECYCLING FACTS</a:t>
            </a:r>
          </a:p>
          <a:p>
            <a:pPr>
              <a:spcBef>
                <a:spcPct val="0"/>
              </a:spcBef>
              <a:spcAft>
                <a:spcPts val="600"/>
              </a:spcAft>
            </a:pPr>
            <a:endParaRPr lang="en-US" sz="4400" dirty="0">
              <a:latin typeface="+mj-lt"/>
              <a:ea typeface="+mj-ea"/>
              <a:cs typeface="+mj-cs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FB1B138-3827-FE51-9CCC-8952B58BC978}"/>
              </a:ext>
            </a:extLst>
          </p:cNvPr>
          <p:cNvSpPr txBox="1"/>
          <p:nvPr/>
        </p:nvSpPr>
        <p:spPr>
          <a:xfrm>
            <a:off x="1265358" y="5087900"/>
            <a:ext cx="9036882" cy="1011688"/>
          </a:xfrm>
          <a:prstGeom prst="rect">
            <a:avLst/>
          </a:prstGeom>
        </p:spPr>
        <p:txBody>
          <a:bodyPr vert="horz" wrap="square" lIns="0" tIns="0" rIns="0" bIns="0" rtlCol="0" anchor="t">
            <a:noAutofit/>
          </a:bodyPr>
          <a:lstStyle/>
          <a:p>
            <a:pPr marL="457200" indent="-457200">
              <a:lnSpc>
                <a:spcPct val="11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800" b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Recycling a single plastic bottle will save enough energy to power a lightbulb for three hours or more</a:t>
            </a:r>
            <a:r>
              <a:rPr lang="en-US" sz="2800" b="0" i="1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pic>
        <p:nvPicPr>
          <p:cNvPr id="21" name="Graphic 20" descr="Recycle Sign">
            <a:extLst>
              <a:ext uri="{FF2B5EF4-FFF2-40B4-BE49-F238E27FC236}">
                <a16:creationId xmlns:a16="http://schemas.microsoft.com/office/drawing/2014/main" id="{FAA9A6F4-F752-EC40-8E28-6FB3896EFF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962181" y="294717"/>
            <a:ext cx="2417019" cy="2417019"/>
          </a:xfrm>
          <a:custGeom>
            <a:avLst/>
            <a:gdLst/>
            <a:ahLst/>
            <a:cxnLst/>
            <a:rect l="l" t="t" r="r" b="b"/>
            <a:pathLst>
              <a:path w="4713922" h="5759450">
                <a:moveTo>
                  <a:pt x="0" y="0"/>
                </a:moveTo>
                <a:lnTo>
                  <a:pt x="4713922" y="0"/>
                </a:lnTo>
                <a:lnTo>
                  <a:pt x="4713922" y="5759450"/>
                </a:lnTo>
                <a:lnTo>
                  <a:pt x="0" y="5759450"/>
                </a:lnTo>
                <a:close/>
              </a:path>
            </a:pathLst>
          </a:cu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6DC60263-E27F-D508-7ACD-452705744608}"/>
              </a:ext>
            </a:extLst>
          </p:cNvPr>
          <p:cNvSpPr txBox="1"/>
          <p:nvPr/>
        </p:nvSpPr>
        <p:spPr>
          <a:xfrm>
            <a:off x="1163943" y="2356520"/>
            <a:ext cx="779823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Recycling 5 plastic bottles creates enough insulating fibre to fill a ski jacket or a t-shirt</a:t>
            </a:r>
            <a:r>
              <a:rPr lang="en-GB" sz="2400" b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C660A67-F7A2-1D0C-61C2-BFFB429E5D55}"/>
              </a:ext>
            </a:extLst>
          </p:cNvPr>
          <p:cNvSpPr txBox="1"/>
          <p:nvPr/>
        </p:nvSpPr>
        <p:spPr>
          <a:xfrm>
            <a:off x="1163943" y="3722210"/>
            <a:ext cx="60960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can make </a:t>
            </a:r>
            <a:r>
              <a:rPr lang="en-GB" sz="2800" b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 adults fleece jacket with just 25 plastic bottles</a:t>
            </a:r>
            <a:r>
              <a:rPr lang="en-GB" sz="2800" b="0" i="1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8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97640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DF612BEA-97C4-A8D4-8C2A-6E5923CCF9D5}"/>
              </a:ext>
            </a:extLst>
          </p:cNvPr>
          <p:cNvSpPr txBox="1"/>
          <p:nvPr/>
        </p:nvSpPr>
        <p:spPr>
          <a:xfrm>
            <a:off x="1197820" y="594182"/>
            <a:ext cx="5237042" cy="1974572"/>
          </a:xfrm>
          <a:prstGeom prst="rect">
            <a:avLst/>
          </a:prstGeom>
        </p:spPr>
        <p:txBody>
          <a:bodyPr vert="horz" wrap="square" lIns="0" tIns="0" rIns="0" bIns="0" rtlCol="0" anchor="b" anchorCtr="0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400" b="0" i="0" cap="all" dirty="0">
                <a:effectLst/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PLASTIC RECYCLING FACTS</a:t>
            </a:r>
          </a:p>
          <a:p>
            <a:pPr>
              <a:spcBef>
                <a:spcPct val="0"/>
              </a:spcBef>
              <a:spcAft>
                <a:spcPts val="600"/>
              </a:spcAft>
            </a:pPr>
            <a:endParaRPr lang="en-US" sz="4400" dirty="0">
              <a:latin typeface="+mj-lt"/>
              <a:ea typeface="+mj-ea"/>
              <a:cs typeface="+mj-cs"/>
            </a:endParaRPr>
          </a:p>
        </p:txBody>
      </p:sp>
      <p:pic>
        <p:nvPicPr>
          <p:cNvPr id="11" name="Graphic 10" descr="Recycle Sign">
            <a:extLst>
              <a:ext uri="{FF2B5EF4-FFF2-40B4-BE49-F238E27FC236}">
                <a16:creationId xmlns:a16="http://schemas.microsoft.com/office/drawing/2014/main" id="{E542353A-F6F4-69A6-8704-8DB6281A74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063781" y="193676"/>
            <a:ext cx="2538939" cy="2538939"/>
          </a:xfrm>
          <a:custGeom>
            <a:avLst/>
            <a:gdLst/>
            <a:ahLst/>
            <a:cxnLst/>
            <a:rect l="l" t="t" r="r" b="b"/>
            <a:pathLst>
              <a:path w="4713922" h="5759450">
                <a:moveTo>
                  <a:pt x="0" y="0"/>
                </a:moveTo>
                <a:lnTo>
                  <a:pt x="4713922" y="0"/>
                </a:lnTo>
                <a:lnTo>
                  <a:pt x="4713922" y="5759450"/>
                </a:lnTo>
                <a:lnTo>
                  <a:pt x="0" y="5759450"/>
                </a:lnTo>
                <a:close/>
              </a:path>
            </a:pathLst>
          </a:cu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BE25C56-EED5-93EB-0700-D46306E6B398}"/>
              </a:ext>
            </a:extLst>
          </p:cNvPr>
          <p:cNvSpPr txBox="1"/>
          <p:nvPr/>
        </p:nvSpPr>
        <p:spPr>
          <a:xfrm>
            <a:off x="1197820" y="2387600"/>
            <a:ext cx="6096000" cy="15081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sz="2800" b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enerated plastic each year in the UK is around 5 million.</a:t>
            </a:r>
          </a:p>
          <a:p>
            <a:br>
              <a:rPr lang="en-GB" dirty="0"/>
            </a:b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EE9E4E0-6EE5-EFE4-A23E-023ED8C47744}"/>
              </a:ext>
            </a:extLst>
          </p:cNvPr>
          <p:cNvSpPr txBox="1"/>
          <p:nvPr/>
        </p:nvSpPr>
        <p:spPr>
          <a:xfrm>
            <a:off x="1197820" y="3849330"/>
            <a:ext cx="60960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45% of plastics in the UK are recycle</a:t>
            </a:r>
            <a:r>
              <a:rPr lang="en-GB" sz="2800" i="1" dirty="0">
                <a:solidFill>
                  <a:srgbClr val="FFFFFF"/>
                </a:solidFill>
                <a:latin typeface="open sans" panose="020B0606030504020204" pitchFamily="34" charset="0"/>
                <a:cs typeface="Arial" panose="020B0604020202020204" pitchFamily="34" charset="0"/>
              </a:rPr>
              <a:t>.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87D17F4-88B3-2961-5727-4EAEAEA71056}"/>
              </a:ext>
            </a:extLst>
          </p:cNvPr>
          <p:cNvSpPr txBox="1"/>
          <p:nvPr/>
        </p:nvSpPr>
        <p:spPr>
          <a:xfrm>
            <a:off x="1143438" y="5145851"/>
            <a:ext cx="702056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55% of all our plastic waste ends up in landfills, or in the ocean.</a:t>
            </a:r>
            <a:endParaRPr lang="en-GB" sz="28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28919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2D03B3C0-5E2E-2036-31D5-18F7379A4A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4681" y="549275"/>
            <a:ext cx="10942637" cy="1078964"/>
          </a:xfrm>
        </p:spPr>
        <p:txBody>
          <a:bodyPr/>
          <a:lstStyle/>
          <a:p>
            <a:pPr algn="ctr"/>
            <a:br>
              <a:rPr lang="en-US" sz="66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</a:br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Specialized foods for diabetics</a:t>
            </a:r>
            <a:endParaRPr lang="en-GB" sz="5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03CA8DF-EDE5-B3CE-C111-A061150412CD}"/>
              </a:ext>
            </a:extLst>
          </p:cNvPr>
          <p:cNvSpPr txBox="1"/>
          <p:nvPr/>
        </p:nvSpPr>
        <p:spPr>
          <a:xfrm>
            <a:off x="952500" y="2298700"/>
            <a:ext cx="103378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Diabetes Type 1 - </a:t>
            </a:r>
            <a:r>
              <a:rPr lang="en-GB" sz="4000" b="0" i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Treatment must include insulin</a:t>
            </a:r>
            <a:endParaRPr lang="en-GB" sz="4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F175835-859C-A5D6-7901-552F41E5F64B}"/>
              </a:ext>
            </a:extLst>
          </p:cNvPr>
          <p:cNvSpPr txBox="1"/>
          <p:nvPr/>
        </p:nvSpPr>
        <p:spPr>
          <a:xfrm>
            <a:off x="952500" y="4292600"/>
            <a:ext cx="96266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0" i="0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Diabetes Type 2 - Treatment includes some combination of medications, diet, exercise.</a:t>
            </a:r>
            <a:endParaRPr lang="en-GB" sz="4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92397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3E174092-82D3-44E0-8948-4096232ED0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Number of people currently diagnosed with diabetes 2015-2019</a:t>
            </a:r>
            <a:br>
              <a:rPr lang="bg-BG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bg-BG" sz="4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en-GB" sz="4400" baseline="0" dirty="0">
                <a:latin typeface="Arial" panose="020B0604020202020204" pitchFamily="34" charset="0"/>
                <a:cs typeface="Arial" panose="020B0604020202020204" pitchFamily="34" charset="0"/>
              </a:rPr>
              <a:t> millions)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FE35A403-8477-58EA-7548-28B07D446B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919108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7402860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B102D8-1D22-4940-AF19-07CF3A0DC5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1520825"/>
            <a:ext cx="4535487" cy="3779838"/>
          </a:xfrm>
        </p:spPr>
        <p:txBody>
          <a:bodyPr anchor="ctr">
            <a:normAutofit/>
          </a:bodyPr>
          <a:lstStyle/>
          <a:p>
            <a:pPr algn="ctr"/>
            <a:r>
              <a:rPr lang="en-GB" sz="8000" dirty="0">
                <a:latin typeface="Arial" panose="020B0604020202020204" pitchFamily="34" charset="0"/>
                <a:cs typeface="Arial" panose="020B0604020202020204" pitchFamily="34" charset="0"/>
              </a:rPr>
              <a:t>Diabetics</a:t>
            </a:r>
            <a:b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(2021)</a:t>
            </a:r>
            <a:endParaRPr lang="en-US" sz="6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7143DB17-3422-D487-0A02-0F023DD5BE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4545735"/>
              </p:ext>
            </p:extLst>
          </p:nvPr>
        </p:nvGraphicFramePr>
        <p:xfrm>
          <a:off x="4238624" y="396875"/>
          <a:ext cx="7267575" cy="57594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4969477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6" name="Group 15">
            <a:extLst>
              <a:ext uri="{FF2B5EF4-FFF2-40B4-BE49-F238E27FC236}">
                <a16:creationId xmlns:a16="http://schemas.microsoft.com/office/drawing/2014/main" id="{3BDBC526-6DCD-4FF6-8395-D8C22E46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27" name="Freeform: Shape 16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8" name="Oval 17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Oval 18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: Shape 19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 useBgFill="1">
        <p:nvSpPr>
          <p:cNvPr id="31" name="Rectangle 21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E9ABC3-B70F-E429-8800-78696DEEF34D}"/>
              </a:ext>
            </a:extLst>
          </p:cNvPr>
          <p:cNvSpPr txBox="1"/>
          <p:nvPr/>
        </p:nvSpPr>
        <p:spPr>
          <a:xfrm>
            <a:off x="8004990" y="323850"/>
            <a:ext cx="3565525" cy="57594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800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Specialized foods for diabetics</a:t>
            </a:r>
          </a:p>
        </p:txBody>
      </p:sp>
      <p:sp>
        <p:nvSpPr>
          <p:cNvPr id="32" name="Rectangle 23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3" name="TextBox 9">
            <a:extLst>
              <a:ext uri="{FF2B5EF4-FFF2-40B4-BE49-F238E27FC236}">
                <a16:creationId xmlns:a16="http://schemas.microsoft.com/office/drawing/2014/main" id="{81DE2BBE-1280-37AC-DE9E-F268734E1E7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34094928"/>
              </p:ext>
            </p:extLst>
          </p:nvPr>
        </p:nvGraphicFramePr>
        <p:xfrm>
          <a:off x="280352" y="323850"/>
          <a:ext cx="708039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62844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CBE94E0F-A61A-F07C-5BA9-8D1787F42ED5}"/>
              </a:ext>
            </a:extLst>
          </p:cNvPr>
          <p:cNvSpPr txBox="1"/>
          <p:nvPr/>
        </p:nvSpPr>
        <p:spPr>
          <a:xfrm>
            <a:off x="8004990" y="323850"/>
            <a:ext cx="3565525" cy="57594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/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480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Specialized foods for diabetics</a:t>
            </a:r>
            <a:endParaRPr lang="en-US" sz="4800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</p:txBody>
      </p:sp>
      <p:graphicFrame>
        <p:nvGraphicFramePr>
          <p:cNvPr id="9" name="TextBox 9">
            <a:extLst>
              <a:ext uri="{FF2B5EF4-FFF2-40B4-BE49-F238E27FC236}">
                <a16:creationId xmlns:a16="http://schemas.microsoft.com/office/drawing/2014/main" id="{85710DF3-0F7F-44D6-5783-29CFA71A784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79774313"/>
              </p:ext>
            </p:extLst>
          </p:nvPr>
        </p:nvGraphicFramePr>
        <p:xfrm>
          <a:off x="280352" y="323850"/>
          <a:ext cx="708039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883507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91A3BB07-59E9-07BE-87A0-5F4D071B0A04}"/>
              </a:ext>
            </a:extLst>
          </p:cNvPr>
          <p:cNvSpPr txBox="1"/>
          <p:nvPr/>
        </p:nvSpPr>
        <p:spPr>
          <a:xfrm>
            <a:off x="520700" y="4527034"/>
            <a:ext cx="8255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Expanding the range of products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867F723-63A1-8F14-2267-6FC7C2F93887}"/>
              </a:ext>
            </a:extLst>
          </p:cNvPr>
          <p:cNvSpPr txBox="1"/>
          <p:nvPr/>
        </p:nvSpPr>
        <p:spPr>
          <a:xfrm>
            <a:off x="520700" y="5741936"/>
            <a:ext cx="64643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Food information brochures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1E4565F-5823-A45F-1658-1636BC5AC550}"/>
              </a:ext>
            </a:extLst>
          </p:cNvPr>
          <p:cNvSpPr txBox="1"/>
          <p:nvPr/>
        </p:nvSpPr>
        <p:spPr>
          <a:xfrm>
            <a:off x="520700" y="2097231"/>
            <a:ext cx="106299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“Cash back” and receive a discount in the store.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1E02F85-AC48-784A-2157-2686439321D6}"/>
              </a:ext>
            </a:extLst>
          </p:cNvPr>
          <p:cNvSpPr txBox="1"/>
          <p:nvPr/>
        </p:nvSpPr>
        <p:spPr>
          <a:xfrm>
            <a:off x="3625850" y="216262"/>
            <a:ext cx="49403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8CB55F7-6F2E-3323-A4C9-12940A7B2B17}"/>
              </a:ext>
            </a:extLst>
          </p:cNvPr>
          <p:cNvSpPr txBox="1"/>
          <p:nvPr/>
        </p:nvSpPr>
        <p:spPr>
          <a:xfrm>
            <a:off x="520700" y="3312132"/>
            <a:ext cx="87503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Contribute to environmental protection</a:t>
            </a:r>
          </a:p>
        </p:txBody>
      </p:sp>
    </p:spTree>
    <p:extLst>
      <p:ext uri="{BB962C8B-B14F-4D97-AF65-F5344CB8AC3E}">
        <p14:creationId xmlns:p14="http://schemas.microsoft.com/office/powerpoint/2010/main" val="7210842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D2A30C0-1BC4-4764-9C0F-5D811CAB83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5006" y="615108"/>
            <a:ext cx="8281987" cy="1253041"/>
          </a:xfrm>
        </p:spPr>
        <p:txBody>
          <a:bodyPr/>
          <a:lstStyle/>
          <a:p>
            <a:pPr algn="ctr"/>
            <a:r>
              <a:rPr lang="en-US" dirty="0"/>
              <a:t>Reference list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10FF9E89-17B1-9E0C-5A6A-B3B30BA43C40}"/>
              </a:ext>
            </a:extLst>
          </p:cNvPr>
          <p:cNvSpPr txBox="1"/>
          <p:nvPr/>
        </p:nvSpPr>
        <p:spPr>
          <a:xfrm>
            <a:off x="609599" y="1580783"/>
            <a:ext cx="10972800" cy="44256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GOV.UK. (2022, May 11) </a:t>
            </a:r>
            <a:r>
              <a:rPr lang="en-GB" sz="2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UK statistics on waste</a:t>
            </a:r>
            <a:r>
              <a:rPr lang="en-GB" sz="24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at: https://www.gov.uk/</a:t>
            </a: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July 19, 2022).</a:t>
            </a: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LIDL. (1994, January 2) </a:t>
            </a:r>
            <a:r>
              <a:rPr lang="en-GB" sz="2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About us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https://corporate.lidl.co.uk/ </a:t>
            </a: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(Accessed: June 20, 2022), </a:t>
            </a: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NHS. (2020, February 24) </a:t>
            </a:r>
            <a:r>
              <a:rPr lang="en-GB" sz="2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Diabetes report</a:t>
            </a:r>
            <a:r>
              <a:rPr lang="en-GB" sz="24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\.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Available at: https://digital.nhs.uk/ </a:t>
            </a: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(Accessed: July 20, 2022).</a:t>
            </a: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RecyclingBins.co.uk. (2010, May 11) </a:t>
            </a:r>
            <a:r>
              <a:rPr lang="en-GB" sz="24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</a:t>
            </a:r>
            <a:r>
              <a:rPr lang="en-GB" sz="2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ecycling-facts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https://www.recyclingbins.co.uk</a:t>
            </a: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/ (Accessed: July 14, 2022).</a:t>
            </a: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RESOURCES, D. (2016, JULY 11) </a:t>
            </a:r>
            <a:r>
              <a:rPr lang="en-GB" sz="24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DIABETES</a:t>
            </a:r>
            <a:r>
              <a:rPr lang="en-GB" sz="2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https://diabetesresearchconnection.</a:t>
            </a:r>
            <a:r>
              <a:rPr lang="en-GB" sz="24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org/ (Accessed: July 22, 2022).</a:t>
            </a:r>
            <a:endParaRPr lang="en-GB" sz="24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9876663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Walbaum Display"/>
        <a:ea typeface=""/>
        <a:cs typeface=""/>
      </a:majorFont>
      <a:minorFont>
        <a:latin typeface="Gill Sans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DFloatVTI" id="{F59BA300-ED19-4B39-9AE3-7882B1DE8B78}" vid="{0FEC63E3-719F-4F50-9F1E-5B8BAF3910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0811A92-D464-4AC4-A396-BA73B10CEEAC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DE4876F9-7AE1-498D-B8FE-1E3AD703D2A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04751AB-E840-446F-8D49-E697067EC887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contentBits="0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{8044841B-4487-4383-93EE-7F4FE499EA84}tf33713516_win32</Template>
  <TotalTime>0</TotalTime>
  <Words>656</Words>
  <Application>Microsoft Office PowerPoint</Application>
  <PresentationFormat>Widescreen</PresentationFormat>
  <Paragraphs>88</Paragraphs>
  <Slides>20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Arial</vt:lpstr>
      <vt:lpstr>Calibri</vt:lpstr>
      <vt:lpstr>Gill Sans MT</vt:lpstr>
      <vt:lpstr>Open Sans</vt:lpstr>
      <vt:lpstr>Open Sans</vt:lpstr>
      <vt:lpstr>Trebuchet MS</vt:lpstr>
      <vt:lpstr>Walbaum Display</vt:lpstr>
      <vt:lpstr>3DFloatVTI</vt:lpstr>
      <vt:lpstr>The new  opportunities</vt:lpstr>
      <vt:lpstr>Code of Conduct</vt:lpstr>
      <vt:lpstr>Presentation description     </vt:lpstr>
      <vt:lpstr>History</vt:lpstr>
      <vt:lpstr>History</vt:lpstr>
      <vt:lpstr>Mission:  - To work with local business partners in sustainable relationships.  - To achieve long term success by investing in the recruitment, training and development of our people.  </vt:lpstr>
      <vt:lpstr>PowerPoint Presentation</vt:lpstr>
      <vt:lpstr>PowerPoint Presentation</vt:lpstr>
      <vt:lpstr>Suggestions:  </vt:lpstr>
      <vt:lpstr>PowerPoint Presentation</vt:lpstr>
      <vt:lpstr>PowerPoint Presentation</vt:lpstr>
      <vt:lpstr>PowerPoint Presentation</vt:lpstr>
      <vt:lpstr>PowerPoint Presentation</vt:lpstr>
      <vt:lpstr> Specialized foods for diabetics</vt:lpstr>
      <vt:lpstr>Number of people currently diagnosed with diabetes 2015-2019 (in millions)</vt:lpstr>
      <vt:lpstr>Diabetics (2021)</vt:lpstr>
      <vt:lpstr>PowerPoint Presentation</vt:lpstr>
      <vt:lpstr>PowerPoint Presentation</vt:lpstr>
      <vt:lpstr>PowerPoint Presentation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new  opportunities</dc:title>
  <dc:creator>Ivaylo Todorov</dc:creator>
  <cp:lastModifiedBy>Ivaylo Todorov</cp:lastModifiedBy>
  <cp:revision>28</cp:revision>
  <dcterms:created xsi:type="dcterms:W3CDTF">2022-07-21T17:32:51Z</dcterms:created>
  <dcterms:modified xsi:type="dcterms:W3CDTF">2022-07-28T17:13:04Z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