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sldIdLst>
    <p:sldId id="256" r:id="rId5"/>
    <p:sldId id="257" r:id="rId6"/>
    <p:sldId id="260" r:id="rId7"/>
    <p:sldId id="258"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4" autoAdjust="0"/>
    <p:restoredTop sz="94660"/>
  </p:normalViewPr>
  <p:slideViewPr>
    <p:cSldViewPr snapToGrid="0">
      <p:cViewPr varScale="1">
        <p:scale>
          <a:sx n="54" d="100"/>
          <a:sy n="54" d="100"/>
        </p:scale>
        <p:origin x="62" y="6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ve Pule (2219959)" userId="8c0b0ce7-b8c3-401d-9877-fbf2e00444fb" providerId="ADAL" clId="{734B0639-5BBB-4340-82E1-21FDCD5A6A97}"/>
    <pc:docChg chg="undo custSel modSld">
      <pc:chgData name="Neve Pule (2219959)" userId="8c0b0ce7-b8c3-401d-9877-fbf2e00444fb" providerId="ADAL" clId="{734B0639-5BBB-4340-82E1-21FDCD5A6A97}" dt="2023-11-16T09:29:06.272" v="1233" actId="20577"/>
      <pc:docMkLst>
        <pc:docMk/>
      </pc:docMkLst>
      <pc:sldChg chg="modSp mod">
        <pc:chgData name="Neve Pule (2219959)" userId="8c0b0ce7-b8c3-401d-9877-fbf2e00444fb" providerId="ADAL" clId="{734B0639-5BBB-4340-82E1-21FDCD5A6A97}" dt="2023-11-16T09:22:00.653" v="538" actId="20577"/>
        <pc:sldMkLst>
          <pc:docMk/>
          <pc:sldMk cId="3534628614" sldId="257"/>
        </pc:sldMkLst>
        <pc:spChg chg="mod">
          <ac:chgData name="Neve Pule (2219959)" userId="8c0b0ce7-b8c3-401d-9877-fbf2e00444fb" providerId="ADAL" clId="{734B0639-5BBB-4340-82E1-21FDCD5A6A97}" dt="2023-11-16T09:22:00.653" v="538" actId="20577"/>
          <ac:spMkLst>
            <pc:docMk/>
            <pc:sldMk cId="3534628614" sldId="257"/>
            <ac:spMk id="3" creationId="{6F3B375B-F5F2-DDDB-39C5-86F3169AF89E}"/>
          </ac:spMkLst>
        </pc:spChg>
      </pc:sldChg>
      <pc:sldChg chg="modSp mod">
        <pc:chgData name="Neve Pule (2219959)" userId="8c0b0ce7-b8c3-401d-9877-fbf2e00444fb" providerId="ADAL" clId="{734B0639-5BBB-4340-82E1-21FDCD5A6A97}" dt="2023-11-16T09:29:06.272" v="1233" actId="20577"/>
        <pc:sldMkLst>
          <pc:docMk/>
          <pc:sldMk cId="691168380" sldId="259"/>
        </pc:sldMkLst>
        <pc:spChg chg="mod">
          <ac:chgData name="Neve Pule (2219959)" userId="8c0b0ce7-b8c3-401d-9877-fbf2e00444fb" providerId="ADAL" clId="{734B0639-5BBB-4340-82E1-21FDCD5A6A97}" dt="2023-11-16T09:29:06.272" v="1233" actId="20577"/>
          <ac:spMkLst>
            <pc:docMk/>
            <pc:sldMk cId="691168380" sldId="259"/>
            <ac:spMk id="3" creationId="{A74E50EF-5D3C-27ED-5C1B-AAEADC3BC7F7}"/>
          </ac:spMkLst>
        </pc:spChg>
      </pc:sldChg>
      <pc:sldChg chg="modSp mod">
        <pc:chgData name="Neve Pule (2219959)" userId="8c0b0ce7-b8c3-401d-9877-fbf2e00444fb" providerId="ADAL" clId="{734B0639-5BBB-4340-82E1-21FDCD5A6A97}" dt="2023-11-16T09:23:58.933" v="623" actId="20577"/>
        <pc:sldMkLst>
          <pc:docMk/>
          <pc:sldMk cId="3792948443" sldId="260"/>
        </pc:sldMkLst>
        <pc:spChg chg="mod">
          <ac:chgData name="Neve Pule (2219959)" userId="8c0b0ce7-b8c3-401d-9877-fbf2e00444fb" providerId="ADAL" clId="{734B0639-5BBB-4340-82E1-21FDCD5A6A97}" dt="2023-11-16T09:23:58.933" v="623" actId="20577"/>
          <ac:spMkLst>
            <pc:docMk/>
            <pc:sldMk cId="3792948443" sldId="260"/>
            <ac:spMk id="3" creationId="{DF95257C-F309-56F1-13BF-B7956903D6D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11/14/2023</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07475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11/14/2023</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888768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11/14/2023</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48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11/14/2023</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56574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11/14/2023</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6618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11/14/2023</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376828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11/14/2023</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245932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11/14/2023</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256587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11/14/2023</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65658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11/14/2023</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441851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11/14/2023</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887922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11/14/2023</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686159666"/>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6ACF6A-FC06-4E10-819E-2E7BC6978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78AB34B-DF7D-CE16-AB75-10642A817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47985"/>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6F8EAF-C9E8-9AB8-D083-C41F0102C8CD}"/>
              </a:ext>
            </a:extLst>
          </p:cNvPr>
          <p:cNvSpPr>
            <a:spLocks noGrp="1"/>
          </p:cNvSpPr>
          <p:nvPr>
            <p:ph type="ctrTitle"/>
          </p:nvPr>
        </p:nvSpPr>
        <p:spPr>
          <a:xfrm>
            <a:off x="1079862" y="3346179"/>
            <a:ext cx="4146795" cy="1567916"/>
          </a:xfrm>
        </p:spPr>
        <p:txBody>
          <a:bodyPr anchor="b">
            <a:normAutofit fontScale="90000"/>
          </a:bodyPr>
          <a:lstStyle/>
          <a:p>
            <a:pPr algn="ctr"/>
            <a:r>
              <a:rPr lang="en-GB" dirty="0"/>
              <a:t>Butler’s gender performativity examined with Greek art and myth</a:t>
            </a:r>
          </a:p>
        </p:txBody>
      </p:sp>
      <p:sp>
        <p:nvSpPr>
          <p:cNvPr id="3" name="Subtitle 2">
            <a:extLst>
              <a:ext uri="{FF2B5EF4-FFF2-40B4-BE49-F238E27FC236}">
                <a16:creationId xmlns:a16="http://schemas.microsoft.com/office/drawing/2014/main" id="{7029A77A-7FC3-E61F-947B-9EF5F2A6AE1C}"/>
              </a:ext>
            </a:extLst>
          </p:cNvPr>
          <p:cNvSpPr>
            <a:spLocks noGrp="1"/>
          </p:cNvSpPr>
          <p:nvPr>
            <p:ph type="subTitle" idx="1"/>
          </p:nvPr>
        </p:nvSpPr>
        <p:spPr>
          <a:xfrm>
            <a:off x="1551567" y="4915273"/>
            <a:ext cx="3048000" cy="877585"/>
          </a:xfrm>
        </p:spPr>
        <p:txBody>
          <a:bodyPr>
            <a:normAutofit/>
          </a:bodyPr>
          <a:lstStyle/>
          <a:p>
            <a:pPr algn="ctr"/>
            <a:r>
              <a:rPr lang="en-GB" dirty="0"/>
              <a:t>Neve Pule 2219959</a:t>
            </a:r>
          </a:p>
        </p:txBody>
      </p:sp>
      <p:pic>
        <p:nvPicPr>
          <p:cNvPr id="4" name="Picture 3" descr="An abstract genetic concept">
            <a:extLst>
              <a:ext uri="{FF2B5EF4-FFF2-40B4-BE49-F238E27FC236}">
                <a16:creationId xmlns:a16="http://schemas.microsoft.com/office/drawing/2014/main" id="{A75208D9-8636-63D1-7C33-DD42770EE3BC}"/>
              </a:ext>
            </a:extLst>
          </p:cNvPr>
          <p:cNvPicPr>
            <a:picLocks noChangeAspect="1"/>
          </p:cNvPicPr>
          <p:nvPr/>
        </p:nvPicPr>
        <p:blipFill rotWithShape="1">
          <a:blip r:embed="rId2">
            <a:alphaModFix/>
          </a:blip>
          <a:srcRect l="8052" r="3059"/>
          <a:stretch/>
        </p:blipFill>
        <p:spPr>
          <a:xfrm>
            <a:off x="6082128" y="0"/>
            <a:ext cx="6096000" cy="6858000"/>
          </a:xfrm>
          <a:prstGeom prst="rect">
            <a:avLst/>
          </a:prstGeom>
        </p:spPr>
      </p:pic>
      <p:cxnSp>
        <p:nvCxnSpPr>
          <p:cNvPr id="15" name="Straight Connector 14">
            <a:extLst>
              <a:ext uri="{FF2B5EF4-FFF2-40B4-BE49-F238E27FC236}">
                <a16:creationId xmlns:a16="http://schemas.microsoft.com/office/drawing/2014/main" id="{5B406242-D8AF-ECAE-058A-D2702DB89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7096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75BA2-D34F-823D-6D59-5A1E23D652A5}"/>
              </a:ext>
            </a:extLst>
          </p:cNvPr>
          <p:cNvSpPr>
            <a:spLocks noGrp="1"/>
          </p:cNvSpPr>
          <p:nvPr>
            <p:ph type="title"/>
          </p:nvPr>
        </p:nvSpPr>
        <p:spPr/>
        <p:txBody>
          <a:bodyPr/>
          <a:lstStyle/>
          <a:p>
            <a:r>
              <a:rPr lang="en-GB" dirty="0"/>
              <a:t>What I will be covering</a:t>
            </a:r>
          </a:p>
        </p:txBody>
      </p:sp>
      <p:sp>
        <p:nvSpPr>
          <p:cNvPr id="3" name="Content Placeholder 2">
            <a:extLst>
              <a:ext uri="{FF2B5EF4-FFF2-40B4-BE49-F238E27FC236}">
                <a16:creationId xmlns:a16="http://schemas.microsoft.com/office/drawing/2014/main" id="{6F3B375B-F5F2-DDDB-39C5-86F3169AF89E}"/>
              </a:ext>
            </a:extLst>
          </p:cNvPr>
          <p:cNvSpPr>
            <a:spLocks noGrp="1"/>
          </p:cNvSpPr>
          <p:nvPr>
            <p:ph idx="1"/>
          </p:nvPr>
        </p:nvSpPr>
        <p:spPr>
          <a:xfrm>
            <a:off x="952500" y="2285997"/>
            <a:ext cx="10287000" cy="3890965"/>
          </a:xfrm>
        </p:spPr>
        <p:txBody>
          <a:bodyPr/>
          <a:lstStyle/>
          <a:p>
            <a:r>
              <a:rPr lang="en-GB" dirty="0"/>
              <a:t>Applying Judith Butler’s theory of gender performativity studied in the Sex, Sexuality and Gender module. </a:t>
            </a:r>
          </a:p>
          <a:p>
            <a:r>
              <a:rPr lang="en-GB" dirty="0"/>
              <a:t>Examining gender performance in ancient Greece through the medium of gendered depictions in classical Greek art and mythology. </a:t>
            </a:r>
          </a:p>
          <a:p>
            <a:r>
              <a:rPr lang="en-GB" dirty="0"/>
              <a:t>Utilising Louise Steel’s analysis of Mycenaean female figures, applying Butler’s theory on gender performance.</a:t>
            </a:r>
          </a:p>
          <a:p>
            <a:r>
              <a:rPr lang="en-GB" dirty="0"/>
              <a:t>This connects to the knowledge I’ve gained from the Sex, Sexuality and Gender module, which provided a foundation for applying Butler’s theory to analysis of ancient Greek contexts.</a:t>
            </a:r>
          </a:p>
          <a:p>
            <a:pPr marL="0" indent="0">
              <a:buNone/>
            </a:pPr>
            <a:endParaRPr lang="en-GB" dirty="0"/>
          </a:p>
        </p:txBody>
      </p:sp>
    </p:spTree>
    <p:extLst>
      <p:ext uri="{BB962C8B-B14F-4D97-AF65-F5344CB8AC3E}">
        <p14:creationId xmlns:p14="http://schemas.microsoft.com/office/powerpoint/2010/main" val="3534628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79CA9-17F0-A72C-FF3E-6504348E171D}"/>
              </a:ext>
            </a:extLst>
          </p:cNvPr>
          <p:cNvSpPr>
            <a:spLocks noGrp="1"/>
          </p:cNvSpPr>
          <p:nvPr>
            <p:ph type="title"/>
          </p:nvPr>
        </p:nvSpPr>
        <p:spPr/>
        <p:txBody>
          <a:bodyPr/>
          <a:lstStyle/>
          <a:p>
            <a:r>
              <a:rPr lang="en-GB" dirty="0"/>
              <a:t>APPLICATION TO THE QUESTION</a:t>
            </a:r>
          </a:p>
        </p:txBody>
      </p:sp>
      <p:sp>
        <p:nvSpPr>
          <p:cNvPr id="3" name="Content Placeholder 2">
            <a:extLst>
              <a:ext uri="{FF2B5EF4-FFF2-40B4-BE49-F238E27FC236}">
                <a16:creationId xmlns:a16="http://schemas.microsoft.com/office/drawing/2014/main" id="{DF95257C-F309-56F1-13BF-B7956903D6DE}"/>
              </a:ext>
            </a:extLst>
          </p:cNvPr>
          <p:cNvSpPr>
            <a:spLocks noGrp="1"/>
          </p:cNvSpPr>
          <p:nvPr>
            <p:ph idx="1"/>
          </p:nvPr>
        </p:nvSpPr>
        <p:spPr>
          <a:xfrm>
            <a:off x="952500" y="2285997"/>
            <a:ext cx="10287000" cy="4572003"/>
          </a:xfrm>
        </p:spPr>
        <p:txBody>
          <a:bodyPr>
            <a:normAutofit fontScale="85000" lnSpcReduction="10000"/>
          </a:bodyPr>
          <a:lstStyle/>
          <a:p>
            <a:r>
              <a:rPr lang="en-GB" dirty="0"/>
              <a:t>The application of Butler’s gender performativity to ancient Greek art and myth was chosen because of the centrality of exaggerated gendered characteristics in ancient Greek identity.</a:t>
            </a:r>
          </a:p>
          <a:p>
            <a:r>
              <a:rPr lang="en-GB" dirty="0"/>
              <a:t>For example, as men played women in theatre performances, they emphasised what they viewed to be feminine actions to present themselves as women. </a:t>
            </a:r>
          </a:p>
          <a:p>
            <a:r>
              <a:rPr lang="en-GB" dirty="0"/>
              <a:t>Furthermore, the landscape of Greek myth is well suited for gender analysis </a:t>
            </a:r>
            <a:r>
              <a:rPr lang="en-GB" dirty="0">
                <a:sym typeface="Wingdings" panose="05000000000000000000" pitchFamily="2" charset="2"/>
              </a:rPr>
              <a:t>as the use of divine or fictionalised characters allowed for manipulation of traditional stereotypes. As gods and goddesses, divine characters were not constrained by societal gender roles in the same way as humans in mythology, and so their gender performances are more varied and less tightly controlled. Likewise, mythical creatures and legendary characters like the female Amazons were portrayed as far from the reality of ancient Greek society and so the presentation of their gender was not as constrained. </a:t>
            </a:r>
          </a:p>
          <a:p>
            <a:r>
              <a:rPr lang="en-GB" dirty="0">
                <a:sym typeface="Wingdings" panose="05000000000000000000" pitchFamily="2" charset="2"/>
              </a:rPr>
              <a:t>For example, the virginal huntress goddess Artemis has been a prominent feature of classical studies scholarship, and her gender has thus also come under investigation. Portrayed as virginal, she loses the sexuality that was key to the depiction of most goddesses, as well as being the goddess of hunting, a traditionally masculine action. </a:t>
            </a:r>
          </a:p>
          <a:p>
            <a:r>
              <a:rPr lang="en-GB" dirty="0">
                <a:sym typeface="Wingdings" panose="05000000000000000000" pitchFamily="2" charset="2"/>
              </a:rPr>
              <a:t>Examining the ancient Greek conceptions of gender suits this assignment as the exaggerated performances of gender characteristics in art and myth allows for ample evidence for analysis alongside Butler’s theory of gender performativity.</a:t>
            </a:r>
          </a:p>
        </p:txBody>
      </p:sp>
    </p:spTree>
    <p:extLst>
      <p:ext uri="{BB962C8B-B14F-4D97-AF65-F5344CB8AC3E}">
        <p14:creationId xmlns:p14="http://schemas.microsoft.com/office/powerpoint/2010/main" val="3792948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CDA8D-C5F1-708D-D563-5D7AC677C38B}"/>
              </a:ext>
            </a:extLst>
          </p:cNvPr>
          <p:cNvSpPr>
            <a:spLocks noGrp="1"/>
          </p:cNvSpPr>
          <p:nvPr>
            <p:ph type="title"/>
          </p:nvPr>
        </p:nvSpPr>
        <p:spPr/>
        <p:txBody>
          <a:bodyPr/>
          <a:lstStyle/>
          <a:p>
            <a:r>
              <a:rPr lang="en-GB" dirty="0"/>
              <a:t>Relation to my degree scheme</a:t>
            </a:r>
          </a:p>
        </p:txBody>
      </p:sp>
      <p:sp>
        <p:nvSpPr>
          <p:cNvPr id="3" name="Content Placeholder 2">
            <a:extLst>
              <a:ext uri="{FF2B5EF4-FFF2-40B4-BE49-F238E27FC236}">
                <a16:creationId xmlns:a16="http://schemas.microsoft.com/office/drawing/2014/main" id="{E04B9C6B-0ED7-1352-4652-50FF9A9306AE}"/>
              </a:ext>
            </a:extLst>
          </p:cNvPr>
          <p:cNvSpPr>
            <a:spLocks noGrp="1"/>
          </p:cNvSpPr>
          <p:nvPr>
            <p:ph idx="1"/>
          </p:nvPr>
        </p:nvSpPr>
        <p:spPr/>
        <p:txBody>
          <a:bodyPr>
            <a:normAutofit fontScale="92500" lnSpcReduction="10000"/>
          </a:bodyPr>
          <a:lstStyle/>
          <a:p>
            <a:r>
              <a:rPr lang="en-GB" sz="1900" dirty="0"/>
              <a:t>Investigation into Ancient Greek notions of gender will help with my degree scheme of BA Bible and Theology as ancient Greek society and belief greatly impacted Christian theology. </a:t>
            </a:r>
          </a:p>
          <a:p>
            <a:r>
              <a:rPr lang="en-GB" sz="1900" dirty="0"/>
              <a:t>For example, Christian thinkers such as Aquinas utilised the work of Greek philosopher Aristotle in development of his ideas of the nature of God. </a:t>
            </a:r>
          </a:p>
          <a:p>
            <a:r>
              <a:rPr lang="en-GB" sz="1900" dirty="0"/>
              <a:t>Furthermore, Greek ideas of masculinity and femininity have been argued to have impacted the portrayal of New Testament characters such as Jesus and his mother Mary. </a:t>
            </a:r>
          </a:p>
          <a:p>
            <a:r>
              <a:rPr lang="en-GB" sz="1900" dirty="0"/>
              <a:t>Key works of scholarship in this area include:</a:t>
            </a:r>
          </a:p>
          <a:p>
            <a:r>
              <a:rPr lang="en-GB" sz="1900" dirty="0"/>
              <a:t>Colleen M Conway, </a:t>
            </a:r>
            <a:r>
              <a:rPr lang="en-GB" sz="1900" i="1" dirty="0"/>
              <a:t>Behold the Man : Jesus and Greco-Roman Masculinity</a:t>
            </a:r>
            <a:r>
              <a:rPr lang="en-GB" sz="1900" dirty="0"/>
              <a:t> (Oxford: Oxford Univ. Press, 2008).</a:t>
            </a:r>
          </a:p>
          <a:p>
            <a:r>
              <a:rPr lang="en-US" sz="1900" dirty="0">
                <a:effectLst/>
              </a:rPr>
              <a:t>Wines, Megan, ‘Mas(C/K) of a Man: Masculinity and Jesus in Performance’, </a:t>
            </a:r>
            <a:r>
              <a:rPr lang="en-US" sz="1900" i="1" dirty="0">
                <a:effectLst/>
              </a:rPr>
              <a:t>Religions</a:t>
            </a:r>
            <a:r>
              <a:rPr lang="en-US" sz="1900" dirty="0">
                <a:effectLst/>
              </a:rPr>
              <a:t>, 14.9 (2023)</a:t>
            </a:r>
          </a:p>
          <a:p>
            <a:endParaRPr lang="en-GB" dirty="0"/>
          </a:p>
        </p:txBody>
      </p:sp>
    </p:spTree>
    <p:extLst>
      <p:ext uri="{BB962C8B-B14F-4D97-AF65-F5344CB8AC3E}">
        <p14:creationId xmlns:p14="http://schemas.microsoft.com/office/powerpoint/2010/main" val="1113741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C42C0-31B0-B0D5-20A4-DE2AA2260C99}"/>
              </a:ext>
            </a:extLst>
          </p:cNvPr>
          <p:cNvSpPr>
            <a:spLocks noGrp="1"/>
          </p:cNvSpPr>
          <p:nvPr>
            <p:ph type="title"/>
          </p:nvPr>
        </p:nvSpPr>
        <p:spPr/>
        <p:txBody>
          <a:bodyPr/>
          <a:lstStyle/>
          <a:p>
            <a:r>
              <a:rPr lang="en-GB" dirty="0"/>
              <a:t>Academic interest</a:t>
            </a:r>
          </a:p>
        </p:txBody>
      </p:sp>
      <p:sp>
        <p:nvSpPr>
          <p:cNvPr id="3" name="Content Placeholder 2">
            <a:extLst>
              <a:ext uri="{FF2B5EF4-FFF2-40B4-BE49-F238E27FC236}">
                <a16:creationId xmlns:a16="http://schemas.microsoft.com/office/drawing/2014/main" id="{A74E50EF-5D3C-27ED-5C1B-AAEADC3BC7F7}"/>
              </a:ext>
            </a:extLst>
          </p:cNvPr>
          <p:cNvSpPr>
            <a:spLocks noGrp="1"/>
          </p:cNvSpPr>
          <p:nvPr>
            <p:ph idx="1"/>
          </p:nvPr>
        </p:nvSpPr>
        <p:spPr/>
        <p:txBody>
          <a:bodyPr>
            <a:normAutofit lnSpcReduction="10000"/>
          </a:bodyPr>
          <a:lstStyle/>
          <a:p>
            <a:r>
              <a:rPr lang="en-GB" dirty="0"/>
              <a:t>In addition to providing valuable context to my current degree course, research for this essay fulfils one of my academic interests. I am planning to continue my studies after I have finished my degree through a postgraduate course. </a:t>
            </a:r>
          </a:p>
          <a:p>
            <a:r>
              <a:rPr lang="en-GB" dirty="0"/>
              <a:t>My postgraduate focus will likely be on ancient religion, particularly the intersection of development of monotheistic religions and ancient polytheism. </a:t>
            </a:r>
          </a:p>
          <a:p>
            <a:r>
              <a:rPr lang="en-GB" dirty="0"/>
              <a:t>A particular academic interest of mine is feminine divinity, including goddess worship in ancient polytheistic societies. Understanding how gender was conceptualised in ancient Greece will thus help inform me about how female divine beings were portrayed and understood.</a:t>
            </a:r>
          </a:p>
          <a:p>
            <a:r>
              <a:rPr lang="en-GB" dirty="0"/>
              <a:t>Learning more about ancient Greek depictions of gender will therefore not only further my understanding of conceptions of gender that influenced the New Testament but will also help prepare me for my potential future studies.</a:t>
            </a:r>
          </a:p>
        </p:txBody>
      </p:sp>
    </p:spTree>
    <p:extLst>
      <p:ext uri="{BB962C8B-B14F-4D97-AF65-F5344CB8AC3E}">
        <p14:creationId xmlns:p14="http://schemas.microsoft.com/office/powerpoint/2010/main" val="691168380"/>
      </p:ext>
    </p:extLst>
  </p:cSld>
  <p:clrMapOvr>
    <a:masterClrMapping/>
  </p:clrMapOvr>
</p:sld>
</file>

<file path=ppt/theme/theme1.xml><?xml version="1.0" encoding="utf-8"?>
<a:theme xmlns:a="http://schemas.openxmlformats.org/drawingml/2006/main" name="AfterglowVTI">
  <a:themeElements>
    <a:clrScheme name="AnalogousFromLightSeedLeftStep">
      <a:dk1>
        <a:srgbClr val="000000"/>
      </a:dk1>
      <a:lt1>
        <a:srgbClr val="FFFFFF"/>
      </a:lt1>
      <a:dk2>
        <a:srgbClr val="24393F"/>
      </a:dk2>
      <a:lt2>
        <a:srgbClr val="E8E8E2"/>
      </a:lt2>
      <a:accent1>
        <a:srgbClr val="8885D7"/>
      </a:accent1>
      <a:accent2>
        <a:srgbClr val="6A90CE"/>
      </a:accent2>
      <a:accent3>
        <a:srgbClr val="5AAEC3"/>
      </a:accent3>
      <a:accent4>
        <a:srgbClr val="5DB4A2"/>
      </a:accent4>
      <a:accent5>
        <a:srgbClr val="68B484"/>
      </a:accent5>
      <a:accent6>
        <a:srgbClr val="62B65E"/>
      </a:accent6>
      <a:hlink>
        <a:srgbClr val="848651"/>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8" ma:contentTypeDescription="Create a new document." ma:contentTypeScope="" ma:versionID="63ea758852ad479d0b477050ddb15519">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1bcfa8096442c8a16f4155868e37cfd8"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7A858D22-F5B3-4375-B1CA-EE59974240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D048D15-5004-431A-8C8E-7F220BF17281}">
  <ds:schemaRefs>
    <ds:schemaRef ds:uri="http://schemas.microsoft.com/sharepoint/v3/contenttype/forms"/>
  </ds:schemaRefs>
</ds:datastoreItem>
</file>

<file path=customXml/itemProps3.xml><?xml version="1.0" encoding="utf-8"?>
<ds:datastoreItem xmlns:ds="http://schemas.openxmlformats.org/officeDocument/2006/customXml" ds:itemID="{5BBBF11E-9D5A-42B7-89C5-C7A1D4D75B61}">
  <ds:schemaRefs>
    <ds:schemaRef ds:uri="http://schemas.microsoft.com/office/infopath/2007/PartnerControls"/>
    <ds:schemaRef ds:uri="http://schemas.microsoft.com/office/2006/metadata/properties"/>
    <ds:schemaRef ds:uri="a450a3cc-050d-4aca-8a4e-543025a63de0"/>
    <ds:schemaRef ds:uri="http://schemas.openxmlformats.org/package/2006/metadata/core-properties"/>
    <ds:schemaRef ds:uri="http://schemas.microsoft.com/office/2006/documentManagement/types"/>
    <ds:schemaRef ds:uri="http://purl.org/dc/dcmitype/"/>
    <ds:schemaRef ds:uri="http://purl.org/dc/elements/1.1/"/>
    <ds:schemaRef ds:uri="http://purl.org/dc/terms/"/>
    <ds:schemaRef ds:uri="461f81f1-dbc4-4122-adb0-1c0e154b8134"/>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2902</TotalTime>
  <Words>637</Words>
  <Application>Microsoft Office PowerPoint</Application>
  <PresentationFormat>Widescreen</PresentationFormat>
  <Paragraphs>25</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Trade Gothic Next Cond</vt:lpstr>
      <vt:lpstr>Trade Gothic Next Light</vt:lpstr>
      <vt:lpstr>AfterglowVTI</vt:lpstr>
      <vt:lpstr>Butler’s gender performativity examined with Greek art and myth</vt:lpstr>
      <vt:lpstr>What I will be covering</vt:lpstr>
      <vt:lpstr>APPLICATION TO THE QUESTION</vt:lpstr>
      <vt:lpstr>Relation to my degree scheme</vt:lpstr>
      <vt:lpstr>Academic interest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Butler’s gender performativity examined with Greek art and myth</dc:title>
  <dc:creator>Neve Pule (2219959)</dc:creator>
  <cp:lastModifiedBy>Neve Pule (2219959)</cp:lastModifiedBy>
  <cp:revision>1</cp:revision>
  <dcterms:created xsi:type="dcterms:W3CDTF">2023-11-14T09:06:54Z</dcterms:created>
  <dcterms:modified xsi:type="dcterms:W3CDTF">2023-11-16T09:29:12Z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