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69" r:id="rId2"/>
    <p:sldId id="256" r:id="rId3"/>
    <p:sldId id="257" r:id="rId4"/>
    <p:sldId id="270" r:id="rId5"/>
    <p:sldId id="258" r:id="rId6"/>
    <p:sldId id="259" r:id="rId7"/>
    <p:sldId id="267" r:id="rId8"/>
    <p:sldId id="263" r:id="rId9"/>
    <p:sldId id="260" r:id="rId10"/>
    <p:sldId id="268" r:id="rId11"/>
    <p:sldId id="271" r:id="rId12"/>
    <p:sldId id="266" r:id="rId13"/>
    <p:sldId id="272"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66" y="2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7592F5-EBF6-B249-A9EB-B81BE24B0EFD}" type="datetimeFigureOut">
              <a:rPr lang="en-US" smtClean="0"/>
              <a:t>1/28/2020</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6A4BB38-930F-A34E-A0A2-1CC3C1F00BE9}" type="slidenum">
              <a:rPr lang="en-US" smtClean="0"/>
              <a:t>‹#›</a:t>
            </a:fld>
            <a:endParaRPr lang="en-US"/>
          </a:p>
        </p:txBody>
      </p:sp>
    </p:spTree>
    <p:extLst>
      <p:ext uri="{BB962C8B-B14F-4D97-AF65-F5344CB8AC3E}">
        <p14:creationId xmlns:p14="http://schemas.microsoft.com/office/powerpoint/2010/main" val="322819678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Now design a crossword question </a:t>
            </a:r>
            <a:r>
              <a:rPr lang="mr-IN" dirty="0" smtClean="0"/>
              <a:t>–</a:t>
            </a:r>
            <a:r>
              <a:rPr lang="en-US" dirty="0" smtClean="0"/>
              <a:t> if critical thinking is the answer, what is the clue?</a:t>
            </a:r>
            <a:endParaRPr lang="en-US" dirty="0"/>
          </a:p>
        </p:txBody>
      </p:sp>
      <p:sp>
        <p:nvSpPr>
          <p:cNvPr id="4" name="Slide Number Placeholder 3"/>
          <p:cNvSpPr>
            <a:spLocks noGrp="1"/>
          </p:cNvSpPr>
          <p:nvPr>
            <p:ph type="sldNum" sz="quarter" idx="10"/>
          </p:nvPr>
        </p:nvSpPr>
        <p:spPr/>
        <p:txBody>
          <a:bodyPr/>
          <a:lstStyle/>
          <a:p>
            <a:fld id="{D6A4BB38-930F-A34E-A0A2-1CC3C1F00BE9}" type="slidenum">
              <a:rPr lang="en-US" smtClean="0"/>
              <a:t>7</a:t>
            </a:fld>
            <a:endParaRPr lang="en-US"/>
          </a:p>
        </p:txBody>
      </p:sp>
    </p:spTree>
    <p:extLst>
      <p:ext uri="{BB962C8B-B14F-4D97-AF65-F5344CB8AC3E}">
        <p14:creationId xmlns:p14="http://schemas.microsoft.com/office/powerpoint/2010/main" val="4293410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Now design a crossword question </a:t>
            </a:r>
            <a:r>
              <a:rPr lang="mr-IN" dirty="0" smtClean="0"/>
              <a:t>–</a:t>
            </a:r>
            <a:r>
              <a:rPr lang="en-US" dirty="0" smtClean="0"/>
              <a:t>  if culture is the answer, what is the clue?</a:t>
            </a:r>
          </a:p>
          <a:p>
            <a:endParaRPr lang="en-US" dirty="0"/>
          </a:p>
        </p:txBody>
      </p:sp>
      <p:sp>
        <p:nvSpPr>
          <p:cNvPr id="4" name="Slide Number Placeholder 3"/>
          <p:cNvSpPr>
            <a:spLocks noGrp="1"/>
          </p:cNvSpPr>
          <p:nvPr>
            <p:ph type="sldNum" sz="quarter" idx="10"/>
          </p:nvPr>
        </p:nvSpPr>
        <p:spPr/>
        <p:txBody>
          <a:bodyPr/>
          <a:lstStyle/>
          <a:p>
            <a:fld id="{D6A4BB38-930F-A34E-A0A2-1CC3C1F00BE9}" type="slidenum">
              <a:rPr lang="en-US" smtClean="0"/>
              <a:t>9</a:t>
            </a:fld>
            <a:endParaRPr lang="en-US"/>
          </a:p>
        </p:txBody>
      </p:sp>
    </p:spTree>
    <p:extLst>
      <p:ext uri="{BB962C8B-B14F-4D97-AF65-F5344CB8AC3E}">
        <p14:creationId xmlns:p14="http://schemas.microsoft.com/office/powerpoint/2010/main" val="2716316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C8F4D59-0341-4C4D-A614-C0A8F0BC9CE7}"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1070460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C8F4D59-0341-4C4D-A614-C0A8F0BC9CE7}"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1127488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C8F4D59-0341-4C4D-A614-C0A8F0BC9CE7}"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830230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C8F4D59-0341-4C4D-A614-C0A8F0BC9CE7}"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223417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C8F4D59-0341-4C4D-A614-C0A8F0BC9CE7}" type="datetimeFigureOut">
              <a:rPr lang="en-GB" smtClean="0"/>
              <a:t>28/01/2020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2593144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C8F4D59-0341-4C4D-A614-C0A8F0BC9CE7}" type="datetimeFigureOut">
              <a:rPr lang="en-GB" smtClean="0"/>
              <a:t>28/01/2020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3022023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8F4D59-0341-4C4D-A614-C0A8F0BC9CE7}" type="datetimeFigureOut">
              <a:rPr lang="en-GB" smtClean="0"/>
              <a:t>28/01/2020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1731677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C8F4D59-0341-4C4D-A614-C0A8F0BC9CE7}"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1823935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C8F4D59-0341-4C4D-A614-C0A8F0BC9CE7}"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152183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C8F4D59-0341-4C4D-A614-C0A8F0BC9CE7}"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2320577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C8F4D59-0341-4C4D-A614-C0A8F0BC9CE7}"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4FE5E-A206-45D8-B450-BEDF67F79637}" type="slidenum">
              <a:rPr lang="en-GB" smtClean="0"/>
              <a:t>‹#›</a:t>
            </a:fld>
            <a:endParaRPr lang="en-GB"/>
          </a:p>
        </p:txBody>
      </p:sp>
    </p:spTree>
    <p:extLst>
      <p:ext uri="{BB962C8B-B14F-4D97-AF65-F5344CB8AC3E}">
        <p14:creationId xmlns:p14="http://schemas.microsoft.com/office/powerpoint/2010/main" val="3606872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8F4D59-0341-4C4D-A614-C0A8F0BC9CE7}" type="datetimeFigureOut">
              <a:rPr lang="en-GB" smtClean="0"/>
              <a:t>28/01/2020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B4FE5E-A206-45D8-B450-BEDF67F79637}" type="slidenum">
              <a:rPr lang="en-GB" smtClean="0"/>
              <a:t>‹#›</a:t>
            </a:fld>
            <a:endParaRPr lang="en-GB"/>
          </a:p>
        </p:txBody>
      </p:sp>
    </p:spTree>
    <p:extLst>
      <p:ext uri="{BB962C8B-B14F-4D97-AF65-F5344CB8AC3E}">
        <p14:creationId xmlns:p14="http://schemas.microsoft.com/office/powerpoint/2010/main" val="18421707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fastcompany.com/90346595/the-internets-youtube-habit-has-the-carbon-footprint-of-a-small-city"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5503.jpg"/>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65" t="12684" r="165"/>
          <a:stretch/>
        </p:blipFill>
        <p:spPr>
          <a:xfrm>
            <a:off x="-16433" y="-302338"/>
            <a:ext cx="12394917" cy="8142931"/>
          </a:xfrm>
        </p:spPr>
      </p:pic>
    </p:spTree>
    <p:extLst>
      <p:ext uri="{BB962C8B-B14F-4D97-AF65-F5344CB8AC3E}">
        <p14:creationId xmlns:p14="http://schemas.microsoft.com/office/powerpoint/2010/main" val="3177571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Ways of Perceiving </a:t>
            </a:r>
            <a:endParaRPr lang="en-GB" dirty="0"/>
          </a:p>
        </p:txBody>
      </p:sp>
      <p:sp>
        <p:nvSpPr>
          <p:cNvPr id="3" name="Subtitle 2"/>
          <p:cNvSpPr>
            <a:spLocks noGrp="1"/>
          </p:cNvSpPr>
          <p:nvPr>
            <p:ph type="subTitle" idx="1"/>
          </p:nvPr>
        </p:nvSpPr>
        <p:spPr>
          <a:xfrm>
            <a:off x="1524000" y="3602038"/>
            <a:ext cx="9144000" cy="2142270"/>
          </a:xfrm>
        </p:spPr>
        <p:txBody>
          <a:bodyPr>
            <a:normAutofit/>
          </a:bodyPr>
          <a:lstStyle/>
          <a:p>
            <a:r>
              <a:rPr lang="en-GB" dirty="0" smtClean="0"/>
              <a:t>ADAD4019</a:t>
            </a:r>
          </a:p>
          <a:p>
            <a:endParaRPr lang="en-GB" dirty="0"/>
          </a:p>
          <a:p>
            <a:r>
              <a:rPr lang="en-GB" sz="3200" dirty="0" smtClean="0"/>
              <a:t>‘Imagination is not to be divorced from the facts: it is a way of illuminating the facts</a:t>
            </a:r>
            <a:r>
              <a:rPr lang="en-GB" dirty="0" smtClean="0"/>
              <a:t>’ </a:t>
            </a:r>
            <a:r>
              <a:rPr lang="en-GB" sz="1800" dirty="0" smtClean="0"/>
              <a:t>(Whitehead, 1929:93)</a:t>
            </a:r>
            <a:endParaRPr lang="en-GB" sz="1800" dirty="0"/>
          </a:p>
        </p:txBody>
      </p:sp>
    </p:spTree>
    <p:extLst>
      <p:ext uri="{BB962C8B-B14F-4D97-AF65-F5344CB8AC3E}">
        <p14:creationId xmlns:p14="http://schemas.microsoft.com/office/powerpoint/2010/main" val="1098676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US" sz="2400" dirty="0"/>
              <a:t>Upon the successful completion of this module, the student should be able to</a:t>
            </a:r>
            <a:r>
              <a:rPr lang="en-US" sz="2400" dirty="0" smtClean="0"/>
              <a:t>:</a:t>
            </a:r>
          </a:p>
          <a:p>
            <a:endParaRPr lang="en-GB" sz="2400" dirty="0"/>
          </a:p>
          <a:p>
            <a:pPr lvl="0"/>
            <a:r>
              <a:rPr lang="en-GB" dirty="0"/>
              <a:t>Identify and discuss the diversity of approaches to understanding elements of cultural endeavour.</a:t>
            </a:r>
          </a:p>
          <a:p>
            <a:pPr lvl="0"/>
            <a:r>
              <a:rPr lang="en-GB" dirty="0"/>
              <a:t>apply a range of critical theories to the analysis of any given cultural product.</a:t>
            </a:r>
          </a:p>
          <a:p>
            <a:pPr lvl="0"/>
            <a:r>
              <a:rPr lang="en-GB" dirty="0"/>
              <a:t>make reference to academic sources by employing appropriate citation and referencing conventions.</a:t>
            </a:r>
          </a:p>
          <a:p>
            <a:endParaRPr lang="en-GB" dirty="0"/>
          </a:p>
        </p:txBody>
      </p:sp>
    </p:spTree>
    <p:extLst>
      <p:ext uri="{BB962C8B-B14F-4D97-AF65-F5344CB8AC3E}">
        <p14:creationId xmlns:p14="http://schemas.microsoft.com/office/powerpoint/2010/main" val="4019467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5455.jpg"/>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631" r="-33"/>
          <a:stretch/>
        </p:blipFill>
        <p:spPr>
          <a:xfrm flipH="1">
            <a:off x="3034515" y="228600"/>
            <a:ext cx="5177604" cy="6858000"/>
          </a:xfrm>
        </p:spPr>
      </p:pic>
      <p:pic>
        <p:nvPicPr>
          <p:cNvPr id="5" name="Content Placeholder 3" descr="IMG_5455.jpg"/>
          <p:cNvPicPr>
            <a:picLocks noChangeAspect="1"/>
          </p:cNvPicPr>
          <p:nvPr/>
        </p:nvPicPr>
        <p:blipFill rotWithShape="1">
          <a:blip r:embed="rId2" cstate="print">
            <a:extLst>
              <a:ext uri="{28A0092B-C50C-407E-A947-70E740481C1C}">
                <a14:useLocalDpi xmlns:a14="http://schemas.microsoft.com/office/drawing/2010/main" val="0"/>
              </a:ext>
            </a:extLst>
          </a:blip>
          <a:srcRect l="-631" r="-33"/>
          <a:stretch/>
        </p:blipFill>
        <p:spPr>
          <a:xfrm>
            <a:off x="-206867" y="0"/>
            <a:ext cx="5177604" cy="6858000"/>
          </a:xfrm>
          <a:prstGeom prst="rect">
            <a:avLst/>
          </a:prstGeom>
        </p:spPr>
      </p:pic>
      <p:pic>
        <p:nvPicPr>
          <p:cNvPr id="6" name="Content Placeholder 3" descr="IMG_5455.jpg"/>
          <p:cNvPicPr>
            <a:picLocks noChangeAspect="1"/>
          </p:cNvPicPr>
          <p:nvPr/>
        </p:nvPicPr>
        <p:blipFill rotWithShape="1">
          <a:blip r:embed="rId2" cstate="print">
            <a:extLst>
              <a:ext uri="{28A0092B-C50C-407E-A947-70E740481C1C}">
                <a14:useLocalDpi xmlns:a14="http://schemas.microsoft.com/office/drawing/2010/main" val="0"/>
              </a:ext>
            </a:extLst>
          </a:blip>
          <a:srcRect l="-631" r="-33"/>
          <a:stretch/>
        </p:blipFill>
        <p:spPr>
          <a:xfrm>
            <a:off x="7014396" y="0"/>
            <a:ext cx="5177604" cy="6858000"/>
          </a:xfrm>
          <a:prstGeom prst="rect">
            <a:avLst/>
          </a:prstGeom>
        </p:spPr>
      </p:pic>
    </p:spTree>
    <p:extLst>
      <p:ext uri="{BB962C8B-B14F-4D97-AF65-F5344CB8AC3E}">
        <p14:creationId xmlns:p14="http://schemas.microsoft.com/office/powerpoint/2010/main" val="3067957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Keywords from Learning Outcomes</a:t>
            </a:r>
            <a:endParaRPr lang="en-GB" dirty="0"/>
          </a:p>
        </p:txBody>
      </p:sp>
      <p:sp>
        <p:nvSpPr>
          <p:cNvPr id="3" name="Content Placeholder 2"/>
          <p:cNvSpPr>
            <a:spLocks noGrp="1"/>
          </p:cNvSpPr>
          <p:nvPr>
            <p:ph idx="1"/>
          </p:nvPr>
        </p:nvSpPr>
        <p:spPr/>
        <p:txBody>
          <a:bodyPr/>
          <a:lstStyle/>
          <a:p>
            <a:r>
              <a:rPr lang="en-GB" dirty="0" smtClean="0"/>
              <a:t>Critical </a:t>
            </a:r>
          </a:p>
          <a:p>
            <a:r>
              <a:rPr lang="en-GB" dirty="0" smtClean="0"/>
              <a:t>Cultural</a:t>
            </a:r>
          </a:p>
          <a:p>
            <a:endParaRPr lang="en-GB" dirty="0"/>
          </a:p>
          <a:p>
            <a:r>
              <a:rPr lang="en-GB" dirty="0" smtClean="0"/>
              <a:t>Theory</a:t>
            </a:r>
          </a:p>
          <a:p>
            <a:r>
              <a:rPr lang="en-GB" dirty="0" smtClean="0"/>
              <a:t>Analysis</a:t>
            </a:r>
          </a:p>
          <a:p>
            <a:endParaRPr lang="en-GB" dirty="0"/>
          </a:p>
          <a:p>
            <a:r>
              <a:rPr lang="en-GB" dirty="0" smtClean="0"/>
              <a:t>Product</a:t>
            </a:r>
          </a:p>
          <a:p>
            <a:r>
              <a:rPr lang="en-GB" dirty="0" err="1" smtClean="0"/>
              <a:t>Endeavor</a:t>
            </a:r>
            <a:endParaRPr lang="en-GB" dirty="0"/>
          </a:p>
        </p:txBody>
      </p:sp>
    </p:spTree>
    <p:extLst>
      <p:ext uri="{BB962C8B-B14F-4D97-AF65-F5344CB8AC3E}">
        <p14:creationId xmlns:p14="http://schemas.microsoft.com/office/powerpoint/2010/main" val="2886206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Critic / Criticism / </a:t>
            </a:r>
            <a:r>
              <a:rPr lang="en-GB" dirty="0" err="1" smtClean="0"/>
              <a:t>Beirniadaeth</a:t>
            </a:r>
            <a:endParaRPr lang="en-GB" dirty="0"/>
          </a:p>
        </p:txBody>
      </p:sp>
      <p:sp>
        <p:nvSpPr>
          <p:cNvPr id="3" name="Content Placeholder 2"/>
          <p:cNvSpPr>
            <a:spLocks noGrp="1"/>
          </p:cNvSpPr>
          <p:nvPr>
            <p:ph idx="1"/>
          </p:nvPr>
        </p:nvSpPr>
        <p:spPr/>
        <p:txBody>
          <a:bodyPr/>
          <a:lstStyle/>
          <a:p>
            <a:r>
              <a:rPr lang="en-GB" dirty="0" smtClean="0"/>
              <a:t>Fault finding? Not so much.</a:t>
            </a:r>
          </a:p>
          <a:p>
            <a:r>
              <a:rPr lang="en-GB" dirty="0" smtClean="0"/>
              <a:t>Appreciation as ‘softer word’ </a:t>
            </a:r>
            <a:r>
              <a:rPr lang="en-GB" sz="2000" dirty="0" smtClean="0"/>
              <a:t>(Williams, 1976: 85)</a:t>
            </a:r>
          </a:p>
          <a:p>
            <a:r>
              <a:rPr lang="en-GB" dirty="0" smtClean="0"/>
              <a:t>‘…positive or negative responses, a definitive practice, in active and complex relations with its whole situation and context.’ </a:t>
            </a:r>
            <a:r>
              <a:rPr lang="en-GB" sz="2000" dirty="0"/>
              <a:t>(Williams, 1976: </a:t>
            </a:r>
            <a:r>
              <a:rPr lang="en-GB" sz="2000" dirty="0" smtClean="0"/>
              <a:t>86)</a:t>
            </a:r>
          </a:p>
          <a:p>
            <a:endParaRPr lang="en-GB" dirty="0"/>
          </a:p>
          <a:p>
            <a:r>
              <a:rPr lang="en-GB" dirty="0" smtClean="0"/>
              <a:t>Critical thinking: discuss</a:t>
            </a:r>
            <a:r>
              <a:rPr lang="mr-IN" dirty="0" smtClean="0"/>
              <a:t>…</a:t>
            </a:r>
            <a:r>
              <a:rPr lang="en-GB" dirty="0" smtClean="0"/>
              <a:t> design a definition.</a:t>
            </a:r>
            <a:endParaRPr lang="en-GB" dirty="0"/>
          </a:p>
        </p:txBody>
      </p:sp>
    </p:spTree>
    <p:extLst>
      <p:ext uri="{BB962C8B-B14F-4D97-AF65-F5344CB8AC3E}">
        <p14:creationId xmlns:p14="http://schemas.microsoft.com/office/powerpoint/2010/main" val="1055058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Critical thinking as process:</a:t>
            </a:r>
            <a:endParaRPr lang="en-US" dirty="0"/>
          </a:p>
        </p:txBody>
      </p:sp>
      <p:sp>
        <p:nvSpPr>
          <p:cNvPr id="3" name="Content Placeholder 2"/>
          <p:cNvSpPr>
            <a:spLocks noGrp="1"/>
          </p:cNvSpPr>
          <p:nvPr>
            <p:ph idx="1"/>
          </p:nvPr>
        </p:nvSpPr>
        <p:spPr/>
        <p:txBody>
          <a:bodyPr>
            <a:normAutofit lnSpcReduction="10000"/>
          </a:bodyPr>
          <a:lstStyle/>
          <a:p>
            <a:r>
              <a:rPr lang="en-US" dirty="0" smtClean="0"/>
              <a:t>Identifying other people’s positions</a:t>
            </a:r>
          </a:p>
          <a:p>
            <a:r>
              <a:rPr lang="en-US" dirty="0" smtClean="0"/>
              <a:t>Evaluating the evidence </a:t>
            </a:r>
            <a:r>
              <a:rPr lang="mr-IN" dirty="0" smtClean="0"/>
              <a:t>–</a:t>
            </a:r>
            <a:r>
              <a:rPr lang="en-US" dirty="0" smtClean="0"/>
              <a:t> for alternative points of view</a:t>
            </a:r>
          </a:p>
          <a:p>
            <a:r>
              <a:rPr lang="en-US" dirty="0" smtClean="0"/>
              <a:t>Weighing up opposing arguments and evidence fairly</a:t>
            </a:r>
          </a:p>
          <a:p>
            <a:r>
              <a:rPr lang="en-US" dirty="0" smtClean="0"/>
              <a:t>Identifying assumptions if they are false or unfair</a:t>
            </a:r>
          </a:p>
          <a:p>
            <a:r>
              <a:rPr lang="en-US" dirty="0" err="1" smtClean="0"/>
              <a:t>Recognising</a:t>
            </a:r>
            <a:r>
              <a:rPr lang="en-US" dirty="0" smtClean="0"/>
              <a:t> fake logic and persuasive devices</a:t>
            </a:r>
          </a:p>
          <a:p>
            <a:r>
              <a:rPr lang="en-US" dirty="0" smtClean="0"/>
              <a:t>Reflecting on issues</a:t>
            </a:r>
          </a:p>
          <a:p>
            <a:r>
              <a:rPr lang="en-US" dirty="0" smtClean="0"/>
              <a:t>Drawing conclusions</a:t>
            </a:r>
          </a:p>
          <a:p>
            <a:r>
              <a:rPr lang="en-US" dirty="0" err="1" smtClean="0"/>
              <a:t>Synthesising</a:t>
            </a:r>
            <a:r>
              <a:rPr lang="en-US" dirty="0" smtClean="0"/>
              <a:t> information and making a balanced judgment </a:t>
            </a:r>
          </a:p>
          <a:p>
            <a:r>
              <a:rPr lang="en-US" dirty="0" smtClean="0"/>
              <a:t>Presenting a clear and structured point of view. </a:t>
            </a:r>
          </a:p>
          <a:p>
            <a:endParaRPr lang="en-US" dirty="0"/>
          </a:p>
        </p:txBody>
      </p:sp>
      <p:sp>
        <p:nvSpPr>
          <p:cNvPr id="4" name="TextBox 3"/>
          <p:cNvSpPr txBox="1"/>
          <p:nvPr/>
        </p:nvSpPr>
        <p:spPr>
          <a:xfrm>
            <a:off x="10506811" y="6076461"/>
            <a:ext cx="1720471" cy="369332"/>
          </a:xfrm>
          <a:prstGeom prst="rect">
            <a:avLst/>
          </a:prstGeom>
          <a:noFill/>
        </p:spPr>
        <p:txBody>
          <a:bodyPr wrap="none" rtlCol="0">
            <a:spAutoFit/>
          </a:bodyPr>
          <a:lstStyle/>
          <a:p>
            <a:r>
              <a:rPr lang="en-US" dirty="0" smtClean="0"/>
              <a:t>(Cottrell 2011:2)</a:t>
            </a:r>
            <a:endParaRPr lang="en-US" dirty="0"/>
          </a:p>
        </p:txBody>
      </p:sp>
    </p:spTree>
    <p:extLst>
      <p:ext uri="{BB962C8B-B14F-4D97-AF65-F5344CB8AC3E}">
        <p14:creationId xmlns:p14="http://schemas.microsoft.com/office/powerpoint/2010/main" val="3881161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IMG_5462.jpg"/>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29245" b="29646"/>
          <a:stretch/>
        </p:blipFill>
        <p:spPr>
          <a:xfrm>
            <a:off x="-880678" y="-302337"/>
            <a:ext cx="13605385" cy="7457635"/>
          </a:xfrm>
        </p:spPr>
      </p:pic>
    </p:spTree>
    <p:extLst>
      <p:ext uri="{BB962C8B-B14F-4D97-AF65-F5344CB8AC3E}">
        <p14:creationId xmlns:p14="http://schemas.microsoft.com/office/powerpoint/2010/main" val="2025316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Culture / </a:t>
            </a:r>
            <a:r>
              <a:rPr lang="en-GB" dirty="0" err="1" smtClean="0"/>
              <a:t>Diwylliant</a:t>
            </a:r>
            <a:endParaRPr lang="en-GB" dirty="0"/>
          </a:p>
        </p:txBody>
      </p:sp>
      <p:sp>
        <p:nvSpPr>
          <p:cNvPr id="3" name="Content Placeholder 2"/>
          <p:cNvSpPr>
            <a:spLocks noGrp="1"/>
          </p:cNvSpPr>
          <p:nvPr>
            <p:ph idx="1"/>
          </p:nvPr>
        </p:nvSpPr>
        <p:spPr/>
        <p:txBody>
          <a:bodyPr/>
          <a:lstStyle/>
          <a:p>
            <a:endParaRPr lang="en-GB" dirty="0" smtClean="0"/>
          </a:p>
          <a:p>
            <a:r>
              <a:rPr lang="en-GB" dirty="0" smtClean="0"/>
              <a:t>‘</a:t>
            </a:r>
            <a:r>
              <a:rPr lang="en-GB" dirty="0" smtClean="0"/>
              <a:t>It is especially interesting that in archaeology and in </a:t>
            </a:r>
            <a:r>
              <a:rPr lang="en-GB" i="1" dirty="0" smtClean="0"/>
              <a:t>cultural anthropology</a:t>
            </a:r>
            <a:r>
              <a:rPr lang="en-GB" dirty="0" smtClean="0"/>
              <a:t> the reference to </a:t>
            </a:r>
            <a:r>
              <a:rPr lang="en-GB" b="1" dirty="0" smtClean="0"/>
              <a:t>culture</a:t>
            </a:r>
            <a:r>
              <a:rPr lang="en-GB" dirty="0" smtClean="0"/>
              <a:t> or </a:t>
            </a:r>
            <a:r>
              <a:rPr lang="en-GB" b="1" dirty="0" smtClean="0"/>
              <a:t>a culture </a:t>
            </a:r>
            <a:r>
              <a:rPr lang="en-GB" dirty="0" smtClean="0"/>
              <a:t>is primarily to </a:t>
            </a:r>
            <a:r>
              <a:rPr lang="en-GB" i="1" dirty="0" smtClean="0"/>
              <a:t>material</a:t>
            </a:r>
            <a:r>
              <a:rPr lang="en-GB" dirty="0" smtClean="0"/>
              <a:t> production, while in history and </a:t>
            </a:r>
            <a:r>
              <a:rPr lang="en-GB" i="1" dirty="0" smtClean="0"/>
              <a:t>cultural studies </a:t>
            </a:r>
            <a:r>
              <a:rPr lang="en-GB" dirty="0" smtClean="0"/>
              <a:t>the reference is primarily to </a:t>
            </a:r>
            <a:r>
              <a:rPr lang="en-GB" i="1" dirty="0" smtClean="0"/>
              <a:t>signifying</a:t>
            </a:r>
            <a:r>
              <a:rPr lang="en-GB" dirty="0" smtClean="0"/>
              <a:t> or </a:t>
            </a:r>
            <a:r>
              <a:rPr lang="en-GB" i="1" dirty="0" smtClean="0"/>
              <a:t>symbolic</a:t>
            </a:r>
            <a:r>
              <a:rPr lang="en-GB" dirty="0" smtClean="0"/>
              <a:t> systems.’ </a:t>
            </a:r>
            <a:r>
              <a:rPr lang="en-GB" sz="2000" dirty="0" smtClean="0"/>
              <a:t>(Williams, </a:t>
            </a:r>
            <a:r>
              <a:rPr lang="en-GB" sz="2000" dirty="0" smtClean="0"/>
              <a:t>1976:91</a:t>
            </a:r>
            <a:r>
              <a:rPr lang="en-GB" sz="2000" dirty="0" smtClean="0"/>
              <a:t>)</a:t>
            </a:r>
            <a:r>
              <a:rPr lang="en-GB" dirty="0" smtClean="0"/>
              <a:t> (Author’s own emphasis)</a:t>
            </a:r>
          </a:p>
          <a:p>
            <a:endParaRPr lang="en-GB" dirty="0" smtClean="0"/>
          </a:p>
          <a:p>
            <a:r>
              <a:rPr lang="en-GB" dirty="0" smtClean="0"/>
              <a:t>How can we describe culture in a sentence? </a:t>
            </a:r>
            <a:endParaRPr lang="en-GB" dirty="0"/>
          </a:p>
        </p:txBody>
      </p:sp>
    </p:spTree>
    <p:extLst>
      <p:ext uri="{BB962C8B-B14F-4D97-AF65-F5344CB8AC3E}">
        <p14:creationId xmlns:p14="http://schemas.microsoft.com/office/powerpoint/2010/main" val="1854836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Culture </a:t>
            </a:r>
            <a:r>
              <a:rPr lang="en-GB" dirty="0" err="1"/>
              <a:t>Diwylliant</a:t>
            </a:r>
            <a:r>
              <a:rPr lang="en-US" dirty="0" smtClean="0"/>
              <a:t> </a:t>
            </a:r>
            <a:endParaRPr lang="en-US" dirty="0"/>
          </a:p>
        </p:txBody>
      </p:sp>
      <p:sp>
        <p:nvSpPr>
          <p:cNvPr id="3" name="Content Placeholder 2"/>
          <p:cNvSpPr>
            <a:spLocks noGrp="1"/>
          </p:cNvSpPr>
          <p:nvPr>
            <p:ph idx="1"/>
          </p:nvPr>
        </p:nvSpPr>
        <p:spPr/>
        <p:txBody>
          <a:bodyPr/>
          <a:lstStyle/>
          <a:p>
            <a:endParaRPr lang="en-GB" dirty="0" smtClean="0"/>
          </a:p>
          <a:p>
            <a:r>
              <a:rPr lang="en-GB" dirty="0" smtClean="0"/>
              <a:t>Does </a:t>
            </a:r>
            <a:r>
              <a:rPr lang="en-GB" dirty="0"/>
              <a:t>culture contain relations between ‘‘material’ and ‘symbolic’ production’ </a:t>
            </a:r>
            <a:r>
              <a:rPr lang="en-GB" sz="2000" dirty="0"/>
              <a:t>(Williams, </a:t>
            </a:r>
            <a:r>
              <a:rPr lang="en-GB" sz="2000" dirty="0" smtClean="0"/>
              <a:t>1976:91</a:t>
            </a:r>
            <a:r>
              <a:rPr lang="en-GB" sz="2000" dirty="0"/>
              <a:t>)?</a:t>
            </a:r>
          </a:p>
          <a:p>
            <a:endParaRPr lang="en-US" dirty="0" smtClean="0"/>
          </a:p>
          <a:p>
            <a:r>
              <a:rPr lang="en-US" dirty="0" smtClean="0"/>
              <a:t>Describe the distinct characteristics of digital culture and the distinct characteristics of traditional culture.</a:t>
            </a:r>
            <a:endParaRPr lang="en-US" dirty="0"/>
          </a:p>
        </p:txBody>
      </p:sp>
    </p:spTree>
    <p:extLst>
      <p:ext uri="{BB962C8B-B14F-4D97-AF65-F5344CB8AC3E}">
        <p14:creationId xmlns:p14="http://schemas.microsoft.com/office/powerpoint/2010/main" val="348046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5539.jpg"/>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65" t="8228" r="-172"/>
          <a:stretch/>
        </p:blipFill>
        <p:spPr>
          <a:xfrm>
            <a:off x="1094155" y="0"/>
            <a:ext cx="10101384" cy="6951275"/>
          </a:xfrm>
        </p:spPr>
      </p:pic>
    </p:spTree>
    <p:extLst>
      <p:ext uri="{BB962C8B-B14F-4D97-AF65-F5344CB8AC3E}">
        <p14:creationId xmlns:p14="http://schemas.microsoft.com/office/powerpoint/2010/main" val="140931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Theatre &amp; Social Media; </a:t>
            </a:r>
            <a:r>
              <a:rPr lang="en-US" dirty="0" err="1" smtClean="0"/>
              <a:t>Lonergan</a:t>
            </a:r>
            <a:endParaRPr lang="en-US" dirty="0"/>
          </a:p>
        </p:txBody>
      </p:sp>
      <p:sp>
        <p:nvSpPr>
          <p:cNvPr id="3" name="Content Placeholder 2"/>
          <p:cNvSpPr>
            <a:spLocks noGrp="1"/>
          </p:cNvSpPr>
          <p:nvPr>
            <p:ph idx="1"/>
          </p:nvPr>
        </p:nvSpPr>
        <p:spPr/>
        <p:txBody>
          <a:bodyPr/>
          <a:lstStyle/>
          <a:p>
            <a:r>
              <a:rPr lang="en-US" dirty="0" smtClean="0"/>
              <a:t>A consideration for the potential issue of blended exhibition types; digital / traditional:</a:t>
            </a:r>
            <a:endParaRPr lang="en-US" dirty="0" smtClean="0"/>
          </a:p>
          <a:p>
            <a:r>
              <a:rPr lang="en-US" sz="3000" dirty="0" smtClean="0"/>
              <a:t>‘When we use social media, we constitute social media </a:t>
            </a:r>
            <a:r>
              <a:rPr lang="mr-IN" sz="3000" dirty="0" smtClean="0"/>
              <a:t>–</a:t>
            </a:r>
            <a:r>
              <a:rPr lang="en-US" sz="3000" dirty="0" smtClean="0"/>
              <a:t> we help to make it seem useful; we appear to endorse one company’s claims that they do no evil, and another’s that they serve only to allow us to ‘connect and share’, or to ‘broadcast ourselves’. The fact that we give authenticity and credibility to services when we use them </a:t>
            </a:r>
            <a:r>
              <a:rPr lang="en-US" sz="3000" dirty="0" smtClean="0"/>
              <a:t>requires </a:t>
            </a:r>
            <a:r>
              <a:rPr lang="en-US" sz="3000" dirty="0" smtClean="0"/>
              <a:t>greater consideration.’ </a:t>
            </a:r>
            <a:r>
              <a:rPr lang="en-US" sz="2000" dirty="0" smtClean="0"/>
              <a:t>(</a:t>
            </a:r>
            <a:r>
              <a:rPr lang="en-US" sz="2000" dirty="0" err="1" smtClean="0"/>
              <a:t>Lonergan</a:t>
            </a:r>
            <a:r>
              <a:rPr lang="en-US" sz="2000" dirty="0" smtClean="0"/>
              <a:t>, 79:2016</a:t>
            </a:r>
            <a:r>
              <a:rPr lang="en-US" sz="2000" dirty="0" smtClean="0"/>
              <a:t>) </a:t>
            </a:r>
            <a:endParaRPr lang="en-US" sz="2000" dirty="0"/>
          </a:p>
        </p:txBody>
      </p:sp>
    </p:spTree>
    <p:extLst>
      <p:ext uri="{BB962C8B-B14F-4D97-AF65-F5344CB8AC3E}">
        <p14:creationId xmlns:p14="http://schemas.microsoft.com/office/powerpoint/2010/main" val="3343536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Carbon Footprint</a:t>
            </a:r>
            <a:endParaRPr lang="en-GB" dirty="0"/>
          </a:p>
        </p:txBody>
      </p:sp>
      <p:sp>
        <p:nvSpPr>
          <p:cNvPr id="3" name="Content Placeholder 2"/>
          <p:cNvSpPr>
            <a:spLocks noGrp="1"/>
          </p:cNvSpPr>
          <p:nvPr>
            <p:ph idx="1"/>
          </p:nvPr>
        </p:nvSpPr>
        <p:spPr/>
        <p:txBody>
          <a:bodyPr/>
          <a:lstStyle/>
          <a:p>
            <a:r>
              <a:rPr lang="en-GB" dirty="0" smtClean="0"/>
              <a:t>Here is a web article about the production of CO2 caused by web 2.0 platforms such as YouTube. I found this article by searching Google.</a:t>
            </a:r>
          </a:p>
          <a:p>
            <a:endParaRPr lang="en-GB" dirty="0"/>
          </a:p>
          <a:p>
            <a:r>
              <a:rPr lang="en-GB" dirty="0">
                <a:hlinkClick r:id="rId2"/>
              </a:rPr>
              <a:t>https://</a:t>
            </a:r>
            <a:r>
              <a:rPr lang="en-GB" dirty="0" smtClean="0">
                <a:hlinkClick r:id="rId2"/>
              </a:rPr>
              <a:t>www.fastcompany.com/90346595/the-internets-youtube-habit-has-the-carbon-footprint-of-a-small-city</a:t>
            </a:r>
            <a:endParaRPr lang="en-GB" dirty="0" smtClean="0"/>
          </a:p>
          <a:p>
            <a:endParaRPr lang="en-GB" dirty="0"/>
          </a:p>
          <a:p>
            <a:endParaRPr lang="en-GB" dirty="0" smtClean="0"/>
          </a:p>
          <a:p>
            <a:endParaRPr lang="en-GB" dirty="0"/>
          </a:p>
          <a:p>
            <a:r>
              <a:rPr lang="en-GB" dirty="0" smtClean="0"/>
              <a:t>(Note to self: Stop…constituting</a:t>
            </a:r>
            <a:r>
              <a:rPr lang="en-GB" smtClean="0"/>
              <a:t>….the….problem…)</a:t>
            </a:r>
            <a:endParaRPr lang="en-GB" dirty="0"/>
          </a:p>
        </p:txBody>
      </p:sp>
    </p:spTree>
    <p:extLst>
      <p:ext uri="{BB962C8B-B14F-4D97-AF65-F5344CB8AC3E}">
        <p14:creationId xmlns:p14="http://schemas.microsoft.com/office/powerpoint/2010/main" val="1736105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GB" dirty="0" err="1" smtClean="0"/>
              <a:t>Lonergan</a:t>
            </a:r>
            <a:r>
              <a:rPr lang="en-GB" dirty="0" smtClean="0"/>
              <a:t>, P. (2016) </a:t>
            </a:r>
            <a:r>
              <a:rPr lang="en-GB" i="1" dirty="0" smtClean="0"/>
              <a:t>Theatre &amp; Social Media</a:t>
            </a:r>
            <a:r>
              <a:rPr lang="en-GB" dirty="0" smtClean="0"/>
              <a:t>. Palgrave, London.</a:t>
            </a:r>
          </a:p>
          <a:p>
            <a:r>
              <a:rPr lang="en-GB" dirty="0" smtClean="0"/>
              <a:t>Williams, R. (1976) </a:t>
            </a:r>
            <a:r>
              <a:rPr lang="en-GB" i="1" dirty="0" smtClean="0"/>
              <a:t>Keywords: A Vocabulary of Culture and Society</a:t>
            </a:r>
            <a:r>
              <a:rPr lang="en-GB" dirty="0" smtClean="0"/>
              <a:t>. Fontana Press, London. </a:t>
            </a:r>
          </a:p>
          <a:p>
            <a:r>
              <a:rPr lang="en-GB" dirty="0" err="1" smtClean="0"/>
              <a:t>Cottell</a:t>
            </a:r>
            <a:r>
              <a:rPr lang="en-GB" dirty="0" smtClean="0"/>
              <a:t>, S. (2011) </a:t>
            </a:r>
            <a:r>
              <a:rPr lang="en-GB" i="1" dirty="0" smtClean="0"/>
              <a:t>Critical Thinking Skills </a:t>
            </a:r>
            <a:r>
              <a:rPr lang="en-GB" dirty="0" smtClean="0"/>
              <a:t>(2</a:t>
            </a:r>
            <a:r>
              <a:rPr lang="en-GB" baseline="30000" dirty="0" smtClean="0"/>
              <a:t>nd</a:t>
            </a:r>
            <a:r>
              <a:rPr lang="en-GB" dirty="0" smtClean="0"/>
              <a:t> </a:t>
            </a:r>
            <a:r>
              <a:rPr lang="en-GB" dirty="0" err="1" smtClean="0"/>
              <a:t>ed</a:t>
            </a:r>
            <a:r>
              <a:rPr lang="en-GB" dirty="0" smtClean="0"/>
              <a:t>). Palgrave Macmillan, Hampshire. </a:t>
            </a:r>
          </a:p>
          <a:p>
            <a:r>
              <a:rPr lang="en-GB" dirty="0" smtClean="0"/>
              <a:t>Whitehead, A. (1926) </a:t>
            </a:r>
            <a:r>
              <a:rPr lang="en-GB" i="1" dirty="0" smtClean="0"/>
              <a:t>The Aims of Education. </a:t>
            </a:r>
            <a:r>
              <a:rPr lang="en-GB" dirty="0" smtClean="0"/>
              <a:t>Maxwell Macmillan International, Oxford. </a:t>
            </a:r>
            <a:endParaRPr lang="en-GB" dirty="0"/>
          </a:p>
        </p:txBody>
      </p:sp>
    </p:spTree>
    <p:extLst>
      <p:ext uri="{BB962C8B-B14F-4D97-AF65-F5344CB8AC3E}">
        <p14:creationId xmlns:p14="http://schemas.microsoft.com/office/powerpoint/2010/main" val="2256649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87</TotalTime>
  <Words>581</Words>
  <Application>Microsoft Office PowerPoint</Application>
  <PresentationFormat>Widescreen</PresentationFormat>
  <Paragraphs>66</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Mangal</vt:lpstr>
      <vt:lpstr>Office Theme</vt:lpstr>
      <vt:lpstr>PowerPoint Presentation</vt:lpstr>
      <vt:lpstr>Ways of Perceiving </vt:lpstr>
      <vt:lpstr>Learning Outcomes</vt:lpstr>
      <vt:lpstr>PowerPoint Presentation</vt:lpstr>
      <vt:lpstr>Keywords from Learning Outcomes</vt:lpstr>
      <vt:lpstr>Critical/ Critic / Criticism / Beirniadaeth</vt:lpstr>
      <vt:lpstr>Critical thinking as process:</vt:lpstr>
      <vt:lpstr>PowerPoint Presentation</vt:lpstr>
      <vt:lpstr>Cultural/ Culture / Diwylliant</vt:lpstr>
      <vt:lpstr>Culture Diwylliant </vt:lpstr>
      <vt:lpstr>PowerPoint Presentation</vt:lpstr>
      <vt:lpstr>Theatre &amp; Social Media; Lonergan</vt:lpstr>
      <vt:lpstr>Carbon Footprint</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Ways of Perceiving</dc:title>
  <dc:creator>Jonathan Pugh</dc:creator>
  <cp:lastModifiedBy>Jonathan Pugh</cp:lastModifiedBy>
  <cp:revision>17</cp:revision>
  <dcterms:created xsi:type="dcterms:W3CDTF">2020-01-27T10:35:55Z</dcterms:created>
  <dcterms:modified xsi:type="dcterms:W3CDTF">2020-01-28T15:13:04Z</dcterms:modified>
</cp:coreProperties>
</file>