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7" r:id="rId6"/>
    <p:sldId id="265" r:id="rId7"/>
    <p:sldId id="268"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9559" autoAdjust="0"/>
    <p:restoredTop sz="94660"/>
  </p:normalViewPr>
  <p:slideViewPr>
    <p:cSldViewPr snapToGrid="0">
      <p:cViewPr>
        <p:scale>
          <a:sx n="100" d="100"/>
          <a:sy n="100" d="100"/>
        </p:scale>
        <p:origin x="59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06E5-C12E-4811-964E-59D7F398F5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7B032D-20F1-4630-B466-6F0C0A208909}"/>
              </a:ext>
            </a:extLst>
          </p:cNvPr>
          <p:cNvSpPr>
            <a:spLocks noGrp="1"/>
          </p:cNvSpPr>
          <p:nvPr>
            <p:ph type="subTitle" idx="1"/>
          </p:nvPr>
        </p:nvSpPr>
        <p:spPr>
          <a:xfrm>
            <a:off x="1524000" y="3602038"/>
            <a:ext cx="9144000" cy="1655762"/>
          </a:xfrm>
        </p:spPr>
        <p:txBody>
          <a:bodyPr/>
          <a:lstStyle>
            <a:lvl1pPr marL="0" indent="0" algn="ctr">
              <a:buNone/>
              <a:defRPr sz="240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E28B2B-CC33-4238-B6E0-BD69EA5222B0}"/>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5" name="Footer Placeholder 4">
            <a:extLst>
              <a:ext uri="{FF2B5EF4-FFF2-40B4-BE49-F238E27FC236}">
                <a16:creationId xmlns:a16="http://schemas.microsoft.com/office/drawing/2014/main" id="{50DF2720-D075-44B1-9F89-68CBA5E9D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CA7C6-DDCC-42BF-80BB-6112DA9CDB41}"/>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1047398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50844-2C89-4433-999C-058B93EC2C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F6686-35A7-4172-A760-E77DC393B6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B8AD3-E35D-4062-A8E1-A7B5D4C9C112}"/>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5" name="Footer Placeholder 4">
            <a:extLst>
              <a:ext uri="{FF2B5EF4-FFF2-40B4-BE49-F238E27FC236}">
                <a16:creationId xmlns:a16="http://schemas.microsoft.com/office/drawing/2014/main" id="{06970A55-547C-4DA8-B98F-A569B61562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B8ECF-F531-499E-8C2D-8CEC16583E71}"/>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2971025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79CC-C2AE-4D8A-A7C5-1CC3E291D1F0}"/>
              </a:ext>
            </a:extLst>
          </p:cNvPr>
          <p:cNvSpPr>
            <a:spLocks noGrp="1"/>
          </p:cNvSpPr>
          <p:nvPr>
            <p:ph type="title"/>
          </p:nvPr>
        </p:nvSpPr>
        <p:spPr>
          <a:xfrm>
            <a:off x="831852"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E012D1-A3AF-42D3-B128-CDBE04F90586}"/>
              </a:ext>
            </a:extLst>
          </p:cNvPr>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3AF488-AC1F-45E3-8538-10B196BAA0E6}"/>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5" name="Footer Placeholder 4">
            <a:extLst>
              <a:ext uri="{FF2B5EF4-FFF2-40B4-BE49-F238E27FC236}">
                <a16:creationId xmlns:a16="http://schemas.microsoft.com/office/drawing/2014/main" id="{C15DCBDA-DEE1-4794-9302-011C63AD8E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24A119-4BA3-4D07-B502-78CF3EF21FF6}"/>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2446232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E3B75-0910-4C82-B56A-268A1C80F6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353C19-E733-4AE3-9079-BED576D9D10C}"/>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1BC2B7-7C85-4027-AC08-6D08B34032E1}"/>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EE63E3-AED4-476F-B11D-6A389D29D33F}"/>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6" name="Footer Placeholder 5">
            <a:extLst>
              <a:ext uri="{FF2B5EF4-FFF2-40B4-BE49-F238E27FC236}">
                <a16:creationId xmlns:a16="http://schemas.microsoft.com/office/drawing/2014/main" id="{0135DC1E-174C-4BCE-A562-21E021807D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D1CEE-B351-4E83-8353-DC8DD43FDAF1}"/>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1549766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A4ECC-E9F6-44FF-AE13-DE5D7461ACB3}"/>
              </a:ext>
            </a:extLst>
          </p:cNvPr>
          <p:cNvSpPr>
            <a:spLocks noGrp="1"/>
          </p:cNvSpPr>
          <p:nvPr>
            <p:ph type="title"/>
          </p:nvPr>
        </p:nvSpPr>
        <p:spPr>
          <a:xfrm>
            <a:off x="839789"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97C97F-6615-4BC7-9099-EB34B8AAE772}"/>
              </a:ext>
            </a:extLst>
          </p:cNvPr>
          <p:cNvSpPr>
            <a:spLocks noGrp="1"/>
          </p:cNvSpPr>
          <p:nvPr>
            <p:ph type="body" idx="1"/>
          </p:nvPr>
        </p:nvSpPr>
        <p:spPr>
          <a:xfrm>
            <a:off x="839789" y="1681163"/>
            <a:ext cx="5157787"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6F136A-C42D-4C89-BCF7-F2CB8F5A7D1B}"/>
              </a:ext>
            </a:extLst>
          </p:cNvPr>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0BC8AE-2CFF-43B5-B1BE-881BBB258692}"/>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6E7AE-42DA-47FF-80F4-6F0F8F3A3912}"/>
              </a:ext>
            </a:extLst>
          </p:cNvPr>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E2CED1-DD44-4FC5-9B97-8286A6E12EC1}"/>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8" name="Footer Placeholder 7">
            <a:extLst>
              <a:ext uri="{FF2B5EF4-FFF2-40B4-BE49-F238E27FC236}">
                <a16:creationId xmlns:a16="http://schemas.microsoft.com/office/drawing/2014/main" id="{44A47E79-D81A-471D-A04B-E5CAE717B7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2576C0-C963-4429-A51D-10E8C983E19F}"/>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3804741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7D5A-DB7F-4070-81EC-CEA8E951B1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1A07A52-3435-4B38-B565-858449F62106}"/>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4" name="Footer Placeholder 3">
            <a:extLst>
              <a:ext uri="{FF2B5EF4-FFF2-40B4-BE49-F238E27FC236}">
                <a16:creationId xmlns:a16="http://schemas.microsoft.com/office/drawing/2014/main" id="{6FDE22CB-DA33-4D48-8925-88539B43B0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4D4B9F-8298-43E7-B4CF-4B8A5EDDECE3}"/>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2191739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2720CF-458F-4A1A-8AF6-CD36A822B492}"/>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3" name="Footer Placeholder 2">
            <a:extLst>
              <a:ext uri="{FF2B5EF4-FFF2-40B4-BE49-F238E27FC236}">
                <a16:creationId xmlns:a16="http://schemas.microsoft.com/office/drawing/2014/main" id="{92A8D771-82DB-4445-A018-E7F165B012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462BC0-EE2D-443B-AB48-3B66FA95C62C}"/>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24733808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DBB1F-54FB-4F7A-AE6A-85DB1C3CEB8D}"/>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4BC7FA-9D99-4B93-8515-E41B835E2D61}"/>
              </a:ext>
            </a:extLst>
          </p:cNvPr>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9FBCFA-3E71-4D2D-899E-E0EA72C0F280}"/>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3F3866A5-042F-4065-8DA8-DDDEA186C807}"/>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6" name="Footer Placeholder 5">
            <a:extLst>
              <a:ext uri="{FF2B5EF4-FFF2-40B4-BE49-F238E27FC236}">
                <a16:creationId xmlns:a16="http://schemas.microsoft.com/office/drawing/2014/main" id="{540EFFB6-B5E7-46CF-8A93-7A6F6BFE5C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2B8BB9-5FCF-4E49-BEC8-8815F9C641F9}"/>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4161428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0FEF-51FD-4C5C-9A2B-B1BCDF13436E}"/>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AE72AE-F021-4B1C-8AC4-DE1CE4CCFFB0}"/>
              </a:ext>
            </a:extLst>
          </p:cNvPr>
          <p:cNvSpPr>
            <a:spLocks noGrp="1"/>
          </p:cNvSpPr>
          <p:nvPr>
            <p:ph type="pic" idx="1"/>
          </p:nvPr>
        </p:nvSpPr>
        <p:spPr>
          <a:xfrm>
            <a:off x="5183188" y="987425"/>
            <a:ext cx="6172201" cy="4873625"/>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GB"/>
          </a:p>
        </p:txBody>
      </p:sp>
      <p:sp>
        <p:nvSpPr>
          <p:cNvPr id="4" name="Text Placeholder 3">
            <a:extLst>
              <a:ext uri="{FF2B5EF4-FFF2-40B4-BE49-F238E27FC236}">
                <a16:creationId xmlns:a16="http://schemas.microsoft.com/office/drawing/2014/main" id="{5FFD636E-558B-46F5-8207-A4FEB5D1D8D4}"/>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C31DD1AA-604D-42CB-8F17-4088E905DCB8}"/>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6" name="Footer Placeholder 5">
            <a:extLst>
              <a:ext uri="{FF2B5EF4-FFF2-40B4-BE49-F238E27FC236}">
                <a16:creationId xmlns:a16="http://schemas.microsoft.com/office/drawing/2014/main" id="{E7EF7138-8FFE-4E18-872D-1448ED7673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28B176-1E30-49D9-8058-1B275F0405DC}"/>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1027325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DAAFC-0AB9-4A77-99AE-9912FD9317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9D68A7-852F-475A-8434-6180A2CFC6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ED9E86-2AAA-40AC-AA04-071980714FAB}"/>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5" name="Footer Placeholder 4">
            <a:extLst>
              <a:ext uri="{FF2B5EF4-FFF2-40B4-BE49-F238E27FC236}">
                <a16:creationId xmlns:a16="http://schemas.microsoft.com/office/drawing/2014/main" id="{9D8F308B-1116-4909-BA67-37AE69A6D2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A6392E-362B-4AC4-ABFC-EB6CA8E2DF9A}"/>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726708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A77E62-B39F-41FB-8AEE-0C8A4CB02331}"/>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C23457-B06A-480B-B54B-B2E4ABD3774F}"/>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E6407-93FF-4617-8291-3F0214FB8CE7}"/>
              </a:ext>
            </a:extLst>
          </p:cNvPr>
          <p:cNvSpPr>
            <a:spLocks noGrp="1"/>
          </p:cNvSpPr>
          <p:nvPr>
            <p:ph type="dt" sz="half" idx="10"/>
          </p:nvPr>
        </p:nvSpPr>
        <p:spPr/>
        <p:txBody>
          <a:bodyPr/>
          <a:lstStyle/>
          <a:p>
            <a:fld id="{743158E7-AB64-4E3C-838F-FD6284A55FD2}" type="datetimeFigureOut">
              <a:rPr lang="en-GB" smtClean="0"/>
              <a:t>14/03/2021</a:t>
            </a:fld>
            <a:endParaRPr lang="en-GB"/>
          </a:p>
        </p:txBody>
      </p:sp>
      <p:sp>
        <p:nvSpPr>
          <p:cNvPr id="5" name="Footer Placeholder 4">
            <a:extLst>
              <a:ext uri="{FF2B5EF4-FFF2-40B4-BE49-F238E27FC236}">
                <a16:creationId xmlns:a16="http://schemas.microsoft.com/office/drawing/2014/main" id="{80F00660-2022-406F-9C35-A2A6641644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3E092D-00C9-43E9-A7EA-FFA11058CEFB}"/>
              </a:ext>
            </a:extLst>
          </p:cNvPr>
          <p:cNvSpPr>
            <a:spLocks noGrp="1"/>
          </p:cNvSpPr>
          <p:nvPr>
            <p:ph type="sldNum" sz="quarter" idx="12"/>
          </p:nvPr>
        </p:nvSpPr>
        <p:spPr/>
        <p:txBody>
          <a:bodyPr/>
          <a:lstStyle/>
          <a:p>
            <a:fld id="{078CCC8C-2B8D-4EB7-8333-89AD4B948EF4}" type="slidenum">
              <a:rPr lang="en-GB" smtClean="0"/>
              <a:t>‹#›</a:t>
            </a:fld>
            <a:endParaRPr lang="en-GB"/>
          </a:p>
        </p:txBody>
      </p:sp>
    </p:spTree>
    <p:extLst>
      <p:ext uri="{BB962C8B-B14F-4D97-AF65-F5344CB8AC3E}">
        <p14:creationId xmlns:p14="http://schemas.microsoft.com/office/powerpoint/2010/main" val="3635947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92BC79-89FE-4BF5-AA23-9932C5B86E0C}"/>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14C3F-E342-4BBD-88DC-7A5BC59BBD4B}"/>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650E86-8BFF-4A48-A405-43CA2AD4776A}"/>
              </a:ext>
            </a:extLst>
          </p:cNvPr>
          <p:cNvSpPr>
            <a:spLocks noGrp="1"/>
          </p:cNvSpPr>
          <p:nvPr>
            <p:ph type="dt" sz="half" idx="2"/>
          </p:nvPr>
        </p:nvSpPr>
        <p:spPr>
          <a:xfrm>
            <a:off x="838201"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158E7-AB64-4E3C-838F-FD6284A55FD2}" type="datetimeFigureOut">
              <a:rPr lang="en-GB" smtClean="0"/>
              <a:t>14/03/2021</a:t>
            </a:fld>
            <a:endParaRPr lang="en-GB"/>
          </a:p>
        </p:txBody>
      </p:sp>
      <p:sp>
        <p:nvSpPr>
          <p:cNvPr id="5" name="Footer Placeholder 4">
            <a:extLst>
              <a:ext uri="{FF2B5EF4-FFF2-40B4-BE49-F238E27FC236}">
                <a16:creationId xmlns:a16="http://schemas.microsoft.com/office/drawing/2014/main" id="{103F5E00-0048-4D2E-B1F8-2EB6586A3344}"/>
              </a:ext>
            </a:extLst>
          </p:cNvPr>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75CFAD-3318-47DD-879A-C5A85ABE1425}"/>
              </a:ext>
            </a:extLst>
          </p:cNvPr>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8CCC8C-2B8D-4EB7-8333-89AD4B948EF4}" type="slidenum">
              <a:rPr lang="en-GB" smtClean="0"/>
              <a:t>‹#›</a:t>
            </a:fld>
            <a:endParaRPr lang="en-GB"/>
          </a:p>
        </p:txBody>
      </p:sp>
    </p:spTree>
    <p:extLst>
      <p:ext uri="{BB962C8B-B14F-4D97-AF65-F5344CB8AC3E}">
        <p14:creationId xmlns:p14="http://schemas.microsoft.com/office/powerpoint/2010/main" val="1278113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1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4" indent="-228604" algn="l" defTabSz="914411"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09" indent="-228604" algn="l" defTabSz="91441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5" indent="-228604" algn="l" defTabSz="91441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1"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27"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historyplex.com/tools-weapons-used-during-neolithic-era-new-stone-age" TargetMode="External"/><Relationship Id="rId13" Type="http://schemas.openxmlformats.org/officeDocument/2006/relationships/hyperlink" Target="https://www.history.com/topics/pre-history/iron-age" TargetMode="External"/><Relationship Id="rId3" Type="http://schemas.openxmlformats.org/officeDocument/2006/relationships/hyperlink" Target="https://www.bbc.co.uk/programmes/p017jl7k" TargetMode="External"/><Relationship Id="rId7" Type="http://schemas.openxmlformats.org/officeDocument/2006/relationships/hyperlink" Target="https://www.ancient-origins.net/news-history-archaeology/stone-age-men-could-kill-one-swing-their-club-009252" TargetMode="External"/><Relationship Id="rId12" Type="http://schemas.openxmlformats.org/officeDocument/2006/relationships/hyperlink" Target="https://about-history.com/10-medieval-siege-weapons/" TargetMode="External"/><Relationship Id="rId17" Type="http://schemas.openxmlformats.org/officeDocument/2006/relationships/hyperlink" Target="https://classroom.synonym.com/weapons-used-iron-age-18314.html" TargetMode="External"/><Relationship Id="rId2" Type="http://schemas.openxmlformats.org/officeDocument/2006/relationships/hyperlink" Target="https://www.edward-richardson.lincs.sch.uk/_documents/%5B507828%5DStone_age_weapons_-_find_out_and_design.docx.pdf" TargetMode="External"/><Relationship Id="rId16" Type="http://schemas.openxmlformats.org/officeDocument/2006/relationships/hyperlink" Target="https://www.historic-uk.com/HistoryUK/HistoryofEngland/The-Longbow/" TargetMode="External"/><Relationship Id="rId1" Type="http://schemas.openxmlformats.org/officeDocument/2006/relationships/slideLayout" Target="../slideLayouts/slideLayout2.xml"/><Relationship Id="rId6" Type="http://schemas.openxmlformats.org/officeDocument/2006/relationships/hyperlink" Target="https://www.history.com/topics/pre-history/stone-age" TargetMode="External"/><Relationship Id="rId11" Type="http://schemas.openxmlformats.org/officeDocument/2006/relationships/hyperlink" Target="https://www.theclassroom.com/tools-weapons-created-during-bronze-age-23362.html" TargetMode="External"/><Relationship Id="rId5" Type="http://schemas.openxmlformats.org/officeDocument/2006/relationships/hyperlink" Target="https://www.bbc.co.uk/teach/class-clips-video/history-ks2-discovering-stone-age-tools-made-of-flint/zjtjmfr" TargetMode="External"/><Relationship Id="rId15" Type="http://schemas.openxmlformats.org/officeDocument/2006/relationships/hyperlink" Target="https://www.knightsedge.com/s-123-history-of-swords.aspx" TargetMode="External"/><Relationship Id="rId10" Type="http://schemas.openxmlformats.org/officeDocument/2006/relationships/hyperlink" Target="https://study.com/academy/lesson/the-bronze-age-armor-weapons-warfare.html" TargetMode="External"/><Relationship Id="rId4" Type="http://schemas.openxmlformats.org/officeDocument/2006/relationships/hyperlink" Target="https://www.bbc.co.uk/teach/class-clips-video/history-ks2-discovering-metalwork-in-bronze-age-Britain/zb8b47h" TargetMode="External"/><Relationship Id="rId9" Type="http://schemas.openxmlformats.org/officeDocument/2006/relationships/hyperlink" Target="https://www.history.com/news/knives-that-changed-history" TargetMode="External"/><Relationship Id="rId14" Type="http://schemas.openxmlformats.org/officeDocument/2006/relationships/hyperlink" Target="https://www.historycrunch.com/medieval-siege-weapons.html#/"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britannica.com/technology/gunpowder" TargetMode="External"/><Relationship Id="rId13" Type="http://schemas.openxmlformats.org/officeDocument/2006/relationships/hyperlink" Target="https://modernfirearms.net/en/military-rifles/" TargetMode="External"/><Relationship Id="rId18" Type="http://schemas.openxmlformats.org/officeDocument/2006/relationships/hyperlink" Target="https://www.iwm.org.uk/history/voices-of-the-first-world-war-tanks-on-the-somme" TargetMode="External"/><Relationship Id="rId3" Type="http://schemas.openxmlformats.org/officeDocument/2006/relationships/hyperlink" Target="https://www.arc.id.au/Cannonballs.html" TargetMode="External"/><Relationship Id="rId21" Type="http://schemas.openxmlformats.org/officeDocument/2006/relationships/hyperlink" Target="https://www.history.com/topics/pre-history/stone-age#&amp;gid=ci024db165f00027cb&amp;pid=hunter-gatherer-tool-gettyimages-501578663" TargetMode="External"/><Relationship Id="rId7" Type="http://schemas.openxmlformats.org/officeDocument/2006/relationships/hyperlink" Target="https://military.wikia.org/wiki/Fire_lance" TargetMode="External"/><Relationship Id="rId12" Type="http://schemas.openxmlformats.org/officeDocument/2006/relationships/hyperlink" Target="http://www.bbc.co.uk/history/worldwars/wwone/nonflash_tank.shtml" TargetMode="External"/><Relationship Id="rId17" Type="http://schemas.openxmlformats.org/officeDocument/2006/relationships/hyperlink" Target="https://www.britannica.com/technology/rifle" TargetMode="External"/><Relationship Id="rId2" Type="http://schemas.openxmlformats.org/officeDocument/2006/relationships/hyperlink" Target="https://www.arc.id.au/Cannon.html" TargetMode="External"/><Relationship Id="rId16" Type="http://schemas.openxmlformats.org/officeDocument/2006/relationships/hyperlink" Target="https://riflehistory.weebly.com/rifling.html" TargetMode="External"/><Relationship Id="rId20" Type="http://schemas.openxmlformats.org/officeDocument/2006/relationships/hyperlink" Target="https://nationalpost.com/news/canada/why-the-114-year-old-lee-enfield-rifle-is-only-now-being-retired-by-the-canadian-armed-forces#:~:text=And%20while%20it%20can%E2%80%99t%20shoot%20as%20fast%20as,off%2030%20rounds%20per%20minute%20from%20a%20Lee-Enfield." TargetMode="External"/><Relationship Id="rId1" Type="http://schemas.openxmlformats.org/officeDocument/2006/relationships/slideLayout" Target="../slideLayouts/slideLayout2.xml"/><Relationship Id="rId6" Type="http://schemas.openxmlformats.org/officeDocument/2006/relationships/hyperlink" Target="https://weaponsandwarfare.com/2020/06/21/eighteenth-century-artillery/" TargetMode="External"/><Relationship Id="rId11" Type="http://schemas.openxmlformats.org/officeDocument/2006/relationships/hyperlink" Target="https://military.wikia.org/wiki/Volley_fire" TargetMode="External"/><Relationship Id="rId5" Type="http://schemas.openxmlformats.org/officeDocument/2006/relationships/hyperlink" Target="https://www.britannica.com/technology/cannon-weapon" TargetMode="External"/><Relationship Id="rId15" Type="http://schemas.openxmlformats.org/officeDocument/2006/relationships/hyperlink" Target="https://www.army-technology.com/projects/sa80-a2-l85-assault-rifle/" TargetMode="External"/><Relationship Id="rId23" Type="http://schemas.openxmlformats.org/officeDocument/2006/relationships/hyperlink" Target="https://medievalbritain.com/type/medieval-life/weapons/medieval-longsword/" TargetMode="External"/><Relationship Id="rId10" Type="http://schemas.openxmlformats.org/officeDocument/2006/relationships/hyperlink" Target="https://military.wikia.org/wiki/Naval_artillery#:~:text=The%20cannonball%20might%20be%20heated%20on%20a%20bed,shot%20to%20increase%20damage%20to%20sails%20and%20rigging." TargetMode="External"/><Relationship Id="rId19" Type="http://schemas.openxmlformats.org/officeDocument/2006/relationships/hyperlink" Target="https://www.whoinvent.com/first-gun-invented/#:~:text=Gun%2C%20the%20most%20important%20equipment%20of%20modern%20day,be%20the%20first%20successful%20machine%20gun%20ever%20made." TargetMode="External"/><Relationship Id="rId4" Type="http://schemas.openxmlformats.org/officeDocument/2006/relationships/hyperlink" Target="https://militaryhistorynow.com/2019/03/17/brown-bess-the-story-of-historys-most-famous-musket/" TargetMode="External"/><Relationship Id="rId9" Type="http://schemas.openxmlformats.org/officeDocument/2006/relationships/hyperlink" Target="https://www.britannica.com/technology/musket" TargetMode="External"/><Relationship Id="rId14" Type="http://schemas.openxmlformats.org/officeDocument/2006/relationships/hyperlink" Target="https://www.army.mod.uk/news-and-events/news/2018/04/sa80-rifle-gets-an-upgrade/" TargetMode="External"/><Relationship Id="rId22" Type="http://schemas.openxmlformats.org/officeDocument/2006/relationships/hyperlink" Target="https://study.com/academy/lesson/the-bronze-age-armor-weapons-warfa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24A3B-F3D3-4B02-A9E3-DC8795AC3C32}"/>
              </a:ext>
            </a:extLst>
          </p:cNvPr>
          <p:cNvSpPr>
            <a:spLocks noGrp="1"/>
          </p:cNvSpPr>
          <p:nvPr>
            <p:ph type="ctrTitle"/>
          </p:nvPr>
        </p:nvSpPr>
        <p:spPr>
          <a:xfrm>
            <a:off x="838200" y="451381"/>
            <a:ext cx="10512552" cy="4066540"/>
          </a:xfrm>
        </p:spPr>
        <p:txBody>
          <a:bodyPr anchor="b">
            <a:normAutofit/>
          </a:bodyPr>
          <a:lstStyle/>
          <a:p>
            <a:pPr algn="l"/>
            <a:r>
              <a:rPr lang="en-US" sz="6600" dirty="0"/>
              <a:t>Evolution of Weaponry</a:t>
            </a:r>
            <a:endParaRPr lang="en-GB" sz="6600" dirty="0"/>
          </a:p>
        </p:txBody>
      </p:sp>
      <p:sp>
        <p:nvSpPr>
          <p:cNvPr id="3" name="Subtitle 2">
            <a:extLst>
              <a:ext uri="{FF2B5EF4-FFF2-40B4-BE49-F238E27FC236}">
                <a16:creationId xmlns:a16="http://schemas.microsoft.com/office/drawing/2014/main" id="{F0D52746-66E5-4629-8681-8167555DA94D}"/>
              </a:ext>
            </a:extLst>
          </p:cNvPr>
          <p:cNvSpPr>
            <a:spLocks noGrp="1"/>
          </p:cNvSpPr>
          <p:nvPr>
            <p:ph type="subTitle" idx="1"/>
          </p:nvPr>
        </p:nvSpPr>
        <p:spPr>
          <a:xfrm>
            <a:off x="838199" y="4983276"/>
            <a:ext cx="10512552" cy="1126680"/>
          </a:xfrm>
        </p:spPr>
        <p:txBody>
          <a:bodyPr>
            <a:normAutofit/>
          </a:bodyPr>
          <a:lstStyle/>
          <a:p>
            <a:pPr algn="l"/>
            <a:r>
              <a:rPr lang="en-US" dirty="0"/>
              <a:t>A guide to the weapons used by Humans to hunt, work, and fight.</a:t>
            </a:r>
            <a:endParaRPr lang="en-GB" dirty="0"/>
          </a:p>
        </p:txBody>
      </p:sp>
      <p:sp>
        <p:nvSpPr>
          <p:cNvPr id="1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5810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59DEF-6EB1-4158-919F-D68B2CCED539}"/>
              </a:ext>
            </a:extLst>
          </p:cNvPr>
          <p:cNvSpPr>
            <a:spLocks noGrp="1"/>
          </p:cNvSpPr>
          <p:nvPr>
            <p:ph type="title"/>
          </p:nvPr>
        </p:nvSpPr>
        <p:spPr>
          <a:xfrm>
            <a:off x="572493" y="238539"/>
            <a:ext cx="11047013" cy="1434415"/>
          </a:xfrm>
        </p:spPr>
        <p:txBody>
          <a:bodyPr anchor="b">
            <a:normAutofit/>
          </a:bodyPr>
          <a:lstStyle/>
          <a:p>
            <a:r>
              <a:rPr lang="en-US" sz="5400" dirty="0"/>
              <a:t>Stone Weapons</a:t>
            </a:r>
            <a:endParaRPr lang="en-GB" sz="5400" dirty="0"/>
          </a:p>
        </p:txBody>
      </p:sp>
      <p:sp>
        <p:nvSpPr>
          <p:cNvPr id="137"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69B8AB99-1A00-480C-9645-85A9F6082F4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18" r="14557" b="4"/>
          <a:stretch/>
        </p:blipFill>
        <p:spPr bwMode="auto">
          <a:xfrm>
            <a:off x="0" y="1929781"/>
            <a:ext cx="3943849" cy="4928219"/>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54F14DC-F2F0-4682-ABF4-BB3E1C830DA5}"/>
              </a:ext>
            </a:extLst>
          </p:cNvPr>
          <p:cNvSpPr>
            <a:spLocks noGrp="1"/>
          </p:cNvSpPr>
          <p:nvPr>
            <p:ph idx="1"/>
          </p:nvPr>
        </p:nvSpPr>
        <p:spPr>
          <a:xfrm>
            <a:off x="3943849" y="2071316"/>
            <a:ext cx="8248151" cy="4768396"/>
          </a:xfrm>
        </p:spPr>
        <p:txBody>
          <a:bodyPr anchor="t">
            <a:normAutofit fontScale="92500" lnSpcReduction="10000"/>
          </a:bodyPr>
          <a:lstStyle/>
          <a:p>
            <a:r>
              <a:rPr lang="en-US" sz="1400" dirty="0"/>
              <a:t>Starting in the Stone Age, approximately 2.6 million years ago to 3,300 BCE, weaponry was relatively primitive and consisted of the basic materials around available to early humans.</a:t>
            </a:r>
          </a:p>
          <a:p>
            <a:r>
              <a:rPr lang="en-US" sz="1400" dirty="0"/>
              <a:t>Much of this was types of rock and wood which could be fashioned into an easy to hold tool that would be able to cut, chop, or slice other materials.</a:t>
            </a:r>
          </a:p>
          <a:p>
            <a:r>
              <a:rPr lang="en-US" sz="1400" dirty="0"/>
              <a:t>Often made of Flint, these rock tools would be ‘knapped’, a process where you would strike a second rock, the hammer stone, onto the flint in order to knock chunks off that would leave an edge on the flint. This would then be sharpened using either the same or a different, rougher stone in order to ‘polish’ the bladed side into being sharp enough to cut through wood and flesh.</a:t>
            </a:r>
          </a:p>
          <a:p>
            <a:r>
              <a:rPr lang="en-US" sz="1400" dirty="0"/>
              <a:t>This process made flint similar to axes in function yet, as it was difficult to keep the stone secured on a wooden stick or shaft, they were often held on the side that had not been knapped in order to protect the user.</a:t>
            </a:r>
          </a:p>
          <a:p>
            <a:r>
              <a:rPr lang="en-GB" sz="1400" dirty="0"/>
              <a:t>Hand axes, similar to the one shown, were important for the new agricultural lifestyle that Stone-Age Man started to explore as they allowed for trees to be felled, meat to be cut, as well as help to ward off other humans and unwanted animals.</a:t>
            </a:r>
          </a:p>
          <a:p>
            <a:r>
              <a:rPr lang="en-GB" sz="1400" dirty="0"/>
              <a:t>However, these early axes were not the most durable tools to use and had a few drawbacks. Unable to use much force else the flint dull or splinter, while the chopping of tress could now be done, it was a time consuming process that required skill and concentration to do properly.</a:t>
            </a:r>
          </a:p>
          <a:p>
            <a:r>
              <a:rPr lang="en-GB" sz="1400" dirty="0"/>
              <a:t>Flint could also be knapped into arrow heads by striking small flecks off, flecks that can slice through tanned hide. With help from an elastic wood, string, and arrow head fitted to a tail-feathered stick by resin, the Bow and Arrow could help Stone Age man to hunt and fend off attackers from a much further distance.</a:t>
            </a:r>
          </a:p>
          <a:p>
            <a:r>
              <a:rPr lang="en-GB" sz="1400" dirty="0"/>
              <a:t>Other weapons would include spears and clubs. One of these clubs, dubbed the Thames Beater and looking like a crude cricket bat, is thought to have the potential to kill in one blow when the wielder was in danger or being attacked by another human. Due to its large size and heavy weight, it would be able to fracture the skull and cause immense damage.</a:t>
            </a:r>
          </a:p>
        </p:txBody>
      </p:sp>
    </p:spTree>
    <p:extLst>
      <p:ext uri="{BB962C8B-B14F-4D97-AF65-F5344CB8AC3E}">
        <p14:creationId xmlns:p14="http://schemas.microsoft.com/office/powerpoint/2010/main" val="1839912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C1B64-F62F-4B6F-928B-7FBF7515B2CE}"/>
              </a:ext>
            </a:extLst>
          </p:cNvPr>
          <p:cNvSpPr>
            <a:spLocks noGrp="1"/>
          </p:cNvSpPr>
          <p:nvPr>
            <p:ph type="title"/>
          </p:nvPr>
        </p:nvSpPr>
        <p:spPr>
          <a:xfrm>
            <a:off x="572493" y="238539"/>
            <a:ext cx="11018520" cy="1434415"/>
          </a:xfrm>
        </p:spPr>
        <p:txBody>
          <a:bodyPr anchor="b">
            <a:normAutofit/>
          </a:bodyPr>
          <a:lstStyle/>
          <a:p>
            <a:r>
              <a:rPr lang="en-US" sz="5400" dirty="0"/>
              <a:t>Bronze Weapons</a:t>
            </a:r>
            <a:endParaRPr lang="en-GB" sz="5400" dirty="0"/>
          </a:p>
        </p:txBody>
      </p:sp>
      <p:sp>
        <p:nvSpPr>
          <p:cNvPr id="13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5115F8-C9AD-4287-BF6C-75B275CA97A3}"/>
              </a:ext>
            </a:extLst>
          </p:cNvPr>
          <p:cNvSpPr>
            <a:spLocks noGrp="1"/>
          </p:cNvSpPr>
          <p:nvPr>
            <p:ph idx="1"/>
          </p:nvPr>
        </p:nvSpPr>
        <p:spPr>
          <a:xfrm>
            <a:off x="4039034" y="1803515"/>
            <a:ext cx="8149918" cy="5054485"/>
          </a:xfrm>
        </p:spPr>
        <p:txBody>
          <a:bodyPr anchor="t">
            <a:normAutofit lnSpcReduction="10000"/>
          </a:bodyPr>
          <a:lstStyle/>
          <a:p>
            <a:r>
              <a:rPr lang="en-US" sz="1400" dirty="0"/>
              <a:t>Created when Humans learnt how to mix copper and tin together, bronze allowed for stronger and better weapons while also changing how wars and battles would be waged from then on.</a:t>
            </a:r>
          </a:p>
          <a:p>
            <a:r>
              <a:rPr lang="en-GB" sz="1400" dirty="0"/>
              <a:t>As bronze is more reliable than stone, due to it being more durable, malleable, easier to sharpen, and effective at cutting, it quickly caught on.</a:t>
            </a:r>
          </a:p>
          <a:p>
            <a:r>
              <a:rPr lang="en-GB" sz="1400" dirty="0"/>
              <a:t>Able to cast the molten bronze into a mould, these tools were much more uniform when produced, allowing for a more streamlined production and allowed for land clearing to occur at a faster rate as more force could be applied to the axes, while the sharper edge helped to cut through the wood.</a:t>
            </a:r>
          </a:p>
          <a:p>
            <a:r>
              <a:rPr lang="en-GB" sz="1400" dirty="0"/>
              <a:t>Due to bronze being such a workable material, it could be made into well balanced tools and armour which outclasses stone tools, as well as the little protection offered by leather hide.</a:t>
            </a:r>
          </a:p>
          <a:p>
            <a:r>
              <a:rPr lang="en-GB" sz="1400" dirty="0"/>
              <a:t>While some of the earlier blades were tied or pushed into a wood stick or shaft, metalworkers could hollow out parts of the mould and bronze to allow a shaft to be fitted on without worry of the blade breaking off.</a:t>
            </a:r>
          </a:p>
          <a:p>
            <a:r>
              <a:rPr lang="en-GB" sz="1400" dirty="0"/>
              <a:t>While bronze swords, similar to those shown on the left, are often the base plate for swords, the Egyptians used a </a:t>
            </a:r>
            <a:r>
              <a:rPr lang="en-GB" sz="1400" dirty="0" err="1"/>
              <a:t>Khopesh</a:t>
            </a:r>
            <a:r>
              <a:rPr lang="en-GB" sz="1400" dirty="0"/>
              <a:t> or sickle shaped sword. Possessing a long blade which curved out then inwards nearer to the end, this hook like shape made it effective against shields, as well as a close quarters slashing tool. Despite this, it fell out of fashion during the 12</a:t>
            </a:r>
            <a:r>
              <a:rPr lang="en-GB" sz="1400" baseline="30000" dirty="0"/>
              <a:t>th</a:t>
            </a:r>
            <a:r>
              <a:rPr lang="en-GB" sz="1400" dirty="0"/>
              <a:t> century BCE for more traditional sword designs.</a:t>
            </a:r>
          </a:p>
          <a:p>
            <a:r>
              <a:rPr lang="en-GB" sz="1400" dirty="0"/>
              <a:t>Unlike the brittle nature of stone and flint, bronze does not shatter on a hard strike. As such, what were once short knives and daggers quickly became longer to become the first swords. While still unwieldly in their early forms, once the bronze was cast to create a single, solid block in the shape of a sword, the risk of breakage reduced drastically.</a:t>
            </a:r>
          </a:p>
          <a:p>
            <a:r>
              <a:rPr lang="en-GB" sz="1400" dirty="0"/>
              <a:t>The Bronze age also saw the creation of new armour. Able to be moulded to the users needs, Helmets and chest pieces made of overlapping ‘panoply’ plates allowed Greek soldiers to be better protected during battles.</a:t>
            </a:r>
          </a:p>
        </p:txBody>
      </p:sp>
      <p:pic>
        <p:nvPicPr>
          <p:cNvPr id="3074" name="Picture 2" descr="Bronze weapons">
            <a:extLst>
              <a:ext uri="{FF2B5EF4-FFF2-40B4-BE49-F238E27FC236}">
                <a16:creationId xmlns:a16="http://schemas.microsoft.com/office/drawing/2014/main" id="{6AC9FA1F-53F1-4A15-8314-D7F4F6AFA2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313" b="14146"/>
          <a:stretch/>
        </p:blipFill>
        <p:spPr bwMode="auto">
          <a:xfrm>
            <a:off x="97971" y="1803515"/>
            <a:ext cx="3941064" cy="4950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565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59DEF-6EB1-4158-919F-D68B2CCED539}"/>
              </a:ext>
            </a:extLst>
          </p:cNvPr>
          <p:cNvSpPr>
            <a:spLocks noGrp="1"/>
          </p:cNvSpPr>
          <p:nvPr>
            <p:ph type="title"/>
          </p:nvPr>
        </p:nvSpPr>
        <p:spPr>
          <a:xfrm>
            <a:off x="838200" y="365125"/>
            <a:ext cx="10515600" cy="1325563"/>
          </a:xfrm>
        </p:spPr>
        <p:txBody>
          <a:bodyPr>
            <a:normAutofit/>
          </a:bodyPr>
          <a:lstStyle/>
          <a:p>
            <a:r>
              <a:rPr lang="en-US" sz="5400" dirty="0"/>
              <a:t>Iron and Steel Weapons</a:t>
            </a:r>
            <a:endParaRPr lang="en-GB" sz="5400" dirty="0"/>
          </a:p>
        </p:txBody>
      </p:sp>
      <p:sp>
        <p:nvSpPr>
          <p:cNvPr id="7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4F14DC-F2F0-4682-ABF4-BB3E1C830DA5}"/>
              </a:ext>
            </a:extLst>
          </p:cNvPr>
          <p:cNvSpPr>
            <a:spLocks noGrp="1"/>
          </p:cNvSpPr>
          <p:nvPr>
            <p:ph idx="1"/>
          </p:nvPr>
        </p:nvSpPr>
        <p:spPr>
          <a:xfrm>
            <a:off x="1461952" y="1825837"/>
            <a:ext cx="10727000" cy="5032163"/>
          </a:xfrm>
        </p:spPr>
        <p:txBody>
          <a:bodyPr>
            <a:normAutofit lnSpcReduction="10000"/>
          </a:bodyPr>
          <a:lstStyle/>
          <a:p>
            <a:r>
              <a:rPr lang="en-US" sz="1400" dirty="0"/>
              <a:t>Depending on the geographical region, the Iron age started between 1200 and 600 BCE and saw much of Asia, Europe, and parts of Africa produce Iron and Steel weaponry. Due to the varying time of its start, the Iron age is thought to have ended multiple times, with the latest around 800 CE when the Vikings became prevalent in Scandinavia and Northern Europe.</a:t>
            </a:r>
          </a:p>
          <a:p>
            <a:r>
              <a:rPr lang="en-US" sz="1400" dirty="0"/>
              <a:t>Not as hard or durable, iron tools are inferior to bronze and so while they may have been made during the bronze age, it wasn’t until carbon was added that more Iron and Steel tools were seen.</a:t>
            </a:r>
          </a:p>
          <a:p>
            <a:r>
              <a:rPr lang="en-GB" sz="1400" dirty="0"/>
              <a:t>One of the greater technologies of the Iron age used by the Celts, Romans, Egyptians, and more peoples, was the chariot. Helping to transport warriors to and from the field of battle, they allowed for heavily armoured troops to be brought to the front line quickly when used by the Egyptians and their counterparts, while the Romans and celts would use them similarly to a cavalry charge to disperse, flank, and attack enemy forces.</a:t>
            </a:r>
          </a:p>
          <a:p>
            <a:r>
              <a:rPr lang="en-GB" sz="1400" dirty="0"/>
              <a:t>It was also during this time that empires became highly prevalent as a step up from the bronze age defences. As such, siege weapons were invented to help bring down mighty stone walls and attack armies from afar. The Trebuchet and Catapult are perhaps the better known siege weapons capable of launching rocks, corpses, and other would be projectiles into and over city and castle walls. Their use was to destroy the stone wall to allow the invading force to move into the city, and cause disarray among defenders and opposing armies by crashing into troops to cause casualties.</a:t>
            </a:r>
          </a:p>
          <a:p>
            <a:r>
              <a:rPr lang="en-GB" sz="1400" dirty="0"/>
              <a:t>While not as impressive as the destructive force of a siege weapon, the lowly spear and sword saw improvements during this time. While these weapons had indeed been around since the first bronze tools, the mobility and length of these weapons meant they were essential for any army. The Romans had the Gladius, a relatively short, one handed sword that excelled in close quarters due to its great stabbing potential, especially when combined with the full body Scutum shield that is iconic to the Roman soldier.</a:t>
            </a:r>
          </a:p>
          <a:p>
            <a:r>
              <a:rPr lang="en-GB" sz="1400" dirty="0"/>
              <a:t>During the medieval age, it was the bow and arrow as well as the long sword that saw prolific use. Finding much tactical use from the Welsh during the Anglo-Norman invasion, the Long Bow is synonymous with the English Archer. Able to fire up to 12 arrows compared to the crossbows 5 each minute, the long bow was able to repel 16 cavalry charges from the forces of French King Philip VI at the Battle of Crecy.</a:t>
            </a:r>
          </a:p>
          <a:p>
            <a:r>
              <a:rPr lang="en-GB" sz="1400" dirty="0"/>
              <a:t>Meanwhile the Long Sword gave its extended reach, of up to 48 inches for the blade and 15 inch handle, a massive advantage in terms of power coming down atop an enemy, while its often double sided blade and point made it an excellent slashing and thrusting weapon.</a:t>
            </a:r>
          </a:p>
        </p:txBody>
      </p:sp>
      <p:pic>
        <p:nvPicPr>
          <p:cNvPr id="3074" name="Picture 2" descr="Medieval Longswords: The Writhen Hilt Sword">
            <a:extLst>
              <a:ext uri="{FF2B5EF4-FFF2-40B4-BE49-F238E27FC236}">
                <a16:creationId xmlns:a16="http://schemas.microsoft.com/office/drawing/2014/main" id="{E956C159-40F5-4485-A4FE-F6A3B1B124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190" t="4095" r="28730" b="3029"/>
          <a:stretch/>
        </p:blipFill>
        <p:spPr bwMode="auto">
          <a:xfrm>
            <a:off x="0" y="1929382"/>
            <a:ext cx="1545772" cy="4928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16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59DEF-6EB1-4158-919F-D68B2CCED539}"/>
              </a:ext>
            </a:extLst>
          </p:cNvPr>
          <p:cNvSpPr>
            <a:spLocks noGrp="1"/>
          </p:cNvSpPr>
          <p:nvPr>
            <p:ph type="title"/>
          </p:nvPr>
        </p:nvSpPr>
        <p:spPr>
          <a:xfrm>
            <a:off x="838200" y="365125"/>
            <a:ext cx="10515600" cy="1325563"/>
          </a:xfrm>
        </p:spPr>
        <p:txBody>
          <a:bodyPr>
            <a:normAutofit/>
          </a:bodyPr>
          <a:lstStyle/>
          <a:p>
            <a:r>
              <a:rPr lang="en-US" sz="5400" dirty="0"/>
              <a:t>Gunpowder Weapons</a:t>
            </a:r>
            <a:endParaRPr lang="en-GB" sz="5400" dirty="0"/>
          </a:p>
        </p:txBody>
      </p:sp>
      <p:sp>
        <p:nvSpPr>
          <p:cNvPr id="7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FF2B5EF4-FFF2-40B4-BE49-F238E27FC236}">
                <a16:creationId xmlns:a16="http://schemas.microsoft.com/office/drawing/2014/main" id="{7684FF48-7595-408B-BBB0-7C6433D064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16200000">
            <a:off x="-2098492" y="3333477"/>
            <a:ext cx="5656654" cy="139239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4464DA2-C9EE-4495-AC80-0231F57EA312}"/>
              </a:ext>
            </a:extLst>
          </p:cNvPr>
          <p:cNvSpPr txBox="1"/>
          <p:nvPr/>
        </p:nvSpPr>
        <p:spPr>
          <a:xfrm>
            <a:off x="1313579" y="1882893"/>
            <a:ext cx="10878421" cy="4943918"/>
          </a:xfrm>
          <a:prstGeom prst="rect">
            <a:avLst/>
          </a:prstGeom>
          <a:noFill/>
        </p:spPr>
        <p:txBody>
          <a:bodyPr wrap="square">
            <a:spAutoFit/>
          </a:bodyPr>
          <a:lstStyle/>
          <a:p>
            <a:pPr marL="228604" marR="0" lvl="0" indent="-228604" algn="l" defTabSz="914411" rtl="0" eaLnBrk="1" fontAlgn="auto" latinLnBrk="0" hangingPunct="1">
              <a:lnSpc>
                <a:spcPct val="90000"/>
              </a:lnSpc>
              <a:spcBef>
                <a:spcPts val="1001"/>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Black Powder, made from potassium nitrate, sulfur, and charcoal, is originally believed to have been created in China during the 9</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century, but is mainly seen in use during the 10</a:t>
            </a:r>
            <a:r>
              <a:rPr kumimoji="0" lang="en-US" sz="16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century, finding its use in fireworks and signaling.</a:t>
            </a:r>
          </a:p>
          <a:p>
            <a:pPr marL="228604" marR="0" lvl="0" indent="-228604" algn="l" defTabSz="914411" rtl="0" eaLnBrk="1" fontAlgn="auto" latinLnBrk="0" hangingPunct="1">
              <a:lnSpc>
                <a:spcPct val="90000"/>
              </a:lnSpc>
              <a:spcBef>
                <a:spcPts val="1001"/>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While gunpowder is not made of the same materials that Black powder is made of, both are similar enough in purpose and still used today with black powder being found in TNT, while guncotton and other stable forms of nitrocellulose are used for modern firearms.</a:t>
            </a:r>
          </a:p>
          <a:p>
            <a:pPr marL="228604" marR="0" lvl="0" indent="-228604" algn="l" defTabSz="914411" rtl="0" eaLnBrk="1" fontAlgn="auto" latinLnBrk="0" hangingPunct="1">
              <a:lnSpc>
                <a:spcPct val="90000"/>
              </a:lnSpc>
              <a:spcBef>
                <a:spcPts val="1001"/>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Most early, and even late gunpowder guns, are inaccurate when compared to their modern counterparts. This is not to say it is not useful today as artillery pieces still use black powder in the shells, much like a cannon did only encased as a single bullet-like shell.</a:t>
            </a:r>
          </a:p>
          <a:p>
            <a:pPr marL="228604" marR="0" lvl="0" indent="-228604" algn="l" defTabSz="914411" rtl="0" eaLnBrk="1" fontAlgn="auto" latinLnBrk="0" hangingPunct="1">
              <a:lnSpc>
                <a:spcPct val="90000"/>
              </a:lnSpc>
              <a:spcBef>
                <a:spcPts val="1001"/>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The first “gun” from China, the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huo</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qiang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or Fire Lance, only had an effective range of a few feet. Being a gourd shaped container atop a lance, it was mainly used to give the spear wielder an extra advantage in close quarters combat. They were ideal for defending city walls when used in a volley, a formation where soldiers would line up shoulder to shoulder and fire in unison to bolster the effectiveness of the inaccurate and short range of powdered weapons.</a:t>
            </a:r>
          </a:p>
          <a:p>
            <a:pPr marL="228604" marR="0" lvl="0" indent="-228604" algn="l" defTabSz="914411" rtl="0" eaLnBrk="1" fontAlgn="auto" latinLnBrk="0" hangingPunct="1">
              <a:lnSpc>
                <a:spcPct val="90000"/>
              </a:lnSpc>
              <a:spcBef>
                <a:spcPts val="1001"/>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While gunpowder weaponry would continue the evolve over the years, it is the Musket rifle that was one of the most effective forms of gunpowder use. The “Long Land Service Musket” or Brown Bess musket to the left, is one of these more effective muskets being used during the American War for Independence and Napoleonic Wars </a:t>
            </a:r>
            <a:r>
              <a:rPr lang="en-GB" sz="1600" dirty="0">
                <a:solidFill>
                  <a:prstClr val="black"/>
                </a:solidFill>
                <a:latin typeface="Calibri" panose="020F0502020204030204"/>
              </a:rPr>
              <a:t>to</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great effect.</a:t>
            </a:r>
          </a:p>
          <a:p>
            <a:pPr marL="228604" marR="0" lvl="0" indent="-228604" algn="l" defTabSz="914411" rtl="0" eaLnBrk="1" fontAlgn="auto" latinLnBrk="0" hangingPunct="1">
              <a:lnSpc>
                <a:spcPct val="90000"/>
              </a:lnSpc>
              <a:spcBef>
                <a:spcPts val="1001"/>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Field artillery also saw great improvement from the earlier trebuchet and catapult due to gunpowder. As such, a multitude of new artillery pieces were fashioned. Made of Iron and Bronze, cannons came in different sizes from small 4-pound cast iron balls up to the 42-pound cannon, they were often pulled by horses and were devastating to infantry, and even stone walls – not least because they could bounce along the ground to take out scores of lined up troops.</a:t>
            </a:r>
          </a:p>
        </p:txBody>
      </p:sp>
    </p:spTree>
    <p:extLst>
      <p:ext uri="{BB962C8B-B14F-4D97-AF65-F5344CB8AC3E}">
        <p14:creationId xmlns:p14="http://schemas.microsoft.com/office/powerpoint/2010/main" val="661411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93C72F7-9C83-4EC0-8879-9418E640FEAA}"/>
              </a:ext>
            </a:extLst>
          </p:cNvPr>
          <p:cNvSpPr>
            <a:spLocks noGrp="1"/>
          </p:cNvSpPr>
          <p:nvPr>
            <p:ph type="title"/>
          </p:nvPr>
        </p:nvSpPr>
        <p:spPr>
          <a:xfrm>
            <a:off x="535386" y="190634"/>
            <a:ext cx="11047013" cy="1434415"/>
          </a:xfrm>
        </p:spPr>
        <p:txBody>
          <a:bodyPr anchor="b">
            <a:normAutofit/>
          </a:bodyPr>
          <a:lstStyle/>
          <a:p>
            <a:r>
              <a:rPr lang="en-US" sz="5400" dirty="0"/>
              <a:t>Modern Weapons</a:t>
            </a:r>
            <a:endParaRPr lang="en-GB" sz="5400" dirty="0"/>
          </a:p>
        </p:txBody>
      </p:sp>
      <p:sp>
        <p:nvSpPr>
          <p:cNvPr id="14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3C5A0662-FE7C-4375-AF93-35857C1E18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70" r="49664" b="2"/>
          <a:stretch/>
        </p:blipFill>
        <p:spPr bwMode="auto">
          <a:xfrm>
            <a:off x="0" y="2071316"/>
            <a:ext cx="3648075" cy="4786684"/>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0D3C8DD8-88E6-4848-BE2D-1926B654F66B}"/>
              </a:ext>
            </a:extLst>
          </p:cNvPr>
          <p:cNvSpPr>
            <a:spLocks noGrp="1"/>
          </p:cNvSpPr>
          <p:nvPr>
            <p:ph idx="1"/>
          </p:nvPr>
        </p:nvSpPr>
        <p:spPr>
          <a:xfrm>
            <a:off x="3648075" y="1928657"/>
            <a:ext cx="8540877" cy="4929343"/>
          </a:xfrm>
        </p:spPr>
        <p:txBody>
          <a:bodyPr anchor="t">
            <a:noAutofit/>
          </a:bodyPr>
          <a:lstStyle/>
          <a:p>
            <a:r>
              <a:rPr lang="en-US" sz="1200" dirty="0"/>
              <a:t>Although older modern weapons like the Lee-Enfield Rifle and Gatling Machine Gun were first debuted during the 19</a:t>
            </a:r>
            <a:r>
              <a:rPr lang="en-US" sz="1200" baseline="30000" dirty="0"/>
              <a:t>th</a:t>
            </a:r>
            <a:r>
              <a:rPr lang="en-US" sz="1200" dirty="0"/>
              <a:t> century, it was the 20</a:t>
            </a:r>
            <a:r>
              <a:rPr lang="en-US" sz="1200" baseline="30000" dirty="0"/>
              <a:t>th</a:t>
            </a:r>
            <a:r>
              <a:rPr lang="en-US" sz="1200" dirty="0"/>
              <a:t> century that saw a mass improvement of weaponry compared with the jump from sword to musket.</a:t>
            </a:r>
          </a:p>
          <a:p>
            <a:r>
              <a:rPr lang="en-GB" sz="1200" dirty="0"/>
              <a:t>As technology improved, the technique of rifling where the barrel of a gun is given spiral notches became common place and saw increased accuracy, while Magazines and Clips allowed for bolt action rifles to be fired faster and gave rise to semi-automatic and fully-automatic handheld guns.</a:t>
            </a:r>
          </a:p>
          <a:p>
            <a:r>
              <a:rPr lang="en-GB" sz="1200" dirty="0"/>
              <a:t>Compared to a musket, which requires reloading after each and every shot, early rifles could hold multiple bullets and chamber them by pulling back the bolt. This drastically increased the firing speed from up to 3 rounds a minute to 30 rounds a minute from a well trained British soldier using the Lee-Enfield rifle during the First World War.</a:t>
            </a:r>
          </a:p>
          <a:p>
            <a:r>
              <a:rPr lang="en-GB" sz="1200" dirty="0"/>
              <a:t> While the Gatling machine gun had been invented in 1862, due to its gravity loading and hand cranked firing system, it is the Vickers-Maxim machine gun made in 1884 that is more recognisable as a ‘modern machine gun’, similar to the German MG42 and American M60 Light Machine gun in design concept.</a:t>
            </a:r>
          </a:p>
          <a:p>
            <a:r>
              <a:rPr lang="en-GB" sz="1200" dirty="0"/>
              <a:t>Using the recoil from the bullet leaving the barrel, fully automatic weapons are either belt fed with bullets tied together and entering from the side of the gun, or from a spring magazine which pushes the bullets up into the chamber as the bolt moves backwards. This increases the fire rate to allow thousands of bullets to be fired each minute.</a:t>
            </a:r>
          </a:p>
          <a:p>
            <a:r>
              <a:rPr lang="en-GB" sz="1200" dirty="0"/>
              <a:t>Most modern assault rifles possess a firing switch that can be moved from safe, semi-automatic or single shot, burst shot, and fully automatic. This allows them to be used in a variety of situations when needed.</a:t>
            </a:r>
          </a:p>
          <a:p>
            <a:r>
              <a:rPr lang="en-GB" sz="1200" dirty="0"/>
              <a:t>The SA80 A2 L85 Assault Rifle, shown left, is a bullpup design which has the magazine placed before the trigger. This design choice helps reduce weight by allowing for the barrel to be shorter yet the bullet is able to reach the speed of other rifles that place the magazine after the trigger as it still travels the same distance.</a:t>
            </a:r>
          </a:p>
          <a:p>
            <a:r>
              <a:rPr lang="en-GB" sz="1200" dirty="0"/>
              <a:t>First used during the Somme at the Battle of </a:t>
            </a:r>
            <a:r>
              <a:rPr lang="en-GB" sz="1200" dirty="0" err="1"/>
              <a:t>Flers</a:t>
            </a:r>
            <a:r>
              <a:rPr lang="en-GB" sz="1200" dirty="0"/>
              <a:t>-Courcelette on the 15</a:t>
            </a:r>
            <a:r>
              <a:rPr lang="en-GB" sz="1200" baseline="30000" dirty="0"/>
              <a:t>th</a:t>
            </a:r>
            <a:r>
              <a:rPr lang="en-GB" sz="1200" dirty="0"/>
              <a:t> of September 1916, Tanks changed the face of warfare. First wielding a 6-pound field gun as the main armament, with a compliment of multiple machine guns, these lumbering Mark I tank, or Landships, were mainly used alongside infantry as their top speed was that of a run. However, after the First World War, these tanks were redrawn and used extensively during the Second World War, looking much more similar to the tanks of the post-war period of the 20</a:t>
            </a:r>
            <a:r>
              <a:rPr lang="en-GB" sz="1200" baseline="30000" dirty="0"/>
              <a:t>th</a:t>
            </a:r>
            <a:r>
              <a:rPr lang="en-GB" sz="1200" dirty="0"/>
              <a:t> and 21</a:t>
            </a:r>
            <a:r>
              <a:rPr lang="en-GB" sz="1200" baseline="30000" dirty="0"/>
              <a:t>st</a:t>
            </a:r>
            <a:r>
              <a:rPr lang="en-GB" sz="1200" dirty="0"/>
              <a:t> century.</a:t>
            </a:r>
          </a:p>
        </p:txBody>
      </p:sp>
    </p:spTree>
    <p:extLst>
      <p:ext uri="{BB962C8B-B14F-4D97-AF65-F5344CB8AC3E}">
        <p14:creationId xmlns:p14="http://schemas.microsoft.com/office/powerpoint/2010/main" val="3052347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59DEF-6EB1-4158-919F-D68B2CCED539}"/>
              </a:ext>
            </a:extLst>
          </p:cNvPr>
          <p:cNvSpPr>
            <a:spLocks noGrp="1"/>
          </p:cNvSpPr>
          <p:nvPr>
            <p:ph type="title"/>
          </p:nvPr>
        </p:nvSpPr>
        <p:spPr>
          <a:xfrm>
            <a:off x="838200" y="365125"/>
            <a:ext cx="10515600" cy="1325563"/>
          </a:xfrm>
        </p:spPr>
        <p:txBody>
          <a:bodyPr>
            <a:normAutofit/>
          </a:bodyPr>
          <a:lstStyle/>
          <a:p>
            <a:r>
              <a:rPr lang="en-US" sz="5400" dirty="0"/>
              <a:t>Bibliography and References</a:t>
            </a:r>
            <a:endParaRPr lang="en-GB" sz="5400" dirty="0"/>
          </a:p>
        </p:txBody>
      </p:sp>
      <p:sp>
        <p:nvSpPr>
          <p:cNvPr id="7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447EF63-2B85-49E9-83DF-7B4A58C0B745}"/>
              </a:ext>
            </a:extLst>
          </p:cNvPr>
          <p:cNvSpPr txBox="1"/>
          <p:nvPr/>
        </p:nvSpPr>
        <p:spPr>
          <a:xfrm>
            <a:off x="0" y="1690688"/>
            <a:ext cx="12192000" cy="5590377"/>
          </a:xfrm>
          <a:prstGeom prst="rect">
            <a:avLst/>
          </a:prstGeom>
          <a:noFill/>
        </p:spPr>
        <p:txBody>
          <a:bodyPr wrap="square" numCol="3" rtlCol="0">
            <a:spAutoFit/>
          </a:bodyPr>
          <a:lstStyle/>
          <a:p>
            <a:r>
              <a:rPr lang="en-US" sz="2800" b="1" u="sng" dirty="0"/>
              <a:t>Information:</a:t>
            </a:r>
          </a:p>
          <a:p>
            <a:endParaRPr lang="en-US" sz="1200" b="1" u="sng" dirty="0"/>
          </a:p>
          <a:p>
            <a:r>
              <a:rPr lang="en-US" sz="1200" b="1" u="sng" dirty="0"/>
              <a:t>Stone Weapons:</a:t>
            </a:r>
            <a:r>
              <a:rPr lang="en-US" sz="1200" dirty="0"/>
              <a:t> </a:t>
            </a:r>
            <a:r>
              <a:rPr lang="en-US" sz="1200" dirty="0">
                <a:hlinkClick r:id="rId2"/>
              </a:rPr>
              <a:t>[507828]Stone_age_weapons_-_find_out_and_design.docx.pdf (edward-richardson.lincs.sch.uk)</a:t>
            </a:r>
            <a:r>
              <a:rPr lang="en-US" sz="1200" dirty="0"/>
              <a:t> accessed 14/03/21</a:t>
            </a:r>
          </a:p>
          <a:p>
            <a:endParaRPr lang="en-US" sz="1200" dirty="0"/>
          </a:p>
          <a:p>
            <a:r>
              <a:rPr lang="en-US" sz="1200" dirty="0">
                <a:hlinkClick r:id="rId3"/>
              </a:rPr>
              <a:t>BBC Four - The Flying Archaeologist, Stonehenge, Stone Age man's precious weapons and tools</a:t>
            </a:r>
            <a:r>
              <a:rPr lang="en-US" sz="1200" dirty="0"/>
              <a:t> accessed 14/03/21</a:t>
            </a:r>
          </a:p>
          <a:p>
            <a:endParaRPr lang="en-US" sz="1200" dirty="0"/>
          </a:p>
          <a:p>
            <a:r>
              <a:rPr lang="en-US" sz="1200" dirty="0">
                <a:hlinkClick r:id="rId4"/>
              </a:rPr>
              <a:t>History KS2: Discovering metalwork in Bronze Age Britain - BBC Teach</a:t>
            </a:r>
            <a:r>
              <a:rPr lang="en-US" sz="1200" dirty="0"/>
              <a:t> accessed 13/03/21</a:t>
            </a:r>
          </a:p>
          <a:p>
            <a:endParaRPr lang="en-US" sz="1200" b="1" u="sng" dirty="0"/>
          </a:p>
          <a:p>
            <a:r>
              <a:rPr lang="en-US" sz="1200" dirty="0">
                <a:hlinkClick r:id="rId5"/>
              </a:rPr>
              <a:t>History KS2: Discovering Stone Age tools made of flint - BBC Teach</a:t>
            </a:r>
            <a:r>
              <a:rPr lang="en-US" sz="1200" dirty="0"/>
              <a:t> accessed 13/03/21</a:t>
            </a:r>
          </a:p>
          <a:p>
            <a:endParaRPr lang="en-US" sz="1200" dirty="0"/>
          </a:p>
          <a:p>
            <a:r>
              <a:rPr lang="en-GB" sz="1200" dirty="0">
                <a:hlinkClick r:id="rId6"/>
              </a:rPr>
              <a:t>Stone Age – HISTORY</a:t>
            </a:r>
            <a:r>
              <a:rPr lang="en-GB" sz="1200" dirty="0"/>
              <a:t> accessed 13/03/21</a:t>
            </a:r>
          </a:p>
          <a:p>
            <a:endParaRPr lang="en-GB" sz="1200" dirty="0"/>
          </a:p>
          <a:p>
            <a:r>
              <a:rPr lang="en-US" sz="1200" dirty="0">
                <a:hlinkClick r:id="rId7"/>
              </a:rPr>
              <a:t>Stone Age Men Could Kill with One Swing of Their Club | Ancient Origins (ancient-origins.net)</a:t>
            </a:r>
            <a:r>
              <a:rPr lang="en-US" sz="1200" dirty="0"/>
              <a:t> accessed 14/03/21</a:t>
            </a:r>
          </a:p>
          <a:p>
            <a:endParaRPr lang="en-US" sz="1200" b="1" u="sng" dirty="0"/>
          </a:p>
          <a:p>
            <a:r>
              <a:rPr lang="en-US" sz="1200" dirty="0">
                <a:hlinkClick r:id="rId8"/>
              </a:rPr>
              <a:t>Tools and Weapons Used During the Neolithic Era (New Stone Age) – </a:t>
            </a:r>
            <a:r>
              <a:rPr lang="en-US" sz="1200" dirty="0" err="1">
                <a:hlinkClick r:id="rId8"/>
              </a:rPr>
              <a:t>Historyplex</a:t>
            </a:r>
            <a:r>
              <a:rPr lang="en-US" sz="1200" dirty="0"/>
              <a:t> accessed 13/03/21</a:t>
            </a:r>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r>
              <a:rPr lang="en-US" sz="1200" b="1" u="sng" dirty="0"/>
              <a:t>Bronze Weapons:</a:t>
            </a:r>
            <a:r>
              <a:rPr lang="en-US" sz="1200" dirty="0"/>
              <a:t> </a:t>
            </a:r>
            <a:r>
              <a:rPr lang="en-US" sz="1200" dirty="0">
                <a:hlinkClick r:id="rId9"/>
              </a:rPr>
              <a:t>9 Blades that Forged History – HISTORY</a:t>
            </a:r>
            <a:r>
              <a:rPr lang="en-US" sz="1200" dirty="0"/>
              <a:t> accessed 14/03/21</a:t>
            </a:r>
            <a:endParaRPr lang="en-US" sz="1200" b="1" u="sng" dirty="0"/>
          </a:p>
          <a:p>
            <a:endParaRPr lang="en-US" sz="1200" b="1" u="sng" dirty="0"/>
          </a:p>
          <a:p>
            <a:pPr>
              <a:lnSpc>
                <a:spcPct val="107000"/>
              </a:lnSpc>
              <a:spcAft>
                <a:spcPts val="800"/>
              </a:spcAft>
            </a:pPr>
            <a:r>
              <a:rPr lang="en-US" sz="1200" dirty="0">
                <a:hlinkClick r:id="rId4"/>
              </a:rPr>
              <a:t>History KS2: Discovering metalwork in Bronze Age Britain - BBC Teach</a:t>
            </a:r>
            <a:r>
              <a:rPr lang="en-US" sz="1200" dirty="0"/>
              <a:t> accessed 14/03/21</a:t>
            </a:r>
            <a:endParaRPr lang="en-US" sz="1200" b="1" u="sng" dirty="0"/>
          </a:p>
          <a:p>
            <a:pPr>
              <a:lnSpc>
                <a:spcPct val="107000"/>
              </a:lnSpc>
              <a:spcAft>
                <a:spcPts val="800"/>
              </a:spcAft>
            </a:pPr>
            <a:r>
              <a:rPr lang="en-US" sz="1200" dirty="0">
                <a:hlinkClick r:id="rId10"/>
              </a:rPr>
              <a:t>The Bronze Age: Armor, Weapons &amp; Warfare | Study.com</a:t>
            </a:r>
            <a:r>
              <a:rPr lang="en-US" sz="1200" dirty="0"/>
              <a:t> accessed 14/03/21</a:t>
            </a:r>
            <a:endParaRPr lang="en-US" sz="1200" b="1" u="sng" dirty="0"/>
          </a:p>
          <a:p>
            <a:pPr>
              <a:lnSpc>
                <a:spcPct val="107000"/>
              </a:lnSpc>
              <a:spcAft>
                <a:spcPts val="800"/>
              </a:spcAft>
            </a:pPr>
            <a:r>
              <a:rPr lang="en-US" sz="1200" dirty="0">
                <a:hlinkClick r:id="rId11"/>
              </a:rPr>
              <a:t>Tools &amp; Weapons Created During the Bronze Age (theclassroom.com)</a:t>
            </a:r>
            <a:r>
              <a:rPr lang="en-US" sz="1200" dirty="0"/>
              <a:t> accessed 14/03/21</a:t>
            </a:r>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endParaRPr lang="en-US" sz="1200" b="1" u="sng" dirty="0"/>
          </a:p>
          <a:p>
            <a:pPr>
              <a:lnSpc>
                <a:spcPct val="107000"/>
              </a:lnSpc>
              <a:spcAft>
                <a:spcPts val="800"/>
              </a:spcAft>
            </a:pPr>
            <a:br>
              <a:rPr lang="en-US" sz="1200" b="1" u="sng" dirty="0"/>
            </a:br>
            <a:br>
              <a:rPr lang="en-US" sz="1200" b="1" u="sng" dirty="0"/>
            </a:br>
            <a:endParaRPr lang="en-US" sz="1200" b="1" u="sng" dirty="0"/>
          </a:p>
          <a:p>
            <a:pPr>
              <a:lnSpc>
                <a:spcPct val="107000"/>
              </a:lnSpc>
              <a:spcAft>
                <a:spcPts val="800"/>
              </a:spcAft>
            </a:pPr>
            <a:endParaRPr lang="en-US" sz="1200" b="1" u="sng" dirty="0"/>
          </a:p>
          <a:p>
            <a:pPr>
              <a:lnSpc>
                <a:spcPct val="107000"/>
              </a:lnSpc>
              <a:spcAft>
                <a:spcPts val="800"/>
              </a:spcAft>
            </a:pPr>
            <a:r>
              <a:rPr lang="en-US" sz="1200" b="1" u="sng" dirty="0"/>
              <a:t>Iron and Steel Weapons:</a:t>
            </a:r>
            <a:r>
              <a:rPr lang="en-US" sz="1200" b="1" dirty="0"/>
              <a:t> </a:t>
            </a:r>
            <a:r>
              <a:rPr lang="en-GB" sz="1200" u="sng" dirty="0">
                <a:solidFill>
                  <a:srgbClr val="0000FF"/>
                </a:solidFill>
                <a:ea typeface="Calibri" panose="020F0502020204030204" pitchFamily="34" charset="0"/>
                <a:cs typeface="Times New Roman" panose="02020603050405020304" pitchFamily="18" charset="0"/>
                <a:hlinkClick r:id="rId9"/>
              </a:rPr>
              <a:t>9 Blades that Forged History - HISTORY</a:t>
            </a:r>
            <a:r>
              <a:rPr lang="en-US" sz="1200" dirty="0"/>
              <a:t> accessed 14/03/21</a:t>
            </a:r>
          </a:p>
          <a:p>
            <a:pPr>
              <a:lnSpc>
                <a:spcPct val="107000"/>
              </a:lnSpc>
              <a:spcAft>
                <a:spcPts val="800"/>
              </a:spcAft>
            </a:pPr>
            <a:r>
              <a:rPr lang="en-US" sz="1200" dirty="0">
                <a:hlinkClick r:id="rId12"/>
              </a:rPr>
              <a:t>10 Medieval Siege Weapons - About History (about-history.com)</a:t>
            </a:r>
            <a:r>
              <a:rPr lang="en-US" sz="1200" dirty="0"/>
              <a:t> accessed 14/03/21</a:t>
            </a:r>
          </a:p>
          <a:p>
            <a:pPr>
              <a:lnSpc>
                <a:spcPct val="107000"/>
              </a:lnSpc>
              <a:spcAft>
                <a:spcPts val="800"/>
              </a:spcAft>
            </a:pPr>
            <a:r>
              <a:rPr lang="en-GB" sz="1200" dirty="0">
                <a:hlinkClick r:id="rId13"/>
              </a:rPr>
              <a:t>Iron Age – HISTORY</a:t>
            </a:r>
            <a:r>
              <a:rPr lang="en-GB" sz="1200" dirty="0"/>
              <a:t> accessed 14/03/21</a:t>
            </a:r>
          </a:p>
          <a:p>
            <a:pPr>
              <a:lnSpc>
                <a:spcPct val="107000"/>
              </a:lnSpc>
              <a:spcAft>
                <a:spcPts val="800"/>
              </a:spcAft>
            </a:pPr>
            <a:r>
              <a:rPr lang="en-US" sz="1200" dirty="0">
                <a:hlinkClick r:id="rId14"/>
              </a:rPr>
              <a:t>Medieval Siege Weapons - History Crunch - History Articles, Summaries, Biographies, Resources and More</a:t>
            </a:r>
            <a:r>
              <a:rPr lang="en-US" sz="1200" dirty="0"/>
              <a:t> accessed 14/03/21</a:t>
            </a:r>
          </a:p>
          <a:p>
            <a:pPr>
              <a:lnSpc>
                <a:spcPct val="107000"/>
              </a:lnSpc>
              <a:spcAft>
                <a:spcPts val="800"/>
              </a:spcAft>
            </a:pPr>
            <a:r>
              <a:rPr lang="en-GB" sz="1200" u="sng" dirty="0">
                <a:solidFill>
                  <a:srgbClr val="0000FF"/>
                </a:solidFill>
                <a:effectLst/>
                <a:ea typeface="Calibri" panose="020F0502020204030204" pitchFamily="34" charset="0"/>
                <a:cs typeface="Times New Roman" panose="02020603050405020304" pitchFamily="18" charset="0"/>
                <a:hlinkClick r:id="rId15"/>
              </a:rPr>
              <a:t>Timeline and History of Swords (knightsedge.com)</a:t>
            </a:r>
            <a:r>
              <a:rPr lang="en-GB" sz="1200" dirty="0">
                <a:effectLst/>
                <a:ea typeface="Calibri" panose="020F0502020204030204" pitchFamily="34" charset="0"/>
                <a:cs typeface="Times New Roman" panose="02020603050405020304" pitchFamily="18" charset="0"/>
              </a:rPr>
              <a:t> accessed 14/03/21</a:t>
            </a:r>
          </a:p>
          <a:p>
            <a:pPr>
              <a:lnSpc>
                <a:spcPct val="107000"/>
              </a:lnSpc>
              <a:spcAft>
                <a:spcPts val="800"/>
              </a:spcAft>
            </a:pPr>
            <a:r>
              <a:rPr lang="en-US" sz="1200" dirty="0">
                <a:hlinkClick r:id="rId16"/>
              </a:rPr>
              <a:t>The History of the English Longbow (historic-uk.com)</a:t>
            </a:r>
            <a:r>
              <a:rPr lang="en-US" sz="1200" dirty="0"/>
              <a:t> accessed 14/03/21</a:t>
            </a:r>
          </a:p>
          <a:p>
            <a:pPr>
              <a:lnSpc>
                <a:spcPct val="107000"/>
              </a:lnSpc>
              <a:spcAft>
                <a:spcPts val="800"/>
              </a:spcAft>
            </a:pPr>
            <a:r>
              <a:rPr lang="en-US" sz="1200" dirty="0">
                <a:hlinkClick r:id="rId17"/>
              </a:rPr>
              <a:t>Weapons Used in the Iron Age (synonym.com)</a:t>
            </a:r>
            <a:r>
              <a:rPr lang="en-US" sz="1200" dirty="0"/>
              <a:t> accessed 14/03/21</a:t>
            </a:r>
          </a:p>
        </p:txBody>
      </p:sp>
    </p:spTree>
    <p:extLst>
      <p:ext uri="{BB962C8B-B14F-4D97-AF65-F5344CB8AC3E}">
        <p14:creationId xmlns:p14="http://schemas.microsoft.com/office/powerpoint/2010/main" val="2826994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59DEF-6EB1-4158-919F-D68B2CCED539}"/>
              </a:ext>
            </a:extLst>
          </p:cNvPr>
          <p:cNvSpPr>
            <a:spLocks noGrp="1"/>
          </p:cNvSpPr>
          <p:nvPr>
            <p:ph type="title"/>
          </p:nvPr>
        </p:nvSpPr>
        <p:spPr>
          <a:xfrm>
            <a:off x="838200" y="365125"/>
            <a:ext cx="10515600" cy="1325563"/>
          </a:xfrm>
        </p:spPr>
        <p:txBody>
          <a:bodyPr>
            <a:normAutofit/>
          </a:bodyPr>
          <a:lstStyle/>
          <a:p>
            <a:r>
              <a:rPr lang="en-US" sz="5400" dirty="0"/>
              <a:t>Bibliography and References</a:t>
            </a:r>
            <a:endParaRPr lang="en-GB" sz="5400" dirty="0"/>
          </a:p>
        </p:txBody>
      </p:sp>
      <p:sp>
        <p:nvSpPr>
          <p:cNvPr id="7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7482ECF-3A63-4F23-8870-BA88D96D68F1}"/>
              </a:ext>
            </a:extLst>
          </p:cNvPr>
          <p:cNvSpPr txBox="1"/>
          <p:nvPr/>
        </p:nvSpPr>
        <p:spPr>
          <a:xfrm>
            <a:off x="0" y="1815886"/>
            <a:ext cx="12192000" cy="5632311"/>
          </a:xfrm>
          <a:prstGeom prst="rect">
            <a:avLst/>
          </a:prstGeom>
          <a:noFill/>
        </p:spPr>
        <p:txBody>
          <a:bodyPr wrap="square" numCol="3" rtlCol="0">
            <a:spAutoFit/>
          </a:bodyPr>
          <a:lstStyle/>
          <a:p>
            <a:r>
              <a:rPr lang="en-US" sz="1200" b="1" u="sng" dirty="0"/>
              <a:t>Gunpowder Weapons:</a:t>
            </a:r>
            <a:r>
              <a:rPr lang="en-US" sz="1200" dirty="0"/>
              <a:t> </a:t>
            </a:r>
            <a:r>
              <a:rPr lang="en-US" sz="1200" dirty="0">
                <a:hlinkClick r:id="rId2"/>
              </a:rPr>
              <a:t>British Cannon Design 1600 - 1800 (arc.id.au)</a:t>
            </a:r>
            <a:r>
              <a:rPr lang="en-GB" sz="1200" dirty="0"/>
              <a:t> accessed 14/03/21</a:t>
            </a:r>
            <a:endParaRPr lang="en-US" sz="1200" dirty="0"/>
          </a:p>
          <a:p>
            <a:endParaRPr lang="en-US" sz="1200" dirty="0"/>
          </a:p>
          <a:p>
            <a:r>
              <a:rPr lang="en-US" sz="1200" dirty="0">
                <a:hlinkClick r:id="rId3"/>
              </a:rPr>
              <a:t>British Cannonball Sizes (arc.id.au)</a:t>
            </a:r>
            <a:r>
              <a:rPr lang="en-US" sz="1200" dirty="0"/>
              <a:t> </a:t>
            </a:r>
            <a:r>
              <a:rPr lang="en-GB" sz="1200" dirty="0"/>
              <a:t>accessed 14/03/21</a:t>
            </a:r>
          </a:p>
          <a:p>
            <a:endParaRPr lang="en-US" sz="1200" dirty="0"/>
          </a:p>
          <a:p>
            <a:r>
              <a:rPr lang="en-US" sz="1200" dirty="0">
                <a:hlinkClick r:id="rId4"/>
              </a:rPr>
              <a:t>Brown Bess – The Story of History’s Most Famous Musket - MilitaryHistoryNow.com</a:t>
            </a:r>
            <a:r>
              <a:rPr lang="en-US" sz="1200" dirty="0"/>
              <a:t> </a:t>
            </a:r>
            <a:r>
              <a:rPr lang="en-GB" sz="1200" dirty="0"/>
              <a:t>accessed 14/03/21</a:t>
            </a:r>
          </a:p>
          <a:p>
            <a:endParaRPr lang="en-US" sz="1200" dirty="0"/>
          </a:p>
          <a:p>
            <a:r>
              <a:rPr lang="en-GB" sz="1200" dirty="0">
                <a:hlinkClick r:id="rId5"/>
              </a:rPr>
              <a:t>Cannon | weapon | Britannica</a:t>
            </a:r>
            <a:r>
              <a:rPr lang="en-GB" sz="1200" dirty="0"/>
              <a:t> accessed 14/03/21</a:t>
            </a:r>
          </a:p>
          <a:p>
            <a:endParaRPr lang="en-GB" sz="1200" dirty="0"/>
          </a:p>
          <a:p>
            <a:r>
              <a:rPr lang="en-US" sz="1200" dirty="0">
                <a:hlinkClick r:id="rId6"/>
              </a:rPr>
              <a:t>Eighteenth-Century Artillery | Weapons and Warfare</a:t>
            </a:r>
            <a:r>
              <a:rPr lang="en-US" sz="1200" dirty="0"/>
              <a:t> </a:t>
            </a:r>
            <a:r>
              <a:rPr lang="en-GB" sz="1200" dirty="0"/>
              <a:t>accessed 14/03/21</a:t>
            </a:r>
          </a:p>
          <a:p>
            <a:endParaRPr lang="en-US" sz="1200" dirty="0"/>
          </a:p>
          <a:p>
            <a:r>
              <a:rPr lang="en-GB" sz="1200" dirty="0">
                <a:hlinkClick r:id="rId7"/>
              </a:rPr>
              <a:t>Fire lance | Military Wiki | Fandom (wikia.org)</a:t>
            </a:r>
            <a:r>
              <a:rPr lang="en-GB" sz="1200" dirty="0"/>
              <a:t> accessed 14/03/21</a:t>
            </a:r>
          </a:p>
          <a:p>
            <a:endParaRPr lang="en-GB" sz="1200" dirty="0"/>
          </a:p>
          <a:p>
            <a:r>
              <a:rPr lang="en-US" sz="1200" dirty="0">
                <a:hlinkClick r:id="rId8"/>
              </a:rPr>
              <a:t>gunpowder | Facts, History, &amp; Definition | Britannica</a:t>
            </a:r>
            <a:r>
              <a:rPr lang="en-US" sz="1200" dirty="0"/>
              <a:t> </a:t>
            </a:r>
            <a:r>
              <a:rPr lang="en-GB" sz="1200" dirty="0"/>
              <a:t>accessed 14/03/21</a:t>
            </a:r>
          </a:p>
          <a:p>
            <a:endParaRPr lang="en-US" sz="1200" dirty="0"/>
          </a:p>
          <a:p>
            <a:r>
              <a:rPr lang="en-GB" sz="1200" dirty="0">
                <a:hlinkClick r:id="rId9"/>
              </a:rPr>
              <a:t>musket | Definition &amp; Facts | Britannica</a:t>
            </a:r>
            <a:r>
              <a:rPr lang="en-GB" sz="1200" dirty="0"/>
              <a:t> accessed 14/03/21</a:t>
            </a:r>
          </a:p>
          <a:p>
            <a:endParaRPr lang="en-GB" sz="1200" dirty="0"/>
          </a:p>
          <a:p>
            <a:r>
              <a:rPr lang="en-GB" sz="1200" dirty="0">
                <a:hlinkClick r:id="rId10"/>
              </a:rPr>
              <a:t>Naval artillery | Military Wiki | Fandom (wikia.org)</a:t>
            </a:r>
            <a:r>
              <a:rPr lang="en-GB" sz="1200" dirty="0"/>
              <a:t> accessed 14/03/21</a:t>
            </a:r>
          </a:p>
          <a:p>
            <a:endParaRPr lang="en-US" sz="1200" dirty="0">
              <a:hlinkClick r:id="rId11"/>
            </a:endParaRPr>
          </a:p>
          <a:p>
            <a:r>
              <a:rPr lang="en-GB" sz="1200" dirty="0">
                <a:hlinkClick r:id="rId11"/>
              </a:rPr>
              <a:t>Volley fire | Military Wiki | Fandom (wikia.org)</a:t>
            </a:r>
            <a:r>
              <a:rPr lang="en-GB" sz="1200" dirty="0"/>
              <a:t> accessed 14/03/21</a:t>
            </a:r>
          </a:p>
          <a:p>
            <a:endParaRPr lang="en-US" sz="1200" b="1" u="sng" dirty="0"/>
          </a:p>
          <a:p>
            <a:endParaRPr lang="en-US" sz="1200" b="1" u="sng" dirty="0"/>
          </a:p>
          <a:p>
            <a:endParaRPr lang="en-US" sz="1200" b="1" u="sng" dirty="0"/>
          </a:p>
          <a:p>
            <a:endParaRPr lang="en-US" sz="1200" b="1" u="sng" dirty="0"/>
          </a:p>
          <a:p>
            <a:r>
              <a:rPr lang="en-US" sz="1200" b="1" u="sng" dirty="0"/>
              <a:t>Modern Weapons</a:t>
            </a:r>
            <a:r>
              <a:rPr lang="en-GB" sz="1200" b="1" u="sng" dirty="0"/>
              <a:t>:</a:t>
            </a:r>
            <a:r>
              <a:rPr lang="en-GB" sz="1200" dirty="0"/>
              <a:t> </a:t>
            </a:r>
            <a:r>
              <a:rPr lang="en-US" sz="1200" dirty="0">
                <a:hlinkClick r:id="rId12"/>
              </a:rPr>
              <a:t>BBC - History - World Wars: Weapons of War: Mark 1 Tank - non interactive version</a:t>
            </a:r>
            <a:r>
              <a:rPr lang="en-US" sz="1200" dirty="0"/>
              <a:t> accessed 14/03/21</a:t>
            </a:r>
          </a:p>
          <a:p>
            <a:endParaRPr lang="en-US" sz="1200" dirty="0"/>
          </a:p>
          <a:p>
            <a:r>
              <a:rPr lang="en-GB" sz="1200" dirty="0">
                <a:hlinkClick r:id="rId13"/>
              </a:rPr>
              <a:t>Military rifles - Modern Firearms</a:t>
            </a:r>
            <a:r>
              <a:rPr lang="en-GB" sz="1200" dirty="0"/>
              <a:t> accessed 14/03/21</a:t>
            </a:r>
            <a:endParaRPr lang="en-US" sz="1200" b="1" u="sng" dirty="0"/>
          </a:p>
          <a:p>
            <a:endParaRPr lang="en-GB" sz="1200" dirty="0">
              <a:hlinkClick r:id="rId14"/>
            </a:endParaRPr>
          </a:p>
          <a:p>
            <a:r>
              <a:rPr lang="en-US" sz="1200" dirty="0">
                <a:hlinkClick r:id="rId15"/>
              </a:rPr>
              <a:t>SA80 A2 L85 Assault Rifle, United Kingdom (army-technology.com)</a:t>
            </a:r>
            <a:r>
              <a:rPr lang="en-US" sz="1200" dirty="0"/>
              <a:t> accessed 14/03/21</a:t>
            </a:r>
            <a:endParaRPr lang="en-GB" sz="1200" b="1" u="sng" dirty="0"/>
          </a:p>
          <a:p>
            <a:endParaRPr lang="en-GB" sz="1200" dirty="0">
              <a:hlinkClick r:id="rId14"/>
            </a:endParaRPr>
          </a:p>
          <a:p>
            <a:r>
              <a:rPr lang="en-US" sz="1200" dirty="0">
                <a:hlinkClick r:id="rId14"/>
              </a:rPr>
              <a:t>SA80 Rifle gets an upgrade | The British Army (mod.uk)</a:t>
            </a:r>
            <a:r>
              <a:rPr lang="en-US" sz="1200" dirty="0"/>
              <a:t> accessed 14/03/21</a:t>
            </a:r>
          </a:p>
          <a:p>
            <a:endParaRPr lang="en-US" sz="1200" dirty="0"/>
          </a:p>
          <a:p>
            <a:r>
              <a:rPr lang="en-US" sz="1200" dirty="0">
                <a:hlinkClick r:id="rId16"/>
              </a:rPr>
              <a:t>Rifling - The History of Rifles (weebly.com)</a:t>
            </a:r>
            <a:r>
              <a:rPr lang="en-US" sz="1200" dirty="0"/>
              <a:t> accessed 14/03/21</a:t>
            </a:r>
            <a:endParaRPr lang="en-GB" sz="1200" dirty="0"/>
          </a:p>
          <a:p>
            <a:endParaRPr lang="en-GB" sz="1200" b="1" u="sng" dirty="0"/>
          </a:p>
          <a:p>
            <a:r>
              <a:rPr lang="en-GB" sz="1200" dirty="0">
                <a:hlinkClick r:id="rId17"/>
              </a:rPr>
              <a:t>Rifle | weapon | Britannica</a:t>
            </a:r>
            <a:r>
              <a:rPr lang="en-GB" sz="1200" dirty="0"/>
              <a:t> accessed 14/03/21</a:t>
            </a:r>
            <a:endParaRPr lang="en-GB" sz="1200" b="1" u="sng" dirty="0"/>
          </a:p>
          <a:p>
            <a:endParaRPr lang="en-GB" sz="1200" b="1" u="sng" dirty="0"/>
          </a:p>
          <a:p>
            <a:r>
              <a:rPr lang="en-US" sz="1200" dirty="0">
                <a:hlinkClick r:id="rId18"/>
              </a:rPr>
              <a:t>Voices of the First World War: Tanks On The Somme | Imperial </a:t>
            </a:r>
          </a:p>
          <a:p>
            <a:r>
              <a:rPr lang="en-US" sz="1200" dirty="0">
                <a:hlinkClick r:id="rId18"/>
              </a:rPr>
              <a:t>War Museums (iwm.org.uk)</a:t>
            </a:r>
            <a:r>
              <a:rPr lang="en-US" sz="1200" dirty="0"/>
              <a:t> accessed 14/03/21</a:t>
            </a:r>
            <a:endParaRPr lang="en-US" sz="1200" b="1" u="sng" dirty="0"/>
          </a:p>
          <a:p>
            <a:endParaRPr lang="en-US" sz="1200" b="1" u="sng" dirty="0"/>
          </a:p>
          <a:p>
            <a:r>
              <a:rPr lang="en-US" sz="1200" dirty="0">
                <a:hlinkClick r:id="rId19"/>
              </a:rPr>
              <a:t>Who Invented the First Gun</a:t>
            </a:r>
            <a:r>
              <a:rPr lang="en-US" sz="1200" dirty="0"/>
              <a:t> accessed 14/03/21</a:t>
            </a:r>
            <a:endParaRPr lang="en-US" sz="1200" b="1" u="sng" dirty="0"/>
          </a:p>
          <a:p>
            <a:endParaRPr lang="en-US" sz="1200" b="1" u="sng" dirty="0"/>
          </a:p>
          <a:p>
            <a:r>
              <a:rPr lang="en-US" sz="1200" dirty="0">
                <a:hlinkClick r:id="rId20"/>
              </a:rPr>
              <a:t>Why the 114-year-old Lee-Enfield rifle is only now being retired by the Canadian Armed Forces | National Post</a:t>
            </a:r>
            <a:r>
              <a:rPr lang="en-US" sz="1200" dirty="0"/>
              <a:t> accessed 14/03/21</a:t>
            </a:r>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endParaRPr lang="en-US" sz="1200" b="1" u="sng" dirty="0"/>
          </a:p>
          <a:p>
            <a:r>
              <a:rPr lang="en-US" sz="2800" b="1" u="sng" dirty="0"/>
              <a:t>Images:</a:t>
            </a:r>
          </a:p>
          <a:p>
            <a:endParaRPr lang="en-US" sz="1200" dirty="0"/>
          </a:p>
          <a:p>
            <a:r>
              <a:rPr lang="en-US" sz="1200" b="1" u="sng" dirty="0"/>
              <a:t>Stone Weapons:</a:t>
            </a:r>
            <a:r>
              <a:rPr lang="en-US" sz="1200" dirty="0"/>
              <a:t> A Stone Hand Axe from </a:t>
            </a:r>
            <a:r>
              <a:rPr lang="en-GB" sz="1200" dirty="0">
                <a:hlinkClick r:id="rId21"/>
              </a:rPr>
              <a:t>Stone Age - HISTORY</a:t>
            </a:r>
            <a:r>
              <a:rPr lang="en-US" sz="1200" dirty="0"/>
              <a:t> accessed 13/03/21</a:t>
            </a:r>
          </a:p>
          <a:p>
            <a:endParaRPr lang="en-US" sz="1200" dirty="0"/>
          </a:p>
          <a:p>
            <a:r>
              <a:rPr lang="en-US" sz="1200" b="1" u="sng" dirty="0"/>
              <a:t>Bronze Weapons: </a:t>
            </a:r>
            <a:r>
              <a:rPr lang="en-US" sz="1200" dirty="0"/>
              <a:t>Examples of Bronze Age weapons from </a:t>
            </a:r>
            <a:r>
              <a:rPr lang="en-US" sz="1200" dirty="0">
                <a:hlinkClick r:id="rId22"/>
              </a:rPr>
              <a:t>The Bronze Age: Armor, Weapons &amp; Warfare | Study.com</a:t>
            </a:r>
            <a:r>
              <a:rPr lang="en-US" sz="1200" dirty="0"/>
              <a:t> accessed 13/03/21</a:t>
            </a:r>
          </a:p>
          <a:p>
            <a:endParaRPr lang="en-US" sz="1200" dirty="0"/>
          </a:p>
          <a:p>
            <a:r>
              <a:rPr lang="en-US" sz="1200" b="1" u="sng" dirty="0"/>
              <a:t>Iron and Steel Weapons: </a:t>
            </a:r>
            <a:r>
              <a:rPr lang="en-US" sz="1200" dirty="0"/>
              <a:t>Decorative Long Sword from </a:t>
            </a:r>
            <a:r>
              <a:rPr lang="en-US" sz="1200" dirty="0">
                <a:hlinkClick r:id="rId23"/>
              </a:rPr>
              <a:t>Medieval Weapons: Longsword. Types of Longswords, Facts and History (medievalbritain.com)</a:t>
            </a:r>
            <a:r>
              <a:rPr lang="en-US" sz="1200" dirty="0"/>
              <a:t> accessed 14/03/21</a:t>
            </a:r>
          </a:p>
          <a:p>
            <a:endParaRPr lang="en-US" sz="1200" dirty="0"/>
          </a:p>
          <a:p>
            <a:r>
              <a:rPr lang="en-US" sz="1200" b="1" u="sng" dirty="0"/>
              <a:t>Gunpowder Weapons: </a:t>
            </a:r>
            <a:r>
              <a:rPr lang="en-US" sz="1200" dirty="0"/>
              <a:t>Brown Bess Musket from </a:t>
            </a:r>
            <a:r>
              <a:rPr lang="en-US" sz="1200" dirty="0">
                <a:hlinkClick r:id="rId4"/>
              </a:rPr>
              <a:t>Brown Bess – The Story of History’s Most Famous Musket - MilitaryHistoryNow.com</a:t>
            </a:r>
            <a:r>
              <a:rPr lang="en-US" sz="1200" dirty="0"/>
              <a:t> accessed 14/03/21</a:t>
            </a:r>
          </a:p>
          <a:p>
            <a:endParaRPr lang="en-US" sz="1200" dirty="0"/>
          </a:p>
          <a:p>
            <a:r>
              <a:rPr lang="en-US" sz="1200" b="1" u="sng" dirty="0"/>
              <a:t>Modern Weapons: </a:t>
            </a:r>
            <a:r>
              <a:rPr lang="en-US" sz="1200" dirty="0"/>
              <a:t>SA80 being fired from </a:t>
            </a:r>
            <a:r>
              <a:rPr lang="en-US" sz="1200" dirty="0">
                <a:hlinkClick r:id="rId14"/>
              </a:rPr>
              <a:t>SA80 Rifle gets an upgrade | The British Army (mod.uk)</a:t>
            </a:r>
            <a:r>
              <a:rPr lang="en-US" sz="1200" dirty="0"/>
              <a:t> accessed 14/03/21</a:t>
            </a:r>
            <a:endParaRPr lang="en-GB" sz="1200" dirty="0"/>
          </a:p>
        </p:txBody>
      </p:sp>
    </p:spTree>
    <p:extLst>
      <p:ext uri="{BB962C8B-B14F-4D97-AF65-F5344CB8AC3E}">
        <p14:creationId xmlns:p14="http://schemas.microsoft.com/office/powerpoint/2010/main" val="2924013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678</TotalTime>
  <Words>2911</Words>
  <Application>Microsoft Office PowerPoint</Application>
  <PresentationFormat>Widescreen</PresentationFormat>
  <Paragraphs>151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Evolution of Weaponry</vt:lpstr>
      <vt:lpstr>Stone Weapons</vt:lpstr>
      <vt:lpstr>Bronze Weapons</vt:lpstr>
      <vt:lpstr>Iron and Steel Weapons</vt:lpstr>
      <vt:lpstr>Gunpowder Weapons</vt:lpstr>
      <vt:lpstr>Modern Weapons</vt:lpstr>
      <vt:lpstr>Bibliography and References</vt:lpstr>
      <vt:lpstr>Bibliography and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Evolution of Weaponry</dc:title>
  <dc:creator>Nathan Moore (2004922)</dc:creator>
  <cp:lastModifiedBy>Nathan Moore (2004922)</cp:lastModifiedBy>
  <cp:revision>60</cp:revision>
  <dcterms:created xsi:type="dcterms:W3CDTF">2021-03-12T17:58:45Z</dcterms:created>
  <dcterms:modified xsi:type="dcterms:W3CDTF">2021-03-14T22:51:10Z</dcterms:modified>
</cp:coreProperties>
</file>