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8" r:id="rId12"/>
    <p:sldId id="269" r:id="rId13"/>
    <p:sldId id="266" r:id="rId14"/>
    <p:sldId id="267"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elina Șișianu" userId="300814080cc79769" providerId="LiveId" clId="{EABF76F1-D8A5-4C30-9C97-4D960D866A4D}"/>
    <pc:docChg chg="modSld">
      <pc:chgData name="Adelina Șișianu" userId="300814080cc79769" providerId="LiveId" clId="{EABF76F1-D8A5-4C30-9C97-4D960D866A4D}" dt="2022-08-15T19:47:49.103" v="29" actId="14100"/>
      <pc:docMkLst>
        <pc:docMk/>
      </pc:docMkLst>
      <pc:sldChg chg="modSp mod">
        <pc:chgData name="Adelina Șișianu" userId="300814080cc79769" providerId="LiveId" clId="{EABF76F1-D8A5-4C30-9C97-4D960D866A4D}" dt="2022-08-15T19:47:49.103" v="29" actId="14100"/>
        <pc:sldMkLst>
          <pc:docMk/>
          <pc:sldMk cId="4023002914" sldId="256"/>
        </pc:sldMkLst>
        <pc:spChg chg="mod">
          <ac:chgData name="Adelina Șișianu" userId="300814080cc79769" providerId="LiveId" clId="{EABF76F1-D8A5-4C30-9C97-4D960D866A4D}" dt="2022-08-15T19:47:49.103" v="29" actId="14100"/>
          <ac:spMkLst>
            <pc:docMk/>
            <pc:sldMk cId="4023002914" sldId="256"/>
            <ac:spMk id="2" creationId="{00000000-0000-0000-0000-000000000000}"/>
          </ac:spMkLst>
        </pc:spChg>
      </pc:sldChg>
      <pc:sldChg chg="modSp mod">
        <pc:chgData name="Adelina Șișianu" userId="300814080cc79769" providerId="LiveId" clId="{EABF76F1-D8A5-4C30-9C97-4D960D866A4D}" dt="2022-08-11T14:04:31.735" v="28" actId="255"/>
        <pc:sldMkLst>
          <pc:docMk/>
          <pc:sldMk cId="909187165" sldId="266"/>
        </pc:sldMkLst>
        <pc:spChg chg="mod">
          <ac:chgData name="Adelina Șișianu" userId="300814080cc79769" providerId="LiveId" clId="{EABF76F1-D8A5-4C30-9C97-4D960D866A4D}" dt="2022-08-11T14:04:31.735" v="28" actId="255"/>
          <ac:spMkLst>
            <pc:docMk/>
            <pc:sldMk cId="909187165" sldId="26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C13C6B9-320B-4AFB-AF23-9B80D0D0E649}" type="datetimeFigureOut">
              <a:rPr lang="en-US" smtClean="0"/>
              <a:pPr/>
              <a:t>8/15/2022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A6AC728-2BF6-4643-8884-2B71BAAE82A5}" type="slidenum">
              <a:rPr lang="en-US" smtClean="0"/>
              <a:pPr/>
              <a:t>‹#›</a:t>
            </a:fld>
            <a:endParaRPr lang="en-US"/>
          </a:p>
        </p:txBody>
      </p:sp>
    </p:spTree>
    <p:extLst>
      <p:ext uri="{BB962C8B-B14F-4D97-AF65-F5344CB8AC3E}">
        <p14:creationId xmlns:p14="http://schemas.microsoft.com/office/powerpoint/2010/main" val="2013844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A6AC728-2BF6-4643-8884-2B71BAAE82A5}" type="slidenum">
              <a:rPr lang="en-US" smtClean="0"/>
              <a:pPr/>
              <a:t>1</a:t>
            </a:fld>
            <a:endParaRPr lang="en-US"/>
          </a:p>
        </p:txBody>
      </p:sp>
    </p:spTree>
    <p:extLst>
      <p:ext uri="{BB962C8B-B14F-4D97-AF65-F5344CB8AC3E}">
        <p14:creationId xmlns:p14="http://schemas.microsoft.com/office/powerpoint/2010/main" val="1544659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presentation aims to demonstrate the importance of flexible work culture in an organisation and how human resources promote diversity and inclusion at the work. </a:t>
            </a:r>
          </a:p>
        </p:txBody>
      </p:sp>
      <p:sp>
        <p:nvSpPr>
          <p:cNvPr id="4" name="Slide Number Placeholder 3"/>
          <p:cNvSpPr>
            <a:spLocks noGrp="1"/>
          </p:cNvSpPr>
          <p:nvPr>
            <p:ph type="sldNum" sz="quarter" idx="10"/>
          </p:nvPr>
        </p:nvSpPr>
        <p:spPr/>
        <p:txBody>
          <a:bodyPr/>
          <a:lstStyle/>
          <a:p>
            <a:fld id="{2A6AC728-2BF6-4643-8884-2B71BAAE82A5}" type="slidenum">
              <a:rPr lang="en-US" smtClean="0"/>
              <a:pPr/>
              <a:t>2</a:t>
            </a:fld>
            <a:endParaRPr lang="en-US"/>
          </a:p>
        </p:txBody>
      </p:sp>
    </p:spTree>
    <p:extLst>
      <p:ext uri="{BB962C8B-B14F-4D97-AF65-F5344CB8AC3E}">
        <p14:creationId xmlns:p14="http://schemas.microsoft.com/office/powerpoint/2010/main" val="16680959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latin typeface="+mn-lt"/>
                <a:ea typeface="+mn-ea"/>
                <a:cs typeface="+mn-cs"/>
              </a:rPr>
              <a:t>The multi-retail organisation began its journey in 1919. The organisation which was founded by Jack Cohen opened its first store in north London after a decade. </a:t>
            </a:r>
          </a:p>
        </p:txBody>
      </p:sp>
      <p:sp>
        <p:nvSpPr>
          <p:cNvPr id="4" name="Slide Number Placeholder 3"/>
          <p:cNvSpPr>
            <a:spLocks noGrp="1"/>
          </p:cNvSpPr>
          <p:nvPr>
            <p:ph type="sldNum" sz="quarter" idx="10"/>
          </p:nvPr>
        </p:nvSpPr>
        <p:spPr/>
        <p:txBody>
          <a:bodyPr/>
          <a:lstStyle/>
          <a:p>
            <a:fld id="{2A6AC728-2BF6-4643-8884-2B71BAAE82A5}" type="slidenum">
              <a:rPr lang="en-US" smtClean="0"/>
              <a:pPr/>
              <a:t>3</a:t>
            </a:fld>
            <a:endParaRPr lang="en-US"/>
          </a:p>
        </p:txBody>
      </p:sp>
    </p:spTree>
    <p:extLst>
      <p:ext uri="{BB962C8B-B14F-4D97-AF65-F5344CB8AC3E}">
        <p14:creationId xmlns:p14="http://schemas.microsoft.com/office/powerpoint/2010/main" val="2032262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0" i="0" kern="1200" dirty="0">
                <a:solidFill>
                  <a:schemeClr val="tx1"/>
                </a:solidFill>
                <a:effectLst/>
                <a:latin typeface="+mn-lt"/>
                <a:ea typeface="+mn-ea"/>
                <a:cs typeface="+mn-cs"/>
              </a:rPr>
              <a:t>The significance of diversity and inclusion at work can be understood as in an organisation if diversification is less then polarisation may get increased which may harm the organisation. The diversified talent enhances the chances of applying unique approaches for the benefit of the organisation. If inclusion is done effectively it enhances the scope of an organisation's growth with the development of leadership qualities and employee engagement within the organisation. This also helps the employees in better decision-making. This further contributes to the significant growth of the organisation. </a:t>
            </a:r>
          </a:p>
        </p:txBody>
      </p:sp>
      <p:sp>
        <p:nvSpPr>
          <p:cNvPr id="4" name="Slide Number Placeholder 3"/>
          <p:cNvSpPr>
            <a:spLocks noGrp="1"/>
          </p:cNvSpPr>
          <p:nvPr>
            <p:ph type="sldNum" sz="quarter" idx="10"/>
          </p:nvPr>
        </p:nvSpPr>
        <p:spPr/>
        <p:txBody>
          <a:bodyPr/>
          <a:lstStyle/>
          <a:p>
            <a:fld id="{2A6AC728-2BF6-4643-8884-2B71BAAE82A5}" type="slidenum">
              <a:rPr lang="en-US" smtClean="0"/>
              <a:pPr/>
              <a:t>4</a:t>
            </a:fld>
            <a:endParaRPr lang="en-US"/>
          </a:p>
        </p:txBody>
      </p:sp>
    </p:spTree>
    <p:extLst>
      <p:ext uri="{BB962C8B-B14F-4D97-AF65-F5344CB8AC3E}">
        <p14:creationId xmlns:p14="http://schemas.microsoft.com/office/powerpoint/2010/main" val="20322627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flexible working practices which were just an option before covid have now been adopted to have a diversified group of employees to obtain better results. This flexible working practice can be broadly classified into eight types namely part-time work, job share, flexitime, work from home, compressed and analysed work hours, mobile work and term-time only work. This diversity helps the company to hire diverse candidates in terms of country, age groups, etc and establish a healthy working environment to improve their product's quality and quantity.   </a:t>
            </a:r>
          </a:p>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2A6AC728-2BF6-4643-8884-2B71BAAE82A5}" type="slidenum">
              <a:rPr lang="en-US" smtClean="0"/>
              <a:pPr/>
              <a:t>5</a:t>
            </a:fld>
            <a:endParaRPr lang="en-US"/>
          </a:p>
        </p:txBody>
      </p:sp>
    </p:spTree>
    <p:extLst>
      <p:ext uri="{BB962C8B-B14F-4D97-AF65-F5344CB8AC3E}">
        <p14:creationId xmlns:p14="http://schemas.microsoft.com/office/powerpoint/2010/main" val="20322627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Human Resource professionals play a key role in implementing effective methods to hire a team of diverse people for the organisation. These professionals largely contribute to the organisation's CSR efforts, which further helps to include diversity within the organisation. They have the power in the management to enhance organisational diversity. They generally provide fair chances to every employee for learning and grow in the industry. Thus, promoting diversity and inclusion at almost every level of the organisation.</a:t>
            </a:r>
          </a:p>
        </p:txBody>
      </p:sp>
      <p:sp>
        <p:nvSpPr>
          <p:cNvPr id="4" name="Slide Number Placeholder 3"/>
          <p:cNvSpPr>
            <a:spLocks noGrp="1"/>
          </p:cNvSpPr>
          <p:nvPr>
            <p:ph type="sldNum" sz="quarter" idx="10"/>
          </p:nvPr>
        </p:nvSpPr>
        <p:spPr/>
        <p:txBody>
          <a:bodyPr/>
          <a:lstStyle/>
          <a:p>
            <a:fld id="{2A6AC728-2BF6-4643-8884-2B71BAAE82A5}" type="slidenum">
              <a:rPr lang="en-US" smtClean="0"/>
              <a:pPr/>
              <a:t>6</a:t>
            </a:fld>
            <a:endParaRPr lang="en-US"/>
          </a:p>
        </p:txBody>
      </p:sp>
    </p:spTree>
    <p:extLst>
      <p:ext uri="{BB962C8B-B14F-4D97-AF65-F5344CB8AC3E}">
        <p14:creationId xmlns:p14="http://schemas.microsoft.com/office/powerpoint/2010/main" val="20322627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latin typeface="+mn-lt"/>
                <a:ea typeface="+mn-ea"/>
                <a:cs typeface="+mn-cs"/>
              </a:rPr>
              <a:t>These professionals make strategies to promote organisational diversity and inclusion by not performing or allowing any kind of discrimination in the organisation. They do audits to monitor diversity and inclusion. They emphasise mentoring initiatives in the organisation to strengthen the weaker section of the workforce. At times, they also plan out initiatives to boost and empower the minorities in the organisation. These steps largely contribute to establishing and maintaining a good work culture in the organisation by enhancing diversity and inclusion. Hence, it can be comprehended that human resources play a massive role in promoting diversity and inclusion through flexible working. </a:t>
            </a:r>
          </a:p>
        </p:txBody>
      </p:sp>
      <p:sp>
        <p:nvSpPr>
          <p:cNvPr id="4" name="Slide Number Placeholder 3"/>
          <p:cNvSpPr>
            <a:spLocks noGrp="1"/>
          </p:cNvSpPr>
          <p:nvPr>
            <p:ph type="sldNum" sz="quarter" idx="10"/>
          </p:nvPr>
        </p:nvSpPr>
        <p:spPr/>
        <p:txBody>
          <a:bodyPr/>
          <a:lstStyle/>
          <a:p>
            <a:fld id="{2A6AC728-2BF6-4643-8884-2B71BAAE82A5}" type="slidenum">
              <a:rPr lang="en-US" smtClean="0"/>
              <a:pPr/>
              <a:t>7</a:t>
            </a:fld>
            <a:endParaRPr lang="en-US"/>
          </a:p>
        </p:txBody>
      </p:sp>
    </p:spTree>
    <p:extLst>
      <p:ext uri="{BB962C8B-B14F-4D97-AF65-F5344CB8AC3E}">
        <p14:creationId xmlns:p14="http://schemas.microsoft.com/office/powerpoint/2010/main" val="20322627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 Globalisation and pandemic have a huge impact on traditional working practices. This led the companies and the employees to realise the need to adapt to flexible working practices. Gender equality is one of the primary factors which every company aims to achieve thus boosting women's empowerment. To utilise the innovative approaches of the younger generation and get the assistance of the work experience of the veteran employees this practice of working is widely implemented. Hence, the current need of the companies to adopt flexible working practices can be comprehended.     </a:t>
            </a:r>
          </a:p>
        </p:txBody>
      </p:sp>
      <p:sp>
        <p:nvSpPr>
          <p:cNvPr id="4" name="Slide Number Placeholder 3"/>
          <p:cNvSpPr>
            <a:spLocks noGrp="1"/>
          </p:cNvSpPr>
          <p:nvPr>
            <p:ph type="sldNum" sz="quarter" idx="10"/>
          </p:nvPr>
        </p:nvSpPr>
        <p:spPr/>
        <p:txBody>
          <a:bodyPr/>
          <a:lstStyle/>
          <a:p>
            <a:fld id="{2A6AC728-2BF6-4643-8884-2B71BAAE82A5}" type="slidenum">
              <a:rPr lang="en-US" smtClean="0"/>
              <a:pPr/>
              <a:t>8</a:t>
            </a:fld>
            <a:endParaRPr lang="en-US"/>
          </a:p>
        </p:txBody>
      </p:sp>
    </p:spTree>
    <p:extLst>
      <p:ext uri="{BB962C8B-B14F-4D97-AF65-F5344CB8AC3E}">
        <p14:creationId xmlns:p14="http://schemas.microsoft.com/office/powerpoint/2010/main" val="20322627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examples of these organisations depict how much the entire world is gradually adapting to the flexible practice of working. </a:t>
            </a:r>
          </a:p>
          <a:p>
            <a:r>
              <a:rPr lang="en-IN"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2A6AC728-2BF6-4643-8884-2B71BAAE82A5}" type="slidenum">
              <a:rPr lang="en-US" smtClean="0"/>
              <a:pPr/>
              <a:t>9</a:t>
            </a:fld>
            <a:endParaRPr lang="en-US"/>
          </a:p>
        </p:txBody>
      </p:sp>
    </p:spTree>
    <p:extLst>
      <p:ext uri="{BB962C8B-B14F-4D97-AF65-F5344CB8AC3E}">
        <p14:creationId xmlns:p14="http://schemas.microsoft.com/office/powerpoint/2010/main" val="20322627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organisation is a multinational retail business that focuses on the betterment of its staff, by providing them with better flexible working practices. The employees can either apply formally or informally for the growth of the business. The application may be completely accepted or rejected by the company or both the individual employee and the organisation may partially agree to settle. The organisation has several options to provide to its staff to choose from flexible services. This helps the employees to increase their working efficiency and improve their decision-making skills. This further develops their loyalty to the organisation. This helps the organisation to bring in the inclusion of a diversified workforce in their organisation. Hence, the company can reach out to a wider customer base which will eventually increase its revenue of company.    </a:t>
            </a:r>
          </a:p>
        </p:txBody>
      </p:sp>
      <p:sp>
        <p:nvSpPr>
          <p:cNvPr id="4" name="Slide Number Placeholder 3"/>
          <p:cNvSpPr>
            <a:spLocks noGrp="1"/>
          </p:cNvSpPr>
          <p:nvPr>
            <p:ph type="sldNum" sz="quarter" idx="10"/>
          </p:nvPr>
        </p:nvSpPr>
        <p:spPr/>
        <p:txBody>
          <a:bodyPr/>
          <a:lstStyle/>
          <a:p>
            <a:fld id="{2A6AC728-2BF6-4643-8884-2B71BAAE82A5}" type="slidenum">
              <a:rPr lang="en-US" smtClean="0"/>
              <a:pPr/>
              <a:t>10</a:t>
            </a:fld>
            <a:endParaRPr lang="en-US"/>
          </a:p>
        </p:txBody>
      </p:sp>
    </p:spTree>
    <p:extLst>
      <p:ext uri="{BB962C8B-B14F-4D97-AF65-F5344CB8AC3E}">
        <p14:creationId xmlns:p14="http://schemas.microsoft.com/office/powerpoint/2010/main" val="20322627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As the company has the policy to offer flexible work practices for its employees on a condition of being the employee of that very organisation for 26 long weeks, we recommend bringing some relaxation on this condition. This relaxation will further boost the motivation of the employees to perform well. This relaxation will further help the company to grow diversity among its employees and increase the product's quantity and quality. The company may reduce the salary of the employee based on the mode of flexibility they choose which can be altered by the condition that if the staff work for a specific number of hours then, salary will not be reduced. This will suffice the production efficiency of the company hence earning more profit. </a:t>
            </a:r>
          </a:p>
          <a:p>
            <a:endParaRPr lang="en-IN" dirty="0"/>
          </a:p>
        </p:txBody>
      </p:sp>
      <p:sp>
        <p:nvSpPr>
          <p:cNvPr id="4" name="Slide Number Placeholder 3"/>
          <p:cNvSpPr>
            <a:spLocks noGrp="1"/>
          </p:cNvSpPr>
          <p:nvPr>
            <p:ph type="sldNum" sz="quarter" idx="10"/>
          </p:nvPr>
        </p:nvSpPr>
        <p:spPr/>
        <p:txBody>
          <a:bodyPr/>
          <a:lstStyle/>
          <a:p>
            <a:fld id="{2A6AC728-2BF6-4643-8884-2B71BAAE82A5}"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 this presentation, it is comprehended several ways to request for approval to flexible working practices. It is then further recommended some measures that may increase the profit of the organisation. In this presentation, it was aimed to understand the significance of diversity and inclusion and the role human resources play in promoting them through flexible work.</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lvl="0" algn="just"/>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A6AC728-2BF6-4643-8884-2B71BAAE82A5}" type="slidenum">
              <a:rPr lang="en-US" smtClean="0"/>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A6AC728-2BF6-4643-8884-2B71BAAE82A5}" type="slidenum">
              <a:rPr lang="en-US" smtClean="0"/>
              <a:pPr/>
              <a:t>13</a:t>
            </a:fld>
            <a:endParaRPr lang="en-US"/>
          </a:p>
        </p:txBody>
      </p:sp>
    </p:spTree>
    <p:extLst>
      <p:ext uri="{BB962C8B-B14F-4D97-AF65-F5344CB8AC3E}">
        <p14:creationId xmlns:p14="http://schemas.microsoft.com/office/powerpoint/2010/main" val="2032262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3842D48-5123-4020-B955-B487C703A129}" type="datetime1">
              <a:rPr lang="en-US" smtClean="0"/>
              <a:pPr/>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29306838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1AF50-077D-4BB9-872E-E9AC13C3BA93}" type="datetime1">
              <a:rPr lang="en-US" smtClean="0"/>
              <a:pPr/>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215426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3C3644-4274-4B46-BBFF-ED72FB0DC221}" type="datetime1">
              <a:rPr lang="en-US" smtClean="0"/>
              <a:pPr/>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2839058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D216CB9-91E1-484A-84CC-0B8D2F52DA22}" type="datetime1">
              <a:rPr lang="en-US" smtClean="0"/>
              <a:pPr/>
              <a:t>8/15/2022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2303885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397E58-2F78-4C1A-8F7F-2F924319292F}" type="datetime1">
              <a:rPr lang="en-US" smtClean="0"/>
              <a:pPr/>
              <a:t>8/15/2022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1447249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05B7931-64AB-4779-B37E-6B709E43C183}" type="datetime1">
              <a:rPr lang="en-US" smtClean="0"/>
              <a:pPr/>
              <a:t>8/15/2022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103119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7931B3-8E7B-4642-A9C3-B10275DF6942}" type="datetime1">
              <a:rPr lang="en-US" smtClean="0"/>
              <a:pPr/>
              <a:t>8/15/2022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3070028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D594C3C-01AB-4756-BD99-98AA300D698B}" type="datetime1">
              <a:rPr lang="en-US" smtClean="0"/>
              <a:pPr/>
              <a:t>8/15/2022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3831740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56F27F-117A-4673-9F78-C6A276A1FF71}" type="datetime1">
              <a:rPr lang="en-US" smtClean="0"/>
              <a:pPr/>
              <a:t>8/15/2022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805242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E37D59-BB3A-4893-993E-B947BA70BCF7}" type="datetime1">
              <a:rPr lang="en-US" smtClean="0"/>
              <a:pPr/>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3900741372"/>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E37D59-BB3A-4893-993E-B947BA70BCF7}" type="datetime1">
              <a:rPr lang="en-US" smtClean="0"/>
              <a:pPr/>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58D6F6-D484-4F99-88B1-7480C0880547}"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75208895"/>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E37D59-BB3A-4893-993E-B947BA70BCF7}" type="datetime1">
              <a:rPr lang="en-US" smtClean="0"/>
              <a:pPr/>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126862821"/>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E37D59-BB3A-4893-993E-B947BA70BCF7}" type="datetime1">
              <a:rPr lang="en-US" smtClean="0"/>
              <a:pPr/>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58D6F6-D484-4F99-88B1-7480C0880547}"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14058560"/>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E37D59-BB3A-4893-993E-B947BA70BCF7}" type="datetime1">
              <a:rPr lang="en-US" smtClean="0"/>
              <a:pPr/>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2961102587"/>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C1F1E3-AFB7-4BEC-A5C7-53D19A645993}" type="datetime1">
              <a:rPr lang="en-US" smtClean="0"/>
              <a:pPr/>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5987076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C02ADF-5EBA-4D75-8736-ED0D2ADE281B}" type="datetime1">
              <a:rPr lang="en-US" smtClean="0"/>
              <a:pPr/>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6812269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EE37D59-BB3A-4893-993E-B947BA70BCF7}" type="datetime1">
              <a:rPr lang="en-US" smtClean="0"/>
              <a:pPr/>
              <a:t>8/15/2022</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E258D6F6-D484-4F99-88B1-7480C0880547}" type="slidenum">
              <a:rPr lang="en-US" smtClean="0"/>
              <a:pPr/>
              <a:t>‹#›</a:t>
            </a:fld>
            <a:endParaRPr lang="en-US"/>
          </a:p>
        </p:txBody>
      </p:sp>
    </p:spTree>
    <p:extLst>
      <p:ext uri="{BB962C8B-B14F-4D97-AF65-F5344CB8AC3E}">
        <p14:creationId xmlns:p14="http://schemas.microsoft.com/office/powerpoint/2010/main" val="18959894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Lst>
  <p:hf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srcRect/>
          <a:stretch>
            <a:fillRect/>
          </a:stretch>
        </p:blipFill>
        <p:spPr bwMode="auto">
          <a:xfrm>
            <a:off x="3800600" y="1371572"/>
            <a:ext cx="5109764" cy="3832323"/>
          </a:xfrm>
          <a:prstGeom prst="rect">
            <a:avLst/>
          </a:prstGeom>
          <a:ln>
            <a:noFill/>
          </a:ln>
          <a:effectLst>
            <a:softEdge rad="112500"/>
          </a:effectLst>
        </p:spPr>
      </p:pic>
      <p:sp>
        <p:nvSpPr>
          <p:cNvPr id="2" name="Title 1"/>
          <p:cNvSpPr>
            <a:spLocks noGrp="1"/>
          </p:cNvSpPr>
          <p:nvPr>
            <p:ph type="ctrTitle"/>
          </p:nvPr>
        </p:nvSpPr>
        <p:spPr>
          <a:xfrm>
            <a:off x="467544" y="1268760"/>
            <a:ext cx="3333056" cy="2592288"/>
          </a:xfrm>
        </p:spPr>
        <p:txBody>
          <a:bodyPr>
            <a:noAutofit/>
          </a:bodyPr>
          <a:lstStyle/>
          <a:p>
            <a:r>
              <a:rPr lang="en-IN" sz="3200" dirty="0"/>
              <a:t>Adelina </a:t>
            </a:r>
            <a:r>
              <a:rPr lang="en-IN" sz="3200" dirty="0" err="1"/>
              <a:t>Sisianu</a:t>
            </a:r>
            <a:r>
              <a:rPr lang="en-IN" sz="3200" dirty="0">
                <a:effectLst/>
              </a:rPr>
              <a:t> MANAGING PEOPLE ASSIGNMENT 1</a:t>
            </a:r>
          </a:p>
        </p:txBody>
      </p:sp>
      <p:sp>
        <p:nvSpPr>
          <p:cNvPr id="5" name="Slide Number Placeholder 4"/>
          <p:cNvSpPr>
            <a:spLocks noGrp="1"/>
          </p:cNvSpPr>
          <p:nvPr>
            <p:ph type="sldNum" sz="quarter" idx="12"/>
          </p:nvPr>
        </p:nvSpPr>
        <p:spPr/>
        <p:txBody>
          <a:bodyPr/>
          <a:lstStyle/>
          <a:p>
            <a:fld id="{E258D6F6-D484-4F99-88B1-7480C0880547}" type="slidenum">
              <a:rPr lang="en-US" smtClean="0"/>
              <a:pPr/>
              <a:t>1</a:t>
            </a:fld>
            <a:endParaRPr lang="en-US"/>
          </a:p>
        </p:txBody>
      </p:sp>
    </p:spTree>
    <p:extLst>
      <p:ext uri="{BB962C8B-B14F-4D97-AF65-F5344CB8AC3E}">
        <p14:creationId xmlns:p14="http://schemas.microsoft.com/office/powerpoint/2010/main" val="4023002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effectLst/>
                <a:latin typeface="+mn-lt"/>
              </a:rPr>
              <a:t>Slide 1: Introduction </a:t>
            </a:r>
            <a:br>
              <a:rPr lang="en-US" sz="3200" dirty="0">
                <a:effectLst/>
                <a:latin typeface="+mn-lt"/>
              </a:rPr>
            </a:br>
            <a:endParaRPr lang="en-US" sz="3200" dirty="0">
              <a:latin typeface="+mn-lt"/>
            </a:endParaRPr>
          </a:p>
        </p:txBody>
      </p:sp>
      <p:sp>
        <p:nvSpPr>
          <p:cNvPr id="3" name="Content Placeholder 2"/>
          <p:cNvSpPr>
            <a:spLocks noGrp="1"/>
          </p:cNvSpPr>
          <p:nvPr>
            <p:ph sz="half" idx="1"/>
          </p:nvPr>
        </p:nvSpPr>
        <p:spPr>
          <a:xfrm>
            <a:off x="228600" y="1524000"/>
            <a:ext cx="4038600" cy="4525963"/>
          </a:xfrm>
        </p:spPr>
        <p:txBody>
          <a:bodyPr>
            <a:normAutofit/>
          </a:bodyPr>
          <a:lstStyle/>
          <a:p>
            <a:pPr lvl="0" algn="just"/>
            <a:r>
              <a:rPr lang="en-IN" sz="1500" dirty="0"/>
              <a:t>This presentation will emphasise on flexible work culture in an organisation.</a:t>
            </a:r>
          </a:p>
          <a:p>
            <a:pPr lvl="0" algn="just"/>
            <a:r>
              <a:rPr lang="en-IN" sz="1500" dirty="0"/>
              <a:t>The presentation demonstrates the analysis of the role human resources has in promoting diversity and inclusion at work.</a:t>
            </a:r>
          </a:p>
          <a:p>
            <a:pPr lvl="0" algn="just"/>
            <a:r>
              <a:rPr lang="en-IN" sz="1500" dirty="0"/>
              <a:t>According to a recent survey, (55%) of employees demand flexible working part of a week and (49%) of employees demand flexible work for the entire week(</a:t>
            </a:r>
            <a:r>
              <a:rPr lang="en-IN" sz="1500" dirty="0" err="1"/>
              <a:t>Acas</a:t>
            </a:r>
            <a:r>
              <a:rPr lang="en-IN" sz="1500" dirty="0"/>
              <a:t>, 2021).</a:t>
            </a:r>
          </a:p>
        </p:txBody>
      </p:sp>
      <p:sp>
        <p:nvSpPr>
          <p:cNvPr id="6" name="Slide Number Placeholder 5"/>
          <p:cNvSpPr>
            <a:spLocks noGrp="1"/>
          </p:cNvSpPr>
          <p:nvPr>
            <p:ph type="sldNum" sz="quarter" idx="12"/>
          </p:nvPr>
        </p:nvSpPr>
        <p:spPr/>
        <p:txBody>
          <a:bodyPr/>
          <a:lstStyle/>
          <a:p>
            <a:fld id="{E258D6F6-D484-4F99-88B1-7480C0880547}" type="slidenum">
              <a:rPr lang="en-US" smtClean="0"/>
              <a:pPr/>
              <a:t>2</a:t>
            </a:fld>
            <a:endParaRPr lang="en-US"/>
          </a:p>
        </p:txBody>
      </p:sp>
      <p:pic>
        <p:nvPicPr>
          <p:cNvPr id="3074" name="Picture 2"/>
          <p:cNvPicPr>
            <a:picLocks noChangeAspect="1" noChangeArrowheads="1"/>
          </p:cNvPicPr>
          <p:nvPr/>
        </p:nvPicPr>
        <p:blipFill>
          <a:blip r:embed="rId3"/>
          <a:srcRect/>
          <a:stretch>
            <a:fillRect/>
          </a:stretch>
        </p:blipFill>
        <p:spPr bwMode="auto">
          <a:xfrm>
            <a:off x="4500562" y="1428735"/>
            <a:ext cx="4429156" cy="3929091"/>
          </a:xfrm>
          <a:prstGeom prst="rect">
            <a:avLst/>
          </a:prstGeom>
          <a:noFill/>
          <a:ln w="9525">
            <a:noFill/>
            <a:miter lim="800000"/>
            <a:headEnd/>
            <a:tailEnd/>
          </a:ln>
          <a:effectLst/>
        </p:spPr>
      </p:pic>
    </p:spTree>
    <p:extLst>
      <p:ext uri="{BB962C8B-B14F-4D97-AF65-F5344CB8AC3E}">
        <p14:creationId xmlns:p14="http://schemas.microsoft.com/office/powerpoint/2010/main" val="1015309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9343" y="260648"/>
            <a:ext cx="6347714" cy="1320800"/>
          </a:xfrm>
        </p:spPr>
        <p:txBody>
          <a:bodyPr>
            <a:noAutofit/>
          </a:bodyPr>
          <a:lstStyle/>
          <a:p>
            <a:r>
              <a:rPr lang="en-US" sz="3200" dirty="0">
                <a:effectLst/>
                <a:latin typeface="+mn-lt"/>
              </a:rPr>
              <a:t>Slide 2:Background of the organisation </a:t>
            </a:r>
            <a:br>
              <a:rPr lang="en-US" sz="3200" dirty="0">
                <a:effectLst/>
                <a:latin typeface="+mn-lt"/>
              </a:rPr>
            </a:br>
            <a:endParaRPr lang="en-US" sz="3200" dirty="0">
              <a:latin typeface="+mn-lt"/>
            </a:endParaRPr>
          </a:p>
        </p:txBody>
      </p:sp>
      <p:sp>
        <p:nvSpPr>
          <p:cNvPr id="3" name="Content Placeholder 2"/>
          <p:cNvSpPr>
            <a:spLocks noGrp="1"/>
          </p:cNvSpPr>
          <p:nvPr>
            <p:ph sz="half" idx="1"/>
          </p:nvPr>
        </p:nvSpPr>
        <p:spPr>
          <a:xfrm>
            <a:off x="245779" y="1697962"/>
            <a:ext cx="4040905" cy="4525963"/>
          </a:xfrm>
        </p:spPr>
        <p:txBody>
          <a:bodyPr numCol="1">
            <a:normAutofit/>
          </a:bodyPr>
          <a:lstStyle/>
          <a:p>
            <a:pPr lvl="0" algn="just"/>
            <a:r>
              <a:rPr lang="en-IN" sz="1500" dirty="0"/>
              <a:t>Tesco was founded by Jack Cohen in 1919 from a stall in the East End of London (Tesco, 2022).</a:t>
            </a:r>
          </a:p>
          <a:p>
            <a:pPr lvl="0" algn="just"/>
            <a:r>
              <a:rPr lang="en-IN" sz="1500" dirty="0"/>
              <a:t>The name of the organisation dates back to 1924 from the initials of the partner of the firm TE Stockwell of the tea suppliers(Tesco, 2022). </a:t>
            </a:r>
          </a:p>
          <a:p>
            <a:pPr lvl="0" algn="just"/>
            <a:r>
              <a:rPr lang="en-IN" sz="1500" dirty="0"/>
              <a:t>The first store of the organisation was opened in north London in the year 1929 (Tesco, 2022).</a:t>
            </a:r>
          </a:p>
          <a:p>
            <a:pPr lvl="0" algn="just"/>
            <a:r>
              <a:rPr lang="en-IN" sz="1500" dirty="0"/>
              <a:t>The company has seen effective growth by aiming to increase customer satisfaction.</a:t>
            </a:r>
          </a:p>
        </p:txBody>
      </p:sp>
      <p:sp>
        <p:nvSpPr>
          <p:cNvPr id="6" name="Slide Number Placeholder 5"/>
          <p:cNvSpPr>
            <a:spLocks noGrp="1"/>
          </p:cNvSpPr>
          <p:nvPr>
            <p:ph type="sldNum" sz="quarter" idx="12"/>
          </p:nvPr>
        </p:nvSpPr>
        <p:spPr/>
        <p:txBody>
          <a:bodyPr/>
          <a:lstStyle/>
          <a:p>
            <a:fld id="{E258D6F6-D484-4F99-88B1-7480C0880547}" type="slidenum">
              <a:rPr lang="en-US" smtClean="0"/>
              <a:pPr/>
              <a:t>3</a:t>
            </a:fld>
            <a:endParaRPr lang="en-US"/>
          </a:p>
        </p:txBody>
      </p:sp>
      <p:pic>
        <p:nvPicPr>
          <p:cNvPr id="4098" name="Picture 2"/>
          <p:cNvPicPr>
            <a:picLocks noChangeAspect="1" noChangeArrowheads="1"/>
          </p:cNvPicPr>
          <p:nvPr/>
        </p:nvPicPr>
        <p:blipFill>
          <a:blip r:embed="rId3"/>
          <a:srcRect/>
          <a:stretch>
            <a:fillRect/>
          </a:stretch>
        </p:blipFill>
        <p:spPr bwMode="auto">
          <a:xfrm>
            <a:off x="4623333" y="1706765"/>
            <a:ext cx="4429156" cy="3857652"/>
          </a:xfrm>
          <a:prstGeom prst="rect">
            <a:avLst/>
          </a:prstGeom>
          <a:noFill/>
          <a:ln w="9525">
            <a:noFill/>
            <a:miter lim="800000"/>
            <a:headEnd/>
            <a:tailEnd/>
          </a:ln>
          <a:effectLst/>
        </p:spPr>
      </p:pic>
    </p:spTree>
    <p:extLst>
      <p:ext uri="{BB962C8B-B14F-4D97-AF65-F5344CB8AC3E}">
        <p14:creationId xmlns:p14="http://schemas.microsoft.com/office/powerpoint/2010/main" val="4230298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8277225" cy="1020762"/>
          </a:xfrm>
        </p:spPr>
        <p:txBody>
          <a:bodyPr>
            <a:noAutofit/>
          </a:bodyPr>
          <a:lstStyle/>
          <a:p>
            <a:r>
              <a:rPr lang="en-US" sz="2800" dirty="0">
                <a:effectLst/>
                <a:latin typeface="+mn-lt"/>
              </a:rPr>
              <a:t>Slide 3:</a:t>
            </a:r>
            <a:r>
              <a:rPr lang="en-IN" sz="2800" dirty="0">
                <a:effectLst/>
                <a:latin typeface="+mn-lt"/>
              </a:rPr>
              <a:t>Significance of diversity and inclusion at work </a:t>
            </a:r>
            <a:endParaRPr lang="en-US" sz="2800" dirty="0">
              <a:latin typeface="+mn-lt"/>
            </a:endParaRPr>
          </a:p>
        </p:txBody>
      </p:sp>
      <p:sp>
        <p:nvSpPr>
          <p:cNvPr id="3" name="Content Placeholder 2"/>
          <p:cNvSpPr>
            <a:spLocks noGrp="1"/>
          </p:cNvSpPr>
          <p:nvPr>
            <p:ph sz="half" idx="1"/>
          </p:nvPr>
        </p:nvSpPr>
        <p:spPr>
          <a:xfrm>
            <a:off x="409576" y="1628800"/>
            <a:ext cx="3730376" cy="4412561"/>
          </a:xfrm>
        </p:spPr>
        <p:txBody>
          <a:bodyPr>
            <a:noAutofit/>
          </a:bodyPr>
          <a:lstStyle/>
          <a:p>
            <a:pPr lvl="0" algn="just"/>
            <a:r>
              <a:rPr lang="en-IN" sz="1500" dirty="0"/>
              <a:t>Diversity in the workplace is essential to avoid polarisation (Mckinsey, 2022).</a:t>
            </a:r>
          </a:p>
          <a:p>
            <a:pPr lvl="0" algn="just"/>
            <a:r>
              <a:rPr lang="en-IN" sz="1500" dirty="0"/>
              <a:t>This helps in growing the talent diversity among the employees.</a:t>
            </a:r>
          </a:p>
          <a:p>
            <a:pPr lvl="0" algn="just"/>
            <a:r>
              <a:rPr lang="en-IN" sz="1500" dirty="0"/>
              <a:t>Inclusion plays a pivotal role in managing the business to grow.</a:t>
            </a:r>
          </a:p>
          <a:p>
            <a:pPr lvl="0" algn="just"/>
            <a:r>
              <a:rPr lang="en-IN" sz="1500" dirty="0"/>
              <a:t>This further develops the experience of the employee and the leadership qualities of the organisation.</a:t>
            </a:r>
          </a:p>
          <a:p>
            <a:pPr lvl="0" algn="just"/>
            <a:r>
              <a:rPr lang="en-IN" sz="1500" dirty="0"/>
              <a:t>The significance also includes an increase in employee engagement along with better decision-making.</a:t>
            </a:r>
          </a:p>
        </p:txBody>
      </p:sp>
      <p:sp>
        <p:nvSpPr>
          <p:cNvPr id="6" name="Slide Number Placeholder 5"/>
          <p:cNvSpPr>
            <a:spLocks noGrp="1"/>
          </p:cNvSpPr>
          <p:nvPr>
            <p:ph type="sldNum" sz="quarter" idx="12"/>
          </p:nvPr>
        </p:nvSpPr>
        <p:spPr/>
        <p:txBody>
          <a:bodyPr/>
          <a:lstStyle/>
          <a:p>
            <a:fld id="{E258D6F6-D484-4F99-88B1-7480C0880547}" type="slidenum">
              <a:rPr lang="en-US" smtClean="0"/>
              <a:pPr/>
              <a:t>4</a:t>
            </a:fld>
            <a:endParaRPr lang="en-US"/>
          </a:p>
        </p:txBody>
      </p:sp>
      <p:pic>
        <p:nvPicPr>
          <p:cNvPr id="5122" name="Picture 2"/>
          <p:cNvPicPr>
            <a:picLocks noChangeAspect="1" noChangeArrowheads="1"/>
          </p:cNvPicPr>
          <p:nvPr/>
        </p:nvPicPr>
        <p:blipFill>
          <a:blip r:embed="rId3"/>
          <a:srcRect/>
          <a:stretch>
            <a:fillRect/>
          </a:stretch>
        </p:blipFill>
        <p:spPr bwMode="auto">
          <a:xfrm>
            <a:off x="4319583" y="1772816"/>
            <a:ext cx="4414841" cy="3500462"/>
          </a:xfrm>
          <a:prstGeom prst="rect">
            <a:avLst/>
          </a:prstGeom>
          <a:noFill/>
          <a:ln w="9525">
            <a:noFill/>
            <a:miter lim="800000"/>
            <a:headEnd/>
            <a:tailEnd/>
          </a:ln>
          <a:effectLst/>
        </p:spPr>
      </p:pic>
    </p:spTree>
    <p:extLst>
      <p:ext uri="{BB962C8B-B14F-4D97-AF65-F5344CB8AC3E}">
        <p14:creationId xmlns:p14="http://schemas.microsoft.com/office/powerpoint/2010/main" val="2880660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387" y="152400"/>
            <a:ext cx="8277225" cy="1020762"/>
          </a:xfrm>
        </p:spPr>
        <p:txBody>
          <a:bodyPr>
            <a:noAutofit/>
          </a:bodyPr>
          <a:lstStyle/>
          <a:p>
            <a:r>
              <a:rPr lang="en-US" sz="2800" dirty="0">
                <a:effectLst/>
              </a:rPr>
              <a:t>Slide 4:</a:t>
            </a:r>
            <a:r>
              <a:rPr lang="en-IN" sz="2800" dirty="0">
                <a:effectLst/>
              </a:rPr>
              <a:t>Importance of flexible working practices regarding diversity and inclusion </a:t>
            </a:r>
            <a:br>
              <a:rPr lang="en-IN" sz="2800" dirty="0">
                <a:effectLst/>
              </a:rPr>
            </a:br>
            <a:endParaRPr lang="en-US" sz="2800" dirty="0">
              <a:effectLst/>
            </a:endParaRPr>
          </a:p>
        </p:txBody>
      </p:sp>
      <p:sp>
        <p:nvSpPr>
          <p:cNvPr id="3" name="Content Placeholder 2"/>
          <p:cNvSpPr>
            <a:spLocks noGrp="1"/>
          </p:cNvSpPr>
          <p:nvPr>
            <p:ph sz="half" idx="1"/>
          </p:nvPr>
        </p:nvSpPr>
        <p:spPr>
          <a:xfrm>
            <a:off x="433387" y="1650693"/>
            <a:ext cx="4038600" cy="4525963"/>
          </a:xfrm>
        </p:spPr>
        <p:txBody>
          <a:bodyPr>
            <a:normAutofit/>
          </a:bodyPr>
          <a:lstStyle/>
          <a:p>
            <a:pPr lvl="0" algn="just"/>
            <a:r>
              <a:rPr lang="en-IN" sz="1500" dirty="0"/>
              <a:t>Flexible working practices help companies to hire diverse employees(</a:t>
            </a:r>
            <a:r>
              <a:rPr lang="en-IN" sz="1500" dirty="0" err="1"/>
              <a:t>Cnbc</a:t>
            </a:r>
            <a:r>
              <a:rPr lang="en-IN" sz="1500" dirty="0"/>
              <a:t>, 2022).</a:t>
            </a:r>
          </a:p>
          <a:p>
            <a:pPr lvl="0" algn="just"/>
            <a:r>
              <a:rPr lang="en-IN" sz="1500" dirty="0"/>
              <a:t>This improves the working experience of the diversified group of employees.</a:t>
            </a:r>
          </a:p>
          <a:p>
            <a:pPr lvl="0" algn="just"/>
            <a:r>
              <a:rPr lang="en-IN" sz="1500" dirty="0"/>
              <a:t>This flexibility has eight types which range from part-time jobs to working from home.</a:t>
            </a:r>
          </a:p>
          <a:p>
            <a:pPr lvl="0" algn="just"/>
            <a:r>
              <a:rPr lang="en-IN" sz="1500" dirty="0"/>
              <a:t>The inclusion of this diversification of work culture helps to maintain a healthy working environment in the organisation.</a:t>
            </a:r>
          </a:p>
          <a:p>
            <a:pPr lvl="0" algn="just"/>
            <a:r>
              <a:rPr lang="en-IN" sz="1500" dirty="0"/>
              <a:t>This directly impacts both the quality and quantity of the production.</a:t>
            </a:r>
          </a:p>
        </p:txBody>
      </p:sp>
      <p:sp>
        <p:nvSpPr>
          <p:cNvPr id="6" name="Slide Number Placeholder 5"/>
          <p:cNvSpPr>
            <a:spLocks noGrp="1"/>
          </p:cNvSpPr>
          <p:nvPr>
            <p:ph type="sldNum" sz="quarter" idx="12"/>
          </p:nvPr>
        </p:nvSpPr>
        <p:spPr/>
        <p:txBody>
          <a:bodyPr/>
          <a:lstStyle/>
          <a:p>
            <a:fld id="{E258D6F6-D484-4F99-88B1-7480C0880547}" type="slidenum">
              <a:rPr lang="en-US" smtClean="0"/>
              <a:pPr/>
              <a:t>5</a:t>
            </a:fld>
            <a:endParaRPr lang="en-US"/>
          </a:p>
        </p:txBody>
      </p:sp>
      <p:pic>
        <p:nvPicPr>
          <p:cNvPr id="6146" name="Picture 2"/>
          <p:cNvPicPr>
            <a:picLocks noChangeAspect="1" noChangeArrowheads="1"/>
          </p:cNvPicPr>
          <p:nvPr/>
        </p:nvPicPr>
        <p:blipFill>
          <a:blip r:embed="rId3"/>
          <a:srcRect/>
          <a:stretch>
            <a:fillRect/>
          </a:stretch>
        </p:blipFill>
        <p:spPr bwMode="auto">
          <a:xfrm>
            <a:off x="4714876" y="1285860"/>
            <a:ext cx="4186239" cy="3786214"/>
          </a:xfrm>
          <a:prstGeom prst="rect">
            <a:avLst/>
          </a:prstGeom>
          <a:noFill/>
          <a:ln w="9525">
            <a:noFill/>
            <a:miter lim="800000"/>
            <a:headEnd/>
            <a:tailEnd/>
          </a:ln>
          <a:effectLst/>
        </p:spPr>
      </p:pic>
    </p:spTree>
    <p:extLst>
      <p:ext uri="{BB962C8B-B14F-4D97-AF65-F5344CB8AC3E}">
        <p14:creationId xmlns:p14="http://schemas.microsoft.com/office/powerpoint/2010/main" val="3134631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91511"/>
            <a:ext cx="8277225" cy="1020762"/>
          </a:xfrm>
        </p:spPr>
        <p:txBody>
          <a:bodyPr>
            <a:noAutofit/>
          </a:bodyPr>
          <a:lstStyle/>
          <a:p>
            <a:r>
              <a:rPr lang="en-US" sz="2800" dirty="0">
                <a:effectLst/>
              </a:rPr>
              <a:t>Slide 5: </a:t>
            </a:r>
            <a:r>
              <a:rPr lang="en-IN" sz="2800" dirty="0">
                <a:effectLst/>
              </a:rPr>
              <a:t>Role of Human Resources in promoting diversity and inclusion through flexible working </a:t>
            </a:r>
            <a:br>
              <a:rPr lang="en-IN" sz="2800" dirty="0">
                <a:effectLst/>
              </a:rPr>
            </a:br>
            <a:endParaRPr lang="en-US" sz="2800" dirty="0">
              <a:effectLst/>
            </a:endParaRPr>
          </a:p>
        </p:txBody>
      </p:sp>
      <p:sp>
        <p:nvSpPr>
          <p:cNvPr id="3" name="Content Placeholder 2"/>
          <p:cNvSpPr>
            <a:spLocks noGrp="1"/>
          </p:cNvSpPr>
          <p:nvPr>
            <p:ph sz="half" idx="1"/>
          </p:nvPr>
        </p:nvSpPr>
        <p:spPr>
          <a:xfrm>
            <a:off x="304800" y="1547018"/>
            <a:ext cx="4038600" cy="4525963"/>
          </a:xfrm>
        </p:spPr>
        <p:txBody>
          <a:bodyPr>
            <a:normAutofit/>
          </a:bodyPr>
          <a:lstStyle/>
          <a:p>
            <a:pPr lvl="0" algn="just"/>
            <a:r>
              <a:rPr lang="en-IN" sz="1500" dirty="0"/>
              <a:t>The role of Human Resources is to implement effective strategies for the company to hire a diverse workforce.</a:t>
            </a:r>
          </a:p>
          <a:p>
            <a:pPr lvl="0" algn="just"/>
            <a:r>
              <a:rPr lang="en-IN" sz="1500" dirty="0"/>
              <a:t>Tesco believes in promoting diversity while recruiting to become acceptable to their customers globally (Tesco, 2021). </a:t>
            </a:r>
          </a:p>
          <a:p>
            <a:pPr lvl="0" algn="just"/>
            <a:r>
              <a:rPr lang="en-IN" sz="1500" dirty="0"/>
              <a:t>They have an important role in contributing to a company’s CSR efforts(Stahl </a:t>
            </a:r>
            <a:r>
              <a:rPr lang="en-IN" sz="1500" i="1" dirty="0"/>
              <a:t>et al. </a:t>
            </a:r>
            <a:r>
              <a:rPr lang="en-IN" sz="1500" dirty="0"/>
              <a:t>2020).</a:t>
            </a:r>
          </a:p>
          <a:p>
            <a:pPr lvl="0" algn="just"/>
            <a:r>
              <a:rPr lang="en-IN" sz="1500" dirty="0"/>
              <a:t>They have the authority to empower the diverse culture within the organisation.</a:t>
            </a:r>
          </a:p>
          <a:p>
            <a:pPr lvl="0" algn="just"/>
            <a:r>
              <a:rPr lang="en-IN" sz="1500" dirty="0"/>
              <a:t>They promote inclusion by giving fair chances to every employee. </a:t>
            </a:r>
          </a:p>
        </p:txBody>
      </p:sp>
      <p:pic>
        <p:nvPicPr>
          <p:cNvPr id="8194" name="Picture 2"/>
          <p:cNvPicPr>
            <a:picLocks noChangeAspect="1" noChangeArrowheads="1"/>
          </p:cNvPicPr>
          <p:nvPr/>
        </p:nvPicPr>
        <p:blipFill>
          <a:blip r:embed="rId3"/>
          <a:srcRect/>
          <a:stretch>
            <a:fillRect/>
          </a:stretch>
        </p:blipFill>
        <p:spPr bwMode="auto">
          <a:xfrm>
            <a:off x="4929190" y="1643050"/>
            <a:ext cx="3786214" cy="3071833"/>
          </a:xfrm>
          <a:prstGeom prst="rect">
            <a:avLst/>
          </a:prstGeom>
          <a:noFill/>
          <a:ln w="9525">
            <a:noFill/>
            <a:miter lim="800000"/>
            <a:headEnd/>
            <a:tailEnd/>
          </a:ln>
          <a:effectLst/>
        </p:spPr>
      </p:pic>
    </p:spTree>
    <p:extLst>
      <p:ext uri="{BB962C8B-B14F-4D97-AF65-F5344CB8AC3E}">
        <p14:creationId xmlns:p14="http://schemas.microsoft.com/office/powerpoint/2010/main" val="535025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91511"/>
            <a:ext cx="8277225" cy="1020762"/>
          </a:xfrm>
        </p:spPr>
        <p:txBody>
          <a:bodyPr>
            <a:noAutofit/>
          </a:bodyPr>
          <a:lstStyle/>
          <a:p>
            <a:r>
              <a:rPr lang="en-US" sz="2800" dirty="0">
                <a:effectLst/>
              </a:rPr>
              <a:t>Slide 6: </a:t>
            </a:r>
            <a:r>
              <a:rPr lang="en-IN" sz="2800" dirty="0">
                <a:effectLst/>
              </a:rPr>
              <a:t>Role of Human Resources in promoting diversity and inclusion through flexible working </a:t>
            </a:r>
          </a:p>
        </p:txBody>
      </p:sp>
      <p:sp>
        <p:nvSpPr>
          <p:cNvPr id="3" name="Content Placeholder 2"/>
          <p:cNvSpPr>
            <a:spLocks noGrp="1"/>
          </p:cNvSpPr>
          <p:nvPr>
            <p:ph sz="half" idx="1"/>
          </p:nvPr>
        </p:nvSpPr>
        <p:spPr>
          <a:xfrm>
            <a:off x="304800" y="1981200"/>
            <a:ext cx="3962400" cy="4091781"/>
          </a:xfrm>
        </p:spPr>
        <p:txBody>
          <a:bodyPr>
            <a:normAutofit/>
          </a:bodyPr>
          <a:lstStyle/>
          <a:p>
            <a:pPr lvl="0" algn="just"/>
            <a:r>
              <a:rPr lang="en-IN" sz="1500" dirty="0"/>
              <a:t>They facilitate diversification in the organisation by being indiscriminate towards every employee.</a:t>
            </a:r>
          </a:p>
          <a:p>
            <a:pPr lvl="0" algn="just"/>
            <a:r>
              <a:rPr lang="en-IN" sz="1500" dirty="0"/>
              <a:t>They carry out diversity audits to annually monitor the amount of diversity amongst the existing employees.</a:t>
            </a:r>
          </a:p>
          <a:p>
            <a:pPr lvl="0" algn="just"/>
            <a:r>
              <a:rPr lang="en-IN" sz="1500" dirty="0"/>
              <a:t>They make sure that the company should have mentoring initiatives.</a:t>
            </a:r>
          </a:p>
          <a:p>
            <a:pPr lvl="0" algn="just"/>
            <a:r>
              <a:rPr lang="en-IN" sz="1500" dirty="0"/>
              <a:t>They may plan initiatives to uplift the minorities in the organisation.</a:t>
            </a:r>
          </a:p>
        </p:txBody>
      </p:sp>
      <p:sp>
        <p:nvSpPr>
          <p:cNvPr id="6" name="Slide Number Placeholder 5"/>
          <p:cNvSpPr>
            <a:spLocks noGrp="1"/>
          </p:cNvSpPr>
          <p:nvPr>
            <p:ph type="sldNum" sz="quarter" idx="12"/>
          </p:nvPr>
        </p:nvSpPr>
        <p:spPr/>
        <p:txBody>
          <a:bodyPr/>
          <a:lstStyle/>
          <a:p>
            <a:fld id="{E258D6F6-D484-4F99-88B1-7480C0880547}" type="slidenum">
              <a:rPr lang="en-US" smtClean="0"/>
              <a:pPr/>
              <a:t>7</a:t>
            </a:fld>
            <a:endParaRPr lang="en-US"/>
          </a:p>
        </p:txBody>
      </p:sp>
      <p:pic>
        <p:nvPicPr>
          <p:cNvPr id="4" name="Picture 2"/>
          <p:cNvPicPr>
            <a:picLocks noChangeAspect="1" noChangeArrowheads="1"/>
          </p:cNvPicPr>
          <p:nvPr/>
        </p:nvPicPr>
        <p:blipFill>
          <a:blip r:embed="rId3"/>
          <a:srcRect/>
          <a:stretch>
            <a:fillRect/>
          </a:stretch>
        </p:blipFill>
        <p:spPr bwMode="auto">
          <a:xfrm>
            <a:off x="4500562" y="1785926"/>
            <a:ext cx="4429156" cy="2857520"/>
          </a:xfrm>
          <a:prstGeom prst="rect">
            <a:avLst/>
          </a:prstGeom>
          <a:noFill/>
          <a:ln w="9525">
            <a:noFill/>
            <a:miter lim="800000"/>
            <a:headEnd/>
            <a:tailEnd/>
          </a:ln>
          <a:effectLst/>
        </p:spPr>
      </p:pic>
    </p:spTree>
    <p:extLst>
      <p:ext uri="{BB962C8B-B14F-4D97-AF65-F5344CB8AC3E}">
        <p14:creationId xmlns:p14="http://schemas.microsoft.com/office/powerpoint/2010/main" val="745938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91511"/>
            <a:ext cx="8277225" cy="1020762"/>
          </a:xfrm>
        </p:spPr>
        <p:txBody>
          <a:bodyPr>
            <a:noAutofit/>
          </a:bodyPr>
          <a:lstStyle/>
          <a:p>
            <a:r>
              <a:rPr lang="en-US" sz="2800" dirty="0">
                <a:effectLst/>
              </a:rPr>
              <a:t>Slide 7:</a:t>
            </a:r>
            <a:r>
              <a:rPr lang="en-IN" sz="2800" dirty="0">
                <a:effectLst/>
              </a:rPr>
              <a:t>Current need to adopt flexible working practices </a:t>
            </a:r>
            <a:endParaRPr lang="en-US" sz="2800" dirty="0">
              <a:effectLst/>
            </a:endParaRPr>
          </a:p>
        </p:txBody>
      </p:sp>
      <p:sp>
        <p:nvSpPr>
          <p:cNvPr id="3" name="Content Placeholder 2"/>
          <p:cNvSpPr>
            <a:spLocks noGrp="1"/>
          </p:cNvSpPr>
          <p:nvPr>
            <p:ph sz="half" idx="1"/>
          </p:nvPr>
        </p:nvSpPr>
        <p:spPr>
          <a:xfrm>
            <a:off x="304800" y="1865670"/>
            <a:ext cx="4419600" cy="4207311"/>
          </a:xfrm>
        </p:spPr>
        <p:txBody>
          <a:bodyPr>
            <a:normAutofit/>
          </a:bodyPr>
          <a:lstStyle/>
          <a:p>
            <a:pPr lvl="0" algn="just"/>
            <a:r>
              <a:rPr lang="en-IN" sz="1500" dirty="0"/>
              <a:t>Flexibility is the terminology which shatters the traditional rule of working from 9 to 5(Forbes, 2019).</a:t>
            </a:r>
          </a:p>
          <a:p>
            <a:pPr lvl="0" algn="just"/>
            <a:r>
              <a:rPr lang="en-IN" sz="1500" dirty="0"/>
              <a:t>To maintain gender equality companies are adopting flexible working practices.</a:t>
            </a:r>
          </a:p>
          <a:p>
            <a:pPr lvl="0" algn="just"/>
            <a:r>
              <a:rPr lang="en-IN" sz="1500" dirty="0"/>
              <a:t>The need to adapt to this practice is well understood by those companies that are operating globally.</a:t>
            </a:r>
          </a:p>
          <a:p>
            <a:pPr lvl="0" algn="just"/>
            <a:r>
              <a:rPr lang="en-IN" sz="1500" dirty="0"/>
              <a:t>The recent pandemic made everyone realise the need to adapt to this practice.</a:t>
            </a:r>
          </a:p>
        </p:txBody>
      </p:sp>
      <p:sp>
        <p:nvSpPr>
          <p:cNvPr id="6" name="Slide Number Placeholder 5"/>
          <p:cNvSpPr>
            <a:spLocks noGrp="1"/>
          </p:cNvSpPr>
          <p:nvPr>
            <p:ph type="sldNum" sz="quarter" idx="12"/>
          </p:nvPr>
        </p:nvSpPr>
        <p:spPr/>
        <p:txBody>
          <a:bodyPr/>
          <a:lstStyle/>
          <a:p>
            <a:fld id="{E258D6F6-D484-4F99-88B1-7480C0880547}" type="slidenum">
              <a:rPr lang="en-US" smtClean="0"/>
              <a:pPr/>
              <a:t>8</a:t>
            </a:fld>
            <a:endParaRPr lang="en-US"/>
          </a:p>
        </p:txBody>
      </p:sp>
      <p:pic>
        <p:nvPicPr>
          <p:cNvPr id="9218" name="Picture 2"/>
          <p:cNvPicPr>
            <a:picLocks noChangeAspect="1" noChangeArrowheads="1"/>
          </p:cNvPicPr>
          <p:nvPr/>
        </p:nvPicPr>
        <p:blipFill>
          <a:blip r:embed="rId3"/>
          <a:srcRect/>
          <a:stretch>
            <a:fillRect/>
          </a:stretch>
        </p:blipFill>
        <p:spPr bwMode="auto">
          <a:xfrm>
            <a:off x="5143504" y="1814513"/>
            <a:ext cx="3786214" cy="2686057"/>
          </a:xfrm>
          <a:prstGeom prst="rect">
            <a:avLst/>
          </a:prstGeom>
          <a:noFill/>
          <a:ln w="9525">
            <a:noFill/>
            <a:miter lim="800000"/>
            <a:headEnd/>
            <a:tailEnd/>
          </a:ln>
          <a:effectLst/>
        </p:spPr>
      </p:pic>
    </p:spTree>
    <p:extLst>
      <p:ext uri="{BB962C8B-B14F-4D97-AF65-F5344CB8AC3E}">
        <p14:creationId xmlns:p14="http://schemas.microsoft.com/office/powerpoint/2010/main" val="1339889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387" y="299112"/>
            <a:ext cx="8277225" cy="304800"/>
          </a:xfrm>
        </p:spPr>
        <p:txBody>
          <a:bodyPr>
            <a:noAutofit/>
          </a:bodyPr>
          <a:lstStyle/>
          <a:p>
            <a:r>
              <a:rPr lang="en-US" sz="2800" dirty="0">
                <a:effectLst/>
              </a:rPr>
              <a:t>Slide 8: </a:t>
            </a:r>
            <a:r>
              <a:rPr lang="en-IN" sz="2800" dirty="0">
                <a:effectLst/>
              </a:rPr>
              <a:t>Examples of organisations adopting flexible working practices about diversity and inclusion </a:t>
            </a:r>
            <a:br>
              <a:rPr lang="en-IN" sz="2800" dirty="0">
                <a:effectLst/>
              </a:rPr>
            </a:br>
            <a:endParaRPr lang="en-US" sz="2800" dirty="0">
              <a:effectLst/>
            </a:endParaRPr>
          </a:p>
        </p:txBody>
      </p:sp>
      <p:sp>
        <p:nvSpPr>
          <p:cNvPr id="3" name="Content Placeholder 2"/>
          <p:cNvSpPr>
            <a:spLocks noGrp="1"/>
          </p:cNvSpPr>
          <p:nvPr>
            <p:ph sz="half" idx="1"/>
          </p:nvPr>
        </p:nvSpPr>
        <p:spPr>
          <a:xfrm>
            <a:off x="304800" y="2204864"/>
            <a:ext cx="4411216" cy="4525963"/>
          </a:xfrm>
        </p:spPr>
        <p:txBody>
          <a:bodyPr numCol="1">
            <a:noAutofit/>
          </a:bodyPr>
          <a:lstStyle/>
          <a:p>
            <a:pPr lvl="0" algn="just"/>
            <a:r>
              <a:rPr lang="en-IN" sz="1500" b="1" i="1" dirty="0"/>
              <a:t>Amazon</a:t>
            </a:r>
            <a:r>
              <a:rPr lang="en-IN" sz="1500" dirty="0"/>
              <a:t> aims to be the biggest employer for diverse talents globally (Amazon, 2022).</a:t>
            </a:r>
          </a:p>
          <a:p>
            <a:pPr lvl="0" algn="just"/>
            <a:r>
              <a:rPr lang="en-IN" sz="1500" b="1" i="1" dirty="0"/>
              <a:t>Apple</a:t>
            </a:r>
            <a:r>
              <a:rPr lang="en-IN" sz="1500" dirty="0"/>
              <a:t> strives to build a team of employees where everybody belongs (Apple,2022).</a:t>
            </a:r>
          </a:p>
          <a:p>
            <a:pPr lvl="0" algn="just"/>
            <a:r>
              <a:rPr lang="en-IN" sz="1500" b="1" i="1" dirty="0"/>
              <a:t>Sainsbury</a:t>
            </a:r>
            <a:r>
              <a:rPr lang="en-IN" sz="1500" dirty="0"/>
              <a:t> is determined to become an inclusive retailer (Sainsbury, 2022). </a:t>
            </a:r>
          </a:p>
          <a:p>
            <a:pPr lvl="0" algn="just"/>
            <a:r>
              <a:rPr lang="en-IN" sz="1500" b="1" i="1" dirty="0"/>
              <a:t>Unilever</a:t>
            </a:r>
            <a:r>
              <a:rPr lang="en-IN" sz="1500" dirty="0"/>
              <a:t> wants to see an equally treated society (Unilever, 2022).</a:t>
            </a:r>
          </a:p>
        </p:txBody>
      </p:sp>
      <p:sp>
        <p:nvSpPr>
          <p:cNvPr id="6" name="Slide Number Placeholder 5"/>
          <p:cNvSpPr>
            <a:spLocks noGrp="1"/>
          </p:cNvSpPr>
          <p:nvPr>
            <p:ph type="sldNum" sz="quarter" idx="12"/>
          </p:nvPr>
        </p:nvSpPr>
        <p:spPr/>
        <p:txBody>
          <a:bodyPr/>
          <a:lstStyle/>
          <a:p>
            <a:fld id="{E258D6F6-D484-4F99-88B1-7480C0880547}" type="slidenum">
              <a:rPr lang="en-US" smtClean="0"/>
              <a:pPr/>
              <a:t>9</a:t>
            </a:fld>
            <a:endParaRPr lang="en-US"/>
          </a:p>
        </p:txBody>
      </p:sp>
      <p:pic>
        <p:nvPicPr>
          <p:cNvPr id="10243" name="Picture 3"/>
          <p:cNvPicPr>
            <a:picLocks noChangeAspect="1" noChangeArrowheads="1"/>
          </p:cNvPicPr>
          <p:nvPr/>
        </p:nvPicPr>
        <p:blipFill>
          <a:blip r:embed="rId3"/>
          <a:srcRect/>
          <a:stretch>
            <a:fillRect/>
          </a:stretch>
        </p:blipFill>
        <p:spPr bwMode="auto">
          <a:xfrm>
            <a:off x="5072066" y="1714489"/>
            <a:ext cx="3929090" cy="3143271"/>
          </a:xfrm>
          <a:prstGeom prst="rect">
            <a:avLst/>
          </a:prstGeom>
          <a:noFill/>
          <a:ln w="9525">
            <a:noFill/>
            <a:miter lim="800000"/>
            <a:headEnd/>
            <a:tailEnd/>
          </a:ln>
          <a:effectLst/>
        </p:spPr>
      </p:pic>
    </p:spTree>
    <p:extLst>
      <p:ext uri="{BB962C8B-B14F-4D97-AF65-F5344CB8AC3E}">
        <p14:creationId xmlns:p14="http://schemas.microsoft.com/office/powerpoint/2010/main" val="3973874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0"/>
            <a:ext cx="8277225" cy="1219200"/>
          </a:xfrm>
        </p:spPr>
        <p:txBody>
          <a:bodyPr>
            <a:noAutofit/>
          </a:bodyPr>
          <a:lstStyle/>
          <a:p>
            <a:r>
              <a:rPr lang="en-US" sz="2800" dirty="0">
                <a:effectLst/>
              </a:rPr>
              <a:t>Slide 9: Tesco’s flexible working practices </a:t>
            </a:r>
            <a:br>
              <a:rPr lang="en-US" sz="2800" dirty="0">
                <a:effectLst/>
              </a:rPr>
            </a:br>
            <a:endParaRPr lang="en-US" sz="2000" dirty="0">
              <a:effectLst/>
            </a:endParaRPr>
          </a:p>
        </p:txBody>
      </p:sp>
      <p:sp>
        <p:nvSpPr>
          <p:cNvPr id="3" name="Content Placeholder 2"/>
          <p:cNvSpPr>
            <a:spLocks noGrp="1"/>
          </p:cNvSpPr>
          <p:nvPr>
            <p:ph sz="half" idx="1"/>
          </p:nvPr>
        </p:nvSpPr>
        <p:spPr>
          <a:xfrm>
            <a:off x="304800" y="1547018"/>
            <a:ext cx="4038600" cy="4525963"/>
          </a:xfrm>
        </p:spPr>
        <p:txBody>
          <a:bodyPr>
            <a:normAutofit/>
          </a:bodyPr>
          <a:lstStyle/>
          <a:p>
            <a:pPr lvl="0" algn="just"/>
            <a:r>
              <a:rPr lang="en-IN" sz="1500" dirty="0"/>
              <a:t>The organisation has the policy to offer a flexible working policy for its employees (Tesco, 2021).</a:t>
            </a:r>
          </a:p>
          <a:p>
            <a:pPr lvl="0" algn="just"/>
            <a:r>
              <a:rPr lang="en-IN" sz="1500" dirty="0"/>
              <a:t>The employees get the chance of requesting flexible working practices after 26 weeks of working with the company.</a:t>
            </a:r>
          </a:p>
          <a:p>
            <a:pPr lvl="0" algn="just"/>
            <a:r>
              <a:rPr lang="en-IN" sz="1500" dirty="0"/>
              <a:t>The company offers two types of changes for flexible working practices namely Informal changes and Formal changes.</a:t>
            </a:r>
          </a:p>
          <a:p>
            <a:pPr lvl="0" algn="just"/>
            <a:r>
              <a:rPr lang="en-IN" sz="1500" dirty="0"/>
              <a:t>The company provides several options for flexible working including Job share, Phase retirement, Lifestyle Break, Blended Working, etc.  </a:t>
            </a:r>
          </a:p>
        </p:txBody>
      </p:sp>
      <p:sp>
        <p:nvSpPr>
          <p:cNvPr id="6" name="Slide Number Placeholder 5"/>
          <p:cNvSpPr>
            <a:spLocks noGrp="1"/>
          </p:cNvSpPr>
          <p:nvPr>
            <p:ph type="sldNum" sz="quarter" idx="12"/>
          </p:nvPr>
        </p:nvSpPr>
        <p:spPr/>
        <p:txBody>
          <a:bodyPr/>
          <a:lstStyle/>
          <a:p>
            <a:fld id="{E258D6F6-D484-4F99-88B1-7480C0880547}" type="slidenum">
              <a:rPr lang="en-US" smtClean="0"/>
              <a:pPr/>
              <a:t>10</a:t>
            </a:fld>
            <a:endParaRPr lang="en-US"/>
          </a:p>
        </p:txBody>
      </p:sp>
      <p:pic>
        <p:nvPicPr>
          <p:cNvPr id="11266" name="Picture 2"/>
          <p:cNvPicPr>
            <a:picLocks noChangeAspect="1" noChangeArrowheads="1"/>
          </p:cNvPicPr>
          <p:nvPr/>
        </p:nvPicPr>
        <p:blipFill>
          <a:blip r:embed="rId3"/>
          <a:srcRect/>
          <a:stretch>
            <a:fillRect/>
          </a:stretch>
        </p:blipFill>
        <p:spPr bwMode="auto">
          <a:xfrm>
            <a:off x="4714876" y="2285992"/>
            <a:ext cx="3848100" cy="1304925"/>
          </a:xfrm>
          <a:prstGeom prst="rect">
            <a:avLst/>
          </a:prstGeom>
          <a:noFill/>
          <a:ln w="9525">
            <a:noFill/>
            <a:miter lim="800000"/>
            <a:headEnd/>
            <a:tailEnd/>
          </a:ln>
          <a:effectLst/>
        </p:spPr>
      </p:pic>
    </p:spTree>
    <p:extLst>
      <p:ext uri="{BB962C8B-B14F-4D97-AF65-F5344CB8AC3E}">
        <p14:creationId xmlns:p14="http://schemas.microsoft.com/office/powerpoint/2010/main" val="3646090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dirty="0"/>
              <a:t>Further Recommendations </a:t>
            </a:r>
            <a:br>
              <a:rPr lang="en-IN" dirty="0"/>
            </a:br>
            <a:endParaRPr lang="en-IN" dirty="0"/>
          </a:p>
        </p:txBody>
      </p:sp>
      <p:sp>
        <p:nvSpPr>
          <p:cNvPr id="3" name="Content Placeholder 2"/>
          <p:cNvSpPr>
            <a:spLocks noGrp="1"/>
          </p:cNvSpPr>
          <p:nvPr>
            <p:ph sz="half" idx="1"/>
          </p:nvPr>
        </p:nvSpPr>
        <p:spPr>
          <a:xfrm>
            <a:off x="609600" y="2160589"/>
            <a:ext cx="3746376" cy="3788691"/>
          </a:xfrm>
        </p:spPr>
        <p:txBody>
          <a:bodyPr>
            <a:normAutofit/>
          </a:bodyPr>
          <a:lstStyle/>
          <a:p>
            <a:pPr lvl="0" algn="just"/>
            <a:r>
              <a:rPr lang="en-IN" sz="1500" dirty="0"/>
              <a:t>The company can implement relaxation from 26 weeks to a lesser number.</a:t>
            </a:r>
          </a:p>
          <a:p>
            <a:pPr lvl="0" algn="just"/>
            <a:r>
              <a:rPr lang="en-IN" sz="1500" dirty="0"/>
              <a:t>This relaxation will motivate the employees.</a:t>
            </a:r>
          </a:p>
          <a:p>
            <a:pPr lvl="0" algn="just"/>
            <a:r>
              <a:rPr lang="en-IN" sz="1500" dirty="0"/>
              <a:t>The company may provide a condition for not reducing the salary of those employees who are availing of flexible work practices.</a:t>
            </a:r>
          </a:p>
          <a:p>
            <a:pPr algn="just"/>
            <a:endParaRPr lang="en-IN" sz="1500" dirty="0"/>
          </a:p>
        </p:txBody>
      </p:sp>
      <p:sp>
        <p:nvSpPr>
          <p:cNvPr id="6" name="Slide Number Placeholder 5"/>
          <p:cNvSpPr>
            <a:spLocks noGrp="1"/>
          </p:cNvSpPr>
          <p:nvPr>
            <p:ph type="sldNum" sz="quarter" idx="12"/>
          </p:nvPr>
        </p:nvSpPr>
        <p:spPr/>
        <p:txBody>
          <a:bodyPr/>
          <a:lstStyle/>
          <a:p>
            <a:fld id="{E258D6F6-D484-4F99-88B1-7480C0880547}" type="slidenum">
              <a:rPr lang="en-US" smtClean="0"/>
              <a:pPr/>
              <a:t>11</a:t>
            </a:fld>
            <a:endParaRPr lang="en-US"/>
          </a:p>
        </p:txBody>
      </p:sp>
      <p:pic>
        <p:nvPicPr>
          <p:cNvPr id="12290" name="Picture 2"/>
          <p:cNvPicPr>
            <a:picLocks noChangeAspect="1" noChangeArrowheads="1"/>
          </p:cNvPicPr>
          <p:nvPr/>
        </p:nvPicPr>
        <p:blipFill>
          <a:blip r:embed="rId3"/>
          <a:srcRect/>
          <a:stretch>
            <a:fillRect/>
          </a:stretch>
        </p:blipFill>
        <p:spPr bwMode="auto">
          <a:xfrm>
            <a:off x="4932040" y="2264563"/>
            <a:ext cx="2824176" cy="2328873"/>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dirty="0"/>
              <a:t>Conclusion </a:t>
            </a:r>
            <a:br>
              <a:rPr lang="en-IN" dirty="0"/>
            </a:br>
            <a:endParaRPr lang="en-IN" dirty="0"/>
          </a:p>
        </p:txBody>
      </p:sp>
      <p:sp>
        <p:nvSpPr>
          <p:cNvPr id="3" name="Content Placeholder 2"/>
          <p:cNvSpPr>
            <a:spLocks noGrp="1"/>
          </p:cNvSpPr>
          <p:nvPr>
            <p:ph sz="half" idx="1"/>
          </p:nvPr>
        </p:nvSpPr>
        <p:spPr>
          <a:xfrm>
            <a:off x="609600" y="1571612"/>
            <a:ext cx="4178424" cy="4469749"/>
          </a:xfrm>
        </p:spPr>
        <p:txBody>
          <a:bodyPr>
            <a:noAutofit/>
          </a:bodyPr>
          <a:lstStyle/>
          <a:p>
            <a:pPr lvl="0" algn="just"/>
            <a:r>
              <a:rPr lang="en-US" sz="1500" dirty="0"/>
              <a:t>The previous slides help us to conclude the significance of diversity and inclusion and the role Human Resources play in promoting diversity through flexible work.</a:t>
            </a:r>
          </a:p>
          <a:p>
            <a:pPr lvl="0" algn="just"/>
            <a:r>
              <a:rPr lang="en-US" sz="1500" dirty="0"/>
              <a:t>The current need to implement flexible working practices can be understood by </a:t>
            </a:r>
          </a:p>
          <a:p>
            <a:pPr lvl="0" algn="just"/>
            <a:r>
              <a:rPr lang="en-US" sz="1500" dirty="0"/>
              <a:t>Various numerous examples are attested that companies are gradually adopting these practices.</a:t>
            </a:r>
          </a:p>
          <a:p>
            <a:pPr lvl="0" algn="just"/>
            <a:r>
              <a:rPr lang="en-US" sz="1500" dirty="0"/>
              <a:t>Tesco has been found to include policy for implementing flexible working practices.</a:t>
            </a:r>
          </a:p>
        </p:txBody>
      </p:sp>
      <p:sp>
        <p:nvSpPr>
          <p:cNvPr id="6" name="Slide Number Placeholder 5"/>
          <p:cNvSpPr>
            <a:spLocks noGrp="1"/>
          </p:cNvSpPr>
          <p:nvPr>
            <p:ph type="sldNum" sz="quarter" idx="12"/>
          </p:nvPr>
        </p:nvSpPr>
        <p:spPr/>
        <p:txBody>
          <a:bodyPr/>
          <a:lstStyle/>
          <a:p>
            <a:fld id="{E258D6F6-D484-4F99-88B1-7480C0880547}" type="slidenum">
              <a:rPr lang="en-US" smtClean="0"/>
              <a:pPr/>
              <a:t>12</a:t>
            </a:fld>
            <a:endParaRPr lang="en-US"/>
          </a:p>
        </p:txBody>
      </p:sp>
      <p:pic>
        <p:nvPicPr>
          <p:cNvPr id="13314" name="Picture 2"/>
          <p:cNvPicPr>
            <a:picLocks noChangeAspect="1" noChangeArrowheads="1"/>
          </p:cNvPicPr>
          <p:nvPr/>
        </p:nvPicPr>
        <p:blipFill>
          <a:blip r:embed="rId3"/>
          <a:srcRect/>
          <a:stretch>
            <a:fillRect/>
          </a:stretch>
        </p:blipFill>
        <p:spPr bwMode="auto">
          <a:xfrm>
            <a:off x="5072066" y="1571612"/>
            <a:ext cx="3357586" cy="3071834"/>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0"/>
            <a:ext cx="8277225" cy="1219200"/>
          </a:xfrm>
        </p:spPr>
        <p:txBody>
          <a:bodyPr>
            <a:noAutofit/>
          </a:bodyPr>
          <a:lstStyle/>
          <a:p>
            <a:r>
              <a:rPr lang="en-US" sz="2800" dirty="0">
                <a:effectLst/>
              </a:rPr>
              <a:t>References</a:t>
            </a:r>
            <a:r>
              <a:rPr lang="en-US" sz="2000" dirty="0">
                <a:effectLst/>
              </a:rPr>
              <a:t> </a:t>
            </a:r>
          </a:p>
        </p:txBody>
      </p:sp>
      <p:sp>
        <p:nvSpPr>
          <p:cNvPr id="3" name="Content Placeholder 2"/>
          <p:cNvSpPr>
            <a:spLocks noGrp="1"/>
          </p:cNvSpPr>
          <p:nvPr>
            <p:ph sz="half" idx="1"/>
          </p:nvPr>
        </p:nvSpPr>
        <p:spPr>
          <a:xfrm>
            <a:off x="304800" y="1052736"/>
            <a:ext cx="8382000" cy="4997227"/>
          </a:xfrm>
        </p:spPr>
        <p:txBody>
          <a:bodyPr>
            <a:noAutofit/>
          </a:bodyPr>
          <a:lstStyle/>
          <a:p>
            <a:pPr algn="just"/>
            <a:r>
              <a:rPr lang="en-IN" sz="1050" dirty="0" err="1"/>
              <a:t>Acas</a:t>
            </a:r>
            <a:r>
              <a:rPr lang="en-IN" sz="1050" dirty="0"/>
              <a:t>, 2021 New study reveals half of employers expect more flexible working requests from staff after the pandemic is over[Online] Available at: https://www.acas.org.uk/new-study-reveals-half-of-employers-expect-more-flexible-working-after-pandemic[Accessed On 12th July 2022]</a:t>
            </a:r>
          </a:p>
          <a:p>
            <a:pPr algn="just"/>
            <a:r>
              <a:rPr lang="en-IN" sz="1050" dirty="0"/>
              <a:t>Tesco, 2022Our history [Online] Available at: https://www.tescoplc.com/about/our-history/#:~:text=The%20first%20own%2Dbrand%20product,and%20CO%20from%20Jack's%20surname.[Accessed On 14th July 2022]</a:t>
            </a:r>
          </a:p>
          <a:p>
            <a:pPr algn="just"/>
            <a:r>
              <a:rPr lang="en-IN" sz="1050" dirty="0"/>
              <a:t>Mckinsey, 2020Diversity wins: How inclusion matters [Online] Available at: </a:t>
            </a:r>
          </a:p>
          <a:p>
            <a:pPr algn="just"/>
            <a:r>
              <a:rPr lang="en-IN" sz="1050" dirty="0"/>
              <a:t>https://www.mckinsey.com/featured-insights/diversity-and-inclusion/diversity-wins-how-inclusion-matters[Accessed On 14th July 2022] </a:t>
            </a:r>
          </a:p>
          <a:p>
            <a:pPr algn="just"/>
            <a:r>
              <a:rPr lang="en-IN" sz="1050" dirty="0" err="1"/>
              <a:t>Cnbc</a:t>
            </a:r>
            <a:r>
              <a:rPr lang="en-IN" sz="1050" dirty="0"/>
              <a:t>, 2022Flexible work arrangements can help companies become more diverse and inclusive—here’s how [Online] Available at: https://www.cnbc.com/2022/04/20/how-flexible-work-arrangements-can-help-companies-become-more-diverse-and-inclusive.html[Accessed On 14th July 2022] </a:t>
            </a:r>
          </a:p>
          <a:p>
            <a:pPr algn="just"/>
            <a:r>
              <a:rPr lang="en-IN" sz="1050" dirty="0"/>
              <a:t>Forbes, 2019 Flexible Working: The Way Of The Future[Online] Available at: https://www.forbes.com/sites/joyburnford/2019/05/28/flexible-working-the-way-of-the-future/[Accessed On 15th July 2022]</a:t>
            </a:r>
          </a:p>
          <a:p>
            <a:pPr algn="just"/>
            <a:r>
              <a:rPr lang="en-IN" sz="1050" dirty="0"/>
              <a:t>Tesco, 2021 Flexible Working at Tesco[Online] Available at: https://www.tescoplc.com/sustainability/documents/policies/flexible-working-at-tesco/#:~:text=All%20employees%20have%20a%20statutory,request%20in%20writing%20per%20year.[Accessed On 16th July 2022] </a:t>
            </a:r>
          </a:p>
          <a:p>
            <a:pPr algn="just"/>
            <a:r>
              <a:rPr lang="en-IN" sz="1050" dirty="0"/>
              <a:t>Amazon, 2022 Diversity, Equity, and Inclusion[Online] Available at: https://www.aboutamazon.com/workplace/diversity-inclusion[Accessed On 16th July 2022]</a:t>
            </a:r>
          </a:p>
          <a:p>
            <a:pPr algn="just"/>
            <a:r>
              <a:rPr lang="en-IN" sz="1050" dirty="0"/>
              <a:t>Apple, 2022 Inclusion &amp; Diversity[Online] Available </a:t>
            </a:r>
            <a:r>
              <a:rPr lang="en-IN" sz="1050" dirty="0" err="1"/>
              <a:t>at:https</a:t>
            </a:r>
            <a:r>
              <a:rPr lang="en-IN" sz="1050" dirty="0"/>
              <a:t>://</a:t>
            </a:r>
            <a:r>
              <a:rPr lang="en-IN" sz="1050" dirty="0" err="1"/>
              <a:t>www.apple.com</a:t>
            </a:r>
            <a:r>
              <a:rPr lang="en-IN" sz="1050" dirty="0"/>
              <a:t>/diversity/[Accessed On 16th July 2022]</a:t>
            </a:r>
          </a:p>
          <a:p>
            <a:pPr algn="just"/>
            <a:r>
              <a:rPr lang="en-IN" sz="1050" dirty="0"/>
              <a:t>Sainsbury, 2022 An inclusive place to work and shop[Online] Available at: https://www.about.sainsburys.co.uk/sustainability/better-for-everyone/diversity-and-inclusion[Accessed On 16th July 2022] </a:t>
            </a:r>
          </a:p>
          <a:p>
            <a:pPr algn="just"/>
            <a:r>
              <a:rPr lang="en-IN" sz="1050" dirty="0"/>
              <a:t>Unilever, 2022 Time for equity, time for justice, time for change[Online] Available </a:t>
            </a:r>
            <a:r>
              <a:rPr lang="en-IN" sz="1050" dirty="0" err="1"/>
              <a:t>at:https</a:t>
            </a:r>
            <a:r>
              <a:rPr lang="en-IN" sz="1050" dirty="0"/>
              <a:t>://</a:t>
            </a:r>
            <a:r>
              <a:rPr lang="en-IN" sz="1050" dirty="0" err="1"/>
              <a:t>www.unilever.com</a:t>
            </a:r>
            <a:r>
              <a:rPr lang="en-IN" sz="1050" dirty="0"/>
              <a:t>/planet-and-society/equity-diversity-and-inclusion/[Accessed On 16th July 2022]</a:t>
            </a:r>
          </a:p>
          <a:p>
            <a:pPr algn="just"/>
            <a:r>
              <a:rPr lang="en-IN" sz="1050" dirty="0"/>
              <a:t>Stahl, G.K., Brewster, C.J., </a:t>
            </a:r>
            <a:r>
              <a:rPr lang="en-IN" sz="1050" dirty="0" err="1"/>
              <a:t>Collings</a:t>
            </a:r>
            <a:r>
              <a:rPr lang="en-IN" sz="1050" dirty="0"/>
              <a:t>, D.G. and </a:t>
            </a:r>
            <a:r>
              <a:rPr lang="en-IN" sz="1050" dirty="0" err="1"/>
              <a:t>Hajro</a:t>
            </a:r>
            <a:r>
              <a:rPr lang="en-IN" sz="1050" dirty="0"/>
              <a:t>, A., 2020. Enhancing the role of human resource management in corporate sustainability and social responsibility: A multi-stakeholder, multidimensional approach to HRM. Human Resource Management Review, 30(3), p.100708.</a:t>
            </a:r>
          </a:p>
        </p:txBody>
      </p:sp>
      <p:sp>
        <p:nvSpPr>
          <p:cNvPr id="6" name="Slide Number Placeholder 5"/>
          <p:cNvSpPr>
            <a:spLocks noGrp="1"/>
          </p:cNvSpPr>
          <p:nvPr>
            <p:ph type="sldNum" sz="quarter" idx="12"/>
          </p:nvPr>
        </p:nvSpPr>
        <p:spPr/>
        <p:txBody>
          <a:bodyPr/>
          <a:lstStyle/>
          <a:p>
            <a:fld id="{E258D6F6-D484-4F99-88B1-7480C0880547}" type="slidenum">
              <a:rPr lang="en-US" smtClean="0"/>
              <a:pPr/>
              <a:t>13</a:t>
            </a:fld>
            <a:endParaRPr lang="en-US"/>
          </a:p>
        </p:txBody>
      </p:sp>
    </p:spTree>
    <p:extLst>
      <p:ext uri="{BB962C8B-B14F-4D97-AF65-F5344CB8AC3E}">
        <p14:creationId xmlns:p14="http://schemas.microsoft.com/office/powerpoint/2010/main" val="9091871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endParaRPr lang="en-US"/>
          </a:p>
        </p:txBody>
      </p:sp>
      <p:sp>
        <p:nvSpPr>
          <p:cNvPr id="3" name="Slide Number Placeholder 2"/>
          <p:cNvSpPr>
            <a:spLocks noGrp="1"/>
          </p:cNvSpPr>
          <p:nvPr>
            <p:ph type="sldNum" sz="quarter" idx="12"/>
          </p:nvPr>
        </p:nvSpPr>
        <p:spPr/>
        <p:txBody>
          <a:bodyPr/>
          <a:lstStyle/>
          <a:p>
            <a:fld id="{E258D6F6-D484-4F99-88B1-7480C0880547}" type="slidenum">
              <a:rPr lang="en-US" smtClean="0"/>
              <a:pPr/>
              <a:t>14</a:t>
            </a:fld>
            <a:endParaRPr lang="en-US"/>
          </a:p>
        </p:txBody>
      </p:sp>
      <p:pic>
        <p:nvPicPr>
          <p:cNvPr id="1026" name="Picture 2"/>
          <p:cNvPicPr>
            <a:picLocks noChangeAspect="1" noChangeArrowheads="1"/>
          </p:cNvPicPr>
          <p:nvPr/>
        </p:nvPicPr>
        <p:blipFill>
          <a:blip r:embed="rId2"/>
          <a:srcRect/>
          <a:stretch>
            <a:fillRect/>
          </a:stretch>
        </p:blipFill>
        <p:spPr bwMode="auto">
          <a:xfrm>
            <a:off x="0" y="0"/>
            <a:ext cx="9144000" cy="6857999"/>
          </a:xfrm>
          <a:prstGeom prst="rect">
            <a:avLst/>
          </a:prstGeom>
          <a:noFill/>
          <a:ln w="9525">
            <a:noFill/>
            <a:miter lim="800000"/>
            <a:headEnd/>
            <a:tailEnd/>
          </a:ln>
          <a:effectLst/>
        </p:spPr>
      </p:pic>
    </p:spTree>
    <p:extLst>
      <p:ext uri="{BB962C8B-B14F-4D97-AF65-F5344CB8AC3E}">
        <p14:creationId xmlns:p14="http://schemas.microsoft.com/office/powerpoint/2010/main" val="149641946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192</TotalTime>
  <Words>2223</Words>
  <Application>Microsoft Office PowerPoint</Application>
  <PresentationFormat>On-screen Show (4:3)</PresentationFormat>
  <Paragraphs>109</Paragraphs>
  <Slides>14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Times New Roman</vt:lpstr>
      <vt:lpstr>Trebuchet MS</vt:lpstr>
      <vt:lpstr>Wingdings 3</vt:lpstr>
      <vt:lpstr>Facet</vt:lpstr>
      <vt:lpstr>Adelina Sisianu MANAGING PEOPLE ASSIGNMENT 1</vt:lpstr>
      <vt:lpstr>Slide 1: Introduction  </vt:lpstr>
      <vt:lpstr>Slide 2:Background of the organisation  </vt:lpstr>
      <vt:lpstr>Slide 3:Significance of diversity and inclusion at work </vt:lpstr>
      <vt:lpstr>Slide 4:Importance of flexible working practices regarding diversity and inclusion  </vt:lpstr>
      <vt:lpstr>Slide 5: Role of Human Resources in promoting diversity and inclusion through flexible working  </vt:lpstr>
      <vt:lpstr>Slide 6: Role of Human Resources in promoting diversity and inclusion through flexible working </vt:lpstr>
      <vt:lpstr>Slide 7:Current need to adopt flexible working practices </vt:lpstr>
      <vt:lpstr>Slide 8: Examples of organisations adopting flexible working practices about diversity and inclusion  </vt:lpstr>
      <vt:lpstr>Slide 9: Tesco’s flexible working practices  </vt:lpstr>
      <vt:lpstr>Further Recommendations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Culture, Motivation, and Group Dynamics</dc:title>
  <dc:creator>Admin</dc:creator>
  <cp:lastModifiedBy>Adelina Șișianu</cp:lastModifiedBy>
  <cp:revision>41</cp:revision>
  <dcterms:created xsi:type="dcterms:W3CDTF">2022-07-15T13:15:14Z</dcterms:created>
  <dcterms:modified xsi:type="dcterms:W3CDTF">2022-08-15T19:47:59Z</dcterms:modified>
</cp:coreProperties>
</file>