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4"/>
  </p:notesMasterIdLst>
  <p:sldIdLst>
    <p:sldId id="256" r:id="rId2"/>
    <p:sldId id="257" r:id="rId3"/>
  </p:sldIdLst>
  <p:sldSz cx="9906000" cy="6858000" type="A4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12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D03447BB-5D67-496B-8E87-E561075AD55C}" styleName="Dark Style 1 - Accent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1406" y="43"/>
      </p:cViewPr>
      <p:guideLst>
        <p:guide orient="horz" pos="2160"/>
        <p:guide pos="312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4533C5-FD09-492C-93C3-EE1D7F9F1EC6}" type="datetimeFigureOut">
              <a:rPr lang="en-US" smtClean="0"/>
              <a:pPr/>
              <a:t>2/26/2023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52500" y="685800"/>
            <a:ext cx="4953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C35A45-53D6-4668-959A-D30F80FD391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C35A45-53D6-4668-959A-D30F80FD391B}" type="slidenum">
              <a:rPr lang="en-US" smtClean="0"/>
              <a:pPr/>
              <a:t>2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199" y="1371600"/>
            <a:ext cx="89154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6DD79-AC1F-41E5-BCB7-CA92E0151754}" type="datetimeFigureOut">
              <a:rPr lang="en-US" smtClean="0"/>
              <a:pPr/>
              <a:t>2/26/2023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F9CB9-6E67-41DD-9315-BD11D005AFE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485900" y="3331698"/>
            <a:ext cx="69342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6DD79-AC1F-41E5-BCB7-CA92E0151754}" type="datetimeFigureOut">
              <a:rPr lang="en-US" smtClean="0"/>
              <a:pPr/>
              <a:t>2/26/2023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F9CB9-6E67-41DD-9315-BD11D005AFE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3550" y="609600"/>
            <a:ext cx="767715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33550" y="2507786"/>
            <a:ext cx="767715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6DD79-AC1F-41E5-BCB7-CA92E0151754}" type="datetimeFigureOut">
              <a:rPr lang="en-US" smtClean="0"/>
              <a:pPr/>
              <a:t>2/26/2023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85200" y="6416676"/>
            <a:ext cx="825500" cy="365125"/>
          </a:xfrm>
        </p:spPr>
        <p:txBody>
          <a:bodyPr/>
          <a:lstStyle/>
          <a:p>
            <a:fld id="{D1CF9CB9-6E67-41DD-9315-BD11D005AFE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5300" y="1600201"/>
            <a:ext cx="437515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35550" y="1600201"/>
            <a:ext cx="437515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6DD79-AC1F-41E5-BCB7-CA92E0151754}" type="datetimeFigureOut">
              <a:rPr lang="en-US" smtClean="0"/>
              <a:pPr/>
              <a:t>2/26/2023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F9CB9-6E67-41DD-9315-BD11D005AFE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" y="273050"/>
            <a:ext cx="89154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0" y="1535113"/>
            <a:ext cx="4376870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5032111" y="1535113"/>
            <a:ext cx="4378590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95300" y="2362201"/>
            <a:ext cx="4376870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32111" y="2362201"/>
            <a:ext cx="4378590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6DD79-AC1F-41E5-BCB7-CA92E0151754}" type="datetimeFigureOut">
              <a:rPr lang="en-US" smtClean="0"/>
              <a:pPr/>
              <a:t>2/26/2023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F9CB9-6E67-41DD-9315-BD11D005AFE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6DD79-AC1F-41E5-BCB7-CA92E0151754}" type="datetimeFigureOut">
              <a:rPr lang="en-US" smtClean="0"/>
              <a:pPr/>
              <a:t>2/26/2023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F9CB9-6E67-41DD-9315-BD11D005AFE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6DD79-AC1F-41E5-BCB7-CA92E0151754}" type="datetimeFigureOut">
              <a:rPr lang="en-US" smtClean="0"/>
              <a:pPr/>
              <a:t>2/26/2023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F9CB9-6E67-41DD-9315-BD11D005AFE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" y="273050"/>
            <a:ext cx="3259006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95300" y="1524001"/>
            <a:ext cx="3259006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872971" y="273051"/>
            <a:ext cx="5537729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6DD79-AC1F-41E5-BCB7-CA92E0151754}" type="datetimeFigureOut">
              <a:rPr lang="en-US" smtClean="0"/>
              <a:pPr/>
              <a:t>2/26/2023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F9CB9-6E67-41DD-9315-BD11D005AFE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609600"/>
            <a:ext cx="59436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981200" y="1831975"/>
            <a:ext cx="59436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81200" y="1166787"/>
            <a:ext cx="59436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6DD79-AC1F-41E5-BCB7-CA92E0151754}" type="datetimeFigureOut">
              <a:rPr lang="en-US" smtClean="0"/>
              <a:pPr/>
              <a:t>2/26/2023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F9CB9-6E67-41DD-9315-BD11D005AFE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6DD79-AC1F-41E5-BCB7-CA92E0151754}" type="datetimeFigureOut">
              <a:rPr lang="en-US" smtClean="0"/>
              <a:pPr/>
              <a:t>2/26/2023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F9CB9-6E67-41DD-9315-BD11D005AFE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81850" y="274639"/>
            <a:ext cx="222885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95300" y="274639"/>
            <a:ext cx="652145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6DD79-AC1F-41E5-BCB7-CA92E0151754}" type="datetimeFigureOut">
              <a:rPr lang="en-US" smtClean="0"/>
              <a:pPr/>
              <a:t>2/26/2023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F9CB9-6E67-41DD-9315-BD11D005AFE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95300" y="274638"/>
            <a:ext cx="89154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95300" y="1600200"/>
            <a:ext cx="89154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95300" y="6416676"/>
            <a:ext cx="23114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F7F6DD79-AC1F-41E5-BCB7-CA92E0151754}" type="datetimeFigureOut">
              <a:rPr lang="en-US" smtClean="0"/>
              <a:pPr/>
              <a:t>2/26/2023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4550" y="6416676"/>
            <a:ext cx="31369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585200" y="6416676"/>
            <a:ext cx="8255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D1CF9CB9-6E67-41DD-9315-BD11D005AFEF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jpeg"/><Relationship Id="rId4" Type="http://schemas.openxmlformats.org/officeDocument/2006/relationships/image" Target="../media/image10.png"/><Relationship Id="rId9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extBox 28"/>
          <p:cNvSpPr txBox="1"/>
          <p:nvPr/>
        </p:nvSpPr>
        <p:spPr>
          <a:xfrm>
            <a:off x="990599" y="1505952"/>
            <a:ext cx="25146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latin typeface="Baskerville Old Face" pitchFamily="18" charset="0"/>
              </a:rPr>
              <a:t>Trinity Special Roast beef</a:t>
            </a:r>
          </a:p>
        </p:txBody>
      </p:sp>
      <p:pic>
        <p:nvPicPr>
          <p:cNvPr id="30" name="Picture 29" descr="images (1)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400" y="2057400"/>
            <a:ext cx="2819400" cy="16002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1" name="TextBox 30"/>
          <p:cNvSpPr txBox="1"/>
          <p:nvPr/>
        </p:nvSpPr>
        <p:spPr>
          <a:xfrm>
            <a:off x="0" y="4343400"/>
            <a:ext cx="22860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Arial Black" pitchFamily="34" charset="0"/>
              </a:rPr>
              <a:t>Price: 28.00</a:t>
            </a:r>
          </a:p>
          <a:p>
            <a:r>
              <a:rPr lang="en-US" sz="1400" dirty="0">
                <a:latin typeface="Arial Black" pitchFamily="34" charset="0"/>
              </a:rPr>
              <a:t>Wine: 250ml per </a:t>
            </a:r>
          </a:p>
          <a:p>
            <a:r>
              <a:rPr lang="en-US" sz="1400" dirty="0">
                <a:latin typeface="Arial Black" pitchFamily="34" charset="0"/>
              </a:rPr>
              <a:t>serve</a:t>
            </a:r>
          </a:p>
          <a:p>
            <a:r>
              <a:rPr lang="en-US" sz="1400" dirty="0">
                <a:latin typeface="Arial Black" pitchFamily="34" charset="0"/>
              </a:rPr>
              <a:t>Calories: 380 kcal</a:t>
            </a:r>
          </a:p>
          <a:p>
            <a:r>
              <a:rPr lang="en-US" sz="1400" dirty="0">
                <a:latin typeface="Arial Black" pitchFamily="34" charset="0"/>
              </a:rPr>
              <a:t>Fat: 120gm</a:t>
            </a:r>
          </a:p>
          <a:p>
            <a:r>
              <a:rPr lang="en-US" sz="1400" dirty="0">
                <a:latin typeface="Arial Black" pitchFamily="34" charset="0"/>
              </a:rPr>
              <a:t>Allergens: Beef</a:t>
            </a:r>
          </a:p>
          <a:p>
            <a:r>
              <a:rPr lang="en-US" sz="1400" dirty="0">
                <a:latin typeface="Arial Black" pitchFamily="34" charset="0"/>
              </a:rPr>
              <a:t>Time availability:</a:t>
            </a:r>
          </a:p>
          <a:p>
            <a:r>
              <a:rPr lang="en-US" sz="1400" dirty="0">
                <a:latin typeface="Arial Black" pitchFamily="34" charset="0"/>
              </a:rPr>
              <a:t>5 </a:t>
            </a:r>
            <a:r>
              <a:rPr lang="en-US" sz="1400" dirty="0" err="1">
                <a:latin typeface="Arial Black" pitchFamily="34" charset="0"/>
              </a:rPr>
              <a:t>p.m</a:t>
            </a:r>
            <a:r>
              <a:rPr lang="en-US" sz="1400" dirty="0">
                <a:latin typeface="Arial Black" pitchFamily="34" charset="0"/>
              </a:rPr>
              <a:t>- 11: </a:t>
            </a:r>
            <a:r>
              <a:rPr lang="en-US" sz="1400" dirty="0" err="1">
                <a:latin typeface="Arial Black" pitchFamily="34" charset="0"/>
              </a:rPr>
              <a:t>p.m</a:t>
            </a:r>
            <a:endParaRPr lang="en-US" sz="1400" dirty="0">
              <a:latin typeface="Arial Black" pitchFamily="34" charset="0"/>
            </a:endParaRPr>
          </a:p>
          <a:p>
            <a:r>
              <a:rPr lang="en-US" sz="1400" dirty="0">
                <a:latin typeface="Arial Black" pitchFamily="34" charset="0"/>
              </a:rPr>
              <a:t>Discount: 10% </a:t>
            </a:r>
          </a:p>
        </p:txBody>
      </p:sp>
      <p:pic>
        <p:nvPicPr>
          <p:cNvPr id="36" name="Picture 35" descr="1382538696807.jpe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810000" y="2057400"/>
            <a:ext cx="2667000" cy="166411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7" name="TextBox 36"/>
          <p:cNvSpPr txBox="1"/>
          <p:nvPr/>
        </p:nvSpPr>
        <p:spPr>
          <a:xfrm>
            <a:off x="4076700" y="1523693"/>
            <a:ext cx="28956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latin typeface="Baskerville Old Face" pitchFamily="18" charset="0"/>
              </a:rPr>
              <a:t>Roasted turkey with Honey</a:t>
            </a:r>
          </a:p>
        </p:txBody>
      </p:sp>
      <p:sp>
        <p:nvSpPr>
          <p:cNvPr id="52" name="TextBox 51"/>
          <p:cNvSpPr txBox="1"/>
          <p:nvPr/>
        </p:nvSpPr>
        <p:spPr>
          <a:xfrm>
            <a:off x="3581400" y="4419600"/>
            <a:ext cx="190500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Arial Black" pitchFamily="34" charset="0"/>
              </a:rPr>
              <a:t>Price: 32.00</a:t>
            </a:r>
          </a:p>
          <a:p>
            <a:r>
              <a:rPr lang="en-US" sz="1400" dirty="0">
                <a:latin typeface="Arial Black" pitchFamily="34" charset="0"/>
              </a:rPr>
              <a:t>Wine: 250ml per </a:t>
            </a:r>
          </a:p>
          <a:p>
            <a:r>
              <a:rPr lang="en-US" sz="1400" dirty="0">
                <a:latin typeface="Arial Black" pitchFamily="34" charset="0"/>
              </a:rPr>
              <a:t>serve</a:t>
            </a:r>
          </a:p>
          <a:p>
            <a:r>
              <a:rPr lang="en-US" sz="1400" dirty="0">
                <a:latin typeface="Arial Black" pitchFamily="34" charset="0"/>
              </a:rPr>
              <a:t>Calories: 450 kcal</a:t>
            </a:r>
          </a:p>
          <a:p>
            <a:r>
              <a:rPr lang="en-US" sz="1400" dirty="0">
                <a:latin typeface="Arial Black" pitchFamily="34" charset="0"/>
              </a:rPr>
              <a:t>Fat: 25gm</a:t>
            </a:r>
          </a:p>
          <a:p>
            <a:r>
              <a:rPr lang="en-US" sz="1400" dirty="0">
                <a:latin typeface="Arial Black" pitchFamily="34" charset="0"/>
              </a:rPr>
              <a:t>Allergens: Honey</a:t>
            </a:r>
          </a:p>
          <a:p>
            <a:r>
              <a:rPr lang="en-US" sz="1400" dirty="0">
                <a:latin typeface="Arial Black" pitchFamily="34" charset="0"/>
              </a:rPr>
              <a:t>Time availability:</a:t>
            </a:r>
          </a:p>
          <a:p>
            <a:r>
              <a:rPr lang="en-US" sz="1400" dirty="0">
                <a:latin typeface="Arial Black" pitchFamily="34" charset="0"/>
              </a:rPr>
              <a:t>5 </a:t>
            </a:r>
            <a:r>
              <a:rPr lang="en-US" sz="1400" dirty="0" err="1">
                <a:latin typeface="Arial Black" pitchFamily="34" charset="0"/>
              </a:rPr>
              <a:t>p.m</a:t>
            </a:r>
            <a:r>
              <a:rPr lang="en-US" sz="1400" dirty="0">
                <a:latin typeface="Arial Black" pitchFamily="34" charset="0"/>
              </a:rPr>
              <a:t>- 11: </a:t>
            </a:r>
            <a:r>
              <a:rPr lang="en-US" sz="1400" dirty="0" err="1">
                <a:latin typeface="Arial Black" pitchFamily="34" charset="0"/>
              </a:rPr>
              <a:t>p.m</a:t>
            </a:r>
            <a:endParaRPr lang="en-US" sz="1400" dirty="0">
              <a:latin typeface="Arial Black" pitchFamily="34" charset="0"/>
            </a:endParaRPr>
          </a:p>
          <a:p>
            <a:r>
              <a:rPr lang="en-US" sz="1400" dirty="0">
                <a:latin typeface="Arial Black" pitchFamily="34" charset="0"/>
              </a:rPr>
              <a:t>Discount: 10% </a:t>
            </a:r>
          </a:p>
        </p:txBody>
      </p:sp>
      <p:pic>
        <p:nvPicPr>
          <p:cNvPr id="41" name="Picture 40" descr="Veg non veglogo.png"/>
          <p:cNvPicPr>
            <a:picLocks noChangeAspect="1"/>
          </p:cNvPicPr>
          <p:nvPr/>
        </p:nvPicPr>
        <p:blipFill>
          <a:blip r:embed="rId4" cstate="print"/>
          <a:srcRect l="52195"/>
          <a:stretch>
            <a:fillRect/>
          </a:stretch>
        </p:blipFill>
        <p:spPr>
          <a:xfrm>
            <a:off x="364054" y="1677987"/>
            <a:ext cx="702746" cy="798898"/>
          </a:xfrm>
          <a:prstGeom prst="rect">
            <a:avLst/>
          </a:prstGeom>
        </p:spPr>
      </p:pic>
      <p:pic>
        <p:nvPicPr>
          <p:cNvPr id="42" name="Picture 41" descr="wine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6000" y="4113840"/>
            <a:ext cx="997352" cy="198215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43" name="Picture 42" descr="Veg non veglogo.png"/>
          <p:cNvPicPr>
            <a:picLocks noChangeAspect="1"/>
          </p:cNvPicPr>
          <p:nvPr/>
        </p:nvPicPr>
        <p:blipFill>
          <a:blip r:embed="rId4" cstate="print"/>
          <a:srcRect l="52195"/>
          <a:stretch>
            <a:fillRect/>
          </a:stretch>
        </p:blipFill>
        <p:spPr>
          <a:xfrm>
            <a:off x="3677264" y="1632982"/>
            <a:ext cx="742335" cy="843903"/>
          </a:xfrm>
          <a:prstGeom prst="rect">
            <a:avLst/>
          </a:prstGeom>
        </p:spPr>
      </p:pic>
      <p:pic>
        <p:nvPicPr>
          <p:cNvPr id="44" name="Picture 43" descr="wine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10200" y="4114800"/>
            <a:ext cx="1073552" cy="21336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cxnSp>
        <p:nvCxnSpPr>
          <p:cNvPr id="46" name="Straight Connector 45"/>
          <p:cNvCxnSpPr/>
          <p:nvPr/>
        </p:nvCxnSpPr>
        <p:spPr>
          <a:xfrm rot="16200000" flipH="1">
            <a:off x="838201" y="3810000"/>
            <a:ext cx="5257800" cy="7620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47" name="Straight Connector 46"/>
          <p:cNvCxnSpPr/>
          <p:nvPr/>
        </p:nvCxnSpPr>
        <p:spPr>
          <a:xfrm rot="16200000" flipH="1">
            <a:off x="4038600" y="3886200"/>
            <a:ext cx="5257800" cy="7620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pic>
        <p:nvPicPr>
          <p:cNvPr id="48" name="Picture 47" descr="Brown butter sea bass with tangerine dipping sauce and lots of herbs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010400" y="2057400"/>
            <a:ext cx="2614108" cy="16002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49" name="TextBox 48"/>
          <p:cNvSpPr txBox="1"/>
          <p:nvPr/>
        </p:nvSpPr>
        <p:spPr>
          <a:xfrm>
            <a:off x="7167713" y="1226840"/>
            <a:ext cx="2895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latin typeface="Baskerville Old Face" pitchFamily="18" charset="0"/>
              </a:rPr>
              <a:t>Brown butter sea bass with tangerine dipping sauce and lots of herbs</a:t>
            </a:r>
          </a:p>
        </p:txBody>
      </p:sp>
      <p:pic>
        <p:nvPicPr>
          <p:cNvPr id="51" name="Picture 50" descr="Veg non veglogo.png"/>
          <p:cNvPicPr>
            <a:picLocks noChangeAspect="1"/>
          </p:cNvPicPr>
          <p:nvPr/>
        </p:nvPicPr>
        <p:blipFill>
          <a:blip r:embed="rId7" cstate="print"/>
          <a:srcRect l="52195"/>
          <a:stretch>
            <a:fillRect/>
          </a:stretch>
        </p:blipFill>
        <p:spPr>
          <a:xfrm>
            <a:off x="6811748" y="1558046"/>
            <a:ext cx="655852" cy="745587"/>
          </a:xfrm>
          <a:prstGeom prst="rect">
            <a:avLst/>
          </a:prstGeom>
        </p:spPr>
      </p:pic>
      <p:sp>
        <p:nvSpPr>
          <p:cNvPr id="53" name="TextBox 52"/>
          <p:cNvSpPr txBox="1"/>
          <p:nvPr/>
        </p:nvSpPr>
        <p:spPr>
          <a:xfrm>
            <a:off x="6705600" y="4191000"/>
            <a:ext cx="236220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Arial Black" pitchFamily="34" charset="0"/>
              </a:rPr>
              <a:t>Price: 18.00</a:t>
            </a:r>
          </a:p>
          <a:p>
            <a:r>
              <a:rPr lang="en-US" sz="1400" dirty="0">
                <a:latin typeface="Arial Black" pitchFamily="34" charset="0"/>
              </a:rPr>
              <a:t>Wine: 250ml per serve</a:t>
            </a:r>
          </a:p>
          <a:p>
            <a:r>
              <a:rPr lang="en-US" sz="1400" dirty="0">
                <a:latin typeface="Arial Black" pitchFamily="34" charset="0"/>
              </a:rPr>
              <a:t>Calories: 270 kcal</a:t>
            </a:r>
          </a:p>
          <a:p>
            <a:r>
              <a:rPr lang="en-US" sz="1400" dirty="0">
                <a:latin typeface="Arial Black" pitchFamily="34" charset="0"/>
              </a:rPr>
              <a:t>Fat: 15gm</a:t>
            </a:r>
          </a:p>
          <a:p>
            <a:r>
              <a:rPr lang="en-US" sz="1400" dirty="0">
                <a:latin typeface="Arial Black" pitchFamily="34" charset="0"/>
              </a:rPr>
              <a:t>Allergens: Fish, Herbs</a:t>
            </a:r>
          </a:p>
          <a:p>
            <a:r>
              <a:rPr lang="en-US" sz="1400" dirty="0">
                <a:latin typeface="Arial Black" pitchFamily="34" charset="0"/>
              </a:rPr>
              <a:t>Time availability:</a:t>
            </a:r>
          </a:p>
          <a:p>
            <a:r>
              <a:rPr lang="en-US" sz="1400" dirty="0">
                <a:latin typeface="Arial Black" pitchFamily="34" charset="0"/>
              </a:rPr>
              <a:t>10 </a:t>
            </a:r>
            <a:r>
              <a:rPr lang="en-US" sz="1400" dirty="0" err="1">
                <a:latin typeface="Arial Black" pitchFamily="34" charset="0"/>
              </a:rPr>
              <a:t>a.m</a:t>
            </a:r>
            <a:r>
              <a:rPr lang="en-US" sz="1400" dirty="0">
                <a:latin typeface="Arial Black" pitchFamily="34" charset="0"/>
              </a:rPr>
              <a:t>- 11 </a:t>
            </a:r>
            <a:r>
              <a:rPr lang="en-US" sz="1400" dirty="0" err="1">
                <a:latin typeface="Arial Black" pitchFamily="34" charset="0"/>
              </a:rPr>
              <a:t>p.m</a:t>
            </a:r>
            <a:endParaRPr lang="en-US" sz="1400" dirty="0">
              <a:latin typeface="Arial Black" pitchFamily="34" charset="0"/>
            </a:endParaRPr>
          </a:p>
          <a:p>
            <a:r>
              <a:rPr lang="en-US" sz="1400" dirty="0">
                <a:latin typeface="Arial Black" pitchFamily="34" charset="0"/>
              </a:rPr>
              <a:t>Discount: 10% </a:t>
            </a:r>
          </a:p>
        </p:txBody>
      </p:sp>
      <p:pic>
        <p:nvPicPr>
          <p:cNvPr id="54" name="Picture 53" descr="wine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39200" y="4038600"/>
            <a:ext cx="997352" cy="21336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5" name="TextBox 54"/>
          <p:cNvSpPr txBox="1"/>
          <p:nvPr/>
        </p:nvSpPr>
        <p:spPr>
          <a:xfrm>
            <a:off x="1462548" y="46146"/>
            <a:ext cx="7620000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latin typeface="Arial Narrow" pitchFamily="34" charset="0"/>
                <a:cs typeface="Times New Roman" panose="02020603050405020304" pitchFamily="18" charset="0"/>
              </a:rPr>
              <a:t>Module: BHIH4002 </a:t>
            </a:r>
            <a:r>
              <a:rPr lang="en-US" sz="1400" b="1" dirty="0">
                <a:latin typeface="Arial Narrow" pitchFamily="34" charset="0"/>
                <a:ea typeface="Calibri" panose="020F0502020204030204" pitchFamily="34" charset="0"/>
              </a:rPr>
              <a:t>Food and Beverage Operations</a:t>
            </a:r>
            <a:br>
              <a:rPr lang="en-US" sz="1400" b="1" dirty="0">
                <a:latin typeface="Arial Narrow" pitchFamily="34" charset="0"/>
                <a:cs typeface="Times New Roman" panose="02020603050405020304" pitchFamily="18" charset="0"/>
              </a:rPr>
            </a:br>
            <a:r>
              <a:rPr lang="en-US" sz="1400" b="1" dirty="0">
                <a:latin typeface="Algerian" pitchFamily="82" charset="0"/>
                <a:cs typeface="Times New Roman" panose="02020603050405020304" pitchFamily="18" charset="0"/>
              </a:rPr>
              <a:t>Hotel Trinity </a:t>
            </a:r>
            <a:br>
              <a:rPr lang="en-US" sz="1400" b="1" dirty="0">
                <a:latin typeface="Algerian" pitchFamily="82" charset="0"/>
                <a:cs typeface="Times New Roman" panose="02020603050405020304" pitchFamily="18" charset="0"/>
              </a:rPr>
            </a:br>
            <a:r>
              <a:rPr lang="en-GB" sz="1400" b="1" dirty="0">
                <a:latin typeface="Algerian" pitchFamily="82" charset="0"/>
              </a:rPr>
              <a:t>Westcliff Beach, London</a:t>
            </a:r>
            <a:br>
              <a:rPr lang="en-US" sz="1400" b="1" dirty="0">
                <a:latin typeface="Arial Narrow" pitchFamily="34" charset="0"/>
                <a:cs typeface="Times New Roman" panose="02020603050405020304" pitchFamily="18" charset="0"/>
              </a:rPr>
            </a:br>
            <a:r>
              <a:rPr lang="en-US" sz="1400" b="1" dirty="0">
                <a:latin typeface="Arial Narrow" pitchFamily="34" charset="0"/>
                <a:cs typeface="Times New Roman" panose="02020603050405020304" pitchFamily="18" charset="0"/>
              </a:rPr>
              <a:t>Name: Roxana </a:t>
            </a:r>
            <a:r>
              <a:rPr lang="en-US" sz="1400" b="1" dirty="0" err="1">
                <a:latin typeface="Arial Narrow" pitchFamily="34" charset="0"/>
                <a:cs typeface="Times New Roman" panose="02020603050405020304" pitchFamily="18" charset="0"/>
              </a:rPr>
              <a:t>Iuliana</a:t>
            </a:r>
            <a:r>
              <a:rPr lang="en-US" sz="1400" b="1" dirty="0">
                <a:latin typeface="Arial Narrow" pitchFamily="34" charset="0"/>
                <a:cs typeface="Times New Roman" panose="02020603050405020304" pitchFamily="18" charset="0"/>
              </a:rPr>
              <a:t> Pocolin, ID: 2118685</a:t>
            </a:r>
          </a:p>
          <a:p>
            <a:pPr algn="ctr"/>
            <a:r>
              <a:rPr lang="en-US" sz="1400" b="1" dirty="0">
                <a:latin typeface="Arial Narrow" pitchFamily="34" charset="0"/>
                <a:cs typeface="Times New Roman" panose="02020603050405020304" pitchFamily="18" charset="0"/>
              </a:rPr>
              <a:t>Lecturer’s name: Ffion </a:t>
            </a:r>
            <a:r>
              <a:rPr lang="en-US" sz="1400" b="1" dirty="0" err="1">
                <a:latin typeface="Arial Narrow" pitchFamily="34" charset="0"/>
                <a:cs typeface="Times New Roman" panose="02020603050405020304" pitchFamily="18" charset="0"/>
              </a:rPr>
              <a:t>Cumberpatch</a:t>
            </a:r>
            <a:endParaRPr lang="en-US" sz="1400" b="1" dirty="0">
              <a:solidFill>
                <a:schemeClr val="bg2">
                  <a:lumMod val="20000"/>
                  <a:lumOff val="80000"/>
                </a:schemeClr>
              </a:solidFill>
              <a:latin typeface="Algerian" pitchFamily="82" charset="0"/>
            </a:endParaRPr>
          </a:p>
          <a:p>
            <a:pPr algn="ctr"/>
            <a:endParaRPr lang="en-US" sz="1200" b="1" dirty="0">
              <a:latin typeface="Arial Black" pitchFamily="34" charset="0"/>
            </a:endParaRPr>
          </a:p>
        </p:txBody>
      </p:sp>
      <p:pic>
        <p:nvPicPr>
          <p:cNvPr id="56" name="Picture 55" descr="downloa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667000" y="3124200"/>
            <a:ext cx="732052" cy="762000"/>
          </a:xfrm>
          <a:prstGeom prst="rect">
            <a:avLst/>
          </a:prstGeom>
        </p:spPr>
      </p:pic>
      <p:pic>
        <p:nvPicPr>
          <p:cNvPr id="57" name="Picture 56" descr="downloa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67400" y="3200400"/>
            <a:ext cx="732052" cy="762000"/>
          </a:xfrm>
          <a:prstGeom prst="rect">
            <a:avLst/>
          </a:prstGeom>
        </p:spPr>
      </p:pic>
      <p:pic>
        <p:nvPicPr>
          <p:cNvPr id="58" name="Picture 57" descr="downloa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21548" y="3048000"/>
            <a:ext cx="732052" cy="7620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1600200" y="0"/>
            <a:ext cx="678180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tx2">
                    <a:lumMod val="20000"/>
                    <a:lumOff val="80000"/>
                  </a:schemeClr>
                </a:solidFill>
                <a:latin typeface="Algerian" pitchFamily="82" charset="0"/>
              </a:rPr>
              <a:t>Hotel Trinity</a:t>
            </a:r>
          </a:p>
          <a:p>
            <a:pPr algn="ctr"/>
            <a:r>
              <a:rPr lang="en-US" sz="1400" b="1" dirty="0">
                <a:solidFill>
                  <a:schemeClr val="tx2">
                    <a:lumMod val="20000"/>
                    <a:lumOff val="80000"/>
                  </a:schemeClr>
                </a:solidFill>
                <a:latin typeface="Magneto" pitchFamily="82" charset="0"/>
              </a:rPr>
              <a:t>Swansea, South Wales</a:t>
            </a:r>
          </a:p>
          <a:p>
            <a:endParaRPr lang="en-US" sz="1400" dirty="0"/>
          </a:p>
        </p:txBody>
      </p:sp>
      <p:sp>
        <p:nvSpPr>
          <p:cNvPr id="23" name="TextBox 22"/>
          <p:cNvSpPr txBox="1"/>
          <p:nvPr/>
        </p:nvSpPr>
        <p:spPr>
          <a:xfrm>
            <a:off x="6324600" y="762000"/>
            <a:ext cx="3200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latin typeface="Baskerville Old Face" pitchFamily="18" charset="0"/>
              </a:rPr>
              <a:t>Live music performance </a:t>
            </a:r>
            <a:r>
              <a:rPr lang="en-GB" sz="1400" dirty="0">
                <a:latin typeface="Baskerville Old Face" pitchFamily="18" charset="0"/>
              </a:rPr>
              <a:t>After 6 p.m.</a:t>
            </a:r>
          </a:p>
          <a:p>
            <a:pPr algn="ctr"/>
            <a:r>
              <a:rPr lang="en-US" sz="1400" dirty="0">
                <a:latin typeface="Baskerville Old Face" pitchFamily="18" charset="0"/>
              </a:rPr>
              <a:t> </a:t>
            </a:r>
          </a:p>
        </p:txBody>
      </p:sp>
      <p:pic>
        <p:nvPicPr>
          <p:cNvPr id="24" name="Picture 23" descr="download (1)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4600" y="1447800"/>
            <a:ext cx="3200400" cy="1622644"/>
          </a:xfrm>
          <a:prstGeom prst="rect">
            <a:avLst/>
          </a:prstGeom>
        </p:spPr>
      </p:pic>
      <p:pic>
        <p:nvPicPr>
          <p:cNvPr id="26" name="Picture 25" descr="payment-methods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248400" y="5026025"/>
            <a:ext cx="3505200" cy="536575"/>
          </a:xfrm>
          <a:prstGeom prst="rect">
            <a:avLst/>
          </a:prstGeom>
        </p:spPr>
      </p:pic>
      <p:sp>
        <p:nvSpPr>
          <p:cNvPr id="27" name="Rectangle 26"/>
          <p:cNvSpPr/>
          <p:nvPr/>
        </p:nvSpPr>
        <p:spPr>
          <a:xfrm>
            <a:off x="6324600" y="3657600"/>
            <a:ext cx="3276600" cy="12954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Baskerville Old Face" pitchFamily="18" charset="0"/>
              </a:rPr>
              <a:t>All foods are available at: Just eats,</a:t>
            </a:r>
          </a:p>
          <a:p>
            <a:pPr algn="ctr"/>
            <a:r>
              <a:rPr lang="en-US" sz="1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Baskerville Old Face" pitchFamily="18" charset="0"/>
              </a:rPr>
              <a:t>Zomato, Hungryhouse.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0" y="5410200"/>
            <a:ext cx="9906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400" b="1" dirty="0">
                <a:latin typeface="Baskerville Old Face" pitchFamily="18" charset="0"/>
              </a:rPr>
              <a:t>References</a:t>
            </a:r>
          </a:p>
          <a:p>
            <a:pPr algn="just"/>
            <a:r>
              <a:rPr lang="en-US" sz="1400" dirty="0" err="1">
                <a:latin typeface="Baskerville Old Face" pitchFamily="18" charset="0"/>
              </a:rPr>
              <a:t>Zawadzki</a:t>
            </a:r>
            <a:r>
              <a:rPr lang="en-US" sz="1400" dirty="0">
                <a:latin typeface="Baskerville Old Face" pitchFamily="18" charset="0"/>
              </a:rPr>
              <a:t>, J. (</a:t>
            </a:r>
            <a:r>
              <a:rPr lang="en-US" sz="1400" dirty="0" err="1">
                <a:latin typeface="Baskerville Old Face" pitchFamily="18" charset="0"/>
              </a:rPr>
              <a:t>n.d</a:t>
            </a:r>
            <a:r>
              <a:rPr lang="en-US" sz="1400" dirty="0">
                <a:latin typeface="Baskerville Old Face" pitchFamily="18" charset="0"/>
              </a:rPr>
              <a:t>.) </a:t>
            </a:r>
            <a:r>
              <a:rPr lang="en-US" sz="1400" i="1" dirty="0">
                <a:latin typeface="Baskerville Old Face" pitchFamily="18" charset="0"/>
              </a:rPr>
              <a:t>British Food: 16 Traditional Dishes You Have to Try - Chef’s Pencil</a:t>
            </a:r>
            <a:r>
              <a:rPr lang="en-US" sz="1400" dirty="0">
                <a:latin typeface="Baskerville Old Face" pitchFamily="18" charset="0"/>
              </a:rPr>
              <a:t> [Online]. Chef’s Pencil. Available from: &lt;https://www.chefspencil.com/traditional-british-dishes/&gt; [Accessed 20 February, 2023].</a:t>
            </a:r>
          </a:p>
          <a:p>
            <a:pPr algn="just"/>
            <a:r>
              <a:rPr lang="en-US" sz="1400" dirty="0" err="1">
                <a:latin typeface="Baskerville Old Face" pitchFamily="18" charset="0"/>
              </a:rPr>
              <a:t>Gagliardi</a:t>
            </a:r>
            <a:r>
              <a:rPr lang="en-US" sz="1400" dirty="0">
                <a:latin typeface="Baskerville Old Face" pitchFamily="18" charset="0"/>
              </a:rPr>
              <a:t>, I. and </a:t>
            </a:r>
            <a:r>
              <a:rPr lang="en-US" sz="1400" dirty="0" err="1">
                <a:latin typeface="Baskerville Old Face" pitchFamily="18" charset="0"/>
              </a:rPr>
              <a:t>Artese</a:t>
            </a:r>
            <a:r>
              <a:rPr lang="en-US" sz="1400" dirty="0">
                <a:latin typeface="Baskerville Old Face" pitchFamily="18" charset="0"/>
              </a:rPr>
              <a:t>, M.T., (2015). Create your menu discovering traditional recipes. In </a:t>
            </a:r>
            <a:r>
              <a:rPr lang="en-US" sz="1400" i="1" dirty="0">
                <a:latin typeface="Baskerville Old Face" pitchFamily="18" charset="0"/>
              </a:rPr>
              <a:t>2015 Digital Heritage</a:t>
            </a:r>
            <a:r>
              <a:rPr lang="en-US" sz="1400" dirty="0">
                <a:latin typeface="Baskerville Old Face" pitchFamily="18" charset="0"/>
              </a:rPr>
              <a:t> IEEE.</a:t>
            </a:r>
          </a:p>
        </p:txBody>
      </p:sp>
      <p:pic>
        <p:nvPicPr>
          <p:cNvPr id="29" name="Picture 28" descr="images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200" y="1600200"/>
            <a:ext cx="1981200" cy="19812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0" name="TextBox 29"/>
          <p:cNvSpPr txBox="1"/>
          <p:nvPr/>
        </p:nvSpPr>
        <p:spPr>
          <a:xfrm>
            <a:off x="190500" y="1000780"/>
            <a:ext cx="2514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/>
              <a:t>Sweet potato &amp; chorizo Hash with avocado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0" y="3899118"/>
            <a:ext cx="26670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Arial Black" pitchFamily="34" charset="0"/>
              </a:rPr>
              <a:t>Price: 18.00</a:t>
            </a:r>
          </a:p>
          <a:p>
            <a:r>
              <a:rPr lang="en-US" sz="1400" dirty="0">
                <a:latin typeface="Arial Black" pitchFamily="34" charset="0"/>
              </a:rPr>
              <a:t>Calories: 290 kcal</a:t>
            </a:r>
          </a:p>
          <a:p>
            <a:r>
              <a:rPr lang="en-US" sz="1400" dirty="0">
                <a:latin typeface="Arial Black" pitchFamily="34" charset="0"/>
              </a:rPr>
              <a:t>Fat: 10gm</a:t>
            </a:r>
          </a:p>
          <a:p>
            <a:r>
              <a:rPr lang="en-US" sz="1400" dirty="0">
                <a:latin typeface="Arial Black" pitchFamily="34" charset="0"/>
              </a:rPr>
              <a:t>Allergens: Red onion</a:t>
            </a:r>
          </a:p>
          <a:p>
            <a:r>
              <a:rPr lang="en-US" sz="1400" dirty="0">
                <a:latin typeface="Arial Black" pitchFamily="34" charset="0"/>
              </a:rPr>
              <a:t>Time availability:</a:t>
            </a:r>
          </a:p>
          <a:p>
            <a:r>
              <a:rPr lang="en-US" sz="1400" dirty="0">
                <a:latin typeface="Arial Black" pitchFamily="34" charset="0"/>
              </a:rPr>
              <a:t>10 </a:t>
            </a:r>
            <a:r>
              <a:rPr lang="en-US" sz="1400" dirty="0" err="1">
                <a:latin typeface="Arial Black" pitchFamily="34" charset="0"/>
              </a:rPr>
              <a:t>a.m</a:t>
            </a:r>
            <a:r>
              <a:rPr lang="en-US" sz="1400" dirty="0">
                <a:latin typeface="Arial Black" pitchFamily="34" charset="0"/>
              </a:rPr>
              <a:t>- 11:45 </a:t>
            </a:r>
            <a:r>
              <a:rPr lang="en-US" sz="1400" dirty="0" err="1">
                <a:latin typeface="Arial Black" pitchFamily="34" charset="0"/>
              </a:rPr>
              <a:t>a.m</a:t>
            </a:r>
            <a:endParaRPr lang="en-US" sz="1400" dirty="0">
              <a:latin typeface="Arial Black" pitchFamily="34" charset="0"/>
            </a:endParaRPr>
          </a:p>
        </p:txBody>
      </p:sp>
      <p:pic>
        <p:nvPicPr>
          <p:cNvPr id="32" name="Picture 31" descr="Veg non veglogo.png"/>
          <p:cNvPicPr>
            <a:picLocks noChangeAspect="1"/>
          </p:cNvPicPr>
          <p:nvPr/>
        </p:nvPicPr>
        <p:blipFill>
          <a:blip r:embed="rId6" cstate="print"/>
          <a:srcRect r="52195" b="-5008"/>
          <a:stretch>
            <a:fillRect/>
          </a:stretch>
        </p:blipFill>
        <p:spPr>
          <a:xfrm>
            <a:off x="152400" y="1447800"/>
            <a:ext cx="685800" cy="818676"/>
          </a:xfrm>
          <a:prstGeom prst="rect">
            <a:avLst/>
          </a:prstGeom>
        </p:spPr>
      </p:pic>
      <p:cxnSp>
        <p:nvCxnSpPr>
          <p:cNvPr id="33" name="Straight Connector 32"/>
          <p:cNvCxnSpPr/>
          <p:nvPr/>
        </p:nvCxnSpPr>
        <p:spPr>
          <a:xfrm rot="16200000" flipH="1">
            <a:off x="342900" y="3086100"/>
            <a:ext cx="4724400" cy="76199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34" name="Straight Connector 33"/>
          <p:cNvCxnSpPr/>
          <p:nvPr/>
        </p:nvCxnSpPr>
        <p:spPr>
          <a:xfrm rot="16200000" flipH="1">
            <a:off x="3810000" y="3124200"/>
            <a:ext cx="4648200" cy="7620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38" name="TextBox 37"/>
          <p:cNvSpPr txBox="1"/>
          <p:nvPr/>
        </p:nvSpPr>
        <p:spPr>
          <a:xfrm>
            <a:off x="3124200" y="877669"/>
            <a:ext cx="2514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latin typeface="Baskerville Old Face" pitchFamily="18" charset="0"/>
              </a:rPr>
              <a:t>Pumpkin, spinach &amp; lentil </a:t>
            </a:r>
            <a:r>
              <a:rPr lang="en-GB" sz="1400" dirty="0">
                <a:latin typeface="Baskerville Old Face" pitchFamily="18" charset="0"/>
              </a:rPr>
              <a:t>lasagne</a:t>
            </a:r>
            <a:endParaRPr lang="en-US" sz="1400" dirty="0">
              <a:latin typeface="Baskerville Old Face" pitchFamily="18" charset="0"/>
            </a:endParaRPr>
          </a:p>
        </p:txBody>
      </p:sp>
      <p:pic>
        <p:nvPicPr>
          <p:cNvPr id="40" name="Picture 39" descr="vegetarian-lasagne-96693-2.jpe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276599" y="1600200"/>
            <a:ext cx="2504661" cy="20574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41" name="Picture 40" descr="Veg non veglogo.png"/>
          <p:cNvPicPr>
            <a:picLocks noChangeAspect="1"/>
          </p:cNvPicPr>
          <p:nvPr/>
        </p:nvPicPr>
        <p:blipFill>
          <a:blip r:embed="rId6" cstate="print"/>
          <a:srcRect r="52195" b="-5008"/>
          <a:stretch>
            <a:fillRect/>
          </a:stretch>
        </p:blipFill>
        <p:spPr>
          <a:xfrm>
            <a:off x="2971800" y="1524000"/>
            <a:ext cx="685800" cy="818676"/>
          </a:xfrm>
          <a:prstGeom prst="rect">
            <a:avLst/>
          </a:prstGeom>
        </p:spPr>
      </p:pic>
      <p:sp>
        <p:nvSpPr>
          <p:cNvPr id="42" name="TextBox 41"/>
          <p:cNvSpPr txBox="1"/>
          <p:nvPr/>
        </p:nvSpPr>
        <p:spPr>
          <a:xfrm>
            <a:off x="2971800" y="4069140"/>
            <a:ext cx="22860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Arial Black" pitchFamily="34" charset="0"/>
              </a:rPr>
              <a:t>Price: 22.00</a:t>
            </a:r>
          </a:p>
          <a:p>
            <a:r>
              <a:rPr lang="en-US" sz="1400" dirty="0">
                <a:latin typeface="Arial Black" pitchFamily="34" charset="0"/>
              </a:rPr>
              <a:t>Calories: 451 kcal</a:t>
            </a:r>
          </a:p>
          <a:p>
            <a:r>
              <a:rPr lang="en-US" sz="1400" dirty="0">
                <a:latin typeface="Arial Black" pitchFamily="34" charset="0"/>
              </a:rPr>
              <a:t>Fat: 5gm</a:t>
            </a:r>
          </a:p>
          <a:p>
            <a:r>
              <a:rPr lang="en-US" sz="1400" dirty="0">
                <a:latin typeface="Arial Black" pitchFamily="34" charset="0"/>
              </a:rPr>
              <a:t>Allergens: Mustard</a:t>
            </a:r>
          </a:p>
          <a:p>
            <a:r>
              <a:rPr lang="en-US" sz="1400" dirty="0">
                <a:latin typeface="Arial Black" pitchFamily="34" charset="0"/>
              </a:rPr>
              <a:t>Time availability:</a:t>
            </a:r>
          </a:p>
          <a:p>
            <a:r>
              <a:rPr lang="en-US" sz="1400" dirty="0">
                <a:latin typeface="Arial Black" pitchFamily="34" charset="0"/>
              </a:rPr>
              <a:t>10 </a:t>
            </a:r>
            <a:r>
              <a:rPr lang="en-US" sz="1400" dirty="0" err="1">
                <a:latin typeface="Arial Black" pitchFamily="34" charset="0"/>
              </a:rPr>
              <a:t>a.m</a:t>
            </a:r>
            <a:r>
              <a:rPr lang="en-US" sz="1400" dirty="0">
                <a:latin typeface="Arial Black" pitchFamily="34" charset="0"/>
              </a:rPr>
              <a:t>- 11:00 </a:t>
            </a:r>
            <a:r>
              <a:rPr lang="en-US" sz="1400" dirty="0" err="1">
                <a:latin typeface="Arial Black" pitchFamily="34" charset="0"/>
              </a:rPr>
              <a:t>p.m</a:t>
            </a:r>
            <a:endParaRPr lang="en-US" sz="1400" dirty="0">
              <a:latin typeface="Arial Black" pitchFamily="34" charset="0"/>
            </a:endParaRPr>
          </a:p>
        </p:txBody>
      </p:sp>
      <p:pic>
        <p:nvPicPr>
          <p:cNvPr id="43" name="Picture 42" descr="blanc-nv-1536318097.jpg"/>
          <p:cNvPicPr>
            <a:picLocks noChangeAspect="1"/>
          </p:cNvPicPr>
          <p:nvPr/>
        </p:nvPicPr>
        <p:blipFill>
          <a:blip r:embed="rId8" cstate="print"/>
          <a:srcRect l="20707" r="24076"/>
          <a:stretch>
            <a:fillRect/>
          </a:stretch>
        </p:blipFill>
        <p:spPr>
          <a:xfrm>
            <a:off x="5257800" y="4038600"/>
            <a:ext cx="609600" cy="1752600"/>
          </a:xfrm>
          <a:prstGeom prst="rect">
            <a:avLst/>
          </a:prstGeom>
        </p:spPr>
      </p:pic>
      <p:pic>
        <p:nvPicPr>
          <p:cNvPr id="46" name="Picture 45" descr="downloa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905000" y="3048000"/>
            <a:ext cx="732052" cy="762000"/>
          </a:xfrm>
          <a:prstGeom prst="rect">
            <a:avLst/>
          </a:prstGeom>
        </p:spPr>
      </p:pic>
      <p:pic>
        <p:nvPicPr>
          <p:cNvPr id="47" name="Picture 46" descr="downloa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34000" y="3124200"/>
            <a:ext cx="732052" cy="762000"/>
          </a:xfrm>
          <a:prstGeom prst="rect">
            <a:avLst/>
          </a:prstGeom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593</TotalTime>
  <Words>322</Words>
  <Application>Microsoft Office PowerPoint</Application>
  <PresentationFormat>A4 Paper (210x297 mm)</PresentationFormat>
  <Paragraphs>55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14" baseType="lpstr">
      <vt:lpstr>Algerian</vt:lpstr>
      <vt:lpstr>Arial Black</vt:lpstr>
      <vt:lpstr>Arial Narrow</vt:lpstr>
      <vt:lpstr>Baskerville Old Face</vt:lpstr>
      <vt:lpstr>Book Antiqua</vt:lpstr>
      <vt:lpstr>Calibri</vt:lpstr>
      <vt:lpstr>Lucida Sans</vt:lpstr>
      <vt:lpstr>Magneto</vt:lpstr>
      <vt:lpstr>Wingdings</vt:lpstr>
      <vt:lpstr>Wingdings 2</vt:lpstr>
      <vt:lpstr>Wingdings 3</vt:lpstr>
      <vt:lpstr>Apex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User</dc:creator>
  <cp:lastModifiedBy>Catalin Pocolin (2117502)</cp:lastModifiedBy>
  <cp:revision>42</cp:revision>
  <dcterms:created xsi:type="dcterms:W3CDTF">2022-11-02T06:18:27Z</dcterms:created>
  <dcterms:modified xsi:type="dcterms:W3CDTF">2023-02-26T14:05:51Z</dcterms:modified>
</cp:coreProperties>
</file>