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7" roundtripDataSignature="AMtx7miCMGZS/iYOk2fuQAwGozrMYz9MU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768184-58BE-4FB4-AC81-E63C2433AD0C}" v="3" dt="2023-11-04T19:12:28.7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104" y="-6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customschemas.google.com/relationships/presentationmetadata" Target="metadata"/><Relationship Id="rId2" Type="http://schemas.openxmlformats.org/officeDocument/2006/relationships/slide" Target="slides/slide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calin" userId="6170f1684efe0d94" providerId="LiveId" clId="{1C768184-58BE-4FB4-AC81-E63C2433AD0C}"/>
    <pc:docChg chg="modSld">
      <pc:chgData name="mihaela calin" userId="6170f1684efe0d94" providerId="LiveId" clId="{1C768184-58BE-4FB4-AC81-E63C2433AD0C}" dt="2023-11-04T19:12:49.468" v="7" actId="20577"/>
      <pc:docMkLst>
        <pc:docMk/>
      </pc:docMkLst>
      <pc:sldChg chg="modNotesTx">
        <pc:chgData name="mihaela calin" userId="6170f1684efe0d94" providerId="LiveId" clId="{1C768184-58BE-4FB4-AC81-E63C2433AD0C}" dt="2023-11-04T19:11:59.308" v="0" actId="20577"/>
        <pc:sldMkLst>
          <pc:docMk/>
          <pc:sldMk cId="0" sldId="258"/>
        </pc:sldMkLst>
      </pc:sldChg>
      <pc:sldChg chg="modNotesTx">
        <pc:chgData name="mihaela calin" userId="6170f1684efe0d94" providerId="LiveId" clId="{1C768184-58BE-4FB4-AC81-E63C2433AD0C}" dt="2023-11-04T19:12:11.919" v="1" actId="20577"/>
        <pc:sldMkLst>
          <pc:docMk/>
          <pc:sldMk cId="0" sldId="259"/>
        </pc:sldMkLst>
      </pc:sldChg>
      <pc:sldChg chg="modNotesTx">
        <pc:chgData name="mihaela calin" userId="6170f1684efe0d94" providerId="LiveId" clId="{1C768184-58BE-4FB4-AC81-E63C2433AD0C}" dt="2023-11-04T19:12:22.848" v="2" actId="20577"/>
        <pc:sldMkLst>
          <pc:docMk/>
          <pc:sldMk cId="0" sldId="260"/>
        </pc:sldMkLst>
      </pc:sldChg>
      <pc:sldChg chg="modNotesTx">
        <pc:chgData name="mihaela calin" userId="6170f1684efe0d94" providerId="LiveId" clId="{1C768184-58BE-4FB4-AC81-E63C2433AD0C}" dt="2023-11-04T19:12:32.189" v="3" actId="20577"/>
        <pc:sldMkLst>
          <pc:docMk/>
          <pc:sldMk cId="0" sldId="261"/>
        </pc:sldMkLst>
      </pc:sldChg>
      <pc:sldChg chg="modNotesTx">
        <pc:chgData name="mihaela calin" userId="6170f1684efe0d94" providerId="LiveId" clId="{1C768184-58BE-4FB4-AC81-E63C2433AD0C}" dt="2023-11-04T19:12:37.560" v="4" actId="20577"/>
        <pc:sldMkLst>
          <pc:docMk/>
          <pc:sldMk cId="0" sldId="262"/>
        </pc:sldMkLst>
      </pc:sldChg>
      <pc:sldChg chg="modNotesTx">
        <pc:chgData name="mihaela calin" userId="6170f1684efe0d94" providerId="LiveId" clId="{1C768184-58BE-4FB4-AC81-E63C2433AD0C}" dt="2023-11-04T19:12:41.091" v="5" actId="20577"/>
        <pc:sldMkLst>
          <pc:docMk/>
          <pc:sldMk cId="0" sldId="263"/>
        </pc:sldMkLst>
      </pc:sldChg>
      <pc:sldChg chg="modNotesTx">
        <pc:chgData name="mihaela calin" userId="6170f1684efe0d94" providerId="LiveId" clId="{1C768184-58BE-4FB4-AC81-E63C2433AD0C}" dt="2023-11-04T19:12:45.499" v="6" actId="20577"/>
        <pc:sldMkLst>
          <pc:docMk/>
          <pc:sldMk cId="0" sldId="264"/>
        </pc:sldMkLst>
      </pc:sldChg>
      <pc:sldChg chg="modNotesTx">
        <pc:chgData name="mihaela calin" userId="6170f1684efe0d94" providerId="LiveId" clId="{1C768184-58BE-4FB4-AC81-E63C2433AD0C}" dt="2023-11-04T19:12:49.468" v="7" actId="20577"/>
        <pc:sldMkLst>
          <pc:docMk/>
          <pc:sldMk cId="0" sldId="2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4" name="Google Shape;94;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200" dirty="0"/>
          </a:p>
        </p:txBody>
      </p:sp>
      <p:sp>
        <p:nvSpPr>
          <p:cNvPr id="123" name="Google Shape;12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dirty="0"/>
          </a:p>
        </p:txBody>
      </p:sp>
      <p:sp>
        <p:nvSpPr>
          <p:cNvPr id="134" name="Google Shape;13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dirty="0"/>
          </a:p>
        </p:txBody>
      </p:sp>
      <p:sp>
        <p:nvSpPr>
          <p:cNvPr id="145" name="Google Shape;145;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dirty="0"/>
          </a:p>
        </p:txBody>
      </p:sp>
      <p:sp>
        <p:nvSpPr>
          <p:cNvPr id="156" name="Google Shape;15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dirty="0"/>
          </a:p>
        </p:txBody>
      </p:sp>
      <p:sp>
        <p:nvSpPr>
          <p:cNvPr id="172" name="Google Shape;172;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dirty="0"/>
          </a:p>
        </p:txBody>
      </p:sp>
      <p:sp>
        <p:nvSpPr>
          <p:cNvPr id="188" name="Google Shape;188;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dirty="0"/>
          </a:p>
        </p:txBody>
      </p:sp>
      <p:sp>
        <p:nvSpPr>
          <p:cNvPr id="204" name="Google Shape;204;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dirty="0"/>
          </a:p>
        </p:txBody>
      </p:sp>
      <p:sp>
        <p:nvSpPr>
          <p:cNvPr id="220" name="Google Shape;220;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0" name="Google Shape;230;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5"/>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5"/>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7"/>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7"/>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8"/>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18"/>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9"/>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19"/>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19"/>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19"/>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1"/>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21"/>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2"/>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22"/>
          <p:cNvSpPr>
            <a:spLocks noGrp="1"/>
          </p:cNvSpPr>
          <p:nvPr>
            <p:ph type="pic" idx="2"/>
          </p:nvPr>
        </p:nvSpPr>
        <p:spPr>
          <a:xfrm>
            <a:off x="1792288" y="612775"/>
            <a:ext cx="5486400" cy="4114800"/>
          </a:xfrm>
          <a:prstGeom prst="rect">
            <a:avLst/>
          </a:prstGeom>
          <a:noFill/>
          <a:ln>
            <a:noFill/>
          </a:ln>
        </p:spPr>
      </p:sp>
      <p:sp>
        <p:nvSpPr>
          <p:cNvPr id="64" name="Google Shape;64;p22"/>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23"/>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4"/>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4"/>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DDB3"/>
        </a:solidFill>
        <a:effectLst/>
      </p:bgPr>
    </p:bg>
    <p:spTree>
      <p:nvGrpSpPr>
        <p:cNvPr id="1" name="Shape 83"/>
        <p:cNvGrpSpPr/>
        <p:nvPr/>
      </p:nvGrpSpPr>
      <p:grpSpPr>
        <a:xfrm>
          <a:off x="0" y="0"/>
          <a:ext cx="0" cy="0"/>
          <a:chOff x="0" y="0"/>
          <a:chExt cx="0" cy="0"/>
        </a:xfrm>
      </p:grpSpPr>
      <p:sp>
        <p:nvSpPr>
          <p:cNvPr id="84" name="Google Shape;84;p1"/>
          <p:cNvSpPr/>
          <p:nvPr/>
        </p:nvSpPr>
        <p:spPr>
          <a:xfrm flipH="1">
            <a:off x="-3206581" y="6071427"/>
            <a:ext cx="10821542" cy="8814638"/>
          </a:xfrm>
          <a:custGeom>
            <a:avLst/>
            <a:gdLst/>
            <a:ahLst/>
            <a:cxnLst/>
            <a:rect l="l" t="t" r="r" b="b"/>
            <a:pathLst>
              <a:path w="10821542" h="8814638" extrusionOk="0">
                <a:moveTo>
                  <a:pt x="10821542" y="0"/>
                </a:moveTo>
                <a:lnTo>
                  <a:pt x="0" y="0"/>
                </a:lnTo>
                <a:lnTo>
                  <a:pt x="0" y="8814638"/>
                </a:lnTo>
                <a:lnTo>
                  <a:pt x="10821542" y="8814638"/>
                </a:lnTo>
                <a:lnTo>
                  <a:pt x="10821542" y="0"/>
                </a:lnTo>
                <a:close/>
              </a:path>
            </a:pathLst>
          </a:custGeom>
          <a:blipFill rotWithShape="1">
            <a:blip r:embed="rId3">
              <a:alphaModFix/>
            </a:blip>
            <a:stretch>
              <a:fillRect/>
            </a:stretch>
          </a:blipFill>
          <a:ln>
            <a:noFill/>
          </a:ln>
        </p:spPr>
        <p:txBody>
          <a:bodyPr/>
          <a:lstStyle/>
          <a:p>
            <a:endParaRPr lang="en-GB"/>
          </a:p>
        </p:txBody>
      </p:sp>
      <p:sp>
        <p:nvSpPr>
          <p:cNvPr id="85" name="Google Shape;85;p1"/>
          <p:cNvSpPr/>
          <p:nvPr/>
        </p:nvSpPr>
        <p:spPr>
          <a:xfrm>
            <a:off x="10673039" y="6071427"/>
            <a:ext cx="10821542" cy="8814638"/>
          </a:xfrm>
          <a:custGeom>
            <a:avLst/>
            <a:gdLst/>
            <a:ahLst/>
            <a:cxnLst/>
            <a:rect l="l" t="t" r="r" b="b"/>
            <a:pathLst>
              <a:path w="10821542" h="8814638" extrusionOk="0">
                <a:moveTo>
                  <a:pt x="0" y="0"/>
                </a:moveTo>
                <a:lnTo>
                  <a:pt x="10821542" y="0"/>
                </a:lnTo>
                <a:lnTo>
                  <a:pt x="10821542" y="8814638"/>
                </a:lnTo>
                <a:lnTo>
                  <a:pt x="0" y="8814638"/>
                </a:lnTo>
                <a:lnTo>
                  <a:pt x="0" y="0"/>
                </a:lnTo>
                <a:close/>
              </a:path>
            </a:pathLst>
          </a:custGeom>
          <a:blipFill rotWithShape="1">
            <a:blip r:embed="rId3">
              <a:alphaModFix/>
            </a:blip>
            <a:stretch>
              <a:fillRect/>
            </a:stretch>
          </a:blipFill>
          <a:ln>
            <a:noFill/>
          </a:ln>
        </p:spPr>
        <p:txBody>
          <a:bodyPr/>
          <a:lstStyle/>
          <a:p>
            <a:endParaRPr lang="en-GB"/>
          </a:p>
        </p:txBody>
      </p:sp>
      <p:sp>
        <p:nvSpPr>
          <p:cNvPr id="86" name="Google Shape;86;p1"/>
          <p:cNvSpPr/>
          <p:nvPr/>
        </p:nvSpPr>
        <p:spPr>
          <a:xfrm>
            <a:off x="3538380" y="5143500"/>
            <a:ext cx="11211239" cy="6803595"/>
          </a:xfrm>
          <a:custGeom>
            <a:avLst/>
            <a:gdLst/>
            <a:ahLst/>
            <a:cxnLst/>
            <a:rect l="l" t="t" r="r" b="b"/>
            <a:pathLst>
              <a:path w="11211239" h="6803595" extrusionOk="0">
                <a:moveTo>
                  <a:pt x="0" y="0"/>
                </a:moveTo>
                <a:lnTo>
                  <a:pt x="11211240" y="0"/>
                </a:lnTo>
                <a:lnTo>
                  <a:pt x="11211240" y="6803595"/>
                </a:lnTo>
                <a:lnTo>
                  <a:pt x="0" y="6803595"/>
                </a:lnTo>
                <a:lnTo>
                  <a:pt x="0" y="0"/>
                </a:lnTo>
                <a:close/>
              </a:path>
            </a:pathLst>
          </a:custGeom>
          <a:blipFill rotWithShape="1">
            <a:blip r:embed="rId4">
              <a:alphaModFix/>
            </a:blip>
            <a:stretch>
              <a:fillRect/>
            </a:stretch>
          </a:blipFill>
          <a:ln>
            <a:noFill/>
          </a:ln>
        </p:spPr>
        <p:txBody>
          <a:bodyPr/>
          <a:lstStyle/>
          <a:p>
            <a:endParaRPr lang="en-GB"/>
          </a:p>
        </p:txBody>
      </p:sp>
      <p:sp>
        <p:nvSpPr>
          <p:cNvPr id="87" name="Google Shape;87;p1"/>
          <p:cNvSpPr txBox="1"/>
          <p:nvPr/>
        </p:nvSpPr>
        <p:spPr>
          <a:xfrm>
            <a:off x="1028700" y="2044475"/>
            <a:ext cx="16230600" cy="1464944"/>
          </a:xfrm>
          <a:prstGeom prst="rect">
            <a:avLst/>
          </a:prstGeom>
          <a:noFill/>
          <a:ln>
            <a:noFill/>
          </a:ln>
        </p:spPr>
        <p:txBody>
          <a:bodyPr spcFirstLastPara="1" wrap="square" lIns="0" tIns="0" rIns="0" bIns="0" anchor="t" anchorCtr="0">
            <a:spAutoFit/>
          </a:bodyPr>
          <a:lstStyle/>
          <a:p>
            <a:pPr marL="0" marR="0" lvl="0" indent="0" algn="ctr" rtl="0">
              <a:lnSpc>
                <a:spcPct val="111001"/>
              </a:lnSpc>
              <a:spcBef>
                <a:spcPts val="0"/>
              </a:spcBef>
              <a:spcAft>
                <a:spcPts val="0"/>
              </a:spcAft>
              <a:buNone/>
            </a:pPr>
            <a:r>
              <a:rPr lang="en-US" sz="8999" b="0" i="0" u="none" strike="noStrike" cap="none">
                <a:solidFill>
                  <a:srgbClr val="63998C"/>
                </a:solidFill>
                <a:latin typeface="Times New Roman"/>
                <a:ea typeface="Times New Roman"/>
                <a:cs typeface="Times New Roman"/>
                <a:sym typeface="Times New Roman"/>
              </a:rPr>
              <a:t>EMPLOYEE TRAINING</a:t>
            </a:r>
            <a:endParaRPr/>
          </a:p>
        </p:txBody>
      </p:sp>
      <p:sp>
        <p:nvSpPr>
          <p:cNvPr id="88" name="Google Shape;88;p1"/>
          <p:cNvSpPr txBox="1"/>
          <p:nvPr/>
        </p:nvSpPr>
        <p:spPr>
          <a:xfrm>
            <a:off x="1028700" y="3366544"/>
            <a:ext cx="16230600" cy="68961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3600" b="0" i="0" u="none" strike="noStrike" cap="none">
                <a:solidFill>
                  <a:srgbClr val="452721"/>
                </a:solidFill>
                <a:latin typeface="Times"/>
                <a:ea typeface="Times"/>
                <a:cs typeface="Times"/>
                <a:sym typeface="Times"/>
              </a:rPr>
              <a:t>Operating Hotel Facilities</a:t>
            </a:r>
            <a:endParaRPr/>
          </a:p>
        </p:txBody>
      </p:sp>
      <p:sp>
        <p:nvSpPr>
          <p:cNvPr id="89" name="Google Shape;89;p1"/>
          <p:cNvSpPr txBox="1"/>
          <p:nvPr/>
        </p:nvSpPr>
        <p:spPr>
          <a:xfrm>
            <a:off x="1028700" y="4158266"/>
            <a:ext cx="16230600" cy="581025"/>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3000" b="0" i="0" u="none" strike="noStrike" cap="none">
                <a:solidFill>
                  <a:srgbClr val="452721"/>
                </a:solidFill>
                <a:latin typeface="Times"/>
                <a:ea typeface="Times"/>
                <a:cs typeface="Times"/>
                <a:sym typeface="Times"/>
              </a:rPr>
              <a:t>Presentation</a:t>
            </a:r>
            <a:endParaRPr/>
          </a:p>
        </p:txBody>
      </p:sp>
      <p:sp>
        <p:nvSpPr>
          <p:cNvPr id="90" name="Google Shape;90;p1"/>
          <p:cNvSpPr/>
          <p:nvPr/>
        </p:nvSpPr>
        <p:spPr>
          <a:xfrm rot="8402361" flipH="1">
            <a:off x="-1707719" y="4930339"/>
            <a:ext cx="3882141" cy="3910581"/>
          </a:xfrm>
          <a:custGeom>
            <a:avLst/>
            <a:gdLst/>
            <a:ahLst/>
            <a:cxnLst/>
            <a:rect l="l" t="t" r="r" b="b"/>
            <a:pathLst>
              <a:path w="3882141" h="3910581" extrusionOk="0">
                <a:moveTo>
                  <a:pt x="3882141" y="0"/>
                </a:moveTo>
                <a:lnTo>
                  <a:pt x="0" y="0"/>
                </a:lnTo>
                <a:lnTo>
                  <a:pt x="0" y="3910582"/>
                </a:lnTo>
                <a:lnTo>
                  <a:pt x="3882141" y="3910582"/>
                </a:lnTo>
                <a:lnTo>
                  <a:pt x="3882141" y="0"/>
                </a:lnTo>
                <a:close/>
              </a:path>
            </a:pathLst>
          </a:custGeom>
          <a:blipFill rotWithShape="1">
            <a:blip r:embed="rId5">
              <a:alphaModFix/>
            </a:blip>
            <a:stretch>
              <a:fillRect/>
            </a:stretch>
          </a:blipFill>
          <a:ln>
            <a:noFill/>
          </a:ln>
        </p:spPr>
        <p:txBody>
          <a:bodyPr/>
          <a:lstStyle/>
          <a:p>
            <a:endParaRPr lang="en-GB"/>
          </a:p>
        </p:txBody>
      </p:sp>
      <p:sp>
        <p:nvSpPr>
          <p:cNvPr id="91" name="Google Shape;91;p1"/>
          <p:cNvSpPr/>
          <p:nvPr/>
        </p:nvSpPr>
        <p:spPr>
          <a:xfrm rot="-8409860">
            <a:off x="16114135" y="4930339"/>
            <a:ext cx="3882141" cy="3910581"/>
          </a:xfrm>
          <a:custGeom>
            <a:avLst/>
            <a:gdLst/>
            <a:ahLst/>
            <a:cxnLst/>
            <a:rect l="l" t="t" r="r" b="b"/>
            <a:pathLst>
              <a:path w="3882141" h="3910581" extrusionOk="0">
                <a:moveTo>
                  <a:pt x="0" y="0"/>
                </a:moveTo>
                <a:lnTo>
                  <a:pt x="3882140" y="0"/>
                </a:lnTo>
                <a:lnTo>
                  <a:pt x="3882140" y="3910582"/>
                </a:lnTo>
                <a:lnTo>
                  <a:pt x="0" y="3910582"/>
                </a:lnTo>
                <a:lnTo>
                  <a:pt x="0" y="0"/>
                </a:lnTo>
                <a:close/>
              </a:path>
            </a:pathLst>
          </a:custGeom>
          <a:blipFill rotWithShape="1">
            <a:blip r:embed="rId5">
              <a:alphaModFix/>
            </a:blip>
            <a:stretch>
              <a:fillRect/>
            </a:stretch>
          </a:blipFill>
          <a:ln>
            <a:noFill/>
          </a:ln>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DDB3"/>
        </a:solidFill>
        <a:effectLst/>
      </p:bgPr>
    </p:bg>
    <p:spTree>
      <p:nvGrpSpPr>
        <p:cNvPr id="1" name="Shape 95"/>
        <p:cNvGrpSpPr/>
        <p:nvPr/>
      </p:nvGrpSpPr>
      <p:grpSpPr>
        <a:xfrm>
          <a:off x="0" y="0"/>
          <a:ext cx="0" cy="0"/>
          <a:chOff x="0" y="0"/>
          <a:chExt cx="0" cy="0"/>
        </a:xfrm>
      </p:grpSpPr>
      <p:sp>
        <p:nvSpPr>
          <p:cNvPr id="96" name="Google Shape;96;p2"/>
          <p:cNvSpPr/>
          <p:nvPr/>
        </p:nvSpPr>
        <p:spPr>
          <a:xfrm>
            <a:off x="9144000" y="1303001"/>
            <a:ext cx="7897564" cy="7124565"/>
          </a:xfrm>
          <a:custGeom>
            <a:avLst/>
            <a:gdLst/>
            <a:ahLst/>
            <a:cxnLst/>
            <a:rect l="l" t="t" r="r" b="b"/>
            <a:pathLst>
              <a:path w="7897564" h="7124565" extrusionOk="0">
                <a:moveTo>
                  <a:pt x="0" y="0"/>
                </a:moveTo>
                <a:lnTo>
                  <a:pt x="7897564" y="0"/>
                </a:lnTo>
                <a:lnTo>
                  <a:pt x="7897564" y="7124565"/>
                </a:lnTo>
                <a:lnTo>
                  <a:pt x="0" y="7124565"/>
                </a:lnTo>
                <a:lnTo>
                  <a:pt x="0" y="0"/>
                </a:lnTo>
                <a:close/>
              </a:path>
            </a:pathLst>
          </a:custGeom>
          <a:blipFill rotWithShape="1">
            <a:blip r:embed="rId3">
              <a:alphaModFix/>
            </a:blip>
            <a:stretch>
              <a:fillRect/>
            </a:stretch>
          </a:blipFill>
          <a:ln>
            <a:noFill/>
          </a:ln>
        </p:spPr>
        <p:txBody>
          <a:bodyPr/>
          <a:lstStyle/>
          <a:p>
            <a:endParaRPr lang="en-GB"/>
          </a:p>
        </p:txBody>
      </p:sp>
      <p:sp>
        <p:nvSpPr>
          <p:cNvPr id="97" name="Google Shape;97;p2"/>
          <p:cNvSpPr/>
          <p:nvPr/>
        </p:nvSpPr>
        <p:spPr>
          <a:xfrm rot="10800000" flipH="1">
            <a:off x="13159849" y="-3808372"/>
            <a:ext cx="8198902" cy="6678378"/>
          </a:xfrm>
          <a:custGeom>
            <a:avLst/>
            <a:gdLst/>
            <a:ahLst/>
            <a:cxnLst/>
            <a:rect l="l" t="t" r="r" b="b"/>
            <a:pathLst>
              <a:path w="8198902" h="6678378" extrusionOk="0">
                <a:moveTo>
                  <a:pt x="0" y="6678379"/>
                </a:moveTo>
                <a:lnTo>
                  <a:pt x="8198902" y="6678379"/>
                </a:lnTo>
                <a:lnTo>
                  <a:pt x="8198902" y="0"/>
                </a:lnTo>
                <a:lnTo>
                  <a:pt x="0" y="0"/>
                </a:lnTo>
                <a:lnTo>
                  <a:pt x="0" y="6678379"/>
                </a:lnTo>
                <a:close/>
              </a:path>
            </a:pathLst>
          </a:custGeom>
          <a:blipFill rotWithShape="1">
            <a:blip r:embed="rId4">
              <a:alphaModFix/>
            </a:blip>
            <a:stretch>
              <a:fillRect/>
            </a:stretch>
          </a:blipFill>
          <a:ln>
            <a:noFill/>
          </a:ln>
        </p:spPr>
        <p:txBody>
          <a:bodyPr/>
          <a:lstStyle/>
          <a:p>
            <a:endParaRPr lang="en-GB"/>
          </a:p>
        </p:txBody>
      </p:sp>
      <p:sp>
        <p:nvSpPr>
          <p:cNvPr id="98" name="Google Shape;98;p2"/>
          <p:cNvSpPr/>
          <p:nvPr/>
        </p:nvSpPr>
        <p:spPr>
          <a:xfrm rot="-9262341">
            <a:off x="16708894" y="846920"/>
            <a:ext cx="3158213" cy="3181350"/>
          </a:xfrm>
          <a:custGeom>
            <a:avLst/>
            <a:gdLst/>
            <a:ahLst/>
            <a:cxnLst/>
            <a:rect l="l" t="t" r="r" b="b"/>
            <a:pathLst>
              <a:path w="3158213" h="3181350" extrusionOk="0">
                <a:moveTo>
                  <a:pt x="0" y="0"/>
                </a:moveTo>
                <a:lnTo>
                  <a:pt x="3158212" y="0"/>
                </a:lnTo>
                <a:lnTo>
                  <a:pt x="3158212" y="3181350"/>
                </a:lnTo>
                <a:lnTo>
                  <a:pt x="0" y="3181350"/>
                </a:lnTo>
                <a:lnTo>
                  <a:pt x="0" y="0"/>
                </a:lnTo>
                <a:close/>
              </a:path>
            </a:pathLst>
          </a:custGeom>
          <a:blipFill rotWithShape="1">
            <a:blip r:embed="rId5">
              <a:alphaModFix/>
            </a:blip>
            <a:stretch>
              <a:fillRect/>
            </a:stretch>
          </a:blipFill>
          <a:ln>
            <a:noFill/>
          </a:ln>
        </p:spPr>
        <p:txBody>
          <a:bodyPr/>
          <a:lstStyle/>
          <a:p>
            <a:endParaRPr lang="en-GB"/>
          </a:p>
        </p:txBody>
      </p:sp>
      <p:sp>
        <p:nvSpPr>
          <p:cNvPr id="99" name="Google Shape;99;p2"/>
          <p:cNvSpPr txBox="1"/>
          <p:nvPr/>
        </p:nvSpPr>
        <p:spPr>
          <a:xfrm>
            <a:off x="744766" y="586696"/>
            <a:ext cx="7688745" cy="1850898"/>
          </a:xfrm>
          <a:prstGeom prst="rect">
            <a:avLst/>
          </a:prstGeom>
          <a:noFill/>
          <a:ln>
            <a:noFill/>
          </a:ln>
        </p:spPr>
        <p:txBody>
          <a:bodyPr spcFirstLastPara="1" wrap="square" lIns="0" tIns="0" rIns="0" bIns="0" anchor="t" anchorCtr="0">
            <a:spAutoFit/>
          </a:bodyPr>
          <a:lstStyle/>
          <a:p>
            <a:pPr marL="0" marR="0" lvl="0" indent="0" algn="l" rtl="0">
              <a:lnSpc>
                <a:spcPct val="111000"/>
              </a:lnSpc>
              <a:spcBef>
                <a:spcPts val="0"/>
              </a:spcBef>
              <a:spcAft>
                <a:spcPts val="0"/>
              </a:spcAft>
              <a:buNone/>
            </a:pPr>
            <a:r>
              <a:rPr lang="en-US" sz="6100" b="1" i="0" u="none" strike="noStrike" cap="none">
                <a:solidFill>
                  <a:srgbClr val="63998C"/>
                </a:solidFill>
                <a:latin typeface="Times"/>
                <a:ea typeface="Times"/>
                <a:cs typeface="Times"/>
                <a:sym typeface="Times"/>
              </a:rPr>
              <a:t>WHAT WE WILL TALK ABOUT</a:t>
            </a:r>
            <a:endParaRPr/>
          </a:p>
        </p:txBody>
      </p:sp>
      <p:sp>
        <p:nvSpPr>
          <p:cNvPr id="100" name="Google Shape;100;p2"/>
          <p:cNvSpPr/>
          <p:nvPr/>
        </p:nvSpPr>
        <p:spPr>
          <a:xfrm flipH="1">
            <a:off x="-2024986" y="7823215"/>
            <a:ext cx="8081965" cy="6583128"/>
          </a:xfrm>
          <a:custGeom>
            <a:avLst/>
            <a:gdLst/>
            <a:ahLst/>
            <a:cxnLst/>
            <a:rect l="l" t="t" r="r" b="b"/>
            <a:pathLst>
              <a:path w="8081965" h="6583128" extrusionOk="0">
                <a:moveTo>
                  <a:pt x="8081966" y="0"/>
                </a:moveTo>
                <a:lnTo>
                  <a:pt x="0" y="0"/>
                </a:lnTo>
                <a:lnTo>
                  <a:pt x="0" y="6583128"/>
                </a:lnTo>
                <a:lnTo>
                  <a:pt x="8081966" y="6583128"/>
                </a:lnTo>
                <a:lnTo>
                  <a:pt x="8081966" y="0"/>
                </a:lnTo>
                <a:close/>
              </a:path>
            </a:pathLst>
          </a:custGeom>
          <a:blipFill rotWithShape="1">
            <a:blip r:embed="rId4">
              <a:alphaModFix/>
            </a:blip>
            <a:stretch>
              <a:fillRect/>
            </a:stretch>
          </a:blipFill>
          <a:ln>
            <a:noFill/>
          </a:ln>
        </p:spPr>
        <p:txBody>
          <a:bodyPr/>
          <a:lstStyle/>
          <a:p>
            <a:endParaRPr lang="en-GB"/>
          </a:p>
        </p:txBody>
      </p:sp>
      <p:sp>
        <p:nvSpPr>
          <p:cNvPr id="101" name="Google Shape;101;p2"/>
          <p:cNvSpPr/>
          <p:nvPr/>
        </p:nvSpPr>
        <p:spPr>
          <a:xfrm rot="2872934" flipH="1">
            <a:off x="2238924" y="8413517"/>
            <a:ext cx="3158213" cy="3181350"/>
          </a:xfrm>
          <a:custGeom>
            <a:avLst/>
            <a:gdLst/>
            <a:ahLst/>
            <a:cxnLst/>
            <a:rect l="l" t="t" r="r" b="b"/>
            <a:pathLst>
              <a:path w="3158213" h="3181350" extrusionOk="0">
                <a:moveTo>
                  <a:pt x="3158212" y="0"/>
                </a:moveTo>
                <a:lnTo>
                  <a:pt x="0" y="0"/>
                </a:lnTo>
                <a:lnTo>
                  <a:pt x="0" y="3181350"/>
                </a:lnTo>
                <a:lnTo>
                  <a:pt x="3158212" y="3181350"/>
                </a:lnTo>
                <a:lnTo>
                  <a:pt x="3158212" y="0"/>
                </a:lnTo>
                <a:close/>
              </a:path>
            </a:pathLst>
          </a:custGeom>
          <a:blipFill rotWithShape="1">
            <a:blip r:embed="rId5">
              <a:alphaModFix/>
            </a:blip>
            <a:stretch>
              <a:fillRect/>
            </a:stretch>
          </a:blipFill>
          <a:ln>
            <a:noFill/>
          </a:ln>
        </p:spPr>
        <p:txBody>
          <a:bodyPr/>
          <a:lstStyle/>
          <a:p>
            <a:endParaRPr lang="en-GB"/>
          </a:p>
        </p:txBody>
      </p:sp>
      <p:grpSp>
        <p:nvGrpSpPr>
          <p:cNvPr id="102" name="Google Shape;102;p2"/>
          <p:cNvGrpSpPr/>
          <p:nvPr/>
        </p:nvGrpSpPr>
        <p:grpSpPr>
          <a:xfrm>
            <a:off x="1455255" y="2784282"/>
            <a:ext cx="6267767" cy="4621761"/>
            <a:chOff x="0" y="-114300"/>
            <a:chExt cx="8357023" cy="6162347"/>
          </a:xfrm>
        </p:grpSpPr>
        <p:cxnSp>
          <p:nvCxnSpPr>
            <p:cNvPr id="103" name="Google Shape;103;p2"/>
            <p:cNvCxnSpPr/>
            <p:nvPr/>
          </p:nvCxnSpPr>
          <p:spPr>
            <a:xfrm>
              <a:off x="0" y="4770937"/>
              <a:ext cx="8175194" cy="0"/>
            </a:xfrm>
            <a:prstGeom prst="straightConnector1">
              <a:avLst/>
            </a:prstGeom>
            <a:noFill/>
            <a:ln w="50800" cap="rnd" cmpd="sng">
              <a:solidFill>
                <a:srgbClr val="63998C"/>
              </a:solidFill>
              <a:prstDash val="solid"/>
              <a:round/>
              <a:headEnd type="none" w="sm" len="sm"/>
              <a:tailEnd type="none" w="sm" len="sm"/>
            </a:ln>
          </p:spPr>
        </p:cxnSp>
        <p:cxnSp>
          <p:nvCxnSpPr>
            <p:cNvPr id="104" name="Google Shape;104;p2"/>
            <p:cNvCxnSpPr/>
            <p:nvPr/>
          </p:nvCxnSpPr>
          <p:spPr>
            <a:xfrm>
              <a:off x="0" y="590973"/>
              <a:ext cx="8175194" cy="0"/>
            </a:xfrm>
            <a:prstGeom prst="straightConnector1">
              <a:avLst/>
            </a:prstGeom>
            <a:noFill/>
            <a:ln w="50800" cap="rnd" cmpd="sng">
              <a:solidFill>
                <a:srgbClr val="63998C"/>
              </a:solidFill>
              <a:prstDash val="solid"/>
              <a:round/>
              <a:headEnd type="none" w="sm" len="sm"/>
              <a:tailEnd type="none" w="sm" len="sm"/>
            </a:ln>
          </p:spPr>
        </p:cxnSp>
        <p:cxnSp>
          <p:nvCxnSpPr>
            <p:cNvPr id="105" name="Google Shape;105;p2"/>
            <p:cNvCxnSpPr/>
            <p:nvPr/>
          </p:nvCxnSpPr>
          <p:spPr>
            <a:xfrm>
              <a:off x="16729" y="1333470"/>
              <a:ext cx="8175194" cy="0"/>
            </a:xfrm>
            <a:prstGeom prst="straightConnector1">
              <a:avLst/>
            </a:prstGeom>
            <a:noFill/>
            <a:ln w="50800" cap="rnd" cmpd="sng">
              <a:solidFill>
                <a:srgbClr val="63998C"/>
              </a:solidFill>
              <a:prstDash val="solid"/>
              <a:round/>
              <a:headEnd type="none" w="sm" len="sm"/>
              <a:tailEnd type="none" w="sm" len="sm"/>
            </a:ln>
          </p:spPr>
        </p:cxnSp>
        <p:cxnSp>
          <p:nvCxnSpPr>
            <p:cNvPr id="106" name="Google Shape;106;p2"/>
            <p:cNvCxnSpPr/>
            <p:nvPr/>
          </p:nvCxnSpPr>
          <p:spPr>
            <a:xfrm>
              <a:off x="0" y="1949843"/>
              <a:ext cx="8175194" cy="0"/>
            </a:xfrm>
            <a:prstGeom prst="straightConnector1">
              <a:avLst/>
            </a:prstGeom>
            <a:noFill/>
            <a:ln w="50800" cap="rnd" cmpd="sng">
              <a:solidFill>
                <a:srgbClr val="63998C"/>
              </a:solidFill>
              <a:prstDash val="solid"/>
              <a:round/>
              <a:headEnd type="none" w="sm" len="sm"/>
              <a:tailEnd type="none" w="sm" len="sm"/>
            </a:ln>
          </p:spPr>
        </p:cxnSp>
        <p:cxnSp>
          <p:nvCxnSpPr>
            <p:cNvPr id="107" name="Google Shape;107;p2"/>
            <p:cNvCxnSpPr/>
            <p:nvPr/>
          </p:nvCxnSpPr>
          <p:spPr>
            <a:xfrm>
              <a:off x="16729" y="2693217"/>
              <a:ext cx="8175194" cy="0"/>
            </a:xfrm>
            <a:prstGeom prst="straightConnector1">
              <a:avLst/>
            </a:prstGeom>
            <a:noFill/>
            <a:ln w="50800" cap="rnd" cmpd="sng">
              <a:solidFill>
                <a:srgbClr val="63998C"/>
              </a:solidFill>
              <a:prstDash val="solid"/>
              <a:round/>
              <a:headEnd type="none" w="sm" len="sm"/>
              <a:tailEnd type="none" w="sm" len="sm"/>
            </a:ln>
          </p:spPr>
        </p:cxnSp>
        <p:cxnSp>
          <p:nvCxnSpPr>
            <p:cNvPr id="108" name="Google Shape;108;p2"/>
            <p:cNvCxnSpPr/>
            <p:nvPr/>
          </p:nvCxnSpPr>
          <p:spPr>
            <a:xfrm>
              <a:off x="0" y="3436590"/>
              <a:ext cx="8175194" cy="0"/>
            </a:xfrm>
            <a:prstGeom prst="straightConnector1">
              <a:avLst/>
            </a:prstGeom>
            <a:noFill/>
            <a:ln w="50800" cap="rnd" cmpd="sng">
              <a:solidFill>
                <a:srgbClr val="63998C"/>
              </a:solidFill>
              <a:prstDash val="solid"/>
              <a:round/>
              <a:headEnd type="none" w="sm" len="sm"/>
              <a:tailEnd type="none" w="sm" len="sm"/>
            </a:ln>
          </p:spPr>
        </p:cxnSp>
        <p:sp>
          <p:nvSpPr>
            <p:cNvPr id="109" name="Google Shape;109;p2"/>
            <p:cNvSpPr txBox="1"/>
            <p:nvPr/>
          </p:nvSpPr>
          <p:spPr>
            <a:xfrm>
              <a:off x="181829" y="-114300"/>
              <a:ext cx="8175194" cy="679873"/>
            </a:xfrm>
            <a:prstGeom prst="rect">
              <a:avLst/>
            </a:prstGeom>
            <a:noFill/>
            <a:ln>
              <a:noFill/>
            </a:ln>
          </p:spPr>
          <p:txBody>
            <a:bodyPr spcFirstLastPara="1" wrap="square" lIns="0" tIns="0" rIns="0" bIns="0" anchor="t" anchorCtr="0">
              <a:spAutoFit/>
            </a:bodyPr>
            <a:lstStyle/>
            <a:p>
              <a:pPr marL="0" marR="0" lvl="0" indent="0" algn="l" rtl="0">
                <a:lnSpc>
                  <a:spcPct val="140014"/>
                </a:lnSpc>
                <a:spcBef>
                  <a:spcPts val="0"/>
                </a:spcBef>
                <a:spcAft>
                  <a:spcPts val="0"/>
                </a:spcAft>
                <a:buNone/>
              </a:pPr>
              <a:r>
                <a:rPr lang="en-US" sz="2799" b="0" i="0" u="none" strike="noStrike" cap="none">
                  <a:solidFill>
                    <a:srgbClr val="452721"/>
                  </a:solidFill>
                  <a:latin typeface="Times"/>
                  <a:ea typeface="Times"/>
                  <a:cs typeface="Times"/>
                  <a:sym typeface="Times"/>
                </a:rPr>
                <a:t>Introduction</a:t>
              </a:r>
              <a:endParaRPr/>
            </a:p>
          </p:txBody>
        </p:sp>
        <p:sp>
          <p:nvSpPr>
            <p:cNvPr id="110" name="Google Shape;110;p2"/>
            <p:cNvSpPr txBox="1"/>
            <p:nvPr/>
          </p:nvSpPr>
          <p:spPr>
            <a:xfrm>
              <a:off x="181829" y="628196"/>
              <a:ext cx="8175194" cy="679873"/>
            </a:xfrm>
            <a:prstGeom prst="rect">
              <a:avLst/>
            </a:prstGeom>
            <a:noFill/>
            <a:ln>
              <a:noFill/>
            </a:ln>
          </p:spPr>
          <p:txBody>
            <a:bodyPr spcFirstLastPara="1" wrap="square" lIns="0" tIns="0" rIns="0" bIns="0" anchor="t" anchorCtr="0">
              <a:spAutoFit/>
            </a:bodyPr>
            <a:lstStyle/>
            <a:p>
              <a:pPr marL="0" marR="0" lvl="0" indent="0" algn="l" rtl="0">
                <a:lnSpc>
                  <a:spcPct val="140014"/>
                </a:lnSpc>
                <a:spcBef>
                  <a:spcPts val="0"/>
                </a:spcBef>
                <a:spcAft>
                  <a:spcPts val="0"/>
                </a:spcAft>
                <a:buNone/>
              </a:pPr>
              <a:r>
                <a:rPr lang="en-US" sz="2799" b="0" i="0" u="none" strike="noStrike" cap="none">
                  <a:solidFill>
                    <a:srgbClr val="452721"/>
                  </a:solidFill>
                  <a:latin typeface="Times"/>
                  <a:ea typeface="Times"/>
                  <a:cs typeface="Times"/>
                  <a:sym typeface="Times"/>
                </a:rPr>
                <a:t>Employ engagement model</a:t>
              </a:r>
              <a:endParaRPr/>
            </a:p>
          </p:txBody>
        </p:sp>
        <p:sp>
          <p:nvSpPr>
            <p:cNvPr id="111" name="Google Shape;111;p2"/>
            <p:cNvSpPr txBox="1"/>
            <p:nvPr/>
          </p:nvSpPr>
          <p:spPr>
            <a:xfrm>
              <a:off x="181829" y="1244570"/>
              <a:ext cx="8175194" cy="679873"/>
            </a:xfrm>
            <a:prstGeom prst="rect">
              <a:avLst/>
            </a:prstGeom>
            <a:noFill/>
            <a:ln>
              <a:noFill/>
            </a:ln>
          </p:spPr>
          <p:txBody>
            <a:bodyPr spcFirstLastPara="1" wrap="square" lIns="0" tIns="0" rIns="0" bIns="0" anchor="t" anchorCtr="0">
              <a:spAutoFit/>
            </a:bodyPr>
            <a:lstStyle/>
            <a:p>
              <a:pPr marL="0" marR="0" lvl="0" indent="0" algn="l" rtl="0">
                <a:lnSpc>
                  <a:spcPct val="140014"/>
                </a:lnSpc>
                <a:spcBef>
                  <a:spcPts val="0"/>
                </a:spcBef>
                <a:spcAft>
                  <a:spcPts val="0"/>
                </a:spcAft>
                <a:buNone/>
              </a:pPr>
              <a:r>
                <a:rPr lang="en-US" sz="2799" b="0" i="0" u="none" strike="noStrike" cap="none">
                  <a:solidFill>
                    <a:srgbClr val="452721"/>
                  </a:solidFill>
                  <a:latin typeface="Times"/>
                  <a:ea typeface="Times"/>
                  <a:cs typeface="Times"/>
                  <a:sym typeface="Times"/>
                </a:rPr>
                <a:t>Brand Standards</a:t>
              </a:r>
              <a:endParaRPr/>
            </a:p>
          </p:txBody>
        </p:sp>
        <p:sp>
          <p:nvSpPr>
            <p:cNvPr id="112" name="Google Shape;112;p2"/>
            <p:cNvSpPr txBox="1"/>
            <p:nvPr/>
          </p:nvSpPr>
          <p:spPr>
            <a:xfrm>
              <a:off x="181829" y="1987943"/>
              <a:ext cx="8175194" cy="679873"/>
            </a:xfrm>
            <a:prstGeom prst="rect">
              <a:avLst/>
            </a:prstGeom>
            <a:noFill/>
            <a:ln>
              <a:noFill/>
            </a:ln>
          </p:spPr>
          <p:txBody>
            <a:bodyPr spcFirstLastPara="1" wrap="square" lIns="0" tIns="0" rIns="0" bIns="0" anchor="t" anchorCtr="0">
              <a:spAutoFit/>
            </a:bodyPr>
            <a:lstStyle/>
            <a:p>
              <a:pPr marL="0" marR="0" lvl="0" indent="0" algn="l" rtl="0">
                <a:lnSpc>
                  <a:spcPct val="140014"/>
                </a:lnSpc>
                <a:spcBef>
                  <a:spcPts val="0"/>
                </a:spcBef>
                <a:spcAft>
                  <a:spcPts val="0"/>
                </a:spcAft>
                <a:buNone/>
              </a:pPr>
              <a:r>
                <a:rPr lang="en-US" sz="2799" b="0" i="0" u="none" strike="noStrike" cap="none">
                  <a:solidFill>
                    <a:srgbClr val="452721"/>
                  </a:solidFill>
                  <a:latin typeface="Times"/>
                  <a:ea typeface="Times"/>
                  <a:cs typeface="Times"/>
                  <a:sym typeface="Times"/>
                </a:rPr>
                <a:t>Health &amp; Safety</a:t>
              </a:r>
              <a:endParaRPr/>
            </a:p>
          </p:txBody>
        </p:sp>
        <p:sp>
          <p:nvSpPr>
            <p:cNvPr id="113" name="Google Shape;113;p2"/>
            <p:cNvSpPr txBox="1"/>
            <p:nvPr/>
          </p:nvSpPr>
          <p:spPr>
            <a:xfrm>
              <a:off x="181829" y="2731317"/>
              <a:ext cx="8175194" cy="679873"/>
            </a:xfrm>
            <a:prstGeom prst="rect">
              <a:avLst/>
            </a:prstGeom>
            <a:noFill/>
            <a:ln>
              <a:noFill/>
            </a:ln>
          </p:spPr>
          <p:txBody>
            <a:bodyPr spcFirstLastPara="1" wrap="square" lIns="0" tIns="0" rIns="0" bIns="0" anchor="t" anchorCtr="0">
              <a:spAutoFit/>
            </a:bodyPr>
            <a:lstStyle/>
            <a:p>
              <a:pPr marL="0" marR="0" lvl="0" indent="0" algn="l" rtl="0">
                <a:lnSpc>
                  <a:spcPct val="140014"/>
                </a:lnSpc>
                <a:spcBef>
                  <a:spcPts val="0"/>
                </a:spcBef>
                <a:spcAft>
                  <a:spcPts val="0"/>
                </a:spcAft>
                <a:buNone/>
              </a:pPr>
              <a:r>
                <a:rPr lang="en-US" sz="2799" b="0" i="0" u="none" strike="noStrike" cap="none">
                  <a:solidFill>
                    <a:srgbClr val="452721"/>
                  </a:solidFill>
                  <a:latin typeface="Times"/>
                  <a:ea typeface="Times"/>
                  <a:cs typeface="Times"/>
                  <a:sym typeface="Times"/>
                </a:rPr>
                <a:t>industry Best Practices</a:t>
              </a:r>
              <a:endParaRPr/>
            </a:p>
          </p:txBody>
        </p:sp>
        <p:cxnSp>
          <p:nvCxnSpPr>
            <p:cNvPr id="114" name="Google Shape;114;p2"/>
            <p:cNvCxnSpPr/>
            <p:nvPr/>
          </p:nvCxnSpPr>
          <p:spPr>
            <a:xfrm>
              <a:off x="0" y="4103764"/>
              <a:ext cx="8175194" cy="0"/>
            </a:xfrm>
            <a:prstGeom prst="straightConnector1">
              <a:avLst/>
            </a:prstGeom>
            <a:noFill/>
            <a:ln w="50800" cap="rnd" cmpd="sng">
              <a:solidFill>
                <a:srgbClr val="63998C"/>
              </a:solidFill>
              <a:prstDash val="solid"/>
              <a:round/>
              <a:headEnd type="none" w="sm" len="sm"/>
              <a:tailEnd type="none" w="sm" len="sm"/>
            </a:ln>
          </p:spPr>
        </p:cxnSp>
        <p:sp>
          <p:nvSpPr>
            <p:cNvPr id="115" name="Google Shape;115;p2"/>
            <p:cNvSpPr txBox="1"/>
            <p:nvPr/>
          </p:nvSpPr>
          <p:spPr>
            <a:xfrm>
              <a:off x="181829" y="3398490"/>
              <a:ext cx="8175194" cy="679873"/>
            </a:xfrm>
            <a:prstGeom prst="rect">
              <a:avLst/>
            </a:prstGeom>
            <a:noFill/>
            <a:ln>
              <a:noFill/>
            </a:ln>
          </p:spPr>
          <p:txBody>
            <a:bodyPr spcFirstLastPara="1" wrap="square" lIns="0" tIns="0" rIns="0" bIns="0" anchor="t" anchorCtr="0">
              <a:spAutoFit/>
            </a:bodyPr>
            <a:lstStyle/>
            <a:p>
              <a:pPr marL="0" marR="0" lvl="0" indent="0" algn="l" rtl="0">
                <a:lnSpc>
                  <a:spcPct val="140014"/>
                </a:lnSpc>
                <a:spcBef>
                  <a:spcPts val="0"/>
                </a:spcBef>
                <a:spcAft>
                  <a:spcPts val="0"/>
                </a:spcAft>
                <a:buNone/>
              </a:pPr>
              <a:r>
                <a:rPr lang="en-US" sz="2799" b="0" i="0" u="none" strike="noStrike" cap="none">
                  <a:solidFill>
                    <a:srgbClr val="452721"/>
                  </a:solidFill>
                  <a:latin typeface="Times"/>
                  <a:ea typeface="Times"/>
                  <a:cs typeface="Times"/>
                  <a:sym typeface="Times"/>
                </a:rPr>
                <a:t>Teamwork &amp; Communication</a:t>
              </a:r>
              <a:endParaRPr/>
            </a:p>
          </p:txBody>
        </p:sp>
        <p:sp>
          <p:nvSpPr>
            <p:cNvPr id="116" name="Google Shape;116;p2"/>
            <p:cNvSpPr txBox="1"/>
            <p:nvPr/>
          </p:nvSpPr>
          <p:spPr>
            <a:xfrm>
              <a:off x="181829" y="4065664"/>
              <a:ext cx="8175194" cy="679873"/>
            </a:xfrm>
            <a:prstGeom prst="rect">
              <a:avLst/>
            </a:prstGeom>
            <a:noFill/>
            <a:ln>
              <a:noFill/>
            </a:ln>
          </p:spPr>
          <p:txBody>
            <a:bodyPr spcFirstLastPara="1" wrap="square" lIns="0" tIns="0" rIns="0" bIns="0" anchor="t" anchorCtr="0">
              <a:spAutoFit/>
            </a:bodyPr>
            <a:lstStyle/>
            <a:p>
              <a:pPr marL="0" marR="0" lvl="0" indent="0" algn="l" rtl="0">
                <a:lnSpc>
                  <a:spcPct val="140014"/>
                </a:lnSpc>
                <a:spcBef>
                  <a:spcPts val="0"/>
                </a:spcBef>
                <a:spcAft>
                  <a:spcPts val="0"/>
                </a:spcAft>
                <a:buNone/>
              </a:pPr>
              <a:r>
                <a:rPr lang="en-US" sz="2799" b="0" i="0" u="none" strike="noStrike" cap="none">
                  <a:solidFill>
                    <a:srgbClr val="452721"/>
                  </a:solidFill>
                  <a:latin typeface="Times"/>
                  <a:ea typeface="Times"/>
                  <a:cs typeface="Times"/>
                  <a:sym typeface="Times"/>
                </a:rPr>
                <a:t>Constant Quality Control</a:t>
              </a:r>
              <a:endParaRPr/>
            </a:p>
          </p:txBody>
        </p:sp>
        <p:sp>
          <p:nvSpPr>
            <p:cNvPr id="117" name="Google Shape;117;p2"/>
            <p:cNvSpPr txBox="1"/>
            <p:nvPr/>
          </p:nvSpPr>
          <p:spPr>
            <a:xfrm>
              <a:off x="181829" y="4726400"/>
              <a:ext cx="8175194" cy="679873"/>
            </a:xfrm>
            <a:prstGeom prst="rect">
              <a:avLst/>
            </a:prstGeom>
            <a:noFill/>
            <a:ln>
              <a:noFill/>
            </a:ln>
          </p:spPr>
          <p:txBody>
            <a:bodyPr spcFirstLastPara="1" wrap="square" lIns="0" tIns="0" rIns="0" bIns="0" anchor="t" anchorCtr="0">
              <a:spAutoFit/>
            </a:bodyPr>
            <a:lstStyle/>
            <a:p>
              <a:pPr marL="0" marR="0" lvl="0" indent="0" algn="l" rtl="0">
                <a:lnSpc>
                  <a:spcPct val="140014"/>
                </a:lnSpc>
                <a:spcBef>
                  <a:spcPts val="0"/>
                </a:spcBef>
                <a:spcAft>
                  <a:spcPts val="0"/>
                </a:spcAft>
                <a:buNone/>
              </a:pPr>
              <a:r>
                <a:rPr lang="en-US" sz="2799" b="0" i="0" u="none" strike="noStrike" cap="none">
                  <a:solidFill>
                    <a:srgbClr val="452721"/>
                  </a:solidFill>
                  <a:latin typeface="Times"/>
                  <a:ea typeface="Times"/>
                  <a:cs typeface="Times"/>
                  <a:sym typeface="Times"/>
                </a:rPr>
                <a:t>Conclusion</a:t>
              </a:r>
              <a:endParaRPr/>
            </a:p>
          </p:txBody>
        </p:sp>
        <p:cxnSp>
          <p:nvCxnSpPr>
            <p:cNvPr id="118" name="Google Shape;118;p2"/>
            <p:cNvCxnSpPr/>
            <p:nvPr/>
          </p:nvCxnSpPr>
          <p:spPr>
            <a:xfrm>
              <a:off x="0" y="5431674"/>
              <a:ext cx="8175194" cy="0"/>
            </a:xfrm>
            <a:prstGeom prst="straightConnector1">
              <a:avLst/>
            </a:prstGeom>
            <a:noFill/>
            <a:ln w="50800" cap="rnd" cmpd="sng">
              <a:solidFill>
                <a:srgbClr val="63998C"/>
              </a:solidFill>
              <a:prstDash val="solid"/>
              <a:round/>
              <a:headEnd type="none" w="sm" len="sm"/>
              <a:tailEnd type="none" w="sm" len="sm"/>
            </a:ln>
          </p:spPr>
        </p:cxnSp>
        <p:sp>
          <p:nvSpPr>
            <p:cNvPr id="119" name="Google Shape;119;p2"/>
            <p:cNvSpPr txBox="1"/>
            <p:nvPr/>
          </p:nvSpPr>
          <p:spPr>
            <a:xfrm>
              <a:off x="181829" y="5342774"/>
              <a:ext cx="8175194" cy="679873"/>
            </a:xfrm>
            <a:prstGeom prst="rect">
              <a:avLst/>
            </a:prstGeom>
            <a:noFill/>
            <a:ln>
              <a:noFill/>
            </a:ln>
          </p:spPr>
          <p:txBody>
            <a:bodyPr spcFirstLastPara="1" wrap="square" lIns="0" tIns="0" rIns="0" bIns="0" anchor="t" anchorCtr="0">
              <a:spAutoFit/>
            </a:bodyPr>
            <a:lstStyle/>
            <a:p>
              <a:pPr marL="0" marR="0" lvl="0" indent="0" algn="l" rtl="0">
                <a:lnSpc>
                  <a:spcPct val="140014"/>
                </a:lnSpc>
                <a:spcBef>
                  <a:spcPts val="0"/>
                </a:spcBef>
                <a:spcAft>
                  <a:spcPts val="0"/>
                </a:spcAft>
                <a:buNone/>
              </a:pPr>
              <a:r>
                <a:rPr lang="en-US" sz="2799" b="0" i="0" u="none" strike="noStrike" cap="none">
                  <a:solidFill>
                    <a:srgbClr val="452721"/>
                  </a:solidFill>
                  <a:latin typeface="Times"/>
                  <a:ea typeface="Times"/>
                  <a:cs typeface="Times"/>
                  <a:sym typeface="Times"/>
                </a:rPr>
                <a:t>References</a:t>
              </a:r>
              <a:endParaRPr/>
            </a:p>
          </p:txBody>
        </p:sp>
        <p:cxnSp>
          <p:nvCxnSpPr>
            <p:cNvPr id="120" name="Google Shape;120;p2"/>
            <p:cNvCxnSpPr/>
            <p:nvPr/>
          </p:nvCxnSpPr>
          <p:spPr>
            <a:xfrm>
              <a:off x="0" y="6048047"/>
              <a:ext cx="8175194" cy="0"/>
            </a:xfrm>
            <a:prstGeom prst="straightConnector1">
              <a:avLst/>
            </a:prstGeom>
            <a:noFill/>
            <a:ln w="50800" cap="rnd" cmpd="sng">
              <a:solidFill>
                <a:srgbClr val="63998C"/>
              </a:solidFill>
              <a:prstDash val="solid"/>
              <a:round/>
              <a:headEnd type="none" w="sm" len="sm"/>
              <a:tailEnd type="none" w="sm" len="sm"/>
            </a:ln>
          </p:spPr>
        </p:cxn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DDB3"/>
        </a:solidFill>
        <a:effectLst/>
      </p:bgPr>
    </p:bg>
    <p:spTree>
      <p:nvGrpSpPr>
        <p:cNvPr id="1" name="Shape 124"/>
        <p:cNvGrpSpPr/>
        <p:nvPr/>
      </p:nvGrpSpPr>
      <p:grpSpPr>
        <a:xfrm>
          <a:off x="0" y="0"/>
          <a:ext cx="0" cy="0"/>
          <a:chOff x="0" y="0"/>
          <a:chExt cx="0" cy="0"/>
        </a:xfrm>
      </p:grpSpPr>
      <p:sp>
        <p:nvSpPr>
          <p:cNvPr id="125" name="Google Shape;125;p3"/>
          <p:cNvSpPr/>
          <p:nvPr/>
        </p:nvSpPr>
        <p:spPr>
          <a:xfrm>
            <a:off x="10978524" y="2437595"/>
            <a:ext cx="5197716" cy="5197694"/>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rotWithShape="1">
            <a:blip r:embed="rId3">
              <a:alphaModFix/>
            </a:blip>
            <a:stretch>
              <a:fillRect l="-38995" r="-38994"/>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3"/>
          <p:cNvSpPr/>
          <p:nvPr/>
        </p:nvSpPr>
        <p:spPr>
          <a:xfrm rot="10800000" flipH="1">
            <a:off x="13159849" y="-3808372"/>
            <a:ext cx="8198902" cy="6678378"/>
          </a:xfrm>
          <a:custGeom>
            <a:avLst/>
            <a:gdLst/>
            <a:ahLst/>
            <a:cxnLst/>
            <a:rect l="l" t="t" r="r" b="b"/>
            <a:pathLst>
              <a:path w="8198902" h="6678378" extrusionOk="0">
                <a:moveTo>
                  <a:pt x="0" y="6678379"/>
                </a:moveTo>
                <a:lnTo>
                  <a:pt x="8198902" y="6678379"/>
                </a:lnTo>
                <a:lnTo>
                  <a:pt x="8198902" y="0"/>
                </a:lnTo>
                <a:lnTo>
                  <a:pt x="0" y="0"/>
                </a:lnTo>
                <a:lnTo>
                  <a:pt x="0" y="6678379"/>
                </a:lnTo>
                <a:close/>
              </a:path>
            </a:pathLst>
          </a:custGeom>
          <a:blipFill rotWithShape="1">
            <a:blip r:embed="rId4">
              <a:alphaModFix/>
            </a:blip>
            <a:stretch>
              <a:fillRect/>
            </a:stretch>
          </a:blipFill>
          <a:ln>
            <a:noFill/>
          </a:ln>
        </p:spPr>
        <p:txBody>
          <a:bodyPr/>
          <a:lstStyle/>
          <a:p>
            <a:endParaRPr lang="en-GB"/>
          </a:p>
        </p:txBody>
      </p:sp>
      <p:sp>
        <p:nvSpPr>
          <p:cNvPr id="127" name="Google Shape;127;p3"/>
          <p:cNvSpPr/>
          <p:nvPr/>
        </p:nvSpPr>
        <p:spPr>
          <a:xfrm flipH="1">
            <a:off x="-2325531" y="7863129"/>
            <a:ext cx="8081965" cy="6583128"/>
          </a:xfrm>
          <a:custGeom>
            <a:avLst/>
            <a:gdLst/>
            <a:ahLst/>
            <a:cxnLst/>
            <a:rect l="l" t="t" r="r" b="b"/>
            <a:pathLst>
              <a:path w="8081965" h="6583128" extrusionOk="0">
                <a:moveTo>
                  <a:pt x="8081966" y="0"/>
                </a:moveTo>
                <a:lnTo>
                  <a:pt x="0" y="0"/>
                </a:lnTo>
                <a:lnTo>
                  <a:pt x="0" y="6583128"/>
                </a:lnTo>
                <a:lnTo>
                  <a:pt x="8081966" y="6583128"/>
                </a:lnTo>
                <a:lnTo>
                  <a:pt x="8081966" y="0"/>
                </a:lnTo>
                <a:close/>
              </a:path>
            </a:pathLst>
          </a:custGeom>
          <a:blipFill rotWithShape="1">
            <a:blip r:embed="rId4">
              <a:alphaModFix/>
            </a:blip>
            <a:stretch>
              <a:fillRect/>
            </a:stretch>
          </a:blipFill>
          <a:ln>
            <a:noFill/>
          </a:ln>
        </p:spPr>
        <p:txBody>
          <a:bodyPr/>
          <a:lstStyle/>
          <a:p>
            <a:endParaRPr lang="en-GB"/>
          </a:p>
        </p:txBody>
      </p:sp>
      <p:sp>
        <p:nvSpPr>
          <p:cNvPr id="128" name="Google Shape;128;p3"/>
          <p:cNvSpPr/>
          <p:nvPr/>
        </p:nvSpPr>
        <p:spPr>
          <a:xfrm rot="-9262341">
            <a:off x="16708894" y="846920"/>
            <a:ext cx="3158213" cy="3181350"/>
          </a:xfrm>
          <a:custGeom>
            <a:avLst/>
            <a:gdLst/>
            <a:ahLst/>
            <a:cxnLst/>
            <a:rect l="l" t="t" r="r" b="b"/>
            <a:pathLst>
              <a:path w="3158213" h="3181350" extrusionOk="0">
                <a:moveTo>
                  <a:pt x="0" y="0"/>
                </a:moveTo>
                <a:lnTo>
                  <a:pt x="3158212" y="0"/>
                </a:lnTo>
                <a:lnTo>
                  <a:pt x="3158212" y="3181350"/>
                </a:lnTo>
                <a:lnTo>
                  <a:pt x="0" y="3181350"/>
                </a:lnTo>
                <a:lnTo>
                  <a:pt x="0" y="0"/>
                </a:lnTo>
                <a:close/>
              </a:path>
            </a:pathLst>
          </a:custGeom>
          <a:blipFill rotWithShape="1">
            <a:blip r:embed="rId5">
              <a:alphaModFix/>
            </a:blip>
            <a:stretch>
              <a:fillRect/>
            </a:stretch>
          </a:blipFill>
          <a:ln>
            <a:noFill/>
          </a:ln>
        </p:spPr>
        <p:txBody>
          <a:bodyPr/>
          <a:lstStyle/>
          <a:p>
            <a:endParaRPr lang="en-GB"/>
          </a:p>
        </p:txBody>
      </p:sp>
      <p:sp>
        <p:nvSpPr>
          <p:cNvPr id="129" name="Google Shape;129;p3"/>
          <p:cNvSpPr/>
          <p:nvPr/>
        </p:nvSpPr>
        <p:spPr>
          <a:xfrm rot="2872934" flipH="1">
            <a:off x="2377235" y="8513629"/>
            <a:ext cx="3158213" cy="3181350"/>
          </a:xfrm>
          <a:custGeom>
            <a:avLst/>
            <a:gdLst/>
            <a:ahLst/>
            <a:cxnLst/>
            <a:rect l="l" t="t" r="r" b="b"/>
            <a:pathLst>
              <a:path w="3158213" h="3181350" extrusionOk="0">
                <a:moveTo>
                  <a:pt x="3158213" y="0"/>
                </a:moveTo>
                <a:lnTo>
                  <a:pt x="0" y="0"/>
                </a:lnTo>
                <a:lnTo>
                  <a:pt x="0" y="3181350"/>
                </a:lnTo>
                <a:lnTo>
                  <a:pt x="3158213" y="3181350"/>
                </a:lnTo>
                <a:lnTo>
                  <a:pt x="3158213" y="0"/>
                </a:lnTo>
                <a:close/>
              </a:path>
            </a:pathLst>
          </a:custGeom>
          <a:blipFill rotWithShape="1">
            <a:blip r:embed="rId5">
              <a:alphaModFix/>
            </a:blip>
            <a:stretch>
              <a:fillRect/>
            </a:stretch>
          </a:blipFill>
          <a:ln>
            <a:noFill/>
          </a:ln>
        </p:spPr>
        <p:txBody>
          <a:bodyPr/>
          <a:lstStyle/>
          <a:p>
            <a:endParaRPr lang="en-GB"/>
          </a:p>
        </p:txBody>
      </p:sp>
      <p:sp>
        <p:nvSpPr>
          <p:cNvPr id="130" name="Google Shape;130;p3"/>
          <p:cNvSpPr txBox="1"/>
          <p:nvPr/>
        </p:nvSpPr>
        <p:spPr>
          <a:xfrm>
            <a:off x="2066438" y="3120847"/>
            <a:ext cx="8423797" cy="4515485"/>
          </a:xfrm>
          <a:prstGeom prst="rect">
            <a:avLst/>
          </a:prstGeom>
          <a:noFill/>
          <a:ln>
            <a:noFill/>
          </a:ln>
        </p:spPr>
        <p:txBody>
          <a:bodyPr spcFirstLastPara="1" wrap="square" lIns="0" tIns="0" rIns="0" bIns="0" anchor="t" anchorCtr="0">
            <a:spAutoFit/>
          </a:bodyPr>
          <a:lstStyle/>
          <a:p>
            <a:pPr marL="604519" marR="0" lvl="1" indent="-302260" algn="l" rtl="0">
              <a:lnSpc>
                <a:spcPct val="160021"/>
              </a:lnSpc>
              <a:spcBef>
                <a:spcPts val="0"/>
              </a:spcBef>
              <a:spcAft>
                <a:spcPts val="0"/>
              </a:spcAft>
              <a:buClr>
                <a:srgbClr val="452721"/>
              </a:buClr>
              <a:buSzPts val="2799"/>
              <a:buFont typeface="Arial"/>
              <a:buChar char="•"/>
            </a:pPr>
            <a:r>
              <a:rPr lang="en-US" sz="2799" b="0" i="0" u="none" strike="noStrike" cap="none">
                <a:solidFill>
                  <a:srgbClr val="452721"/>
                </a:solidFill>
                <a:latin typeface="Times"/>
                <a:ea typeface="Times"/>
                <a:cs typeface="Times"/>
                <a:sym typeface="Times"/>
              </a:rPr>
              <a:t>The fundamental unit of a hotel is the housekeeping staff. It's much more than simply keeping things tidy for guests (Foster, 2017).</a:t>
            </a:r>
            <a:endParaRPr/>
          </a:p>
          <a:p>
            <a:pPr marL="604519" marR="0" lvl="1" indent="-302260" algn="l" rtl="0">
              <a:lnSpc>
                <a:spcPct val="160021"/>
              </a:lnSpc>
              <a:spcBef>
                <a:spcPts val="0"/>
              </a:spcBef>
              <a:spcAft>
                <a:spcPts val="0"/>
              </a:spcAft>
              <a:buClr>
                <a:srgbClr val="452721"/>
              </a:buClr>
              <a:buSzPts val="2799"/>
              <a:buFont typeface="Arial"/>
              <a:buChar char="•"/>
            </a:pPr>
            <a:r>
              <a:rPr lang="en-US" sz="2799" b="0" i="0" u="none" strike="noStrike" cap="none">
                <a:solidFill>
                  <a:srgbClr val="452721"/>
                </a:solidFill>
                <a:latin typeface="Times"/>
                <a:ea typeface="Times"/>
                <a:cs typeface="Times"/>
                <a:sym typeface="Times"/>
              </a:rPr>
              <a:t>The level of cleanliness is frequently ranked as one of the most important aspects of a guest's overall experience. A well-kept room makes a good first impression and encourages repeat visits.</a:t>
            </a:r>
            <a:endParaRPr/>
          </a:p>
        </p:txBody>
      </p:sp>
      <p:sp>
        <p:nvSpPr>
          <p:cNvPr id="131" name="Google Shape;131;p3"/>
          <p:cNvSpPr txBox="1"/>
          <p:nvPr/>
        </p:nvSpPr>
        <p:spPr>
          <a:xfrm>
            <a:off x="2066438" y="1968762"/>
            <a:ext cx="8423797" cy="993648"/>
          </a:xfrm>
          <a:prstGeom prst="rect">
            <a:avLst/>
          </a:prstGeom>
          <a:noFill/>
          <a:ln>
            <a:noFill/>
          </a:ln>
        </p:spPr>
        <p:txBody>
          <a:bodyPr spcFirstLastPara="1" wrap="square" lIns="0" tIns="0" rIns="0" bIns="0" anchor="t" anchorCtr="0">
            <a:spAutoFit/>
          </a:bodyPr>
          <a:lstStyle/>
          <a:p>
            <a:pPr marL="0" marR="0" lvl="0" indent="0" algn="l" rtl="0">
              <a:lnSpc>
                <a:spcPct val="111000"/>
              </a:lnSpc>
              <a:spcBef>
                <a:spcPts val="0"/>
              </a:spcBef>
              <a:spcAft>
                <a:spcPts val="0"/>
              </a:spcAft>
              <a:buNone/>
            </a:pPr>
            <a:r>
              <a:rPr lang="en-US" sz="6100" b="1" i="0" u="none" strike="noStrike" cap="none">
                <a:solidFill>
                  <a:srgbClr val="63998C"/>
                </a:solidFill>
                <a:latin typeface="Times"/>
                <a:ea typeface="Times"/>
                <a:cs typeface="Times"/>
                <a:sym typeface="Times"/>
              </a:rPr>
              <a:t>HELLO, EVERYONE!</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DDB3"/>
        </a:solidFill>
        <a:effectLst/>
      </p:bgPr>
    </p:bg>
    <p:spTree>
      <p:nvGrpSpPr>
        <p:cNvPr id="1" name="Shape 135"/>
        <p:cNvGrpSpPr/>
        <p:nvPr/>
      </p:nvGrpSpPr>
      <p:grpSpPr>
        <a:xfrm>
          <a:off x="0" y="0"/>
          <a:ext cx="0" cy="0"/>
          <a:chOff x="0" y="0"/>
          <a:chExt cx="0" cy="0"/>
        </a:xfrm>
      </p:grpSpPr>
      <p:sp>
        <p:nvSpPr>
          <p:cNvPr id="136" name="Google Shape;136;p4"/>
          <p:cNvSpPr/>
          <p:nvPr/>
        </p:nvSpPr>
        <p:spPr>
          <a:xfrm rot="10800000" flipH="1">
            <a:off x="13159849" y="-3808372"/>
            <a:ext cx="8198902" cy="6678378"/>
          </a:xfrm>
          <a:custGeom>
            <a:avLst/>
            <a:gdLst/>
            <a:ahLst/>
            <a:cxnLst/>
            <a:rect l="l" t="t" r="r" b="b"/>
            <a:pathLst>
              <a:path w="8198902" h="6678378" extrusionOk="0">
                <a:moveTo>
                  <a:pt x="0" y="6678379"/>
                </a:moveTo>
                <a:lnTo>
                  <a:pt x="8198902" y="6678379"/>
                </a:lnTo>
                <a:lnTo>
                  <a:pt x="8198902" y="0"/>
                </a:lnTo>
                <a:lnTo>
                  <a:pt x="0" y="0"/>
                </a:lnTo>
                <a:lnTo>
                  <a:pt x="0" y="6678379"/>
                </a:lnTo>
                <a:close/>
              </a:path>
            </a:pathLst>
          </a:custGeom>
          <a:blipFill rotWithShape="1">
            <a:blip r:embed="rId3">
              <a:alphaModFix/>
            </a:blip>
            <a:stretch>
              <a:fillRect/>
            </a:stretch>
          </a:blipFill>
          <a:ln>
            <a:noFill/>
          </a:ln>
        </p:spPr>
        <p:txBody>
          <a:bodyPr/>
          <a:lstStyle/>
          <a:p>
            <a:endParaRPr lang="en-GB"/>
          </a:p>
        </p:txBody>
      </p:sp>
      <p:sp>
        <p:nvSpPr>
          <p:cNvPr id="137" name="Google Shape;137;p4"/>
          <p:cNvSpPr/>
          <p:nvPr/>
        </p:nvSpPr>
        <p:spPr>
          <a:xfrm flipH="1">
            <a:off x="-2325531" y="7863129"/>
            <a:ext cx="8081965" cy="6583128"/>
          </a:xfrm>
          <a:custGeom>
            <a:avLst/>
            <a:gdLst/>
            <a:ahLst/>
            <a:cxnLst/>
            <a:rect l="l" t="t" r="r" b="b"/>
            <a:pathLst>
              <a:path w="8081965" h="6583128" extrusionOk="0">
                <a:moveTo>
                  <a:pt x="8081966" y="0"/>
                </a:moveTo>
                <a:lnTo>
                  <a:pt x="0" y="0"/>
                </a:lnTo>
                <a:lnTo>
                  <a:pt x="0" y="6583128"/>
                </a:lnTo>
                <a:lnTo>
                  <a:pt x="8081966" y="6583128"/>
                </a:lnTo>
                <a:lnTo>
                  <a:pt x="8081966" y="0"/>
                </a:lnTo>
                <a:close/>
              </a:path>
            </a:pathLst>
          </a:custGeom>
          <a:blipFill rotWithShape="1">
            <a:blip r:embed="rId3">
              <a:alphaModFix/>
            </a:blip>
            <a:stretch>
              <a:fillRect/>
            </a:stretch>
          </a:blipFill>
          <a:ln>
            <a:noFill/>
          </a:ln>
        </p:spPr>
        <p:txBody>
          <a:bodyPr/>
          <a:lstStyle/>
          <a:p>
            <a:endParaRPr lang="en-GB"/>
          </a:p>
        </p:txBody>
      </p:sp>
      <p:sp>
        <p:nvSpPr>
          <p:cNvPr id="138" name="Google Shape;138;p4"/>
          <p:cNvSpPr/>
          <p:nvPr/>
        </p:nvSpPr>
        <p:spPr>
          <a:xfrm rot="-9262341">
            <a:off x="16708894" y="846920"/>
            <a:ext cx="3158213" cy="3181350"/>
          </a:xfrm>
          <a:custGeom>
            <a:avLst/>
            <a:gdLst/>
            <a:ahLst/>
            <a:cxnLst/>
            <a:rect l="l" t="t" r="r" b="b"/>
            <a:pathLst>
              <a:path w="3158213" h="3181350" extrusionOk="0">
                <a:moveTo>
                  <a:pt x="0" y="0"/>
                </a:moveTo>
                <a:lnTo>
                  <a:pt x="3158212" y="0"/>
                </a:lnTo>
                <a:lnTo>
                  <a:pt x="3158212" y="3181350"/>
                </a:lnTo>
                <a:lnTo>
                  <a:pt x="0" y="3181350"/>
                </a:lnTo>
                <a:lnTo>
                  <a:pt x="0" y="0"/>
                </a:lnTo>
                <a:close/>
              </a:path>
            </a:pathLst>
          </a:custGeom>
          <a:blipFill rotWithShape="1">
            <a:blip r:embed="rId4">
              <a:alphaModFix/>
            </a:blip>
            <a:stretch>
              <a:fillRect/>
            </a:stretch>
          </a:blipFill>
          <a:ln>
            <a:noFill/>
          </a:ln>
        </p:spPr>
        <p:txBody>
          <a:bodyPr/>
          <a:lstStyle/>
          <a:p>
            <a:endParaRPr lang="en-GB"/>
          </a:p>
        </p:txBody>
      </p:sp>
      <p:sp>
        <p:nvSpPr>
          <p:cNvPr id="139" name="Google Shape;139;p4"/>
          <p:cNvSpPr/>
          <p:nvPr/>
        </p:nvSpPr>
        <p:spPr>
          <a:xfrm rot="2872934" flipH="1">
            <a:off x="2377235" y="8513629"/>
            <a:ext cx="3158213" cy="3181350"/>
          </a:xfrm>
          <a:custGeom>
            <a:avLst/>
            <a:gdLst/>
            <a:ahLst/>
            <a:cxnLst/>
            <a:rect l="l" t="t" r="r" b="b"/>
            <a:pathLst>
              <a:path w="3158213" h="3181350" extrusionOk="0">
                <a:moveTo>
                  <a:pt x="3158213" y="0"/>
                </a:moveTo>
                <a:lnTo>
                  <a:pt x="0" y="0"/>
                </a:lnTo>
                <a:lnTo>
                  <a:pt x="0" y="3181350"/>
                </a:lnTo>
                <a:lnTo>
                  <a:pt x="3158213" y="3181350"/>
                </a:lnTo>
                <a:lnTo>
                  <a:pt x="3158213" y="0"/>
                </a:lnTo>
                <a:close/>
              </a:path>
            </a:pathLst>
          </a:custGeom>
          <a:blipFill rotWithShape="1">
            <a:blip r:embed="rId4">
              <a:alphaModFix/>
            </a:blip>
            <a:stretch>
              <a:fillRect/>
            </a:stretch>
          </a:blipFill>
          <a:ln>
            <a:noFill/>
          </a:ln>
        </p:spPr>
        <p:txBody>
          <a:bodyPr/>
          <a:lstStyle/>
          <a:p>
            <a:endParaRPr lang="en-GB"/>
          </a:p>
        </p:txBody>
      </p:sp>
      <p:sp>
        <p:nvSpPr>
          <p:cNvPr id="140" name="Google Shape;140;p4"/>
          <p:cNvSpPr/>
          <p:nvPr/>
        </p:nvSpPr>
        <p:spPr>
          <a:xfrm>
            <a:off x="10766889" y="2253190"/>
            <a:ext cx="6241461" cy="4953540"/>
          </a:xfrm>
          <a:custGeom>
            <a:avLst/>
            <a:gdLst/>
            <a:ahLst/>
            <a:cxnLst/>
            <a:rect l="l" t="t" r="r" b="b"/>
            <a:pathLst>
              <a:path w="6241461" h="4953540" extrusionOk="0">
                <a:moveTo>
                  <a:pt x="0" y="0"/>
                </a:moveTo>
                <a:lnTo>
                  <a:pt x="6241461" y="0"/>
                </a:lnTo>
                <a:lnTo>
                  <a:pt x="6241461" y="4953540"/>
                </a:lnTo>
                <a:lnTo>
                  <a:pt x="0" y="4953540"/>
                </a:lnTo>
                <a:lnTo>
                  <a:pt x="0" y="0"/>
                </a:lnTo>
                <a:close/>
              </a:path>
            </a:pathLst>
          </a:custGeom>
          <a:blipFill rotWithShape="1">
            <a:blip r:embed="rId5">
              <a:alphaModFix/>
            </a:blip>
            <a:stretch>
              <a:fillRect/>
            </a:stretch>
          </a:blipFill>
          <a:ln w="19050" cap="rnd" cmpd="sng">
            <a:solidFill>
              <a:srgbClr val="000000"/>
            </a:solidFill>
            <a:prstDash val="solid"/>
            <a:round/>
            <a:headEnd type="none" w="sm" len="sm"/>
            <a:tailEnd type="none" w="sm" len="sm"/>
          </a:ln>
        </p:spPr>
        <p:txBody>
          <a:bodyPr/>
          <a:lstStyle/>
          <a:p>
            <a:endParaRPr lang="en-GB"/>
          </a:p>
        </p:txBody>
      </p:sp>
      <p:sp>
        <p:nvSpPr>
          <p:cNvPr id="141" name="Google Shape;141;p4"/>
          <p:cNvSpPr txBox="1"/>
          <p:nvPr/>
        </p:nvSpPr>
        <p:spPr>
          <a:xfrm>
            <a:off x="707052" y="402292"/>
            <a:ext cx="7688745" cy="1850898"/>
          </a:xfrm>
          <a:prstGeom prst="rect">
            <a:avLst/>
          </a:prstGeom>
          <a:noFill/>
          <a:ln>
            <a:noFill/>
          </a:ln>
        </p:spPr>
        <p:txBody>
          <a:bodyPr spcFirstLastPara="1" wrap="square" lIns="0" tIns="0" rIns="0" bIns="0" anchor="t" anchorCtr="0">
            <a:spAutoFit/>
          </a:bodyPr>
          <a:lstStyle/>
          <a:p>
            <a:pPr marL="0" marR="0" lvl="0" indent="0" algn="l" rtl="0">
              <a:lnSpc>
                <a:spcPct val="111000"/>
              </a:lnSpc>
              <a:spcBef>
                <a:spcPts val="0"/>
              </a:spcBef>
              <a:spcAft>
                <a:spcPts val="0"/>
              </a:spcAft>
              <a:buNone/>
            </a:pPr>
            <a:r>
              <a:rPr lang="en-US" sz="6100" b="1" i="0" u="none" strike="noStrike" cap="none">
                <a:solidFill>
                  <a:srgbClr val="63998C"/>
                </a:solidFill>
                <a:latin typeface="Times"/>
                <a:ea typeface="Times"/>
                <a:cs typeface="Times"/>
                <a:sym typeface="Times"/>
              </a:rPr>
              <a:t>EMPLOYEE ENGAGEMENT</a:t>
            </a:r>
            <a:endParaRPr/>
          </a:p>
        </p:txBody>
      </p:sp>
      <p:sp>
        <p:nvSpPr>
          <p:cNvPr id="142" name="Google Shape;142;p4"/>
          <p:cNvSpPr txBox="1"/>
          <p:nvPr/>
        </p:nvSpPr>
        <p:spPr>
          <a:xfrm>
            <a:off x="1284686" y="2295017"/>
            <a:ext cx="8943496" cy="6429883"/>
          </a:xfrm>
          <a:prstGeom prst="rect">
            <a:avLst/>
          </a:prstGeom>
          <a:noFill/>
          <a:ln>
            <a:noFill/>
          </a:ln>
        </p:spPr>
        <p:txBody>
          <a:bodyPr spcFirstLastPara="1" wrap="square" lIns="0" tIns="0" rIns="0" bIns="0" anchor="t" anchorCtr="0">
            <a:spAutoFit/>
          </a:bodyPr>
          <a:lstStyle/>
          <a:p>
            <a:pPr marL="0" marR="0" lvl="0" indent="0" algn="l" rtl="0">
              <a:lnSpc>
                <a:spcPct val="152018"/>
              </a:lnSpc>
              <a:spcBef>
                <a:spcPts val="0"/>
              </a:spcBef>
              <a:spcAft>
                <a:spcPts val="0"/>
              </a:spcAft>
              <a:buNone/>
            </a:pPr>
            <a:r>
              <a:rPr lang="en-US" sz="2799" b="0" i="0" u="none" strike="noStrike" cap="none">
                <a:solidFill>
                  <a:srgbClr val="452721"/>
                </a:solidFill>
                <a:latin typeface="Times"/>
                <a:ea typeface="Times"/>
                <a:cs typeface="Times"/>
                <a:sym typeface="Times"/>
              </a:rPr>
              <a:t>A worker's level of engagement is an indicator of how much they care about their jobs and the company they work for.</a:t>
            </a:r>
            <a:endParaRPr/>
          </a:p>
          <a:p>
            <a:pPr marL="604519" marR="0" lvl="1" indent="-302260" algn="l" rtl="0">
              <a:lnSpc>
                <a:spcPct val="152018"/>
              </a:lnSpc>
              <a:spcBef>
                <a:spcPts val="0"/>
              </a:spcBef>
              <a:spcAft>
                <a:spcPts val="0"/>
              </a:spcAft>
              <a:buClr>
                <a:srgbClr val="452721"/>
              </a:buClr>
              <a:buSzPts val="2799"/>
              <a:buFont typeface="Arial"/>
              <a:buChar char="•"/>
            </a:pPr>
            <a:r>
              <a:rPr lang="en-US" sz="2799" b="0" i="0" u="none" strike="noStrike" cap="none">
                <a:solidFill>
                  <a:srgbClr val="452721"/>
                </a:solidFill>
                <a:latin typeface="Times"/>
                <a:ea typeface="Times"/>
                <a:cs typeface="Times"/>
                <a:sym typeface="Times"/>
              </a:rPr>
              <a:t>Engaged workers are more likely to maintain a high standard of productivity.</a:t>
            </a:r>
            <a:endParaRPr/>
          </a:p>
          <a:p>
            <a:pPr marL="604519" marR="0" lvl="1" indent="-302260" algn="l" rtl="0">
              <a:lnSpc>
                <a:spcPct val="152018"/>
              </a:lnSpc>
              <a:spcBef>
                <a:spcPts val="0"/>
              </a:spcBef>
              <a:spcAft>
                <a:spcPts val="0"/>
              </a:spcAft>
              <a:buClr>
                <a:srgbClr val="452721"/>
              </a:buClr>
              <a:buSzPts val="2799"/>
              <a:buFont typeface="Arial"/>
              <a:buChar char="•"/>
            </a:pPr>
            <a:r>
              <a:rPr lang="en-US" sz="2799" b="0" i="0" u="none" strike="noStrike" cap="none">
                <a:solidFill>
                  <a:srgbClr val="452721"/>
                </a:solidFill>
                <a:latin typeface="Times"/>
                <a:ea typeface="Times"/>
                <a:cs typeface="Times"/>
                <a:sym typeface="Times"/>
              </a:rPr>
              <a:t>They have the drive to perform well, take pleasure in their job, and have a great impact on the team (Pathak, 2023).</a:t>
            </a:r>
            <a:endParaRPr/>
          </a:p>
          <a:p>
            <a:pPr marL="604519" marR="0" lvl="1" indent="-302260" algn="l" rtl="0">
              <a:lnSpc>
                <a:spcPct val="152018"/>
              </a:lnSpc>
              <a:spcBef>
                <a:spcPts val="0"/>
              </a:spcBef>
              <a:spcAft>
                <a:spcPts val="0"/>
              </a:spcAft>
              <a:buClr>
                <a:srgbClr val="452721"/>
              </a:buClr>
              <a:buSzPts val="2799"/>
              <a:buFont typeface="Arial"/>
              <a:buChar char="•"/>
            </a:pPr>
            <a:r>
              <a:rPr lang="en-US" sz="2799" b="0" i="0" u="none" strike="noStrike" cap="none">
                <a:solidFill>
                  <a:srgbClr val="452721"/>
                </a:solidFill>
                <a:latin typeface="Times"/>
                <a:ea typeface="Times"/>
                <a:cs typeface="Times"/>
                <a:sym typeface="Times"/>
              </a:rPr>
              <a:t>Disengagement on the bottom of the pyramid rises to complete engagement at the peak (McGee, 2014).</a:t>
            </a:r>
            <a:endParaRPr/>
          </a:p>
          <a:p>
            <a:pPr marL="0" marR="0" lvl="0" indent="0" algn="l" rtl="0">
              <a:lnSpc>
                <a:spcPct val="152018"/>
              </a:lnSpc>
              <a:spcBef>
                <a:spcPts val="0"/>
              </a:spcBef>
              <a:spcAft>
                <a:spcPts val="0"/>
              </a:spcAft>
              <a:buNone/>
            </a:pPr>
            <a:endParaRPr sz="2799" b="0" i="0" u="none" strike="noStrike" cap="none">
              <a:solidFill>
                <a:srgbClr val="452721"/>
              </a:solidFill>
              <a:latin typeface="Times"/>
              <a:ea typeface="Times"/>
              <a:cs typeface="Times"/>
              <a:sym typeface="Times"/>
            </a:endParaRPr>
          </a:p>
          <a:p>
            <a:pPr marL="0" marR="0" lvl="0" indent="0" algn="l" rtl="0">
              <a:lnSpc>
                <a:spcPct val="152018"/>
              </a:lnSpc>
              <a:spcBef>
                <a:spcPts val="0"/>
              </a:spcBef>
              <a:spcAft>
                <a:spcPts val="0"/>
              </a:spcAft>
              <a:buNone/>
            </a:pPr>
            <a:endParaRPr sz="2799" b="0" i="0" u="none" strike="noStrike" cap="none">
              <a:solidFill>
                <a:srgbClr val="452721"/>
              </a:solidFill>
              <a:latin typeface="Times"/>
              <a:ea typeface="Times"/>
              <a:cs typeface="Times"/>
              <a:sym typeface="Time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DDB3"/>
        </a:solidFill>
        <a:effectLst/>
      </p:bgPr>
    </p:bg>
    <p:spTree>
      <p:nvGrpSpPr>
        <p:cNvPr id="1" name="Shape 146"/>
        <p:cNvGrpSpPr/>
        <p:nvPr/>
      </p:nvGrpSpPr>
      <p:grpSpPr>
        <a:xfrm>
          <a:off x="0" y="0"/>
          <a:ext cx="0" cy="0"/>
          <a:chOff x="0" y="0"/>
          <a:chExt cx="0" cy="0"/>
        </a:xfrm>
      </p:grpSpPr>
      <p:sp>
        <p:nvSpPr>
          <p:cNvPr id="147" name="Google Shape;147;p5"/>
          <p:cNvSpPr/>
          <p:nvPr/>
        </p:nvSpPr>
        <p:spPr>
          <a:xfrm>
            <a:off x="9777620" y="1319588"/>
            <a:ext cx="7481680" cy="7647824"/>
          </a:xfrm>
          <a:custGeom>
            <a:avLst/>
            <a:gdLst/>
            <a:ahLst/>
            <a:cxnLst/>
            <a:rect l="l" t="t" r="r" b="b"/>
            <a:pathLst>
              <a:path w="7481680" h="7647824" extrusionOk="0">
                <a:moveTo>
                  <a:pt x="0" y="0"/>
                </a:moveTo>
                <a:lnTo>
                  <a:pt x="7481680" y="0"/>
                </a:lnTo>
                <a:lnTo>
                  <a:pt x="7481680" y="7647824"/>
                </a:lnTo>
                <a:lnTo>
                  <a:pt x="0" y="7647824"/>
                </a:lnTo>
                <a:lnTo>
                  <a:pt x="0" y="0"/>
                </a:lnTo>
                <a:close/>
              </a:path>
            </a:pathLst>
          </a:custGeom>
          <a:blipFill rotWithShape="1">
            <a:blip r:embed="rId3">
              <a:alphaModFix/>
            </a:blip>
            <a:stretch>
              <a:fillRect/>
            </a:stretch>
          </a:blipFill>
          <a:ln>
            <a:noFill/>
          </a:ln>
        </p:spPr>
        <p:txBody>
          <a:bodyPr/>
          <a:lstStyle/>
          <a:p>
            <a:endParaRPr lang="en-GB"/>
          </a:p>
        </p:txBody>
      </p:sp>
      <p:sp>
        <p:nvSpPr>
          <p:cNvPr id="148" name="Google Shape;148;p5"/>
          <p:cNvSpPr txBox="1"/>
          <p:nvPr/>
        </p:nvSpPr>
        <p:spPr>
          <a:xfrm>
            <a:off x="1198224" y="1318608"/>
            <a:ext cx="8579396" cy="993648"/>
          </a:xfrm>
          <a:prstGeom prst="rect">
            <a:avLst/>
          </a:prstGeom>
          <a:noFill/>
          <a:ln>
            <a:noFill/>
          </a:ln>
        </p:spPr>
        <p:txBody>
          <a:bodyPr spcFirstLastPara="1" wrap="square" lIns="0" tIns="0" rIns="0" bIns="0" anchor="t" anchorCtr="0">
            <a:spAutoFit/>
          </a:bodyPr>
          <a:lstStyle/>
          <a:p>
            <a:pPr marL="0" marR="0" lvl="0" indent="0" algn="l" rtl="0">
              <a:lnSpc>
                <a:spcPct val="111000"/>
              </a:lnSpc>
              <a:spcBef>
                <a:spcPts val="0"/>
              </a:spcBef>
              <a:spcAft>
                <a:spcPts val="0"/>
              </a:spcAft>
              <a:buNone/>
            </a:pPr>
            <a:r>
              <a:rPr lang="en-US" sz="6100" b="1" i="0" u="none" strike="noStrike" cap="none">
                <a:solidFill>
                  <a:srgbClr val="63998C"/>
                </a:solidFill>
                <a:latin typeface="Times"/>
                <a:ea typeface="Times"/>
                <a:cs typeface="Times"/>
                <a:sym typeface="Times"/>
              </a:rPr>
              <a:t>BRAND STANDARDS</a:t>
            </a:r>
            <a:endParaRPr/>
          </a:p>
        </p:txBody>
      </p:sp>
      <p:sp>
        <p:nvSpPr>
          <p:cNvPr id="149" name="Google Shape;149;p5"/>
          <p:cNvSpPr/>
          <p:nvPr/>
        </p:nvSpPr>
        <p:spPr>
          <a:xfrm rot="10800000" flipH="1">
            <a:off x="13159849" y="-3808372"/>
            <a:ext cx="8198902" cy="6678378"/>
          </a:xfrm>
          <a:custGeom>
            <a:avLst/>
            <a:gdLst/>
            <a:ahLst/>
            <a:cxnLst/>
            <a:rect l="l" t="t" r="r" b="b"/>
            <a:pathLst>
              <a:path w="8198902" h="6678378" extrusionOk="0">
                <a:moveTo>
                  <a:pt x="0" y="6678379"/>
                </a:moveTo>
                <a:lnTo>
                  <a:pt x="8198902" y="6678379"/>
                </a:lnTo>
                <a:lnTo>
                  <a:pt x="8198902" y="0"/>
                </a:lnTo>
                <a:lnTo>
                  <a:pt x="0" y="0"/>
                </a:lnTo>
                <a:lnTo>
                  <a:pt x="0" y="6678379"/>
                </a:lnTo>
                <a:close/>
              </a:path>
            </a:pathLst>
          </a:custGeom>
          <a:blipFill rotWithShape="1">
            <a:blip r:embed="rId4">
              <a:alphaModFix/>
            </a:blip>
            <a:stretch>
              <a:fillRect/>
            </a:stretch>
          </a:blipFill>
          <a:ln>
            <a:noFill/>
          </a:ln>
        </p:spPr>
        <p:txBody>
          <a:bodyPr/>
          <a:lstStyle/>
          <a:p>
            <a:endParaRPr lang="en-GB"/>
          </a:p>
        </p:txBody>
      </p:sp>
      <p:sp>
        <p:nvSpPr>
          <p:cNvPr id="150" name="Google Shape;150;p5"/>
          <p:cNvSpPr/>
          <p:nvPr/>
        </p:nvSpPr>
        <p:spPr>
          <a:xfrm flipH="1">
            <a:off x="-2325531" y="7863129"/>
            <a:ext cx="8081965" cy="6583128"/>
          </a:xfrm>
          <a:custGeom>
            <a:avLst/>
            <a:gdLst/>
            <a:ahLst/>
            <a:cxnLst/>
            <a:rect l="l" t="t" r="r" b="b"/>
            <a:pathLst>
              <a:path w="8081965" h="6583128" extrusionOk="0">
                <a:moveTo>
                  <a:pt x="8081966" y="0"/>
                </a:moveTo>
                <a:lnTo>
                  <a:pt x="0" y="0"/>
                </a:lnTo>
                <a:lnTo>
                  <a:pt x="0" y="6583128"/>
                </a:lnTo>
                <a:lnTo>
                  <a:pt x="8081966" y="6583128"/>
                </a:lnTo>
                <a:lnTo>
                  <a:pt x="8081966" y="0"/>
                </a:lnTo>
                <a:close/>
              </a:path>
            </a:pathLst>
          </a:custGeom>
          <a:blipFill rotWithShape="1">
            <a:blip r:embed="rId4">
              <a:alphaModFix/>
            </a:blip>
            <a:stretch>
              <a:fillRect/>
            </a:stretch>
          </a:blipFill>
          <a:ln>
            <a:noFill/>
          </a:ln>
        </p:spPr>
        <p:txBody>
          <a:bodyPr/>
          <a:lstStyle/>
          <a:p>
            <a:endParaRPr lang="en-GB"/>
          </a:p>
        </p:txBody>
      </p:sp>
      <p:sp>
        <p:nvSpPr>
          <p:cNvPr id="151" name="Google Shape;151;p5"/>
          <p:cNvSpPr/>
          <p:nvPr/>
        </p:nvSpPr>
        <p:spPr>
          <a:xfrm rot="-9262341">
            <a:off x="16708894" y="846920"/>
            <a:ext cx="3158213" cy="3181350"/>
          </a:xfrm>
          <a:custGeom>
            <a:avLst/>
            <a:gdLst/>
            <a:ahLst/>
            <a:cxnLst/>
            <a:rect l="l" t="t" r="r" b="b"/>
            <a:pathLst>
              <a:path w="3158213" h="3181350" extrusionOk="0">
                <a:moveTo>
                  <a:pt x="0" y="0"/>
                </a:moveTo>
                <a:lnTo>
                  <a:pt x="3158212" y="0"/>
                </a:lnTo>
                <a:lnTo>
                  <a:pt x="3158212" y="3181350"/>
                </a:lnTo>
                <a:lnTo>
                  <a:pt x="0" y="3181350"/>
                </a:lnTo>
                <a:lnTo>
                  <a:pt x="0" y="0"/>
                </a:lnTo>
                <a:close/>
              </a:path>
            </a:pathLst>
          </a:custGeom>
          <a:blipFill rotWithShape="1">
            <a:blip r:embed="rId5">
              <a:alphaModFix/>
            </a:blip>
            <a:stretch>
              <a:fillRect/>
            </a:stretch>
          </a:blipFill>
          <a:ln>
            <a:noFill/>
          </a:ln>
        </p:spPr>
        <p:txBody>
          <a:bodyPr/>
          <a:lstStyle/>
          <a:p>
            <a:endParaRPr lang="en-GB"/>
          </a:p>
        </p:txBody>
      </p:sp>
      <p:sp>
        <p:nvSpPr>
          <p:cNvPr id="152" name="Google Shape;152;p5"/>
          <p:cNvSpPr/>
          <p:nvPr/>
        </p:nvSpPr>
        <p:spPr>
          <a:xfrm rot="2872934" flipH="1">
            <a:off x="2377235" y="8513629"/>
            <a:ext cx="3158213" cy="3181350"/>
          </a:xfrm>
          <a:custGeom>
            <a:avLst/>
            <a:gdLst/>
            <a:ahLst/>
            <a:cxnLst/>
            <a:rect l="l" t="t" r="r" b="b"/>
            <a:pathLst>
              <a:path w="3158213" h="3181350" extrusionOk="0">
                <a:moveTo>
                  <a:pt x="3158213" y="0"/>
                </a:moveTo>
                <a:lnTo>
                  <a:pt x="0" y="0"/>
                </a:lnTo>
                <a:lnTo>
                  <a:pt x="0" y="3181350"/>
                </a:lnTo>
                <a:lnTo>
                  <a:pt x="3158213" y="3181350"/>
                </a:lnTo>
                <a:lnTo>
                  <a:pt x="3158213" y="0"/>
                </a:lnTo>
                <a:close/>
              </a:path>
            </a:pathLst>
          </a:custGeom>
          <a:blipFill rotWithShape="1">
            <a:blip r:embed="rId5">
              <a:alphaModFix/>
            </a:blip>
            <a:stretch>
              <a:fillRect/>
            </a:stretch>
          </a:blipFill>
          <a:ln>
            <a:noFill/>
          </a:ln>
        </p:spPr>
        <p:txBody>
          <a:bodyPr/>
          <a:lstStyle/>
          <a:p>
            <a:endParaRPr lang="en-GB"/>
          </a:p>
        </p:txBody>
      </p:sp>
      <p:sp>
        <p:nvSpPr>
          <p:cNvPr id="153" name="Google Shape;153;p5"/>
          <p:cNvSpPr txBox="1"/>
          <p:nvPr/>
        </p:nvSpPr>
        <p:spPr>
          <a:xfrm>
            <a:off x="1914332" y="2294720"/>
            <a:ext cx="7863300" cy="6980400"/>
          </a:xfrm>
          <a:prstGeom prst="rect">
            <a:avLst/>
          </a:prstGeom>
          <a:noFill/>
          <a:ln>
            <a:noFill/>
          </a:ln>
        </p:spPr>
        <p:txBody>
          <a:bodyPr spcFirstLastPara="1" wrap="square" lIns="0" tIns="0" rIns="0" bIns="0" anchor="t" anchorCtr="0">
            <a:spAutoFit/>
          </a:bodyPr>
          <a:lstStyle/>
          <a:p>
            <a:pPr marL="604519" marR="0" lvl="1" indent="-302260" algn="l" rtl="0">
              <a:lnSpc>
                <a:spcPct val="152018"/>
              </a:lnSpc>
              <a:spcBef>
                <a:spcPts val="0"/>
              </a:spcBef>
              <a:spcAft>
                <a:spcPts val="0"/>
              </a:spcAft>
              <a:buClr>
                <a:srgbClr val="452721"/>
              </a:buClr>
              <a:buSzPts val="2799"/>
              <a:buFont typeface="Arial"/>
              <a:buChar char="•"/>
            </a:pPr>
            <a:r>
              <a:rPr lang="en-US" sz="2799" b="0" i="0" u="none" strike="noStrike" cap="none">
                <a:solidFill>
                  <a:srgbClr val="452721"/>
                </a:solidFill>
                <a:latin typeface="Times"/>
                <a:ea typeface="Times"/>
                <a:cs typeface="Times"/>
                <a:sym typeface="Times"/>
              </a:rPr>
              <a:t>To appreciate the value of maintaining room cleanliness standards consistent with the brand.</a:t>
            </a:r>
            <a:endParaRPr/>
          </a:p>
          <a:p>
            <a:pPr marL="604519" marR="0" lvl="1" indent="-302260" algn="l" rtl="0">
              <a:lnSpc>
                <a:spcPct val="152018"/>
              </a:lnSpc>
              <a:spcBef>
                <a:spcPts val="0"/>
              </a:spcBef>
              <a:spcAft>
                <a:spcPts val="0"/>
              </a:spcAft>
              <a:buClr>
                <a:srgbClr val="452721"/>
              </a:buClr>
              <a:buSzPts val="2799"/>
              <a:buFont typeface="Arial"/>
              <a:buChar char="•"/>
            </a:pPr>
            <a:r>
              <a:rPr lang="en-US" sz="2799" b="0" i="0" u="none" strike="noStrike" cap="none">
                <a:solidFill>
                  <a:srgbClr val="452721"/>
                </a:solidFill>
                <a:latin typeface="Times New Roman"/>
                <a:ea typeface="Times New Roman"/>
                <a:cs typeface="Times New Roman"/>
                <a:sym typeface="Times New Roman"/>
              </a:rPr>
              <a:t>Maintaining uniformity in brand presentation is essential.</a:t>
            </a:r>
            <a:endParaRPr/>
          </a:p>
          <a:p>
            <a:pPr marL="604519" marR="0" lvl="1" indent="-302260" algn="l" rtl="0">
              <a:lnSpc>
                <a:spcPct val="152018"/>
              </a:lnSpc>
              <a:spcBef>
                <a:spcPts val="0"/>
              </a:spcBef>
              <a:spcAft>
                <a:spcPts val="0"/>
              </a:spcAft>
              <a:buClr>
                <a:srgbClr val="452721"/>
              </a:buClr>
              <a:buSzPts val="2799"/>
              <a:buFont typeface="Arial"/>
              <a:buChar char="•"/>
            </a:pPr>
            <a:r>
              <a:rPr lang="en-US" sz="2799" b="0" i="0" u="none" strike="noStrike" cap="none">
                <a:solidFill>
                  <a:srgbClr val="452721"/>
                </a:solidFill>
                <a:latin typeface="Times New Roman"/>
                <a:ea typeface="Times New Roman"/>
                <a:cs typeface="Times New Roman"/>
                <a:sym typeface="Times New Roman"/>
              </a:rPr>
              <a:t>It guarantees that each visitor has the same enjoyable stay.</a:t>
            </a:r>
            <a:endParaRPr/>
          </a:p>
          <a:p>
            <a:pPr marL="604519" marR="0" lvl="1" indent="-302260" algn="l" rtl="0">
              <a:lnSpc>
                <a:spcPct val="152018"/>
              </a:lnSpc>
              <a:spcBef>
                <a:spcPts val="0"/>
              </a:spcBef>
              <a:spcAft>
                <a:spcPts val="0"/>
              </a:spcAft>
              <a:buClr>
                <a:srgbClr val="452721"/>
              </a:buClr>
              <a:buSzPts val="2799"/>
              <a:buFont typeface="Arial"/>
              <a:buChar char="•"/>
            </a:pPr>
            <a:r>
              <a:rPr lang="en-US" sz="2799" b="0" i="0" u="none" strike="noStrike" cap="none">
                <a:solidFill>
                  <a:srgbClr val="452721"/>
                </a:solidFill>
                <a:latin typeface="Times New Roman"/>
                <a:ea typeface="Times New Roman"/>
                <a:cs typeface="Times New Roman"/>
                <a:sym typeface="Times New Roman"/>
              </a:rPr>
              <a:t>Adhering to brand guidelines is more than simply expected; it's essential to the success of a business (Bordo, 2015).</a:t>
            </a:r>
            <a:endParaRPr/>
          </a:p>
          <a:p>
            <a:pPr marL="604519" marR="0" lvl="1" indent="-302260" algn="l" rtl="0">
              <a:lnSpc>
                <a:spcPct val="152018"/>
              </a:lnSpc>
              <a:spcBef>
                <a:spcPts val="0"/>
              </a:spcBef>
              <a:spcAft>
                <a:spcPts val="0"/>
              </a:spcAft>
              <a:buClr>
                <a:srgbClr val="452721"/>
              </a:buClr>
              <a:buSzPts val="2799"/>
              <a:buFont typeface="Arial"/>
              <a:buChar char="•"/>
            </a:pPr>
            <a:r>
              <a:rPr lang="en-US" sz="2799" b="0" i="0" u="none" strike="noStrike" cap="none">
                <a:solidFill>
                  <a:srgbClr val="452721"/>
                </a:solidFill>
                <a:latin typeface="Times New Roman"/>
                <a:ea typeface="Times New Roman"/>
                <a:cs typeface="Times New Roman"/>
                <a:sym typeface="Times New Roman"/>
              </a:rPr>
              <a:t>The constancy of a standards has an effect on guest feedback and referrals.</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DDB3"/>
        </a:solidFill>
        <a:effectLst/>
      </p:bgPr>
    </p:bg>
    <p:spTree>
      <p:nvGrpSpPr>
        <p:cNvPr id="1" name="Shape 157"/>
        <p:cNvGrpSpPr/>
        <p:nvPr/>
      </p:nvGrpSpPr>
      <p:grpSpPr>
        <a:xfrm>
          <a:off x="0" y="0"/>
          <a:ext cx="0" cy="0"/>
          <a:chOff x="0" y="0"/>
          <a:chExt cx="0" cy="0"/>
        </a:xfrm>
      </p:grpSpPr>
      <p:sp>
        <p:nvSpPr>
          <p:cNvPr id="158" name="Google Shape;158;p6"/>
          <p:cNvSpPr txBox="1"/>
          <p:nvPr/>
        </p:nvSpPr>
        <p:spPr>
          <a:xfrm>
            <a:off x="3612774" y="310883"/>
            <a:ext cx="10382823" cy="93599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100" b="1" i="0" u="none" strike="noStrike" cap="none">
                <a:solidFill>
                  <a:srgbClr val="63998C"/>
                </a:solidFill>
                <a:latin typeface="Times"/>
                <a:ea typeface="Times"/>
                <a:cs typeface="Times"/>
                <a:sym typeface="Times"/>
              </a:rPr>
              <a:t>HEALTH &amp; SAFETY</a:t>
            </a:r>
            <a:endParaRPr/>
          </a:p>
        </p:txBody>
      </p:sp>
      <p:sp>
        <p:nvSpPr>
          <p:cNvPr id="159" name="Google Shape;159;p6"/>
          <p:cNvSpPr txBox="1"/>
          <p:nvPr/>
        </p:nvSpPr>
        <p:spPr>
          <a:xfrm>
            <a:off x="12090240" y="2770920"/>
            <a:ext cx="5168579" cy="538480"/>
          </a:xfrm>
          <a:prstGeom prst="rect">
            <a:avLst/>
          </a:prstGeom>
          <a:noFill/>
          <a:ln>
            <a:noFill/>
          </a:ln>
        </p:spPr>
        <p:txBody>
          <a:bodyPr spcFirstLastPara="1" wrap="square" lIns="0" tIns="0" rIns="0" bIns="0" anchor="t" anchorCtr="0">
            <a:spAutoFit/>
          </a:bodyPr>
          <a:lstStyle/>
          <a:p>
            <a:pPr marL="0" marR="0" lvl="0" indent="0" algn="ctr" rtl="0">
              <a:lnSpc>
                <a:spcPct val="140014"/>
              </a:lnSpc>
              <a:spcBef>
                <a:spcPts val="0"/>
              </a:spcBef>
              <a:spcAft>
                <a:spcPts val="0"/>
              </a:spcAft>
              <a:buNone/>
            </a:pPr>
            <a:r>
              <a:rPr lang="en-US" sz="2799" b="1" i="0" u="none" strike="noStrike" cap="none">
                <a:solidFill>
                  <a:srgbClr val="63998C"/>
                </a:solidFill>
                <a:latin typeface="Times"/>
                <a:ea typeface="Times"/>
                <a:cs typeface="Times"/>
                <a:sym typeface="Times"/>
              </a:rPr>
              <a:t>SAFETY PROTOCOLS</a:t>
            </a:r>
            <a:endParaRPr/>
          </a:p>
        </p:txBody>
      </p:sp>
      <p:sp>
        <p:nvSpPr>
          <p:cNvPr id="160" name="Google Shape;160;p6"/>
          <p:cNvSpPr txBox="1"/>
          <p:nvPr/>
        </p:nvSpPr>
        <p:spPr>
          <a:xfrm>
            <a:off x="12090240" y="3256695"/>
            <a:ext cx="5168579" cy="2781935"/>
          </a:xfrm>
          <a:prstGeom prst="rect">
            <a:avLst/>
          </a:prstGeom>
          <a:noFill/>
          <a:ln>
            <a:noFill/>
          </a:ln>
        </p:spPr>
        <p:txBody>
          <a:bodyPr spcFirstLastPara="1" wrap="square" lIns="0" tIns="0" rIns="0" bIns="0" anchor="t" anchorCtr="0">
            <a:spAutoFit/>
          </a:bodyPr>
          <a:lstStyle/>
          <a:p>
            <a:pPr marL="0" marR="0" lvl="0" indent="0" algn="l" rtl="0">
              <a:lnSpc>
                <a:spcPct val="140015"/>
              </a:lnSpc>
              <a:spcBef>
                <a:spcPts val="0"/>
              </a:spcBef>
              <a:spcAft>
                <a:spcPts val="0"/>
              </a:spcAft>
              <a:buNone/>
            </a:pPr>
            <a:r>
              <a:rPr lang="en-US" sz="2599" b="0" i="0" u="none" strike="noStrike" cap="none">
                <a:solidFill>
                  <a:srgbClr val="452721"/>
                </a:solidFill>
                <a:latin typeface="Times New Roman"/>
                <a:ea typeface="Times New Roman"/>
                <a:cs typeface="Times New Roman"/>
                <a:sym typeface="Times New Roman"/>
              </a:rPr>
              <a:t>Learn to recognize the often used safety symbols. Recognizing and responding to possible dangers becomes much easier when one is familiar with these symbols (Rita, 2021).</a:t>
            </a:r>
            <a:endParaRPr/>
          </a:p>
        </p:txBody>
      </p:sp>
      <p:sp>
        <p:nvSpPr>
          <p:cNvPr id="161" name="Google Shape;161;p6"/>
          <p:cNvSpPr/>
          <p:nvPr/>
        </p:nvSpPr>
        <p:spPr>
          <a:xfrm flipH="1">
            <a:off x="-2325531" y="7863129"/>
            <a:ext cx="8081965" cy="6583128"/>
          </a:xfrm>
          <a:custGeom>
            <a:avLst/>
            <a:gdLst/>
            <a:ahLst/>
            <a:cxnLst/>
            <a:rect l="l" t="t" r="r" b="b"/>
            <a:pathLst>
              <a:path w="8081965" h="6583128" extrusionOk="0">
                <a:moveTo>
                  <a:pt x="8081966" y="0"/>
                </a:moveTo>
                <a:lnTo>
                  <a:pt x="0" y="0"/>
                </a:lnTo>
                <a:lnTo>
                  <a:pt x="0" y="6583128"/>
                </a:lnTo>
                <a:lnTo>
                  <a:pt x="8081966" y="6583128"/>
                </a:lnTo>
                <a:lnTo>
                  <a:pt x="8081966" y="0"/>
                </a:lnTo>
                <a:close/>
              </a:path>
            </a:pathLst>
          </a:custGeom>
          <a:blipFill rotWithShape="1">
            <a:blip r:embed="rId3">
              <a:alphaModFix/>
            </a:blip>
            <a:stretch>
              <a:fillRect/>
            </a:stretch>
          </a:blipFill>
          <a:ln>
            <a:noFill/>
          </a:ln>
        </p:spPr>
        <p:txBody>
          <a:bodyPr/>
          <a:lstStyle/>
          <a:p>
            <a:endParaRPr lang="en-GB"/>
          </a:p>
        </p:txBody>
      </p:sp>
      <p:sp>
        <p:nvSpPr>
          <p:cNvPr id="162" name="Google Shape;162;p6"/>
          <p:cNvSpPr/>
          <p:nvPr/>
        </p:nvSpPr>
        <p:spPr>
          <a:xfrm rot="2872934" flipH="1">
            <a:off x="2377235" y="8513629"/>
            <a:ext cx="3158213" cy="3181350"/>
          </a:xfrm>
          <a:custGeom>
            <a:avLst/>
            <a:gdLst/>
            <a:ahLst/>
            <a:cxnLst/>
            <a:rect l="l" t="t" r="r" b="b"/>
            <a:pathLst>
              <a:path w="3158213" h="3181350" extrusionOk="0">
                <a:moveTo>
                  <a:pt x="3158213" y="0"/>
                </a:moveTo>
                <a:lnTo>
                  <a:pt x="0" y="0"/>
                </a:lnTo>
                <a:lnTo>
                  <a:pt x="0" y="3181350"/>
                </a:lnTo>
                <a:lnTo>
                  <a:pt x="3158213" y="3181350"/>
                </a:lnTo>
                <a:lnTo>
                  <a:pt x="3158213" y="0"/>
                </a:lnTo>
                <a:close/>
              </a:path>
            </a:pathLst>
          </a:custGeom>
          <a:blipFill rotWithShape="1">
            <a:blip r:embed="rId4">
              <a:alphaModFix/>
            </a:blip>
            <a:stretch>
              <a:fillRect/>
            </a:stretch>
          </a:blipFill>
          <a:ln>
            <a:noFill/>
          </a:ln>
        </p:spPr>
        <p:txBody>
          <a:bodyPr/>
          <a:lstStyle/>
          <a:p>
            <a:endParaRPr lang="en-GB"/>
          </a:p>
        </p:txBody>
      </p:sp>
      <p:sp>
        <p:nvSpPr>
          <p:cNvPr id="163" name="Google Shape;163;p6"/>
          <p:cNvSpPr/>
          <p:nvPr/>
        </p:nvSpPr>
        <p:spPr>
          <a:xfrm rot="10800000" flipH="1">
            <a:off x="13159849" y="-3808372"/>
            <a:ext cx="8198902" cy="6678378"/>
          </a:xfrm>
          <a:custGeom>
            <a:avLst/>
            <a:gdLst/>
            <a:ahLst/>
            <a:cxnLst/>
            <a:rect l="l" t="t" r="r" b="b"/>
            <a:pathLst>
              <a:path w="8198902" h="6678378" extrusionOk="0">
                <a:moveTo>
                  <a:pt x="0" y="6678379"/>
                </a:moveTo>
                <a:lnTo>
                  <a:pt x="8198902" y="6678379"/>
                </a:lnTo>
                <a:lnTo>
                  <a:pt x="8198902" y="0"/>
                </a:lnTo>
                <a:lnTo>
                  <a:pt x="0" y="0"/>
                </a:lnTo>
                <a:lnTo>
                  <a:pt x="0" y="6678379"/>
                </a:lnTo>
                <a:close/>
              </a:path>
            </a:pathLst>
          </a:custGeom>
          <a:blipFill rotWithShape="1">
            <a:blip r:embed="rId3">
              <a:alphaModFix/>
            </a:blip>
            <a:stretch>
              <a:fillRect/>
            </a:stretch>
          </a:blipFill>
          <a:ln>
            <a:noFill/>
          </a:ln>
        </p:spPr>
        <p:txBody>
          <a:bodyPr/>
          <a:lstStyle/>
          <a:p>
            <a:endParaRPr lang="en-GB"/>
          </a:p>
        </p:txBody>
      </p:sp>
      <p:sp>
        <p:nvSpPr>
          <p:cNvPr id="164" name="Google Shape;164;p6"/>
          <p:cNvSpPr/>
          <p:nvPr/>
        </p:nvSpPr>
        <p:spPr>
          <a:xfrm rot="-9262341">
            <a:off x="16708894" y="846920"/>
            <a:ext cx="3158213" cy="3181350"/>
          </a:xfrm>
          <a:custGeom>
            <a:avLst/>
            <a:gdLst/>
            <a:ahLst/>
            <a:cxnLst/>
            <a:rect l="l" t="t" r="r" b="b"/>
            <a:pathLst>
              <a:path w="3158213" h="3181350" extrusionOk="0">
                <a:moveTo>
                  <a:pt x="0" y="0"/>
                </a:moveTo>
                <a:lnTo>
                  <a:pt x="3158212" y="0"/>
                </a:lnTo>
                <a:lnTo>
                  <a:pt x="3158212" y="3181350"/>
                </a:lnTo>
                <a:lnTo>
                  <a:pt x="0" y="3181350"/>
                </a:lnTo>
                <a:lnTo>
                  <a:pt x="0" y="0"/>
                </a:lnTo>
                <a:close/>
              </a:path>
            </a:pathLst>
          </a:custGeom>
          <a:blipFill rotWithShape="1">
            <a:blip r:embed="rId4">
              <a:alphaModFix/>
            </a:blip>
            <a:stretch>
              <a:fillRect/>
            </a:stretch>
          </a:blipFill>
          <a:ln>
            <a:noFill/>
          </a:ln>
        </p:spPr>
        <p:txBody>
          <a:bodyPr/>
          <a:lstStyle/>
          <a:p>
            <a:endParaRPr lang="en-GB"/>
          </a:p>
        </p:txBody>
      </p:sp>
      <p:sp>
        <p:nvSpPr>
          <p:cNvPr id="165" name="Google Shape;165;p6"/>
          <p:cNvSpPr/>
          <p:nvPr/>
        </p:nvSpPr>
        <p:spPr>
          <a:xfrm>
            <a:off x="3922330" y="6533930"/>
            <a:ext cx="9763710" cy="3180038"/>
          </a:xfrm>
          <a:custGeom>
            <a:avLst/>
            <a:gdLst/>
            <a:ahLst/>
            <a:cxnLst/>
            <a:rect l="l" t="t" r="r" b="b"/>
            <a:pathLst>
              <a:path w="9763710" h="3180038" extrusionOk="0">
                <a:moveTo>
                  <a:pt x="0" y="0"/>
                </a:moveTo>
                <a:lnTo>
                  <a:pt x="9763711" y="0"/>
                </a:lnTo>
                <a:lnTo>
                  <a:pt x="9763711" y="3180038"/>
                </a:lnTo>
                <a:lnTo>
                  <a:pt x="0" y="3180038"/>
                </a:lnTo>
                <a:lnTo>
                  <a:pt x="0" y="0"/>
                </a:lnTo>
                <a:close/>
              </a:path>
            </a:pathLst>
          </a:custGeom>
          <a:blipFill rotWithShape="1">
            <a:blip r:embed="rId5">
              <a:alphaModFix/>
            </a:blip>
            <a:stretch>
              <a:fillRect/>
            </a:stretch>
          </a:blipFill>
          <a:ln>
            <a:noFill/>
          </a:ln>
        </p:spPr>
        <p:txBody>
          <a:bodyPr/>
          <a:lstStyle/>
          <a:p>
            <a:endParaRPr lang="en-GB"/>
          </a:p>
        </p:txBody>
      </p:sp>
      <p:sp>
        <p:nvSpPr>
          <p:cNvPr id="166" name="Google Shape;166;p6"/>
          <p:cNvSpPr txBox="1"/>
          <p:nvPr/>
        </p:nvSpPr>
        <p:spPr>
          <a:xfrm>
            <a:off x="1028484" y="2770920"/>
            <a:ext cx="5168579" cy="538480"/>
          </a:xfrm>
          <a:prstGeom prst="rect">
            <a:avLst/>
          </a:prstGeom>
          <a:noFill/>
          <a:ln>
            <a:noFill/>
          </a:ln>
        </p:spPr>
        <p:txBody>
          <a:bodyPr spcFirstLastPara="1" wrap="square" lIns="0" tIns="0" rIns="0" bIns="0" anchor="t" anchorCtr="0">
            <a:spAutoFit/>
          </a:bodyPr>
          <a:lstStyle/>
          <a:p>
            <a:pPr marL="0" marR="0" lvl="0" indent="0" algn="ctr" rtl="0">
              <a:lnSpc>
                <a:spcPct val="140014"/>
              </a:lnSpc>
              <a:spcBef>
                <a:spcPts val="0"/>
              </a:spcBef>
              <a:spcAft>
                <a:spcPts val="0"/>
              </a:spcAft>
              <a:buNone/>
            </a:pPr>
            <a:r>
              <a:rPr lang="en-US" sz="2799" b="1" i="0" u="none" strike="noStrike" cap="none">
                <a:solidFill>
                  <a:srgbClr val="63998C"/>
                </a:solidFill>
                <a:latin typeface="Times"/>
                <a:ea typeface="Times"/>
                <a:cs typeface="Times"/>
                <a:sym typeface="Times"/>
              </a:rPr>
              <a:t>IMPORTANCE</a:t>
            </a:r>
            <a:endParaRPr/>
          </a:p>
        </p:txBody>
      </p:sp>
      <p:sp>
        <p:nvSpPr>
          <p:cNvPr id="167" name="Google Shape;167;p6"/>
          <p:cNvSpPr txBox="1"/>
          <p:nvPr/>
        </p:nvSpPr>
        <p:spPr>
          <a:xfrm>
            <a:off x="1028484" y="3256695"/>
            <a:ext cx="5168579" cy="1410335"/>
          </a:xfrm>
          <a:prstGeom prst="rect">
            <a:avLst/>
          </a:prstGeom>
          <a:noFill/>
          <a:ln>
            <a:noFill/>
          </a:ln>
        </p:spPr>
        <p:txBody>
          <a:bodyPr spcFirstLastPara="1" wrap="square" lIns="0" tIns="0" rIns="0" bIns="0" anchor="t" anchorCtr="0">
            <a:spAutoFit/>
          </a:bodyPr>
          <a:lstStyle/>
          <a:p>
            <a:pPr marL="0" marR="0" lvl="0" indent="0" algn="ctr" rtl="0">
              <a:lnSpc>
                <a:spcPct val="140015"/>
              </a:lnSpc>
              <a:spcBef>
                <a:spcPts val="0"/>
              </a:spcBef>
              <a:spcAft>
                <a:spcPts val="0"/>
              </a:spcAft>
              <a:buNone/>
            </a:pPr>
            <a:r>
              <a:rPr lang="en-US" sz="2599" b="0" i="0" u="none" strike="noStrike" cap="none">
                <a:solidFill>
                  <a:srgbClr val="452721"/>
                </a:solidFill>
                <a:latin typeface="Times New Roman"/>
                <a:ea typeface="Times New Roman"/>
                <a:cs typeface="Times New Roman"/>
                <a:sym typeface="Times New Roman"/>
              </a:rPr>
              <a:t>Accidents and injuries may be avoided if proper safety measures are taken.</a:t>
            </a:r>
            <a:endParaRPr/>
          </a:p>
        </p:txBody>
      </p:sp>
      <p:sp>
        <p:nvSpPr>
          <p:cNvPr id="168" name="Google Shape;168;p6"/>
          <p:cNvSpPr txBox="1"/>
          <p:nvPr/>
        </p:nvSpPr>
        <p:spPr>
          <a:xfrm>
            <a:off x="6559710" y="2770920"/>
            <a:ext cx="5168579" cy="538480"/>
          </a:xfrm>
          <a:prstGeom prst="rect">
            <a:avLst/>
          </a:prstGeom>
          <a:noFill/>
          <a:ln>
            <a:noFill/>
          </a:ln>
        </p:spPr>
        <p:txBody>
          <a:bodyPr spcFirstLastPara="1" wrap="square" lIns="0" tIns="0" rIns="0" bIns="0" anchor="t" anchorCtr="0">
            <a:spAutoFit/>
          </a:bodyPr>
          <a:lstStyle/>
          <a:p>
            <a:pPr marL="0" marR="0" lvl="0" indent="0" algn="ctr" rtl="0">
              <a:lnSpc>
                <a:spcPct val="140014"/>
              </a:lnSpc>
              <a:spcBef>
                <a:spcPts val="0"/>
              </a:spcBef>
              <a:spcAft>
                <a:spcPts val="0"/>
              </a:spcAft>
              <a:buNone/>
            </a:pPr>
            <a:r>
              <a:rPr lang="en-US" sz="2799" b="1" i="0" u="none" strike="noStrike" cap="none">
                <a:solidFill>
                  <a:srgbClr val="63998C"/>
                </a:solidFill>
                <a:latin typeface="Times"/>
                <a:ea typeface="Times"/>
                <a:cs typeface="Times"/>
                <a:sym typeface="Times"/>
              </a:rPr>
              <a:t>POTENTIAL DANGERS</a:t>
            </a:r>
            <a:endParaRPr/>
          </a:p>
        </p:txBody>
      </p:sp>
      <p:sp>
        <p:nvSpPr>
          <p:cNvPr id="169" name="Google Shape;169;p6"/>
          <p:cNvSpPr txBox="1"/>
          <p:nvPr/>
        </p:nvSpPr>
        <p:spPr>
          <a:xfrm>
            <a:off x="6559710" y="3256695"/>
            <a:ext cx="5168579" cy="2324735"/>
          </a:xfrm>
          <a:prstGeom prst="rect">
            <a:avLst/>
          </a:prstGeom>
          <a:noFill/>
          <a:ln>
            <a:noFill/>
          </a:ln>
        </p:spPr>
        <p:txBody>
          <a:bodyPr spcFirstLastPara="1" wrap="square" lIns="0" tIns="0" rIns="0" bIns="0" anchor="t" anchorCtr="0">
            <a:spAutoFit/>
          </a:bodyPr>
          <a:lstStyle/>
          <a:p>
            <a:pPr marL="0" marR="0" lvl="0" indent="0" algn="ctr" rtl="0">
              <a:lnSpc>
                <a:spcPct val="140015"/>
              </a:lnSpc>
              <a:spcBef>
                <a:spcPts val="0"/>
              </a:spcBef>
              <a:spcAft>
                <a:spcPts val="0"/>
              </a:spcAft>
              <a:buNone/>
            </a:pPr>
            <a:r>
              <a:rPr lang="en-US" sz="2599" b="0" i="0" u="none" strike="noStrike" cap="none">
                <a:solidFill>
                  <a:srgbClr val="452721"/>
                </a:solidFill>
                <a:latin typeface="Times New Roman"/>
                <a:ea typeface="Times New Roman"/>
                <a:cs typeface="Times New Roman"/>
                <a:sym typeface="Times New Roman"/>
              </a:rPr>
              <a:t>Search for slippery flooring, chemical exposure, and heavy lifting as three examples of possible risks in the housekeeping department (Keif, 2020).</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DDB3"/>
        </a:solidFill>
        <a:effectLst/>
      </p:bgPr>
    </p:bg>
    <p:spTree>
      <p:nvGrpSpPr>
        <p:cNvPr id="1" name="Shape 173"/>
        <p:cNvGrpSpPr/>
        <p:nvPr/>
      </p:nvGrpSpPr>
      <p:grpSpPr>
        <a:xfrm>
          <a:off x="0" y="0"/>
          <a:ext cx="0" cy="0"/>
          <a:chOff x="0" y="0"/>
          <a:chExt cx="0" cy="0"/>
        </a:xfrm>
      </p:grpSpPr>
      <p:sp>
        <p:nvSpPr>
          <p:cNvPr id="174" name="Google Shape;174;p7"/>
          <p:cNvSpPr txBox="1"/>
          <p:nvPr/>
        </p:nvSpPr>
        <p:spPr>
          <a:xfrm>
            <a:off x="3612774" y="310883"/>
            <a:ext cx="10382823" cy="1707515"/>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100" b="1" i="0" u="none" strike="noStrike" cap="none">
                <a:solidFill>
                  <a:srgbClr val="63998C"/>
                </a:solidFill>
                <a:latin typeface="Times"/>
                <a:ea typeface="Times"/>
                <a:cs typeface="Times"/>
                <a:sym typeface="Times"/>
              </a:rPr>
              <a:t>INDUSTRY BEST PRACTICES</a:t>
            </a:r>
            <a:endParaRPr/>
          </a:p>
        </p:txBody>
      </p:sp>
      <p:sp>
        <p:nvSpPr>
          <p:cNvPr id="175" name="Google Shape;175;p7"/>
          <p:cNvSpPr txBox="1"/>
          <p:nvPr/>
        </p:nvSpPr>
        <p:spPr>
          <a:xfrm>
            <a:off x="7214423" y="2332820"/>
            <a:ext cx="4927933" cy="509206"/>
          </a:xfrm>
          <a:prstGeom prst="rect">
            <a:avLst/>
          </a:prstGeom>
          <a:noFill/>
          <a:ln>
            <a:noFill/>
          </a:ln>
        </p:spPr>
        <p:txBody>
          <a:bodyPr spcFirstLastPara="1" wrap="square" lIns="0" tIns="0" rIns="0" bIns="0" anchor="t" anchorCtr="0">
            <a:spAutoFit/>
          </a:bodyPr>
          <a:lstStyle/>
          <a:p>
            <a:pPr marL="0" marR="0" lvl="0" indent="0" algn="ctr" rtl="0">
              <a:lnSpc>
                <a:spcPct val="140014"/>
              </a:lnSpc>
              <a:spcBef>
                <a:spcPts val="0"/>
              </a:spcBef>
              <a:spcAft>
                <a:spcPts val="0"/>
              </a:spcAft>
              <a:buNone/>
            </a:pPr>
            <a:r>
              <a:rPr lang="en-US" sz="2669" b="1" i="0" u="none" strike="noStrike" cap="none">
                <a:solidFill>
                  <a:srgbClr val="63998C"/>
                </a:solidFill>
                <a:latin typeface="Times"/>
                <a:ea typeface="Times"/>
                <a:cs typeface="Times"/>
                <a:sym typeface="Times"/>
              </a:rPr>
              <a:t>INDUSTRY AWARDS</a:t>
            </a:r>
            <a:endParaRPr/>
          </a:p>
        </p:txBody>
      </p:sp>
      <p:sp>
        <p:nvSpPr>
          <p:cNvPr id="176" name="Google Shape;176;p7"/>
          <p:cNvSpPr txBox="1"/>
          <p:nvPr/>
        </p:nvSpPr>
        <p:spPr>
          <a:xfrm>
            <a:off x="6973777" y="3066195"/>
            <a:ext cx="5168579" cy="1867535"/>
          </a:xfrm>
          <a:prstGeom prst="rect">
            <a:avLst/>
          </a:prstGeom>
          <a:noFill/>
          <a:ln>
            <a:noFill/>
          </a:ln>
        </p:spPr>
        <p:txBody>
          <a:bodyPr spcFirstLastPara="1" wrap="square" lIns="0" tIns="0" rIns="0" bIns="0" anchor="t" anchorCtr="0">
            <a:spAutoFit/>
          </a:bodyPr>
          <a:lstStyle/>
          <a:p>
            <a:pPr marL="0" marR="0" lvl="0" indent="0" algn="ctr" rtl="0">
              <a:lnSpc>
                <a:spcPct val="140015"/>
              </a:lnSpc>
              <a:spcBef>
                <a:spcPts val="0"/>
              </a:spcBef>
              <a:spcAft>
                <a:spcPts val="0"/>
              </a:spcAft>
              <a:buNone/>
            </a:pPr>
            <a:r>
              <a:rPr lang="en-US" sz="2599" b="0" i="0" u="none" strike="noStrike" cap="none">
                <a:solidFill>
                  <a:srgbClr val="452721"/>
                </a:solidFill>
                <a:latin typeface="Times New Roman"/>
                <a:ea typeface="Times New Roman"/>
                <a:cs typeface="Times New Roman"/>
                <a:sym typeface="Times New Roman"/>
              </a:rPr>
              <a:t>The honors other establishment have achieved for its spotless upkeep and dedication to industry standards. </a:t>
            </a:r>
            <a:endParaRPr/>
          </a:p>
        </p:txBody>
      </p:sp>
      <p:sp>
        <p:nvSpPr>
          <p:cNvPr id="177" name="Google Shape;177;p7"/>
          <p:cNvSpPr/>
          <p:nvPr/>
        </p:nvSpPr>
        <p:spPr>
          <a:xfrm flipH="1">
            <a:off x="-2325531" y="7863129"/>
            <a:ext cx="8081965" cy="6583128"/>
          </a:xfrm>
          <a:custGeom>
            <a:avLst/>
            <a:gdLst/>
            <a:ahLst/>
            <a:cxnLst/>
            <a:rect l="l" t="t" r="r" b="b"/>
            <a:pathLst>
              <a:path w="8081965" h="6583128" extrusionOk="0">
                <a:moveTo>
                  <a:pt x="8081966" y="0"/>
                </a:moveTo>
                <a:lnTo>
                  <a:pt x="0" y="0"/>
                </a:lnTo>
                <a:lnTo>
                  <a:pt x="0" y="6583128"/>
                </a:lnTo>
                <a:lnTo>
                  <a:pt x="8081966" y="6583128"/>
                </a:lnTo>
                <a:lnTo>
                  <a:pt x="8081966" y="0"/>
                </a:lnTo>
                <a:close/>
              </a:path>
            </a:pathLst>
          </a:custGeom>
          <a:blipFill rotWithShape="1">
            <a:blip r:embed="rId3">
              <a:alphaModFix/>
            </a:blip>
            <a:stretch>
              <a:fillRect/>
            </a:stretch>
          </a:blipFill>
          <a:ln>
            <a:noFill/>
          </a:ln>
        </p:spPr>
        <p:txBody>
          <a:bodyPr/>
          <a:lstStyle/>
          <a:p>
            <a:endParaRPr lang="en-GB"/>
          </a:p>
        </p:txBody>
      </p:sp>
      <p:sp>
        <p:nvSpPr>
          <p:cNvPr id="178" name="Google Shape;178;p7"/>
          <p:cNvSpPr/>
          <p:nvPr/>
        </p:nvSpPr>
        <p:spPr>
          <a:xfrm rot="2872934" flipH="1">
            <a:off x="2377235" y="8513629"/>
            <a:ext cx="3158213" cy="3181350"/>
          </a:xfrm>
          <a:custGeom>
            <a:avLst/>
            <a:gdLst/>
            <a:ahLst/>
            <a:cxnLst/>
            <a:rect l="l" t="t" r="r" b="b"/>
            <a:pathLst>
              <a:path w="3158213" h="3181350" extrusionOk="0">
                <a:moveTo>
                  <a:pt x="3158213" y="0"/>
                </a:moveTo>
                <a:lnTo>
                  <a:pt x="0" y="0"/>
                </a:lnTo>
                <a:lnTo>
                  <a:pt x="0" y="3181350"/>
                </a:lnTo>
                <a:lnTo>
                  <a:pt x="3158213" y="3181350"/>
                </a:lnTo>
                <a:lnTo>
                  <a:pt x="3158213" y="0"/>
                </a:lnTo>
                <a:close/>
              </a:path>
            </a:pathLst>
          </a:custGeom>
          <a:blipFill rotWithShape="1">
            <a:blip r:embed="rId4">
              <a:alphaModFix/>
            </a:blip>
            <a:stretch>
              <a:fillRect/>
            </a:stretch>
          </a:blipFill>
          <a:ln>
            <a:noFill/>
          </a:ln>
        </p:spPr>
        <p:txBody>
          <a:bodyPr/>
          <a:lstStyle/>
          <a:p>
            <a:endParaRPr lang="en-GB"/>
          </a:p>
        </p:txBody>
      </p:sp>
      <p:sp>
        <p:nvSpPr>
          <p:cNvPr id="179" name="Google Shape;179;p7"/>
          <p:cNvSpPr/>
          <p:nvPr/>
        </p:nvSpPr>
        <p:spPr>
          <a:xfrm rot="10800000" flipH="1">
            <a:off x="13159368" y="-3776354"/>
            <a:ext cx="8198902" cy="6678378"/>
          </a:xfrm>
          <a:custGeom>
            <a:avLst/>
            <a:gdLst/>
            <a:ahLst/>
            <a:cxnLst/>
            <a:rect l="l" t="t" r="r" b="b"/>
            <a:pathLst>
              <a:path w="8198902" h="6678378" extrusionOk="0">
                <a:moveTo>
                  <a:pt x="0" y="6678378"/>
                </a:moveTo>
                <a:lnTo>
                  <a:pt x="8198901" y="6678378"/>
                </a:lnTo>
                <a:lnTo>
                  <a:pt x="8198901" y="0"/>
                </a:lnTo>
                <a:lnTo>
                  <a:pt x="0" y="0"/>
                </a:lnTo>
                <a:lnTo>
                  <a:pt x="0" y="6678378"/>
                </a:lnTo>
                <a:close/>
              </a:path>
            </a:pathLst>
          </a:custGeom>
          <a:blipFill rotWithShape="1">
            <a:blip r:embed="rId3">
              <a:alphaModFix/>
            </a:blip>
            <a:stretch>
              <a:fillRect/>
            </a:stretch>
          </a:blipFill>
          <a:ln>
            <a:noFill/>
          </a:ln>
        </p:spPr>
        <p:txBody>
          <a:bodyPr/>
          <a:lstStyle/>
          <a:p>
            <a:endParaRPr lang="en-GB"/>
          </a:p>
        </p:txBody>
      </p:sp>
      <p:sp>
        <p:nvSpPr>
          <p:cNvPr id="180" name="Google Shape;180;p7"/>
          <p:cNvSpPr/>
          <p:nvPr/>
        </p:nvSpPr>
        <p:spPr>
          <a:xfrm rot="-9262341">
            <a:off x="16708894" y="846920"/>
            <a:ext cx="3158213" cy="3181350"/>
          </a:xfrm>
          <a:custGeom>
            <a:avLst/>
            <a:gdLst/>
            <a:ahLst/>
            <a:cxnLst/>
            <a:rect l="l" t="t" r="r" b="b"/>
            <a:pathLst>
              <a:path w="3158213" h="3181350" extrusionOk="0">
                <a:moveTo>
                  <a:pt x="0" y="0"/>
                </a:moveTo>
                <a:lnTo>
                  <a:pt x="3158212" y="0"/>
                </a:lnTo>
                <a:lnTo>
                  <a:pt x="3158212" y="3181350"/>
                </a:lnTo>
                <a:lnTo>
                  <a:pt x="0" y="3181350"/>
                </a:lnTo>
                <a:lnTo>
                  <a:pt x="0" y="0"/>
                </a:lnTo>
                <a:close/>
              </a:path>
            </a:pathLst>
          </a:custGeom>
          <a:blipFill rotWithShape="1">
            <a:blip r:embed="rId4">
              <a:alphaModFix/>
            </a:blip>
            <a:stretch>
              <a:fillRect/>
            </a:stretch>
          </a:blipFill>
          <a:ln>
            <a:noFill/>
          </a:ln>
        </p:spPr>
        <p:txBody>
          <a:bodyPr/>
          <a:lstStyle/>
          <a:p>
            <a:endParaRPr lang="en-GB"/>
          </a:p>
        </p:txBody>
      </p:sp>
      <p:sp>
        <p:nvSpPr>
          <p:cNvPr id="181" name="Google Shape;181;p7"/>
          <p:cNvSpPr/>
          <p:nvPr/>
        </p:nvSpPr>
        <p:spPr>
          <a:xfrm>
            <a:off x="5756435" y="6433585"/>
            <a:ext cx="7089109" cy="3689915"/>
          </a:xfrm>
          <a:custGeom>
            <a:avLst/>
            <a:gdLst/>
            <a:ahLst/>
            <a:cxnLst/>
            <a:rect l="l" t="t" r="r" b="b"/>
            <a:pathLst>
              <a:path w="7089109" h="3689915" extrusionOk="0">
                <a:moveTo>
                  <a:pt x="0" y="0"/>
                </a:moveTo>
                <a:lnTo>
                  <a:pt x="7089108" y="0"/>
                </a:lnTo>
                <a:lnTo>
                  <a:pt x="7089108" y="3689915"/>
                </a:lnTo>
                <a:lnTo>
                  <a:pt x="0" y="3689915"/>
                </a:lnTo>
                <a:lnTo>
                  <a:pt x="0" y="0"/>
                </a:lnTo>
                <a:close/>
              </a:path>
            </a:pathLst>
          </a:custGeom>
          <a:blipFill rotWithShape="1">
            <a:blip r:embed="rId5">
              <a:alphaModFix/>
            </a:blip>
            <a:stretch>
              <a:fillRect l="-11059" t="-17178" r="-10772" b="-14954"/>
            </a:stretch>
          </a:blipFill>
          <a:ln>
            <a:noFill/>
          </a:ln>
        </p:spPr>
        <p:txBody>
          <a:bodyPr/>
          <a:lstStyle/>
          <a:p>
            <a:endParaRPr lang="en-GB"/>
          </a:p>
        </p:txBody>
      </p:sp>
      <p:sp>
        <p:nvSpPr>
          <p:cNvPr id="182" name="Google Shape;182;p7"/>
          <p:cNvSpPr txBox="1"/>
          <p:nvPr/>
        </p:nvSpPr>
        <p:spPr>
          <a:xfrm>
            <a:off x="1028833" y="2363544"/>
            <a:ext cx="5168579" cy="538480"/>
          </a:xfrm>
          <a:prstGeom prst="rect">
            <a:avLst/>
          </a:prstGeom>
          <a:noFill/>
          <a:ln>
            <a:noFill/>
          </a:ln>
        </p:spPr>
        <p:txBody>
          <a:bodyPr spcFirstLastPara="1" wrap="square" lIns="0" tIns="0" rIns="0" bIns="0" anchor="t" anchorCtr="0">
            <a:spAutoFit/>
          </a:bodyPr>
          <a:lstStyle/>
          <a:p>
            <a:pPr marL="0" marR="0" lvl="0" indent="0" algn="ctr" rtl="0">
              <a:lnSpc>
                <a:spcPct val="140014"/>
              </a:lnSpc>
              <a:spcBef>
                <a:spcPts val="0"/>
              </a:spcBef>
              <a:spcAft>
                <a:spcPts val="0"/>
              </a:spcAft>
              <a:buNone/>
            </a:pPr>
            <a:r>
              <a:rPr lang="en-US" sz="2799" b="1" i="0" u="none" strike="noStrike" cap="none">
                <a:solidFill>
                  <a:srgbClr val="63998C"/>
                </a:solidFill>
                <a:latin typeface="Times"/>
                <a:ea typeface="Times"/>
                <a:cs typeface="Times"/>
                <a:sym typeface="Times"/>
              </a:rPr>
              <a:t>CLEANING EQUIPMENT</a:t>
            </a:r>
            <a:endParaRPr/>
          </a:p>
        </p:txBody>
      </p:sp>
      <p:sp>
        <p:nvSpPr>
          <p:cNvPr id="183" name="Google Shape;183;p7"/>
          <p:cNvSpPr txBox="1"/>
          <p:nvPr/>
        </p:nvSpPr>
        <p:spPr>
          <a:xfrm>
            <a:off x="1028484" y="3256695"/>
            <a:ext cx="5168579" cy="2324735"/>
          </a:xfrm>
          <a:prstGeom prst="rect">
            <a:avLst/>
          </a:prstGeom>
          <a:noFill/>
          <a:ln>
            <a:noFill/>
          </a:ln>
        </p:spPr>
        <p:txBody>
          <a:bodyPr spcFirstLastPara="1" wrap="square" lIns="0" tIns="0" rIns="0" bIns="0" anchor="t" anchorCtr="0">
            <a:spAutoFit/>
          </a:bodyPr>
          <a:lstStyle/>
          <a:p>
            <a:pPr marL="0" marR="0" lvl="0" indent="0" algn="ctr" rtl="0">
              <a:lnSpc>
                <a:spcPct val="140015"/>
              </a:lnSpc>
              <a:spcBef>
                <a:spcPts val="0"/>
              </a:spcBef>
              <a:spcAft>
                <a:spcPts val="0"/>
              </a:spcAft>
              <a:buNone/>
            </a:pPr>
            <a:r>
              <a:rPr lang="en-US" sz="2599" b="0" i="0" u="none" strike="noStrike" cap="none">
                <a:solidFill>
                  <a:srgbClr val="452721"/>
                </a:solidFill>
                <a:latin typeface="Times New Roman"/>
                <a:ea typeface="Times New Roman"/>
                <a:cs typeface="Times New Roman"/>
                <a:sym typeface="Times New Roman"/>
              </a:rPr>
              <a:t>The need of utilizing effective cleaning tools like vacuums, steamers, and microfiber towels for optimal efficiency is very important.</a:t>
            </a:r>
            <a:endParaRPr/>
          </a:p>
        </p:txBody>
      </p:sp>
      <p:sp>
        <p:nvSpPr>
          <p:cNvPr id="184" name="Google Shape;184;p7"/>
          <p:cNvSpPr txBox="1"/>
          <p:nvPr/>
        </p:nvSpPr>
        <p:spPr>
          <a:xfrm>
            <a:off x="12142357" y="1656154"/>
            <a:ext cx="5168579" cy="1033780"/>
          </a:xfrm>
          <a:prstGeom prst="rect">
            <a:avLst/>
          </a:prstGeom>
          <a:noFill/>
          <a:ln>
            <a:noFill/>
          </a:ln>
        </p:spPr>
        <p:txBody>
          <a:bodyPr spcFirstLastPara="1" wrap="square" lIns="0" tIns="0" rIns="0" bIns="0" anchor="t" anchorCtr="0">
            <a:spAutoFit/>
          </a:bodyPr>
          <a:lstStyle/>
          <a:p>
            <a:pPr marL="0" marR="0" lvl="0" indent="0" algn="ctr" rtl="0">
              <a:lnSpc>
                <a:spcPct val="140014"/>
              </a:lnSpc>
              <a:spcBef>
                <a:spcPts val="0"/>
              </a:spcBef>
              <a:spcAft>
                <a:spcPts val="0"/>
              </a:spcAft>
              <a:buNone/>
            </a:pPr>
            <a:r>
              <a:rPr lang="en-US" sz="2799" b="1" i="0" u="none" strike="noStrike" cap="none">
                <a:solidFill>
                  <a:srgbClr val="63998C"/>
                </a:solidFill>
                <a:latin typeface="Times"/>
                <a:ea typeface="Times"/>
                <a:cs typeface="Times"/>
                <a:sym typeface="Times"/>
              </a:rPr>
              <a:t>GREEN CLEANING SUPPLIES</a:t>
            </a:r>
            <a:endParaRPr/>
          </a:p>
        </p:txBody>
      </p:sp>
      <p:sp>
        <p:nvSpPr>
          <p:cNvPr id="185" name="Google Shape;185;p7"/>
          <p:cNvSpPr txBox="1"/>
          <p:nvPr/>
        </p:nvSpPr>
        <p:spPr>
          <a:xfrm>
            <a:off x="12398491" y="2737250"/>
            <a:ext cx="5168579" cy="3696335"/>
          </a:xfrm>
          <a:prstGeom prst="rect">
            <a:avLst/>
          </a:prstGeom>
          <a:noFill/>
          <a:ln>
            <a:noFill/>
          </a:ln>
        </p:spPr>
        <p:txBody>
          <a:bodyPr spcFirstLastPara="1" wrap="square" lIns="0" tIns="0" rIns="0" bIns="0" anchor="t" anchorCtr="0">
            <a:spAutoFit/>
          </a:bodyPr>
          <a:lstStyle/>
          <a:p>
            <a:pPr marL="0" marR="0" lvl="0" indent="0" algn="ctr" rtl="0">
              <a:lnSpc>
                <a:spcPct val="140015"/>
              </a:lnSpc>
              <a:spcBef>
                <a:spcPts val="0"/>
              </a:spcBef>
              <a:spcAft>
                <a:spcPts val="0"/>
              </a:spcAft>
              <a:buNone/>
            </a:pPr>
            <a:r>
              <a:rPr lang="en-US" sz="2599" b="0" i="0" u="none" strike="noStrike" cap="none">
                <a:solidFill>
                  <a:srgbClr val="452721"/>
                </a:solidFill>
                <a:latin typeface="Times New Roman"/>
                <a:ea typeface="Times New Roman"/>
                <a:cs typeface="Times New Roman"/>
                <a:sym typeface="Times New Roman"/>
              </a:rPr>
              <a:t>The usage of non-toxic cleaning supplies that won't harm the environment or the employees or customers (Cristoph, 2020). This not only lessens our impact on the environment, but also makes it safer for future generations to live in.</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DDB3"/>
        </a:solidFill>
        <a:effectLst/>
      </p:bgPr>
    </p:bg>
    <p:spTree>
      <p:nvGrpSpPr>
        <p:cNvPr id="1" name="Shape 189"/>
        <p:cNvGrpSpPr/>
        <p:nvPr/>
      </p:nvGrpSpPr>
      <p:grpSpPr>
        <a:xfrm>
          <a:off x="0" y="0"/>
          <a:ext cx="0" cy="0"/>
          <a:chOff x="0" y="0"/>
          <a:chExt cx="0" cy="0"/>
        </a:xfrm>
      </p:grpSpPr>
      <p:sp>
        <p:nvSpPr>
          <p:cNvPr id="190" name="Google Shape;190;p8"/>
          <p:cNvSpPr txBox="1"/>
          <p:nvPr/>
        </p:nvSpPr>
        <p:spPr>
          <a:xfrm>
            <a:off x="2777026" y="-9525"/>
            <a:ext cx="10382823" cy="1707515"/>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100" b="1" i="0" u="none" strike="noStrike" cap="none">
                <a:solidFill>
                  <a:srgbClr val="63998C"/>
                </a:solidFill>
                <a:latin typeface="Times"/>
                <a:ea typeface="Times"/>
                <a:cs typeface="Times"/>
                <a:sym typeface="Times"/>
              </a:rPr>
              <a:t>TEAMWORK &amp; COMMUNICATION</a:t>
            </a:r>
            <a:endParaRPr/>
          </a:p>
        </p:txBody>
      </p:sp>
      <p:sp>
        <p:nvSpPr>
          <p:cNvPr id="191" name="Google Shape;191;p8"/>
          <p:cNvSpPr/>
          <p:nvPr/>
        </p:nvSpPr>
        <p:spPr>
          <a:xfrm flipH="1">
            <a:off x="-2325531" y="7863129"/>
            <a:ext cx="8081965" cy="6583128"/>
          </a:xfrm>
          <a:custGeom>
            <a:avLst/>
            <a:gdLst/>
            <a:ahLst/>
            <a:cxnLst/>
            <a:rect l="l" t="t" r="r" b="b"/>
            <a:pathLst>
              <a:path w="8081965" h="6583128" extrusionOk="0">
                <a:moveTo>
                  <a:pt x="8081966" y="0"/>
                </a:moveTo>
                <a:lnTo>
                  <a:pt x="0" y="0"/>
                </a:lnTo>
                <a:lnTo>
                  <a:pt x="0" y="6583128"/>
                </a:lnTo>
                <a:lnTo>
                  <a:pt x="8081966" y="6583128"/>
                </a:lnTo>
                <a:lnTo>
                  <a:pt x="8081966" y="0"/>
                </a:lnTo>
                <a:close/>
              </a:path>
            </a:pathLst>
          </a:custGeom>
          <a:blipFill rotWithShape="1">
            <a:blip r:embed="rId3">
              <a:alphaModFix/>
            </a:blip>
            <a:stretch>
              <a:fillRect/>
            </a:stretch>
          </a:blipFill>
          <a:ln>
            <a:noFill/>
          </a:ln>
        </p:spPr>
        <p:txBody>
          <a:bodyPr/>
          <a:lstStyle/>
          <a:p>
            <a:endParaRPr lang="en-GB"/>
          </a:p>
        </p:txBody>
      </p:sp>
      <p:sp>
        <p:nvSpPr>
          <p:cNvPr id="192" name="Google Shape;192;p8"/>
          <p:cNvSpPr/>
          <p:nvPr/>
        </p:nvSpPr>
        <p:spPr>
          <a:xfrm rot="2872934" flipH="1">
            <a:off x="2377235" y="8513629"/>
            <a:ext cx="3158213" cy="3181350"/>
          </a:xfrm>
          <a:custGeom>
            <a:avLst/>
            <a:gdLst/>
            <a:ahLst/>
            <a:cxnLst/>
            <a:rect l="l" t="t" r="r" b="b"/>
            <a:pathLst>
              <a:path w="3158213" h="3181350" extrusionOk="0">
                <a:moveTo>
                  <a:pt x="3158213" y="0"/>
                </a:moveTo>
                <a:lnTo>
                  <a:pt x="0" y="0"/>
                </a:lnTo>
                <a:lnTo>
                  <a:pt x="0" y="3181350"/>
                </a:lnTo>
                <a:lnTo>
                  <a:pt x="3158213" y="3181350"/>
                </a:lnTo>
                <a:lnTo>
                  <a:pt x="3158213" y="0"/>
                </a:lnTo>
                <a:close/>
              </a:path>
            </a:pathLst>
          </a:custGeom>
          <a:blipFill rotWithShape="1">
            <a:blip r:embed="rId4">
              <a:alphaModFix/>
            </a:blip>
            <a:stretch>
              <a:fillRect/>
            </a:stretch>
          </a:blipFill>
          <a:ln>
            <a:noFill/>
          </a:ln>
        </p:spPr>
        <p:txBody>
          <a:bodyPr/>
          <a:lstStyle/>
          <a:p>
            <a:endParaRPr lang="en-GB"/>
          </a:p>
        </p:txBody>
      </p:sp>
      <p:sp>
        <p:nvSpPr>
          <p:cNvPr id="193" name="Google Shape;193;p8"/>
          <p:cNvSpPr/>
          <p:nvPr/>
        </p:nvSpPr>
        <p:spPr>
          <a:xfrm>
            <a:off x="3793492" y="5619750"/>
            <a:ext cx="10701017" cy="7361438"/>
          </a:xfrm>
          <a:custGeom>
            <a:avLst/>
            <a:gdLst/>
            <a:ahLst/>
            <a:cxnLst/>
            <a:rect l="l" t="t" r="r" b="b"/>
            <a:pathLst>
              <a:path w="10701017" h="7361438" extrusionOk="0">
                <a:moveTo>
                  <a:pt x="0" y="0"/>
                </a:moveTo>
                <a:lnTo>
                  <a:pt x="10701016" y="0"/>
                </a:lnTo>
                <a:lnTo>
                  <a:pt x="10701016" y="7361438"/>
                </a:lnTo>
                <a:lnTo>
                  <a:pt x="0" y="7361438"/>
                </a:lnTo>
                <a:lnTo>
                  <a:pt x="0" y="0"/>
                </a:lnTo>
                <a:close/>
              </a:path>
            </a:pathLst>
          </a:custGeom>
          <a:blipFill rotWithShape="1">
            <a:blip r:embed="rId5">
              <a:alphaModFix/>
            </a:blip>
            <a:stretch>
              <a:fillRect/>
            </a:stretch>
          </a:blipFill>
          <a:ln>
            <a:noFill/>
          </a:ln>
        </p:spPr>
        <p:txBody>
          <a:bodyPr/>
          <a:lstStyle/>
          <a:p>
            <a:endParaRPr lang="en-GB"/>
          </a:p>
        </p:txBody>
      </p:sp>
      <p:sp>
        <p:nvSpPr>
          <p:cNvPr id="194" name="Google Shape;194;p8"/>
          <p:cNvSpPr txBox="1"/>
          <p:nvPr/>
        </p:nvSpPr>
        <p:spPr>
          <a:xfrm>
            <a:off x="1028484" y="2770920"/>
            <a:ext cx="5168579" cy="538480"/>
          </a:xfrm>
          <a:prstGeom prst="rect">
            <a:avLst/>
          </a:prstGeom>
          <a:noFill/>
          <a:ln>
            <a:noFill/>
          </a:ln>
        </p:spPr>
        <p:txBody>
          <a:bodyPr spcFirstLastPara="1" wrap="square" lIns="0" tIns="0" rIns="0" bIns="0" anchor="t" anchorCtr="0">
            <a:spAutoFit/>
          </a:bodyPr>
          <a:lstStyle/>
          <a:p>
            <a:pPr marL="0" marR="0" lvl="0" indent="0" algn="ctr" rtl="0">
              <a:lnSpc>
                <a:spcPct val="140014"/>
              </a:lnSpc>
              <a:spcBef>
                <a:spcPts val="0"/>
              </a:spcBef>
              <a:spcAft>
                <a:spcPts val="0"/>
              </a:spcAft>
              <a:buNone/>
            </a:pPr>
            <a:r>
              <a:rPr lang="en-US" sz="2799" b="1" i="0" u="none" strike="noStrike" cap="none">
                <a:solidFill>
                  <a:srgbClr val="63998C"/>
                </a:solidFill>
                <a:latin typeface="Times"/>
                <a:ea typeface="Times"/>
                <a:cs typeface="Times"/>
                <a:sym typeface="Times"/>
              </a:rPr>
              <a:t>IMPORTANCE</a:t>
            </a:r>
            <a:endParaRPr/>
          </a:p>
        </p:txBody>
      </p:sp>
      <p:sp>
        <p:nvSpPr>
          <p:cNvPr id="195" name="Google Shape;195;p8"/>
          <p:cNvSpPr txBox="1"/>
          <p:nvPr/>
        </p:nvSpPr>
        <p:spPr>
          <a:xfrm>
            <a:off x="1028484" y="3256695"/>
            <a:ext cx="5168579" cy="1867535"/>
          </a:xfrm>
          <a:prstGeom prst="rect">
            <a:avLst/>
          </a:prstGeom>
          <a:noFill/>
          <a:ln>
            <a:noFill/>
          </a:ln>
        </p:spPr>
        <p:txBody>
          <a:bodyPr spcFirstLastPara="1" wrap="square" lIns="0" tIns="0" rIns="0" bIns="0" anchor="t" anchorCtr="0">
            <a:spAutoFit/>
          </a:bodyPr>
          <a:lstStyle/>
          <a:p>
            <a:pPr marL="0" marR="0" lvl="0" indent="0" algn="ctr" rtl="0">
              <a:lnSpc>
                <a:spcPct val="140015"/>
              </a:lnSpc>
              <a:spcBef>
                <a:spcPts val="0"/>
              </a:spcBef>
              <a:spcAft>
                <a:spcPts val="0"/>
              </a:spcAft>
              <a:buNone/>
            </a:pPr>
            <a:r>
              <a:rPr lang="en-US" sz="2599" b="0" i="0" u="none" strike="noStrike" cap="none">
                <a:solidFill>
                  <a:srgbClr val="452721"/>
                </a:solidFill>
                <a:latin typeface="Times New Roman"/>
                <a:ea typeface="Times New Roman"/>
                <a:cs typeface="Times New Roman"/>
                <a:sym typeface="Times New Roman"/>
              </a:rPr>
              <a:t>Members of the team coordinate their efforts to clean each space quickly and thoroughly (Middleton, 2022).</a:t>
            </a:r>
            <a:endParaRPr/>
          </a:p>
        </p:txBody>
      </p:sp>
      <p:sp>
        <p:nvSpPr>
          <p:cNvPr id="196" name="Google Shape;196;p8"/>
          <p:cNvSpPr txBox="1"/>
          <p:nvPr/>
        </p:nvSpPr>
        <p:spPr>
          <a:xfrm>
            <a:off x="6559710" y="2063530"/>
            <a:ext cx="5168579" cy="1033780"/>
          </a:xfrm>
          <a:prstGeom prst="rect">
            <a:avLst/>
          </a:prstGeom>
          <a:noFill/>
          <a:ln>
            <a:noFill/>
          </a:ln>
        </p:spPr>
        <p:txBody>
          <a:bodyPr spcFirstLastPara="1" wrap="square" lIns="0" tIns="0" rIns="0" bIns="0" anchor="t" anchorCtr="0">
            <a:spAutoFit/>
          </a:bodyPr>
          <a:lstStyle/>
          <a:p>
            <a:pPr marL="0" marR="0" lvl="0" indent="0" algn="ctr" rtl="0">
              <a:lnSpc>
                <a:spcPct val="140014"/>
              </a:lnSpc>
              <a:spcBef>
                <a:spcPts val="0"/>
              </a:spcBef>
              <a:spcAft>
                <a:spcPts val="0"/>
              </a:spcAft>
              <a:buNone/>
            </a:pPr>
            <a:r>
              <a:rPr lang="en-US" sz="2799" b="1" i="0" u="none" strike="noStrike" cap="none">
                <a:solidFill>
                  <a:srgbClr val="63998C"/>
                </a:solidFill>
                <a:latin typeface="Times"/>
                <a:ea typeface="Times"/>
                <a:cs typeface="Times"/>
                <a:sym typeface="Times"/>
              </a:rPr>
              <a:t>COMMUNICATION IN TEAMS</a:t>
            </a:r>
            <a:endParaRPr/>
          </a:p>
        </p:txBody>
      </p:sp>
      <p:sp>
        <p:nvSpPr>
          <p:cNvPr id="197" name="Google Shape;197;p8"/>
          <p:cNvSpPr txBox="1"/>
          <p:nvPr/>
        </p:nvSpPr>
        <p:spPr>
          <a:xfrm>
            <a:off x="6559362" y="3204625"/>
            <a:ext cx="5168579" cy="1410335"/>
          </a:xfrm>
          <a:prstGeom prst="rect">
            <a:avLst/>
          </a:prstGeom>
          <a:noFill/>
          <a:ln>
            <a:noFill/>
          </a:ln>
        </p:spPr>
        <p:txBody>
          <a:bodyPr spcFirstLastPara="1" wrap="square" lIns="0" tIns="0" rIns="0" bIns="0" anchor="t" anchorCtr="0">
            <a:spAutoFit/>
          </a:bodyPr>
          <a:lstStyle/>
          <a:p>
            <a:pPr marL="0" marR="0" lvl="0" indent="0" algn="ctr" rtl="0">
              <a:lnSpc>
                <a:spcPct val="140015"/>
              </a:lnSpc>
              <a:spcBef>
                <a:spcPts val="0"/>
              </a:spcBef>
              <a:spcAft>
                <a:spcPts val="0"/>
              </a:spcAft>
              <a:buNone/>
            </a:pPr>
            <a:r>
              <a:rPr lang="en-US" sz="2599" b="0" i="0" u="none" strike="noStrike" cap="none">
                <a:solidFill>
                  <a:srgbClr val="452721"/>
                </a:solidFill>
                <a:latin typeface="Times New Roman"/>
                <a:ea typeface="Times New Roman"/>
                <a:cs typeface="Times New Roman"/>
                <a:sym typeface="Times New Roman"/>
              </a:rPr>
              <a:t>Misunderstandings may be avoided and efficiency can be increased via good communication.</a:t>
            </a:r>
            <a:endParaRPr/>
          </a:p>
        </p:txBody>
      </p:sp>
      <p:sp>
        <p:nvSpPr>
          <p:cNvPr id="198" name="Google Shape;198;p8"/>
          <p:cNvSpPr txBox="1"/>
          <p:nvPr/>
        </p:nvSpPr>
        <p:spPr>
          <a:xfrm>
            <a:off x="11910219" y="2346739"/>
            <a:ext cx="5168579" cy="538480"/>
          </a:xfrm>
          <a:prstGeom prst="rect">
            <a:avLst/>
          </a:prstGeom>
          <a:noFill/>
          <a:ln>
            <a:noFill/>
          </a:ln>
        </p:spPr>
        <p:txBody>
          <a:bodyPr spcFirstLastPara="1" wrap="square" lIns="0" tIns="0" rIns="0" bIns="0" anchor="t" anchorCtr="0">
            <a:spAutoFit/>
          </a:bodyPr>
          <a:lstStyle/>
          <a:p>
            <a:pPr marL="0" marR="0" lvl="0" indent="0" algn="ctr" rtl="0">
              <a:lnSpc>
                <a:spcPct val="140014"/>
              </a:lnSpc>
              <a:spcBef>
                <a:spcPts val="0"/>
              </a:spcBef>
              <a:spcAft>
                <a:spcPts val="0"/>
              </a:spcAft>
              <a:buNone/>
            </a:pPr>
            <a:r>
              <a:rPr lang="en-US" sz="2799" b="1" i="0" u="none" strike="noStrike" cap="none">
                <a:solidFill>
                  <a:srgbClr val="63998C"/>
                </a:solidFill>
                <a:latin typeface="Times"/>
                <a:ea typeface="Times"/>
                <a:cs typeface="Times"/>
                <a:sym typeface="Times"/>
              </a:rPr>
              <a:t>TEAM BUILDING ACTIVITY</a:t>
            </a:r>
            <a:endParaRPr/>
          </a:p>
        </p:txBody>
      </p:sp>
      <p:sp>
        <p:nvSpPr>
          <p:cNvPr id="199" name="Google Shape;199;p8"/>
          <p:cNvSpPr txBox="1"/>
          <p:nvPr/>
        </p:nvSpPr>
        <p:spPr>
          <a:xfrm>
            <a:off x="12090240" y="3256695"/>
            <a:ext cx="5168579" cy="953135"/>
          </a:xfrm>
          <a:prstGeom prst="rect">
            <a:avLst/>
          </a:prstGeom>
          <a:noFill/>
          <a:ln>
            <a:noFill/>
          </a:ln>
        </p:spPr>
        <p:txBody>
          <a:bodyPr spcFirstLastPara="1" wrap="square" lIns="0" tIns="0" rIns="0" bIns="0" anchor="t" anchorCtr="0">
            <a:spAutoFit/>
          </a:bodyPr>
          <a:lstStyle/>
          <a:p>
            <a:pPr marL="0" marR="0" lvl="0" indent="0" algn="ctr" rtl="0">
              <a:lnSpc>
                <a:spcPct val="140015"/>
              </a:lnSpc>
              <a:spcBef>
                <a:spcPts val="0"/>
              </a:spcBef>
              <a:spcAft>
                <a:spcPts val="0"/>
              </a:spcAft>
              <a:buNone/>
            </a:pPr>
            <a:r>
              <a:rPr lang="en-US" sz="2599" b="0" i="0" u="none" strike="noStrike" cap="none">
                <a:solidFill>
                  <a:srgbClr val="452721"/>
                </a:solidFill>
                <a:latin typeface="Times New Roman"/>
                <a:ea typeface="Times New Roman"/>
                <a:cs typeface="Times New Roman"/>
                <a:sym typeface="Times New Roman"/>
              </a:rPr>
              <a:t>Constant development is possible via mutual learning.</a:t>
            </a:r>
            <a:endParaRPr/>
          </a:p>
        </p:txBody>
      </p:sp>
      <p:sp>
        <p:nvSpPr>
          <p:cNvPr id="200" name="Google Shape;200;p8"/>
          <p:cNvSpPr/>
          <p:nvPr/>
        </p:nvSpPr>
        <p:spPr>
          <a:xfrm rot="10800000" flipH="1">
            <a:off x="13159849" y="-3808372"/>
            <a:ext cx="8198902" cy="6678378"/>
          </a:xfrm>
          <a:custGeom>
            <a:avLst/>
            <a:gdLst/>
            <a:ahLst/>
            <a:cxnLst/>
            <a:rect l="l" t="t" r="r" b="b"/>
            <a:pathLst>
              <a:path w="8198902" h="6678378" extrusionOk="0">
                <a:moveTo>
                  <a:pt x="0" y="6678379"/>
                </a:moveTo>
                <a:lnTo>
                  <a:pt x="8198902" y="6678379"/>
                </a:lnTo>
                <a:lnTo>
                  <a:pt x="8198902" y="0"/>
                </a:lnTo>
                <a:lnTo>
                  <a:pt x="0" y="0"/>
                </a:lnTo>
                <a:lnTo>
                  <a:pt x="0" y="6678379"/>
                </a:lnTo>
                <a:close/>
              </a:path>
            </a:pathLst>
          </a:custGeom>
          <a:blipFill rotWithShape="1">
            <a:blip r:embed="rId3">
              <a:alphaModFix/>
            </a:blip>
            <a:stretch>
              <a:fillRect/>
            </a:stretch>
          </a:blipFill>
          <a:ln>
            <a:noFill/>
          </a:ln>
        </p:spPr>
        <p:txBody>
          <a:bodyPr/>
          <a:lstStyle/>
          <a:p>
            <a:endParaRPr lang="en-GB"/>
          </a:p>
        </p:txBody>
      </p:sp>
      <p:sp>
        <p:nvSpPr>
          <p:cNvPr id="201" name="Google Shape;201;p8"/>
          <p:cNvSpPr/>
          <p:nvPr/>
        </p:nvSpPr>
        <p:spPr>
          <a:xfrm rot="-9262341">
            <a:off x="16708894" y="846920"/>
            <a:ext cx="3158213" cy="3181350"/>
          </a:xfrm>
          <a:custGeom>
            <a:avLst/>
            <a:gdLst/>
            <a:ahLst/>
            <a:cxnLst/>
            <a:rect l="l" t="t" r="r" b="b"/>
            <a:pathLst>
              <a:path w="3158213" h="3181350" extrusionOk="0">
                <a:moveTo>
                  <a:pt x="0" y="0"/>
                </a:moveTo>
                <a:lnTo>
                  <a:pt x="3158212" y="0"/>
                </a:lnTo>
                <a:lnTo>
                  <a:pt x="3158212" y="3181350"/>
                </a:lnTo>
                <a:lnTo>
                  <a:pt x="0" y="3181350"/>
                </a:lnTo>
                <a:lnTo>
                  <a:pt x="0" y="0"/>
                </a:lnTo>
                <a:close/>
              </a:path>
            </a:pathLst>
          </a:custGeom>
          <a:blipFill rotWithShape="1">
            <a:blip r:embed="rId4">
              <a:alphaModFix/>
            </a:blip>
            <a:stretch>
              <a:fillRect/>
            </a:stretch>
          </a:blipFill>
          <a:ln>
            <a:noFill/>
          </a:ln>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DDB3"/>
        </a:solidFill>
        <a:effectLst/>
      </p:bgPr>
    </p:bg>
    <p:spTree>
      <p:nvGrpSpPr>
        <p:cNvPr id="1" name="Shape 205"/>
        <p:cNvGrpSpPr/>
        <p:nvPr/>
      </p:nvGrpSpPr>
      <p:grpSpPr>
        <a:xfrm>
          <a:off x="0" y="0"/>
          <a:ext cx="0" cy="0"/>
          <a:chOff x="0" y="0"/>
          <a:chExt cx="0" cy="0"/>
        </a:xfrm>
      </p:grpSpPr>
      <p:sp>
        <p:nvSpPr>
          <p:cNvPr id="206" name="Google Shape;206;p9"/>
          <p:cNvSpPr txBox="1"/>
          <p:nvPr/>
        </p:nvSpPr>
        <p:spPr>
          <a:xfrm>
            <a:off x="3074262" y="247650"/>
            <a:ext cx="10382823" cy="1707515"/>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100" b="1" i="0" u="none" strike="noStrike" cap="none">
                <a:solidFill>
                  <a:srgbClr val="63998C"/>
                </a:solidFill>
                <a:latin typeface="Times"/>
                <a:ea typeface="Times"/>
                <a:cs typeface="Times"/>
                <a:sym typeface="Times"/>
              </a:rPr>
              <a:t>CONSTANT QUALITY CONTROL</a:t>
            </a:r>
            <a:endParaRPr/>
          </a:p>
        </p:txBody>
      </p:sp>
      <p:sp>
        <p:nvSpPr>
          <p:cNvPr id="207" name="Google Shape;207;p9"/>
          <p:cNvSpPr/>
          <p:nvPr/>
        </p:nvSpPr>
        <p:spPr>
          <a:xfrm flipH="1">
            <a:off x="-2325531" y="7863129"/>
            <a:ext cx="8081965" cy="6583128"/>
          </a:xfrm>
          <a:custGeom>
            <a:avLst/>
            <a:gdLst/>
            <a:ahLst/>
            <a:cxnLst/>
            <a:rect l="l" t="t" r="r" b="b"/>
            <a:pathLst>
              <a:path w="8081965" h="6583128" extrusionOk="0">
                <a:moveTo>
                  <a:pt x="8081966" y="0"/>
                </a:moveTo>
                <a:lnTo>
                  <a:pt x="0" y="0"/>
                </a:lnTo>
                <a:lnTo>
                  <a:pt x="0" y="6583128"/>
                </a:lnTo>
                <a:lnTo>
                  <a:pt x="8081966" y="6583128"/>
                </a:lnTo>
                <a:lnTo>
                  <a:pt x="8081966" y="0"/>
                </a:lnTo>
                <a:close/>
              </a:path>
            </a:pathLst>
          </a:custGeom>
          <a:blipFill rotWithShape="1">
            <a:blip r:embed="rId3">
              <a:alphaModFix/>
            </a:blip>
            <a:stretch>
              <a:fillRect/>
            </a:stretch>
          </a:blipFill>
          <a:ln>
            <a:noFill/>
          </a:ln>
        </p:spPr>
        <p:txBody>
          <a:bodyPr/>
          <a:lstStyle/>
          <a:p>
            <a:endParaRPr lang="en-GB"/>
          </a:p>
        </p:txBody>
      </p:sp>
      <p:sp>
        <p:nvSpPr>
          <p:cNvPr id="208" name="Google Shape;208;p9"/>
          <p:cNvSpPr/>
          <p:nvPr/>
        </p:nvSpPr>
        <p:spPr>
          <a:xfrm rot="2872934" flipH="1">
            <a:off x="2377235" y="8513629"/>
            <a:ext cx="3158213" cy="3181350"/>
          </a:xfrm>
          <a:custGeom>
            <a:avLst/>
            <a:gdLst/>
            <a:ahLst/>
            <a:cxnLst/>
            <a:rect l="l" t="t" r="r" b="b"/>
            <a:pathLst>
              <a:path w="3158213" h="3181350" extrusionOk="0">
                <a:moveTo>
                  <a:pt x="3158213" y="0"/>
                </a:moveTo>
                <a:lnTo>
                  <a:pt x="0" y="0"/>
                </a:lnTo>
                <a:lnTo>
                  <a:pt x="0" y="3181350"/>
                </a:lnTo>
                <a:lnTo>
                  <a:pt x="3158213" y="3181350"/>
                </a:lnTo>
                <a:lnTo>
                  <a:pt x="3158213" y="0"/>
                </a:lnTo>
                <a:close/>
              </a:path>
            </a:pathLst>
          </a:custGeom>
          <a:blipFill rotWithShape="1">
            <a:blip r:embed="rId4">
              <a:alphaModFix/>
            </a:blip>
            <a:stretch>
              <a:fillRect/>
            </a:stretch>
          </a:blipFill>
          <a:ln>
            <a:noFill/>
          </a:ln>
        </p:spPr>
        <p:txBody>
          <a:bodyPr/>
          <a:lstStyle/>
          <a:p>
            <a:endParaRPr lang="en-GB"/>
          </a:p>
        </p:txBody>
      </p:sp>
      <p:sp>
        <p:nvSpPr>
          <p:cNvPr id="209" name="Google Shape;209;p9"/>
          <p:cNvSpPr/>
          <p:nvPr/>
        </p:nvSpPr>
        <p:spPr>
          <a:xfrm>
            <a:off x="3612774" y="6038630"/>
            <a:ext cx="10701017" cy="7361438"/>
          </a:xfrm>
          <a:custGeom>
            <a:avLst/>
            <a:gdLst/>
            <a:ahLst/>
            <a:cxnLst/>
            <a:rect l="l" t="t" r="r" b="b"/>
            <a:pathLst>
              <a:path w="10701017" h="7361438" extrusionOk="0">
                <a:moveTo>
                  <a:pt x="0" y="0"/>
                </a:moveTo>
                <a:lnTo>
                  <a:pt x="10701016" y="0"/>
                </a:lnTo>
                <a:lnTo>
                  <a:pt x="10701016" y="7361437"/>
                </a:lnTo>
                <a:lnTo>
                  <a:pt x="0" y="7361437"/>
                </a:lnTo>
                <a:lnTo>
                  <a:pt x="0" y="0"/>
                </a:lnTo>
                <a:close/>
              </a:path>
            </a:pathLst>
          </a:custGeom>
          <a:blipFill rotWithShape="1">
            <a:blip r:embed="rId5">
              <a:alphaModFix/>
            </a:blip>
            <a:stretch>
              <a:fillRect/>
            </a:stretch>
          </a:blipFill>
          <a:ln>
            <a:noFill/>
          </a:ln>
        </p:spPr>
        <p:txBody>
          <a:bodyPr/>
          <a:lstStyle/>
          <a:p>
            <a:endParaRPr lang="en-GB"/>
          </a:p>
        </p:txBody>
      </p:sp>
      <p:sp>
        <p:nvSpPr>
          <p:cNvPr id="210" name="Google Shape;210;p9"/>
          <p:cNvSpPr txBox="1"/>
          <p:nvPr/>
        </p:nvSpPr>
        <p:spPr>
          <a:xfrm>
            <a:off x="587856" y="2111205"/>
            <a:ext cx="5168579" cy="538480"/>
          </a:xfrm>
          <a:prstGeom prst="rect">
            <a:avLst/>
          </a:prstGeom>
          <a:noFill/>
          <a:ln>
            <a:noFill/>
          </a:ln>
        </p:spPr>
        <p:txBody>
          <a:bodyPr spcFirstLastPara="1" wrap="square" lIns="0" tIns="0" rIns="0" bIns="0" anchor="t" anchorCtr="0">
            <a:spAutoFit/>
          </a:bodyPr>
          <a:lstStyle/>
          <a:p>
            <a:pPr marL="0" marR="0" lvl="0" indent="0" algn="ctr" rtl="0">
              <a:lnSpc>
                <a:spcPct val="140014"/>
              </a:lnSpc>
              <a:spcBef>
                <a:spcPts val="0"/>
              </a:spcBef>
              <a:spcAft>
                <a:spcPts val="0"/>
              </a:spcAft>
              <a:buNone/>
            </a:pPr>
            <a:r>
              <a:rPr lang="en-US" sz="2799" b="1" i="0" u="none" strike="noStrike" cap="none">
                <a:solidFill>
                  <a:srgbClr val="63998C"/>
                </a:solidFill>
                <a:latin typeface="Times"/>
                <a:ea typeface="Times"/>
                <a:cs typeface="Times"/>
                <a:sym typeface="Times"/>
              </a:rPr>
              <a:t>IMPORTANCE</a:t>
            </a:r>
            <a:endParaRPr/>
          </a:p>
        </p:txBody>
      </p:sp>
      <p:sp>
        <p:nvSpPr>
          <p:cNvPr id="211" name="Google Shape;211;p9"/>
          <p:cNvSpPr txBox="1"/>
          <p:nvPr/>
        </p:nvSpPr>
        <p:spPr>
          <a:xfrm>
            <a:off x="489973" y="2765232"/>
            <a:ext cx="5168579" cy="2324735"/>
          </a:xfrm>
          <a:prstGeom prst="rect">
            <a:avLst/>
          </a:prstGeom>
          <a:noFill/>
          <a:ln>
            <a:noFill/>
          </a:ln>
        </p:spPr>
        <p:txBody>
          <a:bodyPr spcFirstLastPara="1" wrap="square" lIns="0" tIns="0" rIns="0" bIns="0" anchor="t" anchorCtr="0">
            <a:spAutoFit/>
          </a:bodyPr>
          <a:lstStyle/>
          <a:p>
            <a:pPr marL="0" marR="0" lvl="0" indent="0" algn="ctr" rtl="0">
              <a:lnSpc>
                <a:spcPct val="140015"/>
              </a:lnSpc>
              <a:spcBef>
                <a:spcPts val="0"/>
              </a:spcBef>
              <a:spcAft>
                <a:spcPts val="0"/>
              </a:spcAft>
              <a:buNone/>
            </a:pPr>
            <a:r>
              <a:rPr lang="en-US" sz="2599" b="0" i="0" u="none" strike="noStrike" cap="none">
                <a:solidFill>
                  <a:srgbClr val="452721"/>
                </a:solidFill>
                <a:latin typeface="Times New Roman"/>
                <a:ea typeface="Times New Roman"/>
                <a:cs typeface="Times New Roman"/>
                <a:sym typeface="Times New Roman"/>
              </a:rPr>
              <a:t>Room cleaning quality assessments should be frequent and thorough. Constant brand integrity is maintained by stringent quality control measures (Walker, 2018).</a:t>
            </a:r>
            <a:endParaRPr/>
          </a:p>
        </p:txBody>
      </p:sp>
      <p:sp>
        <p:nvSpPr>
          <p:cNvPr id="212" name="Google Shape;212;p9"/>
          <p:cNvSpPr txBox="1"/>
          <p:nvPr/>
        </p:nvSpPr>
        <p:spPr>
          <a:xfrm>
            <a:off x="6378993" y="2111205"/>
            <a:ext cx="5168579" cy="538480"/>
          </a:xfrm>
          <a:prstGeom prst="rect">
            <a:avLst/>
          </a:prstGeom>
          <a:noFill/>
          <a:ln>
            <a:noFill/>
          </a:ln>
        </p:spPr>
        <p:txBody>
          <a:bodyPr spcFirstLastPara="1" wrap="square" lIns="0" tIns="0" rIns="0" bIns="0" anchor="t" anchorCtr="0">
            <a:spAutoFit/>
          </a:bodyPr>
          <a:lstStyle/>
          <a:p>
            <a:pPr marL="0" marR="0" lvl="0" indent="0" algn="ctr" rtl="0">
              <a:lnSpc>
                <a:spcPct val="140014"/>
              </a:lnSpc>
              <a:spcBef>
                <a:spcPts val="0"/>
              </a:spcBef>
              <a:spcAft>
                <a:spcPts val="0"/>
              </a:spcAft>
              <a:buNone/>
            </a:pPr>
            <a:r>
              <a:rPr lang="en-US" sz="2799" b="1" i="0" u="none" strike="noStrike" cap="none">
                <a:solidFill>
                  <a:srgbClr val="63998C"/>
                </a:solidFill>
                <a:latin typeface="Times"/>
                <a:ea typeface="Times"/>
                <a:cs typeface="Times"/>
                <a:sym typeface="Times"/>
              </a:rPr>
              <a:t>ROLE OF INSPECTOR</a:t>
            </a:r>
            <a:endParaRPr/>
          </a:p>
        </p:txBody>
      </p:sp>
      <p:sp>
        <p:nvSpPr>
          <p:cNvPr id="213" name="Google Shape;213;p9"/>
          <p:cNvSpPr txBox="1"/>
          <p:nvPr/>
        </p:nvSpPr>
        <p:spPr>
          <a:xfrm>
            <a:off x="6378993" y="2992535"/>
            <a:ext cx="5168579" cy="1410335"/>
          </a:xfrm>
          <a:prstGeom prst="rect">
            <a:avLst/>
          </a:prstGeom>
          <a:noFill/>
          <a:ln>
            <a:noFill/>
          </a:ln>
        </p:spPr>
        <p:txBody>
          <a:bodyPr spcFirstLastPara="1" wrap="square" lIns="0" tIns="0" rIns="0" bIns="0" anchor="t" anchorCtr="0">
            <a:spAutoFit/>
          </a:bodyPr>
          <a:lstStyle/>
          <a:p>
            <a:pPr marL="0" marR="0" lvl="0" indent="0" algn="ctr" rtl="0">
              <a:lnSpc>
                <a:spcPct val="140015"/>
              </a:lnSpc>
              <a:spcBef>
                <a:spcPts val="0"/>
              </a:spcBef>
              <a:spcAft>
                <a:spcPts val="0"/>
              </a:spcAft>
              <a:buNone/>
            </a:pPr>
            <a:r>
              <a:rPr lang="en-US" sz="2599" b="0" i="0" u="none" strike="noStrike" cap="none">
                <a:solidFill>
                  <a:srgbClr val="452721"/>
                </a:solidFill>
                <a:latin typeface="Times New Roman"/>
                <a:ea typeface="Times New Roman"/>
                <a:cs typeface="Times New Roman"/>
                <a:sym typeface="Times New Roman"/>
              </a:rPr>
              <a:t>Improvement opportunities and constructive criticism are both provided by supervisors.</a:t>
            </a:r>
            <a:endParaRPr/>
          </a:p>
        </p:txBody>
      </p:sp>
      <p:sp>
        <p:nvSpPr>
          <p:cNvPr id="214" name="Google Shape;214;p9"/>
          <p:cNvSpPr txBox="1"/>
          <p:nvPr/>
        </p:nvSpPr>
        <p:spPr>
          <a:xfrm>
            <a:off x="11729501" y="1615905"/>
            <a:ext cx="5168579" cy="1529080"/>
          </a:xfrm>
          <a:prstGeom prst="rect">
            <a:avLst/>
          </a:prstGeom>
          <a:noFill/>
          <a:ln>
            <a:noFill/>
          </a:ln>
        </p:spPr>
        <p:txBody>
          <a:bodyPr spcFirstLastPara="1" wrap="square" lIns="0" tIns="0" rIns="0" bIns="0" anchor="t" anchorCtr="0">
            <a:spAutoFit/>
          </a:bodyPr>
          <a:lstStyle/>
          <a:p>
            <a:pPr marL="0" marR="0" lvl="0" indent="0" algn="ctr" rtl="0">
              <a:lnSpc>
                <a:spcPct val="140014"/>
              </a:lnSpc>
              <a:spcBef>
                <a:spcPts val="0"/>
              </a:spcBef>
              <a:spcAft>
                <a:spcPts val="0"/>
              </a:spcAft>
              <a:buNone/>
            </a:pPr>
            <a:r>
              <a:rPr lang="en-US" sz="2799" b="1" i="0" u="none" strike="noStrike" cap="none">
                <a:solidFill>
                  <a:srgbClr val="63998C"/>
                </a:solidFill>
                <a:latin typeface="Times"/>
                <a:ea typeface="Times"/>
                <a:cs typeface="Times"/>
                <a:sym typeface="Times"/>
              </a:rPr>
              <a:t>LEARNING FROM MISTAKES AND USE OF METRICS</a:t>
            </a:r>
            <a:endParaRPr/>
          </a:p>
        </p:txBody>
      </p:sp>
      <p:sp>
        <p:nvSpPr>
          <p:cNvPr id="215" name="Google Shape;215;p9"/>
          <p:cNvSpPr txBox="1"/>
          <p:nvPr/>
        </p:nvSpPr>
        <p:spPr>
          <a:xfrm>
            <a:off x="12090721" y="3040210"/>
            <a:ext cx="5168579" cy="2781935"/>
          </a:xfrm>
          <a:prstGeom prst="rect">
            <a:avLst/>
          </a:prstGeom>
          <a:noFill/>
          <a:ln>
            <a:noFill/>
          </a:ln>
        </p:spPr>
        <p:txBody>
          <a:bodyPr spcFirstLastPara="1" wrap="square" lIns="0" tIns="0" rIns="0" bIns="0" anchor="t" anchorCtr="0">
            <a:spAutoFit/>
          </a:bodyPr>
          <a:lstStyle/>
          <a:p>
            <a:pPr marL="0" marR="0" lvl="0" indent="0" algn="ctr" rtl="0">
              <a:lnSpc>
                <a:spcPct val="140015"/>
              </a:lnSpc>
              <a:spcBef>
                <a:spcPts val="0"/>
              </a:spcBef>
              <a:spcAft>
                <a:spcPts val="0"/>
              </a:spcAft>
              <a:buNone/>
            </a:pPr>
            <a:r>
              <a:rPr lang="en-US" sz="2599" b="0" i="0" u="none" strike="noStrike" cap="none">
                <a:solidFill>
                  <a:srgbClr val="452721"/>
                </a:solidFill>
                <a:latin typeface="Times New Roman"/>
                <a:ea typeface="Times New Roman"/>
                <a:cs typeface="Times New Roman"/>
                <a:sym typeface="Times New Roman"/>
              </a:rPr>
              <a:t>It's important to see mistakes as learning experiences. Consistent reporting allows us to see patterns and make well-informed judgments about where to focus our efforts (Kuzmin et al., 2017).</a:t>
            </a:r>
            <a:endParaRPr/>
          </a:p>
        </p:txBody>
      </p:sp>
      <p:sp>
        <p:nvSpPr>
          <p:cNvPr id="216" name="Google Shape;216;p9"/>
          <p:cNvSpPr/>
          <p:nvPr/>
        </p:nvSpPr>
        <p:spPr>
          <a:xfrm rot="10800000" flipH="1">
            <a:off x="13159368" y="-3808372"/>
            <a:ext cx="8198902" cy="6678378"/>
          </a:xfrm>
          <a:custGeom>
            <a:avLst/>
            <a:gdLst/>
            <a:ahLst/>
            <a:cxnLst/>
            <a:rect l="l" t="t" r="r" b="b"/>
            <a:pathLst>
              <a:path w="8198902" h="6678378" extrusionOk="0">
                <a:moveTo>
                  <a:pt x="0" y="6678379"/>
                </a:moveTo>
                <a:lnTo>
                  <a:pt x="8198901" y="6678379"/>
                </a:lnTo>
                <a:lnTo>
                  <a:pt x="8198901" y="0"/>
                </a:lnTo>
                <a:lnTo>
                  <a:pt x="0" y="0"/>
                </a:lnTo>
                <a:lnTo>
                  <a:pt x="0" y="6678379"/>
                </a:lnTo>
                <a:close/>
              </a:path>
            </a:pathLst>
          </a:custGeom>
          <a:blipFill rotWithShape="1">
            <a:blip r:embed="rId3">
              <a:alphaModFix/>
            </a:blip>
            <a:stretch>
              <a:fillRect/>
            </a:stretch>
          </a:blipFill>
          <a:ln>
            <a:noFill/>
          </a:ln>
        </p:spPr>
        <p:txBody>
          <a:bodyPr/>
          <a:lstStyle/>
          <a:p>
            <a:endParaRPr lang="en-GB"/>
          </a:p>
        </p:txBody>
      </p:sp>
      <p:sp>
        <p:nvSpPr>
          <p:cNvPr id="217" name="Google Shape;217;p9"/>
          <p:cNvSpPr/>
          <p:nvPr/>
        </p:nvSpPr>
        <p:spPr>
          <a:xfrm rot="-9262341">
            <a:off x="16708894" y="846920"/>
            <a:ext cx="3158213" cy="3181350"/>
          </a:xfrm>
          <a:custGeom>
            <a:avLst/>
            <a:gdLst/>
            <a:ahLst/>
            <a:cxnLst/>
            <a:rect l="l" t="t" r="r" b="b"/>
            <a:pathLst>
              <a:path w="3158213" h="3181350" extrusionOk="0">
                <a:moveTo>
                  <a:pt x="0" y="0"/>
                </a:moveTo>
                <a:lnTo>
                  <a:pt x="3158212" y="0"/>
                </a:lnTo>
                <a:lnTo>
                  <a:pt x="3158212" y="3181350"/>
                </a:lnTo>
                <a:lnTo>
                  <a:pt x="0" y="3181350"/>
                </a:lnTo>
                <a:lnTo>
                  <a:pt x="0" y="0"/>
                </a:lnTo>
                <a:close/>
              </a:path>
            </a:pathLst>
          </a:custGeom>
          <a:blipFill rotWithShape="1">
            <a:blip r:embed="rId4">
              <a:alphaModFix/>
            </a:blip>
            <a:stretch>
              <a:fillRect/>
            </a:stretch>
          </a:blipFill>
          <a:ln>
            <a:noFill/>
          </a:ln>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DDB3"/>
        </a:solidFill>
        <a:effectLst/>
      </p:bgPr>
    </p:bg>
    <p:spTree>
      <p:nvGrpSpPr>
        <p:cNvPr id="1" name="Shape 221"/>
        <p:cNvGrpSpPr/>
        <p:nvPr/>
      </p:nvGrpSpPr>
      <p:grpSpPr>
        <a:xfrm>
          <a:off x="0" y="0"/>
          <a:ext cx="0" cy="0"/>
          <a:chOff x="0" y="0"/>
          <a:chExt cx="0" cy="0"/>
        </a:xfrm>
      </p:grpSpPr>
      <p:sp>
        <p:nvSpPr>
          <p:cNvPr id="222" name="Google Shape;222;p11"/>
          <p:cNvSpPr/>
          <p:nvPr/>
        </p:nvSpPr>
        <p:spPr>
          <a:xfrm>
            <a:off x="10042212" y="1331066"/>
            <a:ext cx="6501975" cy="7701067"/>
          </a:xfrm>
          <a:custGeom>
            <a:avLst/>
            <a:gdLst/>
            <a:ahLst/>
            <a:cxnLst/>
            <a:rect l="l" t="t" r="r" b="b"/>
            <a:pathLst>
              <a:path w="6501975" h="7701067" extrusionOk="0">
                <a:moveTo>
                  <a:pt x="0" y="0"/>
                </a:moveTo>
                <a:lnTo>
                  <a:pt x="6501975" y="0"/>
                </a:lnTo>
                <a:lnTo>
                  <a:pt x="6501975" y="7701068"/>
                </a:lnTo>
                <a:lnTo>
                  <a:pt x="0" y="7701068"/>
                </a:lnTo>
                <a:lnTo>
                  <a:pt x="0" y="0"/>
                </a:lnTo>
                <a:close/>
              </a:path>
            </a:pathLst>
          </a:custGeom>
          <a:blipFill rotWithShape="1">
            <a:blip r:embed="rId3">
              <a:alphaModFix/>
            </a:blip>
            <a:stretch>
              <a:fillRect/>
            </a:stretch>
          </a:blipFill>
          <a:ln>
            <a:noFill/>
          </a:ln>
        </p:spPr>
        <p:txBody>
          <a:bodyPr/>
          <a:lstStyle/>
          <a:p>
            <a:endParaRPr lang="en-GB"/>
          </a:p>
        </p:txBody>
      </p:sp>
      <p:sp>
        <p:nvSpPr>
          <p:cNvPr id="223" name="Google Shape;223;p11"/>
          <p:cNvSpPr/>
          <p:nvPr/>
        </p:nvSpPr>
        <p:spPr>
          <a:xfrm flipH="1">
            <a:off x="-2325531" y="7863129"/>
            <a:ext cx="8081965" cy="6583128"/>
          </a:xfrm>
          <a:custGeom>
            <a:avLst/>
            <a:gdLst/>
            <a:ahLst/>
            <a:cxnLst/>
            <a:rect l="l" t="t" r="r" b="b"/>
            <a:pathLst>
              <a:path w="8081965" h="6583128" extrusionOk="0">
                <a:moveTo>
                  <a:pt x="8081966" y="0"/>
                </a:moveTo>
                <a:lnTo>
                  <a:pt x="0" y="0"/>
                </a:lnTo>
                <a:lnTo>
                  <a:pt x="0" y="6583128"/>
                </a:lnTo>
                <a:lnTo>
                  <a:pt x="8081966" y="6583128"/>
                </a:lnTo>
                <a:lnTo>
                  <a:pt x="8081966" y="0"/>
                </a:lnTo>
                <a:close/>
              </a:path>
            </a:pathLst>
          </a:custGeom>
          <a:blipFill rotWithShape="1">
            <a:blip r:embed="rId4">
              <a:alphaModFix/>
            </a:blip>
            <a:stretch>
              <a:fillRect/>
            </a:stretch>
          </a:blipFill>
          <a:ln>
            <a:noFill/>
          </a:ln>
        </p:spPr>
        <p:txBody>
          <a:bodyPr/>
          <a:lstStyle/>
          <a:p>
            <a:endParaRPr lang="en-GB"/>
          </a:p>
        </p:txBody>
      </p:sp>
      <p:sp>
        <p:nvSpPr>
          <p:cNvPr id="224" name="Google Shape;224;p11"/>
          <p:cNvSpPr/>
          <p:nvPr/>
        </p:nvSpPr>
        <p:spPr>
          <a:xfrm rot="10800000" flipH="1">
            <a:off x="13159849" y="-3808372"/>
            <a:ext cx="8198902" cy="6678378"/>
          </a:xfrm>
          <a:custGeom>
            <a:avLst/>
            <a:gdLst/>
            <a:ahLst/>
            <a:cxnLst/>
            <a:rect l="l" t="t" r="r" b="b"/>
            <a:pathLst>
              <a:path w="8198902" h="6678378" extrusionOk="0">
                <a:moveTo>
                  <a:pt x="0" y="6678379"/>
                </a:moveTo>
                <a:lnTo>
                  <a:pt x="8198902" y="6678379"/>
                </a:lnTo>
                <a:lnTo>
                  <a:pt x="8198902" y="0"/>
                </a:lnTo>
                <a:lnTo>
                  <a:pt x="0" y="0"/>
                </a:lnTo>
                <a:lnTo>
                  <a:pt x="0" y="6678379"/>
                </a:lnTo>
                <a:close/>
              </a:path>
            </a:pathLst>
          </a:custGeom>
          <a:blipFill rotWithShape="1">
            <a:blip r:embed="rId4">
              <a:alphaModFix/>
            </a:blip>
            <a:stretch>
              <a:fillRect/>
            </a:stretch>
          </a:blipFill>
          <a:ln>
            <a:noFill/>
          </a:ln>
        </p:spPr>
        <p:txBody>
          <a:bodyPr/>
          <a:lstStyle/>
          <a:p>
            <a:endParaRPr lang="en-GB"/>
          </a:p>
        </p:txBody>
      </p:sp>
      <p:sp>
        <p:nvSpPr>
          <p:cNvPr id="225" name="Google Shape;225;p11"/>
          <p:cNvSpPr/>
          <p:nvPr/>
        </p:nvSpPr>
        <p:spPr>
          <a:xfrm rot="-9262341">
            <a:off x="16708894" y="846920"/>
            <a:ext cx="3158213" cy="3181350"/>
          </a:xfrm>
          <a:custGeom>
            <a:avLst/>
            <a:gdLst/>
            <a:ahLst/>
            <a:cxnLst/>
            <a:rect l="l" t="t" r="r" b="b"/>
            <a:pathLst>
              <a:path w="3158213" h="3181350" extrusionOk="0">
                <a:moveTo>
                  <a:pt x="0" y="0"/>
                </a:moveTo>
                <a:lnTo>
                  <a:pt x="3158212" y="0"/>
                </a:lnTo>
                <a:lnTo>
                  <a:pt x="3158212" y="3181350"/>
                </a:lnTo>
                <a:lnTo>
                  <a:pt x="0" y="3181350"/>
                </a:lnTo>
                <a:lnTo>
                  <a:pt x="0" y="0"/>
                </a:lnTo>
                <a:close/>
              </a:path>
            </a:pathLst>
          </a:custGeom>
          <a:blipFill rotWithShape="1">
            <a:blip r:embed="rId5">
              <a:alphaModFix/>
            </a:blip>
            <a:stretch>
              <a:fillRect/>
            </a:stretch>
          </a:blipFill>
          <a:ln>
            <a:noFill/>
          </a:ln>
        </p:spPr>
        <p:txBody>
          <a:bodyPr/>
          <a:lstStyle/>
          <a:p>
            <a:endParaRPr lang="en-GB"/>
          </a:p>
        </p:txBody>
      </p:sp>
      <p:sp>
        <p:nvSpPr>
          <p:cNvPr id="226" name="Google Shape;226;p11"/>
          <p:cNvSpPr txBox="1"/>
          <p:nvPr/>
        </p:nvSpPr>
        <p:spPr>
          <a:xfrm>
            <a:off x="1717403" y="2340327"/>
            <a:ext cx="8417400" cy="431910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6100" b="1" u="sng">
                <a:solidFill>
                  <a:srgbClr val="63998C"/>
                </a:solidFill>
                <a:latin typeface="Times"/>
                <a:ea typeface="Times"/>
                <a:cs typeface="Times"/>
                <a:sym typeface="Times"/>
              </a:rPr>
              <a:t>CONCLUSION!</a:t>
            </a:r>
            <a:endParaRPr sz="6100" b="1" u="sng">
              <a:solidFill>
                <a:srgbClr val="63998C"/>
              </a:solidFill>
              <a:latin typeface="Times"/>
              <a:ea typeface="Times"/>
              <a:cs typeface="Times"/>
              <a:sym typeface="Times"/>
            </a:endParaRPr>
          </a:p>
          <a:p>
            <a:pPr marL="0" marR="0" lvl="0" indent="0" algn="l" rtl="0">
              <a:lnSpc>
                <a:spcPct val="120000"/>
              </a:lnSpc>
              <a:spcBef>
                <a:spcPts val="0"/>
              </a:spcBef>
              <a:spcAft>
                <a:spcPts val="0"/>
              </a:spcAft>
              <a:buNone/>
            </a:pPr>
            <a:endParaRPr sz="6100" b="1">
              <a:solidFill>
                <a:srgbClr val="63998C"/>
              </a:solidFill>
              <a:latin typeface="Times"/>
              <a:ea typeface="Times"/>
              <a:cs typeface="Times"/>
              <a:sym typeface="Times"/>
            </a:endParaRPr>
          </a:p>
          <a:p>
            <a:pPr marL="0" marR="0" lvl="0" indent="0" algn="l" rtl="0">
              <a:lnSpc>
                <a:spcPct val="120000"/>
              </a:lnSpc>
              <a:spcBef>
                <a:spcPts val="0"/>
              </a:spcBef>
              <a:spcAft>
                <a:spcPts val="0"/>
              </a:spcAft>
              <a:buNone/>
            </a:pPr>
            <a:r>
              <a:rPr lang="en-US" sz="6100" b="1" i="0" u="none" strike="noStrike" cap="none">
                <a:solidFill>
                  <a:srgbClr val="63998C"/>
                </a:solidFill>
                <a:latin typeface="Times"/>
                <a:ea typeface="Times"/>
                <a:cs typeface="Times"/>
                <a:sym typeface="Times"/>
              </a:rPr>
              <a:t>THANK YOU FOR LISTENING!</a:t>
            </a:r>
            <a:endParaRPr/>
          </a:p>
        </p:txBody>
      </p:sp>
      <p:sp>
        <p:nvSpPr>
          <p:cNvPr id="227" name="Google Shape;227;p11"/>
          <p:cNvSpPr/>
          <p:nvPr/>
        </p:nvSpPr>
        <p:spPr>
          <a:xfrm rot="2872934" flipH="1">
            <a:off x="2377235" y="8513629"/>
            <a:ext cx="3158213" cy="3181350"/>
          </a:xfrm>
          <a:custGeom>
            <a:avLst/>
            <a:gdLst/>
            <a:ahLst/>
            <a:cxnLst/>
            <a:rect l="l" t="t" r="r" b="b"/>
            <a:pathLst>
              <a:path w="3158213" h="3181350" extrusionOk="0">
                <a:moveTo>
                  <a:pt x="3158213" y="0"/>
                </a:moveTo>
                <a:lnTo>
                  <a:pt x="0" y="0"/>
                </a:lnTo>
                <a:lnTo>
                  <a:pt x="0" y="3181350"/>
                </a:lnTo>
                <a:lnTo>
                  <a:pt x="3158213" y="3181350"/>
                </a:lnTo>
                <a:lnTo>
                  <a:pt x="3158213" y="0"/>
                </a:lnTo>
                <a:close/>
              </a:path>
            </a:pathLst>
          </a:custGeom>
          <a:blipFill rotWithShape="1">
            <a:blip r:embed="rId5">
              <a:alphaModFix/>
            </a:blip>
            <a:stretch>
              <a:fillRect/>
            </a:stretch>
          </a:blipFill>
          <a:ln>
            <a:noFill/>
          </a:ln>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DDB3"/>
        </a:solidFill>
        <a:effectLst/>
      </p:bgPr>
    </p:bg>
    <p:spTree>
      <p:nvGrpSpPr>
        <p:cNvPr id="1" name="Shape 231"/>
        <p:cNvGrpSpPr/>
        <p:nvPr/>
      </p:nvGrpSpPr>
      <p:grpSpPr>
        <a:xfrm>
          <a:off x="0" y="0"/>
          <a:ext cx="0" cy="0"/>
          <a:chOff x="0" y="0"/>
          <a:chExt cx="0" cy="0"/>
        </a:xfrm>
      </p:grpSpPr>
      <p:sp>
        <p:nvSpPr>
          <p:cNvPr id="232" name="Google Shape;232;p12"/>
          <p:cNvSpPr txBox="1"/>
          <p:nvPr/>
        </p:nvSpPr>
        <p:spPr>
          <a:xfrm>
            <a:off x="1715452" y="196583"/>
            <a:ext cx="11541548" cy="104775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6100" b="1" i="0" u="none" strike="noStrike" cap="none">
                <a:solidFill>
                  <a:srgbClr val="63998C"/>
                </a:solidFill>
                <a:latin typeface="Times"/>
                <a:ea typeface="Times"/>
                <a:cs typeface="Times"/>
                <a:sym typeface="Times"/>
              </a:rPr>
              <a:t>REFERENCES</a:t>
            </a:r>
            <a:endParaRPr/>
          </a:p>
        </p:txBody>
      </p:sp>
      <p:sp>
        <p:nvSpPr>
          <p:cNvPr id="233" name="Google Shape;233;p12"/>
          <p:cNvSpPr/>
          <p:nvPr/>
        </p:nvSpPr>
        <p:spPr>
          <a:xfrm flipH="1">
            <a:off x="-2325531" y="7863129"/>
            <a:ext cx="8081965" cy="6583128"/>
          </a:xfrm>
          <a:custGeom>
            <a:avLst/>
            <a:gdLst/>
            <a:ahLst/>
            <a:cxnLst/>
            <a:rect l="l" t="t" r="r" b="b"/>
            <a:pathLst>
              <a:path w="8081965" h="6583128" extrusionOk="0">
                <a:moveTo>
                  <a:pt x="8081966" y="0"/>
                </a:moveTo>
                <a:lnTo>
                  <a:pt x="0" y="0"/>
                </a:lnTo>
                <a:lnTo>
                  <a:pt x="0" y="6583128"/>
                </a:lnTo>
                <a:lnTo>
                  <a:pt x="8081966" y="6583128"/>
                </a:lnTo>
                <a:lnTo>
                  <a:pt x="8081966" y="0"/>
                </a:lnTo>
                <a:close/>
              </a:path>
            </a:pathLst>
          </a:custGeom>
          <a:blipFill rotWithShape="1">
            <a:blip r:embed="rId3">
              <a:alphaModFix/>
            </a:blip>
            <a:stretch>
              <a:fillRect/>
            </a:stretch>
          </a:blipFill>
          <a:ln>
            <a:noFill/>
          </a:ln>
        </p:spPr>
        <p:txBody>
          <a:bodyPr/>
          <a:lstStyle/>
          <a:p>
            <a:endParaRPr lang="en-GB"/>
          </a:p>
        </p:txBody>
      </p:sp>
      <p:sp>
        <p:nvSpPr>
          <p:cNvPr id="234" name="Google Shape;234;p12"/>
          <p:cNvSpPr/>
          <p:nvPr/>
        </p:nvSpPr>
        <p:spPr>
          <a:xfrm rot="10800000" flipH="1">
            <a:off x="13159849" y="-3808372"/>
            <a:ext cx="8198902" cy="6678378"/>
          </a:xfrm>
          <a:custGeom>
            <a:avLst/>
            <a:gdLst/>
            <a:ahLst/>
            <a:cxnLst/>
            <a:rect l="l" t="t" r="r" b="b"/>
            <a:pathLst>
              <a:path w="8198902" h="6678378" extrusionOk="0">
                <a:moveTo>
                  <a:pt x="0" y="6678379"/>
                </a:moveTo>
                <a:lnTo>
                  <a:pt x="8198902" y="6678379"/>
                </a:lnTo>
                <a:lnTo>
                  <a:pt x="8198902" y="0"/>
                </a:lnTo>
                <a:lnTo>
                  <a:pt x="0" y="0"/>
                </a:lnTo>
                <a:lnTo>
                  <a:pt x="0" y="6678379"/>
                </a:lnTo>
                <a:close/>
              </a:path>
            </a:pathLst>
          </a:custGeom>
          <a:blipFill rotWithShape="1">
            <a:blip r:embed="rId3">
              <a:alphaModFix/>
            </a:blip>
            <a:stretch>
              <a:fillRect/>
            </a:stretch>
          </a:blipFill>
          <a:ln>
            <a:noFill/>
          </a:ln>
        </p:spPr>
        <p:txBody>
          <a:bodyPr/>
          <a:lstStyle/>
          <a:p>
            <a:endParaRPr lang="en-GB"/>
          </a:p>
        </p:txBody>
      </p:sp>
      <p:sp>
        <p:nvSpPr>
          <p:cNvPr id="235" name="Google Shape;235;p12"/>
          <p:cNvSpPr/>
          <p:nvPr/>
        </p:nvSpPr>
        <p:spPr>
          <a:xfrm rot="-9262341">
            <a:off x="16708894" y="846920"/>
            <a:ext cx="3158213" cy="3181350"/>
          </a:xfrm>
          <a:custGeom>
            <a:avLst/>
            <a:gdLst/>
            <a:ahLst/>
            <a:cxnLst/>
            <a:rect l="l" t="t" r="r" b="b"/>
            <a:pathLst>
              <a:path w="3158213" h="3181350" extrusionOk="0">
                <a:moveTo>
                  <a:pt x="0" y="0"/>
                </a:moveTo>
                <a:lnTo>
                  <a:pt x="3158212" y="0"/>
                </a:lnTo>
                <a:lnTo>
                  <a:pt x="3158212" y="3181350"/>
                </a:lnTo>
                <a:lnTo>
                  <a:pt x="0" y="3181350"/>
                </a:lnTo>
                <a:lnTo>
                  <a:pt x="0" y="0"/>
                </a:lnTo>
                <a:close/>
              </a:path>
            </a:pathLst>
          </a:custGeom>
          <a:blipFill rotWithShape="1">
            <a:blip r:embed="rId4">
              <a:alphaModFix/>
            </a:blip>
            <a:stretch>
              <a:fillRect/>
            </a:stretch>
          </a:blipFill>
          <a:ln>
            <a:noFill/>
          </a:ln>
        </p:spPr>
        <p:txBody>
          <a:bodyPr/>
          <a:lstStyle/>
          <a:p>
            <a:endParaRPr lang="en-GB"/>
          </a:p>
        </p:txBody>
      </p:sp>
      <p:sp>
        <p:nvSpPr>
          <p:cNvPr id="236" name="Google Shape;236;p12"/>
          <p:cNvSpPr/>
          <p:nvPr/>
        </p:nvSpPr>
        <p:spPr>
          <a:xfrm rot="2872934" flipH="1">
            <a:off x="2377235" y="8513629"/>
            <a:ext cx="3158213" cy="3181350"/>
          </a:xfrm>
          <a:custGeom>
            <a:avLst/>
            <a:gdLst/>
            <a:ahLst/>
            <a:cxnLst/>
            <a:rect l="l" t="t" r="r" b="b"/>
            <a:pathLst>
              <a:path w="3158213" h="3181350" extrusionOk="0">
                <a:moveTo>
                  <a:pt x="3158213" y="0"/>
                </a:moveTo>
                <a:lnTo>
                  <a:pt x="0" y="0"/>
                </a:lnTo>
                <a:lnTo>
                  <a:pt x="0" y="3181350"/>
                </a:lnTo>
                <a:lnTo>
                  <a:pt x="3158213" y="3181350"/>
                </a:lnTo>
                <a:lnTo>
                  <a:pt x="3158213" y="0"/>
                </a:lnTo>
                <a:close/>
              </a:path>
            </a:pathLst>
          </a:custGeom>
          <a:blipFill rotWithShape="1">
            <a:blip r:embed="rId4">
              <a:alphaModFix/>
            </a:blip>
            <a:stretch>
              <a:fillRect/>
            </a:stretch>
          </a:blipFill>
          <a:ln>
            <a:noFill/>
          </a:ln>
        </p:spPr>
        <p:txBody>
          <a:bodyPr/>
          <a:lstStyle/>
          <a:p>
            <a:endParaRPr lang="en-GB"/>
          </a:p>
        </p:txBody>
      </p:sp>
      <p:sp>
        <p:nvSpPr>
          <p:cNvPr id="237" name="Google Shape;237;p12"/>
          <p:cNvSpPr txBox="1"/>
          <p:nvPr/>
        </p:nvSpPr>
        <p:spPr>
          <a:xfrm>
            <a:off x="784220" y="1149083"/>
            <a:ext cx="17259300" cy="9926828"/>
          </a:xfrm>
          <a:prstGeom prst="rect">
            <a:avLst/>
          </a:prstGeom>
          <a:noFill/>
          <a:ln>
            <a:noFill/>
          </a:ln>
        </p:spPr>
        <p:txBody>
          <a:bodyPr spcFirstLastPara="1" wrap="square" lIns="0" tIns="0" rIns="0" bIns="0" anchor="t" anchorCtr="0">
            <a:spAutoFit/>
          </a:bodyPr>
          <a:lstStyle/>
          <a:p>
            <a:pPr marL="561339" marR="0" lvl="1" indent="-280668" algn="l" rtl="0">
              <a:lnSpc>
                <a:spcPct val="137014"/>
              </a:lnSpc>
              <a:spcBef>
                <a:spcPts val="0"/>
              </a:spcBef>
              <a:spcAft>
                <a:spcPts val="0"/>
              </a:spcAft>
              <a:buClr>
                <a:srgbClr val="452721"/>
              </a:buClr>
              <a:buSzPts val="2599"/>
              <a:buFont typeface="Arial"/>
              <a:buChar char="•"/>
            </a:pPr>
            <a:r>
              <a:rPr lang="en-US" sz="2599" b="0" i="0" u="none" strike="noStrike" cap="none">
                <a:solidFill>
                  <a:srgbClr val="452721"/>
                </a:solidFill>
                <a:latin typeface="Times"/>
                <a:ea typeface="Times"/>
                <a:cs typeface="Times"/>
                <a:sym typeface="Times"/>
              </a:rPr>
              <a:t>Bordo, M. (2015) The gold standard as a `good housekeeping seal of approval’ [Preprint]. doi:10.3386/w5340.</a:t>
            </a:r>
            <a:endParaRPr/>
          </a:p>
          <a:p>
            <a:pPr marL="561339" marR="0" lvl="1" indent="-280668" algn="l" rtl="0">
              <a:lnSpc>
                <a:spcPct val="137014"/>
              </a:lnSpc>
              <a:spcBef>
                <a:spcPts val="0"/>
              </a:spcBef>
              <a:spcAft>
                <a:spcPts val="0"/>
              </a:spcAft>
              <a:buClr>
                <a:srgbClr val="452721"/>
              </a:buClr>
              <a:buSzPts val="2599"/>
              <a:buFont typeface="Arial"/>
              <a:buChar char="•"/>
            </a:pPr>
            <a:r>
              <a:rPr lang="en-US" sz="2599" b="0" i="0" u="none" strike="noStrike" cap="none">
                <a:solidFill>
                  <a:srgbClr val="452721"/>
                </a:solidFill>
                <a:latin typeface="Times"/>
                <a:ea typeface="Times"/>
                <a:cs typeface="Times"/>
                <a:sym typeface="Times"/>
              </a:rPr>
              <a:t>Cristoph, C. (2020) Hotel housekeeping best practices and environmentally preferable purchasing. Available at: https://static.azdeq.gov/p2/hotel.pdf.</a:t>
            </a:r>
            <a:endParaRPr/>
          </a:p>
          <a:p>
            <a:pPr marL="561339" marR="0" lvl="1" indent="-280668" algn="l" rtl="0">
              <a:lnSpc>
                <a:spcPct val="137014"/>
              </a:lnSpc>
              <a:spcBef>
                <a:spcPts val="0"/>
              </a:spcBef>
              <a:spcAft>
                <a:spcPts val="0"/>
              </a:spcAft>
              <a:buClr>
                <a:srgbClr val="452721"/>
              </a:buClr>
              <a:buSzPts val="2599"/>
              <a:buFont typeface="Arial"/>
              <a:buChar char="•"/>
            </a:pPr>
            <a:r>
              <a:rPr lang="en-US" sz="2599" b="0" i="0" u="none" strike="noStrike" cap="none">
                <a:solidFill>
                  <a:srgbClr val="452721"/>
                </a:solidFill>
                <a:latin typeface="Times"/>
                <a:ea typeface="Times"/>
                <a:cs typeface="Times"/>
                <a:sym typeface="Times"/>
              </a:rPr>
              <a:t>Foster, J. (2017) ‘Overview of the housekeeping department’, Hotel Housekeeping Management [Preprint]. doi:10.23912/9781911635543-5507.</a:t>
            </a:r>
            <a:endParaRPr/>
          </a:p>
          <a:p>
            <a:pPr marL="561339" marR="0" lvl="1" indent="-280668" algn="l" rtl="0">
              <a:lnSpc>
                <a:spcPct val="137014"/>
              </a:lnSpc>
              <a:spcBef>
                <a:spcPts val="0"/>
              </a:spcBef>
              <a:spcAft>
                <a:spcPts val="0"/>
              </a:spcAft>
              <a:buClr>
                <a:srgbClr val="452721"/>
              </a:buClr>
              <a:buSzPts val="2599"/>
              <a:buFont typeface="Arial"/>
              <a:buChar char="•"/>
            </a:pPr>
            <a:r>
              <a:rPr lang="en-US" sz="2599" b="0" i="0" u="none" strike="noStrike" cap="none">
                <a:solidFill>
                  <a:srgbClr val="452721"/>
                </a:solidFill>
                <a:latin typeface="Times"/>
                <a:ea typeface="Times"/>
                <a:cs typeface="Times"/>
                <a:sym typeface="Times"/>
              </a:rPr>
              <a:t>Keif, A. (2020) ‘Planning Housekeeping Operations’, Hotel Housekeeping Management [Preprint]. doi:10.23912/9781911635543-5500.</a:t>
            </a:r>
            <a:endParaRPr/>
          </a:p>
          <a:p>
            <a:pPr marL="561339" marR="0" lvl="1" indent="-280668" algn="l" rtl="0">
              <a:lnSpc>
                <a:spcPct val="137014"/>
              </a:lnSpc>
              <a:spcBef>
                <a:spcPts val="0"/>
              </a:spcBef>
              <a:spcAft>
                <a:spcPts val="0"/>
              </a:spcAft>
              <a:buClr>
                <a:srgbClr val="452721"/>
              </a:buClr>
              <a:buSzPts val="2599"/>
              <a:buFont typeface="Arial"/>
              <a:buChar char="•"/>
            </a:pPr>
            <a:r>
              <a:rPr lang="en-US" sz="2599" b="0" i="0" u="none" strike="noStrike" cap="none">
                <a:solidFill>
                  <a:srgbClr val="452721"/>
                </a:solidFill>
                <a:latin typeface="Times"/>
                <a:ea typeface="Times"/>
                <a:cs typeface="Times"/>
                <a:sym typeface="Times"/>
              </a:rPr>
              <a:t>Kuzmin, O. et al. (2017) ‘Development of elements of the Housekeeping Service Quality Management System in the Hotel Facilities’, Scientific Works of National University of Food Technologies, 23(4), pp. 61–67. doi:10.24263/2225-2924-2017-23-4-9.</a:t>
            </a:r>
            <a:endParaRPr/>
          </a:p>
          <a:p>
            <a:pPr marL="561339" marR="0" lvl="1" indent="-280668" algn="l" rtl="0">
              <a:lnSpc>
                <a:spcPct val="137014"/>
              </a:lnSpc>
              <a:spcBef>
                <a:spcPts val="0"/>
              </a:spcBef>
              <a:spcAft>
                <a:spcPts val="0"/>
              </a:spcAft>
              <a:buClr>
                <a:srgbClr val="452721"/>
              </a:buClr>
              <a:buSzPts val="2599"/>
              <a:buFont typeface="Arial"/>
              <a:buChar char="•"/>
            </a:pPr>
            <a:r>
              <a:rPr lang="en-US" sz="2599" b="0" i="0" u="none" strike="noStrike" cap="none">
                <a:solidFill>
                  <a:srgbClr val="452721"/>
                </a:solidFill>
                <a:latin typeface="Times"/>
                <a:ea typeface="Times"/>
                <a:cs typeface="Times"/>
                <a:sym typeface="Times"/>
              </a:rPr>
              <a:t>McGee, R. (2014) Employee engagement. Chartered Institute of Personnel and Development.</a:t>
            </a:r>
            <a:endParaRPr/>
          </a:p>
          <a:p>
            <a:pPr marL="561339" marR="0" lvl="1" indent="-280668" algn="l" rtl="0">
              <a:lnSpc>
                <a:spcPct val="137014"/>
              </a:lnSpc>
              <a:spcBef>
                <a:spcPts val="0"/>
              </a:spcBef>
              <a:spcAft>
                <a:spcPts val="0"/>
              </a:spcAft>
              <a:buClr>
                <a:srgbClr val="452721"/>
              </a:buClr>
              <a:buSzPts val="2599"/>
              <a:buFont typeface="Arial"/>
              <a:buChar char="•"/>
            </a:pPr>
            <a:r>
              <a:rPr lang="en-US" sz="2599" b="0" i="0" u="none" strike="noStrike" cap="none">
                <a:solidFill>
                  <a:srgbClr val="452721"/>
                </a:solidFill>
                <a:latin typeface="Times"/>
                <a:ea typeface="Times"/>
                <a:cs typeface="Times"/>
                <a:sym typeface="Times"/>
              </a:rPr>
              <a:t>Middleton, T. (2022) The importance of teamwork, Work Life by Atlassian. Available at: https://www.atlassian.com/blog/teamwork/the-importance-of-teamwork.</a:t>
            </a:r>
            <a:endParaRPr/>
          </a:p>
          <a:p>
            <a:pPr marL="561339" marR="0" lvl="1" indent="-280668" algn="l" rtl="0">
              <a:lnSpc>
                <a:spcPct val="137014"/>
              </a:lnSpc>
              <a:spcBef>
                <a:spcPts val="0"/>
              </a:spcBef>
              <a:spcAft>
                <a:spcPts val="0"/>
              </a:spcAft>
              <a:buClr>
                <a:srgbClr val="452721"/>
              </a:buClr>
              <a:buSzPts val="2599"/>
              <a:buFont typeface="Arial"/>
              <a:buChar char="•"/>
            </a:pPr>
            <a:r>
              <a:rPr lang="en-US" sz="2599" b="0" i="0" u="none" strike="noStrike" cap="none">
                <a:solidFill>
                  <a:srgbClr val="452721"/>
                </a:solidFill>
                <a:latin typeface="Times"/>
                <a:ea typeface="Times"/>
                <a:cs typeface="Times"/>
                <a:sym typeface="Times"/>
              </a:rPr>
              <a:t>Pathak, A. (2023) Maslow’s hierarchy of needs in employee engagement (pre and post covid 19), Nurture an Engaged and Satisfied Workforce | Vantage Circle HR Blog. Available at: https://blog.vantagecircle.com/maslows-hierarchy-of-needs-in-employee-engagement/.</a:t>
            </a:r>
            <a:endParaRPr/>
          </a:p>
          <a:p>
            <a:pPr marL="561339" marR="0" lvl="1" indent="-280668" algn="l" rtl="0">
              <a:lnSpc>
                <a:spcPct val="137014"/>
              </a:lnSpc>
              <a:spcBef>
                <a:spcPts val="0"/>
              </a:spcBef>
              <a:spcAft>
                <a:spcPts val="0"/>
              </a:spcAft>
              <a:buClr>
                <a:srgbClr val="452721"/>
              </a:buClr>
              <a:buSzPts val="2599"/>
              <a:buFont typeface="Arial"/>
              <a:buChar char="•"/>
            </a:pPr>
            <a:r>
              <a:rPr lang="en-US" sz="2599" b="0" i="0" u="none" strike="noStrike" cap="none">
                <a:solidFill>
                  <a:srgbClr val="452721"/>
                </a:solidFill>
                <a:latin typeface="Times"/>
                <a:ea typeface="Times"/>
                <a:cs typeface="Times"/>
                <a:sym typeface="Times"/>
              </a:rPr>
              <a:t>Rita, V. (2021) What health and safety regulations must hotels follow?, Vector Solutions. Available at: https://www.vectorsolutions.com/resources/blogs/health-and-safety-regulations-hotels/.</a:t>
            </a:r>
            <a:endParaRPr/>
          </a:p>
          <a:p>
            <a:pPr marL="561339" marR="0" lvl="1" indent="-280668" algn="l" rtl="0">
              <a:lnSpc>
                <a:spcPct val="137014"/>
              </a:lnSpc>
              <a:spcBef>
                <a:spcPts val="0"/>
              </a:spcBef>
              <a:spcAft>
                <a:spcPts val="0"/>
              </a:spcAft>
              <a:buClr>
                <a:srgbClr val="452721"/>
              </a:buClr>
              <a:buSzPts val="2599"/>
              <a:buFont typeface="Arial"/>
              <a:buChar char="•"/>
            </a:pPr>
            <a:r>
              <a:rPr lang="en-US" sz="2599" b="0" i="0" u="none" strike="noStrike" cap="none">
                <a:solidFill>
                  <a:srgbClr val="452721"/>
                </a:solidFill>
                <a:latin typeface="Times"/>
                <a:ea typeface="Times"/>
                <a:cs typeface="Times"/>
                <a:sym typeface="Times"/>
              </a:rPr>
              <a:t>Walker, J.R. (2018) Introduction to hospitality management. Boston: Pearson.</a:t>
            </a:r>
            <a:endParaRPr/>
          </a:p>
          <a:p>
            <a:pPr marL="0" marR="0" lvl="0" indent="0" algn="ctr" rtl="0">
              <a:lnSpc>
                <a:spcPct val="140015"/>
              </a:lnSpc>
              <a:spcBef>
                <a:spcPts val="0"/>
              </a:spcBef>
              <a:spcAft>
                <a:spcPts val="0"/>
              </a:spcAft>
              <a:buNone/>
            </a:pPr>
            <a:endParaRPr sz="2599" b="0" i="0" u="none" strike="noStrike" cap="none">
              <a:solidFill>
                <a:srgbClr val="452721"/>
              </a:solidFill>
              <a:latin typeface="Times"/>
              <a:ea typeface="Times"/>
              <a:cs typeface="Times"/>
              <a:sym typeface="Times"/>
            </a:endParaRPr>
          </a:p>
          <a:p>
            <a:pPr marL="0" marR="0" lvl="0" indent="0" algn="ctr" rtl="0">
              <a:lnSpc>
                <a:spcPct val="140015"/>
              </a:lnSpc>
              <a:spcBef>
                <a:spcPts val="0"/>
              </a:spcBef>
              <a:spcAft>
                <a:spcPts val="0"/>
              </a:spcAft>
              <a:buNone/>
            </a:pPr>
            <a:endParaRPr sz="2599" b="0" i="0" u="none" strike="noStrike" cap="none">
              <a:solidFill>
                <a:srgbClr val="452721"/>
              </a:solidFill>
              <a:latin typeface="Times"/>
              <a:ea typeface="Times"/>
              <a:cs typeface="Times"/>
              <a:sym typeface="Times"/>
            </a:endParaRPr>
          </a:p>
          <a:p>
            <a:pPr marL="0" marR="0" lvl="0" indent="0" algn="ctr" rtl="0">
              <a:lnSpc>
                <a:spcPct val="140015"/>
              </a:lnSpc>
              <a:spcBef>
                <a:spcPts val="0"/>
              </a:spcBef>
              <a:spcAft>
                <a:spcPts val="0"/>
              </a:spcAft>
              <a:buNone/>
            </a:pPr>
            <a:endParaRPr sz="2599" b="0" i="0" u="none" strike="noStrike" cap="none">
              <a:solidFill>
                <a:srgbClr val="452721"/>
              </a:solidFill>
              <a:latin typeface="Times"/>
              <a:ea typeface="Times"/>
              <a:cs typeface="Times"/>
              <a:sym typeface="Times"/>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862</Words>
  <Application>Microsoft Office PowerPoint</Application>
  <PresentationFormat>Custom</PresentationFormat>
  <Paragraphs>70</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Times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mihaela calin</dc:creator>
  <cp:lastModifiedBy>mihaela calin</cp:lastModifiedBy>
  <cp:revision>1</cp:revision>
  <dcterms:created xsi:type="dcterms:W3CDTF">2006-08-16T00:00:00Z</dcterms:created>
  <dcterms:modified xsi:type="dcterms:W3CDTF">2023-11-04T19:12:49Z</dcterms:modified>
</cp:coreProperties>
</file>