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7" r:id="rId1"/>
  </p:sldMasterIdLst>
  <p:notesMasterIdLst>
    <p:notesMasterId r:id="rId17"/>
  </p:notesMasterIdLst>
  <p:sldIdLst>
    <p:sldId id="256" r:id="rId2"/>
    <p:sldId id="269" r:id="rId3"/>
    <p:sldId id="265" r:id="rId4"/>
    <p:sldId id="257" r:id="rId5"/>
    <p:sldId id="258" r:id="rId6"/>
    <p:sldId id="259" r:id="rId7"/>
    <p:sldId id="260" r:id="rId8"/>
    <p:sldId id="261" r:id="rId9"/>
    <p:sldId id="270" r:id="rId10"/>
    <p:sldId id="262" r:id="rId11"/>
    <p:sldId id="263" r:id="rId12"/>
    <p:sldId id="267" r:id="rId13"/>
    <p:sldId id="268" r:id="rId14"/>
    <p:sldId id="264"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799" autoAdjust="0"/>
    <p:restoredTop sz="94660"/>
  </p:normalViewPr>
  <p:slideViewPr>
    <p:cSldViewPr snapToGrid="0" snapToObjects="1">
      <p:cViewPr>
        <p:scale>
          <a:sx n="100" d="100"/>
          <a:sy n="100" d="100"/>
        </p:scale>
        <p:origin x="437" y="-614"/>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AA502-0017-42F5-AB05-65C18FF4EAB0}" type="datetimeFigureOut">
              <a:rPr lang="en-IN" smtClean="0"/>
              <a:t>29-04-2026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5B76D-EEC7-4CE0-97DD-649F1B25BDC6}" type="slidenum">
              <a:rPr lang="en-IN" smtClean="0"/>
              <a:t>‹#›</a:t>
            </a:fld>
            <a:endParaRPr lang="en-IN"/>
          </a:p>
        </p:txBody>
      </p:sp>
    </p:spTree>
    <p:extLst>
      <p:ext uri="{BB962C8B-B14F-4D97-AF65-F5344CB8AC3E}">
        <p14:creationId xmlns:p14="http://schemas.microsoft.com/office/powerpoint/2010/main" val="3116818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Name : - Jay Shaileshbhai Lad</a:t>
            </a:r>
          </a:p>
          <a:p>
            <a:r>
              <a:rPr lang="en-US" dirty="0"/>
              <a:t>Studentid :- </a:t>
            </a:r>
            <a:r>
              <a:rPr lang="en-US" dirty="0">
                <a:latin typeface="Bahnschrift" panose="020B0502040204020203" pitchFamily="34" charset="0"/>
              </a:rPr>
              <a:t>2504388</a:t>
            </a:r>
            <a:endParaRPr lang="en-US" b="1" dirty="0"/>
          </a:p>
          <a:p>
            <a:r>
              <a:rPr lang="en-GB" b="1" dirty="0"/>
              <a:t>Program :- </a:t>
            </a:r>
            <a:r>
              <a:rPr lang="en-GB" dirty="0"/>
              <a:t>MSc Cybersecurity and Digital Forensics</a:t>
            </a:r>
            <a:endParaRPr lang="en-IN" dirty="0"/>
          </a:p>
          <a:p>
            <a:endParaRPr lang="en-IN" dirty="0"/>
          </a:p>
        </p:txBody>
      </p:sp>
      <p:sp>
        <p:nvSpPr>
          <p:cNvPr id="4" name="Slide Number Placeholder 3"/>
          <p:cNvSpPr>
            <a:spLocks noGrp="1"/>
          </p:cNvSpPr>
          <p:nvPr>
            <p:ph type="sldNum" sz="quarter" idx="5"/>
          </p:nvPr>
        </p:nvSpPr>
        <p:spPr/>
        <p:txBody>
          <a:bodyPr/>
          <a:lstStyle/>
          <a:p>
            <a:fld id="{4CA5B76D-EEC7-4CE0-97DD-649F1B25BDC6}" type="slidenum">
              <a:rPr lang="en-IN" smtClean="0"/>
              <a:t>1</a:t>
            </a:fld>
            <a:endParaRPr lang="en-IN"/>
          </a:p>
        </p:txBody>
      </p:sp>
    </p:spTree>
    <p:extLst>
      <p:ext uri="{BB962C8B-B14F-4D97-AF65-F5344CB8AC3E}">
        <p14:creationId xmlns:p14="http://schemas.microsoft.com/office/powerpoint/2010/main" val="178306645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731165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26928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5BCAD085-E8A6-8845-BD4E-CB4CCA059FC4}" type="datetimeFigureOut">
              <a:rPr lang="en-US" smtClean="0"/>
              <a:t>4/29/2026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265720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33601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6893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3526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27862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769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4/29/2026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9059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133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10475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BCAD085-E8A6-8845-BD4E-CB4CCA059FC4}" type="datetimeFigureOut">
              <a:rPr lang="en-US" smtClean="0"/>
              <a:t>4/29/2026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IN"/>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IN"/>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24082635"/>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881458"/>
            <a:ext cx="10058400" cy="1371600"/>
          </a:xfrm>
        </p:spPr>
        <p:txBody>
          <a:bodyPr/>
          <a:lstStyle/>
          <a:p>
            <a:r>
              <a:rPr lang="en-IN" b="1" dirty="0"/>
              <a:t>Digital Forensic</a:t>
            </a:r>
          </a:p>
        </p:txBody>
      </p:sp>
      <p:sp>
        <p:nvSpPr>
          <p:cNvPr id="3" name="TextBox 2">
            <a:extLst>
              <a:ext uri="{FF2B5EF4-FFF2-40B4-BE49-F238E27FC236}">
                <a16:creationId xmlns:a16="http://schemas.microsoft.com/office/drawing/2014/main" id="{E5B68A88-625E-026C-0056-060DDD5DC5D8}"/>
              </a:ext>
            </a:extLst>
          </p:cNvPr>
          <p:cNvSpPr txBox="1"/>
          <p:nvPr/>
        </p:nvSpPr>
        <p:spPr>
          <a:xfrm>
            <a:off x="8298426" y="4828034"/>
            <a:ext cx="3893574" cy="1200329"/>
          </a:xfrm>
          <a:prstGeom prst="rect">
            <a:avLst/>
          </a:prstGeom>
          <a:noFill/>
        </p:spPr>
        <p:txBody>
          <a:bodyPr wrap="square" rtlCol="0">
            <a:spAutoFit/>
          </a:bodyPr>
          <a:lstStyle/>
          <a:p>
            <a:r>
              <a:rPr lang="en-US" dirty="0"/>
              <a:t>Name : - Jay Shaileshbhai Lad</a:t>
            </a:r>
          </a:p>
          <a:p>
            <a:r>
              <a:rPr lang="en-US" dirty="0"/>
              <a:t>Studentid :- </a:t>
            </a:r>
            <a:r>
              <a:rPr lang="en-US" dirty="0">
                <a:latin typeface="Bahnschrift" panose="020B0502040204020203" pitchFamily="34" charset="0"/>
              </a:rPr>
              <a:t>2504388</a:t>
            </a:r>
            <a:endParaRPr lang="en-US" b="1" dirty="0"/>
          </a:p>
          <a:p>
            <a:r>
              <a:rPr lang="en-GB" b="1" dirty="0"/>
              <a:t>Program :- </a:t>
            </a:r>
            <a:r>
              <a:rPr lang="en-GB" dirty="0"/>
              <a:t>MSc Cybersecurity and Digital Forensics</a:t>
            </a:r>
            <a:endParaRPr lang="en-IN" dirty="0"/>
          </a:p>
        </p:txBody>
      </p:sp>
      <p:pic>
        <p:nvPicPr>
          <p:cNvPr id="4" name="Picture 3" descr="A logo of a university&#10;&#10;AI-generated content may be incorrect.">
            <a:extLst>
              <a:ext uri="{FF2B5EF4-FFF2-40B4-BE49-F238E27FC236}">
                <a16:creationId xmlns:a16="http://schemas.microsoft.com/office/drawing/2014/main" id="{9B6BE851-C21F-3C5A-926F-34703867DF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929" y="161686"/>
            <a:ext cx="2590452" cy="130386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4BE9-1236-D7BA-4266-2B638E642BBB}"/>
              </a:ext>
            </a:extLst>
          </p:cNvPr>
          <p:cNvSpPr>
            <a:spLocks noGrp="1"/>
          </p:cNvSpPr>
          <p:nvPr>
            <p:ph type="title"/>
          </p:nvPr>
        </p:nvSpPr>
        <p:spPr/>
        <p:txBody>
          <a:bodyPr/>
          <a:lstStyle/>
          <a:p>
            <a:r>
              <a:rPr lang="en-US" dirty="0"/>
              <a:t>Introduction of digital forensics</a:t>
            </a:r>
            <a:endParaRPr lang="en-IN" dirty="0"/>
          </a:p>
        </p:txBody>
      </p:sp>
      <p:sp>
        <p:nvSpPr>
          <p:cNvPr id="4" name="Rectangle 1">
            <a:extLst>
              <a:ext uri="{FF2B5EF4-FFF2-40B4-BE49-F238E27FC236}">
                <a16:creationId xmlns:a16="http://schemas.microsoft.com/office/drawing/2014/main" id="{3D69CF72-6ABC-278F-EB2B-2218F10E0020}"/>
              </a:ext>
            </a:extLst>
          </p:cNvPr>
          <p:cNvSpPr>
            <a:spLocks noGrp="1" noChangeArrowheads="1"/>
          </p:cNvSpPr>
          <p:nvPr>
            <p:ph idx="1"/>
          </p:nvPr>
        </p:nvSpPr>
        <p:spPr bwMode="auto">
          <a:xfrm>
            <a:off x="1069847" y="2656136"/>
            <a:ext cx="795223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i="0" u="none" strike="noStrike" cap="none" normalizeH="0" baseline="0" dirty="0">
                <a:ln>
                  <a:noFill/>
                </a:ln>
                <a:solidFill>
                  <a:schemeClr val="tx1"/>
                </a:solidFill>
                <a:effectLst/>
                <a:latin typeface="Aptos" panose="020B0004020202020204" pitchFamily="34" charset="0"/>
              </a:rPr>
              <a:t>“Mobile forensics is the process of collecting and analyzing data from mobile phones to find digital evidence. It helps investigators understand communication, location, and activities of a person. This evidence must be handled carefully so it can be used in court. Mobile devices store important information like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messages</a:t>
            </a:r>
            <a:r>
              <a:rPr kumimoji="0" lang="en-US" altLang="en-US" sz="1800" i="0" u="none" strike="noStrike" cap="none" normalizeH="0" baseline="0" dirty="0">
                <a:ln>
                  <a:noFill/>
                </a:ln>
                <a:solidFill>
                  <a:schemeClr val="tx1"/>
                </a:solidFill>
                <a:effectLst/>
                <a:latin typeface="Aptos" panose="020B0004020202020204" pitchFamily="34" charset="0"/>
              </a:rPr>
              <a:t>, calls, apps, and location data, which makes them very useful in investigations.”</a:t>
            </a:r>
          </a:p>
        </p:txBody>
      </p:sp>
    </p:spTree>
    <p:extLst>
      <p:ext uri="{BB962C8B-B14F-4D97-AF65-F5344CB8AC3E}">
        <p14:creationId xmlns:p14="http://schemas.microsoft.com/office/powerpoint/2010/main" val="4137413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4E69-3D50-19AD-0A24-A3BADA699E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B4F243-8847-7A04-2301-2631CFBFD59D}"/>
              </a:ext>
            </a:extLst>
          </p:cNvPr>
          <p:cNvSpPr>
            <a:spLocks noGrp="1"/>
          </p:cNvSpPr>
          <p:nvPr>
            <p:ph type="title"/>
          </p:nvPr>
        </p:nvSpPr>
        <p:spPr/>
        <p:txBody>
          <a:bodyPr/>
          <a:lstStyle/>
          <a:p>
            <a:r>
              <a:t>Aim of Investigation</a:t>
            </a:r>
          </a:p>
        </p:txBody>
      </p:sp>
      <p:sp>
        <p:nvSpPr>
          <p:cNvPr id="3" name="Content Placeholder 2">
            <a:extLst>
              <a:ext uri="{FF2B5EF4-FFF2-40B4-BE49-F238E27FC236}">
                <a16:creationId xmlns:a16="http://schemas.microsoft.com/office/drawing/2014/main" id="{AFCB0F78-7875-6191-DECC-22905D190344}"/>
              </a:ext>
            </a:extLst>
          </p:cNvPr>
          <p:cNvSpPr>
            <a:spLocks noGrp="1"/>
          </p:cNvSpPr>
          <p:nvPr>
            <p:ph idx="1"/>
          </p:nvPr>
        </p:nvSpPr>
        <p:spPr/>
        <p:txBody>
          <a:bodyPr>
            <a:normAutofit/>
          </a:bodyPr>
          <a:lstStyle/>
          <a:p>
            <a:r>
              <a:rPr dirty="0">
                <a:latin typeface="Aptos" panose="020B0004020202020204" pitchFamily="34" charset="0"/>
              </a:rPr>
              <a:t>Investigate suspected corporate espionage involving QT-AI-2025 patent</a:t>
            </a:r>
          </a:p>
          <a:p>
            <a:r>
              <a:rPr dirty="0">
                <a:latin typeface="Aptos" panose="020B0004020202020204" pitchFamily="34" charset="0"/>
              </a:rPr>
              <a:t>Identify </a:t>
            </a:r>
            <a:r>
              <a:rPr dirty="0">
                <a:latin typeface="Times New Roman" panose="02020603050405020304" pitchFamily="18" charset="0"/>
                <a:cs typeface="Times New Roman" panose="02020603050405020304" pitchFamily="18" charset="0"/>
              </a:rPr>
              <a:t>unauthorized</a:t>
            </a:r>
            <a:r>
              <a:rPr dirty="0">
                <a:latin typeface="Aptos" panose="020B0004020202020204" pitchFamily="34" charset="0"/>
              </a:rPr>
              <a:t> access, copying, and transfer of intellectual property</a:t>
            </a:r>
          </a:p>
          <a:p>
            <a:r>
              <a:rPr dirty="0">
                <a:latin typeface="Aptos" panose="020B0004020202020204" pitchFamily="34" charset="0"/>
              </a:rPr>
              <a:t>Determine involvement of Emma, Joe, and Norman through digital evidence</a:t>
            </a:r>
          </a:p>
          <a:p>
            <a:r>
              <a:rPr dirty="0">
                <a:latin typeface="Aptos" panose="020B0004020202020204" pitchFamily="34" charset="0"/>
              </a:rPr>
              <a:t>Ensure forensic integrity and legal admissibility of findings</a:t>
            </a:r>
          </a:p>
          <a:p>
            <a:r>
              <a:rPr dirty="0">
                <a:latin typeface="Aptos" panose="020B0004020202020204" pitchFamily="34" charset="0"/>
              </a:rPr>
              <a:t>Provide clear, evidence-based conclusions for legal and </a:t>
            </a:r>
            <a:r>
              <a:rPr dirty="0" err="1">
                <a:latin typeface="Aptos" panose="020B0004020202020204" pitchFamily="34" charset="0"/>
              </a:rPr>
              <a:t>organisational</a:t>
            </a:r>
            <a:r>
              <a:rPr dirty="0">
                <a:latin typeface="Aptos" panose="020B0004020202020204" pitchFamily="34" charset="0"/>
              </a:rPr>
              <a:t> action</a:t>
            </a:r>
          </a:p>
        </p:txBody>
      </p:sp>
    </p:spTree>
    <p:extLst>
      <p:ext uri="{BB962C8B-B14F-4D97-AF65-F5344CB8AC3E}">
        <p14:creationId xmlns:p14="http://schemas.microsoft.com/office/powerpoint/2010/main" val="202117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1693" y="130670"/>
            <a:ext cx="10058400" cy="1609344"/>
          </a:xfrm>
        </p:spPr>
        <p:txBody>
          <a:bodyPr/>
          <a:lstStyle/>
          <a:p>
            <a:r>
              <a:rPr dirty="0"/>
              <a:t>Evidence Acquisition</a:t>
            </a:r>
          </a:p>
        </p:txBody>
      </p:sp>
      <p:pic>
        <p:nvPicPr>
          <p:cNvPr id="1026" name="Picture 2">
            <a:extLst>
              <a:ext uri="{FF2B5EF4-FFF2-40B4-BE49-F238E27FC236}">
                <a16:creationId xmlns:a16="http://schemas.microsoft.com/office/drawing/2014/main" id="{A7E783C6-FE14-6D34-4503-6ABC798C57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9226" y="1740014"/>
            <a:ext cx="3705534" cy="20865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17E312C-2A97-0329-F369-A986E14EFC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9226" y="3978921"/>
            <a:ext cx="3705534" cy="251243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7D4EF990-84D7-5704-2951-8C16E9727EF9}"/>
              </a:ext>
            </a:extLst>
          </p:cNvPr>
          <p:cNvSpPr>
            <a:spLocks noGrp="1" noChangeArrowheads="1"/>
          </p:cNvSpPr>
          <p:nvPr>
            <p:ph idx="1"/>
          </p:nvPr>
        </p:nvSpPr>
        <p:spPr bwMode="auto">
          <a:xfrm>
            <a:off x="1066800" y="2259302"/>
            <a:ext cx="488258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Devices were legally collected and copied using forensic tools, with special protection to prevent changes, and checked with hash values to ensure the data stayed original and complete.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442" y="137842"/>
            <a:ext cx="10058400" cy="1609344"/>
          </a:xfrm>
        </p:spPr>
        <p:txBody>
          <a:bodyPr/>
          <a:lstStyle/>
          <a:p>
            <a:r>
              <a:rPr dirty="0"/>
              <a:t>Communication Analysis</a:t>
            </a:r>
          </a:p>
        </p:txBody>
      </p:sp>
      <p:pic>
        <p:nvPicPr>
          <p:cNvPr id="5" name="Picture 4">
            <a:extLst>
              <a:ext uri="{FF2B5EF4-FFF2-40B4-BE49-F238E27FC236}">
                <a16:creationId xmlns:a16="http://schemas.microsoft.com/office/drawing/2014/main" id="{BB47C77E-33B6-AD21-A9DA-C032C6738FED}"/>
              </a:ext>
            </a:extLst>
          </p:cNvPr>
          <p:cNvPicPr>
            <a:picLocks noChangeAspect="1"/>
          </p:cNvPicPr>
          <p:nvPr/>
        </p:nvPicPr>
        <p:blipFill>
          <a:blip r:embed="rId2"/>
          <a:stretch>
            <a:fillRect/>
          </a:stretch>
        </p:blipFill>
        <p:spPr>
          <a:xfrm>
            <a:off x="6096000" y="1749314"/>
            <a:ext cx="4050890" cy="2124596"/>
          </a:xfrm>
          <a:prstGeom prst="rect">
            <a:avLst/>
          </a:prstGeom>
        </p:spPr>
      </p:pic>
      <p:sp>
        <p:nvSpPr>
          <p:cNvPr id="4" name="Rectangle 1">
            <a:extLst>
              <a:ext uri="{FF2B5EF4-FFF2-40B4-BE49-F238E27FC236}">
                <a16:creationId xmlns:a16="http://schemas.microsoft.com/office/drawing/2014/main" id="{B884217B-DFA0-5F7B-07E7-F328C6059755}"/>
              </a:ext>
            </a:extLst>
          </p:cNvPr>
          <p:cNvSpPr>
            <a:spLocks noGrp="1" noChangeArrowheads="1"/>
          </p:cNvSpPr>
          <p:nvPr>
            <p:ph idx="1"/>
          </p:nvPr>
        </p:nvSpPr>
        <p:spPr bwMode="auto">
          <a:xfrm>
            <a:off x="1025225" y="2111864"/>
            <a:ext cx="389401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Messages from WhatsApp, Instagram, and email were collected and arranged in order, revealing discussions about file sharing and money, including recovered deleted messages that showed attempts to hide activity.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080" y="140503"/>
            <a:ext cx="10058400" cy="1609344"/>
          </a:xfrm>
        </p:spPr>
        <p:txBody>
          <a:bodyPr/>
          <a:lstStyle/>
          <a:p>
            <a:r>
              <a:rPr dirty="0"/>
              <a:t>File Analysis</a:t>
            </a:r>
          </a:p>
        </p:txBody>
      </p:sp>
      <p:pic>
        <p:nvPicPr>
          <p:cNvPr id="3074" name="Picture 2">
            <a:extLst>
              <a:ext uri="{FF2B5EF4-FFF2-40B4-BE49-F238E27FC236}">
                <a16:creationId xmlns:a16="http://schemas.microsoft.com/office/drawing/2014/main" id="{6D0C65F7-3F4E-D15A-97DA-491924F2CD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3832" y="1671484"/>
            <a:ext cx="3455089" cy="175751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3BA6C49A-0C06-A8E6-60C1-F9B4990BE6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3664" y="3782961"/>
            <a:ext cx="3455089" cy="224421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2715D450-D69A-28C5-1052-1B2379F33295}"/>
              </a:ext>
            </a:extLst>
          </p:cNvPr>
          <p:cNvSpPr>
            <a:spLocks noGrp="1" noChangeArrowheads="1"/>
          </p:cNvSpPr>
          <p:nvPr>
            <p:ph idx="1"/>
          </p:nvPr>
        </p:nvSpPr>
        <p:spPr bwMode="auto">
          <a:xfrm>
            <a:off x="1025485" y="2061831"/>
            <a:ext cx="375485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USB drive had sensitive files, including deleted ones that were recovered, and analysis showed they were recently used and shared across devices, confirming an attempt to secretly transfer data.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Call Log &amp; Email Correlation</a:t>
            </a:r>
          </a:p>
        </p:txBody>
      </p:sp>
      <p:pic>
        <p:nvPicPr>
          <p:cNvPr id="1026" name="Picture 2">
            <a:extLst>
              <a:ext uri="{FF2B5EF4-FFF2-40B4-BE49-F238E27FC236}">
                <a16:creationId xmlns:a16="http://schemas.microsoft.com/office/drawing/2014/main" id="{AC809B17-A465-6C13-823B-C1E4E0971C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95716"/>
            <a:ext cx="5276850" cy="2590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BBF7B397-C20D-9CAD-C524-C37969A80E96}"/>
              </a:ext>
            </a:extLst>
          </p:cNvPr>
          <p:cNvSpPr>
            <a:spLocks noGrp="1" noChangeArrowheads="1"/>
          </p:cNvSpPr>
          <p:nvPr>
            <p:ph idx="1"/>
          </p:nvPr>
        </p:nvSpPr>
        <p:spPr bwMode="auto">
          <a:xfrm>
            <a:off x="1069974" y="2375368"/>
            <a:ext cx="382611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Call logs and emails showed that Emma, Joe, and Norman were in frequent contact at key times, with messages and file attachments matching the transfers, proving they planned and coordinated the activity.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Suspect Profiling</a:t>
            </a:r>
          </a:p>
        </p:txBody>
      </p:sp>
      <p:sp>
        <p:nvSpPr>
          <p:cNvPr id="3" name="Content Placeholder 2"/>
          <p:cNvSpPr>
            <a:spLocks noGrp="1"/>
          </p:cNvSpPr>
          <p:nvPr>
            <p:ph idx="1"/>
          </p:nvPr>
        </p:nvSpPr>
        <p:spPr>
          <a:xfrm>
            <a:off x="1069848" y="2093976"/>
            <a:ext cx="11043494" cy="2330540"/>
          </a:xfrm>
        </p:spPr>
        <p:txBody>
          <a:bodyPr>
            <a:normAutofit/>
          </a:bodyPr>
          <a:lstStyle/>
          <a:p>
            <a:r>
              <a:rPr lang="en-US" dirty="0">
                <a:latin typeface="Times New Roman" panose="02020603050405020304" pitchFamily="18" charset="0"/>
                <a:cs typeface="Times New Roman" panose="02020603050405020304" pitchFamily="18" charset="0"/>
              </a:rPr>
              <a:t>Emma: Primary actor with internal access and direct data extraction role</a:t>
            </a:r>
          </a:p>
          <a:p>
            <a:r>
              <a:rPr lang="en-US" dirty="0">
                <a:latin typeface="Times New Roman" panose="02020603050405020304" pitchFamily="18" charset="0"/>
                <a:cs typeface="Times New Roman" panose="02020603050405020304" pitchFamily="18" charset="0"/>
              </a:rPr>
              <a:t>Joe: Intermediary managing communication and negotiation</a:t>
            </a:r>
          </a:p>
          <a:p>
            <a:r>
              <a:rPr lang="en-US" dirty="0">
                <a:latin typeface="Times New Roman" panose="02020603050405020304" pitchFamily="18" charset="0"/>
                <a:cs typeface="Times New Roman" panose="02020603050405020304" pitchFamily="18" charset="0"/>
              </a:rPr>
              <a:t>Norman: External buyer linked to competitor </a:t>
            </a:r>
            <a:r>
              <a:rPr lang="en-US" dirty="0" err="1">
                <a:latin typeface="Times New Roman" panose="02020603050405020304" pitchFamily="18" charset="0"/>
                <a:cs typeface="Times New Roman" panose="02020603050405020304" pitchFamily="18" charset="0"/>
              </a:rPr>
              <a:t>organisation</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Evidence shows clearly defined roles in </a:t>
            </a:r>
            <a:r>
              <a:rPr lang="en-US" dirty="0" err="1">
                <a:latin typeface="Times New Roman" panose="02020603050405020304" pitchFamily="18" charset="0"/>
                <a:cs typeface="Times New Roman" panose="02020603050405020304" pitchFamily="18" charset="0"/>
              </a:rPr>
              <a:t>organised</a:t>
            </a:r>
            <a:r>
              <a:rPr lang="en-US" dirty="0">
                <a:latin typeface="Times New Roman" panose="02020603050405020304" pitchFamily="18" charset="0"/>
                <a:cs typeface="Times New Roman" panose="02020603050405020304" pitchFamily="18" charset="0"/>
              </a:rPr>
              <a:t> scheme</a:t>
            </a:r>
          </a:p>
          <a:p>
            <a:r>
              <a:rPr lang="en-US" dirty="0">
                <a:latin typeface="Times New Roman" panose="02020603050405020304" pitchFamily="18" charset="0"/>
                <a:cs typeface="Times New Roman" panose="02020603050405020304" pitchFamily="18" charset="0"/>
              </a:rPr>
              <a:t>Motivation primarily financial and competitive advantage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95BA2-10F0-52EA-CEC5-E93D6F2B9178}"/>
              </a:ext>
            </a:extLst>
          </p:cNvPr>
          <p:cNvSpPr>
            <a:spLocks noGrp="1"/>
          </p:cNvSpPr>
          <p:nvPr>
            <p:ph type="title"/>
          </p:nvPr>
        </p:nvSpPr>
        <p:spPr/>
        <p:txBody>
          <a:bodyPr/>
          <a:lstStyle/>
          <a:p>
            <a:r>
              <a:rPr lang="en-US" dirty="0"/>
              <a:t>Timeline </a:t>
            </a:r>
            <a:endParaRPr lang="en-IN" dirty="0"/>
          </a:p>
        </p:txBody>
      </p:sp>
      <p:pic>
        <p:nvPicPr>
          <p:cNvPr id="5" name="Content Placeholder 4">
            <a:extLst>
              <a:ext uri="{FF2B5EF4-FFF2-40B4-BE49-F238E27FC236}">
                <a16:creationId xmlns:a16="http://schemas.microsoft.com/office/drawing/2014/main" id="{713BA328-2106-95BE-DCD5-FBDC4C6EBD44}"/>
              </a:ext>
            </a:extLst>
          </p:cNvPr>
          <p:cNvPicPr>
            <a:picLocks noGrp="1" noChangeAspect="1"/>
          </p:cNvPicPr>
          <p:nvPr>
            <p:ph idx="1"/>
          </p:nvPr>
        </p:nvPicPr>
        <p:blipFill>
          <a:blip r:embed="rId2"/>
          <a:stretch>
            <a:fillRect/>
          </a:stretch>
        </p:blipFill>
        <p:spPr>
          <a:xfrm>
            <a:off x="4478077" y="2120900"/>
            <a:ext cx="3242195" cy="4051300"/>
          </a:xfrm>
          <a:prstGeom prst="rect">
            <a:avLst/>
          </a:prstGeom>
        </p:spPr>
      </p:pic>
    </p:spTree>
    <p:extLst>
      <p:ext uri="{BB962C8B-B14F-4D97-AF65-F5344CB8AC3E}">
        <p14:creationId xmlns:p14="http://schemas.microsoft.com/office/powerpoint/2010/main" val="8305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065" y="181299"/>
            <a:ext cx="10058400" cy="1609344"/>
          </a:xfrm>
        </p:spPr>
        <p:txBody>
          <a:bodyPr/>
          <a:lstStyle/>
          <a:p>
            <a:r>
              <a:rPr dirty="0"/>
              <a:t>Forensic Images</a:t>
            </a:r>
          </a:p>
        </p:txBody>
      </p:sp>
      <p:pic>
        <p:nvPicPr>
          <p:cNvPr id="3074" name="Picture 2">
            <a:extLst>
              <a:ext uri="{FF2B5EF4-FFF2-40B4-BE49-F238E27FC236}">
                <a16:creationId xmlns:a16="http://schemas.microsoft.com/office/drawing/2014/main" id="{F4EB3BCA-0FAF-9A12-AE3C-E684D48ADF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6878" y="1790643"/>
            <a:ext cx="3726271" cy="20692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1CC9EDBE-18D2-9EE9-EF28-7E7647D8F8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6877" y="4054105"/>
            <a:ext cx="3726271" cy="227786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D4DD34A5-230D-717B-4D29-5F448C99A86F}"/>
              </a:ext>
            </a:extLst>
          </p:cNvPr>
          <p:cNvSpPr>
            <a:spLocks noGrp="1" noChangeArrowheads="1"/>
          </p:cNvSpPr>
          <p:nvPr>
            <p:ph idx="1"/>
          </p:nvPr>
        </p:nvSpPr>
        <p:spPr bwMode="auto">
          <a:xfrm>
            <a:off x="371475" y="1790643"/>
            <a:ext cx="4976029"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Complete copies of the data were made using proper forensic tools, checked for accuracy with hashes, and used for safe analysis without changing the original, making them valid for court.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764" y="227445"/>
            <a:ext cx="10058400" cy="1609344"/>
          </a:xfrm>
        </p:spPr>
        <p:txBody>
          <a:bodyPr/>
          <a:lstStyle/>
          <a:p>
            <a:r>
              <a:rPr dirty="0"/>
              <a:t>Forensic Report</a:t>
            </a:r>
          </a:p>
        </p:txBody>
      </p:sp>
      <p:pic>
        <p:nvPicPr>
          <p:cNvPr id="4098" name="Picture 2">
            <a:extLst>
              <a:ext uri="{FF2B5EF4-FFF2-40B4-BE49-F238E27FC236}">
                <a16:creationId xmlns:a16="http://schemas.microsoft.com/office/drawing/2014/main" id="{CBDBE601-D453-689E-29CF-3620DB1049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59194"/>
            <a:ext cx="3561735" cy="221471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E5E9709E-7EF3-18A0-F470-763C88D9B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9984" y="4007567"/>
            <a:ext cx="3557752" cy="246205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523B3CFF-E226-60C8-EAAF-636C2974301F}"/>
              </a:ext>
            </a:extLst>
          </p:cNvPr>
          <p:cNvSpPr>
            <a:spLocks noGrp="1" noChangeArrowheads="1"/>
          </p:cNvSpPr>
          <p:nvPr>
            <p:ph idx="1"/>
          </p:nvPr>
        </p:nvSpPr>
        <p:spPr bwMode="auto">
          <a:xfrm>
            <a:off x="500062" y="1939898"/>
            <a:ext cx="306494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proper forensic process was followed with full documentation, trusted tools, and legal standards, producing clear and reliable investigation results.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692CF-FF67-FBDA-4051-845C4D1F9444}"/>
              </a:ext>
            </a:extLst>
          </p:cNvPr>
          <p:cNvSpPr>
            <a:spLocks noGrp="1"/>
          </p:cNvSpPr>
          <p:nvPr>
            <p:ph type="title"/>
          </p:nvPr>
        </p:nvSpPr>
        <p:spPr>
          <a:xfrm>
            <a:off x="322596" y="138124"/>
            <a:ext cx="10058400" cy="1609344"/>
          </a:xfrm>
        </p:spPr>
        <p:txBody>
          <a:bodyPr/>
          <a:lstStyle/>
          <a:p>
            <a:r>
              <a:rPr lang="en-IN" dirty="0"/>
              <a:t>Phone Data Analysis</a:t>
            </a:r>
          </a:p>
        </p:txBody>
      </p:sp>
      <p:pic>
        <p:nvPicPr>
          <p:cNvPr id="7" name="Picture 6">
            <a:extLst>
              <a:ext uri="{FF2B5EF4-FFF2-40B4-BE49-F238E27FC236}">
                <a16:creationId xmlns:a16="http://schemas.microsoft.com/office/drawing/2014/main" id="{AB3A1C4C-2A6D-3E41-5B83-03EC4ACC8EBC}"/>
              </a:ext>
            </a:extLst>
          </p:cNvPr>
          <p:cNvPicPr>
            <a:picLocks noChangeAspect="1"/>
          </p:cNvPicPr>
          <p:nvPr/>
        </p:nvPicPr>
        <p:blipFill>
          <a:blip r:embed="rId2"/>
          <a:stretch>
            <a:fillRect/>
          </a:stretch>
        </p:blipFill>
        <p:spPr>
          <a:xfrm>
            <a:off x="5717262" y="1747469"/>
            <a:ext cx="3301874" cy="1846024"/>
          </a:xfrm>
          <a:prstGeom prst="rect">
            <a:avLst/>
          </a:prstGeom>
        </p:spPr>
      </p:pic>
      <p:pic>
        <p:nvPicPr>
          <p:cNvPr id="9" name="Picture 8">
            <a:extLst>
              <a:ext uri="{FF2B5EF4-FFF2-40B4-BE49-F238E27FC236}">
                <a16:creationId xmlns:a16="http://schemas.microsoft.com/office/drawing/2014/main" id="{32D0EDD9-6F6E-2723-3C2B-F1975FDEB5CD}"/>
              </a:ext>
            </a:extLst>
          </p:cNvPr>
          <p:cNvPicPr>
            <a:picLocks noChangeAspect="1"/>
          </p:cNvPicPr>
          <p:nvPr/>
        </p:nvPicPr>
        <p:blipFill>
          <a:blip r:embed="rId3"/>
          <a:stretch>
            <a:fillRect/>
          </a:stretch>
        </p:blipFill>
        <p:spPr>
          <a:xfrm>
            <a:off x="9201590" y="1747468"/>
            <a:ext cx="2807642" cy="1846024"/>
          </a:xfrm>
          <a:prstGeom prst="rect">
            <a:avLst/>
          </a:prstGeom>
        </p:spPr>
      </p:pic>
      <p:pic>
        <p:nvPicPr>
          <p:cNvPr id="11" name="Picture 10">
            <a:extLst>
              <a:ext uri="{FF2B5EF4-FFF2-40B4-BE49-F238E27FC236}">
                <a16:creationId xmlns:a16="http://schemas.microsoft.com/office/drawing/2014/main" id="{00FD1C73-0343-F590-0FCF-B31ADC3FCE6C}"/>
              </a:ext>
            </a:extLst>
          </p:cNvPr>
          <p:cNvPicPr>
            <a:picLocks noChangeAspect="1"/>
          </p:cNvPicPr>
          <p:nvPr/>
        </p:nvPicPr>
        <p:blipFill>
          <a:blip r:embed="rId4"/>
          <a:stretch>
            <a:fillRect/>
          </a:stretch>
        </p:blipFill>
        <p:spPr>
          <a:xfrm>
            <a:off x="5717262" y="3947293"/>
            <a:ext cx="3301875" cy="2087111"/>
          </a:xfrm>
          <a:prstGeom prst="rect">
            <a:avLst/>
          </a:prstGeom>
        </p:spPr>
      </p:pic>
      <p:pic>
        <p:nvPicPr>
          <p:cNvPr id="13" name="Picture 12">
            <a:extLst>
              <a:ext uri="{FF2B5EF4-FFF2-40B4-BE49-F238E27FC236}">
                <a16:creationId xmlns:a16="http://schemas.microsoft.com/office/drawing/2014/main" id="{29B0B0A7-0199-23C2-0641-E91259784ED1}"/>
              </a:ext>
            </a:extLst>
          </p:cNvPr>
          <p:cNvPicPr>
            <a:picLocks noChangeAspect="1"/>
          </p:cNvPicPr>
          <p:nvPr/>
        </p:nvPicPr>
        <p:blipFill>
          <a:blip r:embed="rId5"/>
          <a:stretch>
            <a:fillRect/>
          </a:stretch>
        </p:blipFill>
        <p:spPr>
          <a:xfrm>
            <a:off x="9201590" y="3818957"/>
            <a:ext cx="2990410" cy="2215448"/>
          </a:xfrm>
          <a:prstGeom prst="rect">
            <a:avLst/>
          </a:prstGeom>
        </p:spPr>
      </p:pic>
      <p:sp>
        <p:nvSpPr>
          <p:cNvPr id="4" name="Rectangle 1">
            <a:extLst>
              <a:ext uri="{FF2B5EF4-FFF2-40B4-BE49-F238E27FC236}">
                <a16:creationId xmlns:a16="http://schemas.microsoft.com/office/drawing/2014/main" id="{F2CBAEC2-F4E5-6DFB-6469-763A610D63E7}"/>
              </a:ext>
            </a:extLst>
          </p:cNvPr>
          <p:cNvSpPr>
            <a:spLocks noGrp="1" noChangeArrowheads="1"/>
          </p:cNvSpPr>
          <p:nvPr>
            <p:ph idx="1"/>
          </p:nvPr>
        </p:nvSpPr>
        <p:spPr bwMode="auto">
          <a:xfrm>
            <a:off x="322263" y="1918484"/>
            <a:ext cx="309226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Mobile device data was extracted, including device details, activity times, and communication logs, and organized into simple tables for analysis.</a:t>
            </a:r>
          </a:p>
        </p:txBody>
      </p:sp>
    </p:spTree>
    <p:extLst>
      <p:ext uri="{BB962C8B-B14F-4D97-AF65-F5344CB8AC3E}">
        <p14:creationId xmlns:p14="http://schemas.microsoft.com/office/powerpoint/2010/main" val="1408949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0BCC-8FAB-B9CC-448B-6DC8DE632D49}"/>
              </a:ext>
            </a:extLst>
          </p:cNvPr>
          <p:cNvSpPr>
            <a:spLocks noGrp="1"/>
          </p:cNvSpPr>
          <p:nvPr>
            <p:ph type="title"/>
          </p:nvPr>
        </p:nvSpPr>
        <p:spPr>
          <a:xfrm>
            <a:off x="273436" y="226174"/>
            <a:ext cx="10058400" cy="1609344"/>
          </a:xfrm>
        </p:spPr>
        <p:txBody>
          <a:bodyPr/>
          <a:lstStyle/>
          <a:p>
            <a:r>
              <a:rPr lang="en-IN" dirty="0"/>
              <a:t>Phone Data Records – Part 2</a:t>
            </a:r>
          </a:p>
        </p:txBody>
      </p:sp>
      <p:pic>
        <p:nvPicPr>
          <p:cNvPr id="9" name="Picture 8">
            <a:extLst>
              <a:ext uri="{FF2B5EF4-FFF2-40B4-BE49-F238E27FC236}">
                <a16:creationId xmlns:a16="http://schemas.microsoft.com/office/drawing/2014/main" id="{6BB9DE08-1C27-4C85-1C67-D27EF9EEB7EA}"/>
              </a:ext>
            </a:extLst>
          </p:cNvPr>
          <p:cNvPicPr>
            <a:picLocks noChangeAspect="1"/>
          </p:cNvPicPr>
          <p:nvPr/>
        </p:nvPicPr>
        <p:blipFill>
          <a:blip r:embed="rId2"/>
          <a:stretch>
            <a:fillRect/>
          </a:stretch>
        </p:blipFill>
        <p:spPr>
          <a:xfrm>
            <a:off x="5298919" y="4473278"/>
            <a:ext cx="3030855" cy="1960236"/>
          </a:xfrm>
          <a:prstGeom prst="rect">
            <a:avLst/>
          </a:prstGeom>
        </p:spPr>
      </p:pic>
      <p:pic>
        <p:nvPicPr>
          <p:cNvPr id="11" name="Picture 10">
            <a:extLst>
              <a:ext uri="{FF2B5EF4-FFF2-40B4-BE49-F238E27FC236}">
                <a16:creationId xmlns:a16="http://schemas.microsoft.com/office/drawing/2014/main" id="{025696CF-91EC-40B7-176D-51515C90A588}"/>
              </a:ext>
            </a:extLst>
          </p:cNvPr>
          <p:cNvPicPr>
            <a:picLocks noChangeAspect="1"/>
          </p:cNvPicPr>
          <p:nvPr/>
        </p:nvPicPr>
        <p:blipFill>
          <a:blip r:embed="rId3"/>
          <a:stretch>
            <a:fillRect/>
          </a:stretch>
        </p:blipFill>
        <p:spPr>
          <a:xfrm>
            <a:off x="7857463" y="1555422"/>
            <a:ext cx="4061101" cy="2349662"/>
          </a:xfrm>
          <a:prstGeom prst="rect">
            <a:avLst/>
          </a:prstGeom>
        </p:spPr>
      </p:pic>
      <p:pic>
        <p:nvPicPr>
          <p:cNvPr id="13" name="Picture 12">
            <a:extLst>
              <a:ext uri="{FF2B5EF4-FFF2-40B4-BE49-F238E27FC236}">
                <a16:creationId xmlns:a16="http://schemas.microsoft.com/office/drawing/2014/main" id="{3E351CFC-B5AE-D54F-24B9-ADEE17CF6AE0}"/>
              </a:ext>
            </a:extLst>
          </p:cNvPr>
          <p:cNvPicPr>
            <a:picLocks noChangeAspect="1"/>
          </p:cNvPicPr>
          <p:nvPr/>
        </p:nvPicPr>
        <p:blipFill>
          <a:blip r:embed="rId4"/>
          <a:stretch>
            <a:fillRect/>
          </a:stretch>
        </p:blipFill>
        <p:spPr>
          <a:xfrm>
            <a:off x="8578645" y="4127747"/>
            <a:ext cx="3339919" cy="2038384"/>
          </a:xfrm>
          <a:prstGeom prst="rect">
            <a:avLst/>
          </a:prstGeom>
        </p:spPr>
      </p:pic>
      <p:pic>
        <p:nvPicPr>
          <p:cNvPr id="15" name="Picture 14">
            <a:extLst>
              <a:ext uri="{FF2B5EF4-FFF2-40B4-BE49-F238E27FC236}">
                <a16:creationId xmlns:a16="http://schemas.microsoft.com/office/drawing/2014/main" id="{2AB07EA8-E38E-7146-A378-7314E69EE62A}"/>
              </a:ext>
            </a:extLst>
          </p:cNvPr>
          <p:cNvPicPr>
            <a:picLocks noChangeAspect="1"/>
          </p:cNvPicPr>
          <p:nvPr/>
        </p:nvPicPr>
        <p:blipFill>
          <a:blip r:embed="rId5"/>
          <a:stretch>
            <a:fillRect/>
          </a:stretch>
        </p:blipFill>
        <p:spPr>
          <a:xfrm>
            <a:off x="5302636" y="1711061"/>
            <a:ext cx="2331823" cy="2612057"/>
          </a:xfrm>
          <a:prstGeom prst="rect">
            <a:avLst/>
          </a:prstGeom>
        </p:spPr>
      </p:pic>
      <p:sp>
        <p:nvSpPr>
          <p:cNvPr id="4" name="Rectangle 1">
            <a:extLst>
              <a:ext uri="{FF2B5EF4-FFF2-40B4-BE49-F238E27FC236}">
                <a16:creationId xmlns:a16="http://schemas.microsoft.com/office/drawing/2014/main" id="{178D66A5-EEC4-AD5E-9970-CD82EB0BE890}"/>
              </a:ext>
            </a:extLst>
          </p:cNvPr>
          <p:cNvSpPr>
            <a:spLocks noGrp="1" noChangeArrowheads="1"/>
          </p:cNvSpPr>
          <p:nvPr>
            <p:ph idx="1"/>
          </p:nvPr>
        </p:nvSpPr>
        <p:spPr bwMode="auto">
          <a:xfrm>
            <a:off x="420688" y="2091280"/>
            <a:ext cx="375777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Device locations were tracked and shown on a map, images and their details were extracted, helping in the digital forensic investigation.</a:t>
            </a:r>
          </a:p>
        </p:txBody>
      </p:sp>
    </p:spTree>
    <p:extLst>
      <p:ext uri="{BB962C8B-B14F-4D97-AF65-F5344CB8AC3E}">
        <p14:creationId xmlns:p14="http://schemas.microsoft.com/office/powerpoint/2010/main" val="2857460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Analysis &amp; Outcomes</a:t>
            </a:r>
          </a:p>
        </p:txBody>
      </p:sp>
      <p:sp>
        <p:nvSpPr>
          <p:cNvPr id="3" name="Content Placeholder 2"/>
          <p:cNvSpPr>
            <a:spLocks noGrp="1"/>
          </p:cNvSpPr>
          <p:nvPr>
            <p:ph idx="1"/>
          </p:nvPr>
        </p:nvSpPr>
        <p:spPr>
          <a:xfrm>
            <a:off x="1069848" y="2121408"/>
            <a:ext cx="10058400" cy="2196592"/>
          </a:xfrm>
        </p:spPr>
        <p:txBody>
          <a:bodyPr/>
          <a:lstStyle/>
          <a:p>
            <a:r>
              <a:rPr dirty="0">
                <a:latin typeface="Times New Roman" panose="02020603050405020304" pitchFamily="18" charset="0"/>
                <a:cs typeface="Times New Roman" panose="02020603050405020304" pitchFamily="18" charset="0"/>
              </a:rPr>
              <a:t>Evidence confirms planned theft of QT-AI-2025 patent</a:t>
            </a:r>
          </a:p>
          <a:p>
            <a:r>
              <a:rPr dirty="0">
                <a:latin typeface="Times New Roman" panose="02020603050405020304" pitchFamily="18" charset="0"/>
                <a:cs typeface="Times New Roman" panose="02020603050405020304" pitchFamily="18" charset="0"/>
              </a:rPr>
              <a:t>Strong communication links prove coordinated conspiracy</a:t>
            </a:r>
          </a:p>
          <a:p>
            <a:r>
              <a:rPr dirty="0">
                <a:latin typeface="Times New Roman" panose="02020603050405020304" pitchFamily="18" charset="0"/>
                <a:cs typeface="Times New Roman" panose="02020603050405020304" pitchFamily="18" charset="0"/>
              </a:rPr>
              <a:t>Timeline shows progression from access to attempted sale</a:t>
            </a:r>
          </a:p>
          <a:p>
            <a:r>
              <a:rPr dirty="0">
                <a:latin typeface="Times New Roman" panose="02020603050405020304" pitchFamily="18" charset="0"/>
                <a:cs typeface="Times New Roman" panose="02020603050405020304" pitchFamily="18" charset="0"/>
              </a:rPr>
              <a:t>File and metadata evidence confirm data exfiltration attempt</a:t>
            </a:r>
          </a:p>
          <a:p>
            <a:r>
              <a:rPr dirty="0">
                <a:latin typeface="Times New Roman" panose="02020603050405020304" pitchFamily="18" charset="0"/>
                <a:cs typeface="Times New Roman" panose="02020603050405020304" pitchFamily="18" charset="0"/>
              </a:rPr>
              <a:t>Conclusion supports corporate espionage with legal implications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4E8C45-648B-78A5-43D7-980E9FAD3BA0}"/>
              </a:ext>
            </a:extLst>
          </p:cNvPr>
          <p:cNvSpPr txBox="1"/>
          <p:nvPr/>
        </p:nvSpPr>
        <p:spPr>
          <a:xfrm>
            <a:off x="1248697" y="2770239"/>
            <a:ext cx="9389806" cy="1015663"/>
          </a:xfrm>
          <a:prstGeom prst="rect">
            <a:avLst/>
          </a:prstGeom>
          <a:noFill/>
        </p:spPr>
        <p:txBody>
          <a:bodyPr wrap="square" rtlCol="0">
            <a:spAutoFit/>
          </a:bodyPr>
          <a:lstStyle/>
          <a:p>
            <a:pPr algn="ctr"/>
            <a:r>
              <a:rPr lang="en-US" sz="6000" dirty="0"/>
              <a:t>Thank You</a:t>
            </a:r>
            <a:endParaRPr lang="en-IN" sz="6000" dirty="0"/>
          </a:p>
        </p:txBody>
      </p:sp>
    </p:spTree>
    <p:extLst>
      <p:ext uri="{BB962C8B-B14F-4D97-AF65-F5344CB8AC3E}">
        <p14:creationId xmlns:p14="http://schemas.microsoft.com/office/powerpoint/2010/main" val="1618619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TM03090434[[fn=Wood Type]]</Template>
  <TotalTime>249</TotalTime>
  <Words>513</Words>
  <Application>Microsoft Office PowerPoint</Application>
  <PresentationFormat>Widescreen</PresentationFormat>
  <Paragraphs>46</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Arial</vt:lpstr>
      <vt:lpstr>Bahnschrift</vt:lpstr>
      <vt:lpstr>Rockwell</vt:lpstr>
      <vt:lpstr>Rockwell Condensed</vt:lpstr>
      <vt:lpstr>Times New Roman</vt:lpstr>
      <vt:lpstr>Wingdings</vt:lpstr>
      <vt:lpstr>Wood Type</vt:lpstr>
      <vt:lpstr>Digital Forensic</vt:lpstr>
      <vt:lpstr>Introduction of digital forensics</vt:lpstr>
      <vt:lpstr>Aim of Investigation</vt:lpstr>
      <vt:lpstr>Evidence Acquisition</vt:lpstr>
      <vt:lpstr>Communication Analysis</vt:lpstr>
      <vt:lpstr>File Analysis</vt:lpstr>
      <vt:lpstr>Call Log &amp; Email Correlation</vt:lpstr>
      <vt:lpstr>Suspect Profiling</vt:lpstr>
      <vt:lpstr>Timeline </vt:lpstr>
      <vt:lpstr>Forensic Images</vt:lpstr>
      <vt:lpstr>Forensic Report</vt:lpstr>
      <vt:lpstr>Phone Data Analysis</vt:lpstr>
      <vt:lpstr>Phone Data Records – Part 2</vt:lpstr>
      <vt:lpstr>Analysis &amp; Outcomes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jay lad</cp:lastModifiedBy>
  <cp:revision>27</cp:revision>
  <dcterms:created xsi:type="dcterms:W3CDTF">2013-01-27T09:14:16Z</dcterms:created>
  <dcterms:modified xsi:type="dcterms:W3CDTF">2026-04-29T09:09:25Z</dcterms:modified>
  <cp:category/>
</cp:coreProperties>
</file>