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2" r:id="rId4"/>
    <p:sldId id="258" r:id="rId5"/>
    <p:sldId id="264" r:id="rId6"/>
    <p:sldId id="263" r:id="rId7"/>
    <p:sldId id="259" r:id="rId8"/>
    <p:sldId id="265" r:id="rId9"/>
    <p:sldId id="260" r:id="rId10"/>
    <p:sldId id="269" r:id="rId11"/>
    <p:sldId id="261"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79"/>
    <p:restoredTop sz="95982"/>
  </p:normalViewPr>
  <p:slideViewPr>
    <p:cSldViewPr snapToGrid="0" snapToObjects="1">
      <p:cViewPr varScale="1">
        <p:scale>
          <a:sx n="77" d="100"/>
          <a:sy n="77" d="100"/>
        </p:scale>
        <p:origin x="216" y="10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77DDCA6-D32A-FB43-B032-0F6E603113E9}" type="doc">
      <dgm:prSet loTypeId="urn:microsoft.com/office/officeart/2005/8/layout/cycle6" loCatId="" qsTypeId="urn:microsoft.com/office/officeart/2005/8/quickstyle/simple1" qsCatId="simple" csTypeId="urn:microsoft.com/office/officeart/2005/8/colors/accent1_2" csCatId="accent1" phldr="1"/>
      <dgm:spPr/>
      <dgm:t>
        <a:bodyPr/>
        <a:lstStyle/>
        <a:p>
          <a:endParaRPr lang="en-GB"/>
        </a:p>
      </dgm:t>
    </dgm:pt>
    <dgm:pt modelId="{5EAB3D67-3C62-0B48-902B-F44FD4A90ADB}">
      <dgm:prSet phldrT="[Text]"/>
      <dgm:spPr/>
      <dgm:t>
        <a:bodyPr/>
        <a:lstStyle/>
        <a:p>
          <a:r>
            <a:rPr lang="en-GB" dirty="0"/>
            <a:t>pupils</a:t>
          </a:r>
        </a:p>
      </dgm:t>
    </dgm:pt>
    <dgm:pt modelId="{A19C2E60-559F-A844-91DC-FE30C1A9318D}" type="parTrans" cxnId="{C0F9A5DE-3E77-924A-8FBC-56CD8D5B77C4}">
      <dgm:prSet/>
      <dgm:spPr/>
      <dgm:t>
        <a:bodyPr/>
        <a:lstStyle/>
        <a:p>
          <a:endParaRPr lang="en-GB"/>
        </a:p>
      </dgm:t>
    </dgm:pt>
    <dgm:pt modelId="{8589107D-1F49-5E44-9CF2-C4A4FE6CBA7A}" type="sibTrans" cxnId="{C0F9A5DE-3E77-924A-8FBC-56CD8D5B77C4}">
      <dgm:prSet/>
      <dgm:spPr/>
      <dgm:t>
        <a:bodyPr/>
        <a:lstStyle/>
        <a:p>
          <a:endParaRPr lang="en-GB"/>
        </a:p>
      </dgm:t>
    </dgm:pt>
    <dgm:pt modelId="{BAC1B409-7168-EE4E-83DD-B5FC72893FA0}">
      <dgm:prSet phldrT="[Text]"/>
      <dgm:spPr/>
      <dgm:t>
        <a:bodyPr/>
        <a:lstStyle/>
        <a:p>
          <a:r>
            <a:rPr lang="en-GB" dirty="0"/>
            <a:t>teachers</a:t>
          </a:r>
        </a:p>
      </dgm:t>
    </dgm:pt>
    <dgm:pt modelId="{3B5A1E6B-3948-F046-BECF-A33F4475BD45}" type="parTrans" cxnId="{76D50052-09B4-684C-A962-F0712D3D35F1}">
      <dgm:prSet/>
      <dgm:spPr/>
      <dgm:t>
        <a:bodyPr/>
        <a:lstStyle/>
        <a:p>
          <a:endParaRPr lang="en-GB"/>
        </a:p>
      </dgm:t>
    </dgm:pt>
    <dgm:pt modelId="{ABE4F337-8D3C-934D-BDCA-FE52E6594521}" type="sibTrans" cxnId="{76D50052-09B4-684C-A962-F0712D3D35F1}">
      <dgm:prSet/>
      <dgm:spPr/>
      <dgm:t>
        <a:bodyPr/>
        <a:lstStyle/>
        <a:p>
          <a:endParaRPr lang="en-GB"/>
        </a:p>
      </dgm:t>
    </dgm:pt>
    <dgm:pt modelId="{612922EF-03E6-C244-9BDC-D020FB8F6DD1}">
      <dgm:prSet phldrT="[Text]"/>
      <dgm:spPr/>
      <dgm:t>
        <a:bodyPr/>
        <a:lstStyle/>
        <a:p>
          <a:r>
            <a:rPr lang="en-GB" dirty="0"/>
            <a:t>governors</a:t>
          </a:r>
        </a:p>
      </dgm:t>
    </dgm:pt>
    <dgm:pt modelId="{0A531D3F-92D6-6C4E-81AD-0A0B13A86BB4}" type="parTrans" cxnId="{58D52E4D-644F-9F42-AB49-E12DB169C736}">
      <dgm:prSet/>
      <dgm:spPr/>
      <dgm:t>
        <a:bodyPr/>
        <a:lstStyle/>
        <a:p>
          <a:endParaRPr lang="en-GB"/>
        </a:p>
      </dgm:t>
    </dgm:pt>
    <dgm:pt modelId="{CC0055FC-A2EB-5B43-9486-0A2DC83E1951}" type="sibTrans" cxnId="{58D52E4D-644F-9F42-AB49-E12DB169C736}">
      <dgm:prSet/>
      <dgm:spPr/>
      <dgm:t>
        <a:bodyPr/>
        <a:lstStyle/>
        <a:p>
          <a:endParaRPr lang="en-GB"/>
        </a:p>
      </dgm:t>
    </dgm:pt>
    <dgm:pt modelId="{7F3579C6-B872-6145-9058-C244788403C0}">
      <dgm:prSet phldrT="[Text]"/>
      <dgm:spPr/>
      <dgm:t>
        <a:bodyPr/>
        <a:lstStyle/>
        <a:p>
          <a:r>
            <a:rPr lang="en-GB" dirty="0"/>
            <a:t>parents</a:t>
          </a:r>
        </a:p>
      </dgm:t>
    </dgm:pt>
    <dgm:pt modelId="{C9F2C446-DFEB-0543-980D-C95627B57E55}" type="parTrans" cxnId="{0E2DC55D-318E-BF47-8C71-AB5F497548FE}">
      <dgm:prSet/>
      <dgm:spPr/>
      <dgm:t>
        <a:bodyPr/>
        <a:lstStyle/>
        <a:p>
          <a:endParaRPr lang="en-GB"/>
        </a:p>
      </dgm:t>
    </dgm:pt>
    <dgm:pt modelId="{D50797FD-14B9-9645-87D6-2CFD438C3D7C}" type="sibTrans" cxnId="{0E2DC55D-318E-BF47-8C71-AB5F497548FE}">
      <dgm:prSet/>
      <dgm:spPr/>
      <dgm:t>
        <a:bodyPr/>
        <a:lstStyle/>
        <a:p>
          <a:endParaRPr lang="en-GB"/>
        </a:p>
      </dgm:t>
    </dgm:pt>
    <dgm:pt modelId="{B6F178C0-1F7A-414A-B25B-1F58082AFB26}">
      <dgm:prSet phldrT="[Text]"/>
      <dgm:spPr/>
      <dgm:t>
        <a:bodyPr/>
        <a:lstStyle/>
        <a:p>
          <a:r>
            <a:rPr lang="en-GB" dirty="0"/>
            <a:t>Local community</a:t>
          </a:r>
        </a:p>
      </dgm:t>
    </dgm:pt>
    <dgm:pt modelId="{D8B123AE-FACC-6747-A8AE-5F465D4BE144}" type="parTrans" cxnId="{F9D62467-F382-F241-9A0C-58BEDA87B1A3}">
      <dgm:prSet/>
      <dgm:spPr/>
      <dgm:t>
        <a:bodyPr/>
        <a:lstStyle/>
        <a:p>
          <a:endParaRPr lang="en-GB"/>
        </a:p>
      </dgm:t>
    </dgm:pt>
    <dgm:pt modelId="{3F06EACE-A2E1-9844-B0E6-CF9C8A432837}" type="sibTrans" cxnId="{F9D62467-F382-F241-9A0C-58BEDA87B1A3}">
      <dgm:prSet/>
      <dgm:spPr/>
      <dgm:t>
        <a:bodyPr/>
        <a:lstStyle/>
        <a:p>
          <a:endParaRPr lang="en-GB"/>
        </a:p>
      </dgm:t>
    </dgm:pt>
    <dgm:pt modelId="{B7032609-3A1B-9844-BF7B-B1C316442033}" type="pres">
      <dgm:prSet presAssocID="{577DDCA6-D32A-FB43-B032-0F6E603113E9}" presName="cycle" presStyleCnt="0">
        <dgm:presLayoutVars>
          <dgm:dir/>
          <dgm:resizeHandles val="exact"/>
        </dgm:presLayoutVars>
      </dgm:prSet>
      <dgm:spPr/>
    </dgm:pt>
    <dgm:pt modelId="{449303DE-0856-2340-83B6-A29E77762B8C}" type="pres">
      <dgm:prSet presAssocID="{5EAB3D67-3C62-0B48-902B-F44FD4A90ADB}" presName="node" presStyleLbl="node1" presStyleIdx="0" presStyleCnt="5">
        <dgm:presLayoutVars>
          <dgm:bulletEnabled val="1"/>
        </dgm:presLayoutVars>
      </dgm:prSet>
      <dgm:spPr/>
    </dgm:pt>
    <dgm:pt modelId="{81977871-F2FC-3D40-90E3-1251EAFC6900}" type="pres">
      <dgm:prSet presAssocID="{5EAB3D67-3C62-0B48-902B-F44FD4A90ADB}" presName="spNode" presStyleCnt="0"/>
      <dgm:spPr/>
    </dgm:pt>
    <dgm:pt modelId="{4614B9E3-A7E3-A142-9EBA-33E48F5D60B6}" type="pres">
      <dgm:prSet presAssocID="{8589107D-1F49-5E44-9CF2-C4A4FE6CBA7A}" presName="sibTrans" presStyleLbl="sibTrans1D1" presStyleIdx="0" presStyleCnt="5"/>
      <dgm:spPr/>
    </dgm:pt>
    <dgm:pt modelId="{4D4256DC-F3FC-B746-B558-5DC0875A248C}" type="pres">
      <dgm:prSet presAssocID="{BAC1B409-7168-EE4E-83DD-B5FC72893FA0}" presName="node" presStyleLbl="node1" presStyleIdx="1" presStyleCnt="5">
        <dgm:presLayoutVars>
          <dgm:bulletEnabled val="1"/>
        </dgm:presLayoutVars>
      </dgm:prSet>
      <dgm:spPr/>
    </dgm:pt>
    <dgm:pt modelId="{B1B93AC4-8402-424C-900B-52AC5CD61AC7}" type="pres">
      <dgm:prSet presAssocID="{BAC1B409-7168-EE4E-83DD-B5FC72893FA0}" presName="spNode" presStyleCnt="0"/>
      <dgm:spPr/>
    </dgm:pt>
    <dgm:pt modelId="{37056DFB-A4DA-EE40-80E3-E5F5911F8B6D}" type="pres">
      <dgm:prSet presAssocID="{ABE4F337-8D3C-934D-BDCA-FE52E6594521}" presName="sibTrans" presStyleLbl="sibTrans1D1" presStyleIdx="1" presStyleCnt="5"/>
      <dgm:spPr/>
    </dgm:pt>
    <dgm:pt modelId="{C0100AC0-1E6A-CC4D-845C-BF63FDA2080C}" type="pres">
      <dgm:prSet presAssocID="{612922EF-03E6-C244-9BDC-D020FB8F6DD1}" presName="node" presStyleLbl="node1" presStyleIdx="2" presStyleCnt="5">
        <dgm:presLayoutVars>
          <dgm:bulletEnabled val="1"/>
        </dgm:presLayoutVars>
      </dgm:prSet>
      <dgm:spPr/>
    </dgm:pt>
    <dgm:pt modelId="{CB57014F-1EA4-BB40-AE24-B9484C93C321}" type="pres">
      <dgm:prSet presAssocID="{612922EF-03E6-C244-9BDC-D020FB8F6DD1}" presName="spNode" presStyleCnt="0"/>
      <dgm:spPr/>
    </dgm:pt>
    <dgm:pt modelId="{037514A8-E876-A14B-9C05-28C780ED3E63}" type="pres">
      <dgm:prSet presAssocID="{CC0055FC-A2EB-5B43-9486-0A2DC83E1951}" presName="sibTrans" presStyleLbl="sibTrans1D1" presStyleIdx="2" presStyleCnt="5"/>
      <dgm:spPr/>
    </dgm:pt>
    <dgm:pt modelId="{2D5E6B14-A8EC-8F4F-AF14-8F70905F3563}" type="pres">
      <dgm:prSet presAssocID="{7F3579C6-B872-6145-9058-C244788403C0}" presName="node" presStyleLbl="node1" presStyleIdx="3" presStyleCnt="5">
        <dgm:presLayoutVars>
          <dgm:bulletEnabled val="1"/>
        </dgm:presLayoutVars>
      </dgm:prSet>
      <dgm:spPr/>
    </dgm:pt>
    <dgm:pt modelId="{04EB607A-ECD5-2845-9ED2-94366096B033}" type="pres">
      <dgm:prSet presAssocID="{7F3579C6-B872-6145-9058-C244788403C0}" presName="spNode" presStyleCnt="0"/>
      <dgm:spPr/>
    </dgm:pt>
    <dgm:pt modelId="{490B8861-CDB7-6D45-A590-C8BFEAE791CE}" type="pres">
      <dgm:prSet presAssocID="{D50797FD-14B9-9645-87D6-2CFD438C3D7C}" presName="sibTrans" presStyleLbl="sibTrans1D1" presStyleIdx="3" presStyleCnt="5"/>
      <dgm:spPr/>
    </dgm:pt>
    <dgm:pt modelId="{857C3354-98B0-0041-A616-05210B0D80B3}" type="pres">
      <dgm:prSet presAssocID="{B6F178C0-1F7A-414A-B25B-1F58082AFB26}" presName="node" presStyleLbl="node1" presStyleIdx="4" presStyleCnt="5">
        <dgm:presLayoutVars>
          <dgm:bulletEnabled val="1"/>
        </dgm:presLayoutVars>
      </dgm:prSet>
      <dgm:spPr/>
    </dgm:pt>
    <dgm:pt modelId="{44ADBDCD-70E2-764F-9B7D-50A0D27E202D}" type="pres">
      <dgm:prSet presAssocID="{B6F178C0-1F7A-414A-B25B-1F58082AFB26}" presName="spNode" presStyleCnt="0"/>
      <dgm:spPr/>
    </dgm:pt>
    <dgm:pt modelId="{C8FC3DE7-BF87-524F-AD5A-8851D7FACA07}" type="pres">
      <dgm:prSet presAssocID="{3F06EACE-A2E1-9844-B0E6-CF9C8A432837}" presName="sibTrans" presStyleLbl="sibTrans1D1" presStyleIdx="4" presStyleCnt="5"/>
      <dgm:spPr/>
    </dgm:pt>
  </dgm:ptLst>
  <dgm:cxnLst>
    <dgm:cxn modelId="{FE1BB60E-FA75-B14A-B6BB-A28B44F796EF}" type="presOf" srcId="{B6F178C0-1F7A-414A-B25B-1F58082AFB26}" destId="{857C3354-98B0-0041-A616-05210B0D80B3}" srcOrd="0" destOrd="0" presId="urn:microsoft.com/office/officeart/2005/8/layout/cycle6"/>
    <dgm:cxn modelId="{F27AC334-E671-E745-BACB-F7CD9EB74989}" type="presOf" srcId="{5EAB3D67-3C62-0B48-902B-F44FD4A90ADB}" destId="{449303DE-0856-2340-83B6-A29E77762B8C}" srcOrd="0" destOrd="0" presId="urn:microsoft.com/office/officeart/2005/8/layout/cycle6"/>
    <dgm:cxn modelId="{58D52E4D-644F-9F42-AB49-E12DB169C736}" srcId="{577DDCA6-D32A-FB43-B032-0F6E603113E9}" destId="{612922EF-03E6-C244-9BDC-D020FB8F6DD1}" srcOrd="2" destOrd="0" parTransId="{0A531D3F-92D6-6C4E-81AD-0A0B13A86BB4}" sibTransId="{CC0055FC-A2EB-5B43-9486-0A2DC83E1951}"/>
    <dgm:cxn modelId="{09E05E51-7170-8149-AF51-F4862AE666A1}" type="presOf" srcId="{7F3579C6-B872-6145-9058-C244788403C0}" destId="{2D5E6B14-A8EC-8F4F-AF14-8F70905F3563}" srcOrd="0" destOrd="0" presId="urn:microsoft.com/office/officeart/2005/8/layout/cycle6"/>
    <dgm:cxn modelId="{76D50052-09B4-684C-A962-F0712D3D35F1}" srcId="{577DDCA6-D32A-FB43-B032-0F6E603113E9}" destId="{BAC1B409-7168-EE4E-83DD-B5FC72893FA0}" srcOrd="1" destOrd="0" parTransId="{3B5A1E6B-3948-F046-BECF-A33F4475BD45}" sibTransId="{ABE4F337-8D3C-934D-BDCA-FE52E6594521}"/>
    <dgm:cxn modelId="{0E2DC55D-318E-BF47-8C71-AB5F497548FE}" srcId="{577DDCA6-D32A-FB43-B032-0F6E603113E9}" destId="{7F3579C6-B872-6145-9058-C244788403C0}" srcOrd="3" destOrd="0" parTransId="{C9F2C446-DFEB-0543-980D-C95627B57E55}" sibTransId="{D50797FD-14B9-9645-87D6-2CFD438C3D7C}"/>
    <dgm:cxn modelId="{A48A6C60-390F-534B-BB24-3ABBC5263199}" type="presOf" srcId="{BAC1B409-7168-EE4E-83DD-B5FC72893FA0}" destId="{4D4256DC-F3FC-B746-B558-5DC0875A248C}" srcOrd="0" destOrd="0" presId="urn:microsoft.com/office/officeart/2005/8/layout/cycle6"/>
    <dgm:cxn modelId="{F9D62467-F382-F241-9A0C-58BEDA87B1A3}" srcId="{577DDCA6-D32A-FB43-B032-0F6E603113E9}" destId="{B6F178C0-1F7A-414A-B25B-1F58082AFB26}" srcOrd="4" destOrd="0" parTransId="{D8B123AE-FACC-6747-A8AE-5F465D4BE144}" sibTransId="{3F06EACE-A2E1-9844-B0E6-CF9C8A432837}"/>
    <dgm:cxn modelId="{C211CE91-BE2A-944E-8DD0-561917542F35}" type="presOf" srcId="{CC0055FC-A2EB-5B43-9486-0A2DC83E1951}" destId="{037514A8-E876-A14B-9C05-28C780ED3E63}" srcOrd="0" destOrd="0" presId="urn:microsoft.com/office/officeart/2005/8/layout/cycle6"/>
    <dgm:cxn modelId="{D898C994-B436-8543-8215-259BE1D138E6}" type="presOf" srcId="{577DDCA6-D32A-FB43-B032-0F6E603113E9}" destId="{B7032609-3A1B-9844-BF7B-B1C316442033}" srcOrd="0" destOrd="0" presId="urn:microsoft.com/office/officeart/2005/8/layout/cycle6"/>
    <dgm:cxn modelId="{7737D2A2-71FC-AF4D-B5F0-B1AB9E2558AC}" type="presOf" srcId="{612922EF-03E6-C244-9BDC-D020FB8F6DD1}" destId="{C0100AC0-1E6A-CC4D-845C-BF63FDA2080C}" srcOrd="0" destOrd="0" presId="urn:microsoft.com/office/officeart/2005/8/layout/cycle6"/>
    <dgm:cxn modelId="{7437DAA6-1835-B44F-9B82-C4D1976266AD}" type="presOf" srcId="{8589107D-1F49-5E44-9CF2-C4A4FE6CBA7A}" destId="{4614B9E3-A7E3-A142-9EBA-33E48F5D60B6}" srcOrd="0" destOrd="0" presId="urn:microsoft.com/office/officeart/2005/8/layout/cycle6"/>
    <dgm:cxn modelId="{595362D5-6813-6647-A8ED-7AF35BA653C9}" type="presOf" srcId="{3F06EACE-A2E1-9844-B0E6-CF9C8A432837}" destId="{C8FC3DE7-BF87-524F-AD5A-8851D7FACA07}" srcOrd="0" destOrd="0" presId="urn:microsoft.com/office/officeart/2005/8/layout/cycle6"/>
    <dgm:cxn modelId="{C0F9A5DE-3E77-924A-8FBC-56CD8D5B77C4}" srcId="{577DDCA6-D32A-FB43-B032-0F6E603113E9}" destId="{5EAB3D67-3C62-0B48-902B-F44FD4A90ADB}" srcOrd="0" destOrd="0" parTransId="{A19C2E60-559F-A844-91DC-FE30C1A9318D}" sibTransId="{8589107D-1F49-5E44-9CF2-C4A4FE6CBA7A}"/>
    <dgm:cxn modelId="{B83B64E8-896F-C94B-AA8A-D6BB1FA54ACD}" type="presOf" srcId="{D50797FD-14B9-9645-87D6-2CFD438C3D7C}" destId="{490B8861-CDB7-6D45-A590-C8BFEAE791CE}" srcOrd="0" destOrd="0" presId="urn:microsoft.com/office/officeart/2005/8/layout/cycle6"/>
    <dgm:cxn modelId="{07E96AFC-A644-D847-99C5-BB664798FA8E}" type="presOf" srcId="{ABE4F337-8D3C-934D-BDCA-FE52E6594521}" destId="{37056DFB-A4DA-EE40-80E3-E5F5911F8B6D}" srcOrd="0" destOrd="0" presId="urn:microsoft.com/office/officeart/2005/8/layout/cycle6"/>
    <dgm:cxn modelId="{C4A9C766-57BB-9D45-BBC3-03F3EA5DD6FB}" type="presParOf" srcId="{B7032609-3A1B-9844-BF7B-B1C316442033}" destId="{449303DE-0856-2340-83B6-A29E77762B8C}" srcOrd="0" destOrd="0" presId="urn:microsoft.com/office/officeart/2005/8/layout/cycle6"/>
    <dgm:cxn modelId="{E5D3783C-5850-2443-95D7-41BAA97975A1}" type="presParOf" srcId="{B7032609-3A1B-9844-BF7B-B1C316442033}" destId="{81977871-F2FC-3D40-90E3-1251EAFC6900}" srcOrd="1" destOrd="0" presId="urn:microsoft.com/office/officeart/2005/8/layout/cycle6"/>
    <dgm:cxn modelId="{229A998E-1CA8-7F42-8571-B7F4B913A4D9}" type="presParOf" srcId="{B7032609-3A1B-9844-BF7B-B1C316442033}" destId="{4614B9E3-A7E3-A142-9EBA-33E48F5D60B6}" srcOrd="2" destOrd="0" presId="urn:microsoft.com/office/officeart/2005/8/layout/cycle6"/>
    <dgm:cxn modelId="{30510DC4-301C-8C41-818C-313F46047D35}" type="presParOf" srcId="{B7032609-3A1B-9844-BF7B-B1C316442033}" destId="{4D4256DC-F3FC-B746-B558-5DC0875A248C}" srcOrd="3" destOrd="0" presId="urn:microsoft.com/office/officeart/2005/8/layout/cycle6"/>
    <dgm:cxn modelId="{2C32DEEC-857E-7547-BB7A-BCD4DE1EE448}" type="presParOf" srcId="{B7032609-3A1B-9844-BF7B-B1C316442033}" destId="{B1B93AC4-8402-424C-900B-52AC5CD61AC7}" srcOrd="4" destOrd="0" presId="urn:microsoft.com/office/officeart/2005/8/layout/cycle6"/>
    <dgm:cxn modelId="{DF390673-253B-4E44-A86D-F069EBEC325C}" type="presParOf" srcId="{B7032609-3A1B-9844-BF7B-B1C316442033}" destId="{37056DFB-A4DA-EE40-80E3-E5F5911F8B6D}" srcOrd="5" destOrd="0" presId="urn:microsoft.com/office/officeart/2005/8/layout/cycle6"/>
    <dgm:cxn modelId="{61A93E8C-DA3F-994E-80B5-2C6C9B869D5C}" type="presParOf" srcId="{B7032609-3A1B-9844-BF7B-B1C316442033}" destId="{C0100AC0-1E6A-CC4D-845C-BF63FDA2080C}" srcOrd="6" destOrd="0" presId="urn:microsoft.com/office/officeart/2005/8/layout/cycle6"/>
    <dgm:cxn modelId="{DAEF0870-8981-1643-8200-15C4ED557946}" type="presParOf" srcId="{B7032609-3A1B-9844-BF7B-B1C316442033}" destId="{CB57014F-1EA4-BB40-AE24-B9484C93C321}" srcOrd="7" destOrd="0" presId="urn:microsoft.com/office/officeart/2005/8/layout/cycle6"/>
    <dgm:cxn modelId="{FB35B100-C796-804E-99E3-47B3E2A45527}" type="presParOf" srcId="{B7032609-3A1B-9844-BF7B-B1C316442033}" destId="{037514A8-E876-A14B-9C05-28C780ED3E63}" srcOrd="8" destOrd="0" presId="urn:microsoft.com/office/officeart/2005/8/layout/cycle6"/>
    <dgm:cxn modelId="{3A620856-70DA-0E49-A093-45085720CF36}" type="presParOf" srcId="{B7032609-3A1B-9844-BF7B-B1C316442033}" destId="{2D5E6B14-A8EC-8F4F-AF14-8F70905F3563}" srcOrd="9" destOrd="0" presId="urn:microsoft.com/office/officeart/2005/8/layout/cycle6"/>
    <dgm:cxn modelId="{597B20BB-1286-8C41-AC30-14A7D21CE5BA}" type="presParOf" srcId="{B7032609-3A1B-9844-BF7B-B1C316442033}" destId="{04EB607A-ECD5-2845-9ED2-94366096B033}" srcOrd="10" destOrd="0" presId="urn:microsoft.com/office/officeart/2005/8/layout/cycle6"/>
    <dgm:cxn modelId="{6FF7BDCE-1C46-7745-BA50-C22A757B3B6E}" type="presParOf" srcId="{B7032609-3A1B-9844-BF7B-B1C316442033}" destId="{490B8861-CDB7-6D45-A590-C8BFEAE791CE}" srcOrd="11" destOrd="0" presId="urn:microsoft.com/office/officeart/2005/8/layout/cycle6"/>
    <dgm:cxn modelId="{B378EE16-A5EB-D342-8766-3504818E2AC6}" type="presParOf" srcId="{B7032609-3A1B-9844-BF7B-B1C316442033}" destId="{857C3354-98B0-0041-A616-05210B0D80B3}" srcOrd="12" destOrd="0" presId="urn:microsoft.com/office/officeart/2005/8/layout/cycle6"/>
    <dgm:cxn modelId="{E9EA7624-683E-144E-8B61-1B93221952A4}" type="presParOf" srcId="{B7032609-3A1B-9844-BF7B-B1C316442033}" destId="{44ADBDCD-70E2-764F-9B7D-50A0D27E202D}" srcOrd="13" destOrd="0" presId="urn:microsoft.com/office/officeart/2005/8/layout/cycle6"/>
    <dgm:cxn modelId="{229AF067-EEB1-0B42-B6A4-6600461A3A0E}" type="presParOf" srcId="{B7032609-3A1B-9844-BF7B-B1C316442033}" destId="{C8FC3DE7-BF87-524F-AD5A-8851D7FACA07}" srcOrd="14" destOrd="0" presId="urn:microsoft.com/office/officeart/2005/8/layout/cycle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C2C976-931A-4AFE-9EFC-4CB5C1A0B3F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C2B50DE-1230-43D7-B7DC-29CC0068C0E3}">
      <dgm:prSet custT="1"/>
      <dgm:spPr/>
      <dgm:t>
        <a:bodyPr/>
        <a:lstStyle/>
        <a:p>
          <a:pPr algn="just">
            <a:lnSpc>
              <a:spcPct val="100000"/>
            </a:lnSpc>
          </a:pPr>
          <a:r>
            <a:rPr lang="en-GB" sz="1200" dirty="0">
              <a:latin typeface="+mn-lt"/>
            </a:rPr>
            <a:t>One of my lessons involved the children  in years five and six planning a walk around the community visiting places of interest as part of their incredible journey's topic</a:t>
          </a:r>
          <a:r>
            <a:rPr lang="en-GB" sz="1400" dirty="0">
              <a:latin typeface="+mn-lt"/>
            </a:rPr>
            <a:t>.</a:t>
          </a:r>
          <a:endParaRPr lang="en-US" sz="1400" dirty="0">
            <a:latin typeface="+mn-lt"/>
          </a:endParaRPr>
        </a:p>
      </dgm:t>
    </dgm:pt>
    <dgm:pt modelId="{F7D7336D-7AA2-4293-8F37-18EEDCF66914}" type="parTrans" cxnId="{A34C9F08-FC92-4F2B-8557-AC0A1112A02C}">
      <dgm:prSet/>
      <dgm:spPr/>
      <dgm:t>
        <a:bodyPr/>
        <a:lstStyle/>
        <a:p>
          <a:endParaRPr lang="en-US"/>
        </a:p>
      </dgm:t>
    </dgm:pt>
    <dgm:pt modelId="{8D1CC1DE-E2F5-408B-ACEA-C1C8DB28BE67}" type="sibTrans" cxnId="{A34C9F08-FC92-4F2B-8557-AC0A1112A02C}">
      <dgm:prSet/>
      <dgm:spPr/>
      <dgm:t>
        <a:bodyPr/>
        <a:lstStyle/>
        <a:p>
          <a:endParaRPr lang="en-US"/>
        </a:p>
      </dgm:t>
    </dgm:pt>
    <dgm:pt modelId="{48ED9FA9-3BBB-42E6-AC68-1FEAEBE80B0B}">
      <dgm:prSet custT="1"/>
      <dgm:spPr/>
      <dgm:t>
        <a:bodyPr/>
        <a:lstStyle/>
        <a:p>
          <a:pPr algn="just">
            <a:lnSpc>
              <a:spcPct val="100000"/>
            </a:lnSpc>
          </a:pPr>
          <a:r>
            <a:rPr lang="en-GB" sz="1200" dirty="0">
              <a:latin typeface="+mn-lt"/>
            </a:rPr>
            <a:t>The children looked at a map of the area and planned their routes. they decided that they they wanted to visit a church, park and nursing home. This area of learning incorporated areas of the LNF (Welsh Gov, </a:t>
          </a:r>
          <a:r>
            <a:rPr lang="en-GB" sz="1200" dirty="0">
              <a:latin typeface="Chalkboard SE" panose="03050602040202020205" pitchFamily="66" charset="77"/>
            </a:rPr>
            <a:t>2013)</a:t>
          </a:r>
          <a:endParaRPr lang="en-US" sz="1200" dirty="0">
            <a:latin typeface="Chalkboard SE" panose="03050602040202020205" pitchFamily="66" charset="77"/>
          </a:endParaRPr>
        </a:p>
      </dgm:t>
    </dgm:pt>
    <dgm:pt modelId="{BFA55760-4D4C-4CB3-87C4-591B807B5F2A}" type="parTrans" cxnId="{3F16254B-A8B6-4C1F-AC61-8BF1C3E2885C}">
      <dgm:prSet/>
      <dgm:spPr/>
      <dgm:t>
        <a:bodyPr/>
        <a:lstStyle/>
        <a:p>
          <a:endParaRPr lang="en-US"/>
        </a:p>
      </dgm:t>
    </dgm:pt>
    <dgm:pt modelId="{9CE486C5-8C4C-4332-9171-C5CBB08D1867}" type="sibTrans" cxnId="{3F16254B-A8B6-4C1F-AC61-8BF1C3E2885C}">
      <dgm:prSet/>
      <dgm:spPr/>
      <dgm:t>
        <a:bodyPr/>
        <a:lstStyle/>
        <a:p>
          <a:endParaRPr lang="en-US"/>
        </a:p>
      </dgm:t>
    </dgm:pt>
    <dgm:pt modelId="{68696B43-D861-4A04-A223-66D4102F89F1}">
      <dgm:prSet custT="1"/>
      <dgm:spPr/>
      <dgm:t>
        <a:bodyPr/>
        <a:lstStyle/>
        <a:p>
          <a:pPr algn="just">
            <a:lnSpc>
              <a:spcPct val="100000"/>
            </a:lnSpc>
          </a:pPr>
          <a:r>
            <a:rPr lang="en-GB" sz="1200" dirty="0">
              <a:latin typeface="+mn-lt"/>
            </a:rPr>
            <a:t>Children also had the opportunity during a Health and Well-being lesson to research healthy energy bar recipes and methods which they then had the opportunity to make  them as a healthy snack to take with them on their learning walk around the community. Donaldson,(2015 )says ‘children should be healthy, confident individuals’</a:t>
          </a:r>
          <a:endParaRPr lang="en-US" sz="1200" dirty="0">
            <a:latin typeface="+mn-lt"/>
          </a:endParaRPr>
        </a:p>
      </dgm:t>
    </dgm:pt>
    <dgm:pt modelId="{6CB03F0B-88B5-4691-959C-CE96CBDD3747}" type="parTrans" cxnId="{3C393E0A-71F0-4D1F-826C-9C74BA54A1DD}">
      <dgm:prSet/>
      <dgm:spPr/>
      <dgm:t>
        <a:bodyPr/>
        <a:lstStyle/>
        <a:p>
          <a:endParaRPr lang="en-US"/>
        </a:p>
      </dgm:t>
    </dgm:pt>
    <dgm:pt modelId="{F2485A3B-8C50-4D41-830E-D94BD06FCED8}" type="sibTrans" cxnId="{3C393E0A-71F0-4D1F-826C-9C74BA54A1DD}">
      <dgm:prSet/>
      <dgm:spPr/>
      <dgm:t>
        <a:bodyPr/>
        <a:lstStyle/>
        <a:p>
          <a:endParaRPr lang="en-US"/>
        </a:p>
      </dgm:t>
    </dgm:pt>
    <dgm:pt modelId="{39AC6CC8-DD52-4A64-B1E5-BB3B2A5AC8BB}">
      <dgm:prSet phldr="0" custT="1"/>
      <dgm:spPr/>
      <dgm:t>
        <a:bodyPr/>
        <a:lstStyle/>
        <a:p>
          <a:pPr algn="just">
            <a:lnSpc>
              <a:spcPct val="100000"/>
            </a:lnSpc>
          </a:pPr>
          <a:r>
            <a:rPr lang="en-US" sz="1200" dirty="0">
              <a:latin typeface="+mn-lt"/>
            </a:rPr>
            <a:t>Through pupil voice children have the opportunity to take control of their own learning.  To be independent.</a:t>
          </a:r>
        </a:p>
      </dgm:t>
    </dgm:pt>
    <dgm:pt modelId="{A8EDD57E-9176-4EDB-ACA9-D3D8B4D1D733}" type="parTrans" cxnId="{FFA594C4-5F34-4F35-AE93-72C73E7F021A}">
      <dgm:prSet/>
      <dgm:spPr/>
      <dgm:t>
        <a:bodyPr/>
        <a:lstStyle/>
        <a:p>
          <a:endParaRPr lang="en-GB"/>
        </a:p>
      </dgm:t>
    </dgm:pt>
    <dgm:pt modelId="{5AC51A28-1ECA-4ED0-81B3-044DB4C77730}" type="sibTrans" cxnId="{FFA594C4-5F34-4F35-AE93-72C73E7F021A}">
      <dgm:prSet/>
      <dgm:spPr/>
      <dgm:t>
        <a:bodyPr/>
        <a:lstStyle/>
        <a:p>
          <a:endParaRPr lang="en-GB"/>
        </a:p>
      </dgm:t>
    </dgm:pt>
    <dgm:pt modelId="{E0B705EE-4C50-4416-BA12-0ECACEBA4B7D}" type="pres">
      <dgm:prSet presAssocID="{94C2C976-931A-4AFE-9EFC-4CB5C1A0B3F1}" presName="root" presStyleCnt="0">
        <dgm:presLayoutVars>
          <dgm:dir/>
          <dgm:resizeHandles val="exact"/>
        </dgm:presLayoutVars>
      </dgm:prSet>
      <dgm:spPr/>
    </dgm:pt>
    <dgm:pt modelId="{9167DDB5-4DD1-4E3E-A690-8CADD39F3126}" type="pres">
      <dgm:prSet presAssocID="{39AC6CC8-DD52-4A64-B1E5-BB3B2A5AC8BB}" presName="compNode" presStyleCnt="0"/>
      <dgm:spPr/>
    </dgm:pt>
    <dgm:pt modelId="{0B399E28-8EFE-4DA0-964A-93396B4BF4BB}" type="pres">
      <dgm:prSet presAssocID="{39AC6CC8-DD52-4A64-B1E5-BB3B2A5AC8BB}" presName="bgRect" presStyleLbl="bgShp" presStyleIdx="0" presStyleCnt="4"/>
      <dgm:spPr/>
    </dgm:pt>
    <dgm:pt modelId="{C10A66E9-28E5-44A9-BF51-05FF89E1BEAF}" type="pres">
      <dgm:prSet presAssocID="{39AC6CC8-DD52-4A64-B1E5-BB3B2A5AC8BB}" presName="iconRect" presStyleLbl="node1" presStyleIdx="0" presStyleCnt="4"/>
      <dgm:spPr/>
    </dgm:pt>
    <dgm:pt modelId="{D98B0A09-13EE-48B3-82DA-358A813C1D51}" type="pres">
      <dgm:prSet presAssocID="{39AC6CC8-DD52-4A64-B1E5-BB3B2A5AC8BB}" presName="spaceRect" presStyleCnt="0"/>
      <dgm:spPr/>
    </dgm:pt>
    <dgm:pt modelId="{257D043F-FA57-4D55-86BC-D0485654ECC7}" type="pres">
      <dgm:prSet presAssocID="{39AC6CC8-DD52-4A64-B1E5-BB3B2A5AC8BB}" presName="parTx" presStyleLbl="revTx" presStyleIdx="0" presStyleCnt="4" custScaleX="96797" custScaleY="74398" custLinFactY="946396" custLinFactNeighborX="-5316" custLinFactNeighborY="1000000">
        <dgm:presLayoutVars>
          <dgm:chMax val="0"/>
          <dgm:chPref val="0"/>
        </dgm:presLayoutVars>
      </dgm:prSet>
      <dgm:spPr/>
    </dgm:pt>
    <dgm:pt modelId="{0FA6B18F-79B6-44B6-84C9-B68AD4B1AC2B}" type="pres">
      <dgm:prSet presAssocID="{5AC51A28-1ECA-4ED0-81B3-044DB4C77730}" presName="sibTrans" presStyleCnt="0"/>
      <dgm:spPr/>
    </dgm:pt>
    <dgm:pt modelId="{C1E7E30D-A256-4B69-BEAE-9C41E7BE63D4}" type="pres">
      <dgm:prSet presAssocID="{DC2B50DE-1230-43D7-B7DC-29CC0068C0E3}" presName="compNode" presStyleCnt="0"/>
      <dgm:spPr/>
    </dgm:pt>
    <dgm:pt modelId="{1813271B-9794-4327-98B2-0A94ED4394C6}" type="pres">
      <dgm:prSet presAssocID="{DC2B50DE-1230-43D7-B7DC-29CC0068C0E3}" presName="bgRect" presStyleLbl="bgShp" presStyleIdx="1" presStyleCnt="4"/>
      <dgm:spPr/>
    </dgm:pt>
    <dgm:pt modelId="{31F9387B-AEBE-4F0B-8B3F-70D0F4B442FD}" type="pres">
      <dgm:prSet presAssocID="{DC2B50DE-1230-43D7-B7DC-29CC0068C0E3}"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EB2A57E8-8F78-4520-AFCB-B0C319879922}" type="pres">
      <dgm:prSet presAssocID="{DC2B50DE-1230-43D7-B7DC-29CC0068C0E3}" presName="spaceRect" presStyleCnt="0"/>
      <dgm:spPr/>
    </dgm:pt>
    <dgm:pt modelId="{0C0D40CE-4A35-4D11-A54D-F7DB9DF819D0}" type="pres">
      <dgm:prSet presAssocID="{DC2B50DE-1230-43D7-B7DC-29CC0068C0E3}" presName="parTx" presStyleLbl="revTx" presStyleIdx="1" presStyleCnt="4" custScaleX="96326" custScaleY="42646" custLinFactY="1217591" custLinFactNeighborX="-5926" custLinFactNeighborY="1300000">
        <dgm:presLayoutVars>
          <dgm:chMax val="0"/>
          <dgm:chPref val="0"/>
        </dgm:presLayoutVars>
      </dgm:prSet>
      <dgm:spPr/>
    </dgm:pt>
    <dgm:pt modelId="{76646A2C-2D3E-4084-B422-C878DEE699EB}" type="pres">
      <dgm:prSet presAssocID="{8D1CC1DE-E2F5-408B-ACEA-C1C8DB28BE67}" presName="sibTrans" presStyleCnt="0"/>
      <dgm:spPr/>
    </dgm:pt>
    <dgm:pt modelId="{D118C199-DD36-4A9E-9C16-8F79FB29A025}" type="pres">
      <dgm:prSet presAssocID="{48ED9FA9-3BBB-42E6-AC68-1FEAEBE80B0B}" presName="compNode" presStyleCnt="0"/>
      <dgm:spPr/>
    </dgm:pt>
    <dgm:pt modelId="{99E0ED47-9323-4734-BCA9-D33362100479}" type="pres">
      <dgm:prSet presAssocID="{48ED9FA9-3BBB-42E6-AC68-1FEAEBE80B0B}" presName="bgRect" presStyleLbl="bgShp" presStyleIdx="2" presStyleCnt="4" custLinFactNeighborY="1141"/>
      <dgm:spPr/>
    </dgm:pt>
    <dgm:pt modelId="{0AFE844A-7273-46F8-A1D8-90EBC3A6AD74}" type="pres">
      <dgm:prSet presAssocID="{48ED9FA9-3BBB-42E6-AC68-1FEAEBE80B0B}"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house scene"/>
        </a:ext>
      </dgm:extLst>
    </dgm:pt>
    <dgm:pt modelId="{8C874D44-DAB8-47CD-BFF4-E4556656CB5F}" type="pres">
      <dgm:prSet presAssocID="{48ED9FA9-3BBB-42E6-AC68-1FEAEBE80B0B}" presName="spaceRect" presStyleCnt="0"/>
      <dgm:spPr/>
    </dgm:pt>
    <dgm:pt modelId="{2A1C8E67-A937-43DC-9168-3037499D644B}" type="pres">
      <dgm:prSet presAssocID="{48ED9FA9-3BBB-42E6-AC68-1FEAEBE80B0B}" presName="parTx" presStyleLbl="revTx" presStyleIdx="2" presStyleCnt="4" custScaleX="103927" custScaleY="115651" custLinFactY="1165419" custLinFactNeighborX="-1832" custLinFactNeighborY="1200000">
        <dgm:presLayoutVars>
          <dgm:chMax val="0"/>
          <dgm:chPref val="0"/>
        </dgm:presLayoutVars>
      </dgm:prSet>
      <dgm:spPr/>
    </dgm:pt>
    <dgm:pt modelId="{AA7B3BAE-625F-4FA4-A114-F6F883288F05}" type="pres">
      <dgm:prSet presAssocID="{9CE486C5-8C4C-4332-9171-C5CBB08D1867}" presName="sibTrans" presStyleCnt="0"/>
      <dgm:spPr/>
    </dgm:pt>
    <dgm:pt modelId="{9E1F276E-376B-49BC-AD6E-9703E3D30153}" type="pres">
      <dgm:prSet presAssocID="{68696B43-D861-4A04-A223-66D4102F89F1}" presName="compNode" presStyleCnt="0"/>
      <dgm:spPr/>
    </dgm:pt>
    <dgm:pt modelId="{FC19345B-3C53-437C-992F-5D48BD341912}" type="pres">
      <dgm:prSet presAssocID="{68696B43-D861-4A04-A223-66D4102F89F1}" presName="bgRect" presStyleLbl="bgShp" presStyleIdx="3" presStyleCnt="4" custLinFactNeighborX="-2535" custLinFactNeighborY="4855"/>
      <dgm:spPr/>
    </dgm:pt>
    <dgm:pt modelId="{F8548806-EA2D-4126-A720-BF841F4C3E64}" type="pres">
      <dgm:prSet presAssocID="{68696B43-D861-4A04-A223-66D4102F89F1}"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pes"/>
        </a:ext>
      </dgm:extLst>
    </dgm:pt>
    <dgm:pt modelId="{8AB913FA-8498-412E-97EA-6A630BD33867}" type="pres">
      <dgm:prSet presAssocID="{68696B43-D861-4A04-A223-66D4102F89F1}" presName="spaceRect" presStyleCnt="0"/>
      <dgm:spPr/>
    </dgm:pt>
    <dgm:pt modelId="{C7A7D956-B4F1-4371-A46E-9D57F7692EE3}" type="pres">
      <dgm:prSet presAssocID="{68696B43-D861-4A04-A223-66D4102F89F1}" presName="parTx" presStyleLbl="revTx" presStyleIdx="3" presStyleCnt="4" custLinFactY="1382683" custLinFactNeighborX="-2913" custLinFactNeighborY="1400000">
        <dgm:presLayoutVars>
          <dgm:chMax val="0"/>
          <dgm:chPref val="0"/>
        </dgm:presLayoutVars>
      </dgm:prSet>
      <dgm:spPr/>
    </dgm:pt>
  </dgm:ptLst>
  <dgm:cxnLst>
    <dgm:cxn modelId="{A34C9F08-FC92-4F2B-8557-AC0A1112A02C}" srcId="{94C2C976-931A-4AFE-9EFC-4CB5C1A0B3F1}" destId="{DC2B50DE-1230-43D7-B7DC-29CC0068C0E3}" srcOrd="1" destOrd="0" parTransId="{F7D7336D-7AA2-4293-8F37-18EEDCF66914}" sibTransId="{8D1CC1DE-E2F5-408B-ACEA-C1C8DB28BE67}"/>
    <dgm:cxn modelId="{3C393E0A-71F0-4D1F-826C-9C74BA54A1DD}" srcId="{94C2C976-931A-4AFE-9EFC-4CB5C1A0B3F1}" destId="{68696B43-D861-4A04-A223-66D4102F89F1}" srcOrd="3" destOrd="0" parTransId="{6CB03F0B-88B5-4691-959C-CE96CBDD3747}" sibTransId="{F2485A3B-8C50-4D41-830E-D94BD06FCED8}"/>
    <dgm:cxn modelId="{0B94CD3A-D35E-455E-8089-8605602F21FF}" type="presOf" srcId="{68696B43-D861-4A04-A223-66D4102F89F1}" destId="{C7A7D956-B4F1-4371-A46E-9D57F7692EE3}" srcOrd="0" destOrd="0" presId="urn:microsoft.com/office/officeart/2018/2/layout/IconVerticalSolidList"/>
    <dgm:cxn modelId="{3F16254B-A8B6-4C1F-AC61-8BF1C3E2885C}" srcId="{94C2C976-931A-4AFE-9EFC-4CB5C1A0B3F1}" destId="{48ED9FA9-3BBB-42E6-AC68-1FEAEBE80B0B}" srcOrd="2" destOrd="0" parTransId="{BFA55760-4D4C-4CB3-87C4-591B807B5F2A}" sibTransId="{9CE486C5-8C4C-4332-9171-C5CBB08D1867}"/>
    <dgm:cxn modelId="{5683B04E-ECE2-4DB9-883E-5E5280AF7A92}" type="presOf" srcId="{48ED9FA9-3BBB-42E6-AC68-1FEAEBE80B0B}" destId="{2A1C8E67-A937-43DC-9168-3037499D644B}" srcOrd="0" destOrd="0" presId="urn:microsoft.com/office/officeart/2018/2/layout/IconVerticalSolidList"/>
    <dgm:cxn modelId="{F8ED6C63-6D5F-4F15-812F-F01B4B0473DC}" type="presOf" srcId="{DC2B50DE-1230-43D7-B7DC-29CC0068C0E3}" destId="{0C0D40CE-4A35-4D11-A54D-F7DB9DF819D0}" srcOrd="0" destOrd="0" presId="urn:microsoft.com/office/officeart/2018/2/layout/IconVerticalSolidList"/>
    <dgm:cxn modelId="{E3122475-3E12-485B-96FC-87CEBB7930A4}" type="presOf" srcId="{39AC6CC8-DD52-4A64-B1E5-BB3B2A5AC8BB}" destId="{257D043F-FA57-4D55-86BC-D0485654ECC7}" srcOrd="0" destOrd="0" presId="urn:microsoft.com/office/officeart/2018/2/layout/IconVerticalSolidList"/>
    <dgm:cxn modelId="{97203AA3-4881-4F4E-8F5C-374900F13129}" type="presOf" srcId="{94C2C976-931A-4AFE-9EFC-4CB5C1A0B3F1}" destId="{E0B705EE-4C50-4416-BA12-0ECACEBA4B7D}" srcOrd="0" destOrd="0" presId="urn:microsoft.com/office/officeart/2018/2/layout/IconVerticalSolidList"/>
    <dgm:cxn modelId="{FFA594C4-5F34-4F35-AE93-72C73E7F021A}" srcId="{94C2C976-931A-4AFE-9EFC-4CB5C1A0B3F1}" destId="{39AC6CC8-DD52-4A64-B1E5-BB3B2A5AC8BB}" srcOrd="0" destOrd="0" parTransId="{A8EDD57E-9176-4EDB-ACA9-D3D8B4D1D733}" sibTransId="{5AC51A28-1ECA-4ED0-81B3-044DB4C77730}"/>
    <dgm:cxn modelId="{19803E7D-F740-4E05-AF0B-B9D65B34B37E}" type="presParOf" srcId="{E0B705EE-4C50-4416-BA12-0ECACEBA4B7D}" destId="{9167DDB5-4DD1-4E3E-A690-8CADD39F3126}" srcOrd="0" destOrd="0" presId="urn:microsoft.com/office/officeart/2018/2/layout/IconVerticalSolidList"/>
    <dgm:cxn modelId="{A290E3CB-3BD3-4C3D-B4B2-E93DBE92EE63}" type="presParOf" srcId="{9167DDB5-4DD1-4E3E-A690-8CADD39F3126}" destId="{0B399E28-8EFE-4DA0-964A-93396B4BF4BB}" srcOrd="0" destOrd="0" presId="urn:microsoft.com/office/officeart/2018/2/layout/IconVerticalSolidList"/>
    <dgm:cxn modelId="{67F8430D-4A5F-4678-B9C1-DCC075BE46CE}" type="presParOf" srcId="{9167DDB5-4DD1-4E3E-A690-8CADD39F3126}" destId="{C10A66E9-28E5-44A9-BF51-05FF89E1BEAF}" srcOrd="1" destOrd="0" presId="urn:microsoft.com/office/officeart/2018/2/layout/IconVerticalSolidList"/>
    <dgm:cxn modelId="{6DC5B153-A7A8-4A62-907B-F3B9BC7188D3}" type="presParOf" srcId="{9167DDB5-4DD1-4E3E-A690-8CADD39F3126}" destId="{D98B0A09-13EE-48B3-82DA-358A813C1D51}" srcOrd="2" destOrd="0" presId="urn:microsoft.com/office/officeart/2018/2/layout/IconVerticalSolidList"/>
    <dgm:cxn modelId="{D7B87CA4-0CAB-4449-AF80-DE440C48BA59}" type="presParOf" srcId="{9167DDB5-4DD1-4E3E-A690-8CADD39F3126}" destId="{257D043F-FA57-4D55-86BC-D0485654ECC7}" srcOrd="3" destOrd="0" presId="urn:microsoft.com/office/officeart/2018/2/layout/IconVerticalSolidList"/>
    <dgm:cxn modelId="{48D26B98-9822-4C59-8972-CD8162EED054}" type="presParOf" srcId="{E0B705EE-4C50-4416-BA12-0ECACEBA4B7D}" destId="{0FA6B18F-79B6-44B6-84C9-B68AD4B1AC2B}" srcOrd="1" destOrd="0" presId="urn:microsoft.com/office/officeart/2018/2/layout/IconVerticalSolidList"/>
    <dgm:cxn modelId="{C3B5A272-F3EA-4860-8E75-BCC34C88DED9}" type="presParOf" srcId="{E0B705EE-4C50-4416-BA12-0ECACEBA4B7D}" destId="{C1E7E30D-A256-4B69-BEAE-9C41E7BE63D4}" srcOrd="2" destOrd="0" presId="urn:microsoft.com/office/officeart/2018/2/layout/IconVerticalSolidList"/>
    <dgm:cxn modelId="{A7DCAA5F-5A20-47E9-9DDF-1D10262376F5}" type="presParOf" srcId="{C1E7E30D-A256-4B69-BEAE-9C41E7BE63D4}" destId="{1813271B-9794-4327-98B2-0A94ED4394C6}" srcOrd="0" destOrd="0" presId="urn:microsoft.com/office/officeart/2018/2/layout/IconVerticalSolidList"/>
    <dgm:cxn modelId="{3F8DF6F8-1BC6-4E5A-A135-AB1D01AA9A3E}" type="presParOf" srcId="{C1E7E30D-A256-4B69-BEAE-9C41E7BE63D4}" destId="{31F9387B-AEBE-4F0B-8B3F-70D0F4B442FD}" srcOrd="1" destOrd="0" presId="urn:microsoft.com/office/officeart/2018/2/layout/IconVerticalSolidList"/>
    <dgm:cxn modelId="{5E3337FD-AB60-4443-96CA-1DEBD2FBF4D9}" type="presParOf" srcId="{C1E7E30D-A256-4B69-BEAE-9C41E7BE63D4}" destId="{EB2A57E8-8F78-4520-AFCB-B0C319879922}" srcOrd="2" destOrd="0" presId="urn:microsoft.com/office/officeart/2018/2/layout/IconVerticalSolidList"/>
    <dgm:cxn modelId="{B6BA6B46-044A-4B23-BE74-F653B6E2400D}" type="presParOf" srcId="{C1E7E30D-A256-4B69-BEAE-9C41E7BE63D4}" destId="{0C0D40CE-4A35-4D11-A54D-F7DB9DF819D0}" srcOrd="3" destOrd="0" presId="urn:microsoft.com/office/officeart/2018/2/layout/IconVerticalSolidList"/>
    <dgm:cxn modelId="{B471B3A6-FF35-4B16-9841-374688EFAB60}" type="presParOf" srcId="{E0B705EE-4C50-4416-BA12-0ECACEBA4B7D}" destId="{76646A2C-2D3E-4084-B422-C878DEE699EB}" srcOrd="3" destOrd="0" presId="urn:microsoft.com/office/officeart/2018/2/layout/IconVerticalSolidList"/>
    <dgm:cxn modelId="{2E22FD87-324A-490C-87CD-1D058413D5CE}" type="presParOf" srcId="{E0B705EE-4C50-4416-BA12-0ECACEBA4B7D}" destId="{D118C199-DD36-4A9E-9C16-8F79FB29A025}" srcOrd="4" destOrd="0" presId="urn:microsoft.com/office/officeart/2018/2/layout/IconVerticalSolidList"/>
    <dgm:cxn modelId="{887E0DA4-EC85-4024-AED2-E39AE86C595C}" type="presParOf" srcId="{D118C199-DD36-4A9E-9C16-8F79FB29A025}" destId="{99E0ED47-9323-4734-BCA9-D33362100479}" srcOrd="0" destOrd="0" presId="urn:microsoft.com/office/officeart/2018/2/layout/IconVerticalSolidList"/>
    <dgm:cxn modelId="{836CC92E-3776-4C0B-840C-B5827CE47830}" type="presParOf" srcId="{D118C199-DD36-4A9E-9C16-8F79FB29A025}" destId="{0AFE844A-7273-46F8-A1D8-90EBC3A6AD74}" srcOrd="1" destOrd="0" presId="urn:microsoft.com/office/officeart/2018/2/layout/IconVerticalSolidList"/>
    <dgm:cxn modelId="{2C92D84C-95F9-4B9F-B62D-AF600C54493B}" type="presParOf" srcId="{D118C199-DD36-4A9E-9C16-8F79FB29A025}" destId="{8C874D44-DAB8-47CD-BFF4-E4556656CB5F}" srcOrd="2" destOrd="0" presId="urn:microsoft.com/office/officeart/2018/2/layout/IconVerticalSolidList"/>
    <dgm:cxn modelId="{12067906-5A4F-44F9-A316-F0363B3828BF}" type="presParOf" srcId="{D118C199-DD36-4A9E-9C16-8F79FB29A025}" destId="{2A1C8E67-A937-43DC-9168-3037499D644B}" srcOrd="3" destOrd="0" presId="urn:microsoft.com/office/officeart/2018/2/layout/IconVerticalSolidList"/>
    <dgm:cxn modelId="{8F86D785-F26E-4FB7-A00D-EFDF89AF8A60}" type="presParOf" srcId="{E0B705EE-4C50-4416-BA12-0ECACEBA4B7D}" destId="{AA7B3BAE-625F-4FA4-A114-F6F883288F05}" srcOrd="5" destOrd="0" presId="urn:microsoft.com/office/officeart/2018/2/layout/IconVerticalSolidList"/>
    <dgm:cxn modelId="{3526AEE0-9032-4987-90F0-32F28193074F}" type="presParOf" srcId="{E0B705EE-4C50-4416-BA12-0ECACEBA4B7D}" destId="{9E1F276E-376B-49BC-AD6E-9703E3D30153}" srcOrd="6" destOrd="0" presId="urn:microsoft.com/office/officeart/2018/2/layout/IconVerticalSolidList"/>
    <dgm:cxn modelId="{BACC7C0E-CB14-43A6-A132-CF2D3D22C4AE}" type="presParOf" srcId="{9E1F276E-376B-49BC-AD6E-9703E3D30153}" destId="{FC19345B-3C53-437C-992F-5D48BD341912}" srcOrd="0" destOrd="0" presId="urn:microsoft.com/office/officeart/2018/2/layout/IconVerticalSolidList"/>
    <dgm:cxn modelId="{2461868F-975A-438C-8E70-9183AB8C2864}" type="presParOf" srcId="{9E1F276E-376B-49BC-AD6E-9703E3D30153}" destId="{F8548806-EA2D-4126-A720-BF841F4C3E64}" srcOrd="1" destOrd="0" presId="urn:microsoft.com/office/officeart/2018/2/layout/IconVerticalSolidList"/>
    <dgm:cxn modelId="{C1A35199-57C0-4A05-B2B6-7940A795D454}" type="presParOf" srcId="{9E1F276E-376B-49BC-AD6E-9703E3D30153}" destId="{8AB913FA-8498-412E-97EA-6A630BD33867}" srcOrd="2" destOrd="0" presId="urn:microsoft.com/office/officeart/2018/2/layout/IconVerticalSolidList"/>
    <dgm:cxn modelId="{C68D4766-5EBB-49EA-B884-9D52BC8F39D3}" type="presParOf" srcId="{9E1F276E-376B-49BC-AD6E-9703E3D30153}" destId="{C7A7D956-B4F1-4371-A46E-9D57F7692EE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303DE-0856-2340-83B6-A29E77762B8C}">
      <dsp:nvSpPr>
        <dsp:cNvPr id="0" name=""/>
        <dsp:cNvSpPr/>
      </dsp:nvSpPr>
      <dsp:spPr>
        <a:xfrm>
          <a:off x="3224795" y="1758"/>
          <a:ext cx="1471705" cy="9566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pupils</a:t>
          </a:r>
        </a:p>
      </dsp:txBody>
      <dsp:txXfrm>
        <a:off x="3271493" y="48456"/>
        <a:ext cx="1378309" cy="863212"/>
      </dsp:txXfrm>
    </dsp:sp>
    <dsp:sp modelId="{4614B9E3-A7E3-A142-9EBA-33E48F5D60B6}">
      <dsp:nvSpPr>
        <dsp:cNvPr id="0" name=""/>
        <dsp:cNvSpPr/>
      </dsp:nvSpPr>
      <dsp:spPr>
        <a:xfrm>
          <a:off x="2051012" y="480063"/>
          <a:ext cx="3819272" cy="3819272"/>
        </a:xfrm>
        <a:custGeom>
          <a:avLst/>
          <a:gdLst/>
          <a:ahLst/>
          <a:cxnLst/>
          <a:rect l="0" t="0" r="0" b="0"/>
          <a:pathLst>
            <a:path>
              <a:moveTo>
                <a:pt x="2655579" y="151717"/>
              </a:moveTo>
              <a:arcTo wR="1909636" hR="1909636" stAng="17579587" swAng="1959489"/>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D4256DC-F3FC-B746-B558-5DC0875A248C}">
      <dsp:nvSpPr>
        <dsp:cNvPr id="0" name=""/>
        <dsp:cNvSpPr/>
      </dsp:nvSpPr>
      <dsp:spPr>
        <a:xfrm>
          <a:off x="5040967" y="1321284"/>
          <a:ext cx="1471705" cy="9566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teachers</a:t>
          </a:r>
        </a:p>
      </dsp:txBody>
      <dsp:txXfrm>
        <a:off x="5087665" y="1367982"/>
        <a:ext cx="1378309" cy="863212"/>
      </dsp:txXfrm>
    </dsp:sp>
    <dsp:sp modelId="{37056DFB-A4DA-EE40-80E3-E5F5911F8B6D}">
      <dsp:nvSpPr>
        <dsp:cNvPr id="0" name=""/>
        <dsp:cNvSpPr/>
      </dsp:nvSpPr>
      <dsp:spPr>
        <a:xfrm>
          <a:off x="2051012" y="480063"/>
          <a:ext cx="3819272" cy="3819272"/>
        </a:xfrm>
        <a:custGeom>
          <a:avLst/>
          <a:gdLst/>
          <a:ahLst/>
          <a:cxnLst/>
          <a:rect l="0" t="0" r="0" b="0"/>
          <a:pathLst>
            <a:path>
              <a:moveTo>
                <a:pt x="3816672" y="1810029"/>
              </a:moveTo>
              <a:arcTo wR="1909636" hR="1909636" stAng="21420605" swAng="2194729"/>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0100AC0-1E6A-CC4D-845C-BF63FDA2080C}">
      <dsp:nvSpPr>
        <dsp:cNvPr id="0" name=""/>
        <dsp:cNvSpPr/>
      </dsp:nvSpPr>
      <dsp:spPr>
        <a:xfrm>
          <a:off x="4347251" y="3456323"/>
          <a:ext cx="1471705" cy="9566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governors</a:t>
          </a:r>
        </a:p>
      </dsp:txBody>
      <dsp:txXfrm>
        <a:off x="4393949" y="3503021"/>
        <a:ext cx="1378309" cy="863212"/>
      </dsp:txXfrm>
    </dsp:sp>
    <dsp:sp modelId="{037514A8-E876-A14B-9C05-28C780ED3E63}">
      <dsp:nvSpPr>
        <dsp:cNvPr id="0" name=""/>
        <dsp:cNvSpPr/>
      </dsp:nvSpPr>
      <dsp:spPr>
        <a:xfrm>
          <a:off x="2051012" y="480063"/>
          <a:ext cx="3819272" cy="3819272"/>
        </a:xfrm>
        <a:custGeom>
          <a:avLst/>
          <a:gdLst/>
          <a:ahLst/>
          <a:cxnLst/>
          <a:rect l="0" t="0" r="0" b="0"/>
          <a:pathLst>
            <a:path>
              <a:moveTo>
                <a:pt x="2288664" y="3781279"/>
              </a:moveTo>
              <a:arcTo wR="1909636" hR="1909636" stAng="4713109" swAng="1373783"/>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D5E6B14-A8EC-8F4F-AF14-8F70905F3563}">
      <dsp:nvSpPr>
        <dsp:cNvPr id="0" name=""/>
        <dsp:cNvSpPr/>
      </dsp:nvSpPr>
      <dsp:spPr>
        <a:xfrm>
          <a:off x="2102339" y="3456323"/>
          <a:ext cx="1471705" cy="9566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parents</a:t>
          </a:r>
        </a:p>
      </dsp:txBody>
      <dsp:txXfrm>
        <a:off x="2149037" y="3503021"/>
        <a:ext cx="1378309" cy="863212"/>
      </dsp:txXfrm>
    </dsp:sp>
    <dsp:sp modelId="{490B8861-CDB7-6D45-A590-C8BFEAE791CE}">
      <dsp:nvSpPr>
        <dsp:cNvPr id="0" name=""/>
        <dsp:cNvSpPr/>
      </dsp:nvSpPr>
      <dsp:spPr>
        <a:xfrm>
          <a:off x="2051012" y="480063"/>
          <a:ext cx="3819272" cy="3819272"/>
        </a:xfrm>
        <a:custGeom>
          <a:avLst/>
          <a:gdLst/>
          <a:ahLst/>
          <a:cxnLst/>
          <a:rect l="0" t="0" r="0" b="0"/>
          <a:pathLst>
            <a:path>
              <a:moveTo>
                <a:pt x="318854" y="2966104"/>
              </a:moveTo>
              <a:arcTo wR="1909636" hR="1909636" stAng="8784667" swAng="2194729"/>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57C3354-98B0-0041-A616-05210B0D80B3}">
      <dsp:nvSpPr>
        <dsp:cNvPr id="0" name=""/>
        <dsp:cNvSpPr/>
      </dsp:nvSpPr>
      <dsp:spPr>
        <a:xfrm>
          <a:off x="1408623" y="1321284"/>
          <a:ext cx="1471705" cy="9566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Local community</a:t>
          </a:r>
        </a:p>
      </dsp:txBody>
      <dsp:txXfrm>
        <a:off x="1455321" y="1367982"/>
        <a:ext cx="1378309" cy="863212"/>
      </dsp:txXfrm>
    </dsp:sp>
    <dsp:sp modelId="{C8FC3DE7-BF87-524F-AD5A-8851D7FACA07}">
      <dsp:nvSpPr>
        <dsp:cNvPr id="0" name=""/>
        <dsp:cNvSpPr/>
      </dsp:nvSpPr>
      <dsp:spPr>
        <a:xfrm>
          <a:off x="2051012" y="480063"/>
          <a:ext cx="3819272" cy="3819272"/>
        </a:xfrm>
        <a:custGeom>
          <a:avLst/>
          <a:gdLst/>
          <a:ahLst/>
          <a:cxnLst/>
          <a:rect l="0" t="0" r="0" b="0"/>
          <a:pathLst>
            <a:path>
              <a:moveTo>
                <a:pt x="333004" y="832165"/>
              </a:moveTo>
              <a:arcTo wR="1909636" hR="1909636" stAng="12860924" swAng="1959489"/>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99E28-8EFE-4DA0-964A-93396B4BF4BB}">
      <dsp:nvSpPr>
        <dsp:cNvPr id="0" name=""/>
        <dsp:cNvSpPr/>
      </dsp:nvSpPr>
      <dsp:spPr>
        <a:xfrm>
          <a:off x="0" y="25695"/>
          <a:ext cx="7728267" cy="13363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0A66E9-28E5-44A9-BF51-05FF89E1BEAF}">
      <dsp:nvSpPr>
        <dsp:cNvPr id="0" name=""/>
        <dsp:cNvSpPr/>
      </dsp:nvSpPr>
      <dsp:spPr>
        <a:xfrm>
          <a:off x="404231" y="326364"/>
          <a:ext cx="734966" cy="734966"/>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7D043F-FA57-4D55-86BC-D0485654ECC7}">
      <dsp:nvSpPr>
        <dsp:cNvPr id="0" name=""/>
        <dsp:cNvSpPr/>
      </dsp:nvSpPr>
      <dsp:spPr>
        <a:xfrm>
          <a:off x="1326879" y="518038"/>
          <a:ext cx="5643145" cy="1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0" tIns="2660" rIns="2660" bIns="2660" numCol="1" spcCol="1270" anchor="ctr" anchorCtr="0">
          <a:noAutofit/>
        </a:bodyPr>
        <a:lstStyle/>
        <a:p>
          <a:pPr marL="0" lvl="0" indent="0" algn="just" defTabSz="533400">
            <a:lnSpc>
              <a:spcPct val="100000"/>
            </a:lnSpc>
            <a:spcBef>
              <a:spcPct val="0"/>
            </a:spcBef>
            <a:spcAft>
              <a:spcPct val="35000"/>
            </a:spcAft>
            <a:buNone/>
          </a:pPr>
          <a:r>
            <a:rPr lang="en-US" sz="1200" kern="1200" dirty="0">
              <a:latin typeface="+mn-lt"/>
            </a:rPr>
            <a:t>Through pupil voice children have the opportunity to take control of their own learning.  To be independent.</a:t>
          </a:r>
        </a:p>
      </dsp:txBody>
      <dsp:txXfrm>
        <a:off x="1326879" y="518038"/>
        <a:ext cx="5643145" cy="18696"/>
      </dsp:txXfrm>
    </dsp:sp>
    <dsp:sp modelId="{1813271B-9794-4327-98B2-0A94ED4394C6}">
      <dsp:nvSpPr>
        <dsp:cNvPr id="0" name=""/>
        <dsp:cNvSpPr/>
      </dsp:nvSpPr>
      <dsp:spPr>
        <a:xfrm>
          <a:off x="0" y="1696075"/>
          <a:ext cx="7728267" cy="13363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9387B-AEBE-4F0B-8B3F-70D0F4B442FD}">
      <dsp:nvSpPr>
        <dsp:cNvPr id="0" name=""/>
        <dsp:cNvSpPr/>
      </dsp:nvSpPr>
      <dsp:spPr>
        <a:xfrm>
          <a:off x="404231" y="1996743"/>
          <a:ext cx="734966" cy="7349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0D40CE-4A35-4D11-A54D-F7DB9DF819D0}">
      <dsp:nvSpPr>
        <dsp:cNvPr id="0" name=""/>
        <dsp:cNvSpPr/>
      </dsp:nvSpPr>
      <dsp:spPr>
        <a:xfrm>
          <a:off x="1305046" y="2335947"/>
          <a:ext cx="5615687" cy="10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0" tIns="2660" rIns="2660" bIns="266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mn-lt"/>
            </a:rPr>
            <a:t>One of my lessons involved the children  in years five and six planning a walk around the community visiting places of interest as part of their incredible journey's topic</a:t>
          </a:r>
          <a:r>
            <a:rPr lang="en-GB" sz="1400" kern="1200" dirty="0">
              <a:latin typeface="+mn-lt"/>
            </a:rPr>
            <a:t>.</a:t>
          </a:r>
          <a:endParaRPr lang="en-US" sz="1400" kern="1200" dirty="0">
            <a:latin typeface="+mn-lt"/>
          </a:endParaRPr>
        </a:p>
      </dsp:txBody>
      <dsp:txXfrm>
        <a:off x="1305046" y="2335947"/>
        <a:ext cx="5615687" cy="10716"/>
      </dsp:txXfrm>
    </dsp:sp>
    <dsp:sp modelId="{99E0ED47-9323-4734-BCA9-D33362100479}">
      <dsp:nvSpPr>
        <dsp:cNvPr id="0" name=""/>
        <dsp:cNvSpPr/>
      </dsp:nvSpPr>
      <dsp:spPr>
        <a:xfrm>
          <a:off x="0" y="3383668"/>
          <a:ext cx="7728267" cy="13363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FE844A-7273-46F8-A1D8-90EBC3A6AD74}">
      <dsp:nvSpPr>
        <dsp:cNvPr id="0" name=""/>
        <dsp:cNvSpPr/>
      </dsp:nvSpPr>
      <dsp:spPr>
        <a:xfrm>
          <a:off x="404231" y="3669089"/>
          <a:ext cx="734966" cy="7349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1C8E67-A937-43DC-9168-3037499D644B}">
      <dsp:nvSpPr>
        <dsp:cNvPr id="0" name=""/>
        <dsp:cNvSpPr/>
      </dsp:nvSpPr>
      <dsp:spPr>
        <a:xfrm>
          <a:off x="1322157" y="3960879"/>
          <a:ext cx="6058816" cy="2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0" tIns="2660" rIns="2660" bIns="266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mn-lt"/>
            </a:rPr>
            <a:t>The children looked at a map of the area and planned their routes. they decided that they they wanted to visit a church, park and nursing home. This area of learning incorporated areas of the LNF (Welsh Gov, </a:t>
          </a:r>
          <a:r>
            <a:rPr lang="en-GB" sz="1200" kern="1200" dirty="0">
              <a:latin typeface="Chalkboard SE" panose="03050602040202020205" pitchFamily="66" charset="77"/>
            </a:rPr>
            <a:t>2013)</a:t>
          </a:r>
          <a:endParaRPr lang="en-US" sz="1200" kern="1200" dirty="0">
            <a:latin typeface="Chalkboard SE" panose="03050602040202020205" pitchFamily="66" charset="77"/>
          </a:endParaRPr>
        </a:p>
      </dsp:txBody>
      <dsp:txXfrm>
        <a:off x="1322157" y="3960879"/>
        <a:ext cx="6058816" cy="29062"/>
      </dsp:txXfrm>
    </dsp:sp>
    <dsp:sp modelId="{FC19345B-3C53-437C-992F-5D48BD341912}">
      <dsp:nvSpPr>
        <dsp:cNvPr id="0" name=""/>
        <dsp:cNvSpPr/>
      </dsp:nvSpPr>
      <dsp:spPr>
        <a:xfrm>
          <a:off x="0" y="5064496"/>
          <a:ext cx="7728267" cy="133630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548806-EA2D-4126-A720-BF841F4C3E64}">
      <dsp:nvSpPr>
        <dsp:cNvPr id="0" name=""/>
        <dsp:cNvSpPr/>
      </dsp:nvSpPr>
      <dsp:spPr>
        <a:xfrm>
          <a:off x="404231" y="5339468"/>
          <a:ext cx="734966" cy="7349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A7D956-B4F1-4371-A46E-9D57F7692EE3}">
      <dsp:nvSpPr>
        <dsp:cNvPr id="0" name=""/>
        <dsp:cNvSpPr/>
      </dsp:nvSpPr>
      <dsp:spPr>
        <a:xfrm>
          <a:off x="1373606" y="5738083"/>
          <a:ext cx="5829876" cy="25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0" tIns="2660" rIns="2660" bIns="266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mn-lt"/>
            </a:rPr>
            <a:t>Children also had the opportunity during a Health and Well-being lesson to research healthy energy bar recipes and methods which they then had the opportunity to make  them as a healthy snack to take with them on their learning walk around the community. Donaldson,(2015 )says ‘children should be healthy, confident individuals’</a:t>
          </a:r>
          <a:endParaRPr lang="en-US" sz="1200" kern="1200" dirty="0">
            <a:latin typeface="+mn-lt"/>
          </a:endParaRPr>
        </a:p>
      </dsp:txBody>
      <dsp:txXfrm>
        <a:off x="1373606" y="5738083"/>
        <a:ext cx="5829876" cy="2512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4/9/20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tiff"/></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tiff"/></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7.png"/><Relationship Id="rId12" Type="http://schemas.openxmlformats.org/officeDocument/2006/relationships/image" Target="../media/image12.png"/><Relationship Id="rId17" Type="http://schemas.openxmlformats.org/officeDocument/2006/relationships/image" Target="../media/image1.png"/><Relationship Id="rId2" Type="http://schemas.openxmlformats.org/officeDocument/2006/relationships/audio" Target="../media/media6.m4a"/><Relationship Id="rId16" Type="http://schemas.openxmlformats.org/officeDocument/2006/relationships/image" Target="../media/image16.jpeg"/><Relationship Id="rId1" Type="http://schemas.microsoft.com/office/2007/relationships/media" Target="../media/media6.m4a"/><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jpe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hyperlink" Target="https://www.estyn.gov.wales/sites/www.estyn.gov.wales/files/documents/Adroddiad%20arolygiad%20Parkland%20Primary%20School%202013%20%28Saesneg%20yn%20unig%29_0.pdf.pdf.pdf.pdf.pdf_0.pdf" TargetMode="External"/><Relationship Id="rId2" Type="http://schemas.openxmlformats.org/officeDocument/2006/relationships/hyperlink" Target="https://gov.wales/sites/default/files/publications/2018-03/succesful-futures-a-summary-of-professor-graham-donaldsons-report.pdf" TargetMode="External"/><Relationship Id="rId1" Type="http://schemas.openxmlformats.org/officeDocument/2006/relationships/slideLayout" Target="../slideLayouts/slideLayout2.xml"/><Relationship Id="rId5" Type="http://schemas.openxmlformats.org/officeDocument/2006/relationships/hyperlink" Target="https://www.journals.uchicago.edu/doi/abs/10.1086/461654" TargetMode="External"/><Relationship Id="rId4" Type="http://schemas.openxmlformats.org/officeDocument/2006/relationships/hyperlink" Target="https://www.estyn.gov.wales/news/&#8216;pupil-voice&#8217;-benefits-pupils-and-helps-schools-impro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E82F-0A37-A441-A2DF-D216D1E64660}"/>
              </a:ext>
            </a:extLst>
          </p:cNvPr>
          <p:cNvSpPr>
            <a:spLocks noGrp="1"/>
          </p:cNvSpPr>
          <p:nvPr>
            <p:ph type="ctrTitle"/>
          </p:nvPr>
        </p:nvSpPr>
        <p:spPr/>
        <p:txBody>
          <a:bodyPr>
            <a:normAutofit/>
          </a:bodyPr>
          <a:lstStyle/>
          <a:p>
            <a:r>
              <a:rPr lang="en-US" sz="2400" dirty="0">
                <a:latin typeface="+mn-lt"/>
                <a:cs typeface="Arial Narrow" panose="020B0604020202020204" pitchFamily="34" charset="0"/>
              </a:rPr>
              <a:t>Understanding how the learner, the school and the local community work together to deliver one of the four purposes of the new curriculum: </a:t>
            </a:r>
            <a:br>
              <a:rPr lang="en-US" sz="2400" dirty="0">
                <a:latin typeface="+mn-lt"/>
                <a:cs typeface="Arial Narrow" panose="020B0604020202020204" pitchFamily="34" charset="0"/>
              </a:rPr>
            </a:br>
            <a:r>
              <a:rPr lang="en-US" sz="2400" dirty="0">
                <a:latin typeface="+mn-lt"/>
                <a:cs typeface="Arial Narrow" panose="020B0604020202020204" pitchFamily="34" charset="0"/>
              </a:rPr>
              <a:t>This is a video presentation that will critically examine this process.</a:t>
            </a:r>
          </a:p>
        </p:txBody>
      </p:sp>
      <p:sp>
        <p:nvSpPr>
          <p:cNvPr id="4" name="TextBox 3">
            <a:extLst>
              <a:ext uri="{FF2B5EF4-FFF2-40B4-BE49-F238E27FC236}">
                <a16:creationId xmlns:a16="http://schemas.microsoft.com/office/drawing/2014/main" id="{9671BBE5-CDFD-0F45-972B-82E2971AA6E9}"/>
              </a:ext>
            </a:extLst>
          </p:cNvPr>
          <p:cNvSpPr txBox="1"/>
          <p:nvPr/>
        </p:nvSpPr>
        <p:spPr>
          <a:xfrm>
            <a:off x="936171" y="533400"/>
            <a:ext cx="3013967" cy="369332"/>
          </a:xfrm>
          <a:prstGeom prst="rect">
            <a:avLst/>
          </a:prstGeom>
          <a:noFill/>
        </p:spPr>
        <p:txBody>
          <a:bodyPr wrap="none" rtlCol="0">
            <a:spAutoFit/>
          </a:bodyPr>
          <a:lstStyle/>
          <a:p>
            <a:r>
              <a:rPr lang="en-US" dirty="0"/>
              <a:t>Student number: 1706965</a:t>
            </a:r>
          </a:p>
        </p:txBody>
      </p:sp>
      <p:sp>
        <p:nvSpPr>
          <p:cNvPr id="5" name="TextBox 4">
            <a:extLst>
              <a:ext uri="{FF2B5EF4-FFF2-40B4-BE49-F238E27FC236}">
                <a16:creationId xmlns:a16="http://schemas.microsoft.com/office/drawing/2014/main" id="{13B5CEA2-9365-3540-A2DC-16E5B11F3459}"/>
              </a:ext>
            </a:extLst>
          </p:cNvPr>
          <p:cNvSpPr txBox="1"/>
          <p:nvPr/>
        </p:nvSpPr>
        <p:spPr>
          <a:xfrm>
            <a:off x="8860971" y="533400"/>
            <a:ext cx="1351652" cy="369332"/>
          </a:xfrm>
          <a:prstGeom prst="rect">
            <a:avLst/>
          </a:prstGeom>
          <a:noFill/>
        </p:spPr>
        <p:txBody>
          <a:bodyPr wrap="none" rtlCol="0">
            <a:spAutoFit/>
          </a:bodyPr>
          <a:lstStyle/>
          <a:p>
            <a:r>
              <a:rPr lang="en-US" dirty="0"/>
              <a:t>ECAD7003</a:t>
            </a:r>
          </a:p>
        </p:txBody>
      </p:sp>
      <p:pic>
        <p:nvPicPr>
          <p:cNvPr id="3" name="Recorded Sound" descr="Recorded Sound">
            <a:hlinkClick r:id="" action="ppaction://media"/>
            <a:extLst>
              <a:ext uri="{FF2B5EF4-FFF2-40B4-BE49-F238E27FC236}">
                <a16:creationId xmlns:a16="http://schemas.microsoft.com/office/drawing/2014/main" id="{68ECB708-7F31-4441-8402-FAD6EEFB83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471886" y="5025571"/>
            <a:ext cx="812800" cy="812800"/>
          </a:xfrm>
          <a:prstGeom prst="rect">
            <a:avLst/>
          </a:prstGeom>
        </p:spPr>
      </p:pic>
    </p:spTree>
    <p:extLst>
      <p:ext uri="{BB962C8B-B14F-4D97-AF65-F5344CB8AC3E}">
        <p14:creationId xmlns:p14="http://schemas.microsoft.com/office/powerpoint/2010/main" val="2761525428"/>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BD687-28A8-4144-BE72-E5E1586209AE}"/>
              </a:ext>
            </a:extLst>
          </p:cNvPr>
          <p:cNvSpPr>
            <a:spLocks noGrp="1"/>
          </p:cNvSpPr>
          <p:nvPr>
            <p:ph type="title"/>
          </p:nvPr>
        </p:nvSpPr>
        <p:spPr>
          <a:xfrm>
            <a:off x="2092182" y="595534"/>
            <a:ext cx="8911687" cy="1280890"/>
          </a:xfrm>
        </p:spPr>
        <p:txBody>
          <a:bodyPr/>
          <a:lstStyle/>
          <a:p>
            <a:r>
              <a:rPr lang="en-US" b="1" u="sng" dirty="0"/>
              <a:t>Introduction</a:t>
            </a:r>
            <a:br>
              <a:rPr lang="en-US" dirty="0"/>
            </a:br>
            <a:endParaRPr lang="en-US" dirty="0"/>
          </a:p>
        </p:txBody>
      </p:sp>
      <p:sp>
        <p:nvSpPr>
          <p:cNvPr id="3" name="Content Placeholder 2">
            <a:extLst>
              <a:ext uri="{FF2B5EF4-FFF2-40B4-BE49-F238E27FC236}">
                <a16:creationId xmlns:a16="http://schemas.microsoft.com/office/drawing/2014/main" id="{BB423338-26C4-AB44-8EFC-09D09F74AEFA}"/>
              </a:ext>
            </a:extLst>
          </p:cNvPr>
          <p:cNvSpPr>
            <a:spLocks noGrp="1"/>
          </p:cNvSpPr>
          <p:nvPr>
            <p:ph idx="1"/>
          </p:nvPr>
        </p:nvSpPr>
        <p:spPr>
          <a:xfrm>
            <a:off x="2088469" y="2669312"/>
            <a:ext cx="8915400" cy="3777622"/>
          </a:xfrm>
        </p:spPr>
        <p:txBody>
          <a:bodyPr>
            <a:normAutofit/>
          </a:bodyPr>
          <a:lstStyle/>
          <a:p>
            <a:r>
              <a:rPr lang="en-GB" sz="2000" dirty="0"/>
              <a:t>The educational primary setting is situated on the west side of Swansea. There are 535 pupils on roll aged between three and eleven years of age. Children are organised into 17 classes. The school also provides nursery facilities for 120 three and four-year-olds who attend school on a part-time basis from September onwards. The schools last inspection was in October 2013.</a:t>
            </a:r>
          </a:p>
        </p:txBody>
      </p:sp>
      <p:pic>
        <p:nvPicPr>
          <p:cNvPr id="6" name="Picture 5">
            <a:extLst>
              <a:ext uri="{FF2B5EF4-FFF2-40B4-BE49-F238E27FC236}">
                <a16:creationId xmlns:a16="http://schemas.microsoft.com/office/drawing/2014/main" id="{95029F6C-34E5-F84F-818B-833144CBBA84}"/>
              </a:ext>
            </a:extLst>
          </p:cNvPr>
          <p:cNvPicPr>
            <a:picLocks noChangeAspect="1"/>
          </p:cNvPicPr>
          <p:nvPr/>
        </p:nvPicPr>
        <p:blipFill>
          <a:blip r:embed="rId4"/>
          <a:stretch>
            <a:fillRect/>
          </a:stretch>
        </p:blipFill>
        <p:spPr>
          <a:xfrm>
            <a:off x="8783863" y="123371"/>
            <a:ext cx="2461079" cy="2471552"/>
          </a:xfrm>
          <a:prstGeom prst="rect">
            <a:avLst/>
          </a:prstGeom>
        </p:spPr>
      </p:pic>
      <p:sp>
        <p:nvSpPr>
          <p:cNvPr id="4" name="TextBox 3">
            <a:extLst>
              <a:ext uri="{FF2B5EF4-FFF2-40B4-BE49-F238E27FC236}">
                <a16:creationId xmlns:a16="http://schemas.microsoft.com/office/drawing/2014/main" id="{6A12DF98-3008-C84D-8598-F651EB3EEC9E}"/>
              </a:ext>
            </a:extLst>
          </p:cNvPr>
          <p:cNvSpPr txBox="1"/>
          <p:nvPr/>
        </p:nvSpPr>
        <p:spPr>
          <a:xfrm>
            <a:off x="8871857" y="5976257"/>
            <a:ext cx="1487908" cy="369332"/>
          </a:xfrm>
          <a:prstGeom prst="rect">
            <a:avLst/>
          </a:prstGeom>
          <a:noFill/>
        </p:spPr>
        <p:txBody>
          <a:bodyPr wrap="none" rtlCol="0">
            <a:spAutoFit/>
          </a:bodyPr>
          <a:lstStyle/>
          <a:p>
            <a:r>
              <a:rPr lang="en-US" dirty="0" err="1"/>
              <a:t>Estyn</a:t>
            </a:r>
            <a:r>
              <a:rPr lang="en-US" dirty="0"/>
              <a:t> (2013)</a:t>
            </a:r>
          </a:p>
        </p:txBody>
      </p:sp>
      <p:pic>
        <p:nvPicPr>
          <p:cNvPr id="5" name="Recorded Sound" descr="Recorded Sound">
            <a:hlinkClick r:id="" action="ppaction://media"/>
            <a:extLst>
              <a:ext uri="{FF2B5EF4-FFF2-40B4-BE49-F238E27FC236}">
                <a16:creationId xmlns:a16="http://schemas.microsoft.com/office/drawing/2014/main" id="{4CC1A149-AFA9-384D-8742-246356C151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283200" y="4889500"/>
            <a:ext cx="812800" cy="812800"/>
          </a:xfrm>
          <a:prstGeom prst="rect">
            <a:avLst/>
          </a:prstGeom>
        </p:spPr>
      </p:pic>
    </p:spTree>
    <p:extLst>
      <p:ext uri="{BB962C8B-B14F-4D97-AF65-F5344CB8AC3E}">
        <p14:creationId xmlns:p14="http://schemas.microsoft.com/office/powerpoint/2010/main" val="4157028764"/>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0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BCD7-6460-B546-9403-C5BAA1C5D0DF}"/>
              </a:ext>
            </a:extLst>
          </p:cNvPr>
          <p:cNvSpPr>
            <a:spLocks noGrp="1"/>
          </p:cNvSpPr>
          <p:nvPr>
            <p:ph type="title"/>
          </p:nvPr>
        </p:nvSpPr>
        <p:spPr>
          <a:xfrm>
            <a:off x="4134984" y="275565"/>
            <a:ext cx="4889274" cy="976312"/>
          </a:xfrm>
        </p:spPr>
        <p:txBody>
          <a:bodyPr>
            <a:normAutofit/>
          </a:bodyPr>
          <a:lstStyle/>
          <a:p>
            <a:r>
              <a:rPr lang="en-US" sz="3600" b="1" u="sng" dirty="0"/>
              <a:t>The four purposes.</a:t>
            </a:r>
            <a:br>
              <a:rPr lang="en-US" u="sng" dirty="0"/>
            </a:br>
            <a:endParaRPr lang="en-US" u="sng" dirty="0"/>
          </a:p>
        </p:txBody>
      </p:sp>
      <p:sp>
        <p:nvSpPr>
          <p:cNvPr id="3" name="Content Placeholder 2">
            <a:extLst>
              <a:ext uri="{FF2B5EF4-FFF2-40B4-BE49-F238E27FC236}">
                <a16:creationId xmlns:a16="http://schemas.microsoft.com/office/drawing/2014/main" id="{E3F63F0F-4FF2-314C-B69C-2714E9A1857E}"/>
              </a:ext>
            </a:extLst>
          </p:cNvPr>
          <p:cNvSpPr>
            <a:spLocks noGrp="1"/>
          </p:cNvSpPr>
          <p:nvPr>
            <p:ph idx="1"/>
          </p:nvPr>
        </p:nvSpPr>
        <p:spPr>
          <a:xfrm>
            <a:off x="6858001" y="587602"/>
            <a:ext cx="5181600" cy="5414963"/>
          </a:xfrm>
        </p:spPr>
        <p:txBody>
          <a:bodyPr/>
          <a:lstStyle/>
          <a:p>
            <a:r>
              <a:rPr lang="en-US" sz="2000" dirty="0"/>
              <a:t>The purpose that is going to be explored during this presentation is Healthy Confident Individuals. </a:t>
            </a:r>
          </a:p>
          <a:p>
            <a:endParaRPr lang="en-US" dirty="0"/>
          </a:p>
        </p:txBody>
      </p:sp>
      <p:pic>
        <p:nvPicPr>
          <p:cNvPr id="9" name="Picture 8">
            <a:extLst>
              <a:ext uri="{FF2B5EF4-FFF2-40B4-BE49-F238E27FC236}">
                <a16:creationId xmlns:a16="http://schemas.microsoft.com/office/drawing/2014/main" id="{DAA2E6C6-2ED6-994C-B866-E4EBEB7C6491}"/>
              </a:ext>
            </a:extLst>
          </p:cNvPr>
          <p:cNvPicPr>
            <a:picLocks noChangeAspect="1"/>
          </p:cNvPicPr>
          <p:nvPr/>
        </p:nvPicPr>
        <p:blipFill>
          <a:blip r:embed="rId4"/>
          <a:stretch>
            <a:fillRect/>
          </a:stretch>
        </p:blipFill>
        <p:spPr>
          <a:xfrm>
            <a:off x="228600" y="1575911"/>
            <a:ext cx="6629401" cy="4518869"/>
          </a:xfrm>
          <a:prstGeom prst="rect">
            <a:avLst/>
          </a:prstGeom>
        </p:spPr>
      </p:pic>
      <p:sp>
        <p:nvSpPr>
          <p:cNvPr id="10" name="TextBox 9">
            <a:extLst>
              <a:ext uri="{FF2B5EF4-FFF2-40B4-BE49-F238E27FC236}">
                <a16:creationId xmlns:a16="http://schemas.microsoft.com/office/drawing/2014/main" id="{926BDAE2-546E-BF41-B27C-BE8A7D2259DA}"/>
              </a:ext>
            </a:extLst>
          </p:cNvPr>
          <p:cNvSpPr txBox="1"/>
          <p:nvPr/>
        </p:nvSpPr>
        <p:spPr>
          <a:xfrm>
            <a:off x="9263743" y="6193971"/>
            <a:ext cx="2138727" cy="369332"/>
          </a:xfrm>
          <a:prstGeom prst="rect">
            <a:avLst/>
          </a:prstGeom>
          <a:noFill/>
        </p:spPr>
        <p:txBody>
          <a:bodyPr wrap="none" rtlCol="0">
            <a:spAutoFit/>
          </a:bodyPr>
          <a:lstStyle/>
          <a:p>
            <a:r>
              <a:rPr lang="en-US" dirty="0"/>
              <a:t>Donaldson (2015)</a:t>
            </a:r>
          </a:p>
        </p:txBody>
      </p:sp>
      <p:pic>
        <p:nvPicPr>
          <p:cNvPr id="4" name="Recorded Sound" descr="Recorded Sound">
            <a:hlinkClick r:id="" action="ppaction://media"/>
            <a:extLst>
              <a:ext uri="{FF2B5EF4-FFF2-40B4-BE49-F238E27FC236}">
                <a16:creationId xmlns:a16="http://schemas.microsoft.com/office/drawing/2014/main" id="{2C18EDC8-14DD-7F4E-A938-F5D1634A8A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022601" y="5189765"/>
            <a:ext cx="812800" cy="812800"/>
          </a:xfrm>
          <a:prstGeom prst="rect">
            <a:avLst/>
          </a:prstGeom>
        </p:spPr>
      </p:pic>
    </p:spTree>
    <p:extLst>
      <p:ext uri="{BB962C8B-B14F-4D97-AF65-F5344CB8AC3E}">
        <p14:creationId xmlns:p14="http://schemas.microsoft.com/office/powerpoint/2010/main" val="2780063069"/>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5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F599F-45F6-E14D-B5C6-C91F70B5141C}"/>
              </a:ext>
            </a:extLst>
          </p:cNvPr>
          <p:cNvSpPr>
            <a:spLocks noGrp="1"/>
          </p:cNvSpPr>
          <p:nvPr>
            <p:ph type="title"/>
          </p:nvPr>
        </p:nvSpPr>
        <p:spPr>
          <a:xfrm>
            <a:off x="2288766" y="650236"/>
            <a:ext cx="8911687" cy="1280890"/>
          </a:xfrm>
        </p:spPr>
        <p:txBody>
          <a:bodyPr/>
          <a:lstStyle/>
          <a:p>
            <a:r>
              <a:rPr lang="en-US" b="1" u="sng" dirty="0"/>
              <a:t>Working together</a:t>
            </a:r>
            <a:endParaRPr lang="en-US" u="sng" dirty="0"/>
          </a:p>
        </p:txBody>
      </p:sp>
      <p:sp>
        <p:nvSpPr>
          <p:cNvPr id="3" name="Content Placeholder 2">
            <a:extLst>
              <a:ext uri="{FF2B5EF4-FFF2-40B4-BE49-F238E27FC236}">
                <a16:creationId xmlns:a16="http://schemas.microsoft.com/office/drawing/2014/main" id="{365D40C9-460B-D54A-BBBB-1BD075959204}"/>
              </a:ext>
            </a:extLst>
          </p:cNvPr>
          <p:cNvSpPr>
            <a:spLocks noGrp="1"/>
          </p:cNvSpPr>
          <p:nvPr>
            <p:ph idx="1"/>
          </p:nvPr>
        </p:nvSpPr>
        <p:spPr>
          <a:xfrm>
            <a:off x="2288766" y="1540188"/>
            <a:ext cx="9167360" cy="6650223"/>
          </a:xfrm>
        </p:spPr>
        <p:txBody>
          <a:bodyPr>
            <a:normAutofit/>
          </a:bodyPr>
          <a:lstStyle/>
          <a:p>
            <a:endParaRPr lang="en-US" dirty="0"/>
          </a:p>
          <a:p>
            <a:r>
              <a:rPr lang="en-US" sz="2000" dirty="0"/>
              <a:t>The schools focus was to involve the school community with the running of the school. This was decided as a team within the school and was added to the school improvement plan. </a:t>
            </a:r>
          </a:p>
          <a:p>
            <a:endParaRPr lang="en-US" sz="2000" dirty="0"/>
          </a:p>
          <a:p>
            <a:r>
              <a:rPr lang="en-US" sz="2000" dirty="0">
                <a:cs typeface="Calibri Light"/>
              </a:rPr>
              <a:t>School SIP Priority 3 – Refine self-evaluation and school improvement including stakeholder voice.</a:t>
            </a:r>
          </a:p>
          <a:p>
            <a:pPr marL="0" indent="0">
              <a:buNone/>
            </a:pPr>
            <a:endParaRPr lang="en-US" sz="2000" dirty="0">
              <a:cs typeface="Calibri Light"/>
            </a:endParaRPr>
          </a:p>
          <a:p>
            <a:r>
              <a:rPr lang="en-US" sz="2000" dirty="0">
                <a:ea typeface="+mn-lt"/>
                <a:cs typeface="+mn-lt"/>
              </a:rPr>
              <a:t>The school aims to achieve this by having a greater input by pupils, staff, governors, parents and community into self-evaluation, school improvement and school activities to benefit learners</a:t>
            </a:r>
          </a:p>
          <a:p>
            <a:endParaRPr lang="en-US" dirty="0">
              <a:ea typeface="+mn-lt"/>
              <a:cs typeface="+mn-lt"/>
            </a:endParaRPr>
          </a:p>
          <a:p>
            <a:endParaRPr lang="en-US" dirty="0"/>
          </a:p>
        </p:txBody>
      </p:sp>
      <p:pic>
        <p:nvPicPr>
          <p:cNvPr id="5" name="Recorded Sound" descr="Recorded Sound">
            <a:hlinkClick r:id="" action="ppaction://media"/>
            <a:extLst>
              <a:ext uri="{FF2B5EF4-FFF2-40B4-BE49-F238E27FC236}">
                <a16:creationId xmlns:a16="http://schemas.microsoft.com/office/drawing/2014/main" id="{DAA96B0C-BA4C-BE43-8427-BFDC8B0AEA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87703" y="243836"/>
            <a:ext cx="812800" cy="812800"/>
          </a:xfrm>
          <a:prstGeom prst="rect">
            <a:avLst/>
          </a:prstGeom>
        </p:spPr>
      </p:pic>
    </p:spTree>
    <p:extLst>
      <p:ext uri="{BB962C8B-B14F-4D97-AF65-F5344CB8AC3E}">
        <p14:creationId xmlns:p14="http://schemas.microsoft.com/office/powerpoint/2010/main" val="2660865594"/>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03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F4763-7A7A-B548-ABE8-278858ACCAD2}"/>
              </a:ext>
            </a:extLst>
          </p:cNvPr>
          <p:cNvSpPr>
            <a:spLocks noGrp="1"/>
          </p:cNvSpPr>
          <p:nvPr>
            <p:ph type="title"/>
          </p:nvPr>
        </p:nvSpPr>
        <p:spPr/>
        <p:txBody>
          <a:bodyPr/>
          <a:lstStyle/>
          <a:p>
            <a:r>
              <a:rPr lang="en-US" b="1" u="sng" dirty="0"/>
              <a:t>Who is part of the school community?</a:t>
            </a:r>
          </a:p>
        </p:txBody>
      </p:sp>
      <p:graphicFrame>
        <p:nvGraphicFramePr>
          <p:cNvPr id="7" name="Diagram 6">
            <a:extLst>
              <a:ext uri="{FF2B5EF4-FFF2-40B4-BE49-F238E27FC236}">
                <a16:creationId xmlns:a16="http://schemas.microsoft.com/office/drawing/2014/main" id="{4FF09A84-6911-8D49-9916-33232B68C0D1}"/>
              </a:ext>
            </a:extLst>
          </p:cNvPr>
          <p:cNvGraphicFramePr/>
          <p:nvPr>
            <p:extLst>
              <p:ext uri="{D42A27DB-BD31-4B8C-83A1-F6EECF244321}">
                <p14:modId xmlns:p14="http://schemas.microsoft.com/office/powerpoint/2010/main" val="4078579207"/>
              </p:ext>
            </p:extLst>
          </p:nvPr>
        </p:nvGraphicFramePr>
        <p:xfrm>
          <a:off x="2032000" y="1660634"/>
          <a:ext cx="7921297" cy="44776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descr="Recorded Sound">
            <a:hlinkClick r:id="" action="ppaction://media"/>
            <a:extLst>
              <a:ext uri="{FF2B5EF4-FFF2-40B4-BE49-F238E27FC236}">
                <a16:creationId xmlns:a16="http://schemas.microsoft.com/office/drawing/2014/main" id="{71009545-9555-1E4C-A28E-6896060E9B7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916903" y="4790966"/>
            <a:ext cx="812800" cy="812800"/>
          </a:xfrm>
          <a:prstGeom prst="rect">
            <a:avLst/>
          </a:prstGeom>
        </p:spPr>
      </p:pic>
    </p:spTree>
    <p:extLst>
      <p:ext uri="{BB962C8B-B14F-4D97-AF65-F5344CB8AC3E}">
        <p14:creationId xmlns:p14="http://schemas.microsoft.com/office/powerpoint/2010/main" val="1287216359"/>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E3B59-B04B-1B49-94F0-2E34C66F73FA}"/>
              </a:ext>
            </a:extLst>
          </p:cNvPr>
          <p:cNvSpPr txBox="1"/>
          <p:nvPr/>
        </p:nvSpPr>
        <p:spPr>
          <a:xfrm>
            <a:off x="2090629" y="377685"/>
            <a:ext cx="8902264" cy="2092881"/>
          </a:xfrm>
          <a:prstGeom prst="rect">
            <a:avLst/>
          </a:prstGeom>
          <a:noFill/>
        </p:spPr>
        <p:txBody>
          <a:bodyPr wrap="square" rtlCol="0">
            <a:spAutoFit/>
          </a:bodyPr>
          <a:lstStyle/>
          <a:p>
            <a:r>
              <a:rPr lang="en-US" sz="2400" b="1" u="sng" dirty="0">
                <a:latin typeface="+mj-lt"/>
                <a:cs typeface="Calibri Light"/>
              </a:rPr>
              <a:t>School SIP Priority 3 – Refine self-evaluation and school improvement including stakeholder voice.</a:t>
            </a:r>
          </a:p>
          <a:p>
            <a:endParaRPr lang="en-US" sz="2400" dirty="0">
              <a:latin typeface="Chalkboard SE" panose="03050602040202020205" pitchFamily="66" charset="77"/>
              <a:cs typeface="Calibri Light"/>
            </a:endParaRPr>
          </a:p>
          <a:p>
            <a:r>
              <a:rPr lang="en-US" sz="2000" dirty="0">
                <a:ea typeface="+mn-lt"/>
                <a:cs typeface="+mn-lt"/>
              </a:rPr>
              <a:t>Evidence was gathered using pupil and parent questionnaire’s that were handed out during parents evening.</a:t>
            </a:r>
          </a:p>
          <a:p>
            <a:endParaRPr lang="en-US" dirty="0"/>
          </a:p>
        </p:txBody>
      </p:sp>
      <p:pic>
        <p:nvPicPr>
          <p:cNvPr id="1026" name="Picture 2" descr="page15image33053008">
            <a:extLst>
              <a:ext uri="{FF2B5EF4-FFF2-40B4-BE49-F238E27FC236}">
                <a16:creationId xmlns:a16="http://schemas.microsoft.com/office/drawing/2014/main" id="{C2DB8E94-22A0-A943-AAFA-00080375ED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000" y="-4152900"/>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page15image33053296">
            <a:extLst>
              <a:ext uri="{FF2B5EF4-FFF2-40B4-BE49-F238E27FC236}">
                <a16:creationId xmlns:a16="http://schemas.microsoft.com/office/drawing/2014/main" id="{C19E2085-E20F-5C46-8939-07067C28B9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4152900"/>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ge15image33053584">
            <a:extLst>
              <a:ext uri="{FF2B5EF4-FFF2-40B4-BE49-F238E27FC236}">
                <a16:creationId xmlns:a16="http://schemas.microsoft.com/office/drawing/2014/main" id="{9426A993-C847-144F-9D86-57C0C423838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37000" y="-4152900"/>
            <a:ext cx="127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page15image33053872">
            <a:extLst>
              <a:ext uri="{FF2B5EF4-FFF2-40B4-BE49-F238E27FC236}">
                <a16:creationId xmlns:a16="http://schemas.microsoft.com/office/drawing/2014/main" id="{C79ADB24-A913-0247-B566-3F8E0AC2EAA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06900" y="-4152900"/>
            <a:ext cx="127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age15image33054160">
            <a:extLst>
              <a:ext uri="{FF2B5EF4-FFF2-40B4-BE49-F238E27FC236}">
                <a16:creationId xmlns:a16="http://schemas.microsoft.com/office/drawing/2014/main" id="{47EDE916-2A7B-494F-916A-15AD066E6CB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76800" y="-4152900"/>
            <a:ext cx="127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page15image33054448">
            <a:extLst>
              <a:ext uri="{FF2B5EF4-FFF2-40B4-BE49-F238E27FC236}">
                <a16:creationId xmlns:a16="http://schemas.microsoft.com/office/drawing/2014/main" id="{6BA4BEA6-8CAF-9E4E-BF28-8C1B8B31E28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46700" y="-4152900"/>
            <a:ext cx="127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age15image33054736">
            <a:extLst>
              <a:ext uri="{FF2B5EF4-FFF2-40B4-BE49-F238E27FC236}">
                <a16:creationId xmlns:a16="http://schemas.microsoft.com/office/drawing/2014/main" id="{05BB1DED-3814-CD49-926C-87CF4CFF21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16600" y="-4152900"/>
            <a:ext cx="127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page15image33055152">
            <a:extLst>
              <a:ext uri="{FF2B5EF4-FFF2-40B4-BE49-F238E27FC236}">
                <a16:creationId xmlns:a16="http://schemas.microsoft.com/office/drawing/2014/main" id="{75292C3D-98C2-5C44-927E-A03422E30FB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86500" y="-4152900"/>
            <a:ext cx="127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age15image33055440">
            <a:extLst>
              <a:ext uri="{FF2B5EF4-FFF2-40B4-BE49-F238E27FC236}">
                <a16:creationId xmlns:a16="http://schemas.microsoft.com/office/drawing/2014/main" id="{3765C2AC-91F6-7246-874E-7542C9B7396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56400" y="-4152900"/>
            <a:ext cx="127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page15image33055728">
            <a:extLst>
              <a:ext uri="{FF2B5EF4-FFF2-40B4-BE49-F238E27FC236}">
                <a16:creationId xmlns:a16="http://schemas.microsoft.com/office/drawing/2014/main" id="{850270A7-866C-1D4A-AC83-001146B5964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26300" y="-4152900"/>
            <a:ext cx="127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page15image33056016">
            <a:extLst>
              <a:ext uri="{FF2B5EF4-FFF2-40B4-BE49-F238E27FC236}">
                <a16:creationId xmlns:a16="http://schemas.microsoft.com/office/drawing/2014/main" id="{8389C355-5969-EB42-9A11-8806A54ABD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96200" y="-4152900"/>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descr="page15image33056304">
            <a:extLst>
              <a:ext uri="{FF2B5EF4-FFF2-40B4-BE49-F238E27FC236}">
                <a16:creationId xmlns:a16="http://schemas.microsoft.com/office/drawing/2014/main" id="{8FE1272D-D3F8-0D48-82C3-D04324EF26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74200" y="-4152900"/>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page15image72487952">
            <a:extLst>
              <a:ext uri="{FF2B5EF4-FFF2-40B4-BE49-F238E27FC236}">
                <a16:creationId xmlns:a16="http://schemas.microsoft.com/office/drawing/2014/main" id="{AF6D94E6-FA9D-B14C-A8C1-2548434DC78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7000" y="617538"/>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page15image72488240">
            <a:extLst>
              <a:ext uri="{FF2B5EF4-FFF2-40B4-BE49-F238E27FC236}">
                <a16:creationId xmlns:a16="http://schemas.microsoft.com/office/drawing/2014/main" id="{FFDCB4D7-9312-014F-B8C9-CF6DA0DE6F1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905000" y="617538"/>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page15image72509680">
            <a:extLst>
              <a:ext uri="{FF2B5EF4-FFF2-40B4-BE49-F238E27FC236}">
                <a16:creationId xmlns:a16="http://schemas.microsoft.com/office/drawing/2014/main" id="{BABFCFDF-0A4F-DC49-9651-39524B43D4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000" y="2400300"/>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descr="page15image33165024">
            <a:extLst>
              <a:ext uri="{FF2B5EF4-FFF2-40B4-BE49-F238E27FC236}">
                <a16:creationId xmlns:a16="http://schemas.microsoft.com/office/drawing/2014/main" id="{F09EF706-4990-FA42-B7C2-2F95D286CD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2400300"/>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page15image33166560">
            <a:extLst>
              <a:ext uri="{FF2B5EF4-FFF2-40B4-BE49-F238E27FC236}">
                <a16:creationId xmlns:a16="http://schemas.microsoft.com/office/drawing/2014/main" id="{410EB627-308D-094D-AD96-30AB6B19D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000" y="2949575"/>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43" name="Picture 19" descr="page15image33166848">
            <a:extLst>
              <a:ext uri="{FF2B5EF4-FFF2-40B4-BE49-F238E27FC236}">
                <a16:creationId xmlns:a16="http://schemas.microsoft.com/office/drawing/2014/main" id="{2971B5E9-728C-7146-9830-CFE196C67B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2949575"/>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page15image33167136">
            <a:extLst>
              <a:ext uri="{FF2B5EF4-FFF2-40B4-BE49-F238E27FC236}">
                <a16:creationId xmlns:a16="http://schemas.microsoft.com/office/drawing/2014/main" id="{4A75533A-250D-DC48-9C9E-A1B7846C0D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7000" y="2949575"/>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45" name="Picture 21" descr="page15image33167424">
            <a:extLst>
              <a:ext uri="{FF2B5EF4-FFF2-40B4-BE49-F238E27FC236}">
                <a16:creationId xmlns:a16="http://schemas.microsoft.com/office/drawing/2014/main" id="{5DDF1F0A-9760-544B-99D6-2673B6339A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15000" y="2949575"/>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page15image33167712">
            <a:extLst>
              <a:ext uri="{FF2B5EF4-FFF2-40B4-BE49-F238E27FC236}">
                <a16:creationId xmlns:a16="http://schemas.microsoft.com/office/drawing/2014/main" id="{74BADA01-5ECC-0B44-A236-B30FF66B2E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7000" y="2949575"/>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47" name="Picture 23" descr="page15image33168000">
            <a:extLst>
              <a:ext uri="{FF2B5EF4-FFF2-40B4-BE49-F238E27FC236}">
                <a16:creationId xmlns:a16="http://schemas.microsoft.com/office/drawing/2014/main" id="{BF881BA0-9351-304F-8923-2223333D9E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25000" y="2949575"/>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page15image33168288">
            <a:extLst>
              <a:ext uri="{FF2B5EF4-FFF2-40B4-BE49-F238E27FC236}">
                <a16:creationId xmlns:a16="http://schemas.microsoft.com/office/drawing/2014/main" id="{07009A8C-9EBB-484F-A36A-FF7DA0964D5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557000" y="2949575"/>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page15image33168576">
            <a:extLst>
              <a:ext uri="{FF2B5EF4-FFF2-40B4-BE49-F238E27FC236}">
                <a16:creationId xmlns:a16="http://schemas.microsoft.com/office/drawing/2014/main" id="{5CB640C3-664E-2743-9C01-9A29EBBDA14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3335000" y="2949575"/>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page15image33171456">
            <a:extLst>
              <a:ext uri="{FF2B5EF4-FFF2-40B4-BE49-F238E27FC236}">
                <a16:creationId xmlns:a16="http://schemas.microsoft.com/office/drawing/2014/main" id="{5A732FEE-8157-054E-AD82-A459D5163D3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7000" y="3771900"/>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51" name="Picture 27" descr="page15image33171744">
            <a:extLst>
              <a:ext uri="{FF2B5EF4-FFF2-40B4-BE49-F238E27FC236}">
                <a16:creationId xmlns:a16="http://schemas.microsoft.com/office/drawing/2014/main" id="{7F24991D-4368-7549-8BBB-1BCA201B85E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905000" y="3771900"/>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page15image33172032">
            <a:extLst>
              <a:ext uri="{FF2B5EF4-FFF2-40B4-BE49-F238E27FC236}">
                <a16:creationId xmlns:a16="http://schemas.microsoft.com/office/drawing/2014/main" id="{5C827F70-3D8C-D04D-BD95-BBED1AD0C15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37000" y="3771900"/>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53" name="Picture 29" descr="page15image33172832">
            <a:extLst>
              <a:ext uri="{FF2B5EF4-FFF2-40B4-BE49-F238E27FC236}">
                <a16:creationId xmlns:a16="http://schemas.microsoft.com/office/drawing/2014/main" id="{2F7A9E6B-EDDA-1846-AC6C-BEDCA323A57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715000" y="3771900"/>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30" descr="page15image33173120">
            <a:extLst>
              <a:ext uri="{FF2B5EF4-FFF2-40B4-BE49-F238E27FC236}">
                <a16:creationId xmlns:a16="http://schemas.microsoft.com/office/drawing/2014/main" id="{8A629BED-73FE-DE4D-A377-22A0AEF0089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747000" y="3771900"/>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55" name="Picture 31" descr="page15image33173408">
            <a:extLst>
              <a:ext uri="{FF2B5EF4-FFF2-40B4-BE49-F238E27FC236}">
                <a16:creationId xmlns:a16="http://schemas.microsoft.com/office/drawing/2014/main" id="{9182F926-7623-3B45-88AD-58DB6967DB2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525000" y="3771900"/>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page15image33173696">
            <a:extLst>
              <a:ext uri="{FF2B5EF4-FFF2-40B4-BE49-F238E27FC236}">
                <a16:creationId xmlns:a16="http://schemas.microsoft.com/office/drawing/2014/main" id="{B26CFC5F-FD3A-994E-B89A-A524DEC8B7E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557000" y="3771900"/>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57" name="Picture 33" descr="page15image33173984">
            <a:extLst>
              <a:ext uri="{FF2B5EF4-FFF2-40B4-BE49-F238E27FC236}">
                <a16:creationId xmlns:a16="http://schemas.microsoft.com/office/drawing/2014/main" id="{48DA2B83-3A21-5747-A0E1-B3B82F33D52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3335000" y="3771900"/>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58" name="Picture 34" descr="page15image33174272">
            <a:extLst>
              <a:ext uri="{FF2B5EF4-FFF2-40B4-BE49-F238E27FC236}">
                <a16:creationId xmlns:a16="http://schemas.microsoft.com/office/drawing/2014/main" id="{00CFAB09-1174-9044-9E4B-150BE3281AB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5367000" y="3771900"/>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1059" name="Picture 35" descr="page15image33174560">
            <a:extLst>
              <a:ext uri="{FF2B5EF4-FFF2-40B4-BE49-F238E27FC236}">
                <a16:creationId xmlns:a16="http://schemas.microsoft.com/office/drawing/2014/main" id="{C59C6B8F-7FD6-6F4A-9030-F2DD59624A6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7145000" y="3771900"/>
            <a:ext cx="1828800" cy="0"/>
          </a:xfrm>
          <a:prstGeom prst="rect">
            <a:avLst/>
          </a:prstGeom>
          <a:noFill/>
          <a:extLst>
            <a:ext uri="{909E8E84-426E-40DD-AFC4-6F175D3DCCD1}">
              <a14:hiddenFill xmlns:a14="http://schemas.microsoft.com/office/drawing/2010/main">
                <a:solidFill>
                  <a:srgbClr val="FFFFFF"/>
                </a:solidFill>
              </a14:hiddenFill>
            </a:ext>
          </a:extLst>
        </p:spPr>
      </p:pic>
      <p:pic>
        <p:nvPicPr>
          <p:cNvPr id="1060" name="Picture 36" descr="page15image33175712">
            <a:extLst>
              <a:ext uri="{FF2B5EF4-FFF2-40B4-BE49-F238E27FC236}">
                <a16:creationId xmlns:a16="http://schemas.microsoft.com/office/drawing/2014/main" id="{6BA3F281-23B2-FD4F-8684-F70E486E34C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7000" y="4183063"/>
            <a:ext cx="1587500" cy="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1560B1F-4051-374A-891B-18200B937BC7}"/>
              </a:ext>
            </a:extLst>
          </p:cNvPr>
          <p:cNvPicPr>
            <a:picLocks noChangeAspect="1"/>
          </p:cNvPicPr>
          <p:nvPr/>
        </p:nvPicPr>
        <p:blipFill>
          <a:blip r:embed="rId15"/>
          <a:stretch>
            <a:fillRect/>
          </a:stretch>
        </p:blipFill>
        <p:spPr>
          <a:xfrm>
            <a:off x="2244530" y="2717940"/>
            <a:ext cx="2762250" cy="2949575"/>
          </a:xfrm>
          <a:prstGeom prst="rect">
            <a:avLst/>
          </a:prstGeom>
        </p:spPr>
      </p:pic>
      <p:pic>
        <p:nvPicPr>
          <p:cNvPr id="8" name="Picture 7">
            <a:extLst>
              <a:ext uri="{FF2B5EF4-FFF2-40B4-BE49-F238E27FC236}">
                <a16:creationId xmlns:a16="http://schemas.microsoft.com/office/drawing/2014/main" id="{101F88E9-8705-A84C-A457-94D57CC7E627}"/>
              </a:ext>
            </a:extLst>
          </p:cNvPr>
          <p:cNvPicPr>
            <a:picLocks noChangeAspect="1"/>
          </p:cNvPicPr>
          <p:nvPr/>
        </p:nvPicPr>
        <p:blipFill>
          <a:blip r:embed="rId16"/>
          <a:stretch>
            <a:fillRect/>
          </a:stretch>
        </p:blipFill>
        <p:spPr>
          <a:xfrm>
            <a:off x="6337876" y="2717940"/>
            <a:ext cx="2550728" cy="2927805"/>
          </a:xfrm>
          <a:prstGeom prst="rect">
            <a:avLst/>
          </a:prstGeom>
        </p:spPr>
      </p:pic>
      <p:sp>
        <p:nvSpPr>
          <p:cNvPr id="9" name="TextBox 8">
            <a:extLst>
              <a:ext uri="{FF2B5EF4-FFF2-40B4-BE49-F238E27FC236}">
                <a16:creationId xmlns:a16="http://schemas.microsoft.com/office/drawing/2014/main" id="{7849009E-081B-134F-98CF-F36219BC4B42}"/>
              </a:ext>
            </a:extLst>
          </p:cNvPr>
          <p:cNvSpPr txBox="1"/>
          <p:nvPr/>
        </p:nvSpPr>
        <p:spPr>
          <a:xfrm>
            <a:off x="10069092" y="6073915"/>
            <a:ext cx="1487908" cy="369332"/>
          </a:xfrm>
          <a:prstGeom prst="rect">
            <a:avLst/>
          </a:prstGeom>
          <a:noFill/>
        </p:spPr>
        <p:txBody>
          <a:bodyPr wrap="none" rtlCol="0">
            <a:spAutoFit/>
          </a:bodyPr>
          <a:lstStyle/>
          <a:p>
            <a:r>
              <a:rPr lang="en-US" dirty="0" err="1"/>
              <a:t>Estyn</a:t>
            </a:r>
            <a:r>
              <a:rPr lang="en-US" dirty="0"/>
              <a:t> (2013)</a:t>
            </a:r>
          </a:p>
        </p:txBody>
      </p:sp>
      <p:pic>
        <p:nvPicPr>
          <p:cNvPr id="5" name="Recorded Sound" descr="Recorded Sound">
            <a:hlinkClick r:id="" action="ppaction://media"/>
            <a:extLst>
              <a:ext uri="{FF2B5EF4-FFF2-40B4-BE49-F238E27FC236}">
                <a16:creationId xmlns:a16="http://schemas.microsoft.com/office/drawing/2014/main" id="{BACF7FD4-7A58-D44D-AFAD-7A2B263E4AB6}"/>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5295080" y="4985030"/>
            <a:ext cx="812800" cy="812800"/>
          </a:xfrm>
          <a:prstGeom prst="rect">
            <a:avLst/>
          </a:prstGeom>
        </p:spPr>
      </p:pic>
    </p:spTree>
    <p:extLst>
      <p:ext uri="{BB962C8B-B14F-4D97-AF65-F5344CB8AC3E}">
        <p14:creationId xmlns:p14="http://schemas.microsoft.com/office/powerpoint/2010/main" val="3859565750"/>
      </p:ext>
    </p:extLst>
  </p:cSld>
  <p:clrMapOvr>
    <a:masterClrMapping/>
  </p:clrMapOvr>
  <p:transition spd="slow" advClick="0" advTm="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7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FB608-B8C4-034C-BF24-D779DF4D2721}"/>
              </a:ext>
            </a:extLst>
          </p:cNvPr>
          <p:cNvSpPr>
            <a:spLocks noGrp="1"/>
          </p:cNvSpPr>
          <p:nvPr>
            <p:ph idx="1"/>
          </p:nvPr>
        </p:nvSpPr>
        <p:spPr>
          <a:xfrm>
            <a:off x="1716508" y="1377914"/>
            <a:ext cx="8915400" cy="3777622"/>
          </a:xfrm>
        </p:spPr>
        <p:txBody>
          <a:bodyPr>
            <a:normAutofit/>
          </a:bodyPr>
          <a:lstStyle/>
          <a:p>
            <a:r>
              <a:rPr lang="en-US" sz="2400" b="1" dirty="0"/>
              <a:t>All stakeholders work together- This includes:</a:t>
            </a:r>
          </a:p>
        </p:txBody>
      </p:sp>
      <p:sp>
        <p:nvSpPr>
          <p:cNvPr id="5" name="TextBox 4">
            <a:extLst>
              <a:ext uri="{FF2B5EF4-FFF2-40B4-BE49-F238E27FC236}">
                <a16:creationId xmlns:a16="http://schemas.microsoft.com/office/drawing/2014/main" id="{31397858-39AA-6F47-9634-6D6BEC56DB0C}"/>
              </a:ext>
            </a:extLst>
          </p:cNvPr>
          <p:cNvSpPr txBox="1"/>
          <p:nvPr/>
        </p:nvSpPr>
        <p:spPr>
          <a:xfrm>
            <a:off x="1765464" y="1909878"/>
            <a:ext cx="9385738" cy="4185761"/>
          </a:xfrm>
          <a:prstGeom prst="rect">
            <a:avLst/>
          </a:prstGeom>
          <a:noFill/>
        </p:spPr>
        <p:txBody>
          <a:bodyPr wrap="square" rtlCol="0">
            <a:spAutoFit/>
          </a:bodyPr>
          <a:lstStyle/>
          <a:p>
            <a:endParaRPr lang="en-US" dirty="0">
              <a:ea typeface="+mn-lt"/>
              <a:cs typeface="+mn-lt"/>
            </a:endParaRPr>
          </a:p>
          <a:p>
            <a:r>
              <a:rPr lang="en-US" sz="2000" dirty="0">
                <a:ea typeface="+mn-lt"/>
                <a:cs typeface="+mn-lt"/>
              </a:rPr>
              <a:t>Pupil voice</a:t>
            </a:r>
          </a:p>
          <a:p>
            <a:endParaRPr lang="en-US" sz="2000" dirty="0">
              <a:ea typeface="+mn-lt"/>
              <a:cs typeface="+mn-lt"/>
            </a:endParaRPr>
          </a:p>
          <a:p>
            <a:r>
              <a:rPr lang="en-US" sz="2000" dirty="0">
                <a:ea typeface="+mn-lt"/>
                <a:cs typeface="+mn-lt"/>
              </a:rPr>
              <a:t>Staff voice</a:t>
            </a:r>
          </a:p>
          <a:p>
            <a:endParaRPr lang="en-US" sz="2000" dirty="0">
              <a:ea typeface="+mn-lt"/>
              <a:cs typeface="+mn-lt"/>
            </a:endParaRPr>
          </a:p>
          <a:p>
            <a:r>
              <a:rPr lang="en-US" sz="2000" dirty="0">
                <a:ea typeface="+mn-lt"/>
                <a:cs typeface="+mn-lt"/>
              </a:rPr>
              <a:t>Governor voice</a:t>
            </a:r>
          </a:p>
          <a:p>
            <a:endParaRPr lang="en-US" sz="2000" dirty="0">
              <a:ea typeface="+mn-lt"/>
              <a:cs typeface="+mn-lt"/>
            </a:endParaRPr>
          </a:p>
          <a:p>
            <a:r>
              <a:rPr lang="en-US" sz="2000" dirty="0">
                <a:ea typeface="+mn-lt"/>
                <a:cs typeface="+mn-lt"/>
              </a:rPr>
              <a:t>Parent Voice</a:t>
            </a:r>
          </a:p>
          <a:p>
            <a:endParaRPr lang="en-US" sz="2000" dirty="0"/>
          </a:p>
          <a:p>
            <a:r>
              <a:rPr lang="en-US" sz="2000" dirty="0"/>
              <a:t>Community voice</a:t>
            </a:r>
          </a:p>
          <a:p>
            <a:endParaRPr lang="en-US" dirty="0"/>
          </a:p>
          <a:p>
            <a:endParaRPr lang="en-US" sz="2000" dirty="0">
              <a:ea typeface="+mn-lt"/>
              <a:cs typeface="+mn-lt"/>
            </a:endParaRPr>
          </a:p>
          <a:p>
            <a:endParaRPr lang="en-US" sz="1200" dirty="0">
              <a:ea typeface="+mn-lt"/>
              <a:cs typeface="+mn-lt"/>
            </a:endParaRPr>
          </a:p>
          <a:p>
            <a:endParaRPr lang="en-US" dirty="0"/>
          </a:p>
        </p:txBody>
      </p:sp>
      <p:sp>
        <p:nvSpPr>
          <p:cNvPr id="4" name="TextBox 3">
            <a:extLst>
              <a:ext uri="{FF2B5EF4-FFF2-40B4-BE49-F238E27FC236}">
                <a16:creationId xmlns:a16="http://schemas.microsoft.com/office/drawing/2014/main" id="{C349E286-6B67-3B44-AB04-9391B07CCDDA}"/>
              </a:ext>
            </a:extLst>
          </p:cNvPr>
          <p:cNvSpPr txBox="1"/>
          <p:nvPr/>
        </p:nvSpPr>
        <p:spPr>
          <a:xfrm>
            <a:off x="9144000" y="6257109"/>
            <a:ext cx="1487908" cy="369332"/>
          </a:xfrm>
          <a:prstGeom prst="rect">
            <a:avLst/>
          </a:prstGeom>
          <a:noFill/>
        </p:spPr>
        <p:txBody>
          <a:bodyPr wrap="none" rtlCol="0">
            <a:spAutoFit/>
          </a:bodyPr>
          <a:lstStyle/>
          <a:p>
            <a:r>
              <a:rPr lang="en-US" dirty="0" err="1"/>
              <a:t>Estyn</a:t>
            </a:r>
            <a:r>
              <a:rPr lang="en-US" dirty="0"/>
              <a:t> (2016)</a:t>
            </a:r>
          </a:p>
        </p:txBody>
      </p:sp>
      <p:pic>
        <p:nvPicPr>
          <p:cNvPr id="2" name="Recorded Sound" descr="Recorded Sound">
            <a:hlinkClick r:id="" action="ppaction://media"/>
            <a:extLst>
              <a:ext uri="{FF2B5EF4-FFF2-40B4-BE49-F238E27FC236}">
                <a16:creationId xmlns:a16="http://schemas.microsoft.com/office/drawing/2014/main" id="{58F65EBE-27DA-2C4E-A96C-8250F07ABE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503686708"/>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1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1600761-5F57-1149-A90F-B9CAF1267F76}"/>
              </a:ext>
            </a:extLst>
          </p:cNvPr>
          <p:cNvSpPr>
            <a:spLocks noGrp="1"/>
          </p:cNvSpPr>
          <p:nvPr>
            <p:ph type="title"/>
          </p:nvPr>
        </p:nvSpPr>
        <p:spPr>
          <a:xfrm>
            <a:off x="252919" y="1123837"/>
            <a:ext cx="2947482" cy="4601183"/>
          </a:xfrm>
        </p:spPr>
        <p:txBody>
          <a:bodyPr>
            <a:normAutofit/>
          </a:bodyPr>
          <a:lstStyle/>
          <a:p>
            <a:r>
              <a:rPr lang="en-GB" b="1" dirty="0"/>
              <a:t>Children using their voice to have an active part in their local community.</a:t>
            </a:r>
          </a:p>
        </p:txBody>
      </p:sp>
      <p:graphicFrame>
        <p:nvGraphicFramePr>
          <p:cNvPr id="5" name="Diagram 5">
            <a:extLst>
              <a:ext uri="{FF2B5EF4-FFF2-40B4-BE49-F238E27FC236}">
                <a16:creationId xmlns:a16="http://schemas.microsoft.com/office/drawing/2014/main" id="{B388AB93-7D08-884E-96C7-AE5DE135554D}"/>
              </a:ext>
            </a:extLst>
          </p:cNvPr>
          <p:cNvGraphicFramePr/>
          <p:nvPr>
            <p:extLst>
              <p:ext uri="{D42A27DB-BD31-4B8C-83A1-F6EECF244321}">
                <p14:modId xmlns:p14="http://schemas.microsoft.com/office/powerpoint/2010/main" val="2626414818"/>
              </p:ext>
            </p:extLst>
          </p:nvPr>
        </p:nvGraphicFramePr>
        <p:xfrm>
          <a:off x="3724573" y="224028"/>
          <a:ext cx="7728267" cy="6400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descr="Recorded Sound">
            <a:hlinkClick r:id="" action="ppaction://media"/>
            <a:extLst>
              <a:ext uri="{FF2B5EF4-FFF2-40B4-BE49-F238E27FC236}">
                <a16:creationId xmlns:a16="http://schemas.microsoft.com/office/drawing/2014/main" id="{24232A1D-2EE6-0240-8159-FEFB4F9AA73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746012927"/>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6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4A0B-5580-AD47-9566-63B1AC04C398}"/>
              </a:ext>
            </a:extLst>
          </p:cNvPr>
          <p:cNvSpPr>
            <a:spLocks noGrp="1"/>
          </p:cNvSpPr>
          <p:nvPr>
            <p:ph type="title"/>
          </p:nvPr>
        </p:nvSpPr>
        <p:spPr>
          <a:xfrm>
            <a:off x="1642013" y="-52251"/>
            <a:ext cx="8911687" cy="1280890"/>
          </a:xfrm>
        </p:spPr>
        <p:txBody>
          <a:bodyPr/>
          <a:lstStyle/>
          <a:p>
            <a:r>
              <a:rPr lang="en-US" b="1" u="sng" dirty="0"/>
              <a:t>How it’s going so far.</a:t>
            </a:r>
          </a:p>
        </p:txBody>
      </p:sp>
      <p:sp>
        <p:nvSpPr>
          <p:cNvPr id="3" name="Content Placeholder 2">
            <a:extLst>
              <a:ext uri="{FF2B5EF4-FFF2-40B4-BE49-F238E27FC236}">
                <a16:creationId xmlns:a16="http://schemas.microsoft.com/office/drawing/2014/main" id="{D7D5D3A8-6E2E-2849-927B-2BE605E3784E}"/>
              </a:ext>
            </a:extLst>
          </p:cNvPr>
          <p:cNvSpPr>
            <a:spLocks noGrp="1"/>
          </p:cNvSpPr>
          <p:nvPr>
            <p:ph idx="1"/>
          </p:nvPr>
        </p:nvSpPr>
        <p:spPr>
          <a:xfrm>
            <a:off x="1634586" y="994672"/>
            <a:ext cx="9312087" cy="5863327"/>
          </a:xfrm>
        </p:spPr>
        <p:txBody>
          <a:bodyPr>
            <a:noAutofit/>
          </a:bodyPr>
          <a:lstStyle/>
          <a:p>
            <a:pPr marL="285750" indent="-285750" algn="just">
              <a:buFont typeface="Arial" panose="020B0604020202020204" pitchFamily="34" charset="0"/>
              <a:buChar char="•"/>
            </a:pPr>
            <a:r>
              <a:rPr lang="en-US" sz="2000" dirty="0">
                <a:ea typeface="+mn-lt"/>
                <a:cs typeface="+mn-lt"/>
              </a:rPr>
              <a:t>Pupil voice groups have been introduced and they have taken a very visible role in school improvement. The </a:t>
            </a:r>
            <a:r>
              <a:rPr lang="en-US" sz="2000" dirty="0" err="1">
                <a:ea typeface="+mn-lt"/>
                <a:cs typeface="+mn-lt"/>
              </a:rPr>
              <a:t>preperation</a:t>
            </a:r>
            <a:r>
              <a:rPr lang="en-US" sz="2000" dirty="0">
                <a:ea typeface="+mn-lt"/>
                <a:cs typeface="+mn-lt"/>
              </a:rPr>
              <a:t> of meetings and input on initiatives has been improved. This is one important step of progression and will hopefully continue to grow.</a:t>
            </a:r>
          </a:p>
          <a:p>
            <a:pPr marL="285750" indent="-285750" algn="just">
              <a:buFont typeface="Arial" panose="020B0604020202020204" pitchFamily="34" charset="0"/>
              <a:buChar char="•"/>
            </a:pPr>
            <a:r>
              <a:rPr lang="en-US" sz="2000" dirty="0">
                <a:ea typeface="+mn-lt"/>
                <a:cs typeface="+mn-lt"/>
              </a:rPr>
              <a:t>The governors have taken their role very seriously in the setting and they have considered their involvement to be good, the governor questionnaires are reviewed termly and this will hopefully make the gathering of views more efficient and accurate. </a:t>
            </a:r>
          </a:p>
          <a:p>
            <a:pPr marL="285750" indent="-285750" algn="just">
              <a:buFont typeface="Arial" panose="020B0604020202020204" pitchFamily="34" charset="0"/>
              <a:buChar char="•"/>
            </a:pPr>
            <a:r>
              <a:rPr lang="en-US" sz="2000" dirty="0">
                <a:ea typeface="+mn-lt"/>
                <a:cs typeface="+mn-lt"/>
              </a:rPr>
              <a:t>Governors review the improvement plan during each meeting, focusing on the priorities relevant to their specific responsibilities, outlined in the terms of reference for each sub-group. </a:t>
            </a:r>
          </a:p>
          <a:p>
            <a:pPr marL="285750" indent="-285750">
              <a:buFont typeface="Arial" panose="020B0604020202020204" pitchFamily="34" charset="0"/>
              <a:buChar char="•"/>
            </a:pPr>
            <a:endParaRPr lang="en-US" sz="1600" dirty="0">
              <a:latin typeface="Chalkboard SE" panose="03050602040202020205" pitchFamily="66" charset="77"/>
              <a:cs typeface="Calibri" panose="020F0502020204030204"/>
            </a:endParaRPr>
          </a:p>
        </p:txBody>
      </p:sp>
      <p:pic>
        <p:nvPicPr>
          <p:cNvPr id="4" name="Recorded Sound" descr="Recorded Sound">
            <a:hlinkClick r:id="" action="ppaction://media"/>
            <a:extLst>
              <a:ext uri="{FF2B5EF4-FFF2-40B4-BE49-F238E27FC236}">
                <a16:creationId xmlns:a16="http://schemas.microsoft.com/office/drawing/2014/main" id="{37ACB62E-2A21-6A40-802F-437AB2867B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774813735"/>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3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E3F68-933E-0240-9DB1-10DED57FE5C7}"/>
              </a:ext>
            </a:extLst>
          </p:cNvPr>
          <p:cNvSpPr>
            <a:spLocks noGrp="1"/>
          </p:cNvSpPr>
          <p:nvPr>
            <p:ph type="title"/>
          </p:nvPr>
        </p:nvSpPr>
        <p:spPr>
          <a:xfrm>
            <a:off x="1831566" y="206099"/>
            <a:ext cx="8911687" cy="1280890"/>
          </a:xfrm>
        </p:spPr>
        <p:txBody>
          <a:bodyPr/>
          <a:lstStyle/>
          <a:p>
            <a:r>
              <a:rPr lang="en-US" b="1" u="sng" dirty="0"/>
              <a:t>How it’s going continued.</a:t>
            </a:r>
            <a:br>
              <a:rPr lang="en-US" b="1" u="sng" dirty="0"/>
            </a:br>
            <a:endParaRPr lang="en-US" b="1" u="sng" dirty="0"/>
          </a:p>
        </p:txBody>
      </p:sp>
      <p:sp>
        <p:nvSpPr>
          <p:cNvPr id="3" name="Content Placeholder 2">
            <a:extLst>
              <a:ext uri="{FF2B5EF4-FFF2-40B4-BE49-F238E27FC236}">
                <a16:creationId xmlns:a16="http://schemas.microsoft.com/office/drawing/2014/main" id="{5AF8C060-7192-B544-93F7-DED86BAA68BF}"/>
              </a:ext>
            </a:extLst>
          </p:cNvPr>
          <p:cNvSpPr>
            <a:spLocks noGrp="1"/>
          </p:cNvSpPr>
          <p:nvPr>
            <p:ph idx="1"/>
          </p:nvPr>
        </p:nvSpPr>
        <p:spPr>
          <a:xfrm>
            <a:off x="1827853" y="971005"/>
            <a:ext cx="8911687" cy="5311563"/>
          </a:xfrm>
        </p:spPr>
        <p:txBody>
          <a:bodyPr>
            <a:normAutofit/>
          </a:bodyPr>
          <a:lstStyle/>
          <a:p>
            <a:pPr marL="285750" indent="-285750" algn="just">
              <a:buFont typeface="Arial" panose="020B0604020202020204" pitchFamily="34" charset="0"/>
              <a:buChar char="•"/>
            </a:pPr>
            <a:r>
              <a:rPr lang="en-US" sz="2200" dirty="0">
                <a:ea typeface="+mn-lt"/>
                <a:cs typeface="+mn-lt"/>
              </a:rPr>
              <a:t>Governors have also made many useful suggestions to the recording of progress through actions and milestones, which have improved processes. </a:t>
            </a:r>
          </a:p>
          <a:p>
            <a:pPr marL="285750" indent="-285750" algn="just">
              <a:buFont typeface="Arial" panose="020B0604020202020204" pitchFamily="34" charset="0"/>
              <a:buChar char="•"/>
            </a:pPr>
            <a:r>
              <a:rPr lang="en-US" sz="2200" dirty="0">
                <a:ea typeface="+mn-lt"/>
                <a:cs typeface="+mn-lt"/>
              </a:rPr>
              <a:t>All staff have been involved in monitoring progress through the reviewing of the SIP.  In regular ADDS sessions.</a:t>
            </a:r>
          </a:p>
          <a:p>
            <a:pPr marL="285750" indent="-285750" algn="just">
              <a:buFont typeface="Arial" panose="020B0604020202020204" pitchFamily="34" charset="0"/>
              <a:buChar char="•"/>
            </a:pPr>
            <a:r>
              <a:rPr lang="en-US" sz="2200" dirty="0">
                <a:ea typeface="+mn-lt"/>
                <a:cs typeface="+mn-lt"/>
              </a:rPr>
              <a:t>The input of parents continues to be harvested through questionnaires and the parents’ association have taken a much more autonomous role in raising funds to improve the outdoor learning environment. The school has made very good progress with their priority.</a:t>
            </a:r>
          </a:p>
          <a:p>
            <a:pPr marL="285750" indent="-285750" algn="just">
              <a:buFont typeface="Arial" panose="020B0604020202020204" pitchFamily="34" charset="0"/>
              <a:buChar char="•"/>
            </a:pPr>
            <a:r>
              <a:rPr lang="en-US" sz="2200" dirty="0">
                <a:ea typeface="+mn-lt"/>
                <a:cs typeface="+mn-lt"/>
              </a:rPr>
              <a:t>The school take it in turns with visiting the local care homes, providing entertainment for the residents by singing, playing games and reading.</a:t>
            </a:r>
            <a:endParaRPr lang="en-US" sz="2200" dirty="0"/>
          </a:p>
          <a:p>
            <a:pPr marL="285750" indent="-285750">
              <a:buFont typeface="Arial" panose="020B0604020202020204" pitchFamily="34" charset="0"/>
              <a:buChar char="•"/>
            </a:pPr>
            <a:endParaRPr lang="en-US" sz="2400" dirty="0">
              <a:ea typeface="+mn-lt"/>
              <a:cs typeface="+mn-lt"/>
            </a:endParaRPr>
          </a:p>
          <a:p>
            <a:pPr marL="0" indent="0">
              <a:buNone/>
            </a:pPr>
            <a:endParaRPr lang="en-US" sz="1200" dirty="0">
              <a:latin typeface="Chalkboard SE" panose="03050602040202020205" pitchFamily="66" charset="77"/>
              <a:ea typeface="+mn-lt"/>
              <a:cs typeface="+mn-lt"/>
            </a:endParaRPr>
          </a:p>
          <a:p>
            <a:pPr marL="0" indent="0">
              <a:buNone/>
            </a:pPr>
            <a:endParaRPr lang="en-US" dirty="0"/>
          </a:p>
        </p:txBody>
      </p:sp>
      <p:sp>
        <p:nvSpPr>
          <p:cNvPr id="4" name="TextBox 3">
            <a:extLst>
              <a:ext uri="{FF2B5EF4-FFF2-40B4-BE49-F238E27FC236}">
                <a16:creationId xmlns:a16="http://schemas.microsoft.com/office/drawing/2014/main" id="{44F2E0E5-2529-1B4A-A67C-07E50B01C0F8}"/>
              </a:ext>
            </a:extLst>
          </p:cNvPr>
          <p:cNvSpPr txBox="1"/>
          <p:nvPr/>
        </p:nvSpPr>
        <p:spPr>
          <a:xfrm>
            <a:off x="8882742" y="6282569"/>
            <a:ext cx="3187338" cy="369332"/>
          </a:xfrm>
          <a:prstGeom prst="rect">
            <a:avLst/>
          </a:prstGeom>
          <a:noFill/>
        </p:spPr>
        <p:txBody>
          <a:bodyPr wrap="square" rtlCol="0">
            <a:spAutoFit/>
          </a:bodyPr>
          <a:lstStyle/>
          <a:p>
            <a:r>
              <a:rPr lang="en-US" dirty="0"/>
              <a:t>Hayes and Comer (1991)</a:t>
            </a:r>
          </a:p>
        </p:txBody>
      </p:sp>
      <p:pic>
        <p:nvPicPr>
          <p:cNvPr id="5" name="Recorded Sound" descr="Recorded Sound">
            <a:hlinkClick r:id="" action="ppaction://media"/>
            <a:extLst>
              <a:ext uri="{FF2B5EF4-FFF2-40B4-BE49-F238E27FC236}">
                <a16:creationId xmlns:a16="http://schemas.microsoft.com/office/drawing/2014/main" id="{C089EA1A-FFDC-7F43-B7D2-609EDC3AF1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733909898"/>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98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74D23-DA5C-F348-80BD-77C0233E55A2}"/>
              </a:ext>
            </a:extLst>
          </p:cNvPr>
          <p:cNvSpPr>
            <a:spLocks noGrp="1"/>
          </p:cNvSpPr>
          <p:nvPr>
            <p:ph type="title"/>
          </p:nvPr>
        </p:nvSpPr>
        <p:spPr>
          <a:xfrm>
            <a:off x="1913656" y="441230"/>
            <a:ext cx="8911687" cy="1280890"/>
          </a:xfrm>
        </p:spPr>
        <p:txBody>
          <a:bodyPr/>
          <a:lstStyle/>
          <a:p>
            <a:r>
              <a:rPr lang="en-US" b="1" u="sng" dirty="0"/>
              <a:t>Conclusion</a:t>
            </a:r>
            <a:endParaRPr lang="en-US" dirty="0"/>
          </a:p>
        </p:txBody>
      </p:sp>
      <p:sp>
        <p:nvSpPr>
          <p:cNvPr id="3" name="Content Placeholder 2">
            <a:extLst>
              <a:ext uri="{FF2B5EF4-FFF2-40B4-BE49-F238E27FC236}">
                <a16:creationId xmlns:a16="http://schemas.microsoft.com/office/drawing/2014/main" id="{080497C2-E4F8-6F48-B6C9-D110D3C1D01B}"/>
              </a:ext>
            </a:extLst>
          </p:cNvPr>
          <p:cNvSpPr>
            <a:spLocks noGrp="1"/>
          </p:cNvSpPr>
          <p:nvPr>
            <p:ph idx="1"/>
          </p:nvPr>
        </p:nvSpPr>
        <p:spPr>
          <a:xfrm>
            <a:off x="1909942" y="1213617"/>
            <a:ext cx="9075921" cy="6062394"/>
          </a:xfrm>
        </p:spPr>
        <p:txBody>
          <a:bodyPr>
            <a:noAutofit/>
          </a:bodyPr>
          <a:lstStyle/>
          <a:p>
            <a:pPr algn="just"/>
            <a:r>
              <a:rPr lang="en-US" sz="2000" dirty="0"/>
              <a:t>Through out this power point I have talked strategically how important it is for schools to work as a team which includes everybody involved with the school; children, parents, teachers, governors and the outside community surrounding the area of the school.</a:t>
            </a:r>
          </a:p>
          <a:p>
            <a:pPr algn="just"/>
            <a:r>
              <a:rPr lang="en-US" sz="2000" dirty="0"/>
              <a:t> I have linked a lesson plan which supports the school working with the local community and Donaldson’s four purposes of the successful futures curriculum.</a:t>
            </a:r>
          </a:p>
          <a:p>
            <a:pPr algn="just"/>
            <a:r>
              <a:rPr lang="en-US" sz="2000" dirty="0"/>
              <a:t>I would encourage more parental involvement within my classroom if I had the opportunity as I think this is will have a big impact on parent/teacher relationships. However I would be mindful that sometimes there maybe some draw backs in having parents in the classroom, the effect that some parents could have on their child’s learning could be less than positive. So, the other option which could be explored is parents helping in classrooms where they haven’t got a child.</a:t>
            </a:r>
          </a:p>
        </p:txBody>
      </p:sp>
      <p:pic>
        <p:nvPicPr>
          <p:cNvPr id="4" name="Recorded Sound" descr="Recorded Sound">
            <a:hlinkClick r:id="" action="ppaction://media"/>
            <a:extLst>
              <a:ext uri="{FF2B5EF4-FFF2-40B4-BE49-F238E27FC236}">
                <a16:creationId xmlns:a16="http://schemas.microsoft.com/office/drawing/2014/main" id="{71FB47B7-36F2-9048-9AC3-032A226A1C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296711" y="58003"/>
            <a:ext cx="812800" cy="812800"/>
          </a:xfrm>
          <a:prstGeom prst="rect">
            <a:avLst/>
          </a:prstGeom>
        </p:spPr>
      </p:pic>
    </p:spTree>
    <p:extLst>
      <p:ext uri="{BB962C8B-B14F-4D97-AF65-F5344CB8AC3E}">
        <p14:creationId xmlns:p14="http://schemas.microsoft.com/office/powerpoint/2010/main" val="3470249723"/>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A9152-8614-E044-A5E8-3ACB3BD36277}"/>
              </a:ext>
            </a:extLst>
          </p:cNvPr>
          <p:cNvSpPr>
            <a:spLocks noGrp="1"/>
          </p:cNvSpPr>
          <p:nvPr>
            <p:ph type="title"/>
          </p:nvPr>
        </p:nvSpPr>
        <p:spPr>
          <a:xfrm>
            <a:off x="1949133" y="258350"/>
            <a:ext cx="8915400" cy="532028"/>
          </a:xfrm>
        </p:spPr>
        <p:txBody>
          <a:bodyPr>
            <a:normAutofit/>
          </a:bodyPr>
          <a:lstStyle/>
          <a:p>
            <a:r>
              <a:rPr lang="en-US" sz="2800" b="1" u="sng" dirty="0"/>
              <a:t>References:</a:t>
            </a:r>
          </a:p>
        </p:txBody>
      </p:sp>
      <p:sp>
        <p:nvSpPr>
          <p:cNvPr id="3" name="TextBox 2">
            <a:extLst>
              <a:ext uri="{FF2B5EF4-FFF2-40B4-BE49-F238E27FC236}">
                <a16:creationId xmlns:a16="http://schemas.microsoft.com/office/drawing/2014/main" id="{DAE5D1D1-6BFA-6D45-AB6F-CBF014448303}"/>
              </a:ext>
            </a:extLst>
          </p:cNvPr>
          <p:cNvSpPr txBox="1"/>
          <p:nvPr/>
        </p:nvSpPr>
        <p:spPr>
          <a:xfrm>
            <a:off x="1949133" y="790378"/>
            <a:ext cx="9339943" cy="5909310"/>
          </a:xfrm>
          <a:prstGeom prst="rect">
            <a:avLst/>
          </a:prstGeom>
          <a:noFill/>
        </p:spPr>
        <p:txBody>
          <a:bodyPr wrap="square" rtlCol="0">
            <a:spAutoFit/>
          </a:bodyPr>
          <a:lstStyle/>
          <a:p>
            <a:r>
              <a:rPr lang="en-US" dirty="0"/>
              <a:t>Donaldson, G. (2015) Successful Futures. Available at: </a:t>
            </a:r>
            <a:r>
              <a:rPr lang="en-US" dirty="0">
                <a:hlinkClick r:id="rId2"/>
              </a:rPr>
              <a:t>https://gov.wales/sites/default/files/publications/2018-03/succesful-futures-a-summary-of-professor-graham-donaldsons-report.pdf</a:t>
            </a:r>
            <a:endParaRPr lang="en-US" dirty="0"/>
          </a:p>
          <a:p>
            <a:r>
              <a:rPr lang="en-US" dirty="0"/>
              <a:t>Accessed:4.3.2020</a:t>
            </a:r>
          </a:p>
          <a:p>
            <a:endParaRPr lang="en-US" dirty="0"/>
          </a:p>
          <a:p>
            <a:r>
              <a:rPr lang="en-US" dirty="0" err="1"/>
              <a:t>Estyn</a:t>
            </a:r>
            <a:r>
              <a:rPr lang="en-US" dirty="0"/>
              <a:t> (2013) Schools </a:t>
            </a:r>
            <a:r>
              <a:rPr lang="en-US" dirty="0" err="1"/>
              <a:t>Estyn</a:t>
            </a:r>
            <a:r>
              <a:rPr lang="en-US" dirty="0"/>
              <a:t> Report. Available at: </a:t>
            </a:r>
            <a:r>
              <a:rPr lang="en-US" dirty="0">
                <a:hlinkClick r:id="rId3"/>
              </a:rPr>
              <a:t>https://www.estyn.gov.wales/sites/www.estyn.gov.wales/files/documents/Adroddiad%20arolygiad%20</a:t>
            </a:r>
            <a:r>
              <a:rPr lang="en-US" dirty="0">
                <a:highlight>
                  <a:srgbClr val="000000"/>
                </a:highlight>
                <a:hlinkClick r:id="rId3"/>
              </a:rPr>
              <a:t>Parkland</a:t>
            </a:r>
            <a:r>
              <a:rPr lang="en-US" dirty="0">
                <a:hlinkClick r:id="rId3"/>
              </a:rPr>
              <a:t>%20Primary%20School%202013%20%28Saesneg%20yn%20unig%29_0.pdf.pdf.pdf.pdf.pdf_0.pdf</a:t>
            </a:r>
            <a:endParaRPr lang="en-US" dirty="0"/>
          </a:p>
          <a:p>
            <a:r>
              <a:rPr lang="en-US" dirty="0"/>
              <a:t>Accessed:4.3.2020</a:t>
            </a:r>
          </a:p>
          <a:p>
            <a:endParaRPr lang="en-US" dirty="0"/>
          </a:p>
          <a:p>
            <a:r>
              <a:rPr lang="en-US" dirty="0" err="1"/>
              <a:t>Estyn</a:t>
            </a:r>
            <a:r>
              <a:rPr lang="en-US" dirty="0"/>
              <a:t> (2016) </a:t>
            </a:r>
            <a:r>
              <a:rPr lang="en-GB" dirty="0"/>
              <a:t>‘Pupil voice’ benefits pupils and helps schools to improve. Available at: </a:t>
            </a:r>
            <a:r>
              <a:rPr lang="en-GB" dirty="0">
                <a:hlinkClick r:id="rId4"/>
              </a:rPr>
              <a:t>https://www.estyn.gov.wales/news/‘pupil-voice’-benefits-pupils-and-helps-schools-improve</a:t>
            </a:r>
            <a:endParaRPr lang="en-GB" dirty="0"/>
          </a:p>
          <a:p>
            <a:r>
              <a:rPr lang="en-GB" dirty="0"/>
              <a:t>Accessed: 3.4.2020</a:t>
            </a:r>
          </a:p>
          <a:p>
            <a:endParaRPr lang="en-GB" dirty="0"/>
          </a:p>
          <a:p>
            <a:r>
              <a:rPr lang="en-GB" dirty="0"/>
              <a:t>Hayes, N. and Comer, P. (1991) Parent Involvement in Schools: An Ecological Approach," The Elementary School Journal 91, no. 3 (Jan., 1991): 271-277. Available at: </a:t>
            </a:r>
            <a:r>
              <a:rPr lang="en-GB" dirty="0">
                <a:hlinkClick r:id="rId5"/>
              </a:rPr>
              <a:t>https://www.journals.uchicago.edu/doi/abs/10.1086/461654</a:t>
            </a:r>
            <a:endParaRPr lang="en-GB" dirty="0"/>
          </a:p>
          <a:p>
            <a:r>
              <a:rPr lang="en-GB" dirty="0"/>
              <a:t>Accessed: 5.3.2020</a:t>
            </a:r>
          </a:p>
          <a:p>
            <a:endParaRPr lang="en-US" dirty="0"/>
          </a:p>
        </p:txBody>
      </p:sp>
    </p:spTree>
    <p:extLst>
      <p:ext uri="{BB962C8B-B14F-4D97-AF65-F5344CB8AC3E}">
        <p14:creationId xmlns:p14="http://schemas.microsoft.com/office/powerpoint/2010/main" val="3028158976"/>
      </p:ext>
    </p:extLst>
  </p:cSld>
  <p:clrMapOvr>
    <a:masterClrMapping/>
  </p:clrMapOvr>
  <mc:AlternateContent xmlns:mc="http://schemas.openxmlformats.org/markup-compatibility/2006" xmlns:p14="http://schemas.microsoft.com/office/powerpoint/2010/main">
    <mc:Choice Requires="p14">
      <p:transition spd="slow" p14:dur="2250" advClick="0" advTm="0"/>
    </mc:Choice>
    <mc:Fallback xmlns="">
      <p:transition spd="slow" advClick="0" advTm="0"/>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7293</TotalTime>
  <Words>1061</Words>
  <Application>Microsoft Macintosh PowerPoint</Application>
  <PresentationFormat>Widescreen</PresentationFormat>
  <Paragraphs>72</Paragraphs>
  <Slides>12</Slides>
  <Notes>0</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Gothic</vt:lpstr>
      <vt:lpstr>Chalkboard SE</vt:lpstr>
      <vt:lpstr>Wingdings 3</vt:lpstr>
      <vt:lpstr>Wisp</vt:lpstr>
      <vt:lpstr>Understanding how the learner, the school and the local community work together to deliver one of the four purposes of the new curriculum:  This is a video presentation that will critically examine this process.</vt:lpstr>
      <vt:lpstr>Introduction </vt:lpstr>
      <vt:lpstr>The four purposes. </vt:lpstr>
      <vt:lpstr>Working together</vt:lpstr>
      <vt:lpstr>Who is part of the school community?</vt:lpstr>
      <vt:lpstr>PowerPoint Presentation</vt:lpstr>
      <vt:lpstr>PowerPoint Presentation</vt:lpstr>
      <vt:lpstr>Children using their voice to have an active part in their local community.</vt:lpstr>
      <vt:lpstr>How it’s going so far.</vt:lpstr>
      <vt:lpstr>How it’s going continued.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how the learner, the school and the local community work together to deliver one of the four purposes of the new curriculum: A video presentation that critically examines this process.</dc:title>
  <dc:creator>Jayne Sears-Neale</dc:creator>
  <cp:lastModifiedBy>Jayne Sears-Neale</cp:lastModifiedBy>
  <cp:revision>48</cp:revision>
  <dcterms:created xsi:type="dcterms:W3CDTF">2020-03-02T20:07:30Z</dcterms:created>
  <dcterms:modified xsi:type="dcterms:W3CDTF">2020-04-09T07:50:58Z</dcterms:modified>
</cp:coreProperties>
</file>