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8" r:id="rId2"/>
    <p:sldId id="312" r:id="rId3"/>
    <p:sldId id="259" r:id="rId4"/>
    <p:sldId id="260" r:id="rId5"/>
    <p:sldId id="261" r:id="rId6"/>
    <p:sldId id="262" r:id="rId7"/>
    <p:sldId id="263" r:id="rId8"/>
    <p:sldId id="264" r:id="rId9"/>
    <p:sldId id="265" r:id="rId10"/>
    <p:sldId id="266" r:id="rId11"/>
    <p:sldId id="267" r:id="rId12"/>
    <p:sldId id="268" r:id="rId13"/>
    <p:sldId id="269" r:id="rId14"/>
    <p:sldId id="296" r:id="rId15"/>
    <p:sldId id="270" r:id="rId16"/>
    <p:sldId id="274" r:id="rId17"/>
    <p:sldId id="284" r:id="rId18"/>
    <p:sldId id="285" r:id="rId19"/>
    <p:sldId id="286" r:id="rId20"/>
    <p:sldId id="309" r:id="rId21"/>
    <p:sldId id="292" r:id="rId22"/>
    <p:sldId id="293" r:id="rId23"/>
    <p:sldId id="294" r:id="rId24"/>
    <p:sldId id="313" r:id="rId25"/>
    <p:sldId id="314" r:id="rId26"/>
    <p:sldId id="315" r:id="rId27"/>
    <p:sldId id="316" r:id="rId28"/>
    <p:sldId id="317" r:id="rId29"/>
    <p:sldId id="318" r:id="rId30"/>
    <p:sldId id="319" r:id="rId31"/>
    <p:sldId id="320" r:id="rId32"/>
    <p:sldId id="321" r:id="rId33"/>
    <p:sldId id="322"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l"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797" autoAdjust="0"/>
  </p:normalViewPr>
  <p:slideViewPr>
    <p:cSldViewPr>
      <p:cViewPr varScale="1">
        <p:scale>
          <a:sx n="64" d="100"/>
          <a:sy n="64" d="100"/>
        </p:scale>
        <p:origin x="-221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notesMaster" Target="notesMasters/notesMaster1.xml"/><Relationship Id="rId36" Type="http://schemas.openxmlformats.org/officeDocument/2006/relationships/printerSettings" Target="printerSettings/printerSettings1.bin"/><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commentAuthors" Target="commentAuthors.xml"/><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07-04-13T16:36:16.640" idx="1">
    <p:pos x="5472" y="173"/>
    <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4A5F281-8891-460C-8797-7FF341C38CDE}" type="datetimeFigureOut">
              <a:rPr lang="en-US" smtClean="0"/>
              <a:pPr/>
              <a:t>19/03/2016</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7C5EFCD-1B68-484E-802C-FEA92CCBAFAE}" type="slidenum">
              <a:rPr lang="en-US" smtClean="0"/>
              <a:pPr/>
              <a:t>‹#›</a:t>
            </a:fld>
            <a:endParaRPr lang="en-US"/>
          </a:p>
        </p:txBody>
      </p:sp>
    </p:spTree>
    <p:extLst>
      <p:ext uri="{BB962C8B-B14F-4D97-AF65-F5344CB8AC3E}">
        <p14:creationId xmlns:p14="http://schemas.microsoft.com/office/powerpoint/2010/main" val="3032738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We need to build effective teams at work – this requires a spirit of unity and co-operation between team members.</a:t>
            </a:r>
          </a:p>
          <a:p>
            <a:endParaRPr lang="en-GB" baseline="0" dirty="0" smtClean="0"/>
          </a:p>
          <a:p>
            <a:r>
              <a:rPr lang="en-GB" baseline="0" dirty="0" smtClean="0"/>
              <a:t>Now we’re going to look at the roles, behaviours and performance of people working in groups or teams – they have to mesh, to gel, to come together – you need different sorts of people doing different things – doers, solvers, checkers, carers – all these roles need to be performed as you’re all about to find out yourselves.</a:t>
            </a:r>
          </a:p>
          <a:p>
            <a:endParaRPr lang="en-GB" baseline="0" dirty="0" smtClean="0"/>
          </a:p>
          <a:p>
            <a:r>
              <a:rPr lang="en-GB" baseline="0" dirty="0" smtClean="0"/>
              <a:t>So we need to look at what makes people and groups tick – one way of doing this is to examine ‘team roles’.  </a:t>
            </a:r>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Belbin</a:t>
            </a:r>
            <a:r>
              <a:rPr lang="en-GB" dirty="0" smtClean="0"/>
              <a:t> is the guru on this subject -</a:t>
            </a:r>
            <a:r>
              <a:rPr lang="en-GB" baseline="0" dirty="0" smtClean="0"/>
              <a:t> it’s about behavioural characteristics, what people like doing the most.  </a:t>
            </a:r>
          </a:p>
          <a:p>
            <a:endParaRPr lang="en-GB" baseline="0" dirty="0" smtClean="0"/>
          </a:p>
          <a:p>
            <a:r>
              <a:rPr lang="en-US" dirty="0" smtClean="0"/>
              <a:t>Get out your Mullins</a:t>
            </a:r>
            <a:r>
              <a:rPr lang="en-US" baseline="0" dirty="0" smtClean="0"/>
              <a:t> and go for it – do some reading – it’ll help you with this task. </a:t>
            </a:r>
          </a:p>
          <a:p>
            <a:endParaRPr lang="en-US" baseline="0" dirty="0" smtClean="0"/>
          </a:p>
          <a:p>
            <a:r>
              <a:rPr lang="en-US" baseline="0" dirty="0" smtClean="0"/>
              <a:t>Some of you chose who you want to work with for assignment 2 in your groups – how did you do that?  </a:t>
            </a:r>
          </a:p>
          <a:p>
            <a:r>
              <a:rPr lang="en-US" baseline="0" dirty="0" smtClean="0"/>
              <a:t>Well </a:t>
            </a:r>
            <a:r>
              <a:rPr lang="en-US" baseline="0" dirty="0" err="1" smtClean="0"/>
              <a:t>Belbin</a:t>
            </a:r>
            <a:r>
              <a:rPr lang="en-US" baseline="0" dirty="0" smtClean="0"/>
              <a:t> suggests that teams made up of people who are all similar tend to lack creativity and often fail</a:t>
            </a:r>
          </a:p>
          <a:p>
            <a:r>
              <a:rPr lang="en-US" baseline="0" dirty="0" smtClean="0"/>
              <a:t>To be successful a team needs a variety of different roles done by different people, so don’t fear the ‘strangers’ in your group – welcome them because they could just be your secret weapon for success.  </a:t>
            </a:r>
          </a:p>
          <a:p>
            <a:endParaRPr lang="en-US" baseline="0" dirty="0" smtClean="0"/>
          </a:p>
          <a:p>
            <a:r>
              <a:rPr lang="en-US" baseline="0" dirty="0" smtClean="0"/>
              <a:t>So how the group’s constructed can help to determine whether it ultimately succeeds or not. </a:t>
            </a:r>
          </a:p>
          <a:p>
            <a:endParaRPr lang="en-US" baseline="0" dirty="0" smtClean="0"/>
          </a:p>
          <a:p>
            <a:r>
              <a:rPr lang="en-US" baseline="0" dirty="0" smtClean="0"/>
              <a:t>Think about how the model can work in today’s de-layered recessionary workplace – is it valid?</a:t>
            </a:r>
          </a:p>
          <a:p>
            <a:r>
              <a:rPr lang="en-US" baseline="0" dirty="0" smtClean="0"/>
              <a:t>Do people always fit neatly into set boxes or is real life not like that?</a:t>
            </a:r>
          </a:p>
          <a:p>
            <a:r>
              <a:rPr lang="en-US" baseline="0" dirty="0" smtClean="0"/>
              <a:t>Are people necessarily prepared to acknowledge their weaknesses?</a:t>
            </a:r>
          </a:p>
          <a:p>
            <a:endParaRPr lang="en-US" baseline="0" dirty="0" smtClean="0"/>
          </a:p>
          <a:p>
            <a:r>
              <a:rPr lang="en-US" baseline="0" dirty="0" smtClean="0"/>
              <a:t>Let’s adopt a critical approach as we go through this task.  </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Belbin</a:t>
            </a:r>
            <a:r>
              <a:rPr lang="en-GB" dirty="0" smtClean="0"/>
              <a:t> identified 9 key roles that people</a:t>
            </a:r>
            <a:r>
              <a:rPr lang="en-GB" baseline="0" dirty="0" smtClean="0"/>
              <a:t> tend to play in teams.  We’ll get on to the detail next.  </a:t>
            </a:r>
          </a:p>
          <a:p>
            <a:endParaRPr lang="en-GB" baseline="0" dirty="0" smtClean="0"/>
          </a:p>
          <a:p>
            <a:r>
              <a:rPr lang="en-GB" baseline="0" dirty="0" smtClean="0"/>
              <a:t>So each of these represents ways of behaving or characteristics that help us tell one team member apart from another based on how they interact and deal with one another.</a:t>
            </a:r>
          </a:p>
          <a:p>
            <a:endParaRPr lang="en-GB" baseline="0" dirty="0" smtClean="0"/>
          </a:p>
          <a:p>
            <a:r>
              <a:rPr lang="en-GB" baseline="0" dirty="0" smtClean="0"/>
              <a:t>The way the theory works is that for each of these roles you have particular strengths but also what’s called ‘allowable weaknesses’ because people can’t be good at absolutely everything.</a:t>
            </a:r>
          </a:p>
          <a:p>
            <a:endParaRPr lang="en-GB" baseline="0" dirty="0" smtClean="0"/>
          </a:p>
          <a:p>
            <a:r>
              <a:rPr lang="en-GB" baseline="0" dirty="0" smtClean="0"/>
              <a:t>So certain people like doing certain things and not others – they might avoid or overlook certain things they don’t like/enjoy doing.  </a:t>
            </a:r>
          </a:p>
          <a:p>
            <a:r>
              <a:rPr lang="en-GB" baseline="0" dirty="0" smtClean="0"/>
              <a:t>Some people like thinking up great plans or new ideas but can’t be bothered to work out the details about how to make them happen – somebody else can do that.  </a:t>
            </a:r>
          </a:p>
          <a:p>
            <a:endParaRPr lang="en-GB" baseline="0" dirty="0" smtClean="0"/>
          </a:p>
          <a:p>
            <a:r>
              <a:rPr lang="en-GB" baseline="0" dirty="0" smtClean="0"/>
              <a:t>Not all teams need all of these at all times as we’ll see but the earlier comment that no-one’s perfect but a team can be is a thought worth holding as you approach this second assignment.  </a:t>
            </a:r>
          </a:p>
          <a:p>
            <a:endParaRPr lang="en-GB" baseline="0" dirty="0" smtClean="0"/>
          </a:p>
          <a:p>
            <a:r>
              <a:rPr lang="en-GB" baseline="0" dirty="0" smtClean="0"/>
              <a:t>Let’s look at these more </a:t>
            </a:r>
            <a:r>
              <a:rPr lang="en-GB" baseline="0" dirty="0" err="1" smtClean="0"/>
              <a:t>closelt</a:t>
            </a:r>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Any plants in the room today?</a:t>
            </a:r>
            <a:r>
              <a:rPr lang="en-GB" baseline="0" dirty="0" smtClean="0"/>
              <a:t>  Hands up if that sounds like you.</a:t>
            </a:r>
            <a:r>
              <a:rPr lang="en-GB" dirty="0" smtClean="0"/>
              <a:t> </a:t>
            </a:r>
          </a:p>
          <a:p>
            <a:endParaRPr lang="en-GB" dirty="0" smtClean="0"/>
          </a:p>
          <a:p>
            <a:r>
              <a:rPr lang="en-GB" dirty="0" smtClean="0"/>
              <a:t> </a:t>
            </a:r>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6</a:t>
            </a:fld>
            <a:endParaRPr lang="en-US"/>
          </a:p>
        </p:txBody>
      </p:sp>
    </p:spTree>
    <p:extLst>
      <p:ext uri="{BB962C8B-B14F-4D97-AF65-F5344CB8AC3E}">
        <p14:creationId xmlns:p14="http://schemas.microsoft.com/office/powerpoint/2010/main" val="3392423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7</a:t>
            </a:fld>
            <a:endParaRPr lang="en-US"/>
          </a:p>
        </p:txBody>
      </p:sp>
    </p:spTree>
    <p:extLst>
      <p:ext uri="{BB962C8B-B14F-4D97-AF65-F5344CB8AC3E}">
        <p14:creationId xmlns:p14="http://schemas.microsoft.com/office/powerpoint/2010/main" val="1199506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8</a:t>
            </a:fld>
            <a:endParaRPr lang="en-US"/>
          </a:p>
        </p:txBody>
      </p:sp>
    </p:spTree>
    <p:extLst>
      <p:ext uri="{BB962C8B-B14F-4D97-AF65-F5344CB8AC3E}">
        <p14:creationId xmlns:p14="http://schemas.microsoft.com/office/powerpoint/2010/main" val="17289377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9</a:t>
            </a:fld>
            <a:endParaRPr lang="en-US"/>
          </a:p>
        </p:txBody>
      </p:sp>
    </p:spTree>
    <p:extLst>
      <p:ext uri="{BB962C8B-B14F-4D97-AF65-F5344CB8AC3E}">
        <p14:creationId xmlns:p14="http://schemas.microsoft.com/office/powerpoint/2010/main" val="3733102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10</a:t>
            </a:fld>
            <a:endParaRPr lang="en-US"/>
          </a:p>
        </p:txBody>
      </p:sp>
    </p:spTree>
    <p:extLst>
      <p:ext uri="{BB962C8B-B14F-4D97-AF65-F5344CB8AC3E}">
        <p14:creationId xmlns:p14="http://schemas.microsoft.com/office/powerpoint/2010/main" val="10183236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11</a:t>
            </a:fld>
            <a:endParaRPr lang="en-US"/>
          </a:p>
        </p:txBody>
      </p:sp>
    </p:spTree>
    <p:extLst>
      <p:ext uri="{BB962C8B-B14F-4D97-AF65-F5344CB8AC3E}">
        <p14:creationId xmlns:p14="http://schemas.microsoft.com/office/powerpoint/2010/main" val="3002252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12</a:t>
            </a:fld>
            <a:endParaRPr lang="en-US"/>
          </a:p>
        </p:txBody>
      </p:sp>
    </p:spTree>
    <p:extLst>
      <p:ext uri="{BB962C8B-B14F-4D97-AF65-F5344CB8AC3E}">
        <p14:creationId xmlns:p14="http://schemas.microsoft.com/office/powerpoint/2010/main" val="5743744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13</a:t>
            </a:fld>
            <a:endParaRPr lang="en-US"/>
          </a:p>
        </p:txBody>
      </p:sp>
    </p:spTree>
    <p:extLst>
      <p:ext uri="{BB962C8B-B14F-4D97-AF65-F5344CB8AC3E}">
        <p14:creationId xmlns:p14="http://schemas.microsoft.com/office/powerpoint/2010/main" val="1314748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Here we</a:t>
            </a:r>
            <a:r>
              <a:rPr lang="en-GB" baseline="0" dirty="0" smtClean="0"/>
              <a:t> have them listed in the first column with their respective ‘role contribution’ and ‘allowable weakness’</a:t>
            </a:r>
          </a:p>
          <a:p>
            <a:endParaRPr lang="en-GB" baseline="0" dirty="0" smtClean="0"/>
          </a:p>
          <a:p>
            <a:r>
              <a:rPr lang="en-GB" baseline="0" dirty="0" smtClean="0"/>
              <a:t>That is what they like to do the most, and what that means they sometimes tend to overlook or not do so well as a result of that behavioural tendency.</a:t>
            </a:r>
          </a:p>
          <a:p>
            <a:endParaRPr lang="en-GB" baseline="0" dirty="0" smtClean="0"/>
          </a:p>
          <a:p>
            <a:r>
              <a:rPr lang="en-GB" baseline="0" dirty="0" err="1" smtClean="0"/>
              <a:t>Eg</a:t>
            </a:r>
            <a:r>
              <a:rPr lang="en-GB" baseline="0" dirty="0" smtClean="0"/>
              <a:t>  Plant – creative, imaginative, unorthodox, solves difficult problems – sounds great  but.... Can mean they ignore details and be too preoccupied to communicate effectively – so every style has its pluses and minuses. </a:t>
            </a:r>
          </a:p>
          <a:p>
            <a:endParaRPr lang="en-GB" baseline="0" dirty="0" smtClean="0"/>
          </a:p>
          <a:p>
            <a:r>
              <a:rPr lang="en-GB" baseline="0" dirty="0" smtClean="0"/>
              <a:t>So teams need these characters and features to be creative – but which are you?  We’ll try to find out in the tutorials  </a:t>
            </a:r>
          </a:p>
          <a:p>
            <a:endParaRPr lang="en-GB" baseline="0" dirty="0" smtClean="0"/>
          </a:p>
          <a:p>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People are rarely good at all of these but can you begin to see that for a team to work you need people who can do all of them for the team to work effectively  - it could sometimes mean that people perform a secondary back-up role to support the team </a:t>
            </a:r>
          </a:p>
          <a:p>
            <a:endParaRPr lang="en-GB" baseline="0" dirty="0" smtClean="0"/>
          </a:p>
          <a:p>
            <a:r>
              <a:rPr lang="en-GB" baseline="0" dirty="0" smtClean="0"/>
              <a:t>Remember </a:t>
            </a:r>
            <a:r>
              <a:rPr lang="en-GB" b="1" baseline="0" dirty="0" smtClean="0"/>
              <a:t>these team roles </a:t>
            </a:r>
            <a:r>
              <a:rPr lang="en-GB" baseline="0" dirty="0" smtClean="0"/>
              <a:t>aren’t the same thing  as </a:t>
            </a:r>
            <a:r>
              <a:rPr lang="en-GB" b="1" baseline="0" dirty="0" smtClean="0"/>
              <a:t>functional roles </a:t>
            </a:r>
            <a:r>
              <a:rPr lang="en-GB" baseline="0" dirty="0" smtClean="0"/>
              <a:t>which tend to be based on people’s experience not on their personal characteristics or abilities.</a:t>
            </a:r>
          </a:p>
          <a:p>
            <a:endParaRPr lang="en-GB" baseline="0" dirty="0" smtClean="0"/>
          </a:p>
          <a:p>
            <a:r>
              <a:rPr lang="en-GB" baseline="0" dirty="0" smtClean="0"/>
              <a:t>No good having a team full of shapers – you’d never actually get the job finished as they’d be too busy thinking up new ideas all the time without following them through.  </a:t>
            </a:r>
          </a:p>
          <a:p>
            <a:endParaRPr lang="en-GB" baseline="0" dirty="0" smtClean="0"/>
          </a:p>
          <a:p>
            <a:r>
              <a:rPr lang="en-US" dirty="0" smtClean="0"/>
              <a:t>Teamwork has plugged the gap in </a:t>
            </a:r>
            <a:r>
              <a:rPr lang="en-US" dirty="0" err="1" smtClean="0"/>
              <a:t>organisations</a:t>
            </a:r>
            <a:r>
              <a:rPr lang="en-US" dirty="0" smtClean="0"/>
              <a:t> as they’ve de-layered – we rely on teamwork now more than every before just to get things done – that’s why I’m placing so much emphasis on it for assignment 2.  you’ll need to do this one day</a:t>
            </a:r>
            <a:r>
              <a:rPr lang="en-US" baseline="0" dirty="0" smtClean="0"/>
              <a:t> soon.</a:t>
            </a:r>
            <a:r>
              <a:rPr lang="en-US" dirty="0" smtClean="0"/>
              <a:t>  </a:t>
            </a:r>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is true – we’ve got to probe into how people behave</a:t>
            </a:r>
            <a:r>
              <a:rPr lang="en-GB" baseline="0" dirty="0" smtClean="0"/>
              <a:t> and interact in a group setting – if you spend a fortune on players in a football team, they might be great individually but it doesn’t necessarily guarantee on the field success for them as a team – unless you’re Chelsea or Man City?</a:t>
            </a:r>
          </a:p>
          <a:p>
            <a:endParaRPr lang="en-GB" baseline="0" dirty="0" smtClean="0"/>
          </a:p>
          <a:p>
            <a:r>
              <a:rPr lang="en-GB" baseline="0" dirty="0" smtClean="0"/>
              <a:t>We need to get the right mix of people for the team to work effectively – not everyone who’s really good at what they do is necessarily a team player – sometimes good to have sceptics who like to change things.  </a:t>
            </a:r>
          </a:p>
          <a:p>
            <a:endParaRPr lang="en-GB" baseline="0" dirty="0" smtClean="0"/>
          </a:p>
          <a:p>
            <a:r>
              <a:rPr lang="en-GB" baseline="0" dirty="0" smtClean="0"/>
              <a:t>Remember the team styles exercise you did on your induction where we had the 4 basic types of people – we had lots of ‘pragmatists’ and activists and very few reflectors and theorists – teams need a mixture of types.  You’re just a really competitive lot.</a:t>
            </a:r>
          </a:p>
          <a:p>
            <a:endParaRPr lang="en-GB" baseline="0" dirty="0" smtClean="0"/>
          </a:p>
          <a:p>
            <a:r>
              <a:rPr lang="en-GB" baseline="0" dirty="0" smtClean="0"/>
              <a:t>We can monitor this behaviour by a technique called </a:t>
            </a:r>
            <a:r>
              <a:rPr lang="en-GB" baseline="0" dirty="0" err="1" smtClean="0"/>
              <a:t>Sociometry</a:t>
            </a:r>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to decide</a:t>
            </a:r>
            <a:r>
              <a:rPr lang="en-GB" baseline="0" dirty="0" smtClean="0"/>
              <a:t> whether something needs a group or individual decision.  </a:t>
            </a:r>
          </a:p>
          <a:p>
            <a:endParaRPr lang="en-GB" baseline="0" dirty="0" smtClean="0"/>
          </a:p>
          <a:p>
            <a:r>
              <a:rPr lang="en-GB" baseline="0" dirty="0" smtClean="0"/>
              <a:t>3 things to look at here </a:t>
            </a:r>
          </a:p>
          <a:p>
            <a:endParaRPr lang="en-GB" baseline="0" dirty="0" smtClean="0"/>
          </a:p>
          <a:p>
            <a:r>
              <a:rPr lang="en-GB" baseline="0" dirty="0" smtClean="0"/>
              <a:t>Are the people likely to be any good at it</a:t>
            </a:r>
          </a:p>
          <a:p>
            <a:r>
              <a:rPr lang="en-GB" baseline="0" dirty="0" err="1" smtClean="0"/>
              <a:t>Contenxt</a:t>
            </a:r>
            <a:r>
              <a:rPr lang="en-GB" baseline="0" dirty="0" smtClean="0"/>
              <a:t>/culture of the organisation – personal relationships etc</a:t>
            </a:r>
          </a:p>
          <a:p>
            <a:r>
              <a:rPr lang="en-GB" baseline="0" dirty="0" smtClean="0"/>
              <a:t>How it would affect those involved - +/- for participants , rewards/punishments</a:t>
            </a:r>
          </a:p>
          <a:p>
            <a:endParaRPr lang="en-GB" baseline="0" dirty="0" smtClean="0"/>
          </a:p>
          <a:p>
            <a:r>
              <a:rPr lang="en-GB" baseline="0" dirty="0" smtClean="0"/>
              <a:t>Helps managers decide rationally how to go about deciding something </a:t>
            </a:r>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Q:  Anyone done this before?  Loads of ideas generated – all get put down, unfiltered – some are daft others</a:t>
            </a:r>
            <a:r>
              <a:rPr lang="en-GB" baseline="0" dirty="0" smtClean="0"/>
              <a:t> usable but they all get logged, unfiltered </a:t>
            </a:r>
          </a:p>
          <a:p>
            <a:endParaRPr lang="en-GB" baseline="0" dirty="0" smtClean="0"/>
          </a:p>
          <a:p>
            <a:r>
              <a:rPr lang="en-GB" baseline="0" dirty="0" smtClean="0"/>
              <a:t>You suspend judgment and try to think creatively  - quantity leads to quality in terms of ideas </a:t>
            </a:r>
          </a:p>
          <a:p>
            <a:endParaRPr lang="en-GB" baseline="0" dirty="0" smtClean="0"/>
          </a:p>
          <a:p>
            <a:r>
              <a:rPr lang="en-GB" baseline="0" dirty="0" smtClean="0"/>
              <a:t>Rules – no overt criticism of ideas at this stage , group of 6-10 ideal size  , elaborate and build on ideas  - need to record ideas</a:t>
            </a:r>
          </a:p>
          <a:p>
            <a:r>
              <a:rPr lang="en-GB" baseline="0" dirty="0" smtClean="0"/>
              <a:t>-freedom of expression</a:t>
            </a:r>
          </a:p>
          <a:p>
            <a:endParaRPr lang="en-GB" baseline="0" dirty="0" smtClean="0"/>
          </a:p>
          <a:p>
            <a:endParaRPr lang="en-GB" dirty="0" smtClean="0"/>
          </a:p>
          <a:p>
            <a:r>
              <a:rPr lang="en-GB" dirty="0" smtClean="0"/>
              <a:t> </a:t>
            </a:r>
            <a:endParaRPr lang="en-GB"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18</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19</a:t>
            </a:fld>
            <a:endParaRPr lang="en-US"/>
          </a:p>
        </p:txBody>
      </p:sp>
    </p:spTree>
    <p:extLst>
      <p:ext uri="{BB962C8B-B14F-4D97-AF65-F5344CB8AC3E}">
        <p14:creationId xmlns:p14="http://schemas.microsoft.com/office/powerpoint/2010/main" val="421690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C5EFCD-1B68-484E-802C-FEA92CCBAFAE}" type="slidenum">
              <a:rPr lang="en-US" smtClean="0"/>
              <a:pPr/>
              <a:t>20</a:t>
            </a:fld>
            <a:endParaRPr lang="en-US"/>
          </a:p>
        </p:txBody>
      </p:sp>
    </p:spTree>
    <p:extLst>
      <p:ext uri="{BB962C8B-B14F-4D97-AF65-F5344CB8AC3E}">
        <p14:creationId xmlns:p14="http://schemas.microsoft.com/office/powerpoint/2010/main" val="20810891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Group members more autonomous – set their own rules to a point </a:t>
            </a:r>
          </a:p>
          <a:p>
            <a:endParaRPr lang="en-GB" dirty="0" smtClean="0"/>
          </a:p>
          <a:p>
            <a:r>
              <a:rPr lang="en-GB" dirty="0" smtClean="0"/>
              <a:t>Danger – could set its own values and norms which may</a:t>
            </a:r>
            <a:r>
              <a:rPr lang="en-GB" baseline="0" dirty="0" smtClean="0"/>
              <a:t> be different to the organisation as a whole </a:t>
            </a:r>
          </a:p>
          <a:p>
            <a:endParaRPr lang="en-GB" baseline="0" dirty="0" smtClean="0"/>
          </a:p>
          <a:p>
            <a:r>
              <a:rPr lang="en-GB" baseline="0" dirty="0" smtClean="0"/>
              <a:t>Good for teamwork and potentially motivating – gives people autonomy and control – good for morale </a:t>
            </a:r>
          </a:p>
          <a:p>
            <a:endParaRPr lang="en-GB" baseline="0" dirty="0" smtClean="0"/>
          </a:p>
          <a:p>
            <a:r>
              <a:rPr lang="en-GB" baseline="0" dirty="0" smtClean="0"/>
              <a:t>Reduces dependency on management to do things</a:t>
            </a:r>
          </a:p>
          <a:p>
            <a:endParaRPr lang="en-GB" baseline="0" dirty="0" smtClean="0"/>
          </a:p>
          <a:p>
            <a:r>
              <a:rPr lang="en-GB" baseline="0" dirty="0" smtClean="0"/>
              <a:t>Teamwork is now more important than ever – all these things can affect team performance </a:t>
            </a:r>
          </a:p>
          <a:p>
            <a:r>
              <a:rPr lang="en-GB" baseline="0" dirty="0" smtClean="0"/>
              <a:t>-who is in the team and the characteristics of team members matter too – team selection is key.</a:t>
            </a:r>
          </a:p>
          <a:p>
            <a:endParaRPr lang="en-GB" baseline="0" dirty="0" smtClean="0"/>
          </a:p>
          <a:p>
            <a:r>
              <a:rPr lang="en-GB" baseline="0" dirty="0" smtClean="0"/>
              <a:t>This is really hard to get right when teams are introduced into organisations. </a:t>
            </a:r>
            <a:endParaRPr lang="en-GB"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21</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Checklist for managers to build</a:t>
            </a:r>
            <a:r>
              <a:rPr lang="en-GB" baseline="0" dirty="0" smtClean="0"/>
              <a:t> successful teams – we’ve covered them in this and previous lectures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22</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Cloke</a:t>
            </a:r>
            <a:r>
              <a:rPr lang="en-GB" dirty="0" smtClean="0"/>
              <a:t> and Goldsmith</a:t>
            </a:r>
            <a:r>
              <a:rPr lang="en-GB" baseline="0" dirty="0" smtClean="0"/>
              <a:t> – 10 special skills for teamwork – the things team members can develop to build successful self-managing teams </a:t>
            </a:r>
          </a:p>
          <a:p>
            <a:endParaRPr lang="en-GB" baseline="0" dirty="0" smtClean="0"/>
          </a:p>
          <a:p>
            <a:r>
              <a:rPr lang="en-GB" baseline="0" dirty="0" smtClean="0"/>
              <a:t>Team leadership role is crucial – trust, clear communication, full participation and self management</a:t>
            </a:r>
          </a:p>
          <a:p>
            <a:endParaRPr lang="en-GB" baseline="0" dirty="0" smtClean="0"/>
          </a:p>
          <a:p>
            <a:r>
              <a:rPr lang="en-GB" baseline="0" dirty="0" smtClean="0"/>
              <a:t>Can the team:</a:t>
            </a:r>
          </a:p>
          <a:p>
            <a:r>
              <a:rPr lang="en-GB" baseline="0" dirty="0" smtClean="0"/>
              <a:t>Overcome problems together</a:t>
            </a:r>
          </a:p>
          <a:p>
            <a:r>
              <a:rPr lang="en-GB" baseline="0" dirty="0" smtClean="0"/>
              <a:t>Show honesty, listen well</a:t>
            </a:r>
          </a:p>
          <a:p>
            <a:r>
              <a:rPr lang="en-GB" baseline="0" dirty="0" smtClean="0"/>
              <a:t>Develop skills</a:t>
            </a:r>
          </a:p>
          <a:p>
            <a:r>
              <a:rPr lang="en-GB" baseline="0" dirty="0" smtClean="0"/>
              <a:t>Members take personal </a:t>
            </a:r>
            <a:r>
              <a:rPr lang="en-GB" baseline="0" dirty="0" err="1" smtClean="0"/>
              <a:t>responsibilty</a:t>
            </a:r>
            <a:endParaRPr lang="en-GB" baseline="0" dirty="0" smtClean="0"/>
          </a:p>
          <a:p>
            <a:r>
              <a:rPr lang="en-GB" baseline="0" dirty="0" smtClean="0"/>
              <a:t>Broaden their horizons by looking at different perspectives on issues</a:t>
            </a:r>
          </a:p>
          <a:p>
            <a:r>
              <a:rPr lang="en-GB" baseline="0" dirty="0" smtClean="0"/>
              <a:t>Learn and be self-critical</a:t>
            </a:r>
          </a:p>
          <a:p>
            <a:endParaRPr lang="en-GB" baseline="0" dirty="0" smtClean="0"/>
          </a:p>
          <a:p>
            <a:r>
              <a:rPr lang="en-GB" baseline="0" dirty="0" smtClean="0"/>
              <a:t>Identify new challenges and opportunities</a:t>
            </a:r>
          </a:p>
          <a:p>
            <a:r>
              <a:rPr lang="en-GB" baseline="0" dirty="0" smtClean="0"/>
              <a:t>Streamline the way they work – have shorter, more productive meetings</a:t>
            </a:r>
          </a:p>
          <a:p>
            <a:r>
              <a:rPr lang="en-GB" baseline="0" dirty="0" smtClean="0"/>
              <a:t>Problem solve and resolve conflict</a:t>
            </a:r>
          </a:p>
          <a:p>
            <a:endParaRPr lang="en-GB" baseline="0" dirty="0" smtClean="0"/>
          </a:p>
          <a:p>
            <a:r>
              <a:rPr lang="en-GB" baseline="0" dirty="0" smtClean="0"/>
              <a:t>And finally</a:t>
            </a:r>
          </a:p>
          <a:p>
            <a:endParaRPr lang="en-GB" baseline="0" dirty="0" smtClean="0"/>
          </a:p>
          <a:p>
            <a:r>
              <a:rPr lang="en-GB" baseline="0" dirty="0" smtClean="0"/>
              <a:t>Take pleasure from achievement of a team task?</a:t>
            </a:r>
          </a:p>
          <a:p>
            <a:endParaRPr lang="en-GB" baseline="0" dirty="0" smtClean="0"/>
          </a:p>
          <a:p>
            <a:r>
              <a:rPr lang="en-GB" baseline="0" dirty="0" smtClean="0"/>
              <a:t>Again all great in theory, but workable in practice?  You’re going to find out.   Fasten your safety belts – it could be a bumpy ride.......</a:t>
            </a:r>
          </a:p>
          <a:p>
            <a:endParaRPr lang="en-GB" baseline="0" dirty="0" smtClean="0"/>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6A9A9469-367D-4BF9-A4D2-7D914EC98F06}" type="datetimeFigureOut">
              <a:rPr lang="en-US" smtClean="0"/>
              <a:pPr/>
              <a:t>19/03/2016</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32A0AFA5-9C90-4F2E-BD18-D42DF27785BB}" type="slidenum">
              <a:rPr lang="en-US" smtClean="0"/>
              <a:pPr/>
              <a:t>‹#›</a:t>
            </a:fld>
            <a:endParaRPr lang="en-US"/>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GB"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A9A9469-367D-4BF9-A4D2-7D914EC98F06}" type="datetimeFigureOut">
              <a:rPr lang="en-US" smtClean="0"/>
              <a:pPr/>
              <a:t>19/03/2016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A0AFA5-9C90-4F2E-BD18-D42DF27785B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6A9A9469-367D-4BF9-A4D2-7D914EC98F06}" type="datetimeFigureOut">
              <a:rPr lang="en-US" smtClean="0"/>
              <a:pPr/>
              <a:t>19/03/2016</a:t>
            </a:fld>
            <a:endParaRPr lang="en-US"/>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A0AFA5-9C90-4F2E-BD18-D42DF27785BB}" type="slidenum">
              <a:rPr lang="en-US" smtClean="0"/>
              <a:pPr/>
              <a:t>‹#›</a:t>
            </a:fld>
            <a:endParaRPr lang="en-US"/>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GB"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6A9A9469-367D-4BF9-A4D2-7D914EC98F06}" type="datetimeFigureOut">
              <a:rPr lang="en-US" smtClean="0"/>
              <a:pPr/>
              <a:t>19/03/2016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A0AFA5-9C90-4F2E-BD18-D42DF27785B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6A9A9469-367D-4BF9-A4D2-7D914EC98F06}" type="datetimeFigureOut">
              <a:rPr lang="en-US" smtClean="0"/>
              <a:pPr/>
              <a:t>19/03/2016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2A0AFA5-9C90-4F2E-BD18-D42DF27785B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A9A9469-367D-4BF9-A4D2-7D914EC98F06}" type="datetimeFigureOut">
              <a:rPr lang="en-US" smtClean="0"/>
              <a:pPr/>
              <a:t>19/03/2016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2A0AFA5-9C90-4F2E-BD18-D42DF27785B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6A9A9469-367D-4BF9-A4D2-7D914EC98F06}" type="datetimeFigureOut">
              <a:rPr lang="en-US" smtClean="0"/>
              <a:pPr/>
              <a:t>19/03/2016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2A0AFA5-9C90-4F2E-BD18-D42DF27785B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6A9A9469-367D-4BF9-A4D2-7D914EC98F06}" type="datetimeFigureOut">
              <a:rPr lang="en-US" smtClean="0"/>
              <a:pPr/>
              <a:t>19/03/2016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A0AFA5-9C90-4F2E-BD18-D42DF27785BB}" type="slidenum">
              <a:rPr lang="en-US" smtClean="0"/>
              <a:pPr/>
              <a:t>‹#›</a:t>
            </a:fld>
            <a:endParaRPr lang="en-US"/>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GB"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5" name="Date Placeholder 4"/>
          <p:cNvSpPr>
            <a:spLocks noGrp="1"/>
          </p:cNvSpPr>
          <p:nvPr>
            <p:ph type="dt" sz="half" idx="10"/>
          </p:nvPr>
        </p:nvSpPr>
        <p:spPr/>
        <p:txBody>
          <a:bodyPr/>
          <a:lstStyle/>
          <a:p>
            <a:fld id="{6A9A9469-367D-4BF9-A4D2-7D914EC98F06}" type="datetimeFigureOut">
              <a:rPr lang="en-US" smtClean="0"/>
              <a:pPr/>
              <a:t>19/03/2016</a:t>
            </a:fld>
            <a:endParaRPr lang="en-US"/>
          </a:p>
        </p:txBody>
      </p:sp>
      <p:sp>
        <p:nvSpPr>
          <p:cNvPr id="7" name="Slide Number Placeholder 6"/>
          <p:cNvSpPr>
            <a:spLocks noGrp="1"/>
          </p:cNvSpPr>
          <p:nvPr>
            <p:ph type="sldNum" sz="quarter" idx="12"/>
          </p:nvPr>
        </p:nvSpPr>
        <p:spPr/>
        <p:txBody>
          <a:bodyPr/>
          <a:lstStyle/>
          <a:p>
            <a:fld id="{32A0AFA5-9C90-4F2E-BD18-D42DF27785BB}" type="slidenum">
              <a:rPr lang="en-US" smtClean="0"/>
              <a:pPr/>
              <a:t>‹#›</a:t>
            </a:fld>
            <a:endParaRPr lang="en-US"/>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GB"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A9A9469-367D-4BF9-A4D2-7D914EC98F06}" type="datetimeFigureOut">
              <a:rPr lang="en-US" smtClean="0"/>
              <a:pPr/>
              <a:t>19/03/2016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A0AFA5-9C90-4F2E-BD18-D42DF27785B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6A9A9469-367D-4BF9-A4D2-7D914EC98F06}" type="datetimeFigureOut">
              <a:rPr lang="en-US" smtClean="0"/>
              <a:pPr/>
              <a:t>19/03/2016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A0AFA5-9C90-4F2E-BD18-D42DF27785B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6A9A9469-367D-4BF9-A4D2-7D914EC98F06}" type="datetimeFigureOut">
              <a:rPr lang="en-US" smtClean="0"/>
              <a:pPr/>
              <a:t>19/03/2016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32A0AFA5-9C90-4F2E-BD18-D42DF27785BB}" type="slidenum">
              <a:rPr lang="en-US" smtClean="0"/>
              <a:pPr/>
              <a:t>‹#›</a:t>
            </a:fld>
            <a:endParaRPr lang="en-US"/>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GB"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comments" Target="../comments/comment1.xml"/><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3.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4.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5.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6.w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 Id="rId3" Type="http://schemas.openxmlformats.org/officeDocument/2006/relationships/image" Target="../media/image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8.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 Id="rId3" Type="http://schemas.openxmlformats.org/officeDocument/2006/relationships/image" Target="../media/image9.w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image" Target="../media/image1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 Id="rId3" Type="http://schemas.openxmlformats.org/officeDocument/2006/relationships/image" Target="../media/image11.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3.w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4.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5.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16.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17.wmf"/></Relationships>
</file>

<file path=ppt/slides/_rels/slide23.xml.rels><?xml version="1.0" encoding="UTF-8" standalone="yes"?>
<Relationships xmlns="http://schemas.openxmlformats.org/package/2006/relationships"><Relationship Id="rId3" Type="http://schemas.openxmlformats.org/officeDocument/2006/relationships/image" Target="../media/image18.wmf"/><Relationship Id="rId4" Type="http://schemas.openxmlformats.org/officeDocument/2006/relationships/image" Target="../media/image19.jpeg"/><Relationship Id="rId1" Type="http://schemas.openxmlformats.org/officeDocument/2006/relationships/slideLayout" Target="../slideLayouts/slideLayout4.xml"/><Relationship Id="rId2"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psycnet.apa.org/journals/bul/63/6/384/"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pPr algn="l"/>
            <a:r>
              <a:rPr lang="en-GB" b="1" dirty="0">
                <a:solidFill>
                  <a:schemeClr val="tx2"/>
                </a:solidFill>
              </a:rPr>
              <a:t>The importance of </a:t>
            </a:r>
            <a:r>
              <a:rPr lang="en-GB" b="1" dirty="0" smtClean="0">
                <a:solidFill>
                  <a:schemeClr val="tx2"/>
                </a:solidFill>
              </a:rPr>
              <a:t/>
            </a:r>
            <a:br>
              <a:rPr lang="en-GB" b="1" dirty="0" smtClean="0">
                <a:solidFill>
                  <a:schemeClr val="tx2"/>
                </a:solidFill>
              </a:rPr>
            </a:br>
            <a:r>
              <a:rPr lang="en-GB" b="1" dirty="0" smtClean="0">
                <a:solidFill>
                  <a:schemeClr val="tx2"/>
                </a:solidFill>
              </a:rPr>
              <a:t>team </a:t>
            </a:r>
            <a:r>
              <a:rPr lang="en-GB" b="1" dirty="0">
                <a:solidFill>
                  <a:schemeClr val="tx2"/>
                </a:solidFill>
              </a:rPr>
              <a:t>development</a:t>
            </a:r>
          </a:p>
        </p:txBody>
      </p:sp>
      <p:sp>
        <p:nvSpPr>
          <p:cNvPr id="46083" name="Rectangle 3"/>
          <p:cNvSpPr>
            <a:spLocks noGrp="1" noChangeArrowheads="1"/>
          </p:cNvSpPr>
          <p:nvPr>
            <p:ph idx="1"/>
          </p:nvPr>
        </p:nvSpPr>
        <p:spPr>
          <a:xfrm>
            <a:off x="436563" y="1628801"/>
            <a:ext cx="8394700" cy="5336726"/>
          </a:xfrm>
          <a:noFill/>
          <a:ln/>
        </p:spPr>
        <p:txBody>
          <a:bodyPr wrap="square">
            <a:spAutoFit/>
          </a:bodyPr>
          <a:lstStyle/>
          <a:p>
            <a:pPr>
              <a:buFontTx/>
              <a:buNone/>
            </a:pPr>
            <a:endParaRPr lang="en-GB" sz="2800" i="1" dirty="0" smtClean="0"/>
          </a:p>
          <a:p>
            <a:pPr>
              <a:buFontTx/>
              <a:buNone/>
            </a:pPr>
            <a:r>
              <a:rPr lang="en-GB" sz="2800" i="1" dirty="0" smtClean="0"/>
              <a:t>‘</a:t>
            </a:r>
            <a:r>
              <a:rPr lang="en-GB" sz="2800" b="1" i="1" dirty="0"/>
              <a:t>To remain competitive organisations need to make optimum use of equipment and people if they are to thrive or even survive…. </a:t>
            </a:r>
            <a:endParaRPr lang="en-GB" sz="2800" b="1" i="1" dirty="0" smtClean="0"/>
          </a:p>
          <a:p>
            <a:pPr>
              <a:buFontTx/>
              <a:buNone/>
            </a:pPr>
            <a:endParaRPr lang="en-GB" sz="2800" b="1" i="1" dirty="0" smtClean="0"/>
          </a:p>
          <a:p>
            <a:pPr>
              <a:buFontTx/>
              <a:buNone/>
            </a:pPr>
            <a:r>
              <a:rPr lang="en-GB" sz="2800" b="1" i="1" dirty="0" smtClean="0"/>
              <a:t>In </a:t>
            </a:r>
            <a:r>
              <a:rPr lang="en-GB" sz="2800" b="1" i="1" dirty="0"/>
              <a:t>a general sense people talk of teamwork when they want to emphasise the virtues of co-operation and the need to make use of the various strengths of employees.’</a:t>
            </a:r>
          </a:p>
          <a:p>
            <a:pPr>
              <a:buFontTx/>
              <a:buNone/>
            </a:pPr>
            <a:endParaRPr lang="en-GB" sz="2800" i="1" dirty="0"/>
          </a:p>
          <a:p>
            <a:pPr>
              <a:buFontTx/>
              <a:buNone/>
            </a:pPr>
            <a:r>
              <a:rPr lang="en-GB" sz="2400" dirty="0"/>
              <a:t>ACAS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46083">
                                            <p:txEl>
                                              <p:pRg st="1" end="1"/>
                                            </p:txEl>
                                          </p:spTgt>
                                        </p:tgtEl>
                                        <p:attrNameLst>
                                          <p:attrName>style.visibility</p:attrName>
                                        </p:attrNameLst>
                                      </p:cBhvr>
                                      <p:to>
                                        <p:strVal val="visible"/>
                                      </p:to>
                                    </p:set>
                                    <p:anim calcmode="discrete" valueType="clr">
                                      <p:cBhvr override="childStyle">
                                        <p:cTn id="7" dur="80"/>
                                        <p:tgtEl>
                                          <p:spTgt spid="46083">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6083">
                                            <p:txEl>
                                              <p:pRg st="1" end="1"/>
                                            </p:txEl>
                                          </p:spTgt>
                                        </p:tgtEl>
                                        <p:attrNameLst>
                                          <p:attrName>fillcolor</p:attrName>
                                        </p:attrNameLst>
                                      </p:cBhvr>
                                      <p:tavLst>
                                        <p:tav tm="0">
                                          <p:val>
                                            <p:clrVal>
                                              <a:schemeClr val="accent2"/>
                                            </p:clrVal>
                                          </p:val>
                                        </p:tav>
                                        <p:tav tm="50000">
                                          <p:val>
                                            <p:clrVal>
                                              <a:schemeClr val="hlink"/>
                                            </p:clrVal>
                                          </p:val>
                                        </p:tav>
                                      </p:tavLst>
                                    </p:anim>
                                    <p:set>
                                      <p:cBhvr>
                                        <p:cTn id="9" dur="80"/>
                                        <p:tgtEl>
                                          <p:spTgt spid="46083">
                                            <p:txEl>
                                              <p:pRg st="1" end="1"/>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46083">
                                            <p:txEl>
                                              <p:pRg st="3" end="3"/>
                                            </p:txEl>
                                          </p:spTgt>
                                        </p:tgtEl>
                                        <p:attrNameLst>
                                          <p:attrName>style.visibility</p:attrName>
                                        </p:attrNameLst>
                                      </p:cBhvr>
                                      <p:to>
                                        <p:strVal val="visible"/>
                                      </p:to>
                                    </p:set>
                                    <p:anim calcmode="discrete" valueType="clr">
                                      <p:cBhvr override="childStyle">
                                        <p:cTn id="14" dur="80"/>
                                        <p:tgtEl>
                                          <p:spTgt spid="46083">
                                            <p:txEl>
                                              <p:pRg st="3" end="3"/>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46083">
                                            <p:txEl>
                                              <p:pRg st="3" end="3"/>
                                            </p:txEl>
                                          </p:spTgt>
                                        </p:tgtEl>
                                        <p:attrNameLst>
                                          <p:attrName>fillcolor</p:attrName>
                                        </p:attrNameLst>
                                      </p:cBhvr>
                                      <p:tavLst>
                                        <p:tav tm="0">
                                          <p:val>
                                            <p:clrVal>
                                              <a:schemeClr val="accent2"/>
                                            </p:clrVal>
                                          </p:val>
                                        </p:tav>
                                        <p:tav tm="50000">
                                          <p:val>
                                            <p:clrVal>
                                              <a:schemeClr val="hlink"/>
                                            </p:clrVal>
                                          </p:val>
                                        </p:tav>
                                      </p:tavLst>
                                    </p:anim>
                                    <p:set>
                                      <p:cBhvr>
                                        <p:cTn id="16" dur="80"/>
                                        <p:tgtEl>
                                          <p:spTgt spid="46083">
                                            <p:txEl>
                                              <p:pRg st="3" end="3"/>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smtClean="0"/>
              <a:t>Groups and Teams</a:t>
            </a:r>
            <a:endParaRPr lang="en-US" dirty="0"/>
          </a:p>
        </p:txBody>
      </p:sp>
      <p:sp>
        <p:nvSpPr>
          <p:cNvPr id="2" name="Title 1"/>
          <p:cNvSpPr>
            <a:spLocks noGrp="1"/>
          </p:cNvSpPr>
          <p:nvPr>
            <p:ph type="ctrTitle"/>
          </p:nvPr>
        </p:nvSpPr>
        <p:spPr/>
        <p:txBody>
          <a:bodyPr/>
          <a:lstStyle/>
          <a:p>
            <a:r>
              <a:rPr lang="en-US" sz="3200" dirty="0" smtClean="0"/>
              <a:t>Management Innovation and Sustainability</a:t>
            </a:r>
            <a:endParaRPr lang="en-US" sz="3200" dirty="0"/>
          </a:p>
        </p:txBody>
      </p:sp>
    </p:spTree>
    <p:extLst>
      <p:ext uri="{BB962C8B-B14F-4D97-AF65-F5344CB8AC3E}">
        <p14:creationId xmlns:p14="http://schemas.microsoft.com/office/powerpoint/2010/main" val="854797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algn="l"/>
            <a:r>
              <a:rPr lang="en-GB" b="1" dirty="0" err="1">
                <a:solidFill>
                  <a:schemeClr val="tx2"/>
                </a:solidFill>
              </a:rPr>
              <a:t>Belbin’s</a:t>
            </a:r>
            <a:r>
              <a:rPr lang="en-GB" b="1" dirty="0">
                <a:solidFill>
                  <a:schemeClr val="tx2"/>
                </a:solidFill>
              </a:rPr>
              <a:t> team-roles</a:t>
            </a:r>
          </a:p>
        </p:txBody>
      </p:sp>
      <p:sp>
        <p:nvSpPr>
          <p:cNvPr id="47107" name="Rectangle 3"/>
          <p:cNvSpPr>
            <a:spLocks noGrp="1" noChangeArrowheads="1"/>
          </p:cNvSpPr>
          <p:nvPr>
            <p:ph idx="1"/>
          </p:nvPr>
        </p:nvSpPr>
        <p:spPr>
          <a:xfrm>
            <a:off x="479425" y="1447800"/>
            <a:ext cx="8418513" cy="4933528"/>
          </a:xfrm>
        </p:spPr>
        <p:txBody>
          <a:bodyPr>
            <a:normAutofit/>
          </a:bodyPr>
          <a:lstStyle/>
          <a:p>
            <a:pPr>
              <a:buFontTx/>
              <a:buNone/>
            </a:pPr>
            <a:r>
              <a:rPr lang="en-GB" dirty="0" smtClean="0"/>
              <a:t>	</a:t>
            </a:r>
          </a:p>
          <a:p>
            <a:pPr>
              <a:buFontTx/>
              <a:buNone/>
            </a:pPr>
            <a:endParaRPr lang="en-GB" dirty="0" smtClean="0"/>
          </a:p>
          <a:p>
            <a:pPr>
              <a:buFontTx/>
              <a:buNone/>
            </a:pPr>
            <a:endParaRPr lang="en-GB" dirty="0" smtClean="0"/>
          </a:p>
          <a:p>
            <a:pPr>
              <a:buFontTx/>
              <a:buNone/>
            </a:pPr>
            <a:r>
              <a:rPr lang="en-GB" dirty="0" smtClean="0"/>
              <a:t>	A </a:t>
            </a:r>
            <a:r>
              <a:rPr lang="en-GB" dirty="0"/>
              <a:t>team-role is a pattern of behaviour, characteristic of the way in which one</a:t>
            </a:r>
            <a:br>
              <a:rPr lang="en-GB" dirty="0"/>
            </a:br>
            <a:r>
              <a:rPr lang="en-GB" dirty="0"/>
              <a:t>team member interacts with another</a:t>
            </a:r>
            <a:br>
              <a:rPr lang="en-GB" dirty="0"/>
            </a:br>
            <a:r>
              <a:rPr lang="en-GB" dirty="0"/>
              <a:t>whose performance serves to facilitate</a:t>
            </a:r>
            <a:br>
              <a:rPr lang="en-GB" dirty="0"/>
            </a:br>
            <a:r>
              <a:rPr lang="en-GB" dirty="0"/>
              <a:t>the progress of the team as a whole.</a:t>
            </a:r>
          </a:p>
          <a:p>
            <a:endParaRPr lang="en-GB" dirty="0"/>
          </a:p>
          <a:p>
            <a:pPr>
              <a:buFontTx/>
              <a:buNone/>
            </a:pPr>
            <a:r>
              <a:rPr lang="en-GB" i="1" dirty="0"/>
              <a:t>“No one’s perfect, but a team can be</a:t>
            </a:r>
            <a:r>
              <a:rPr lang="en-GB" i="1" dirty="0" smtClean="0"/>
              <a:t>”</a:t>
            </a:r>
          </a:p>
          <a:p>
            <a:pPr>
              <a:buFontTx/>
              <a:buNone/>
            </a:pPr>
            <a:r>
              <a:rPr lang="en-GB" i="1" dirty="0" smtClean="0"/>
              <a:t>“There’s no ‘</a:t>
            </a:r>
            <a:r>
              <a:rPr lang="en-GB" i="1" dirty="0" err="1" smtClean="0"/>
              <a:t>i</a:t>
            </a:r>
            <a:r>
              <a:rPr lang="en-GB" i="1" dirty="0" smtClean="0"/>
              <a:t>’ in team”</a:t>
            </a:r>
            <a:endParaRPr lang="en-GB" i="1" dirty="0"/>
          </a:p>
          <a:p>
            <a:endParaRPr lang="en-GB" dirty="0"/>
          </a:p>
        </p:txBody>
      </p:sp>
      <p:pic>
        <p:nvPicPr>
          <p:cNvPr id="4" name="Picture 3" descr="belbin.bmp"/>
          <p:cNvPicPr>
            <a:picLocks noChangeAspect="1"/>
          </p:cNvPicPr>
          <p:nvPr/>
        </p:nvPicPr>
        <p:blipFill>
          <a:blip r:embed="rId3" cstate="print"/>
          <a:stretch>
            <a:fillRect/>
          </a:stretch>
        </p:blipFill>
        <p:spPr>
          <a:xfrm>
            <a:off x="5780836" y="0"/>
            <a:ext cx="3363164" cy="2564904"/>
          </a:xfrm>
          <a:prstGeom prst="rect">
            <a:avLst/>
          </a:prstGeom>
        </p:spPr>
      </p:pic>
    </p:spTree>
  </p:cSld>
  <p:clrMapOvr>
    <a:masterClrMapping/>
  </p:clrMapOvr>
  <p:transition xmlns:p14="http://schemas.microsoft.com/office/powerpoint/2010/main" spd="slow">
    <p:wip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47107">
                                            <p:txEl>
                                              <p:pRg st="5" end="5"/>
                                            </p:txEl>
                                          </p:spTgt>
                                        </p:tgtEl>
                                        <p:attrNameLst>
                                          <p:attrName>style.visibility</p:attrName>
                                        </p:attrNameLst>
                                      </p:cBhvr>
                                      <p:to>
                                        <p:strVal val="visible"/>
                                      </p:to>
                                    </p:set>
                                    <p:anim calcmode="discrete" valueType="clr">
                                      <p:cBhvr override="childStyle">
                                        <p:cTn id="7" dur="80"/>
                                        <p:tgtEl>
                                          <p:spTgt spid="47107">
                                            <p:txEl>
                                              <p:pRg st="5" end="5"/>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7107">
                                            <p:txEl>
                                              <p:pRg st="5" end="5"/>
                                            </p:txEl>
                                          </p:spTgt>
                                        </p:tgtEl>
                                        <p:attrNameLst>
                                          <p:attrName>fillcolor</p:attrName>
                                        </p:attrNameLst>
                                      </p:cBhvr>
                                      <p:tavLst>
                                        <p:tav tm="0">
                                          <p:val>
                                            <p:clrVal>
                                              <a:schemeClr val="accent2"/>
                                            </p:clrVal>
                                          </p:val>
                                        </p:tav>
                                        <p:tav tm="50000">
                                          <p:val>
                                            <p:clrVal>
                                              <a:schemeClr val="hlink"/>
                                            </p:clrVal>
                                          </p:val>
                                        </p:tav>
                                      </p:tavLst>
                                    </p:anim>
                                    <p:set>
                                      <p:cBhvr>
                                        <p:cTn id="9" dur="80"/>
                                        <p:tgtEl>
                                          <p:spTgt spid="47107">
                                            <p:txEl>
                                              <p:pRg st="5" end="5"/>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47107">
                                            <p:txEl>
                                              <p:pRg st="6" end="6"/>
                                            </p:txEl>
                                          </p:spTgt>
                                        </p:tgtEl>
                                        <p:attrNameLst>
                                          <p:attrName>style.visibility</p:attrName>
                                        </p:attrNameLst>
                                      </p:cBhvr>
                                      <p:to>
                                        <p:strVal val="visible"/>
                                      </p:to>
                                    </p:set>
                                    <p:anim calcmode="discrete" valueType="clr">
                                      <p:cBhvr override="childStyle">
                                        <p:cTn id="14" dur="80"/>
                                        <p:tgtEl>
                                          <p:spTgt spid="47107">
                                            <p:txEl>
                                              <p:pRg st="6" end="6"/>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47107">
                                            <p:txEl>
                                              <p:pRg st="6" end="6"/>
                                            </p:txEl>
                                          </p:spTgt>
                                        </p:tgtEl>
                                        <p:attrNameLst>
                                          <p:attrName>fillcolor</p:attrName>
                                        </p:attrNameLst>
                                      </p:cBhvr>
                                      <p:tavLst>
                                        <p:tav tm="0">
                                          <p:val>
                                            <p:clrVal>
                                              <a:schemeClr val="accent2"/>
                                            </p:clrVal>
                                          </p:val>
                                        </p:tav>
                                        <p:tav tm="50000">
                                          <p:val>
                                            <p:clrVal>
                                              <a:schemeClr val="hlink"/>
                                            </p:clrVal>
                                          </p:val>
                                        </p:tav>
                                      </p:tavLst>
                                    </p:anim>
                                    <p:set>
                                      <p:cBhvr>
                                        <p:cTn id="16" dur="80"/>
                                        <p:tgtEl>
                                          <p:spTgt spid="47107">
                                            <p:txEl>
                                              <p:pRg st="6" end="6"/>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a:bodyPr>
          <a:lstStyle/>
          <a:p>
            <a:pPr algn="l"/>
            <a:r>
              <a:rPr lang="en-GB" sz="4000" b="1" dirty="0" err="1">
                <a:solidFill>
                  <a:schemeClr val="tx2"/>
                </a:solidFill>
              </a:rPr>
              <a:t>Belbin’s</a:t>
            </a:r>
            <a:r>
              <a:rPr lang="en-GB" sz="4000" b="1" dirty="0">
                <a:solidFill>
                  <a:schemeClr val="tx2"/>
                </a:solidFill>
              </a:rPr>
              <a:t> nine team-roles</a:t>
            </a:r>
          </a:p>
        </p:txBody>
      </p:sp>
      <p:sp>
        <p:nvSpPr>
          <p:cNvPr id="48131" name="Rectangle 3"/>
          <p:cNvSpPr>
            <a:spLocks noGrp="1" noChangeArrowheads="1"/>
          </p:cNvSpPr>
          <p:nvPr>
            <p:ph sz="half" idx="1"/>
          </p:nvPr>
        </p:nvSpPr>
        <p:spPr>
          <a:xfrm>
            <a:off x="412750" y="1628800"/>
            <a:ext cx="4038600" cy="4752528"/>
          </a:xfrm>
        </p:spPr>
        <p:txBody>
          <a:bodyPr>
            <a:normAutofit fontScale="92500"/>
          </a:bodyPr>
          <a:lstStyle/>
          <a:p>
            <a:r>
              <a:rPr lang="en-GB" dirty="0" err="1" smtClean="0"/>
              <a:t>Belbin</a:t>
            </a:r>
            <a:r>
              <a:rPr lang="en-GB" dirty="0" smtClean="0"/>
              <a:t> identified 9 key roles that people tend to play in teams</a:t>
            </a:r>
          </a:p>
          <a:p>
            <a:endParaRPr lang="en-GB" dirty="0" smtClean="0"/>
          </a:p>
          <a:p>
            <a:r>
              <a:rPr lang="en-GB" dirty="0" smtClean="0"/>
              <a:t>Plant</a:t>
            </a:r>
            <a:endParaRPr lang="en-GB" dirty="0"/>
          </a:p>
          <a:p>
            <a:r>
              <a:rPr lang="en-GB" dirty="0"/>
              <a:t>Resource investigator</a:t>
            </a:r>
          </a:p>
          <a:p>
            <a:r>
              <a:rPr lang="en-GB" dirty="0"/>
              <a:t>Co-ordinator</a:t>
            </a:r>
          </a:p>
          <a:p>
            <a:r>
              <a:rPr lang="en-GB" dirty="0"/>
              <a:t>Shaper</a:t>
            </a:r>
          </a:p>
          <a:p>
            <a:r>
              <a:rPr lang="en-GB" dirty="0" smtClean="0"/>
              <a:t>Monitor-evaluator</a:t>
            </a:r>
          </a:p>
          <a:p>
            <a:endParaRPr lang="en-GB" dirty="0" smtClean="0"/>
          </a:p>
          <a:p>
            <a:pPr>
              <a:buNone/>
            </a:pPr>
            <a:endParaRPr lang="en-GB" dirty="0"/>
          </a:p>
          <a:p>
            <a:endParaRPr lang="en-GB" dirty="0"/>
          </a:p>
          <a:p>
            <a:endParaRPr lang="en-GB" dirty="0"/>
          </a:p>
        </p:txBody>
      </p:sp>
      <p:sp>
        <p:nvSpPr>
          <p:cNvPr id="48132" name="Rectangle 4"/>
          <p:cNvSpPr>
            <a:spLocks noGrp="1" noChangeArrowheads="1"/>
          </p:cNvSpPr>
          <p:nvPr>
            <p:ph sz="half" idx="2"/>
          </p:nvPr>
        </p:nvSpPr>
        <p:spPr>
          <a:xfrm>
            <a:off x="5508104" y="3356992"/>
            <a:ext cx="3134246" cy="2808312"/>
          </a:xfrm>
        </p:spPr>
        <p:txBody>
          <a:bodyPr>
            <a:normAutofit fontScale="92500"/>
          </a:bodyPr>
          <a:lstStyle/>
          <a:p>
            <a:r>
              <a:rPr lang="en-GB" sz="3200" dirty="0" err="1"/>
              <a:t>Teamworker</a:t>
            </a:r>
            <a:endParaRPr lang="en-GB" sz="3200" dirty="0"/>
          </a:p>
          <a:p>
            <a:r>
              <a:rPr lang="en-GB" sz="3200" dirty="0"/>
              <a:t>Implementer</a:t>
            </a:r>
          </a:p>
          <a:p>
            <a:r>
              <a:rPr lang="en-GB" sz="3200" dirty="0"/>
              <a:t>Completer</a:t>
            </a:r>
          </a:p>
          <a:p>
            <a:r>
              <a:rPr lang="en-GB" sz="3200" dirty="0"/>
              <a:t>Specialist</a:t>
            </a:r>
          </a:p>
        </p:txBody>
      </p:sp>
      <p:pic>
        <p:nvPicPr>
          <p:cNvPr id="6" name="Picture 5" descr="belbin.bmp"/>
          <p:cNvPicPr>
            <a:picLocks noChangeAspect="1"/>
          </p:cNvPicPr>
          <p:nvPr/>
        </p:nvPicPr>
        <p:blipFill>
          <a:blip r:embed="rId3" cstate="print"/>
          <a:stretch>
            <a:fillRect/>
          </a:stretch>
        </p:blipFill>
        <p:spPr>
          <a:xfrm>
            <a:off x="6012160" y="1556792"/>
            <a:ext cx="2555776" cy="1692783"/>
          </a:xfrm>
          <a:prstGeom prst="rect">
            <a:avLst/>
          </a:prstGeom>
        </p:spPr>
      </p:pic>
    </p:spTree>
  </p:cSld>
  <p:clrMapOvr>
    <a:masterClrMapping/>
  </p:clrMapOvr>
  <p:transition xmlns:p14="http://schemas.microsoft.com/office/powerpoint/2010/main" spd="slow">
    <p:push dir="u"/>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 calcmode="lin" valueType="num">
                                      <p:cBhvr additive="base">
                                        <p:cTn id="7" dur="5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81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8131">
                                            <p:txEl>
                                              <p:pRg st="2" end="2"/>
                                            </p:txEl>
                                          </p:spTgt>
                                        </p:tgtEl>
                                        <p:attrNameLst>
                                          <p:attrName>style.visibility</p:attrName>
                                        </p:attrNameLst>
                                      </p:cBhvr>
                                      <p:to>
                                        <p:strVal val="visible"/>
                                      </p:to>
                                    </p:set>
                                    <p:anim calcmode="lin" valueType="num">
                                      <p:cBhvr additive="base">
                                        <p:cTn id="13" dur="5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81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anim calcmode="lin" valueType="num">
                                      <p:cBhvr additive="base">
                                        <p:cTn id="19" dur="500" fill="hold"/>
                                        <p:tgtEl>
                                          <p:spTgt spid="4813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81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8131">
                                            <p:txEl>
                                              <p:pRg st="4" end="4"/>
                                            </p:txEl>
                                          </p:spTgt>
                                        </p:tgtEl>
                                        <p:attrNameLst>
                                          <p:attrName>style.visibility</p:attrName>
                                        </p:attrNameLst>
                                      </p:cBhvr>
                                      <p:to>
                                        <p:strVal val="visible"/>
                                      </p:to>
                                    </p:set>
                                    <p:anim calcmode="lin" valueType="num">
                                      <p:cBhvr additive="base">
                                        <p:cTn id="25" dur="500" fill="hold"/>
                                        <p:tgtEl>
                                          <p:spTgt spid="48131">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813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8131">
                                            <p:txEl>
                                              <p:pRg st="5" end="5"/>
                                            </p:txEl>
                                          </p:spTgt>
                                        </p:tgtEl>
                                        <p:attrNameLst>
                                          <p:attrName>style.visibility</p:attrName>
                                        </p:attrNameLst>
                                      </p:cBhvr>
                                      <p:to>
                                        <p:strVal val="visible"/>
                                      </p:to>
                                    </p:set>
                                    <p:anim calcmode="lin" valueType="num">
                                      <p:cBhvr additive="base">
                                        <p:cTn id="31" dur="500" fill="hold"/>
                                        <p:tgtEl>
                                          <p:spTgt spid="48131">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813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8131">
                                            <p:txEl>
                                              <p:pRg st="6" end="6"/>
                                            </p:txEl>
                                          </p:spTgt>
                                        </p:tgtEl>
                                        <p:attrNameLst>
                                          <p:attrName>style.visibility</p:attrName>
                                        </p:attrNameLst>
                                      </p:cBhvr>
                                      <p:to>
                                        <p:strVal val="visible"/>
                                      </p:to>
                                    </p:set>
                                    <p:anim calcmode="lin" valueType="num">
                                      <p:cBhvr additive="base">
                                        <p:cTn id="37" dur="500" fill="hold"/>
                                        <p:tgtEl>
                                          <p:spTgt spid="48131">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813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8132">
                                            <p:txEl>
                                              <p:pRg st="0" end="0"/>
                                            </p:txEl>
                                          </p:spTgt>
                                        </p:tgtEl>
                                        <p:attrNameLst>
                                          <p:attrName>style.visibility</p:attrName>
                                        </p:attrNameLst>
                                      </p:cBhvr>
                                      <p:to>
                                        <p:strVal val="visible"/>
                                      </p:to>
                                    </p:set>
                                    <p:anim calcmode="lin" valueType="num">
                                      <p:cBhvr additive="base">
                                        <p:cTn id="43" dur="500" fill="hold"/>
                                        <p:tgtEl>
                                          <p:spTgt spid="48132">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813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8132">
                                            <p:txEl>
                                              <p:pRg st="1" end="1"/>
                                            </p:txEl>
                                          </p:spTgt>
                                        </p:tgtEl>
                                        <p:attrNameLst>
                                          <p:attrName>style.visibility</p:attrName>
                                        </p:attrNameLst>
                                      </p:cBhvr>
                                      <p:to>
                                        <p:strVal val="visible"/>
                                      </p:to>
                                    </p:set>
                                    <p:anim calcmode="lin" valueType="num">
                                      <p:cBhvr additive="base">
                                        <p:cTn id="49" dur="500" fill="hold"/>
                                        <p:tgtEl>
                                          <p:spTgt spid="48132">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813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8132">
                                            <p:txEl>
                                              <p:pRg st="2" end="2"/>
                                            </p:txEl>
                                          </p:spTgt>
                                        </p:tgtEl>
                                        <p:attrNameLst>
                                          <p:attrName>style.visibility</p:attrName>
                                        </p:attrNameLst>
                                      </p:cBhvr>
                                      <p:to>
                                        <p:strVal val="visible"/>
                                      </p:to>
                                    </p:set>
                                    <p:anim calcmode="lin" valueType="num">
                                      <p:cBhvr additive="base">
                                        <p:cTn id="55" dur="500" fill="hold"/>
                                        <p:tgtEl>
                                          <p:spTgt spid="48132">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813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8132">
                                            <p:txEl>
                                              <p:pRg st="3" end="3"/>
                                            </p:txEl>
                                          </p:spTgt>
                                        </p:tgtEl>
                                        <p:attrNameLst>
                                          <p:attrName>style.visibility</p:attrName>
                                        </p:attrNameLst>
                                      </p:cBhvr>
                                      <p:to>
                                        <p:strVal val="visible"/>
                                      </p:to>
                                    </p:set>
                                    <p:anim calcmode="lin" valueType="num">
                                      <p:cBhvr additive="base">
                                        <p:cTn id="61" dur="500" fill="hold"/>
                                        <p:tgtEl>
                                          <p:spTgt spid="48132">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813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P spid="4813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algn="l"/>
            <a:r>
              <a:rPr lang="en-GB" b="1" dirty="0" smtClean="0">
                <a:solidFill>
                  <a:schemeClr val="tx2"/>
                </a:solidFill>
              </a:rPr>
              <a:t>1: The </a:t>
            </a:r>
            <a:r>
              <a:rPr lang="en-GB" b="1" dirty="0">
                <a:solidFill>
                  <a:schemeClr val="tx2"/>
                </a:solidFill>
              </a:rPr>
              <a:t>plant</a:t>
            </a:r>
          </a:p>
        </p:txBody>
      </p:sp>
      <p:sp>
        <p:nvSpPr>
          <p:cNvPr id="49155" name="Rectangle 3"/>
          <p:cNvSpPr>
            <a:spLocks noGrp="1" noChangeArrowheads="1"/>
          </p:cNvSpPr>
          <p:nvPr>
            <p:ph sz="half" idx="1"/>
          </p:nvPr>
        </p:nvSpPr>
        <p:spPr>
          <a:xfrm>
            <a:off x="446088" y="1504950"/>
            <a:ext cx="4038600" cy="3509963"/>
          </a:xfrm>
          <a:noFill/>
          <a:ln/>
        </p:spPr>
        <p:txBody>
          <a:bodyPr>
            <a:spAutoFit/>
          </a:bodyPr>
          <a:lstStyle/>
          <a:p>
            <a:pPr>
              <a:buFontTx/>
              <a:buNone/>
            </a:pPr>
            <a:r>
              <a:rPr lang="en-GB" b="1" dirty="0"/>
              <a:t>Team-role contribution</a:t>
            </a:r>
          </a:p>
          <a:p>
            <a:endParaRPr lang="en-GB" dirty="0"/>
          </a:p>
          <a:p>
            <a:r>
              <a:rPr lang="en-GB" dirty="0"/>
              <a:t>Creative</a:t>
            </a:r>
          </a:p>
          <a:p>
            <a:r>
              <a:rPr lang="en-GB" dirty="0"/>
              <a:t>Imaginative</a:t>
            </a:r>
          </a:p>
          <a:p>
            <a:r>
              <a:rPr lang="en-GB" dirty="0"/>
              <a:t>Unorthodox</a:t>
            </a:r>
          </a:p>
          <a:p>
            <a:r>
              <a:rPr lang="en-GB" dirty="0"/>
              <a:t>Solves difficult problems</a:t>
            </a:r>
          </a:p>
        </p:txBody>
      </p:sp>
      <p:sp>
        <p:nvSpPr>
          <p:cNvPr id="49156" name="Rectangle 4"/>
          <p:cNvSpPr>
            <a:spLocks noGrp="1" noChangeArrowheads="1"/>
          </p:cNvSpPr>
          <p:nvPr>
            <p:ph sz="half" idx="2"/>
          </p:nvPr>
        </p:nvSpPr>
        <p:spPr>
          <a:xfrm>
            <a:off x="4637088" y="1514475"/>
            <a:ext cx="4038600" cy="2911475"/>
          </a:xfrm>
        </p:spPr>
        <p:txBody>
          <a:bodyPr>
            <a:spAutoFit/>
          </a:bodyPr>
          <a:lstStyle/>
          <a:p>
            <a:pPr>
              <a:buFontTx/>
              <a:buNone/>
            </a:pPr>
            <a:r>
              <a:rPr lang="en-GB" b="1" dirty="0"/>
              <a:t>Allowable weaknesses</a:t>
            </a:r>
          </a:p>
          <a:p>
            <a:endParaRPr lang="en-GB" dirty="0"/>
          </a:p>
          <a:p>
            <a:r>
              <a:rPr lang="en-GB" dirty="0"/>
              <a:t>Ignores details</a:t>
            </a:r>
          </a:p>
          <a:p>
            <a:r>
              <a:rPr lang="en-GB" dirty="0"/>
              <a:t>Too preoccupied</a:t>
            </a:r>
            <a:br>
              <a:rPr lang="en-GB" dirty="0"/>
            </a:br>
            <a:r>
              <a:rPr lang="en-GB" dirty="0"/>
              <a:t>to communicate effectively</a:t>
            </a:r>
          </a:p>
        </p:txBody>
      </p:sp>
      <p:sp>
        <p:nvSpPr>
          <p:cNvPr id="49157" name="Text Box 5"/>
          <p:cNvSpPr txBox="1">
            <a:spLocks noChangeArrowheads="1"/>
          </p:cNvSpPr>
          <p:nvPr/>
        </p:nvSpPr>
        <p:spPr bwMode="auto">
          <a:xfrm>
            <a:off x="433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2050" name="Picture 2" descr="C:\Users\Michael\AppData\Local\Microsoft\Windows\Temporary Internet Files\Content.IE5\D6985L8L\MC900056351[1].wmf"/>
          <p:cNvPicPr>
            <a:picLocks noChangeAspect="1" noChangeArrowheads="1"/>
          </p:cNvPicPr>
          <p:nvPr/>
        </p:nvPicPr>
        <p:blipFill>
          <a:blip r:embed="rId3" cstate="print"/>
          <a:srcRect/>
          <a:stretch>
            <a:fillRect/>
          </a:stretch>
        </p:blipFill>
        <p:spPr bwMode="auto">
          <a:xfrm>
            <a:off x="7452320" y="5157192"/>
            <a:ext cx="1477674" cy="1506754"/>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9155">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9155">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9155">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9155">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9156">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9156">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915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algn="l"/>
            <a:r>
              <a:rPr lang="en-GB" b="1" dirty="0" smtClean="0">
                <a:solidFill>
                  <a:schemeClr val="tx2"/>
                </a:solidFill>
              </a:rPr>
              <a:t>2: The </a:t>
            </a:r>
            <a:r>
              <a:rPr lang="en-GB" b="1" dirty="0">
                <a:solidFill>
                  <a:schemeClr val="tx2"/>
                </a:solidFill>
              </a:rPr>
              <a:t>resource investigator</a:t>
            </a:r>
          </a:p>
        </p:txBody>
      </p:sp>
      <p:sp>
        <p:nvSpPr>
          <p:cNvPr id="50179" name="Rectangle 3"/>
          <p:cNvSpPr>
            <a:spLocks noGrp="1" noChangeArrowheads="1"/>
          </p:cNvSpPr>
          <p:nvPr>
            <p:ph sz="half" idx="1"/>
          </p:nvPr>
        </p:nvSpPr>
        <p:spPr>
          <a:xfrm>
            <a:off x="446088" y="1514475"/>
            <a:ext cx="4038600" cy="3625608"/>
          </a:xfrm>
        </p:spPr>
        <p:txBody>
          <a:bodyPr>
            <a:spAutoFit/>
          </a:bodyPr>
          <a:lstStyle/>
          <a:p>
            <a:pPr>
              <a:buFontTx/>
              <a:buNone/>
            </a:pPr>
            <a:r>
              <a:rPr lang="en-GB" b="1" dirty="0"/>
              <a:t>Team-role contribution</a:t>
            </a:r>
          </a:p>
          <a:p>
            <a:endParaRPr lang="en-GB" dirty="0"/>
          </a:p>
          <a:p>
            <a:r>
              <a:rPr lang="en-GB" dirty="0"/>
              <a:t>Extrovert</a:t>
            </a:r>
          </a:p>
          <a:p>
            <a:r>
              <a:rPr lang="en-GB" dirty="0"/>
              <a:t>Enthusiastic</a:t>
            </a:r>
          </a:p>
          <a:p>
            <a:r>
              <a:rPr lang="en-GB" dirty="0"/>
              <a:t>Communicative</a:t>
            </a:r>
          </a:p>
          <a:p>
            <a:r>
              <a:rPr lang="en-GB" dirty="0"/>
              <a:t>Explores opportunities</a:t>
            </a:r>
          </a:p>
          <a:p>
            <a:r>
              <a:rPr lang="en-GB" dirty="0"/>
              <a:t>Develops contacts</a:t>
            </a:r>
          </a:p>
        </p:txBody>
      </p:sp>
      <p:sp>
        <p:nvSpPr>
          <p:cNvPr id="50180" name="Rectangle 4"/>
          <p:cNvSpPr>
            <a:spLocks noGrp="1" noChangeArrowheads="1"/>
          </p:cNvSpPr>
          <p:nvPr>
            <p:ph sz="half" idx="2"/>
          </p:nvPr>
        </p:nvSpPr>
        <p:spPr>
          <a:xfrm>
            <a:off x="4637088" y="1514475"/>
            <a:ext cx="4038600" cy="2505301"/>
          </a:xfrm>
        </p:spPr>
        <p:txBody>
          <a:bodyPr>
            <a:spAutoFit/>
          </a:bodyPr>
          <a:lstStyle/>
          <a:p>
            <a:pPr>
              <a:buFontTx/>
              <a:buNone/>
            </a:pPr>
            <a:r>
              <a:rPr lang="en-GB" b="1" dirty="0"/>
              <a:t>Allowable weaknesses</a:t>
            </a:r>
          </a:p>
          <a:p>
            <a:endParaRPr lang="en-GB" dirty="0"/>
          </a:p>
          <a:p>
            <a:r>
              <a:rPr lang="en-GB" dirty="0"/>
              <a:t>Over-optimistic</a:t>
            </a:r>
          </a:p>
          <a:p>
            <a:r>
              <a:rPr lang="en-GB" dirty="0"/>
              <a:t>Loses interest once enthusiasm has passed</a:t>
            </a:r>
          </a:p>
        </p:txBody>
      </p:sp>
      <p:sp>
        <p:nvSpPr>
          <p:cNvPr id="50181" name="Text Box 5"/>
          <p:cNvSpPr txBox="1">
            <a:spLocks noChangeArrowheads="1"/>
          </p:cNvSpPr>
          <p:nvPr/>
        </p:nvSpPr>
        <p:spPr bwMode="auto">
          <a:xfrm>
            <a:off x="433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3075" name="Picture 3" descr="C:\Users\Michael\AppData\Local\Microsoft\Windows\Temporary Internet Files\Content.IE5\D6985L8L\MC900240191[1].wmf"/>
          <p:cNvPicPr>
            <a:picLocks noChangeAspect="1" noChangeArrowheads="1"/>
          </p:cNvPicPr>
          <p:nvPr/>
        </p:nvPicPr>
        <p:blipFill>
          <a:blip r:embed="rId3" cstate="print"/>
          <a:srcRect/>
          <a:stretch>
            <a:fillRect/>
          </a:stretch>
        </p:blipFill>
        <p:spPr bwMode="auto">
          <a:xfrm>
            <a:off x="6973365" y="4797152"/>
            <a:ext cx="2170552" cy="1810986"/>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0179">
                                            <p:txEl>
                                              <p:pRg st="2" end="2"/>
                                            </p:txEl>
                                          </p:spTgt>
                                        </p:tgtEl>
                                        <p:attrNameLst>
                                          <p:attrName>style.visibility</p:attrName>
                                        </p:attrNameLst>
                                      </p:cBhvr>
                                      <p:to>
                                        <p:strVal val="visible"/>
                                      </p:to>
                                    </p:set>
                                    <p:animEffect transition="in" filter="blinds(horizontal)">
                                      <p:cBhvr>
                                        <p:cTn id="7" dur="500"/>
                                        <p:tgtEl>
                                          <p:spTgt spid="50179">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0179">
                                            <p:txEl>
                                              <p:pRg st="3" end="3"/>
                                            </p:txEl>
                                          </p:spTgt>
                                        </p:tgtEl>
                                        <p:attrNameLst>
                                          <p:attrName>style.visibility</p:attrName>
                                        </p:attrNameLst>
                                      </p:cBhvr>
                                      <p:to>
                                        <p:strVal val="visible"/>
                                      </p:to>
                                    </p:set>
                                    <p:animEffect transition="in" filter="blinds(horizontal)">
                                      <p:cBhvr>
                                        <p:cTn id="10" dur="500"/>
                                        <p:tgtEl>
                                          <p:spTgt spid="50179">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0179">
                                            <p:txEl>
                                              <p:pRg st="4" end="4"/>
                                            </p:txEl>
                                          </p:spTgt>
                                        </p:tgtEl>
                                        <p:attrNameLst>
                                          <p:attrName>style.visibility</p:attrName>
                                        </p:attrNameLst>
                                      </p:cBhvr>
                                      <p:to>
                                        <p:strVal val="visible"/>
                                      </p:to>
                                    </p:set>
                                    <p:animEffect transition="in" filter="blinds(horizontal)">
                                      <p:cBhvr>
                                        <p:cTn id="13" dur="500"/>
                                        <p:tgtEl>
                                          <p:spTgt spid="50179">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0179">
                                            <p:txEl>
                                              <p:pRg st="5" end="5"/>
                                            </p:txEl>
                                          </p:spTgt>
                                        </p:tgtEl>
                                        <p:attrNameLst>
                                          <p:attrName>style.visibility</p:attrName>
                                        </p:attrNameLst>
                                      </p:cBhvr>
                                      <p:to>
                                        <p:strVal val="visible"/>
                                      </p:to>
                                    </p:set>
                                    <p:animEffect transition="in" filter="blinds(horizontal)">
                                      <p:cBhvr>
                                        <p:cTn id="16" dur="500"/>
                                        <p:tgtEl>
                                          <p:spTgt spid="50179">
                                            <p:txEl>
                                              <p:pRg st="5" end="5"/>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50179">
                                            <p:txEl>
                                              <p:pRg st="6" end="6"/>
                                            </p:txEl>
                                          </p:spTgt>
                                        </p:tgtEl>
                                        <p:attrNameLst>
                                          <p:attrName>style.visibility</p:attrName>
                                        </p:attrNameLst>
                                      </p:cBhvr>
                                      <p:to>
                                        <p:strVal val="visible"/>
                                      </p:to>
                                    </p:set>
                                    <p:animEffect transition="in" filter="blinds(horizontal)">
                                      <p:cBhvr>
                                        <p:cTn id="19" dur="500"/>
                                        <p:tgtEl>
                                          <p:spTgt spid="50179">
                                            <p:txEl>
                                              <p:pRg st="6" end="6"/>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50180">
                                            <p:txEl>
                                              <p:pRg st="0" end="0"/>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nodeType="clickEffect">
                                  <p:stCondLst>
                                    <p:cond delay="0"/>
                                  </p:stCondLst>
                                  <p:childTnLst>
                                    <p:set>
                                      <p:cBhvr>
                                        <p:cTn id="27" dur="1" fill="hold">
                                          <p:stCondLst>
                                            <p:cond delay="0"/>
                                          </p:stCondLst>
                                        </p:cTn>
                                        <p:tgtEl>
                                          <p:spTgt spid="50180">
                                            <p:txEl>
                                              <p:pRg st="2" end="2"/>
                                            </p:txEl>
                                          </p:spTgt>
                                        </p:tgtEl>
                                        <p:attrNameLst>
                                          <p:attrName>style.visibility</p:attrName>
                                        </p:attrNameLst>
                                      </p:cBhvr>
                                      <p:to>
                                        <p:strVal val="visible"/>
                                      </p:to>
                                    </p:set>
                                    <p:animEffect transition="in" filter="blinds(horizontal)">
                                      <p:cBhvr>
                                        <p:cTn id="28" dur="500"/>
                                        <p:tgtEl>
                                          <p:spTgt spid="50180">
                                            <p:txEl>
                                              <p:pRg st="2" end="2"/>
                                            </p:txEl>
                                          </p:spTgt>
                                        </p:tgtEl>
                                      </p:cBhvr>
                                    </p:animEffect>
                                  </p:childTnLst>
                                </p:cTn>
                              </p:par>
                              <p:par>
                                <p:cTn id="29" presetID="3" presetClass="entr" presetSubtype="10" fill="hold" nodeType="withEffect">
                                  <p:stCondLst>
                                    <p:cond delay="0"/>
                                  </p:stCondLst>
                                  <p:childTnLst>
                                    <p:set>
                                      <p:cBhvr>
                                        <p:cTn id="30" dur="1" fill="hold">
                                          <p:stCondLst>
                                            <p:cond delay="0"/>
                                          </p:stCondLst>
                                        </p:cTn>
                                        <p:tgtEl>
                                          <p:spTgt spid="50180">
                                            <p:txEl>
                                              <p:pRg st="3" end="3"/>
                                            </p:txEl>
                                          </p:spTgt>
                                        </p:tgtEl>
                                        <p:attrNameLst>
                                          <p:attrName>style.visibility</p:attrName>
                                        </p:attrNameLst>
                                      </p:cBhvr>
                                      <p:to>
                                        <p:strVal val="visible"/>
                                      </p:to>
                                    </p:set>
                                    <p:animEffect transition="in" filter="blinds(horizontal)">
                                      <p:cBhvr>
                                        <p:cTn id="31" dur="500"/>
                                        <p:tgtEl>
                                          <p:spTgt spid="5018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algn="l"/>
            <a:r>
              <a:rPr lang="en-GB" b="1" dirty="0" smtClean="0">
                <a:solidFill>
                  <a:schemeClr val="tx2"/>
                </a:solidFill>
              </a:rPr>
              <a:t>3: The </a:t>
            </a:r>
            <a:r>
              <a:rPr lang="en-GB" b="1" dirty="0">
                <a:solidFill>
                  <a:schemeClr val="tx2"/>
                </a:solidFill>
              </a:rPr>
              <a:t>co-ordinator</a:t>
            </a:r>
          </a:p>
        </p:txBody>
      </p:sp>
      <p:sp>
        <p:nvSpPr>
          <p:cNvPr id="51203" name="Rectangle 3"/>
          <p:cNvSpPr>
            <a:spLocks noGrp="1" noChangeArrowheads="1"/>
          </p:cNvSpPr>
          <p:nvPr>
            <p:ph sz="half" idx="1"/>
          </p:nvPr>
        </p:nvSpPr>
        <p:spPr>
          <a:xfrm>
            <a:off x="446088" y="1555750"/>
            <a:ext cx="4038600" cy="4525963"/>
          </a:xfrm>
        </p:spPr>
        <p:txBody>
          <a:bodyPr>
            <a:normAutofit lnSpcReduction="10000"/>
          </a:bodyPr>
          <a:lstStyle/>
          <a:p>
            <a:pPr>
              <a:lnSpc>
                <a:spcPct val="90000"/>
              </a:lnSpc>
              <a:buFontTx/>
              <a:buNone/>
            </a:pPr>
            <a:r>
              <a:rPr lang="en-GB" b="1" dirty="0"/>
              <a:t>Team-role contribution</a:t>
            </a:r>
          </a:p>
          <a:p>
            <a:pPr>
              <a:lnSpc>
                <a:spcPct val="90000"/>
              </a:lnSpc>
            </a:pPr>
            <a:endParaRPr lang="en-GB" dirty="0"/>
          </a:p>
          <a:p>
            <a:pPr>
              <a:lnSpc>
                <a:spcPct val="90000"/>
              </a:lnSpc>
            </a:pPr>
            <a:r>
              <a:rPr lang="en-GB" dirty="0"/>
              <a:t>Mature</a:t>
            </a:r>
          </a:p>
          <a:p>
            <a:pPr>
              <a:lnSpc>
                <a:spcPct val="90000"/>
              </a:lnSpc>
            </a:pPr>
            <a:r>
              <a:rPr lang="en-GB" dirty="0"/>
              <a:t>Confident</a:t>
            </a:r>
          </a:p>
          <a:p>
            <a:pPr>
              <a:lnSpc>
                <a:spcPct val="90000"/>
              </a:lnSpc>
            </a:pPr>
            <a:r>
              <a:rPr lang="en-GB" dirty="0"/>
              <a:t>A good chairperson</a:t>
            </a:r>
          </a:p>
          <a:p>
            <a:pPr>
              <a:lnSpc>
                <a:spcPct val="90000"/>
              </a:lnSpc>
            </a:pPr>
            <a:r>
              <a:rPr lang="en-GB" dirty="0"/>
              <a:t>Clarifies goals</a:t>
            </a:r>
          </a:p>
          <a:p>
            <a:pPr>
              <a:lnSpc>
                <a:spcPct val="90000"/>
              </a:lnSpc>
            </a:pPr>
            <a:r>
              <a:rPr lang="en-GB" dirty="0"/>
              <a:t>Promotes decision- making</a:t>
            </a:r>
          </a:p>
          <a:p>
            <a:pPr>
              <a:lnSpc>
                <a:spcPct val="90000"/>
              </a:lnSpc>
            </a:pPr>
            <a:r>
              <a:rPr lang="en-GB" dirty="0"/>
              <a:t>Delegates well</a:t>
            </a:r>
            <a:br>
              <a:rPr lang="en-GB" dirty="0"/>
            </a:br>
            <a:endParaRPr lang="en-GB" dirty="0"/>
          </a:p>
        </p:txBody>
      </p:sp>
      <p:sp>
        <p:nvSpPr>
          <p:cNvPr id="51204" name="Rectangle 4"/>
          <p:cNvSpPr>
            <a:spLocks noGrp="1" noChangeArrowheads="1"/>
          </p:cNvSpPr>
          <p:nvPr>
            <p:ph sz="half" idx="2"/>
          </p:nvPr>
        </p:nvSpPr>
        <p:spPr>
          <a:xfrm>
            <a:off x="4637088" y="1511300"/>
            <a:ext cx="4038600" cy="4525963"/>
          </a:xfrm>
        </p:spPr>
        <p:txBody>
          <a:bodyPr/>
          <a:lstStyle/>
          <a:p>
            <a:pPr>
              <a:buFontTx/>
              <a:buNone/>
            </a:pPr>
            <a:r>
              <a:rPr lang="en-GB" b="1" dirty="0"/>
              <a:t>Allowable weaknesses</a:t>
            </a:r>
          </a:p>
          <a:p>
            <a:endParaRPr lang="en-GB" dirty="0"/>
          </a:p>
          <a:p>
            <a:r>
              <a:rPr lang="en-GB" dirty="0"/>
              <a:t>Can be seen as manipulative</a:t>
            </a:r>
          </a:p>
          <a:p>
            <a:r>
              <a:rPr lang="en-GB" dirty="0"/>
              <a:t>Delegates personal work</a:t>
            </a:r>
          </a:p>
          <a:p>
            <a:endParaRPr lang="en-GB" dirty="0"/>
          </a:p>
        </p:txBody>
      </p:sp>
      <p:sp>
        <p:nvSpPr>
          <p:cNvPr id="51205" name="Text Box 5"/>
          <p:cNvSpPr txBox="1">
            <a:spLocks noChangeArrowheads="1"/>
          </p:cNvSpPr>
          <p:nvPr/>
        </p:nvSpPr>
        <p:spPr bwMode="auto">
          <a:xfrm>
            <a:off x="433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4098" name="Picture 2" descr="C:\Users\Michael\AppData\Local\Microsoft\Windows\Temporary Internet Files\Content.IE5\4LIQTBIU\MC900097583[1].wmf"/>
          <p:cNvPicPr>
            <a:picLocks noChangeAspect="1" noChangeArrowheads="1"/>
          </p:cNvPicPr>
          <p:nvPr/>
        </p:nvPicPr>
        <p:blipFill>
          <a:blip r:embed="rId3" cstate="print"/>
          <a:srcRect/>
          <a:stretch>
            <a:fillRect/>
          </a:stretch>
        </p:blipFill>
        <p:spPr bwMode="auto">
          <a:xfrm>
            <a:off x="7452320" y="4941168"/>
            <a:ext cx="1511310" cy="1732412"/>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1203">
                                            <p:txEl>
                                              <p:pRg st="2" end="2"/>
                                            </p:txEl>
                                          </p:spTgt>
                                        </p:tgtEl>
                                        <p:attrNameLst>
                                          <p:attrName>style.visibility</p:attrName>
                                        </p:attrNameLst>
                                      </p:cBhvr>
                                      <p:to>
                                        <p:strVal val="visible"/>
                                      </p:to>
                                    </p:set>
                                    <p:animEffect transition="in" filter="blinds(horizontal)">
                                      <p:cBhvr>
                                        <p:cTn id="7" dur="500"/>
                                        <p:tgtEl>
                                          <p:spTgt spid="51203">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1203">
                                            <p:txEl>
                                              <p:pRg st="3" end="3"/>
                                            </p:txEl>
                                          </p:spTgt>
                                        </p:tgtEl>
                                        <p:attrNameLst>
                                          <p:attrName>style.visibility</p:attrName>
                                        </p:attrNameLst>
                                      </p:cBhvr>
                                      <p:to>
                                        <p:strVal val="visible"/>
                                      </p:to>
                                    </p:set>
                                    <p:animEffect transition="in" filter="blinds(horizontal)">
                                      <p:cBhvr>
                                        <p:cTn id="10" dur="500"/>
                                        <p:tgtEl>
                                          <p:spTgt spid="51203">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1203">
                                            <p:txEl>
                                              <p:pRg st="4" end="4"/>
                                            </p:txEl>
                                          </p:spTgt>
                                        </p:tgtEl>
                                        <p:attrNameLst>
                                          <p:attrName>style.visibility</p:attrName>
                                        </p:attrNameLst>
                                      </p:cBhvr>
                                      <p:to>
                                        <p:strVal val="visible"/>
                                      </p:to>
                                    </p:set>
                                    <p:animEffect transition="in" filter="blinds(horizontal)">
                                      <p:cBhvr>
                                        <p:cTn id="13" dur="500"/>
                                        <p:tgtEl>
                                          <p:spTgt spid="51203">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1203">
                                            <p:txEl>
                                              <p:pRg st="5" end="5"/>
                                            </p:txEl>
                                          </p:spTgt>
                                        </p:tgtEl>
                                        <p:attrNameLst>
                                          <p:attrName>style.visibility</p:attrName>
                                        </p:attrNameLst>
                                      </p:cBhvr>
                                      <p:to>
                                        <p:strVal val="visible"/>
                                      </p:to>
                                    </p:set>
                                    <p:animEffect transition="in" filter="blinds(horizontal)">
                                      <p:cBhvr>
                                        <p:cTn id="16" dur="500"/>
                                        <p:tgtEl>
                                          <p:spTgt spid="51203">
                                            <p:txEl>
                                              <p:pRg st="5" end="5"/>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51203">
                                            <p:txEl>
                                              <p:pRg st="6" end="6"/>
                                            </p:txEl>
                                          </p:spTgt>
                                        </p:tgtEl>
                                        <p:attrNameLst>
                                          <p:attrName>style.visibility</p:attrName>
                                        </p:attrNameLst>
                                      </p:cBhvr>
                                      <p:to>
                                        <p:strVal val="visible"/>
                                      </p:to>
                                    </p:set>
                                    <p:animEffect transition="in" filter="blinds(horizontal)">
                                      <p:cBhvr>
                                        <p:cTn id="19" dur="500"/>
                                        <p:tgtEl>
                                          <p:spTgt spid="51203">
                                            <p:txEl>
                                              <p:pRg st="6" end="6"/>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51203">
                                            <p:txEl>
                                              <p:pRg st="7" end="7"/>
                                            </p:txEl>
                                          </p:spTgt>
                                        </p:tgtEl>
                                        <p:attrNameLst>
                                          <p:attrName>style.visibility</p:attrName>
                                        </p:attrNameLst>
                                      </p:cBhvr>
                                      <p:to>
                                        <p:strVal val="visible"/>
                                      </p:to>
                                    </p:set>
                                    <p:animEffect transition="in" filter="blinds(horizontal)">
                                      <p:cBhvr>
                                        <p:cTn id="22" dur="500"/>
                                        <p:tgtEl>
                                          <p:spTgt spid="5120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51204">
                                            <p:txEl>
                                              <p:pRg st="2" end="2"/>
                                            </p:txEl>
                                          </p:spTgt>
                                        </p:tgtEl>
                                        <p:attrNameLst>
                                          <p:attrName>style.visibility</p:attrName>
                                        </p:attrNameLst>
                                      </p:cBhvr>
                                      <p:to>
                                        <p:strVal val="visible"/>
                                      </p:to>
                                    </p:set>
                                    <p:animEffect transition="in" filter="blinds(horizontal)">
                                      <p:cBhvr>
                                        <p:cTn id="27" dur="500"/>
                                        <p:tgtEl>
                                          <p:spTgt spid="51204">
                                            <p:txEl>
                                              <p:pRg st="2" end="2"/>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51204">
                                            <p:txEl>
                                              <p:pRg st="3" end="3"/>
                                            </p:txEl>
                                          </p:spTgt>
                                        </p:tgtEl>
                                        <p:attrNameLst>
                                          <p:attrName>style.visibility</p:attrName>
                                        </p:attrNameLst>
                                      </p:cBhvr>
                                      <p:to>
                                        <p:strVal val="visible"/>
                                      </p:to>
                                    </p:set>
                                    <p:animEffect transition="in" filter="blinds(horizontal)">
                                      <p:cBhvr>
                                        <p:cTn id="30" dur="500"/>
                                        <p:tgtEl>
                                          <p:spTgt spid="5120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algn="l"/>
            <a:r>
              <a:rPr lang="en-GB" b="1" dirty="0" smtClean="0">
                <a:solidFill>
                  <a:schemeClr val="tx2"/>
                </a:solidFill>
              </a:rPr>
              <a:t>4: The </a:t>
            </a:r>
            <a:r>
              <a:rPr lang="en-GB" b="1" dirty="0">
                <a:solidFill>
                  <a:schemeClr val="tx2"/>
                </a:solidFill>
              </a:rPr>
              <a:t>shaper</a:t>
            </a:r>
          </a:p>
        </p:txBody>
      </p:sp>
      <p:sp>
        <p:nvSpPr>
          <p:cNvPr id="52227" name="Rectangle 3"/>
          <p:cNvSpPr>
            <a:spLocks noGrp="1" noChangeArrowheads="1"/>
          </p:cNvSpPr>
          <p:nvPr>
            <p:ph sz="half" idx="1"/>
          </p:nvPr>
        </p:nvSpPr>
        <p:spPr>
          <a:xfrm>
            <a:off x="446088" y="1522413"/>
            <a:ext cx="4038600" cy="4525962"/>
          </a:xfrm>
        </p:spPr>
        <p:txBody>
          <a:bodyPr>
            <a:normAutofit fontScale="92500"/>
          </a:bodyPr>
          <a:lstStyle/>
          <a:p>
            <a:pPr>
              <a:buFontTx/>
              <a:buNone/>
            </a:pPr>
            <a:r>
              <a:rPr lang="en-GB" b="1" dirty="0"/>
              <a:t>Team-role contribution</a:t>
            </a:r>
          </a:p>
          <a:p>
            <a:endParaRPr lang="en-GB" dirty="0"/>
          </a:p>
          <a:p>
            <a:r>
              <a:rPr lang="en-GB" dirty="0"/>
              <a:t>Challenging</a:t>
            </a:r>
          </a:p>
          <a:p>
            <a:r>
              <a:rPr lang="en-GB" dirty="0"/>
              <a:t>Dynamic</a:t>
            </a:r>
          </a:p>
          <a:p>
            <a:r>
              <a:rPr lang="en-GB" dirty="0"/>
              <a:t>Thrives on pressure</a:t>
            </a:r>
          </a:p>
          <a:p>
            <a:r>
              <a:rPr lang="en-GB" dirty="0"/>
              <a:t>Has the drive and courage to overcome obstacles</a:t>
            </a:r>
            <a:br>
              <a:rPr lang="en-GB" dirty="0"/>
            </a:br>
            <a:endParaRPr lang="en-GB" dirty="0"/>
          </a:p>
        </p:txBody>
      </p:sp>
      <p:sp>
        <p:nvSpPr>
          <p:cNvPr id="52228" name="Rectangle 4"/>
          <p:cNvSpPr>
            <a:spLocks noGrp="1" noChangeArrowheads="1"/>
          </p:cNvSpPr>
          <p:nvPr>
            <p:ph sz="half" idx="2"/>
          </p:nvPr>
        </p:nvSpPr>
        <p:spPr>
          <a:xfrm>
            <a:off x="4637088" y="1512888"/>
            <a:ext cx="4038600" cy="4525962"/>
          </a:xfrm>
        </p:spPr>
        <p:txBody>
          <a:bodyPr>
            <a:normAutofit fontScale="92500"/>
          </a:bodyPr>
          <a:lstStyle/>
          <a:p>
            <a:pPr>
              <a:buFontTx/>
              <a:buNone/>
            </a:pPr>
            <a:r>
              <a:rPr lang="en-GB" b="1" dirty="0"/>
              <a:t>Allowable weaknesses</a:t>
            </a:r>
          </a:p>
          <a:p>
            <a:endParaRPr lang="en-GB" dirty="0"/>
          </a:p>
          <a:p>
            <a:r>
              <a:rPr lang="en-GB" dirty="0"/>
              <a:t>Can provoke others</a:t>
            </a:r>
          </a:p>
          <a:p>
            <a:r>
              <a:rPr lang="en-GB" dirty="0"/>
              <a:t>Hurts others’ feelings</a:t>
            </a:r>
          </a:p>
        </p:txBody>
      </p:sp>
      <p:sp>
        <p:nvSpPr>
          <p:cNvPr id="52229" name="Text Box 5"/>
          <p:cNvSpPr txBox="1">
            <a:spLocks noChangeArrowheads="1"/>
          </p:cNvSpPr>
          <p:nvPr/>
        </p:nvSpPr>
        <p:spPr bwMode="auto">
          <a:xfrm>
            <a:off x="433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5122" name="Picture 2" descr="C:\Users\Michael\AppData\Local\Microsoft\Windows\Temporary Internet Files\Content.IE5\D6985L8L\MC900230783[1].wmf"/>
          <p:cNvPicPr>
            <a:picLocks noChangeAspect="1" noChangeArrowheads="1"/>
          </p:cNvPicPr>
          <p:nvPr/>
        </p:nvPicPr>
        <p:blipFill>
          <a:blip r:embed="rId3" cstate="print"/>
          <a:srcRect/>
          <a:stretch>
            <a:fillRect/>
          </a:stretch>
        </p:blipFill>
        <p:spPr bwMode="auto">
          <a:xfrm>
            <a:off x="6508186" y="3933056"/>
            <a:ext cx="1718135" cy="2312331"/>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2227">
                                            <p:txEl>
                                              <p:pRg st="2" end="2"/>
                                            </p:txEl>
                                          </p:spTgt>
                                        </p:tgtEl>
                                        <p:attrNameLst>
                                          <p:attrName>style.visibility</p:attrName>
                                        </p:attrNameLst>
                                      </p:cBhvr>
                                      <p:to>
                                        <p:strVal val="visible"/>
                                      </p:to>
                                    </p:set>
                                    <p:animEffect transition="in" filter="blinds(horizontal)">
                                      <p:cBhvr>
                                        <p:cTn id="7" dur="500"/>
                                        <p:tgtEl>
                                          <p:spTgt spid="52227">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2227">
                                            <p:txEl>
                                              <p:pRg st="3" end="3"/>
                                            </p:txEl>
                                          </p:spTgt>
                                        </p:tgtEl>
                                        <p:attrNameLst>
                                          <p:attrName>style.visibility</p:attrName>
                                        </p:attrNameLst>
                                      </p:cBhvr>
                                      <p:to>
                                        <p:strVal val="visible"/>
                                      </p:to>
                                    </p:set>
                                    <p:animEffect transition="in" filter="blinds(horizontal)">
                                      <p:cBhvr>
                                        <p:cTn id="10" dur="500"/>
                                        <p:tgtEl>
                                          <p:spTgt spid="52227">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2227">
                                            <p:txEl>
                                              <p:pRg st="4" end="4"/>
                                            </p:txEl>
                                          </p:spTgt>
                                        </p:tgtEl>
                                        <p:attrNameLst>
                                          <p:attrName>style.visibility</p:attrName>
                                        </p:attrNameLst>
                                      </p:cBhvr>
                                      <p:to>
                                        <p:strVal val="visible"/>
                                      </p:to>
                                    </p:set>
                                    <p:animEffect transition="in" filter="blinds(horizontal)">
                                      <p:cBhvr>
                                        <p:cTn id="13" dur="500"/>
                                        <p:tgtEl>
                                          <p:spTgt spid="52227">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2227">
                                            <p:txEl>
                                              <p:pRg st="5" end="5"/>
                                            </p:txEl>
                                          </p:spTgt>
                                        </p:tgtEl>
                                        <p:attrNameLst>
                                          <p:attrName>style.visibility</p:attrName>
                                        </p:attrNameLst>
                                      </p:cBhvr>
                                      <p:to>
                                        <p:strVal val="visible"/>
                                      </p:to>
                                    </p:set>
                                    <p:animEffect transition="in" filter="blinds(horizontal)">
                                      <p:cBhvr>
                                        <p:cTn id="16" dur="500"/>
                                        <p:tgtEl>
                                          <p:spTgt spid="52227">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52228">
                                            <p:txEl>
                                              <p:pRg st="2" end="2"/>
                                            </p:txEl>
                                          </p:spTgt>
                                        </p:tgtEl>
                                        <p:attrNameLst>
                                          <p:attrName>style.visibility</p:attrName>
                                        </p:attrNameLst>
                                      </p:cBhvr>
                                      <p:to>
                                        <p:strVal val="visible"/>
                                      </p:to>
                                    </p:set>
                                    <p:animEffect transition="in" filter="blinds(horizontal)">
                                      <p:cBhvr>
                                        <p:cTn id="21" dur="500"/>
                                        <p:tgtEl>
                                          <p:spTgt spid="52228">
                                            <p:txEl>
                                              <p:pRg st="2" end="2"/>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52228">
                                            <p:txEl>
                                              <p:pRg st="3" end="3"/>
                                            </p:txEl>
                                          </p:spTgt>
                                        </p:tgtEl>
                                        <p:attrNameLst>
                                          <p:attrName>style.visibility</p:attrName>
                                        </p:attrNameLst>
                                      </p:cBhvr>
                                      <p:to>
                                        <p:strVal val="visible"/>
                                      </p:to>
                                    </p:set>
                                    <p:animEffect transition="in" filter="blinds(horizontal)">
                                      <p:cBhvr>
                                        <p:cTn id="24" dur="500"/>
                                        <p:tgtEl>
                                          <p:spTgt spid="5222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algn="l"/>
            <a:r>
              <a:rPr lang="en-GB" b="1" dirty="0" smtClean="0">
                <a:solidFill>
                  <a:schemeClr val="tx2"/>
                </a:solidFill>
              </a:rPr>
              <a:t>5: The </a:t>
            </a:r>
            <a:r>
              <a:rPr lang="en-GB" b="1" dirty="0">
                <a:solidFill>
                  <a:schemeClr val="tx2"/>
                </a:solidFill>
              </a:rPr>
              <a:t>monitor - evaluator</a:t>
            </a:r>
          </a:p>
        </p:txBody>
      </p:sp>
      <p:sp>
        <p:nvSpPr>
          <p:cNvPr id="53251" name="Rectangle 3"/>
          <p:cNvSpPr>
            <a:spLocks noGrp="1" noChangeArrowheads="1"/>
          </p:cNvSpPr>
          <p:nvPr>
            <p:ph sz="half" idx="1"/>
          </p:nvPr>
        </p:nvSpPr>
        <p:spPr>
          <a:xfrm>
            <a:off x="446088" y="1522413"/>
            <a:ext cx="4038600" cy="2997200"/>
          </a:xfrm>
          <a:noFill/>
          <a:ln/>
        </p:spPr>
        <p:txBody>
          <a:bodyPr>
            <a:spAutoFit/>
          </a:bodyPr>
          <a:lstStyle/>
          <a:p>
            <a:pPr>
              <a:buFontTx/>
              <a:buNone/>
            </a:pPr>
            <a:r>
              <a:rPr lang="en-GB" b="1" dirty="0"/>
              <a:t>Team-role contribution</a:t>
            </a:r>
          </a:p>
          <a:p>
            <a:endParaRPr lang="en-GB" dirty="0"/>
          </a:p>
          <a:p>
            <a:r>
              <a:rPr lang="en-GB" dirty="0"/>
              <a:t>Sober, strategic and discerning</a:t>
            </a:r>
          </a:p>
          <a:p>
            <a:r>
              <a:rPr lang="en-GB" dirty="0"/>
              <a:t>Sees all options</a:t>
            </a:r>
          </a:p>
          <a:p>
            <a:r>
              <a:rPr lang="en-GB" dirty="0"/>
              <a:t>Judges accurately</a:t>
            </a:r>
          </a:p>
        </p:txBody>
      </p:sp>
      <p:sp>
        <p:nvSpPr>
          <p:cNvPr id="53252" name="Rectangle 4"/>
          <p:cNvSpPr>
            <a:spLocks noGrp="1" noChangeArrowheads="1"/>
          </p:cNvSpPr>
          <p:nvPr>
            <p:ph sz="half" idx="2"/>
          </p:nvPr>
        </p:nvSpPr>
        <p:spPr>
          <a:xfrm>
            <a:off x="4637088" y="1512888"/>
            <a:ext cx="4038600" cy="2997200"/>
          </a:xfrm>
          <a:noFill/>
          <a:ln/>
        </p:spPr>
        <p:txBody>
          <a:bodyPr>
            <a:spAutoFit/>
          </a:bodyPr>
          <a:lstStyle/>
          <a:p>
            <a:pPr>
              <a:buFontTx/>
              <a:buNone/>
            </a:pPr>
            <a:r>
              <a:rPr lang="en-GB" b="1" dirty="0"/>
              <a:t>Allowable weaknesses</a:t>
            </a:r>
          </a:p>
          <a:p>
            <a:endParaRPr lang="en-GB" dirty="0"/>
          </a:p>
          <a:p>
            <a:r>
              <a:rPr lang="en-GB" dirty="0"/>
              <a:t>Lacks drive and ability to inspire others</a:t>
            </a:r>
          </a:p>
          <a:p>
            <a:r>
              <a:rPr lang="en-GB" dirty="0"/>
              <a:t>Overly critical</a:t>
            </a:r>
          </a:p>
          <a:p>
            <a:pPr>
              <a:buFontTx/>
              <a:buNone/>
            </a:pPr>
            <a:endParaRPr lang="en-GB" dirty="0"/>
          </a:p>
        </p:txBody>
      </p:sp>
      <p:sp>
        <p:nvSpPr>
          <p:cNvPr id="53253" name="Text Box 5"/>
          <p:cNvSpPr txBox="1">
            <a:spLocks noChangeArrowheads="1"/>
          </p:cNvSpPr>
          <p:nvPr/>
        </p:nvSpPr>
        <p:spPr bwMode="auto">
          <a:xfrm>
            <a:off x="433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6146" name="Picture 2" descr="C:\Users\Michael\AppData\Local\Microsoft\Windows\Temporary Internet Files\Content.IE5\DTCKYBWZ\MP900431217[1].jpg"/>
          <p:cNvPicPr>
            <a:picLocks noChangeAspect="1" noChangeArrowheads="1"/>
          </p:cNvPicPr>
          <p:nvPr/>
        </p:nvPicPr>
        <p:blipFill>
          <a:blip r:embed="rId3" cstate="print"/>
          <a:srcRect/>
          <a:stretch>
            <a:fillRect/>
          </a:stretch>
        </p:blipFill>
        <p:spPr bwMode="auto">
          <a:xfrm>
            <a:off x="6588224" y="4221088"/>
            <a:ext cx="1992263" cy="2276872"/>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3251">
                                            <p:txEl>
                                              <p:pRg st="2" end="2"/>
                                            </p:txEl>
                                          </p:spTgt>
                                        </p:tgtEl>
                                        <p:attrNameLst>
                                          <p:attrName>style.visibility</p:attrName>
                                        </p:attrNameLst>
                                      </p:cBhvr>
                                      <p:to>
                                        <p:strVal val="visible"/>
                                      </p:to>
                                    </p:set>
                                    <p:animEffect transition="in" filter="blinds(horizontal)">
                                      <p:cBhvr>
                                        <p:cTn id="7" dur="500"/>
                                        <p:tgtEl>
                                          <p:spTgt spid="53251">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3251">
                                            <p:txEl>
                                              <p:pRg st="3" end="3"/>
                                            </p:txEl>
                                          </p:spTgt>
                                        </p:tgtEl>
                                        <p:attrNameLst>
                                          <p:attrName>style.visibility</p:attrName>
                                        </p:attrNameLst>
                                      </p:cBhvr>
                                      <p:to>
                                        <p:strVal val="visible"/>
                                      </p:to>
                                    </p:set>
                                    <p:animEffect transition="in" filter="blinds(horizontal)">
                                      <p:cBhvr>
                                        <p:cTn id="10" dur="500"/>
                                        <p:tgtEl>
                                          <p:spTgt spid="53251">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3251">
                                            <p:txEl>
                                              <p:pRg st="4" end="4"/>
                                            </p:txEl>
                                          </p:spTgt>
                                        </p:tgtEl>
                                        <p:attrNameLst>
                                          <p:attrName>style.visibility</p:attrName>
                                        </p:attrNameLst>
                                      </p:cBhvr>
                                      <p:to>
                                        <p:strVal val="visible"/>
                                      </p:to>
                                    </p:set>
                                    <p:animEffect transition="in" filter="blinds(horizontal)">
                                      <p:cBhvr>
                                        <p:cTn id="13" dur="500"/>
                                        <p:tgtEl>
                                          <p:spTgt spid="53251">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53252">
                                            <p:txEl>
                                              <p:pRg st="2" end="2"/>
                                            </p:txEl>
                                          </p:spTgt>
                                        </p:tgtEl>
                                        <p:attrNameLst>
                                          <p:attrName>style.visibility</p:attrName>
                                        </p:attrNameLst>
                                      </p:cBhvr>
                                      <p:to>
                                        <p:strVal val="visible"/>
                                      </p:to>
                                    </p:set>
                                    <p:animEffect transition="in" filter="blinds(horizontal)">
                                      <p:cBhvr>
                                        <p:cTn id="18" dur="500"/>
                                        <p:tgtEl>
                                          <p:spTgt spid="53252">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53252">
                                            <p:txEl>
                                              <p:pRg st="3" end="3"/>
                                            </p:txEl>
                                          </p:spTgt>
                                        </p:tgtEl>
                                        <p:attrNameLst>
                                          <p:attrName>style.visibility</p:attrName>
                                        </p:attrNameLst>
                                      </p:cBhvr>
                                      <p:to>
                                        <p:strVal val="visible"/>
                                      </p:to>
                                    </p:set>
                                    <p:animEffect transition="in" filter="blinds(horizontal)">
                                      <p:cBhvr>
                                        <p:cTn id="21" dur="500"/>
                                        <p:tgtEl>
                                          <p:spTgt spid="5325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algn="l"/>
            <a:r>
              <a:rPr lang="en-GB" b="1" dirty="0" smtClean="0">
                <a:solidFill>
                  <a:schemeClr val="tx2"/>
                </a:solidFill>
              </a:rPr>
              <a:t>6: The </a:t>
            </a:r>
            <a:r>
              <a:rPr lang="en-GB" b="1" dirty="0" err="1">
                <a:solidFill>
                  <a:schemeClr val="tx2"/>
                </a:solidFill>
              </a:rPr>
              <a:t>teamworker</a:t>
            </a:r>
            <a:endParaRPr lang="en-GB" b="1" dirty="0">
              <a:solidFill>
                <a:schemeClr val="tx2"/>
              </a:solidFill>
            </a:endParaRPr>
          </a:p>
        </p:txBody>
      </p:sp>
      <p:sp>
        <p:nvSpPr>
          <p:cNvPr id="54275" name="Rectangle 3"/>
          <p:cNvSpPr>
            <a:spLocks noGrp="1" noChangeArrowheads="1"/>
          </p:cNvSpPr>
          <p:nvPr>
            <p:ph sz="half" idx="1"/>
          </p:nvPr>
        </p:nvSpPr>
        <p:spPr>
          <a:xfrm>
            <a:off x="446088" y="1557338"/>
            <a:ext cx="4038600" cy="4525962"/>
          </a:xfrm>
        </p:spPr>
        <p:txBody>
          <a:bodyPr>
            <a:normAutofit lnSpcReduction="10000"/>
          </a:bodyPr>
          <a:lstStyle/>
          <a:p>
            <a:pPr>
              <a:buFontTx/>
              <a:buNone/>
            </a:pPr>
            <a:r>
              <a:rPr lang="en-GB" b="1" dirty="0"/>
              <a:t>Team-role contribution</a:t>
            </a:r>
          </a:p>
          <a:p>
            <a:endParaRPr lang="en-GB" sz="2400" dirty="0"/>
          </a:p>
          <a:p>
            <a:r>
              <a:rPr lang="en-GB" sz="2400" dirty="0"/>
              <a:t>Co-operative</a:t>
            </a:r>
          </a:p>
          <a:p>
            <a:r>
              <a:rPr lang="en-GB" sz="2400" dirty="0"/>
              <a:t>Mild</a:t>
            </a:r>
          </a:p>
          <a:p>
            <a:r>
              <a:rPr lang="en-GB" sz="2400" dirty="0"/>
              <a:t>Perceptive and diplomatic</a:t>
            </a:r>
          </a:p>
          <a:p>
            <a:r>
              <a:rPr lang="en-GB" sz="2400" dirty="0"/>
              <a:t>Listens</a:t>
            </a:r>
          </a:p>
          <a:p>
            <a:r>
              <a:rPr lang="en-GB" sz="2400" dirty="0"/>
              <a:t>Builds</a:t>
            </a:r>
          </a:p>
          <a:p>
            <a:r>
              <a:rPr lang="en-GB" sz="2400" dirty="0"/>
              <a:t>Averts friction</a:t>
            </a:r>
          </a:p>
          <a:p>
            <a:r>
              <a:rPr lang="en-GB" sz="2400" dirty="0"/>
              <a:t>Calms the waters</a:t>
            </a:r>
          </a:p>
        </p:txBody>
      </p:sp>
      <p:sp>
        <p:nvSpPr>
          <p:cNvPr id="54276" name="Rectangle 4"/>
          <p:cNvSpPr>
            <a:spLocks noGrp="1" noChangeArrowheads="1"/>
          </p:cNvSpPr>
          <p:nvPr>
            <p:ph sz="half" idx="2"/>
          </p:nvPr>
        </p:nvSpPr>
        <p:spPr>
          <a:xfrm>
            <a:off x="4637088" y="1512888"/>
            <a:ext cx="4038600" cy="4525962"/>
          </a:xfrm>
        </p:spPr>
        <p:txBody>
          <a:bodyPr>
            <a:normAutofit lnSpcReduction="10000"/>
          </a:bodyPr>
          <a:lstStyle/>
          <a:p>
            <a:pPr>
              <a:buFontTx/>
              <a:buNone/>
            </a:pPr>
            <a:r>
              <a:rPr lang="en-GB" b="1" dirty="0"/>
              <a:t>Allowable weaknesses</a:t>
            </a:r>
          </a:p>
          <a:p>
            <a:endParaRPr lang="en-GB" dirty="0"/>
          </a:p>
          <a:p>
            <a:r>
              <a:rPr lang="en-GB" dirty="0"/>
              <a:t>Indecisive in crunch situations</a:t>
            </a:r>
          </a:p>
          <a:p>
            <a:r>
              <a:rPr lang="en-GB" dirty="0"/>
              <a:t>Can be easily influenced</a:t>
            </a:r>
          </a:p>
        </p:txBody>
      </p:sp>
      <p:sp>
        <p:nvSpPr>
          <p:cNvPr id="54277" name="Text Box 5"/>
          <p:cNvSpPr txBox="1">
            <a:spLocks noChangeArrowheads="1"/>
          </p:cNvSpPr>
          <p:nvPr/>
        </p:nvSpPr>
        <p:spPr bwMode="auto">
          <a:xfrm>
            <a:off x="433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7170" name="Picture 2" descr="C:\Users\Michael\AppData\Local\Microsoft\Windows\Temporary Internet Files\Content.IE5\DTCKYBWZ\MP900387533[1].jpg"/>
          <p:cNvPicPr>
            <a:picLocks noChangeAspect="1" noChangeArrowheads="1"/>
          </p:cNvPicPr>
          <p:nvPr/>
        </p:nvPicPr>
        <p:blipFill>
          <a:blip r:embed="rId3" cstate="print"/>
          <a:srcRect/>
          <a:stretch>
            <a:fillRect/>
          </a:stretch>
        </p:blipFill>
        <p:spPr bwMode="auto">
          <a:xfrm>
            <a:off x="7020272" y="4077072"/>
            <a:ext cx="1715470" cy="2404864"/>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4275">
                                            <p:txEl>
                                              <p:pRg st="2" end="2"/>
                                            </p:txEl>
                                          </p:spTgt>
                                        </p:tgtEl>
                                        <p:attrNameLst>
                                          <p:attrName>style.visibility</p:attrName>
                                        </p:attrNameLst>
                                      </p:cBhvr>
                                      <p:to>
                                        <p:strVal val="visible"/>
                                      </p:to>
                                    </p:set>
                                    <p:animEffect transition="in" filter="blinds(horizontal)">
                                      <p:cBhvr>
                                        <p:cTn id="7" dur="500"/>
                                        <p:tgtEl>
                                          <p:spTgt spid="54275">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4275">
                                            <p:txEl>
                                              <p:pRg st="3" end="3"/>
                                            </p:txEl>
                                          </p:spTgt>
                                        </p:tgtEl>
                                        <p:attrNameLst>
                                          <p:attrName>style.visibility</p:attrName>
                                        </p:attrNameLst>
                                      </p:cBhvr>
                                      <p:to>
                                        <p:strVal val="visible"/>
                                      </p:to>
                                    </p:set>
                                    <p:animEffect transition="in" filter="blinds(horizontal)">
                                      <p:cBhvr>
                                        <p:cTn id="10" dur="500"/>
                                        <p:tgtEl>
                                          <p:spTgt spid="54275">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4275">
                                            <p:txEl>
                                              <p:pRg st="4" end="4"/>
                                            </p:txEl>
                                          </p:spTgt>
                                        </p:tgtEl>
                                        <p:attrNameLst>
                                          <p:attrName>style.visibility</p:attrName>
                                        </p:attrNameLst>
                                      </p:cBhvr>
                                      <p:to>
                                        <p:strVal val="visible"/>
                                      </p:to>
                                    </p:set>
                                    <p:animEffect transition="in" filter="blinds(horizontal)">
                                      <p:cBhvr>
                                        <p:cTn id="13" dur="500"/>
                                        <p:tgtEl>
                                          <p:spTgt spid="54275">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4275">
                                            <p:txEl>
                                              <p:pRg st="5" end="5"/>
                                            </p:txEl>
                                          </p:spTgt>
                                        </p:tgtEl>
                                        <p:attrNameLst>
                                          <p:attrName>style.visibility</p:attrName>
                                        </p:attrNameLst>
                                      </p:cBhvr>
                                      <p:to>
                                        <p:strVal val="visible"/>
                                      </p:to>
                                    </p:set>
                                    <p:animEffect transition="in" filter="blinds(horizontal)">
                                      <p:cBhvr>
                                        <p:cTn id="16" dur="500"/>
                                        <p:tgtEl>
                                          <p:spTgt spid="54275">
                                            <p:txEl>
                                              <p:pRg st="5" end="5"/>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54275">
                                            <p:txEl>
                                              <p:pRg st="6" end="6"/>
                                            </p:txEl>
                                          </p:spTgt>
                                        </p:tgtEl>
                                        <p:attrNameLst>
                                          <p:attrName>style.visibility</p:attrName>
                                        </p:attrNameLst>
                                      </p:cBhvr>
                                      <p:to>
                                        <p:strVal val="visible"/>
                                      </p:to>
                                    </p:set>
                                    <p:animEffect transition="in" filter="blinds(horizontal)">
                                      <p:cBhvr>
                                        <p:cTn id="19" dur="500"/>
                                        <p:tgtEl>
                                          <p:spTgt spid="54275">
                                            <p:txEl>
                                              <p:pRg st="6" end="6"/>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54275">
                                            <p:txEl>
                                              <p:pRg st="7" end="7"/>
                                            </p:txEl>
                                          </p:spTgt>
                                        </p:tgtEl>
                                        <p:attrNameLst>
                                          <p:attrName>style.visibility</p:attrName>
                                        </p:attrNameLst>
                                      </p:cBhvr>
                                      <p:to>
                                        <p:strVal val="visible"/>
                                      </p:to>
                                    </p:set>
                                    <p:animEffect transition="in" filter="blinds(horizontal)">
                                      <p:cBhvr>
                                        <p:cTn id="22" dur="500"/>
                                        <p:tgtEl>
                                          <p:spTgt spid="54275">
                                            <p:txEl>
                                              <p:pRg st="7" end="7"/>
                                            </p:txEl>
                                          </p:spTgt>
                                        </p:tgtEl>
                                      </p:cBhvr>
                                    </p:animEffect>
                                  </p:childTnLst>
                                </p:cTn>
                              </p:par>
                              <p:par>
                                <p:cTn id="23" presetID="3" presetClass="entr" presetSubtype="10" fill="hold" nodeType="withEffect">
                                  <p:stCondLst>
                                    <p:cond delay="0"/>
                                  </p:stCondLst>
                                  <p:childTnLst>
                                    <p:set>
                                      <p:cBhvr>
                                        <p:cTn id="24" dur="1" fill="hold">
                                          <p:stCondLst>
                                            <p:cond delay="0"/>
                                          </p:stCondLst>
                                        </p:cTn>
                                        <p:tgtEl>
                                          <p:spTgt spid="54275">
                                            <p:txEl>
                                              <p:pRg st="8" end="8"/>
                                            </p:txEl>
                                          </p:spTgt>
                                        </p:tgtEl>
                                        <p:attrNameLst>
                                          <p:attrName>style.visibility</p:attrName>
                                        </p:attrNameLst>
                                      </p:cBhvr>
                                      <p:to>
                                        <p:strVal val="visible"/>
                                      </p:to>
                                    </p:set>
                                    <p:animEffect transition="in" filter="blinds(horizontal)">
                                      <p:cBhvr>
                                        <p:cTn id="25" dur="500"/>
                                        <p:tgtEl>
                                          <p:spTgt spid="54275">
                                            <p:txEl>
                                              <p:pRg st="8" end="8"/>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54276">
                                            <p:txEl>
                                              <p:pRg st="2" end="2"/>
                                            </p:txEl>
                                          </p:spTgt>
                                        </p:tgtEl>
                                        <p:attrNameLst>
                                          <p:attrName>style.visibility</p:attrName>
                                        </p:attrNameLst>
                                      </p:cBhvr>
                                      <p:to>
                                        <p:strVal val="visible"/>
                                      </p:to>
                                    </p:set>
                                    <p:animEffect transition="in" filter="blinds(horizontal)">
                                      <p:cBhvr>
                                        <p:cTn id="30" dur="500"/>
                                        <p:tgtEl>
                                          <p:spTgt spid="54276">
                                            <p:txEl>
                                              <p:pRg st="2" end="2"/>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54276">
                                            <p:txEl>
                                              <p:pRg st="3" end="3"/>
                                            </p:txEl>
                                          </p:spTgt>
                                        </p:tgtEl>
                                        <p:attrNameLst>
                                          <p:attrName>style.visibility</p:attrName>
                                        </p:attrNameLst>
                                      </p:cBhvr>
                                      <p:to>
                                        <p:strVal val="visible"/>
                                      </p:to>
                                    </p:set>
                                    <p:animEffect transition="in" filter="blinds(horizontal)">
                                      <p:cBhvr>
                                        <p:cTn id="33" dur="500"/>
                                        <p:tgtEl>
                                          <p:spTgt spid="5427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algn="l"/>
            <a:r>
              <a:rPr lang="en-GB" b="1" dirty="0" smtClean="0">
                <a:solidFill>
                  <a:schemeClr val="tx2"/>
                </a:solidFill>
              </a:rPr>
              <a:t>7: The </a:t>
            </a:r>
            <a:r>
              <a:rPr lang="en-GB" b="1" dirty="0">
                <a:solidFill>
                  <a:schemeClr val="tx2"/>
                </a:solidFill>
              </a:rPr>
              <a:t>implementer</a:t>
            </a:r>
          </a:p>
        </p:txBody>
      </p:sp>
      <p:sp>
        <p:nvSpPr>
          <p:cNvPr id="55299" name="Rectangle 3"/>
          <p:cNvSpPr>
            <a:spLocks noGrp="1" noChangeArrowheads="1"/>
          </p:cNvSpPr>
          <p:nvPr>
            <p:ph sz="half" idx="1"/>
          </p:nvPr>
        </p:nvSpPr>
        <p:spPr>
          <a:xfrm>
            <a:off x="446088" y="1512888"/>
            <a:ext cx="4038600" cy="4525962"/>
          </a:xfrm>
        </p:spPr>
        <p:txBody>
          <a:bodyPr/>
          <a:lstStyle/>
          <a:p>
            <a:pPr>
              <a:buFontTx/>
              <a:buNone/>
            </a:pPr>
            <a:r>
              <a:rPr lang="en-GB" b="1" dirty="0"/>
              <a:t>Team-role contribution</a:t>
            </a:r>
          </a:p>
          <a:p>
            <a:pPr>
              <a:buFontTx/>
              <a:buNone/>
            </a:pPr>
            <a:endParaRPr lang="en-GB" dirty="0"/>
          </a:p>
          <a:p>
            <a:r>
              <a:rPr lang="en-GB" dirty="0"/>
              <a:t>Disciplined</a:t>
            </a:r>
          </a:p>
          <a:p>
            <a:r>
              <a:rPr lang="en-GB" dirty="0"/>
              <a:t>Reliable</a:t>
            </a:r>
          </a:p>
          <a:p>
            <a:r>
              <a:rPr lang="en-GB" dirty="0"/>
              <a:t>Conservative and efficient</a:t>
            </a:r>
          </a:p>
          <a:p>
            <a:r>
              <a:rPr lang="en-GB" dirty="0"/>
              <a:t>Turns ideas into practical actions</a:t>
            </a:r>
          </a:p>
        </p:txBody>
      </p:sp>
      <p:sp>
        <p:nvSpPr>
          <p:cNvPr id="55300" name="Rectangle 4"/>
          <p:cNvSpPr>
            <a:spLocks noGrp="1" noChangeArrowheads="1"/>
          </p:cNvSpPr>
          <p:nvPr>
            <p:ph sz="half" idx="2"/>
          </p:nvPr>
        </p:nvSpPr>
        <p:spPr>
          <a:xfrm>
            <a:off x="4637088" y="1512888"/>
            <a:ext cx="4038600" cy="4525962"/>
          </a:xfrm>
        </p:spPr>
        <p:txBody>
          <a:bodyPr/>
          <a:lstStyle/>
          <a:p>
            <a:pPr>
              <a:buFontTx/>
              <a:buNone/>
            </a:pPr>
            <a:r>
              <a:rPr lang="en-GB" b="1" dirty="0"/>
              <a:t>Allowable weaknesses</a:t>
            </a:r>
          </a:p>
          <a:p>
            <a:endParaRPr lang="en-GB" dirty="0"/>
          </a:p>
          <a:p>
            <a:r>
              <a:rPr lang="en-GB" dirty="0"/>
              <a:t>Somewhat inflexible</a:t>
            </a:r>
          </a:p>
          <a:p>
            <a:r>
              <a:rPr lang="en-GB" dirty="0"/>
              <a:t>Slow to respond to new possibilities</a:t>
            </a:r>
          </a:p>
          <a:p>
            <a:pPr>
              <a:buFontTx/>
              <a:buNone/>
            </a:pPr>
            <a:endParaRPr lang="en-GB" dirty="0"/>
          </a:p>
        </p:txBody>
      </p:sp>
      <p:sp>
        <p:nvSpPr>
          <p:cNvPr id="55301" name="Text Box 5"/>
          <p:cNvSpPr txBox="1">
            <a:spLocks noChangeArrowheads="1"/>
          </p:cNvSpPr>
          <p:nvPr/>
        </p:nvSpPr>
        <p:spPr bwMode="auto">
          <a:xfrm>
            <a:off x="433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8194" name="Picture 2" descr="C:\Program Files\Microsoft Office\MEDIA\CAGCAT10\j0199549.wmf"/>
          <p:cNvPicPr>
            <a:picLocks noChangeAspect="1" noChangeArrowheads="1"/>
          </p:cNvPicPr>
          <p:nvPr/>
        </p:nvPicPr>
        <p:blipFill>
          <a:blip r:embed="rId3" cstate="print"/>
          <a:srcRect/>
          <a:stretch>
            <a:fillRect/>
          </a:stretch>
        </p:blipFill>
        <p:spPr bwMode="auto">
          <a:xfrm>
            <a:off x="6516216" y="4293096"/>
            <a:ext cx="1886633" cy="2026039"/>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5299">
                                            <p:txEl>
                                              <p:pRg st="2" end="2"/>
                                            </p:txEl>
                                          </p:spTgt>
                                        </p:tgtEl>
                                        <p:attrNameLst>
                                          <p:attrName>style.visibility</p:attrName>
                                        </p:attrNameLst>
                                      </p:cBhvr>
                                      <p:to>
                                        <p:strVal val="visible"/>
                                      </p:to>
                                    </p:set>
                                    <p:animEffect transition="in" filter="blinds(horizontal)">
                                      <p:cBhvr>
                                        <p:cTn id="7" dur="500"/>
                                        <p:tgtEl>
                                          <p:spTgt spid="55299">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5299">
                                            <p:txEl>
                                              <p:pRg st="3" end="3"/>
                                            </p:txEl>
                                          </p:spTgt>
                                        </p:tgtEl>
                                        <p:attrNameLst>
                                          <p:attrName>style.visibility</p:attrName>
                                        </p:attrNameLst>
                                      </p:cBhvr>
                                      <p:to>
                                        <p:strVal val="visible"/>
                                      </p:to>
                                    </p:set>
                                    <p:animEffect transition="in" filter="blinds(horizontal)">
                                      <p:cBhvr>
                                        <p:cTn id="10" dur="500"/>
                                        <p:tgtEl>
                                          <p:spTgt spid="55299">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5299">
                                            <p:txEl>
                                              <p:pRg st="4" end="4"/>
                                            </p:txEl>
                                          </p:spTgt>
                                        </p:tgtEl>
                                        <p:attrNameLst>
                                          <p:attrName>style.visibility</p:attrName>
                                        </p:attrNameLst>
                                      </p:cBhvr>
                                      <p:to>
                                        <p:strVal val="visible"/>
                                      </p:to>
                                    </p:set>
                                    <p:animEffect transition="in" filter="blinds(horizontal)">
                                      <p:cBhvr>
                                        <p:cTn id="13" dur="500"/>
                                        <p:tgtEl>
                                          <p:spTgt spid="55299">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5299">
                                            <p:txEl>
                                              <p:pRg st="5" end="5"/>
                                            </p:txEl>
                                          </p:spTgt>
                                        </p:tgtEl>
                                        <p:attrNameLst>
                                          <p:attrName>style.visibility</p:attrName>
                                        </p:attrNameLst>
                                      </p:cBhvr>
                                      <p:to>
                                        <p:strVal val="visible"/>
                                      </p:to>
                                    </p:set>
                                    <p:animEffect transition="in" filter="blinds(horizontal)">
                                      <p:cBhvr>
                                        <p:cTn id="16" dur="500"/>
                                        <p:tgtEl>
                                          <p:spTgt spid="55299">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55300">
                                            <p:txEl>
                                              <p:pRg st="2" end="2"/>
                                            </p:txEl>
                                          </p:spTgt>
                                        </p:tgtEl>
                                        <p:attrNameLst>
                                          <p:attrName>style.visibility</p:attrName>
                                        </p:attrNameLst>
                                      </p:cBhvr>
                                      <p:to>
                                        <p:strVal val="visible"/>
                                      </p:to>
                                    </p:set>
                                    <p:animEffect transition="in" filter="blinds(horizontal)">
                                      <p:cBhvr>
                                        <p:cTn id="21" dur="500"/>
                                        <p:tgtEl>
                                          <p:spTgt spid="55300">
                                            <p:txEl>
                                              <p:pRg st="2" end="2"/>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55300">
                                            <p:txEl>
                                              <p:pRg st="3" end="3"/>
                                            </p:txEl>
                                          </p:spTgt>
                                        </p:tgtEl>
                                        <p:attrNameLst>
                                          <p:attrName>style.visibility</p:attrName>
                                        </p:attrNameLst>
                                      </p:cBhvr>
                                      <p:to>
                                        <p:strVal val="visible"/>
                                      </p:to>
                                    </p:set>
                                    <p:animEffect transition="in" filter="blinds(horizontal)">
                                      <p:cBhvr>
                                        <p:cTn id="24" dur="500"/>
                                        <p:tgtEl>
                                          <p:spTgt spid="5530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algn="l"/>
            <a:r>
              <a:rPr lang="en-GB" b="1" dirty="0" smtClean="0">
                <a:solidFill>
                  <a:schemeClr val="tx2"/>
                </a:solidFill>
              </a:rPr>
              <a:t>8:  The </a:t>
            </a:r>
            <a:r>
              <a:rPr lang="en-GB" b="1" dirty="0">
                <a:solidFill>
                  <a:schemeClr val="tx2"/>
                </a:solidFill>
              </a:rPr>
              <a:t>completer</a:t>
            </a:r>
          </a:p>
        </p:txBody>
      </p:sp>
      <p:sp>
        <p:nvSpPr>
          <p:cNvPr id="56323" name="Rectangle 3"/>
          <p:cNvSpPr>
            <a:spLocks noGrp="1" noChangeArrowheads="1"/>
          </p:cNvSpPr>
          <p:nvPr>
            <p:ph sz="half" idx="1"/>
          </p:nvPr>
        </p:nvSpPr>
        <p:spPr>
          <a:xfrm>
            <a:off x="446088" y="1504950"/>
            <a:ext cx="4038600" cy="4525963"/>
          </a:xfrm>
        </p:spPr>
        <p:txBody>
          <a:bodyPr/>
          <a:lstStyle/>
          <a:p>
            <a:pPr>
              <a:buFontTx/>
              <a:buNone/>
            </a:pPr>
            <a:r>
              <a:rPr lang="en-GB" b="1" dirty="0"/>
              <a:t>Team-role contribution</a:t>
            </a:r>
          </a:p>
          <a:p>
            <a:endParaRPr lang="en-GB" dirty="0"/>
          </a:p>
          <a:p>
            <a:r>
              <a:rPr lang="en-GB" dirty="0"/>
              <a:t>Painstaking</a:t>
            </a:r>
          </a:p>
          <a:p>
            <a:r>
              <a:rPr lang="en-GB" dirty="0"/>
              <a:t>Conscientious</a:t>
            </a:r>
          </a:p>
          <a:p>
            <a:r>
              <a:rPr lang="en-GB" dirty="0"/>
              <a:t>Anxious</a:t>
            </a:r>
          </a:p>
          <a:p>
            <a:r>
              <a:rPr lang="en-GB" dirty="0"/>
              <a:t>Searches out errors and omissions</a:t>
            </a:r>
          </a:p>
          <a:p>
            <a:r>
              <a:rPr lang="en-GB" dirty="0"/>
              <a:t>Delivers on time</a:t>
            </a:r>
          </a:p>
          <a:p>
            <a:endParaRPr lang="en-GB" dirty="0"/>
          </a:p>
        </p:txBody>
      </p:sp>
      <p:sp>
        <p:nvSpPr>
          <p:cNvPr id="56324" name="Rectangle 4"/>
          <p:cNvSpPr>
            <a:spLocks noGrp="1" noChangeArrowheads="1"/>
          </p:cNvSpPr>
          <p:nvPr>
            <p:ph sz="half" idx="2"/>
          </p:nvPr>
        </p:nvSpPr>
        <p:spPr>
          <a:xfrm>
            <a:off x="4637088" y="1504950"/>
            <a:ext cx="4038600" cy="4525963"/>
          </a:xfrm>
        </p:spPr>
        <p:txBody>
          <a:bodyPr/>
          <a:lstStyle/>
          <a:p>
            <a:pPr>
              <a:buFontTx/>
              <a:buNone/>
            </a:pPr>
            <a:r>
              <a:rPr lang="en-GB" b="1" dirty="0"/>
              <a:t>Allowable weaknesses</a:t>
            </a:r>
          </a:p>
          <a:p>
            <a:endParaRPr lang="en-GB" dirty="0"/>
          </a:p>
          <a:p>
            <a:r>
              <a:rPr lang="en-GB" dirty="0"/>
              <a:t>Inclined to worry unduly</a:t>
            </a:r>
          </a:p>
          <a:p>
            <a:r>
              <a:rPr lang="en-GB" dirty="0"/>
              <a:t>Reluctant to delegate</a:t>
            </a:r>
          </a:p>
          <a:p>
            <a:r>
              <a:rPr lang="en-GB" dirty="0"/>
              <a:t>Can be a nit-picker</a:t>
            </a:r>
          </a:p>
        </p:txBody>
      </p:sp>
      <p:sp>
        <p:nvSpPr>
          <p:cNvPr id="56325" name="Text Box 5"/>
          <p:cNvSpPr txBox="1">
            <a:spLocks noChangeArrowheads="1"/>
          </p:cNvSpPr>
          <p:nvPr/>
        </p:nvSpPr>
        <p:spPr bwMode="auto">
          <a:xfrm>
            <a:off x="433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9218" name="Picture 2" descr="C:\Users\Michael\AppData\Local\Microsoft\Windows\Temporary Internet Files\Content.IE5\4LIQTBIU\MP900178366[1].jpg"/>
          <p:cNvPicPr>
            <a:picLocks noChangeAspect="1" noChangeArrowheads="1"/>
          </p:cNvPicPr>
          <p:nvPr/>
        </p:nvPicPr>
        <p:blipFill>
          <a:blip r:embed="rId3" cstate="print"/>
          <a:srcRect/>
          <a:stretch>
            <a:fillRect/>
          </a:stretch>
        </p:blipFill>
        <p:spPr bwMode="auto">
          <a:xfrm>
            <a:off x="6048164" y="4797152"/>
            <a:ext cx="2685492" cy="179032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6323">
                                            <p:txEl>
                                              <p:pRg st="2" end="2"/>
                                            </p:txEl>
                                          </p:spTgt>
                                        </p:tgtEl>
                                        <p:attrNameLst>
                                          <p:attrName>style.visibility</p:attrName>
                                        </p:attrNameLst>
                                      </p:cBhvr>
                                      <p:to>
                                        <p:strVal val="visible"/>
                                      </p:to>
                                    </p:set>
                                    <p:animEffect transition="in" filter="blinds(horizontal)">
                                      <p:cBhvr>
                                        <p:cTn id="7" dur="500"/>
                                        <p:tgtEl>
                                          <p:spTgt spid="56323">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6323">
                                            <p:txEl>
                                              <p:pRg st="3" end="3"/>
                                            </p:txEl>
                                          </p:spTgt>
                                        </p:tgtEl>
                                        <p:attrNameLst>
                                          <p:attrName>style.visibility</p:attrName>
                                        </p:attrNameLst>
                                      </p:cBhvr>
                                      <p:to>
                                        <p:strVal val="visible"/>
                                      </p:to>
                                    </p:set>
                                    <p:animEffect transition="in" filter="blinds(horizontal)">
                                      <p:cBhvr>
                                        <p:cTn id="10" dur="500"/>
                                        <p:tgtEl>
                                          <p:spTgt spid="56323">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6323">
                                            <p:txEl>
                                              <p:pRg st="4" end="4"/>
                                            </p:txEl>
                                          </p:spTgt>
                                        </p:tgtEl>
                                        <p:attrNameLst>
                                          <p:attrName>style.visibility</p:attrName>
                                        </p:attrNameLst>
                                      </p:cBhvr>
                                      <p:to>
                                        <p:strVal val="visible"/>
                                      </p:to>
                                    </p:set>
                                    <p:animEffect transition="in" filter="blinds(horizontal)">
                                      <p:cBhvr>
                                        <p:cTn id="13" dur="500"/>
                                        <p:tgtEl>
                                          <p:spTgt spid="56323">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6323">
                                            <p:txEl>
                                              <p:pRg st="5" end="5"/>
                                            </p:txEl>
                                          </p:spTgt>
                                        </p:tgtEl>
                                        <p:attrNameLst>
                                          <p:attrName>style.visibility</p:attrName>
                                        </p:attrNameLst>
                                      </p:cBhvr>
                                      <p:to>
                                        <p:strVal val="visible"/>
                                      </p:to>
                                    </p:set>
                                    <p:animEffect transition="in" filter="blinds(horizontal)">
                                      <p:cBhvr>
                                        <p:cTn id="16" dur="500"/>
                                        <p:tgtEl>
                                          <p:spTgt spid="56323">
                                            <p:txEl>
                                              <p:pRg st="5" end="5"/>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56323">
                                            <p:txEl>
                                              <p:pRg st="6" end="6"/>
                                            </p:txEl>
                                          </p:spTgt>
                                        </p:tgtEl>
                                        <p:attrNameLst>
                                          <p:attrName>style.visibility</p:attrName>
                                        </p:attrNameLst>
                                      </p:cBhvr>
                                      <p:to>
                                        <p:strVal val="visible"/>
                                      </p:to>
                                    </p:set>
                                    <p:animEffect transition="in" filter="blinds(horizontal)">
                                      <p:cBhvr>
                                        <p:cTn id="19" dur="500"/>
                                        <p:tgtEl>
                                          <p:spTgt spid="56323">
                                            <p:txEl>
                                              <p:pRg st="6" end="6"/>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nodeType="clickEffect">
                                  <p:stCondLst>
                                    <p:cond delay="0"/>
                                  </p:stCondLst>
                                  <p:childTnLst>
                                    <p:set>
                                      <p:cBhvr>
                                        <p:cTn id="23" dur="1" fill="hold">
                                          <p:stCondLst>
                                            <p:cond delay="0"/>
                                          </p:stCondLst>
                                        </p:cTn>
                                        <p:tgtEl>
                                          <p:spTgt spid="56324">
                                            <p:txEl>
                                              <p:pRg st="2" end="2"/>
                                            </p:txEl>
                                          </p:spTgt>
                                        </p:tgtEl>
                                        <p:attrNameLst>
                                          <p:attrName>style.visibility</p:attrName>
                                        </p:attrNameLst>
                                      </p:cBhvr>
                                      <p:to>
                                        <p:strVal val="visible"/>
                                      </p:to>
                                    </p:set>
                                    <p:animEffect transition="in" filter="blinds(horizontal)">
                                      <p:cBhvr>
                                        <p:cTn id="24" dur="500"/>
                                        <p:tgtEl>
                                          <p:spTgt spid="56324">
                                            <p:txEl>
                                              <p:pRg st="2" end="2"/>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56324">
                                            <p:txEl>
                                              <p:pRg st="3" end="3"/>
                                            </p:txEl>
                                          </p:spTgt>
                                        </p:tgtEl>
                                        <p:attrNameLst>
                                          <p:attrName>style.visibility</p:attrName>
                                        </p:attrNameLst>
                                      </p:cBhvr>
                                      <p:to>
                                        <p:strVal val="visible"/>
                                      </p:to>
                                    </p:set>
                                    <p:animEffect transition="in" filter="blinds(horizontal)">
                                      <p:cBhvr>
                                        <p:cTn id="27" dur="500"/>
                                        <p:tgtEl>
                                          <p:spTgt spid="56324">
                                            <p:txEl>
                                              <p:pRg st="3" end="3"/>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56324">
                                            <p:txEl>
                                              <p:pRg st="4" end="4"/>
                                            </p:txEl>
                                          </p:spTgt>
                                        </p:tgtEl>
                                        <p:attrNameLst>
                                          <p:attrName>style.visibility</p:attrName>
                                        </p:attrNameLst>
                                      </p:cBhvr>
                                      <p:to>
                                        <p:strVal val="visible"/>
                                      </p:to>
                                    </p:set>
                                    <p:animEffect transition="in" filter="blinds(horizontal)">
                                      <p:cBhvr>
                                        <p:cTn id="30" dur="500"/>
                                        <p:tgtEl>
                                          <p:spTgt spid="5632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algn="l"/>
            <a:r>
              <a:rPr lang="en-GB" b="1" dirty="0" smtClean="0">
                <a:solidFill>
                  <a:schemeClr val="tx2"/>
                </a:solidFill>
              </a:rPr>
              <a:t>9:  The </a:t>
            </a:r>
            <a:r>
              <a:rPr lang="en-GB" b="1" dirty="0">
                <a:solidFill>
                  <a:schemeClr val="tx2"/>
                </a:solidFill>
              </a:rPr>
              <a:t>specialist</a:t>
            </a:r>
          </a:p>
        </p:txBody>
      </p:sp>
      <p:sp>
        <p:nvSpPr>
          <p:cNvPr id="57347" name="Rectangle 3"/>
          <p:cNvSpPr>
            <a:spLocks noGrp="1" noChangeArrowheads="1"/>
          </p:cNvSpPr>
          <p:nvPr>
            <p:ph sz="half" idx="1"/>
          </p:nvPr>
        </p:nvSpPr>
        <p:spPr>
          <a:xfrm>
            <a:off x="446088" y="1512888"/>
            <a:ext cx="4038600" cy="4525962"/>
          </a:xfrm>
        </p:spPr>
        <p:txBody>
          <a:bodyPr/>
          <a:lstStyle/>
          <a:p>
            <a:pPr>
              <a:buFontTx/>
              <a:buNone/>
            </a:pPr>
            <a:r>
              <a:rPr lang="en-GB" b="1" dirty="0"/>
              <a:t>Team-role contribution</a:t>
            </a:r>
          </a:p>
          <a:p>
            <a:pPr>
              <a:buFontTx/>
              <a:buNone/>
            </a:pPr>
            <a:endParaRPr lang="en-GB" dirty="0"/>
          </a:p>
          <a:p>
            <a:r>
              <a:rPr lang="en-GB" dirty="0"/>
              <a:t>Single-minded</a:t>
            </a:r>
          </a:p>
          <a:p>
            <a:r>
              <a:rPr lang="en-GB" dirty="0"/>
              <a:t>Self-sharing</a:t>
            </a:r>
          </a:p>
          <a:p>
            <a:r>
              <a:rPr lang="en-GB" dirty="0"/>
              <a:t>Dedicated</a:t>
            </a:r>
          </a:p>
          <a:p>
            <a:r>
              <a:rPr lang="en-GB" dirty="0"/>
              <a:t>Provides knowledge and skills in rare supply</a:t>
            </a:r>
          </a:p>
        </p:txBody>
      </p:sp>
      <p:sp>
        <p:nvSpPr>
          <p:cNvPr id="57348" name="Rectangle 4"/>
          <p:cNvSpPr>
            <a:spLocks noGrp="1" noChangeArrowheads="1"/>
          </p:cNvSpPr>
          <p:nvPr>
            <p:ph sz="half" idx="2"/>
          </p:nvPr>
        </p:nvSpPr>
        <p:spPr>
          <a:xfrm>
            <a:off x="4637088" y="1512888"/>
            <a:ext cx="4038600" cy="4525962"/>
          </a:xfrm>
        </p:spPr>
        <p:txBody>
          <a:bodyPr/>
          <a:lstStyle/>
          <a:p>
            <a:pPr>
              <a:buFontTx/>
              <a:buNone/>
            </a:pPr>
            <a:r>
              <a:rPr lang="en-GB" b="1" dirty="0"/>
              <a:t>Allowable weaknesses</a:t>
            </a:r>
          </a:p>
          <a:p>
            <a:endParaRPr lang="en-GB" dirty="0"/>
          </a:p>
          <a:p>
            <a:r>
              <a:rPr lang="en-GB" dirty="0"/>
              <a:t>Contributes on only a narrow front</a:t>
            </a:r>
          </a:p>
          <a:p>
            <a:r>
              <a:rPr lang="en-GB" dirty="0"/>
              <a:t>Dwells on technicalities</a:t>
            </a:r>
          </a:p>
          <a:p>
            <a:r>
              <a:rPr lang="en-GB" dirty="0"/>
              <a:t>Overlooks the ‘big picture’</a:t>
            </a:r>
          </a:p>
        </p:txBody>
      </p:sp>
      <p:sp>
        <p:nvSpPr>
          <p:cNvPr id="57349" name="Text Box 5"/>
          <p:cNvSpPr txBox="1">
            <a:spLocks noChangeArrowheads="1"/>
          </p:cNvSpPr>
          <p:nvPr/>
        </p:nvSpPr>
        <p:spPr bwMode="auto">
          <a:xfrm>
            <a:off x="433388" y="5957888"/>
            <a:ext cx="7848600" cy="214312"/>
          </a:xfrm>
          <a:prstGeom prst="rect">
            <a:avLst/>
          </a:prstGeom>
          <a:noFill/>
          <a:ln w="9525">
            <a:noFill/>
            <a:miter lim="800000"/>
            <a:headEnd/>
            <a:tailEnd/>
          </a:ln>
          <a:effectLst/>
        </p:spPr>
        <p:txBody>
          <a:bodyPr>
            <a:spAutoFit/>
          </a:bodyPr>
          <a:lstStyle/>
          <a:p>
            <a:pPr>
              <a:spcBef>
                <a:spcPct val="50000"/>
              </a:spcBef>
            </a:pPr>
            <a:r>
              <a:rPr lang="en-US" sz="800" i="1"/>
              <a:t>Source</a:t>
            </a:r>
            <a:r>
              <a:rPr lang="en-US" sz="800"/>
              <a:t>: Belbin, R.M., </a:t>
            </a:r>
            <a:r>
              <a:rPr lang="en-US" sz="800" i="1"/>
              <a:t>Team Roles at Work</a:t>
            </a:r>
            <a:r>
              <a:rPr lang="en-US" sz="800"/>
              <a:t>, Belbin Associates (1993), p.23</a:t>
            </a:r>
            <a:endParaRPr lang="en-US" sz="800" i="1"/>
          </a:p>
        </p:txBody>
      </p:sp>
      <p:pic>
        <p:nvPicPr>
          <p:cNvPr id="10242" name="Picture 2" descr="C:\Users\Michael\AppData\Local\Microsoft\Windows\Temporary Internet Files\Content.IE5\DTCKYBWZ\MP900448493[1].jpg"/>
          <p:cNvPicPr>
            <a:picLocks noChangeAspect="1" noChangeArrowheads="1"/>
          </p:cNvPicPr>
          <p:nvPr/>
        </p:nvPicPr>
        <p:blipFill>
          <a:blip r:embed="rId3" cstate="print"/>
          <a:srcRect/>
          <a:stretch>
            <a:fillRect/>
          </a:stretch>
        </p:blipFill>
        <p:spPr bwMode="auto">
          <a:xfrm>
            <a:off x="6156176" y="4941168"/>
            <a:ext cx="2483768" cy="165584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7347">
                                            <p:txEl>
                                              <p:pRg st="2" end="2"/>
                                            </p:txEl>
                                          </p:spTgt>
                                        </p:tgtEl>
                                        <p:attrNameLst>
                                          <p:attrName>style.visibility</p:attrName>
                                        </p:attrNameLst>
                                      </p:cBhvr>
                                      <p:to>
                                        <p:strVal val="visible"/>
                                      </p:to>
                                    </p:set>
                                    <p:animEffect transition="in" filter="blinds(horizontal)">
                                      <p:cBhvr>
                                        <p:cTn id="7" dur="500"/>
                                        <p:tgtEl>
                                          <p:spTgt spid="57347">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7347">
                                            <p:txEl>
                                              <p:pRg st="3" end="3"/>
                                            </p:txEl>
                                          </p:spTgt>
                                        </p:tgtEl>
                                        <p:attrNameLst>
                                          <p:attrName>style.visibility</p:attrName>
                                        </p:attrNameLst>
                                      </p:cBhvr>
                                      <p:to>
                                        <p:strVal val="visible"/>
                                      </p:to>
                                    </p:set>
                                    <p:animEffect transition="in" filter="blinds(horizontal)">
                                      <p:cBhvr>
                                        <p:cTn id="10" dur="500"/>
                                        <p:tgtEl>
                                          <p:spTgt spid="57347">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7347">
                                            <p:txEl>
                                              <p:pRg st="4" end="4"/>
                                            </p:txEl>
                                          </p:spTgt>
                                        </p:tgtEl>
                                        <p:attrNameLst>
                                          <p:attrName>style.visibility</p:attrName>
                                        </p:attrNameLst>
                                      </p:cBhvr>
                                      <p:to>
                                        <p:strVal val="visible"/>
                                      </p:to>
                                    </p:set>
                                    <p:animEffect transition="in" filter="blinds(horizontal)">
                                      <p:cBhvr>
                                        <p:cTn id="13" dur="500"/>
                                        <p:tgtEl>
                                          <p:spTgt spid="57347">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7347">
                                            <p:txEl>
                                              <p:pRg st="5" end="5"/>
                                            </p:txEl>
                                          </p:spTgt>
                                        </p:tgtEl>
                                        <p:attrNameLst>
                                          <p:attrName>style.visibility</p:attrName>
                                        </p:attrNameLst>
                                      </p:cBhvr>
                                      <p:to>
                                        <p:strVal val="visible"/>
                                      </p:to>
                                    </p:set>
                                    <p:animEffect transition="in" filter="blinds(horizontal)">
                                      <p:cBhvr>
                                        <p:cTn id="16" dur="500"/>
                                        <p:tgtEl>
                                          <p:spTgt spid="57347">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57348">
                                            <p:txEl>
                                              <p:pRg st="2" end="2"/>
                                            </p:txEl>
                                          </p:spTgt>
                                        </p:tgtEl>
                                        <p:attrNameLst>
                                          <p:attrName>style.visibility</p:attrName>
                                        </p:attrNameLst>
                                      </p:cBhvr>
                                      <p:to>
                                        <p:strVal val="visible"/>
                                      </p:to>
                                    </p:set>
                                    <p:animEffect transition="in" filter="blinds(horizontal)">
                                      <p:cBhvr>
                                        <p:cTn id="21" dur="500"/>
                                        <p:tgtEl>
                                          <p:spTgt spid="57348">
                                            <p:txEl>
                                              <p:pRg st="2" end="2"/>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57348">
                                            <p:txEl>
                                              <p:pRg st="3" end="3"/>
                                            </p:txEl>
                                          </p:spTgt>
                                        </p:tgtEl>
                                        <p:attrNameLst>
                                          <p:attrName>style.visibility</p:attrName>
                                        </p:attrNameLst>
                                      </p:cBhvr>
                                      <p:to>
                                        <p:strVal val="visible"/>
                                      </p:to>
                                    </p:set>
                                    <p:animEffect transition="in" filter="blinds(horizontal)">
                                      <p:cBhvr>
                                        <p:cTn id="24" dur="500"/>
                                        <p:tgtEl>
                                          <p:spTgt spid="57348">
                                            <p:txEl>
                                              <p:pRg st="3" end="3"/>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57348">
                                            <p:txEl>
                                              <p:pRg st="4" end="4"/>
                                            </p:txEl>
                                          </p:spTgt>
                                        </p:tgtEl>
                                        <p:attrNameLst>
                                          <p:attrName>style.visibility</p:attrName>
                                        </p:attrNameLst>
                                      </p:cBhvr>
                                      <p:to>
                                        <p:strVal val="visible"/>
                                      </p:to>
                                    </p:set>
                                    <p:animEffect transition="in" filter="blinds(horizontal)">
                                      <p:cBhvr>
                                        <p:cTn id="27" dur="500"/>
                                        <p:tgtEl>
                                          <p:spTgt spid="5734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280988" y="5859463"/>
            <a:ext cx="8534400" cy="553998"/>
          </a:xfrm>
          <a:prstGeom prst="rect">
            <a:avLst/>
          </a:prstGeom>
          <a:noFill/>
          <a:ln w="9525">
            <a:noFill/>
            <a:miter lim="800000"/>
            <a:headEnd/>
            <a:tailEnd/>
          </a:ln>
          <a:effectLst/>
        </p:spPr>
        <p:txBody>
          <a:bodyPr>
            <a:spAutoFit/>
          </a:bodyPr>
          <a:lstStyle/>
          <a:p>
            <a:pPr eaLnBrk="0" hangingPunct="0">
              <a:spcBef>
                <a:spcPct val="50000"/>
              </a:spcBef>
            </a:pPr>
            <a:r>
              <a:rPr lang="en-GB" sz="1200" dirty="0"/>
              <a:t>Table 9.1 </a:t>
            </a:r>
            <a:r>
              <a:rPr lang="en-GB" dirty="0"/>
              <a:t> </a:t>
            </a:r>
            <a:r>
              <a:rPr lang="en-GB" dirty="0" err="1"/>
              <a:t>Belbin’s</a:t>
            </a:r>
            <a:r>
              <a:rPr lang="en-GB" dirty="0"/>
              <a:t> evolved nine team </a:t>
            </a:r>
            <a:r>
              <a:rPr lang="en-GB" dirty="0" smtClean="0"/>
              <a:t>roles</a:t>
            </a:r>
          </a:p>
          <a:p>
            <a:pPr eaLnBrk="0" hangingPunct="0">
              <a:spcBef>
                <a:spcPct val="50000"/>
              </a:spcBef>
            </a:pPr>
            <a:r>
              <a:rPr lang="en-GB" sz="800" i="1" dirty="0" smtClean="0"/>
              <a:t>Source</a:t>
            </a:r>
            <a:r>
              <a:rPr lang="en-GB" sz="800" dirty="0"/>
              <a:t>: </a:t>
            </a:r>
            <a:r>
              <a:rPr lang="en-GB" sz="800" dirty="0" err="1"/>
              <a:t>Belbin</a:t>
            </a:r>
            <a:r>
              <a:rPr lang="en-GB" sz="800" dirty="0"/>
              <a:t>, R. M. </a:t>
            </a:r>
            <a:r>
              <a:rPr lang="en-GB" sz="800" i="1" dirty="0"/>
              <a:t>Team Roles at Work</a:t>
            </a:r>
            <a:r>
              <a:rPr lang="en-GB" sz="800" dirty="0"/>
              <a:t>, Butterworth-Heinemann (a division of Reed Elsevier UK Ltd) and </a:t>
            </a:r>
            <a:r>
              <a:rPr lang="en-GB" sz="800" dirty="0" err="1"/>
              <a:t>Belbin</a:t>
            </a:r>
            <a:r>
              <a:rPr lang="en-GB" sz="800" dirty="0"/>
              <a:t> Associates (1993), p. 23. Reproduced with permission</a:t>
            </a:r>
          </a:p>
        </p:txBody>
      </p:sp>
      <p:pic>
        <p:nvPicPr>
          <p:cNvPr id="4100" name="Picture 4" descr="O:\Graphics\Powerpoint\PE_UK\PE254-Mullins\Final files\GIF\ch09\M09NT001.gif"/>
          <p:cNvPicPr>
            <a:picLocks noChangeAspect="1" noChangeArrowheads="1"/>
          </p:cNvPicPr>
          <p:nvPr/>
        </p:nvPicPr>
        <p:blipFill>
          <a:blip r:embed="rId3" cstate="print"/>
          <a:srcRect/>
          <a:stretch>
            <a:fillRect/>
          </a:stretch>
        </p:blipFill>
        <p:spPr bwMode="auto">
          <a:xfrm>
            <a:off x="677863" y="360363"/>
            <a:ext cx="7794625" cy="5445125"/>
          </a:xfrm>
          <a:prstGeom prst="rect">
            <a:avLst/>
          </a:prstGeom>
          <a:noFill/>
        </p:spPr>
      </p:pic>
    </p:spTree>
  </p:cSld>
  <p:clrMapOvr>
    <a:masterClrMapping/>
  </p:clrMapOvr>
  <p:transition xmlns:p14="http://schemas.microsoft.com/office/powerpoint/2010/main" spd="slow">
    <p:wheel spokes="1"/>
  </p:transitio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fontScale="90000"/>
          </a:bodyPr>
          <a:lstStyle/>
          <a:p>
            <a:pPr algn="l"/>
            <a:r>
              <a:rPr lang="en-GB" b="1" dirty="0">
                <a:solidFill>
                  <a:schemeClr val="tx2"/>
                </a:solidFill>
              </a:rPr>
              <a:t>Back-up and functional roles</a:t>
            </a:r>
          </a:p>
        </p:txBody>
      </p:sp>
      <p:sp>
        <p:nvSpPr>
          <p:cNvPr id="58371" name="Rectangle 3"/>
          <p:cNvSpPr>
            <a:spLocks noGrp="1" noChangeArrowheads="1"/>
          </p:cNvSpPr>
          <p:nvPr>
            <p:ph idx="1"/>
          </p:nvPr>
        </p:nvSpPr>
        <p:spPr>
          <a:xfrm>
            <a:off x="414338" y="1490663"/>
            <a:ext cx="8394700" cy="4525962"/>
          </a:xfrm>
        </p:spPr>
        <p:txBody>
          <a:bodyPr/>
          <a:lstStyle/>
          <a:p>
            <a:pPr>
              <a:lnSpc>
                <a:spcPct val="90000"/>
              </a:lnSpc>
            </a:pPr>
            <a:r>
              <a:rPr lang="en-GB" b="1" dirty="0"/>
              <a:t>Back-up Roles</a:t>
            </a:r>
            <a:r>
              <a:rPr lang="en-GB" dirty="0"/>
              <a:t>:</a:t>
            </a:r>
          </a:p>
          <a:p>
            <a:pPr lvl="1">
              <a:lnSpc>
                <a:spcPct val="90000"/>
              </a:lnSpc>
            </a:pPr>
            <a:r>
              <a:rPr lang="en-GB" dirty="0"/>
              <a:t>Team members may be able to play more than one of </a:t>
            </a:r>
            <a:r>
              <a:rPr lang="en-GB" dirty="0" err="1"/>
              <a:t>Belbin’s</a:t>
            </a:r>
            <a:r>
              <a:rPr lang="en-GB" dirty="0"/>
              <a:t> Roles.</a:t>
            </a:r>
          </a:p>
          <a:p>
            <a:pPr lvl="1">
              <a:lnSpc>
                <a:spcPct val="90000"/>
              </a:lnSpc>
            </a:pPr>
            <a:r>
              <a:rPr lang="en-GB" dirty="0"/>
              <a:t>These back-up roles can come into play if particular roles are missing from the team.</a:t>
            </a:r>
          </a:p>
          <a:p>
            <a:pPr>
              <a:lnSpc>
                <a:spcPct val="90000"/>
              </a:lnSpc>
            </a:pPr>
            <a:r>
              <a:rPr lang="en-GB" b="1" dirty="0"/>
              <a:t>Functional Roles:</a:t>
            </a:r>
          </a:p>
          <a:p>
            <a:pPr lvl="1">
              <a:lnSpc>
                <a:spcPct val="90000"/>
              </a:lnSpc>
            </a:pPr>
            <a:r>
              <a:rPr lang="en-GB" dirty="0"/>
              <a:t>These are the roles played by members in relation to specific technical needs.</a:t>
            </a:r>
          </a:p>
          <a:p>
            <a:pPr lvl="1">
              <a:lnSpc>
                <a:spcPct val="90000"/>
              </a:lnSpc>
            </a:pPr>
            <a:r>
              <a:rPr lang="en-GB" dirty="0"/>
              <a:t>Functional roles are based on experience and knowledge, not on team-role characteristics.</a:t>
            </a:r>
          </a:p>
        </p:txBody>
      </p:sp>
    </p:spTree>
  </p:cSld>
  <p:clrMapOvr>
    <a:masterClrMapping/>
  </p:clrMapOvr>
  <p:transition xmlns:p14="http://schemas.microsoft.com/office/powerpoint/2010/main" spd="slow">
    <p:push dir="u"/>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837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83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837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837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83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rmAutofit fontScale="90000"/>
          </a:bodyPr>
          <a:lstStyle/>
          <a:p>
            <a:r>
              <a:rPr lang="en-GB" b="1" dirty="0">
                <a:solidFill>
                  <a:schemeClr val="tx2"/>
                </a:solidFill>
              </a:rPr>
              <a:t>Analysis of individual behaviour</a:t>
            </a:r>
          </a:p>
        </p:txBody>
      </p:sp>
      <p:sp>
        <p:nvSpPr>
          <p:cNvPr id="62467" name="Rectangle 3"/>
          <p:cNvSpPr>
            <a:spLocks noGrp="1" noChangeArrowheads="1"/>
          </p:cNvSpPr>
          <p:nvPr>
            <p:ph idx="1"/>
          </p:nvPr>
        </p:nvSpPr>
        <p:spPr>
          <a:xfrm>
            <a:off x="412750" y="1524000"/>
            <a:ext cx="8229600" cy="4525963"/>
          </a:xfrm>
        </p:spPr>
        <p:txBody>
          <a:bodyPr/>
          <a:lstStyle/>
          <a:p>
            <a:pPr>
              <a:buFontTx/>
              <a:buNone/>
            </a:pPr>
            <a:r>
              <a:rPr lang="en-GB" sz="2800" i="1" dirty="0"/>
              <a:t>‘</a:t>
            </a:r>
            <a:r>
              <a:rPr lang="en-GB" sz="2800" b="1" i="1" dirty="0"/>
              <a:t>Teamwork does not, of course, guarantee in itself good results. As in sport, there can be good teams and poor teams. And as in sport, it all depends on how the players play together.’</a:t>
            </a:r>
            <a:endParaRPr lang="en-GB" sz="2000" b="1" dirty="0"/>
          </a:p>
          <a:p>
            <a:pPr>
              <a:buFontTx/>
              <a:buNone/>
            </a:pPr>
            <a:r>
              <a:rPr lang="en-GB" sz="2000" b="1" dirty="0" err="1"/>
              <a:t>Belbin</a:t>
            </a:r>
            <a:endParaRPr lang="en-GB" sz="2000" b="1" dirty="0"/>
          </a:p>
          <a:p>
            <a:pPr>
              <a:buFontTx/>
              <a:buNone/>
            </a:pPr>
            <a:endParaRPr lang="en-GB" sz="2000" dirty="0"/>
          </a:p>
          <a:p>
            <a:pPr>
              <a:buFontTx/>
              <a:buNone/>
            </a:pPr>
            <a:r>
              <a:rPr lang="en-GB" sz="2800" dirty="0" smtClean="0"/>
              <a:t>	</a:t>
            </a:r>
            <a:r>
              <a:rPr lang="en-GB" sz="2800" b="1" dirty="0" smtClean="0"/>
              <a:t> </a:t>
            </a:r>
            <a:endParaRPr lang="en-GB" sz="2400" dirty="0"/>
          </a:p>
          <a:p>
            <a:pPr lvl="1">
              <a:buNone/>
            </a:pPr>
            <a:endParaRPr lang="en-GB" sz="2400" dirty="0"/>
          </a:p>
        </p:txBody>
      </p:sp>
      <p:pic>
        <p:nvPicPr>
          <p:cNvPr id="11266" name="Picture 2" descr="C:\Users\Michael\AppData\Local\Microsoft\Windows\Temporary Internet Files\Content.IE5\4LIQTBIU\MC900199398[1].wmf"/>
          <p:cNvPicPr>
            <a:picLocks noChangeAspect="1" noChangeArrowheads="1"/>
          </p:cNvPicPr>
          <p:nvPr/>
        </p:nvPicPr>
        <p:blipFill>
          <a:blip r:embed="rId3" cstate="print"/>
          <a:srcRect/>
          <a:stretch>
            <a:fillRect/>
          </a:stretch>
        </p:blipFill>
        <p:spPr bwMode="auto">
          <a:xfrm>
            <a:off x="6732240" y="4672996"/>
            <a:ext cx="2243251" cy="1972492"/>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62467">
                                            <p:txEl>
                                              <p:pRg st="0" end="0"/>
                                            </p:txEl>
                                          </p:spTgt>
                                        </p:tgtEl>
                                        <p:attrNameLst>
                                          <p:attrName>style.visibility</p:attrName>
                                        </p:attrNameLst>
                                      </p:cBhvr>
                                      <p:to>
                                        <p:strVal val="visible"/>
                                      </p:to>
                                    </p:set>
                                    <p:anim calcmode="discrete" valueType="clr">
                                      <p:cBhvr override="childStyle">
                                        <p:cTn id="7" dur="80"/>
                                        <p:tgtEl>
                                          <p:spTgt spid="62467">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62467">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62467">
                                            <p:txEl>
                                              <p:pRg st="0" end="0"/>
                                            </p:txEl>
                                          </p:spTgt>
                                        </p:tgtEl>
                                        <p:attrNameLst>
                                          <p:attrName>fill.type</p:attrName>
                                        </p:attrNameLst>
                                      </p:cBhvr>
                                      <p:to>
                                        <p:strVal val="solid"/>
                                      </p:to>
                                    </p:set>
                                  </p:childTnLst>
                                </p:cTn>
                              </p:par>
                              <p:par>
                                <p:cTn id="10" presetID="27" presetClass="entr" presetSubtype="0" fill="hold" nodeType="withEffect">
                                  <p:stCondLst>
                                    <p:cond delay="0"/>
                                  </p:stCondLst>
                                  <p:iterate type="lt">
                                    <p:tmPct val="50000"/>
                                  </p:iterate>
                                  <p:childTnLst>
                                    <p:set>
                                      <p:cBhvr>
                                        <p:cTn id="11" dur="1" fill="hold">
                                          <p:stCondLst>
                                            <p:cond delay="0"/>
                                          </p:stCondLst>
                                        </p:cTn>
                                        <p:tgtEl>
                                          <p:spTgt spid="62467">
                                            <p:txEl>
                                              <p:pRg st="1" end="1"/>
                                            </p:txEl>
                                          </p:spTgt>
                                        </p:tgtEl>
                                        <p:attrNameLst>
                                          <p:attrName>style.visibility</p:attrName>
                                        </p:attrNameLst>
                                      </p:cBhvr>
                                      <p:to>
                                        <p:strVal val="visible"/>
                                      </p:to>
                                    </p:set>
                                    <p:anim calcmode="discrete" valueType="clr">
                                      <p:cBhvr override="childStyle">
                                        <p:cTn id="12" dur="80"/>
                                        <p:tgtEl>
                                          <p:spTgt spid="62467">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3" dur="80"/>
                                        <p:tgtEl>
                                          <p:spTgt spid="62467">
                                            <p:txEl>
                                              <p:pRg st="1" end="1"/>
                                            </p:txEl>
                                          </p:spTgt>
                                        </p:tgtEl>
                                        <p:attrNameLst>
                                          <p:attrName>fillcolor</p:attrName>
                                        </p:attrNameLst>
                                      </p:cBhvr>
                                      <p:tavLst>
                                        <p:tav tm="0">
                                          <p:val>
                                            <p:clrVal>
                                              <a:schemeClr val="accent2"/>
                                            </p:clrVal>
                                          </p:val>
                                        </p:tav>
                                        <p:tav tm="50000">
                                          <p:val>
                                            <p:clrVal>
                                              <a:schemeClr val="hlink"/>
                                            </p:clrVal>
                                          </p:val>
                                        </p:tav>
                                      </p:tavLst>
                                    </p:anim>
                                    <p:set>
                                      <p:cBhvr>
                                        <p:cTn id="14" dur="80"/>
                                        <p:tgtEl>
                                          <p:spTgt spid="62467">
                                            <p:txEl>
                                              <p:pRg st="1" end="1"/>
                                            </p:txEl>
                                          </p:spTgt>
                                        </p:tgtEl>
                                        <p:attrNameLst>
                                          <p:attrName>fill.type</p:attrName>
                                        </p:attrNameLst>
                                      </p:cBhvr>
                                      <p:to>
                                        <p:strVal val="solid"/>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24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1084263" y="381000"/>
            <a:ext cx="6975475" cy="701675"/>
          </a:xfrm>
          <a:noFill/>
          <a:ln/>
        </p:spPr>
        <p:txBody>
          <a:bodyPr>
            <a:normAutofit fontScale="90000"/>
          </a:bodyPr>
          <a:lstStyle/>
          <a:p>
            <a:pPr algn="l"/>
            <a:r>
              <a:rPr lang="en-GB" b="1" dirty="0">
                <a:solidFill>
                  <a:schemeClr val="tx2"/>
                </a:solidFill>
              </a:rPr>
              <a:t>Group or individual </a:t>
            </a:r>
            <a:r>
              <a:rPr lang="en-GB" b="1" dirty="0" smtClean="0">
                <a:solidFill>
                  <a:schemeClr val="tx2"/>
                </a:solidFill>
              </a:rPr>
              <a:t/>
            </a:r>
            <a:br>
              <a:rPr lang="en-GB" b="1" dirty="0" smtClean="0">
                <a:solidFill>
                  <a:schemeClr val="tx2"/>
                </a:solidFill>
              </a:rPr>
            </a:br>
            <a:r>
              <a:rPr lang="en-GB" b="1" dirty="0" smtClean="0">
                <a:solidFill>
                  <a:schemeClr val="tx2"/>
                </a:solidFill>
              </a:rPr>
              <a:t>decision</a:t>
            </a:r>
            <a:r>
              <a:rPr lang="en-GB" b="1" dirty="0">
                <a:solidFill>
                  <a:schemeClr val="tx2"/>
                </a:solidFill>
              </a:rPr>
              <a:t>?</a:t>
            </a:r>
          </a:p>
        </p:txBody>
      </p:sp>
      <p:sp>
        <p:nvSpPr>
          <p:cNvPr id="72707" name="Rectangle 3"/>
          <p:cNvSpPr>
            <a:spLocks noGrp="1" noChangeArrowheads="1"/>
          </p:cNvSpPr>
          <p:nvPr>
            <p:ph idx="1"/>
          </p:nvPr>
        </p:nvSpPr>
        <p:spPr>
          <a:xfrm>
            <a:off x="482600" y="1470025"/>
            <a:ext cx="8509000" cy="4525963"/>
          </a:xfrm>
        </p:spPr>
        <p:txBody>
          <a:bodyPr/>
          <a:lstStyle/>
          <a:p>
            <a:pPr>
              <a:buFontTx/>
              <a:buNone/>
            </a:pPr>
            <a:r>
              <a:rPr lang="en-GB" dirty="0" smtClean="0"/>
              <a:t>	When should you make </a:t>
            </a:r>
            <a:r>
              <a:rPr lang="en-GB" dirty="0"/>
              <a:t>a decision on your own and when </a:t>
            </a:r>
            <a:r>
              <a:rPr lang="en-GB" dirty="0" smtClean="0"/>
              <a:t>in </a:t>
            </a:r>
            <a:r>
              <a:rPr lang="en-GB" dirty="0"/>
              <a:t>a </a:t>
            </a:r>
            <a:r>
              <a:rPr lang="en-GB" dirty="0" smtClean="0"/>
              <a:t>group?</a:t>
            </a:r>
            <a:endParaRPr lang="en-GB" dirty="0"/>
          </a:p>
          <a:p>
            <a:pPr>
              <a:buFontTx/>
              <a:buNone/>
            </a:pPr>
            <a:r>
              <a:rPr lang="en-GB" dirty="0" smtClean="0"/>
              <a:t>	</a:t>
            </a:r>
            <a:r>
              <a:rPr lang="en-GB" dirty="0" err="1" smtClean="0"/>
              <a:t>Misselhorn’s</a:t>
            </a:r>
            <a:r>
              <a:rPr lang="en-GB" dirty="0" smtClean="0"/>
              <a:t> model: </a:t>
            </a:r>
            <a:endParaRPr lang="en-GB" dirty="0"/>
          </a:p>
          <a:p>
            <a:r>
              <a:rPr lang="en-GB" dirty="0"/>
              <a:t>The </a:t>
            </a:r>
            <a:r>
              <a:rPr lang="en-GB" b="1" dirty="0"/>
              <a:t>competence</a:t>
            </a:r>
            <a:r>
              <a:rPr lang="en-GB" dirty="0"/>
              <a:t> of the people to make</a:t>
            </a:r>
            <a:br>
              <a:rPr lang="en-GB" dirty="0"/>
            </a:br>
            <a:r>
              <a:rPr lang="en-GB" dirty="0"/>
              <a:t>the decision</a:t>
            </a:r>
          </a:p>
          <a:p>
            <a:r>
              <a:rPr lang="en-GB" dirty="0"/>
              <a:t>The </a:t>
            </a:r>
            <a:r>
              <a:rPr lang="en-GB" b="1" dirty="0"/>
              <a:t>context</a:t>
            </a:r>
            <a:r>
              <a:rPr lang="en-GB" dirty="0"/>
              <a:t> in which they are working</a:t>
            </a:r>
          </a:p>
          <a:p>
            <a:r>
              <a:rPr lang="en-GB" dirty="0"/>
              <a:t>The </a:t>
            </a:r>
            <a:r>
              <a:rPr lang="en-GB" b="1" dirty="0"/>
              <a:t>commitment</a:t>
            </a:r>
            <a:r>
              <a:rPr lang="en-GB" dirty="0"/>
              <a:t> to the decision</a:t>
            </a:r>
          </a:p>
        </p:txBody>
      </p:sp>
      <p:pic>
        <p:nvPicPr>
          <p:cNvPr id="17410" name="Picture 2" descr="C:\Users\Michael\AppData\Local\Microsoft\Windows\Temporary Internet Files\Content.IE5\D6985L8L\MP900342072[1].jpg"/>
          <p:cNvPicPr>
            <a:picLocks noChangeAspect="1" noChangeArrowheads="1"/>
          </p:cNvPicPr>
          <p:nvPr/>
        </p:nvPicPr>
        <p:blipFill>
          <a:blip r:embed="rId3" cstate="print"/>
          <a:srcRect/>
          <a:stretch>
            <a:fillRect/>
          </a:stretch>
        </p:blipFill>
        <p:spPr bwMode="auto">
          <a:xfrm>
            <a:off x="7524328" y="4653136"/>
            <a:ext cx="1427677" cy="2001416"/>
          </a:xfrm>
          <a:prstGeom prst="rect">
            <a:avLst/>
          </a:prstGeom>
          <a:noFill/>
        </p:spPr>
      </p:pic>
    </p:spTree>
  </p:cSld>
  <p:clrMapOvr>
    <a:masterClrMapping/>
  </p:clrMapOvr>
  <p:transition xmlns:p14="http://schemas.microsoft.com/office/powerpoint/2010/main" spd="slow">
    <p:wheel spokes="1"/>
  </p:transition>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algn="l"/>
            <a:r>
              <a:rPr lang="en-GB" b="1" dirty="0">
                <a:solidFill>
                  <a:schemeClr val="tx2"/>
                </a:solidFill>
              </a:rPr>
              <a:t>Brainstorming</a:t>
            </a:r>
          </a:p>
        </p:txBody>
      </p:sp>
      <p:sp>
        <p:nvSpPr>
          <p:cNvPr id="73731" name="Rectangle 3"/>
          <p:cNvSpPr>
            <a:spLocks noGrp="1" noChangeArrowheads="1"/>
          </p:cNvSpPr>
          <p:nvPr>
            <p:ph idx="1"/>
          </p:nvPr>
        </p:nvSpPr>
        <p:spPr>
          <a:xfrm>
            <a:off x="434975" y="1468438"/>
            <a:ext cx="8229600" cy="4525962"/>
          </a:xfrm>
        </p:spPr>
        <p:txBody>
          <a:bodyPr>
            <a:normAutofit/>
          </a:bodyPr>
          <a:lstStyle/>
          <a:p>
            <a:pPr>
              <a:buFontTx/>
              <a:buNone/>
            </a:pPr>
            <a:r>
              <a:rPr lang="en-GB" dirty="0"/>
              <a:t>Brainstorming or ‘thought showers’ </a:t>
            </a:r>
            <a:endParaRPr lang="en-GB" dirty="0" smtClean="0"/>
          </a:p>
          <a:p>
            <a:pPr>
              <a:buFontTx/>
              <a:buNone/>
            </a:pPr>
            <a:r>
              <a:rPr lang="en-GB" dirty="0" smtClean="0"/>
              <a:t>involve </a:t>
            </a:r>
            <a:r>
              <a:rPr lang="en-GB" dirty="0"/>
              <a:t>the group adopting a</a:t>
            </a:r>
          </a:p>
          <a:p>
            <a:pPr>
              <a:buNone/>
            </a:pPr>
            <a:endParaRPr lang="en-GB" dirty="0"/>
          </a:p>
          <a:p>
            <a:pPr>
              <a:buFontTx/>
              <a:buNone/>
            </a:pPr>
            <a:r>
              <a:rPr lang="en-GB" i="1" dirty="0"/>
              <a:t>‘freewheeling attitude and generating as many ideas as possible, the more wild or apparently far-fetched the better’.</a:t>
            </a:r>
          </a:p>
          <a:p>
            <a:pPr>
              <a:buFontTx/>
              <a:buNone/>
            </a:pPr>
            <a:endParaRPr lang="en-GB" i="1" dirty="0"/>
          </a:p>
          <a:p>
            <a:pPr>
              <a:buFontTx/>
              <a:buNone/>
            </a:pPr>
            <a:r>
              <a:rPr lang="en-GB" sz="2400" dirty="0"/>
              <a:t>Osborn</a:t>
            </a:r>
          </a:p>
        </p:txBody>
      </p:sp>
      <p:pic>
        <p:nvPicPr>
          <p:cNvPr id="18434" name="Picture 2" descr="C:\Users\Michael\AppData\Local\Microsoft\Windows\Temporary Internet Files\Content.IE5\D6985L8L\MP900435893[1].jpg"/>
          <p:cNvPicPr>
            <a:picLocks noChangeAspect="1" noChangeArrowheads="1"/>
          </p:cNvPicPr>
          <p:nvPr/>
        </p:nvPicPr>
        <p:blipFill>
          <a:blip r:embed="rId3" cstate="print"/>
          <a:srcRect/>
          <a:stretch>
            <a:fillRect/>
          </a:stretch>
        </p:blipFill>
        <p:spPr bwMode="auto">
          <a:xfrm>
            <a:off x="6579096" y="0"/>
            <a:ext cx="2564904" cy="2564904"/>
          </a:xfrm>
          <a:prstGeom prst="rect">
            <a:avLst/>
          </a:prstGeom>
          <a:noFill/>
        </p:spPr>
      </p:pic>
    </p:spTree>
  </p:cSld>
  <p:clrMapOvr>
    <a:masterClrMapping/>
  </p:clrMapOvr>
  <p:transition xmlns:p14="http://schemas.microsoft.com/office/powerpoint/2010/main" spd="slow">
    <p:wip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73731">
                                            <p:txEl>
                                              <p:pRg st="3" end="3"/>
                                            </p:txEl>
                                          </p:spTgt>
                                        </p:tgtEl>
                                        <p:attrNameLst>
                                          <p:attrName>style.visibility</p:attrName>
                                        </p:attrNameLst>
                                      </p:cBhvr>
                                      <p:to>
                                        <p:strVal val="visible"/>
                                      </p:to>
                                    </p:set>
                                    <p:anim calcmode="discrete" valueType="clr">
                                      <p:cBhvr override="childStyle">
                                        <p:cTn id="7" dur="80"/>
                                        <p:tgtEl>
                                          <p:spTgt spid="73731">
                                            <p:txEl>
                                              <p:pRg st="3" end="3"/>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73731">
                                            <p:txEl>
                                              <p:pRg st="3" end="3"/>
                                            </p:txEl>
                                          </p:spTgt>
                                        </p:tgtEl>
                                        <p:attrNameLst>
                                          <p:attrName>fillcolor</p:attrName>
                                        </p:attrNameLst>
                                      </p:cBhvr>
                                      <p:tavLst>
                                        <p:tav tm="0">
                                          <p:val>
                                            <p:clrVal>
                                              <a:schemeClr val="accent2"/>
                                            </p:clrVal>
                                          </p:val>
                                        </p:tav>
                                        <p:tav tm="50000">
                                          <p:val>
                                            <p:clrVal>
                                              <a:schemeClr val="hlink"/>
                                            </p:clrVal>
                                          </p:val>
                                        </p:tav>
                                      </p:tavLst>
                                    </p:anim>
                                    <p:set>
                                      <p:cBhvr>
                                        <p:cTn id="9" dur="80"/>
                                        <p:tgtEl>
                                          <p:spTgt spid="73731">
                                            <p:txEl>
                                              <p:pRg st="3" end="3"/>
                                            </p:txEl>
                                          </p:spTgt>
                                        </p:tgtEl>
                                        <p:attrNameLst>
                                          <p:attrName>fill.type</p:attrName>
                                        </p:attrNameLst>
                                      </p:cBhvr>
                                      <p:to>
                                        <p:strVal val="solid"/>
                                      </p:to>
                                    </p:set>
                                  </p:childTnLst>
                                </p:cTn>
                              </p:par>
                              <p:par>
                                <p:cTn id="10" presetID="27" presetClass="entr" presetSubtype="0" fill="hold" nodeType="withEffect">
                                  <p:stCondLst>
                                    <p:cond delay="0"/>
                                  </p:stCondLst>
                                  <p:iterate type="lt">
                                    <p:tmPct val="50000"/>
                                  </p:iterate>
                                  <p:childTnLst>
                                    <p:set>
                                      <p:cBhvr>
                                        <p:cTn id="11" dur="1" fill="hold">
                                          <p:stCondLst>
                                            <p:cond delay="0"/>
                                          </p:stCondLst>
                                        </p:cTn>
                                        <p:tgtEl>
                                          <p:spTgt spid="73731">
                                            <p:txEl>
                                              <p:pRg st="5" end="5"/>
                                            </p:txEl>
                                          </p:spTgt>
                                        </p:tgtEl>
                                        <p:attrNameLst>
                                          <p:attrName>style.visibility</p:attrName>
                                        </p:attrNameLst>
                                      </p:cBhvr>
                                      <p:to>
                                        <p:strVal val="visible"/>
                                      </p:to>
                                    </p:set>
                                    <p:anim calcmode="discrete" valueType="clr">
                                      <p:cBhvr override="childStyle">
                                        <p:cTn id="12" dur="80"/>
                                        <p:tgtEl>
                                          <p:spTgt spid="73731">
                                            <p:txEl>
                                              <p:pRg st="5" end="5"/>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3" dur="80"/>
                                        <p:tgtEl>
                                          <p:spTgt spid="73731">
                                            <p:txEl>
                                              <p:pRg st="5" end="5"/>
                                            </p:txEl>
                                          </p:spTgt>
                                        </p:tgtEl>
                                        <p:attrNameLst>
                                          <p:attrName>fillcolor</p:attrName>
                                        </p:attrNameLst>
                                      </p:cBhvr>
                                      <p:tavLst>
                                        <p:tav tm="0">
                                          <p:val>
                                            <p:clrVal>
                                              <a:schemeClr val="accent2"/>
                                            </p:clrVal>
                                          </p:val>
                                        </p:tav>
                                        <p:tav tm="50000">
                                          <p:val>
                                            <p:clrVal>
                                              <a:schemeClr val="hlink"/>
                                            </p:clrVal>
                                          </p:val>
                                        </p:tav>
                                      </p:tavLst>
                                    </p:anim>
                                    <p:set>
                                      <p:cBhvr>
                                        <p:cTn id="14" dur="80"/>
                                        <p:tgtEl>
                                          <p:spTgt spid="73731">
                                            <p:txEl>
                                              <p:pRg st="5" end="5"/>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normAutofit fontScale="90000"/>
          </a:bodyPr>
          <a:lstStyle/>
          <a:p>
            <a:pPr algn="l"/>
            <a:r>
              <a:rPr lang="en-GB" b="1" dirty="0">
                <a:solidFill>
                  <a:schemeClr val="tx2"/>
                </a:solidFill>
              </a:rPr>
              <a:t>Procedures for brainstorming</a:t>
            </a:r>
          </a:p>
        </p:txBody>
      </p:sp>
      <p:sp>
        <p:nvSpPr>
          <p:cNvPr id="74755" name="Rectangle 3"/>
          <p:cNvSpPr>
            <a:spLocks noGrp="1" noChangeArrowheads="1"/>
          </p:cNvSpPr>
          <p:nvPr>
            <p:ph idx="1"/>
          </p:nvPr>
        </p:nvSpPr>
        <p:spPr>
          <a:xfrm>
            <a:off x="412750" y="1525588"/>
            <a:ext cx="8450263" cy="4315027"/>
          </a:xfrm>
          <a:noFill/>
          <a:ln/>
        </p:spPr>
        <p:txBody>
          <a:bodyPr>
            <a:spAutoFit/>
          </a:bodyPr>
          <a:lstStyle/>
          <a:p>
            <a:r>
              <a:rPr lang="en-GB" sz="2800" dirty="0" smtClean="0"/>
              <a:t>Maximum </a:t>
            </a:r>
            <a:r>
              <a:rPr lang="en-GB" sz="2800" dirty="0"/>
              <a:t>freedom of expression and informality.</a:t>
            </a:r>
          </a:p>
          <a:p>
            <a:r>
              <a:rPr lang="en-GB" sz="2800" dirty="0" smtClean="0"/>
              <a:t>Initial </a:t>
            </a:r>
            <a:r>
              <a:rPr lang="en-GB" sz="2800" dirty="0"/>
              <a:t>emphasis is on the quantity of ideas, not their quality.</a:t>
            </a:r>
          </a:p>
          <a:p>
            <a:r>
              <a:rPr lang="en-GB" sz="2800" dirty="0"/>
              <a:t>No individual ideas are criticised or rejected in the first stage.</a:t>
            </a:r>
          </a:p>
          <a:p>
            <a:r>
              <a:rPr lang="en-GB" sz="2800" dirty="0"/>
              <a:t>Members are encouraged to elaborate or build on ideas expressed by others.</a:t>
            </a:r>
          </a:p>
          <a:p>
            <a:r>
              <a:rPr lang="en-GB" sz="2800" dirty="0" smtClean="0"/>
              <a:t>No </a:t>
            </a:r>
            <a:r>
              <a:rPr lang="en-GB" sz="2800" dirty="0"/>
              <a:t>evaluation of any particular idea until all ideas have been generated.</a:t>
            </a:r>
          </a:p>
        </p:txBody>
      </p:sp>
    </p:spTree>
  </p:cSld>
  <p:clrMapOvr>
    <a:masterClrMapping/>
  </p:clrMapOvr>
  <p:transition xmlns:p14="http://schemas.microsoft.com/office/powerpoint/2010/main" spd="slow">
    <p:wip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4755">
                                            <p:bg/>
                                          </p:spTgt>
                                        </p:tgtEl>
                                        <p:attrNameLst>
                                          <p:attrName>style.visibility</p:attrName>
                                        </p:attrNameLst>
                                      </p:cBhvr>
                                      <p:to>
                                        <p:strVal val="visible"/>
                                      </p:to>
                                    </p:set>
                                    <p:animEffect transition="in" filter="fade">
                                      <p:cBhvr>
                                        <p:cTn id="7" dur="2000"/>
                                        <p:tgtEl>
                                          <p:spTgt spid="7475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4755">
                                            <p:txEl>
                                              <p:pRg st="0" end="0"/>
                                            </p:txEl>
                                          </p:spTgt>
                                        </p:tgtEl>
                                        <p:attrNameLst>
                                          <p:attrName>style.visibility</p:attrName>
                                        </p:attrNameLst>
                                      </p:cBhvr>
                                      <p:to>
                                        <p:strVal val="visible"/>
                                      </p:to>
                                    </p:set>
                                    <p:animEffect transition="in" filter="fade">
                                      <p:cBhvr>
                                        <p:cTn id="12" dur="2000"/>
                                        <p:tgtEl>
                                          <p:spTgt spid="747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4755">
                                            <p:txEl>
                                              <p:pRg st="1" end="1"/>
                                            </p:txEl>
                                          </p:spTgt>
                                        </p:tgtEl>
                                        <p:attrNameLst>
                                          <p:attrName>style.visibility</p:attrName>
                                        </p:attrNameLst>
                                      </p:cBhvr>
                                      <p:to>
                                        <p:strVal val="visible"/>
                                      </p:to>
                                    </p:set>
                                    <p:animEffect transition="in" filter="fade">
                                      <p:cBhvr>
                                        <p:cTn id="17" dur="2000"/>
                                        <p:tgtEl>
                                          <p:spTgt spid="7475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4755">
                                            <p:txEl>
                                              <p:pRg st="2" end="2"/>
                                            </p:txEl>
                                          </p:spTgt>
                                        </p:tgtEl>
                                        <p:attrNameLst>
                                          <p:attrName>style.visibility</p:attrName>
                                        </p:attrNameLst>
                                      </p:cBhvr>
                                      <p:to>
                                        <p:strVal val="visible"/>
                                      </p:to>
                                    </p:set>
                                    <p:animEffect transition="in" filter="fade">
                                      <p:cBhvr>
                                        <p:cTn id="22" dur="2000"/>
                                        <p:tgtEl>
                                          <p:spTgt spid="7475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4755">
                                            <p:txEl>
                                              <p:pRg st="3" end="3"/>
                                            </p:txEl>
                                          </p:spTgt>
                                        </p:tgtEl>
                                        <p:attrNameLst>
                                          <p:attrName>style.visibility</p:attrName>
                                        </p:attrNameLst>
                                      </p:cBhvr>
                                      <p:to>
                                        <p:strVal val="visible"/>
                                      </p:to>
                                    </p:set>
                                    <p:animEffect transition="in" filter="fade">
                                      <p:cBhvr>
                                        <p:cTn id="27" dur="2000"/>
                                        <p:tgtEl>
                                          <p:spTgt spid="7475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4755">
                                            <p:txEl>
                                              <p:pRg st="4" end="4"/>
                                            </p:txEl>
                                          </p:spTgt>
                                        </p:tgtEl>
                                        <p:attrNameLst>
                                          <p:attrName>style.visibility</p:attrName>
                                        </p:attrNameLst>
                                      </p:cBhvr>
                                      <p:to>
                                        <p:strVal val="visible"/>
                                      </p:to>
                                    </p:set>
                                    <p:animEffect transition="in" filter="fade">
                                      <p:cBhvr>
                                        <p:cTn id="32" dur="2000"/>
                                        <p:tgtEl>
                                          <p:spTgt spid="747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tx2"/>
                </a:solidFill>
              </a:rPr>
              <a:t>Activity - Brainstorming</a:t>
            </a:r>
            <a:endParaRPr lang="en-GB" b="1" dirty="0">
              <a:solidFill>
                <a:schemeClr val="tx2"/>
              </a:solidFill>
            </a:endParaRPr>
          </a:p>
        </p:txBody>
      </p:sp>
      <p:sp>
        <p:nvSpPr>
          <p:cNvPr id="3" name="Content Placeholder 2"/>
          <p:cNvSpPr>
            <a:spLocks noGrp="1"/>
          </p:cNvSpPr>
          <p:nvPr>
            <p:ph idx="1"/>
          </p:nvPr>
        </p:nvSpPr>
        <p:spPr/>
        <p:txBody>
          <a:bodyPr>
            <a:normAutofit/>
          </a:bodyPr>
          <a:lstStyle/>
          <a:p>
            <a:pPr>
              <a:buNone/>
            </a:pPr>
            <a:r>
              <a:rPr lang="en-GB" dirty="0" smtClean="0"/>
              <a:t>	Work in small groups </a:t>
            </a:r>
          </a:p>
          <a:p>
            <a:pPr>
              <a:buNone/>
            </a:pPr>
            <a:endParaRPr lang="en-GB" dirty="0" smtClean="0"/>
          </a:p>
          <a:p>
            <a:pPr>
              <a:buNone/>
            </a:pPr>
            <a:r>
              <a:rPr lang="en-GB" dirty="0" smtClean="0"/>
              <a:t>	Follow the rules for brainstorming </a:t>
            </a:r>
          </a:p>
          <a:p>
            <a:pPr>
              <a:buNone/>
            </a:pPr>
            <a:r>
              <a:rPr lang="en-GB" dirty="0" smtClean="0"/>
              <a:t>	You have 2 minutes to identify as many possible uses as possible for a:</a:t>
            </a:r>
          </a:p>
          <a:p>
            <a:pPr>
              <a:buNone/>
            </a:pPr>
            <a:endParaRPr lang="en-GB" dirty="0" smtClean="0"/>
          </a:p>
          <a:p>
            <a:pPr>
              <a:buNone/>
            </a:pPr>
            <a:r>
              <a:rPr lang="en-GB" dirty="0" smtClean="0"/>
              <a:t>	</a:t>
            </a:r>
            <a:r>
              <a:rPr lang="en-GB" sz="6600" b="1" dirty="0" smtClean="0"/>
              <a:t>Rubber Band</a:t>
            </a:r>
            <a:endParaRPr lang="en-GB" sz="6600" b="1" dirty="0"/>
          </a:p>
        </p:txBody>
      </p:sp>
    </p:spTree>
  </p:cSld>
  <p:clrMapOvr>
    <a:masterClrMapping/>
  </p:clrMapOvr>
  <p:transition xmlns:p14="http://schemas.microsoft.com/office/powerpoint/2010/main" spd="slow">
    <p:wheel spokes="1"/>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457200" y="0"/>
            <a:ext cx="8229600" cy="1196752"/>
          </a:xfrm>
        </p:spPr>
        <p:txBody>
          <a:bodyPr>
            <a:normAutofit/>
          </a:bodyPr>
          <a:lstStyle/>
          <a:p>
            <a:pPr algn="l"/>
            <a:r>
              <a:rPr lang="en-GB" b="1" dirty="0">
                <a:solidFill>
                  <a:schemeClr val="tx2"/>
                </a:solidFill>
              </a:rPr>
              <a:t>Self-managed </a:t>
            </a:r>
            <a:r>
              <a:rPr lang="en-GB" b="1" dirty="0" smtClean="0">
                <a:solidFill>
                  <a:schemeClr val="tx2"/>
                </a:solidFill>
              </a:rPr>
              <a:t/>
            </a:r>
            <a:br>
              <a:rPr lang="en-GB" b="1" dirty="0" smtClean="0">
                <a:solidFill>
                  <a:schemeClr val="tx2"/>
                </a:solidFill>
              </a:rPr>
            </a:br>
            <a:r>
              <a:rPr lang="en-GB" b="1" dirty="0" smtClean="0">
                <a:solidFill>
                  <a:schemeClr val="tx2"/>
                </a:solidFill>
              </a:rPr>
              <a:t>work </a:t>
            </a:r>
            <a:r>
              <a:rPr lang="en-GB" b="1" dirty="0">
                <a:solidFill>
                  <a:schemeClr val="tx2"/>
                </a:solidFill>
              </a:rPr>
              <a:t>groups</a:t>
            </a:r>
          </a:p>
        </p:txBody>
      </p:sp>
      <p:sp>
        <p:nvSpPr>
          <p:cNvPr id="80899" name="Rectangle 3"/>
          <p:cNvSpPr>
            <a:spLocks noGrp="1" noChangeArrowheads="1"/>
          </p:cNvSpPr>
          <p:nvPr>
            <p:ph idx="1"/>
          </p:nvPr>
        </p:nvSpPr>
        <p:spPr>
          <a:xfrm>
            <a:off x="423863" y="1268760"/>
            <a:ext cx="8374062" cy="5112568"/>
          </a:xfrm>
        </p:spPr>
        <p:txBody>
          <a:bodyPr>
            <a:normAutofit fontScale="92500"/>
          </a:bodyPr>
          <a:lstStyle/>
          <a:p>
            <a:pPr>
              <a:lnSpc>
                <a:spcPct val="90000"/>
              </a:lnSpc>
              <a:buFontTx/>
              <a:buNone/>
            </a:pPr>
            <a:r>
              <a:rPr lang="en-GB" sz="2800" dirty="0" smtClean="0"/>
              <a:t>	</a:t>
            </a:r>
          </a:p>
          <a:p>
            <a:pPr>
              <a:lnSpc>
                <a:spcPct val="90000"/>
              </a:lnSpc>
              <a:buFontTx/>
              <a:buNone/>
            </a:pPr>
            <a:r>
              <a:rPr lang="en-GB" sz="2800" dirty="0" smtClean="0"/>
              <a:t>	</a:t>
            </a:r>
            <a:r>
              <a:rPr lang="en-GB" dirty="0" smtClean="0"/>
              <a:t>Emerged </a:t>
            </a:r>
            <a:r>
              <a:rPr lang="en-GB" dirty="0"/>
              <a:t>from </a:t>
            </a:r>
            <a:r>
              <a:rPr lang="en-GB" dirty="0" smtClean="0"/>
              <a:t>work </a:t>
            </a:r>
            <a:r>
              <a:rPr lang="en-GB" dirty="0"/>
              <a:t>redesign and job enrichment. </a:t>
            </a:r>
            <a:endParaRPr lang="en-GB" dirty="0" smtClean="0"/>
          </a:p>
          <a:p>
            <a:pPr>
              <a:lnSpc>
                <a:spcPct val="90000"/>
              </a:lnSpc>
              <a:buFontTx/>
              <a:buNone/>
            </a:pPr>
            <a:r>
              <a:rPr lang="en-GB" dirty="0" smtClean="0"/>
              <a:t>	Key features:</a:t>
            </a:r>
          </a:p>
          <a:p>
            <a:pPr>
              <a:lnSpc>
                <a:spcPct val="90000"/>
              </a:lnSpc>
              <a:buFontTx/>
              <a:buNone/>
            </a:pPr>
            <a:endParaRPr lang="en-GB" sz="2800" dirty="0"/>
          </a:p>
          <a:p>
            <a:pPr lvl="1">
              <a:lnSpc>
                <a:spcPct val="90000"/>
              </a:lnSpc>
            </a:pPr>
            <a:r>
              <a:rPr lang="en-GB" sz="2400" dirty="0"/>
              <a:t>Specific goals are set but the group decides on the means of achieving them.</a:t>
            </a:r>
          </a:p>
          <a:p>
            <a:pPr lvl="1">
              <a:lnSpc>
                <a:spcPct val="90000"/>
              </a:lnSpc>
            </a:pPr>
            <a:r>
              <a:rPr lang="en-GB" sz="2400" dirty="0"/>
              <a:t>Group members have freedom of choice and</a:t>
            </a:r>
            <a:br>
              <a:rPr lang="en-GB" sz="2400" dirty="0"/>
            </a:br>
            <a:r>
              <a:rPr lang="en-GB" sz="2400" dirty="0"/>
              <a:t>discretion over the planning and execution of work.</a:t>
            </a:r>
          </a:p>
          <a:p>
            <a:pPr lvl="1">
              <a:lnSpc>
                <a:spcPct val="90000"/>
              </a:lnSpc>
            </a:pPr>
            <a:r>
              <a:rPr lang="en-GB" sz="2400" dirty="0"/>
              <a:t>Collectively members have the necessary expertise</a:t>
            </a:r>
            <a:br>
              <a:rPr lang="en-GB" sz="2400" dirty="0"/>
            </a:br>
            <a:r>
              <a:rPr lang="en-GB" sz="2400" dirty="0"/>
              <a:t>to succeed in the task.</a:t>
            </a:r>
          </a:p>
          <a:p>
            <a:pPr lvl="1">
              <a:lnSpc>
                <a:spcPct val="90000"/>
              </a:lnSpc>
            </a:pPr>
            <a:r>
              <a:rPr lang="en-GB" sz="2400" dirty="0"/>
              <a:t>The level of external supervision is reduced.</a:t>
            </a:r>
          </a:p>
          <a:p>
            <a:pPr lvl="1">
              <a:lnSpc>
                <a:spcPct val="90000"/>
              </a:lnSpc>
            </a:pPr>
            <a:r>
              <a:rPr lang="en-GB" sz="2400" dirty="0"/>
              <a:t>Feedback and evaluation are related to the performance of the group as a whole.</a:t>
            </a:r>
          </a:p>
        </p:txBody>
      </p:sp>
      <p:pic>
        <p:nvPicPr>
          <p:cNvPr id="20482" name="Picture 2" descr="C:\Users\Michael\AppData\Local\Microsoft\Windows\Temporary Internet Files\Content.IE5\IVNQBAJR\MP900449121[1].jpg"/>
          <p:cNvPicPr>
            <a:picLocks noChangeAspect="1" noChangeArrowheads="1"/>
          </p:cNvPicPr>
          <p:nvPr/>
        </p:nvPicPr>
        <p:blipFill>
          <a:blip r:embed="rId3" cstate="print"/>
          <a:srcRect/>
          <a:stretch>
            <a:fillRect/>
          </a:stretch>
        </p:blipFill>
        <p:spPr bwMode="auto">
          <a:xfrm>
            <a:off x="6444208" y="0"/>
            <a:ext cx="2699792" cy="1592796"/>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0899">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nodeType="clickEffect">
                                  <p:stCondLst>
                                    <p:cond delay="0"/>
                                  </p:stCondLst>
                                  <p:childTnLst>
                                    <p:set>
                                      <p:cBhvr>
                                        <p:cTn id="10" dur="1" fill="hold">
                                          <p:stCondLst>
                                            <p:cond delay="0"/>
                                          </p:stCondLst>
                                        </p:cTn>
                                        <p:tgtEl>
                                          <p:spTgt spid="80899">
                                            <p:txEl>
                                              <p:pRg st="5" end="5"/>
                                            </p:txEl>
                                          </p:spTgt>
                                        </p:tgtEl>
                                        <p:attrNameLst>
                                          <p:attrName>style.visibility</p:attrName>
                                        </p:attrNameLst>
                                      </p:cBhvr>
                                      <p:to>
                                        <p:strVal val="visible"/>
                                      </p:to>
                                    </p:set>
                                    <p:animEffect transition="in" filter="blinds(horizontal)">
                                      <p:cBhvr>
                                        <p:cTn id="11" dur="500"/>
                                        <p:tgtEl>
                                          <p:spTgt spid="80899">
                                            <p:txEl>
                                              <p:pRg st="5" end="5"/>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nodeType="clickEffect">
                                  <p:stCondLst>
                                    <p:cond delay="0"/>
                                  </p:stCondLst>
                                  <p:childTnLst>
                                    <p:set>
                                      <p:cBhvr>
                                        <p:cTn id="15" dur="1" fill="hold">
                                          <p:stCondLst>
                                            <p:cond delay="0"/>
                                          </p:stCondLst>
                                        </p:cTn>
                                        <p:tgtEl>
                                          <p:spTgt spid="80899">
                                            <p:txEl>
                                              <p:pRg st="6" end="6"/>
                                            </p:txEl>
                                          </p:spTgt>
                                        </p:tgtEl>
                                        <p:attrNameLst>
                                          <p:attrName>style.visibility</p:attrName>
                                        </p:attrNameLst>
                                      </p:cBhvr>
                                      <p:to>
                                        <p:strVal val="visible"/>
                                      </p:to>
                                    </p:set>
                                    <p:animEffect transition="in" filter="blinds(horizontal)">
                                      <p:cBhvr>
                                        <p:cTn id="16" dur="500"/>
                                        <p:tgtEl>
                                          <p:spTgt spid="80899">
                                            <p:txEl>
                                              <p:pRg st="6" end="6"/>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80899">
                                            <p:txEl>
                                              <p:pRg st="7" end="7"/>
                                            </p:txEl>
                                          </p:spTgt>
                                        </p:tgtEl>
                                        <p:attrNameLst>
                                          <p:attrName>style.visibility</p:attrName>
                                        </p:attrNameLst>
                                      </p:cBhvr>
                                      <p:to>
                                        <p:strVal val="visible"/>
                                      </p:to>
                                    </p:set>
                                    <p:animEffect transition="in" filter="blinds(horizontal)">
                                      <p:cBhvr>
                                        <p:cTn id="21" dur="500"/>
                                        <p:tgtEl>
                                          <p:spTgt spid="80899">
                                            <p:txEl>
                                              <p:pRg st="7" end="7"/>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808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algn="l"/>
            <a:r>
              <a:rPr lang="en-GB" b="1" dirty="0">
                <a:solidFill>
                  <a:schemeClr val="tx2"/>
                </a:solidFill>
              </a:rPr>
              <a:t>Building successful teams</a:t>
            </a:r>
          </a:p>
        </p:txBody>
      </p:sp>
      <p:sp>
        <p:nvSpPr>
          <p:cNvPr id="81923" name="Rectangle 3"/>
          <p:cNvSpPr>
            <a:spLocks noGrp="1" noChangeArrowheads="1"/>
          </p:cNvSpPr>
          <p:nvPr>
            <p:ph idx="1"/>
          </p:nvPr>
        </p:nvSpPr>
        <p:spPr>
          <a:xfrm>
            <a:off x="412750" y="1340768"/>
            <a:ext cx="8462963" cy="5004447"/>
          </a:xfrm>
          <a:noFill/>
          <a:ln/>
        </p:spPr>
        <p:txBody>
          <a:bodyPr wrap="square">
            <a:spAutoFit/>
          </a:bodyPr>
          <a:lstStyle/>
          <a:p>
            <a:pPr>
              <a:buFontTx/>
              <a:buNone/>
            </a:pPr>
            <a:r>
              <a:rPr lang="en-GB" sz="2800" dirty="0" smtClean="0"/>
              <a:t>Who builds/designs teams?   </a:t>
            </a:r>
            <a:r>
              <a:rPr lang="en-GB" sz="2800" b="1" dirty="0" smtClean="0"/>
              <a:t>Managers</a:t>
            </a:r>
          </a:p>
          <a:p>
            <a:pPr lvl="1"/>
            <a:r>
              <a:rPr lang="en-GB" dirty="0" smtClean="0"/>
              <a:t>Clarification </a:t>
            </a:r>
            <a:r>
              <a:rPr lang="en-GB" dirty="0"/>
              <a:t>of objectives and resources</a:t>
            </a:r>
          </a:p>
          <a:p>
            <a:pPr lvl="1"/>
            <a:r>
              <a:rPr lang="en-GB" dirty="0"/>
              <a:t>Organisational processes and clarification of roles</a:t>
            </a:r>
          </a:p>
          <a:p>
            <a:pPr lvl="1"/>
            <a:r>
              <a:rPr lang="en-GB" dirty="0"/>
              <a:t>Empowerment, decision-making and channels of communication</a:t>
            </a:r>
          </a:p>
          <a:p>
            <a:pPr lvl="1"/>
            <a:r>
              <a:rPr lang="en-GB" dirty="0"/>
              <a:t>Patterns of interaction, task and maintenance functions</a:t>
            </a:r>
          </a:p>
          <a:p>
            <a:pPr lvl="1"/>
            <a:r>
              <a:rPr lang="en-GB" dirty="0"/>
              <a:t>Social processes and the informal organisation</a:t>
            </a:r>
          </a:p>
          <a:p>
            <a:pPr lvl="1"/>
            <a:r>
              <a:rPr lang="en-GB" dirty="0"/>
              <a:t>Management systems and leadership style</a:t>
            </a:r>
          </a:p>
          <a:p>
            <a:pPr lvl="1"/>
            <a:r>
              <a:rPr lang="en-GB" dirty="0"/>
              <a:t>Training and development</a:t>
            </a:r>
          </a:p>
        </p:txBody>
      </p:sp>
      <p:pic>
        <p:nvPicPr>
          <p:cNvPr id="21506" name="Picture 2" descr="C:\Users\Michael\AppData\Local\Microsoft\Windows\Temporary Internet Files\Content.IE5\IVNQBAJR\MC900078837[1].wmf"/>
          <p:cNvPicPr>
            <a:picLocks noChangeAspect="1" noChangeArrowheads="1"/>
          </p:cNvPicPr>
          <p:nvPr/>
        </p:nvPicPr>
        <p:blipFill>
          <a:blip r:embed="rId3" cstate="print"/>
          <a:srcRect/>
          <a:stretch>
            <a:fillRect/>
          </a:stretch>
        </p:blipFill>
        <p:spPr bwMode="auto">
          <a:xfrm>
            <a:off x="7092280" y="0"/>
            <a:ext cx="2051720" cy="1934709"/>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81923">
                                            <p:txEl>
                                              <p:pRg st="1" end="1"/>
                                            </p:txEl>
                                          </p:spTgt>
                                        </p:tgtEl>
                                        <p:attrNameLst>
                                          <p:attrName>style.visibility</p:attrName>
                                        </p:attrNameLst>
                                      </p:cBhvr>
                                      <p:to>
                                        <p:strVal val="visible"/>
                                      </p:to>
                                    </p:set>
                                    <p:animEffect transition="in" filter="blinds(horizontal)">
                                      <p:cBhvr>
                                        <p:cTn id="15" dur="500"/>
                                        <p:tgtEl>
                                          <p:spTgt spid="8192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81923">
                                            <p:txEl>
                                              <p:pRg st="2" end="2"/>
                                            </p:txEl>
                                          </p:spTgt>
                                        </p:tgtEl>
                                        <p:attrNameLst>
                                          <p:attrName>style.visibility</p:attrName>
                                        </p:attrNameLst>
                                      </p:cBhvr>
                                      <p:to>
                                        <p:strVal val="visible"/>
                                      </p:to>
                                    </p:set>
                                    <p:animEffect transition="in" filter="blinds(horizontal)">
                                      <p:cBhvr>
                                        <p:cTn id="18" dur="500"/>
                                        <p:tgtEl>
                                          <p:spTgt spid="8192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81923">
                                            <p:txEl>
                                              <p:pRg st="3" end="3"/>
                                            </p:txEl>
                                          </p:spTgt>
                                        </p:tgtEl>
                                        <p:attrNameLst>
                                          <p:attrName>style.visibility</p:attrName>
                                        </p:attrNameLst>
                                      </p:cBhvr>
                                      <p:to>
                                        <p:strVal val="visible"/>
                                      </p:to>
                                    </p:set>
                                    <p:animEffect transition="in" filter="blinds(horizontal)">
                                      <p:cBhvr>
                                        <p:cTn id="21" dur="500"/>
                                        <p:tgtEl>
                                          <p:spTgt spid="8192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81923">
                                            <p:txEl>
                                              <p:pRg st="4" end="4"/>
                                            </p:txEl>
                                          </p:spTgt>
                                        </p:tgtEl>
                                        <p:attrNameLst>
                                          <p:attrName>style.visibility</p:attrName>
                                        </p:attrNameLst>
                                      </p:cBhvr>
                                      <p:to>
                                        <p:strVal val="visible"/>
                                      </p:to>
                                    </p:set>
                                    <p:animEffect transition="in" filter="blinds(horizontal)">
                                      <p:cBhvr>
                                        <p:cTn id="24" dur="500"/>
                                        <p:tgtEl>
                                          <p:spTgt spid="8192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81923">
                                            <p:txEl>
                                              <p:pRg st="5" end="5"/>
                                            </p:txEl>
                                          </p:spTgt>
                                        </p:tgtEl>
                                        <p:attrNameLst>
                                          <p:attrName>style.visibility</p:attrName>
                                        </p:attrNameLst>
                                      </p:cBhvr>
                                      <p:to>
                                        <p:strVal val="visible"/>
                                      </p:to>
                                    </p:set>
                                    <p:animEffect transition="in" filter="blinds(horizontal)">
                                      <p:cBhvr>
                                        <p:cTn id="27" dur="500"/>
                                        <p:tgtEl>
                                          <p:spTgt spid="81923">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81923">
                                            <p:txEl>
                                              <p:pRg st="6" end="6"/>
                                            </p:txEl>
                                          </p:spTgt>
                                        </p:tgtEl>
                                        <p:attrNameLst>
                                          <p:attrName>style.visibility</p:attrName>
                                        </p:attrNameLst>
                                      </p:cBhvr>
                                      <p:to>
                                        <p:strVal val="visible"/>
                                      </p:to>
                                    </p:set>
                                    <p:animEffect transition="in" filter="blinds(horizontal)">
                                      <p:cBhvr>
                                        <p:cTn id="30" dur="500"/>
                                        <p:tgtEl>
                                          <p:spTgt spid="81923">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81923">
                                            <p:txEl>
                                              <p:pRg st="7" end="7"/>
                                            </p:txEl>
                                          </p:spTgt>
                                        </p:tgtEl>
                                        <p:attrNameLst>
                                          <p:attrName>style.visibility</p:attrName>
                                        </p:attrNameLst>
                                      </p:cBhvr>
                                      <p:to>
                                        <p:strVal val="visible"/>
                                      </p:to>
                                    </p:set>
                                    <p:animEffect transition="in" filter="blinds(horizontal)">
                                      <p:cBhvr>
                                        <p:cTn id="33" dur="500"/>
                                        <p:tgtEl>
                                          <p:spTgt spid="819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normAutofit fontScale="90000"/>
          </a:bodyPr>
          <a:lstStyle/>
          <a:p>
            <a:pPr algn="l"/>
            <a:r>
              <a:rPr lang="en-GB" b="1" dirty="0">
                <a:solidFill>
                  <a:schemeClr val="tx2"/>
                </a:solidFill>
              </a:rPr>
              <a:t>Skills for successful </a:t>
            </a:r>
            <a:r>
              <a:rPr lang="en-GB" b="1" dirty="0" smtClean="0">
                <a:solidFill>
                  <a:schemeClr val="tx2"/>
                </a:solidFill>
              </a:rPr>
              <a:t/>
            </a:r>
            <a:br>
              <a:rPr lang="en-GB" b="1" dirty="0" smtClean="0">
                <a:solidFill>
                  <a:schemeClr val="tx2"/>
                </a:solidFill>
              </a:rPr>
            </a:br>
            <a:r>
              <a:rPr lang="en-GB" b="1" dirty="0" smtClean="0">
                <a:solidFill>
                  <a:schemeClr val="tx2"/>
                </a:solidFill>
              </a:rPr>
              <a:t>teamwork</a:t>
            </a:r>
            <a:endParaRPr lang="en-GB" b="1" dirty="0">
              <a:solidFill>
                <a:schemeClr val="tx2"/>
              </a:solidFill>
            </a:endParaRPr>
          </a:p>
        </p:txBody>
      </p:sp>
      <p:sp>
        <p:nvSpPr>
          <p:cNvPr id="82947" name="Rectangle 3"/>
          <p:cNvSpPr>
            <a:spLocks noGrp="1" noChangeArrowheads="1"/>
          </p:cNvSpPr>
          <p:nvPr>
            <p:ph sz="half" idx="1"/>
          </p:nvPr>
        </p:nvSpPr>
        <p:spPr>
          <a:xfrm>
            <a:off x="452438" y="1522413"/>
            <a:ext cx="4038600" cy="3937000"/>
          </a:xfrm>
        </p:spPr>
        <p:txBody>
          <a:bodyPr>
            <a:spAutoFit/>
          </a:bodyPr>
          <a:lstStyle/>
          <a:p>
            <a:r>
              <a:rPr lang="en-GB" dirty="0"/>
              <a:t>Self management</a:t>
            </a:r>
          </a:p>
          <a:p>
            <a:r>
              <a:rPr lang="en-GB" dirty="0"/>
              <a:t>Communication</a:t>
            </a:r>
          </a:p>
          <a:p>
            <a:r>
              <a:rPr lang="en-GB" dirty="0"/>
              <a:t>Leadership</a:t>
            </a:r>
          </a:p>
          <a:p>
            <a:r>
              <a:rPr lang="en-GB" dirty="0"/>
              <a:t>Responsibility</a:t>
            </a:r>
          </a:p>
          <a:p>
            <a:r>
              <a:rPr lang="en-GB" dirty="0"/>
              <a:t>Supportiveness of diversity</a:t>
            </a:r>
          </a:p>
          <a:p>
            <a:r>
              <a:rPr lang="en-GB" dirty="0"/>
              <a:t>Feedback and evaluation</a:t>
            </a:r>
          </a:p>
        </p:txBody>
      </p:sp>
      <p:sp>
        <p:nvSpPr>
          <p:cNvPr id="82948" name="Rectangle 4"/>
          <p:cNvSpPr>
            <a:spLocks noGrp="1" noChangeArrowheads="1"/>
          </p:cNvSpPr>
          <p:nvPr>
            <p:ph sz="half" idx="2"/>
          </p:nvPr>
        </p:nvSpPr>
        <p:spPr>
          <a:xfrm>
            <a:off x="4476750" y="1522413"/>
            <a:ext cx="4038600" cy="5090624"/>
          </a:xfrm>
          <a:noFill/>
          <a:ln/>
        </p:spPr>
        <p:txBody>
          <a:bodyPr wrap="square">
            <a:spAutoFit/>
          </a:bodyPr>
          <a:lstStyle/>
          <a:p>
            <a:r>
              <a:rPr lang="en-GB" dirty="0"/>
              <a:t>Strategic planning</a:t>
            </a:r>
          </a:p>
          <a:p>
            <a:r>
              <a:rPr lang="en-GB" dirty="0"/>
              <a:t>Shaping successful meetings</a:t>
            </a:r>
          </a:p>
          <a:p>
            <a:r>
              <a:rPr lang="en-GB" dirty="0"/>
              <a:t>Resolving </a:t>
            </a:r>
            <a:r>
              <a:rPr lang="en-GB" dirty="0" smtClean="0"/>
              <a:t>conflicts</a:t>
            </a:r>
          </a:p>
          <a:p>
            <a:endParaRPr lang="en-GB" dirty="0" smtClean="0"/>
          </a:p>
          <a:p>
            <a:pPr>
              <a:buNone/>
            </a:pPr>
            <a:r>
              <a:rPr lang="en-GB" b="1" dirty="0" smtClean="0"/>
              <a:t>And........</a:t>
            </a:r>
          </a:p>
          <a:p>
            <a:pPr>
              <a:buNone/>
            </a:pPr>
            <a:endParaRPr lang="en-GB" b="1" dirty="0" smtClean="0"/>
          </a:p>
          <a:p>
            <a:r>
              <a:rPr lang="en-GB" b="1" dirty="0" smtClean="0"/>
              <a:t>Enjoyment</a:t>
            </a:r>
          </a:p>
          <a:p>
            <a:pPr>
              <a:buNone/>
            </a:pPr>
            <a:r>
              <a:rPr lang="en-GB" b="1" dirty="0" smtClean="0"/>
              <a:t>	Have fun!</a:t>
            </a:r>
            <a:endParaRPr lang="en-GB" b="1" dirty="0"/>
          </a:p>
          <a:p>
            <a:pPr>
              <a:buNone/>
            </a:pPr>
            <a:endParaRPr lang="en-GB" dirty="0"/>
          </a:p>
        </p:txBody>
      </p:sp>
      <p:pic>
        <p:nvPicPr>
          <p:cNvPr id="22530" name="Picture 2" descr="C:\Users\Michael\AppData\Local\Microsoft\Windows\Temporary Internet Files\Content.IE5\D6985L8L\MC900370018[1].wmf"/>
          <p:cNvPicPr>
            <a:picLocks noChangeAspect="1" noChangeArrowheads="1"/>
          </p:cNvPicPr>
          <p:nvPr/>
        </p:nvPicPr>
        <p:blipFill>
          <a:blip r:embed="rId3" cstate="print"/>
          <a:srcRect/>
          <a:stretch>
            <a:fillRect/>
          </a:stretch>
        </p:blipFill>
        <p:spPr bwMode="auto">
          <a:xfrm>
            <a:off x="7020272" y="0"/>
            <a:ext cx="1842516" cy="1535278"/>
          </a:xfrm>
          <a:prstGeom prst="rect">
            <a:avLst/>
          </a:prstGeom>
          <a:noFill/>
        </p:spPr>
      </p:pic>
      <p:pic>
        <p:nvPicPr>
          <p:cNvPr id="22531" name="Picture 3" descr="C:\Users\Michael\AppData\Local\Microsoft\Windows\Temporary Internet Files\Content.IE5\D6985L8L\MP900431163[1].jpg"/>
          <p:cNvPicPr>
            <a:picLocks noChangeAspect="1" noChangeArrowheads="1"/>
          </p:cNvPicPr>
          <p:nvPr/>
        </p:nvPicPr>
        <p:blipFill>
          <a:blip r:embed="rId4" cstate="print"/>
          <a:srcRect/>
          <a:stretch>
            <a:fillRect/>
          </a:stretch>
        </p:blipFill>
        <p:spPr bwMode="auto">
          <a:xfrm>
            <a:off x="6876256" y="5013176"/>
            <a:ext cx="2051720" cy="1367279"/>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animEffect transition="in" filter="blinds(horizontal)">
                                      <p:cBhvr>
                                        <p:cTn id="7" dur="500"/>
                                        <p:tgtEl>
                                          <p:spTgt spid="82947">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82947">
                                            <p:txEl>
                                              <p:pRg st="1" end="1"/>
                                            </p:txEl>
                                          </p:spTgt>
                                        </p:tgtEl>
                                        <p:attrNameLst>
                                          <p:attrName>style.visibility</p:attrName>
                                        </p:attrNameLst>
                                      </p:cBhvr>
                                      <p:to>
                                        <p:strVal val="visible"/>
                                      </p:to>
                                    </p:set>
                                    <p:animEffect transition="in" filter="blinds(horizontal)">
                                      <p:cBhvr>
                                        <p:cTn id="10" dur="500"/>
                                        <p:tgtEl>
                                          <p:spTgt spid="82947">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82947">
                                            <p:txEl>
                                              <p:pRg st="2" end="2"/>
                                            </p:txEl>
                                          </p:spTgt>
                                        </p:tgtEl>
                                        <p:attrNameLst>
                                          <p:attrName>style.visibility</p:attrName>
                                        </p:attrNameLst>
                                      </p:cBhvr>
                                      <p:to>
                                        <p:strVal val="visible"/>
                                      </p:to>
                                    </p:set>
                                    <p:animEffect transition="in" filter="blinds(horizontal)">
                                      <p:cBhvr>
                                        <p:cTn id="13" dur="500"/>
                                        <p:tgtEl>
                                          <p:spTgt spid="82947">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82947">
                                            <p:txEl>
                                              <p:pRg st="3" end="3"/>
                                            </p:txEl>
                                          </p:spTgt>
                                        </p:tgtEl>
                                        <p:attrNameLst>
                                          <p:attrName>style.visibility</p:attrName>
                                        </p:attrNameLst>
                                      </p:cBhvr>
                                      <p:to>
                                        <p:strVal val="visible"/>
                                      </p:to>
                                    </p:set>
                                    <p:animEffect transition="in" filter="blinds(horizontal)">
                                      <p:cBhvr>
                                        <p:cTn id="16" dur="500"/>
                                        <p:tgtEl>
                                          <p:spTgt spid="82947">
                                            <p:txEl>
                                              <p:pRg st="3" end="3"/>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82947">
                                            <p:txEl>
                                              <p:pRg st="4" end="4"/>
                                            </p:txEl>
                                          </p:spTgt>
                                        </p:tgtEl>
                                        <p:attrNameLst>
                                          <p:attrName>style.visibility</p:attrName>
                                        </p:attrNameLst>
                                      </p:cBhvr>
                                      <p:to>
                                        <p:strVal val="visible"/>
                                      </p:to>
                                    </p:set>
                                    <p:animEffect transition="in" filter="blinds(horizontal)">
                                      <p:cBhvr>
                                        <p:cTn id="19" dur="500"/>
                                        <p:tgtEl>
                                          <p:spTgt spid="82947">
                                            <p:txEl>
                                              <p:pRg st="4" end="4"/>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82947">
                                            <p:txEl>
                                              <p:pRg st="5" end="5"/>
                                            </p:txEl>
                                          </p:spTgt>
                                        </p:tgtEl>
                                        <p:attrNameLst>
                                          <p:attrName>style.visibility</p:attrName>
                                        </p:attrNameLst>
                                      </p:cBhvr>
                                      <p:to>
                                        <p:strVal val="visible"/>
                                      </p:to>
                                    </p:set>
                                    <p:animEffect transition="in" filter="blinds(horizontal)">
                                      <p:cBhvr>
                                        <p:cTn id="22" dur="500"/>
                                        <p:tgtEl>
                                          <p:spTgt spid="8294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82948">
                                            <p:txEl>
                                              <p:pRg st="0" end="0"/>
                                            </p:txEl>
                                          </p:spTgt>
                                        </p:tgtEl>
                                        <p:attrNameLst>
                                          <p:attrName>style.visibility</p:attrName>
                                        </p:attrNameLst>
                                      </p:cBhvr>
                                      <p:to>
                                        <p:strVal val="visible"/>
                                      </p:to>
                                    </p:set>
                                    <p:animEffect transition="in" filter="blinds(horizontal)">
                                      <p:cBhvr>
                                        <p:cTn id="27" dur="500"/>
                                        <p:tgtEl>
                                          <p:spTgt spid="82948">
                                            <p:txEl>
                                              <p:pRg st="0" end="0"/>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82948">
                                            <p:txEl>
                                              <p:pRg st="1" end="1"/>
                                            </p:txEl>
                                          </p:spTgt>
                                        </p:tgtEl>
                                        <p:attrNameLst>
                                          <p:attrName>style.visibility</p:attrName>
                                        </p:attrNameLst>
                                      </p:cBhvr>
                                      <p:to>
                                        <p:strVal val="visible"/>
                                      </p:to>
                                    </p:set>
                                    <p:animEffect transition="in" filter="blinds(horizontal)">
                                      <p:cBhvr>
                                        <p:cTn id="30" dur="500"/>
                                        <p:tgtEl>
                                          <p:spTgt spid="82948">
                                            <p:txEl>
                                              <p:pRg st="1" end="1"/>
                                            </p:txEl>
                                          </p:spTgt>
                                        </p:tgtEl>
                                      </p:cBhvr>
                                    </p:animEffect>
                                  </p:childTnLst>
                                </p:cTn>
                              </p:par>
                            </p:childTnLst>
                          </p:cTn>
                        </p:par>
                        <p:par>
                          <p:cTn id="31" fill="hold">
                            <p:stCondLst>
                              <p:cond delay="500"/>
                            </p:stCondLst>
                            <p:childTnLst>
                              <p:par>
                                <p:cTn id="32" presetID="3" presetClass="entr" presetSubtype="10" fill="hold" nodeType="afterEffect">
                                  <p:stCondLst>
                                    <p:cond delay="0"/>
                                  </p:stCondLst>
                                  <p:childTnLst>
                                    <p:set>
                                      <p:cBhvr>
                                        <p:cTn id="33" dur="1" fill="hold">
                                          <p:stCondLst>
                                            <p:cond delay="0"/>
                                          </p:stCondLst>
                                        </p:cTn>
                                        <p:tgtEl>
                                          <p:spTgt spid="82948">
                                            <p:txEl>
                                              <p:pRg st="2" end="2"/>
                                            </p:txEl>
                                          </p:spTgt>
                                        </p:tgtEl>
                                        <p:attrNameLst>
                                          <p:attrName>style.visibility</p:attrName>
                                        </p:attrNameLst>
                                      </p:cBhvr>
                                      <p:to>
                                        <p:strVal val="visible"/>
                                      </p:to>
                                    </p:set>
                                    <p:animEffect transition="in" filter="blinds(horizontal)">
                                      <p:cBhvr>
                                        <p:cTn id="34" dur="500"/>
                                        <p:tgtEl>
                                          <p:spTgt spid="82948">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2948">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2948">
                                            <p:txEl>
                                              <p:pRg st="6" end="6"/>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8294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Understanding the Stages of Team Formation</a:t>
            </a:r>
            <a:br>
              <a:rPr lang="en-US" b="1" dirty="0"/>
            </a:br>
            <a:endParaRPr lang="en-US" dirty="0"/>
          </a:p>
        </p:txBody>
      </p:sp>
      <p:sp>
        <p:nvSpPr>
          <p:cNvPr id="3" name="Content Placeholder 2"/>
          <p:cNvSpPr>
            <a:spLocks noGrp="1"/>
          </p:cNvSpPr>
          <p:nvPr>
            <p:ph idx="1"/>
          </p:nvPr>
        </p:nvSpPr>
        <p:spPr/>
        <p:txBody>
          <a:bodyPr/>
          <a:lstStyle/>
          <a:p>
            <a:endParaRPr lang="en-US" b="1" dirty="0"/>
          </a:p>
          <a:p>
            <a:r>
              <a:rPr lang="en-US" dirty="0" smtClean="0"/>
              <a:t>Forming </a:t>
            </a:r>
            <a:r>
              <a:rPr lang="en-US" dirty="0"/>
              <a:t>a team takes time, and members often go through recognizable stages as they change from being a collection of strangers to a united group with common goals. </a:t>
            </a:r>
            <a:endParaRPr lang="en-US" dirty="0" smtClean="0"/>
          </a:p>
          <a:p>
            <a:r>
              <a:rPr lang="en-US" dirty="0" smtClean="0"/>
              <a:t>Bruce </a:t>
            </a:r>
            <a:r>
              <a:rPr lang="en-US" dirty="0" err="1"/>
              <a:t>Tuckman's</a:t>
            </a:r>
            <a:r>
              <a:rPr lang="en-US" dirty="0"/>
              <a:t> Forming, Storming, Norming, and Performing model describes these stages. </a:t>
            </a:r>
            <a:endParaRPr lang="en-US" dirty="0" smtClean="0"/>
          </a:p>
          <a:p>
            <a:endParaRPr lang="en-US" dirty="0"/>
          </a:p>
        </p:txBody>
      </p:sp>
    </p:spTree>
    <p:extLst>
      <p:ext uri="{BB962C8B-B14F-4D97-AF65-F5344CB8AC3E}">
        <p14:creationId xmlns:p14="http://schemas.microsoft.com/office/powerpoint/2010/main" val="8253045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Tuckman</a:t>
            </a:r>
            <a:endParaRPr lang="en-US" dirty="0"/>
          </a:p>
        </p:txBody>
      </p:sp>
      <p:sp>
        <p:nvSpPr>
          <p:cNvPr id="3" name="Content Placeholder 2"/>
          <p:cNvSpPr>
            <a:spLocks noGrp="1"/>
          </p:cNvSpPr>
          <p:nvPr>
            <p:ph idx="1"/>
          </p:nvPr>
        </p:nvSpPr>
        <p:spPr/>
        <p:txBody>
          <a:bodyPr/>
          <a:lstStyle/>
          <a:p>
            <a:r>
              <a:rPr lang="en-US" dirty="0"/>
              <a:t>Psychologist Bruce </a:t>
            </a:r>
            <a:r>
              <a:rPr lang="en-US" dirty="0" err="1"/>
              <a:t>Tuckman</a:t>
            </a:r>
            <a:r>
              <a:rPr lang="en-US" dirty="0"/>
              <a:t> first came up with the memorable phrase "forming, storming, norming, and performing" in his 1965 article, </a:t>
            </a:r>
            <a:r>
              <a:rPr lang="en-US" dirty="0" smtClean="0">
                <a:hlinkClick r:id="rId2"/>
              </a:rPr>
              <a:t>”Developmental </a:t>
            </a:r>
            <a:r>
              <a:rPr lang="en-US" dirty="0">
                <a:hlinkClick r:id="rId2"/>
              </a:rPr>
              <a:t>Sequence in Small Groups</a:t>
            </a:r>
            <a:r>
              <a:rPr lang="en-US" dirty="0"/>
              <a:t>." </a:t>
            </a:r>
            <a:endParaRPr lang="en-US" dirty="0" smtClean="0"/>
          </a:p>
          <a:p>
            <a:endParaRPr lang="en-US" dirty="0"/>
          </a:p>
          <a:p>
            <a:r>
              <a:rPr lang="en-US" dirty="0" smtClean="0"/>
              <a:t>He </a:t>
            </a:r>
            <a:r>
              <a:rPr lang="en-US" dirty="0"/>
              <a:t>used it to describe the path that most teams follow on their way to high performance. </a:t>
            </a:r>
            <a:endParaRPr lang="en-US" dirty="0" smtClean="0"/>
          </a:p>
          <a:p>
            <a:endParaRPr lang="en-US" dirty="0"/>
          </a:p>
          <a:p>
            <a:r>
              <a:rPr lang="en-US" dirty="0" smtClean="0"/>
              <a:t>Later</a:t>
            </a:r>
            <a:r>
              <a:rPr lang="en-US" dirty="0"/>
              <a:t>, he added a fifth stage, "adjourning" (which is sometimes known as "mourning").</a:t>
            </a:r>
          </a:p>
        </p:txBody>
      </p:sp>
    </p:spTree>
    <p:extLst>
      <p:ext uri="{BB962C8B-B14F-4D97-AF65-F5344CB8AC3E}">
        <p14:creationId xmlns:p14="http://schemas.microsoft.com/office/powerpoint/2010/main" val="10206364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forming</a:t>
            </a:r>
            <a:endParaRPr lang="en-US" dirty="0"/>
          </a:p>
        </p:txBody>
      </p:sp>
      <p:sp>
        <p:nvSpPr>
          <p:cNvPr id="3" name="Content Placeholder 2"/>
          <p:cNvSpPr>
            <a:spLocks noGrp="1"/>
          </p:cNvSpPr>
          <p:nvPr>
            <p:ph idx="1"/>
          </p:nvPr>
        </p:nvSpPr>
        <p:spPr/>
        <p:txBody>
          <a:bodyPr>
            <a:normAutofit lnSpcReduction="10000"/>
          </a:bodyPr>
          <a:lstStyle/>
          <a:p>
            <a:r>
              <a:rPr lang="en-US" dirty="0"/>
              <a:t>In this stage, most team members are positive and polite. Some are anxious, as they haven't fully understood what work the team will do. </a:t>
            </a:r>
            <a:endParaRPr lang="en-US" dirty="0" smtClean="0"/>
          </a:p>
          <a:p>
            <a:endParaRPr lang="en-US" dirty="0"/>
          </a:p>
          <a:p>
            <a:r>
              <a:rPr lang="en-US" dirty="0" smtClean="0"/>
              <a:t>A leader would play </a:t>
            </a:r>
            <a:r>
              <a:rPr lang="en-US" dirty="0"/>
              <a:t>a dominant role at this stage, because team members' roles and responsibilities aren't clear</a:t>
            </a:r>
            <a:r>
              <a:rPr lang="en-US" dirty="0" smtClean="0"/>
              <a:t>.</a:t>
            </a:r>
          </a:p>
          <a:p>
            <a:endParaRPr lang="en-US" dirty="0"/>
          </a:p>
          <a:p>
            <a:r>
              <a:rPr lang="en-US" dirty="0"/>
              <a:t>This stage can last for some time, as people start to work together, and as they make an effort to get to know their new colleagues.</a:t>
            </a:r>
          </a:p>
          <a:p>
            <a:endParaRPr lang="en-US" dirty="0"/>
          </a:p>
        </p:txBody>
      </p:sp>
    </p:spTree>
    <p:extLst>
      <p:ext uri="{BB962C8B-B14F-4D97-AF65-F5344CB8AC3E}">
        <p14:creationId xmlns:p14="http://schemas.microsoft.com/office/powerpoint/2010/main" val="31649249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storming</a:t>
            </a:r>
            <a:endParaRPr lang="en-US" dirty="0"/>
          </a:p>
        </p:txBody>
      </p:sp>
      <p:sp>
        <p:nvSpPr>
          <p:cNvPr id="3" name="Content Placeholder 2"/>
          <p:cNvSpPr>
            <a:spLocks noGrp="1"/>
          </p:cNvSpPr>
          <p:nvPr>
            <p:ph idx="1"/>
          </p:nvPr>
        </p:nvSpPr>
        <p:spPr/>
        <p:txBody>
          <a:bodyPr>
            <a:normAutofit/>
          </a:bodyPr>
          <a:lstStyle/>
          <a:p>
            <a:r>
              <a:rPr lang="en-US" dirty="0" smtClean="0"/>
              <a:t>Next</a:t>
            </a:r>
            <a:r>
              <a:rPr lang="en-US" dirty="0"/>
              <a:t>, the team moves into the storming phase, where people start to push against the boundaries established in the forming stage. This is the stage where many teams fail.</a:t>
            </a:r>
          </a:p>
          <a:p>
            <a:r>
              <a:rPr lang="en-US" dirty="0"/>
              <a:t>Storming often starts where there is a conflict between team members' natural working styles. People may work in different ways for all sorts of reasons but, if differing working styles cause unforeseen problems, they may become frustrated</a:t>
            </a:r>
            <a:r>
              <a:rPr lang="en-US" dirty="0" smtClean="0"/>
              <a:t>. </a:t>
            </a:r>
            <a:r>
              <a:rPr lang="en-US" dirty="0" err="1" smtClean="0"/>
              <a:t>es</a:t>
            </a:r>
            <a:r>
              <a:rPr lang="en-US" dirty="0"/>
              <a:t>.</a:t>
            </a:r>
          </a:p>
          <a:p>
            <a:endParaRPr lang="en-US" dirty="0"/>
          </a:p>
        </p:txBody>
      </p:sp>
    </p:spTree>
    <p:extLst>
      <p:ext uri="{BB962C8B-B14F-4D97-AF65-F5344CB8AC3E}">
        <p14:creationId xmlns:p14="http://schemas.microsoft.com/office/powerpoint/2010/main" val="42874565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storming</a:t>
            </a:r>
            <a:endParaRPr lang="en-US" dirty="0"/>
          </a:p>
        </p:txBody>
      </p:sp>
      <p:sp>
        <p:nvSpPr>
          <p:cNvPr id="3" name="Content Placeholder 2"/>
          <p:cNvSpPr>
            <a:spLocks noGrp="1"/>
          </p:cNvSpPr>
          <p:nvPr>
            <p:ph idx="1"/>
          </p:nvPr>
        </p:nvSpPr>
        <p:spPr/>
        <p:txBody>
          <a:bodyPr>
            <a:normAutofit/>
          </a:bodyPr>
          <a:lstStyle/>
          <a:p>
            <a:endParaRPr lang="en-US" dirty="0"/>
          </a:p>
          <a:p>
            <a:r>
              <a:rPr lang="en-US" dirty="0"/>
              <a:t>Storming can also happen in other situations. For example, team members may challenge </a:t>
            </a:r>
            <a:r>
              <a:rPr lang="en-US" dirty="0" smtClean="0"/>
              <a:t>the leaders </a:t>
            </a:r>
            <a:r>
              <a:rPr lang="en-US" dirty="0"/>
              <a:t>authority, or jockey for position as their roles are clarified. </a:t>
            </a:r>
            <a:endParaRPr lang="en-US" dirty="0" smtClean="0"/>
          </a:p>
          <a:p>
            <a:endParaRPr lang="en-US" dirty="0"/>
          </a:p>
          <a:p>
            <a:r>
              <a:rPr lang="en-US" dirty="0" smtClean="0"/>
              <a:t>Or</a:t>
            </a:r>
            <a:r>
              <a:rPr lang="en-US" dirty="0"/>
              <a:t>, if </a:t>
            </a:r>
            <a:r>
              <a:rPr lang="en-US" dirty="0" smtClean="0"/>
              <a:t>it hasn’t been defined </a:t>
            </a:r>
            <a:r>
              <a:rPr lang="en-US" dirty="0"/>
              <a:t>clearly how the team will work, people may feel overwhelmed by their workload, or they could be uncomfortable with the approach </a:t>
            </a:r>
            <a:r>
              <a:rPr lang="en-US" dirty="0" smtClean="0"/>
              <a:t>the leader is using.</a:t>
            </a:r>
            <a:endParaRPr lang="en-US" dirty="0"/>
          </a:p>
        </p:txBody>
      </p:sp>
    </p:spTree>
    <p:extLst>
      <p:ext uri="{BB962C8B-B14F-4D97-AF65-F5344CB8AC3E}">
        <p14:creationId xmlns:p14="http://schemas.microsoft.com/office/powerpoint/2010/main" val="28664144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storming</a:t>
            </a:r>
            <a:endParaRPr lang="en-US" dirty="0"/>
          </a:p>
        </p:txBody>
      </p:sp>
      <p:sp>
        <p:nvSpPr>
          <p:cNvPr id="3" name="Content Placeholder 2"/>
          <p:cNvSpPr>
            <a:spLocks noGrp="1"/>
          </p:cNvSpPr>
          <p:nvPr>
            <p:ph idx="1"/>
          </p:nvPr>
        </p:nvSpPr>
        <p:spPr/>
        <p:txBody>
          <a:bodyPr/>
          <a:lstStyle/>
          <a:p>
            <a:r>
              <a:rPr lang="en-US" dirty="0"/>
              <a:t>Some may question the worth of the team's goal, and they may resist taking on tasks.</a:t>
            </a:r>
          </a:p>
          <a:p>
            <a:r>
              <a:rPr lang="en-US" dirty="0"/>
              <a:t>Team members who stick with the task at hand may experience stress, particularly as they don't have the support of established processes, or strong relationships with their </a:t>
            </a:r>
            <a:r>
              <a:rPr lang="en-US" dirty="0" err="1"/>
              <a:t>colleagu</a:t>
            </a:r>
            <a:endParaRPr lang="en-US" dirty="0"/>
          </a:p>
          <a:p>
            <a:endParaRPr lang="en-US" dirty="0"/>
          </a:p>
        </p:txBody>
      </p:sp>
    </p:spTree>
    <p:extLst>
      <p:ext uri="{BB962C8B-B14F-4D97-AF65-F5344CB8AC3E}">
        <p14:creationId xmlns:p14="http://schemas.microsoft.com/office/powerpoint/2010/main" val="2629051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norming</a:t>
            </a:r>
            <a:endParaRPr lang="en-US" dirty="0"/>
          </a:p>
        </p:txBody>
      </p:sp>
      <p:sp>
        <p:nvSpPr>
          <p:cNvPr id="3" name="Content Placeholder 2"/>
          <p:cNvSpPr>
            <a:spLocks noGrp="1"/>
          </p:cNvSpPr>
          <p:nvPr>
            <p:ph idx="1"/>
          </p:nvPr>
        </p:nvSpPr>
        <p:spPr/>
        <p:txBody>
          <a:bodyPr>
            <a:normAutofit/>
          </a:bodyPr>
          <a:lstStyle/>
          <a:p>
            <a:r>
              <a:rPr lang="en-US" dirty="0"/>
              <a:t>Gradually, the team moves into the norming stage. This is when people start to resolve their differences, appreciate colleagues' strengths, and respect </a:t>
            </a:r>
            <a:r>
              <a:rPr lang="en-US" dirty="0" smtClean="0"/>
              <a:t>the authority of the </a:t>
            </a:r>
            <a:r>
              <a:rPr lang="en-US" dirty="0"/>
              <a:t>leader</a:t>
            </a:r>
            <a:r>
              <a:rPr lang="en-US" dirty="0" smtClean="0"/>
              <a:t>.</a:t>
            </a:r>
          </a:p>
          <a:p>
            <a:endParaRPr lang="en-US" dirty="0"/>
          </a:p>
          <a:p>
            <a:r>
              <a:rPr lang="en-US" dirty="0"/>
              <a:t>Now that </a:t>
            </a:r>
            <a:r>
              <a:rPr lang="en-US" dirty="0" smtClean="0"/>
              <a:t>team </a:t>
            </a:r>
            <a:r>
              <a:rPr lang="en-US" dirty="0"/>
              <a:t>members know one another better, they may socialize together, and they are able to ask one another for help and provide constructive feedback. </a:t>
            </a:r>
          </a:p>
        </p:txBody>
      </p:sp>
    </p:spTree>
    <p:extLst>
      <p:ext uri="{BB962C8B-B14F-4D97-AF65-F5344CB8AC3E}">
        <p14:creationId xmlns:p14="http://schemas.microsoft.com/office/powerpoint/2010/main" val="6513815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norming</a:t>
            </a:r>
            <a:endParaRPr lang="en-US" dirty="0"/>
          </a:p>
        </p:txBody>
      </p:sp>
      <p:sp>
        <p:nvSpPr>
          <p:cNvPr id="3" name="Content Placeholder 2"/>
          <p:cNvSpPr>
            <a:spLocks noGrp="1"/>
          </p:cNvSpPr>
          <p:nvPr>
            <p:ph idx="1"/>
          </p:nvPr>
        </p:nvSpPr>
        <p:spPr/>
        <p:txBody>
          <a:bodyPr/>
          <a:lstStyle/>
          <a:p>
            <a:endParaRPr lang="en-US" dirty="0"/>
          </a:p>
          <a:p>
            <a:r>
              <a:rPr lang="en-US" dirty="0"/>
              <a:t>People develop a stronger commitment to the team goal, and </a:t>
            </a:r>
            <a:r>
              <a:rPr lang="en-US" dirty="0" smtClean="0"/>
              <a:t>there is a start of good </a:t>
            </a:r>
            <a:r>
              <a:rPr lang="en-US" dirty="0"/>
              <a:t>progress towards it.</a:t>
            </a:r>
          </a:p>
          <a:p>
            <a:endParaRPr lang="en-US" dirty="0" smtClean="0"/>
          </a:p>
          <a:p>
            <a:r>
              <a:rPr lang="en-US" dirty="0" smtClean="0"/>
              <a:t>There </a:t>
            </a:r>
            <a:r>
              <a:rPr lang="en-US" dirty="0"/>
              <a:t>is often a prolonged overlap between storming and norming, because, as new tasks come up, the team may lapse back into behavior from the storming stage.</a:t>
            </a:r>
          </a:p>
          <a:p>
            <a:endParaRPr lang="en-US" dirty="0"/>
          </a:p>
        </p:txBody>
      </p:sp>
    </p:spTree>
    <p:extLst>
      <p:ext uri="{BB962C8B-B14F-4D97-AF65-F5344CB8AC3E}">
        <p14:creationId xmlns:p14="http://schemas.microsoft.com/office/powerpoint/2010/main" val="25361465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performing</a:t>
            </a:r>
            <a:endParaRPr lang="en-US" dirty="0"/>
          </a:p>
        </p:txBody>
      </p:sp>
      <p:sp>
        <p:nvSpPr>
          <p:cNvPr id="3" name="Content Placeholder 2"/>
          <p:cNvSpPr>
            <a:spLocks noGrp="1"/>
          </p:cNvSpPr>
          <p:nvPr>
            <p:ph idx="1"/>
          </p:nvPr>
        </p:nvSpPr>
        <p:spPr/>
        <p:txBody>
          <a:bodyPr>
            <a:normAutofit lnSpcReduction="10000"/>
          </a:bodyPr>
          <a:lstStyle/>
          <a:p>
            <a:r>
              <a:rPr lang="en-US" dirty="0"/>
              <a:t>The team reaches the performing stage, when hard work leads, without friction, to the achievement of the team's goal. </a:t>
            </a:r>
            <a:r>
              <a:rPr lang="en-US" dirty="0" smtClean="0"/>
              <a:t> </a:t>
            </a:r>
          </a:p>
          <a:p>
            <a:endParaRPr lang="en-US" dirty="0"/>
          </a:p>
          <a:p>
            <a:r>
              <a:rPr lang="en-US" dirty="0" smtClean="0"/>
              <a:t>The leader</a:t>
            </a:r>
            <a:r>
              <a:rPr lang="en-US" dirty="0"/>
              <a:t>, </a:t>
            </a:r>
            <a:r>
              <a:rPr lang="en-US" dirty="0" smtClean="0"/>
              <a:t>can </a:t>
            </a:r>
            <a:r>
              <a:rPr lang="en-US" dirty="0"/>
              <a:t>delegate much of </a:t>
            </a:r>
            <a:r>
              <a:rPr lang="en-US" dirty="0" smtClean="0"/>
              <a:t>the </a:t>
            </a:r>
            <a:r>
              <a:rPr lang="en-US" dirty="0"/>
              <a:t>work, and </a:t>
            </a:r>
            <a:r>
              <a:rPr lang="en-US" dirty="0" smtClean="0"/>
              <a:t>can then concentrate </a:t>
            </a:r>
            <a:r>
              <a:rPr lang="en-US" dirty="0"/>
              <a:t>on developing team members</a:t>
            </a:r>
            <a:r>
              <a:rPr lang="en-US" dirty="0" smtClean="0"/>
              <a:t>.</a:t>
            </a:r>
          </a:p>
          <a:p>
            <a:endParaRPr lang="en-US" dirty="0"/>
          </a:p>
          <a:p>
            <a:r>
              <a:rPr lang="en-US" dirty="0"/>
              <a:t>It feels easy to be part of the team at this stage, and people who join or leave won't disrupt performance.</a:t>
            </a:r>
          </a:p>
          <a:p>
            <a:endParaRPr lang="en-US" dirty="0"/>
          </a:p>
        </p:txBody>
      </p:sp>
    </p:spTree>
    <p:extLst>
      <p:ext uri="{BB962C8B-B14F-4D97-AF65-F5344CB8AC3E}">
        <p14:creationId xmlns:p14="http://schemas.microsoft.com/office/powerpoint/2010/main" val="19159171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adjourning</a:t>
            </a:r>
            <a:endParaRPr lang="en-US" dirty="0"/>
          </a:p>
        </p:txBody>
      </p:sp>
      <p:sp>
        <p:nvSpPr>
          <p:cNvPr id="3" name="Content Placeholder 2"/>
          <p:cNvSpPr>
            <a:spLocks noGrp="1"/>
          </p:cNvSpPr>
          <p:nvPr>
            <p:ph idx="1"/>
          </p:nvPr>
        </p:nvSpPr>
        <p:spPr/>
        <p:txBody>
          <a:bodyPr/>
          <a:lstStyle/>
          <a:p>
            <a:r>
              <a:rPr lang="en-US" dirty="0"/>
              <a:t>Many teams will reach this stage eventually. For example, project teams exist for only a fixed period, and even permanent teams may be disbanded through organizational </a:t>
            </a:r>
            <a:r>
              <a:rPr lang="en-US"/>
              <a:t>restructuring</a:t>
            </a:r>
            <a:r>
              <a:rPr lang="en-US" smtClean="0"/>
              <a:t>.</a:t>
            </a:r>
          </a:p>
          <a:p>
            <a:endParaRPr lang="en-US" dirty="0"/>
          </a:p>
          <a:p>
            <a:r>
              <a:rPr lang="en-US" dirty="0"/>
              <a:t>Team members who like routine, or who have developed close working relationships with colleagues, may find this stage difficult, particularly if their future now looks uncertain.</a:t>
            </a:r>
          </a:p>
          <a:p>
            <a:endParaRPr lang="en-US" dirty="0"/>
          </a:p>
        </p:txBody>
      </p:sp>
    </p:spTree>
    <p:extLst>
      <p:ext uri="{BB962C8B-B14F-4D97-AF65-F5344CB8AC3E}">
        <p14:creationId xmlns:p14="http://schemas.microsoft.com/office/powerpoint/2010/main" val="32166002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ＭＳ Ｐ明朝"/>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Apothecary.thmx</Template>
  <TotalTime>580</TotalTime>
  <Words>2884</Words>
  <Application>Microsoft Macintosh PowerPoint</Application>
  <PresentationFormat>On-screen Show (4:3)</PresentationFormat>
  <Paragraphs>401</Paragraphs>
  <Slides>33</Slides>
  <Notes>22</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Apothecary</vt:lpstr>
      <vt:lpstr>The importance of  team development</vt:lpstr>
      <vt:lpstr>Management Innovation and Sustainability</vt:lpstr>
      <vt:lpstr>Belbin’s team-roles</vt:lpstr>
      <vt:lpstr>Belbin’s nine team-roles</vt:lpstr>
      <vt:lpstr>1: The plant</vt:lpstr>
      <vt:lpstr>2: The resource investigator</vt:lpstr>
      <vt:lpstr>3: The co-ordinator</vt:lpstr>
      <vt:lpstr>4: The shaper</vt:lpstr>
      <vt:lpstr>5: The monitor - evaluator</vt:lpstr>
      <vt:lpstr>6: The teamworker</vt:lpstr>
      <vt:lpstr>7: The implementer</vt:lpstr>
      <vt:lpstr>8:  The completer</vt:lpstr>
      <vt:lpstr>9:  The specialist</vt:lpstr>
      <vt:lpstr>PowerPoint Presentation</vt:lpstr>
      <vt:lpstr>Back-up and functional roles</vt:lpstr>
      <vt:lpstr>Analysis of individual behaviour</vt:lpstr>
      <vt:lpstr>Group or individual  decision?</vt:lpstr>
      <vt:lpstr>Brainstorming</vt:lpstr>
      <vt:lpstr>Procedures for brainstorming</vt:lpstr>
      <vt:lpstr>Activity - Brainstorming</vt:lpstr>
      <vt:lpstr>Self-managed  work groups</vt:lpstr>
      <vt:lpstr>Building successful teams</vt:lpstr>
      <vt:lpstr>Skills for successful  teamwork</vt:lpstr>
      <vt:lpstr>Understanding the Stages of Team Formation </vt:lpstr>
      <vt:lpstr>Tuckman</vt:lpstr>
      <vt:lpstr>forming</vt:lpstr>
      <vt:lpstr>storming</vt:lpstr>
      <vt:lpstr>storming</vt:lpstr>
      <vt:lpstr>storming</vt:lpstr>
      <vt:lpstr>norming</vt:lpstr>
      <vt:lpstr>norming</vt:lpstr>
      <vt:lpstr>performing</vt:lpstr>
      <vt:lpstr>adjourning</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Michael Davies</dc:creator>
  <cp:lastModifiedBy>S P</cp:lastModifiedBy>
  <cp:revision>55</cp:revision>
  <cp:lastPrinted>2014-01-20T10:56:25Z</cp:lastPrinted>
  <dcterms:created xsi:type="dcterms:W3CDTF">2011-09-23T14:41:35Z</dcterms:created>
  <dcterms:modified xsi:type="dcterms:W3CDTF">2016-03-19T16:02:02Z</dcterms:modified>
</cp:coreProperties>
</file>