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0" r:id="rId3"/>
    <p:sldId id="263" r:id="rId4"/>
    <p:sldId id="257" r:id="rId5"/>
    <p:sldId id="258" r:id="rId6"/>
    <p:sldId id="271" r:id="rId7"/>
    <p:sldId id="272" r:id="rId8"/>
    <p:sldId id="259" r:id="rId9"/>
    <p:sldId id="260" r:id="rId10"/>
    <p:sldId id="261" r:id="rId11"/>
    <p:sldId id="264" r:id="rId12"/>
    <p:sldId id="265" r:id="rId13"/>
    <p:sldId id="266" r:id="rId14"/>
    <p:sldId id="262" r:id="rId15"/>
    <p:sldId id="269"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13DEF1-E91A-4368-A456-1E10F1895BE3}" v="12" dt="2022-04-30T08:33:17.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61066" autoAdjust="0"/>
  </p:normalViewPr>
  <p:slideViewPr>
    <p:cSldViewPr snapToGrid="0">
      <p:cViewPr varScale="1">
        <p:scale>
          <a:sx n="61" d="100"/>
          <a:sy n="61" d="100"/>
        </p:scale>
        <p:origin x="136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B713DEF1-E91A-4368-A456-1E10F1895BE3}"/>
    <pc:docChg chg="undo custSel addSld delSld modSld sldOrd">
      <pc:chgData name="Christian Felices" userId="8e38ee09-c2ff-4103-943a-2518637016e9" providerId="ADAL" clId="{B713DEF1-E91A-4368-A456-1E10F1895BE3}" dt="2022-04-30T08:43:26.403" v="1791" actId="20577"/>
      <pc:docMkLst>
        <pc:docMk/>
      </pc:docMkLst>
      <pc:sldChg chg="addSp modSp mod modNotesTx">
        <pc:chgData name="Christian Felices" userId="8e38ee09-c2ff-4103-943a-2518637016e9" providerId="ADAL" clId="{B713DEF1-E91A-4368-A456-1E10F1895BE3}" dt="2022-04-30T08:04:58.400" v="668" actId="20577"/>
        <pc:sldMkLst>
          <pc:docMk/>
          <pc:sldMk cId="1021172528" sldId="258"/>
        </pc:sldMkLst>
        <pc:spChg chg="add mod">
          <ac:chgData name="Christian Felices" userId="8e38ee09-c2ff-4103-943a-2518637016e9" providerId="ADAL" clId="{B713DEF1-E91A-4368-A456-1E10F1895BE3}" dt="2022-04-30T07:52:29.966" v="239" actId="1076"/>
          <ac:spMkLst>
            <pc:docMk/>
            <pc:sldMk cId="1021172528" sldId="258"/>
            <ac:spMk id="4" creationId="{A4921787-BA0C-4A8A-9739-33BF3D259FA7}"/>
          </ac:spMkLst>
        </pc:spChg>
        <pc:spChg chg="add mod ord">
          <ac:chgData name="Christian Felices" userId="8e38ee09-c2ff-4103-943a-2518637016e9" providerId="ADAL" clId="{B713DEF1-E91A-4368-A456-1E10F1895BE3}" dt="2022-04-30T07:52:19.010" v="238" actId="2085"/>
          <ac:spMkLst>
            <pc:docMk/>
            <pc:sldMk cId="1021172528" sldId="258"/>
            <ac:spMk id="5" creationId="{F47E7CFE-3A0E-412C-B609-FCD2F6584778}"/>
          </ac:spMkLst>
        </pc:spChg>
      </pc:sldChg>
      <pc:sldChg chg="modNotesTx">
        <pc:chgData name="Christian Felices" userId="8e38ee09-c2ff-4103-943a-2518637016e9" providerId="ADAL" clId="{B713DEF1-E91A-4368-A456-1E10F1895BE3}" dt="2022-04-30T07:56:12.701" v="254"/>
        <pc:sldMkLst>
          <pc:docMk/>
          <pc:sldMk cId="2591768601" sldId="259"/>
        </pc:sldMkLst>
      </pc:sldChg>
      <pc:sldChg chg="modNotesTx">
        <pc:chgData name="Christian Felices" userId="8e38ee09-c2ff-4103-943a-2518637016e9" providerId="ADAL" clId="{B713DEF1-E91A-4368-A456-1E10F1895BE3}" dt="2022-04-30T08:36:57.902" v="1650" actId="20577"/>
        <pc:sldMkLst>
          <pc:docMk/>
          <pc:sldMk cId="4100045214" sldId="261"/>
        </pc:sldMkLst>
      </pc:sldChg>
      <pc:sldChg chg="modNotesTx">
        <pc:chgData name="Christian Felices" userId="8e38ee09-c2ff-4103-943a-2518637016e9" providerId="ADAL" clId="{B713DEF1-E91A-4368-A456-1E10F1895BE3}" dt="2022-04-30T08:41:51.219" v="1770"/>
        <pc:sldMkLst>
          <pc:docMk/>
          <pc:sldMk cId="2436892279" sldId="262"/>
        </pc:sldMkLst>
      </pc:sldChg>
      <pc:sldChg chg="modNotesTx">
        <pc:chgData name="Christian Felices" userId="8e38ee09-c2ff-4103-943a-2518637016e9" providerId="ADAL" clId="{B713DEF1-E91A-4368-A456-1E10F1895BE3}" dt="2022-04-30T08:38:12.749" v="1769" actId="20577"/>
        <pc:sldMkLst>
          <pc:docMk/>
          <pc:sldMk cId="2159189439" sldId="264"/>
        </pc:sldMkLst>
      </pc:sldChg>
      <pc:sldChg chg="modSp mod">
        <pc:chgData name="Christian Felices" userId="8e38ee09-c2ff-4103-943a-2518637016e9" providerId="ADAL" clId="{B713DEF1-E91A-4368-A456-1E10F1895BE3}" dt="2022-04-30T07:41:52.293" v="1" actId="1076"/>
        <pc:sldMkLst>
          <pc:docMk/>
          <pc:sldMk cId="380518626" sldId="266"/>
        </pc:sldMkLst>
        <pc:picChg chg="mod">
          <ac:chgData name="Christian Felices" userId="8e38ee09-c2ff-4103-943a-2518637016e9" providerId="ADAL" clId="{B713DEF1-E91A-4368-A456-1E10F1895BE3}" dt="2022-04-30T07:41:52.293" v="1" actId="1076"/>
          <ac:picMkLst>
            <pc:docMk/>
            <pc:sldMk cId="380518626" sldId="266"/>
            <ac:picMk id="3" creationId="{AF930929-B7C6-46F1-B2BA-DB09E0C62C7D}"/>
          </ac:picMkLst>
        </pc:picChg>
      </pc:sldChg>
      <pc:sldChg chg="modNotesTx">
        <pc:chgData name="Christian Felices" userId="8e38ee09-c2ff-4103-943a-2518637016e9" providerId="ADAL" clId="{B713DEF1-E91A-4368-A456-1E10F1895BE3}" dt="2022-04-30T08:42:30.590" v="1772"/>
        <pc:sldMkLst>
          <pc:docMk/>
          <pc:sldMk cId="1102654575" sldId="267"/>
        </pc:sldMkLst>
      </pc:sldChg>
      <pc:sldChg chg="modNotesTx">
        <pc:chgData name="Christian Felices" userId="8e38ee09-c2ff-4103-943a-2518637016e9" providerId="ADAL" clId="{B713DEF1-E91A-4368-A456-1E10F1895BE3}" dt="2022-04-30T08:43:26.403" v="1791" actId="20577"/>
        <pc:sldMkLst>
          <pc:docMk/>
          <pc:sldMk cId="4168965130" sldId="268"/>
        </pc:sldMkLst>
      </pc:sldChg>
      <pc:sldChg chg="modNotesTx">
        <pc:chgData name="Christian Felices" userId="8e38ee09-c2ff-4103-943a-2518637016e9" providerId="ADAL" clId="{B713DEF1-E91A-4368-A456-1E10F1895BE3}" dt="2022-04-30T08:42:09.029" v="1771"/>
        <pc:sldMkLst>
          <pc:docMk/>
          <pc:sldMk cId="2880609070" sldId="269"/>
        </pc:sldMkLst>
      </pc:sldChg>
      <pc:sldChg chg="addSp modSp new mod modNotesTx">
        <pc:chgData name="Christian Felices" userId="8e38ee09-c2ff-4103-943a-2518637016e9" providerId="ADAL" clId="{B713DEF1-E91A-4368-A456-1E10F1895BE3}" dt="2022-04-30T07:47:18.006" v="144" actId="20577"/>
        <pc:sldMkLst>
          <pc:docMk/>
          <pc:sldMk cId="1049212038" sldId="270"/>
        </pc:sldMkLst>
        <pc:picChg chg="add mod">
          <ac:chgData name="Christian Felices" userId="8e38ee09-c2ff-4103-943a-2518637016e9" providerId="ADAL" clId="{B713DEF1-E91A-4368-A456-1E10F1895BE3}" dt="2022-04-30T07:45:48.639" v="5" actId="962"/>
          <ac:picMkLst>
            <pc:docMk/>
            <pc:sldMk cId="1049212038" sldId="270"/>
            <ac:picMk id="3" creationId="{A048B814-CFB9-4147-92D8-5FF9FACF4857}"/>
          </ac:picMkLst>
        </pc:picChg>
      </pc:sldChg>
      <pc:sldChg chg="addSp delSp modSp new add del mod ord modNotesTx">
        <pc:chgData name="Christian Felices" userId="8e38ee09-c2ff-4103-943a-2518637016e9" providerId="ADAL" clId="{B713DEF1-E91A-4368-A456-1E10F1895BE3}" dt="2022-04-30T08:25:42.010" v="795" actId="20577"/>
        <pc:sldMkLst>
          <pc:docMk/>
          <pc:sldMk cId="2241050547" sldId="271"/>
        </pc:sldMkLst>
        <pc:graphicFrameChg chg="add del modGraphic">
          <ac:chgData name="Christian Felices" userId="8e38ee09-c2ff-4103-943a-2518637016e9" providerId="ADAL" clId="{B713DEF1-E91A-4368-A456-1E10F1895BE3}" dt="2022-04-30T08:23:38.005" v="673" actId="478"/>
          <ac:graphicFrameMkLst>
            <pc:docMk/>
            <pc:sldMk cId="2241050547" sldId="271"/>
            <ac:graphicFrameMk id="2" creationId="{6D88B8A5-27CF-45E6-B431-D00C9A799B9C}"/>
          </ac:graphicFrameMkLst>
        </pc:graphicFrameChg>
        <pc:picChg chg="add mod">
          <ac:chgData name="Christian Felices" userId="8e38ee09-c2ff-4103-943a-2518637016e9" providerId="ADAL" clId="{B713DEF1-E91A-4368-A456-1E10F1895BE3}" dt="2022-04-30T08:24:16.310" v="676" actId="962"/>
          <ac:picMkLst>
            <pc:docMk/>
            <pc:sldMk cId="2241050547" sldId="271"/>
            <ac:picMk id="4" creationId="{42D0BD17-87FD-4216-9D10-F12FB2C485A5}"/>
          </ac:picMkLst>
        </pc:picChg>
      </pc:sldChg>
      <pc:sldChg chg="addSp modSp new mod ord modAnim modNotesTx">
        <pc:chgData name="Christian Felices" userId="8e38ee09-c2ff-4103-943a-2518637016e9" providerId="ADAL" clId="{B713DEF1-E91A-4368-A456-1E10F1895BE3}" dt="2022-04-30T08:35:12.845" v="1561" actId="20577"/>
        <pc:sldMkLst>
          <pc:docMk/>
          <pc:sldMk cId="1517914194" sldId="272"/>
        </pc:sldMkLst>
        <pc:spChg chg="add mod">
          <ac:chgData name="Christian Felices" userId="8e38ee09-c2ff-4103-943a-2518637016e9" providerId="ADAL" clId="{B713DEF1-E91A-4368-A456-1E10F1895BE3}" dt="2022-04-30T08:33:04.791" v="1348" actId="207"/>
          <ac:spMkLst>
            <pc:docMk/>
            <pc:sldMk cId="1517914194" sldId="272"/>
            <ac:spMk id="4" creationId="{C9AE373C-63D0-408D-9F57-ED8B75C4C758}"/>
          </ac:spMkLst>
        </pc:spChg>
        <pc:spChg chg="add mod">
          <ac:chgData name="Christian Felices" userId="8e38ee09-c2ff-4103-943a-2518637016e9" providerId="ADAL" clId="{B713DEF1-E91A-4368-A456-1E10F1895BE3}" dt="2022-04-30T08:33:04.791" v="1348" actId="207"/>
          <ac:spMkLst>
            <pc:docMk/>
            <pc:sldMk cId="1517914194" sldId="272"/>
            <ac:spMk id="5" creationId="{DCF4C355-5064-4AFA-8F3D-21984007B3EA}"/>
          </ac:spMkLst>
        </pc:spChg>
        <pc:spChg chg="add mod">
          <ac:chgData name="Christian Felices" userId="8e38ee09-c2ff-4103-943a-2518637016e9" providerId="ADAL" clId="{B713DEF1-E91A-4368-A456-1E10F1895BE3}" dt="2022-04-30T08:33:04.791" v="1348" actId="207"/>
          <ac:spMkLst>
            <pc:docMk/>
            <pc:sldMk cId="1517914194" sldId="272"/>
            <ac:spMk id="6" creationId="{E0B784A5-5228-4130-AA95-39D9F1A1DEA9}"/>
          </ac:spMkLst>
        </pc:spChg>
        <pc:spChg chg="add mod">
          <ac:chgData name="Christian Felices" userId="8e38ee09-c2ff-4103-943a-2518637016e9" providerId="ADAL" clId="{B713DEF1-E91A-4368-A456-1E10F1895BE3}" dt="2022-04-30T08:33:04.791" v="1348" actId="207"/>
          <ac:spMkLst>
            <pc:docMk/>
            <pc:sldMk cId="1517914194" sldId="272"/>
            <ac:spMk id="7" creationId="{C8BFC13A-2EF9-43F0-AB50-5E27BC7B7427}"/>
          </ac:spMkLst>
        </pc:spChg>
        <pc:spChg chg="add mod">
          <ac:chgData name="Christian Felices" userId="8e38ee09-c2ff-4103-943a-2518637016e9" providerId="ADAL" clId="{B713DEF1-E91A-4368-A456-1E10F1895BE3}" dt="2022-04-30T08:33:04.791" v="1348" actId="207"/>
          <ac:spMkLst>
            <pc:docMk/>
            <pc:sldMk cId="1517914194" sldId="272"/>
            <ac:spMk id="8" creationId="{F0D9B4B9-D140-458C-BD58-CA666F02A4A8}"/>
          </ac:spMkLst>
        </pc:spChg>
        <pc:spChg chg="add mod">
          <ac:chgData name="Christian Felices" userId="8e38ee09-c2ff-4103-943a-2518637016e9" providerId="ADAL" clId="{B713DEF1-E91A-4368-A456-1E10F1895BE3}" dt="2022-04-30T08:33:04.791" v="1348" actId="207"/>
          <ac:spMkLst>
            <pc:docMk/>
            <pc:sldMk cId="1517914194" sldId="272"/>
            <ac:spMk id="9" creationId="{7C7DB0E7-C009-4BAC-B986-360AC8B786EF}"/>
          </ac:spMkLst>
        </pc:spChg>
        <pc:grpChg chg="add mod">
          <ac:chgData name="Christian Felices" userId="8e38ee09-c2ff-4103-943a-2518637016e9" providerId="ADAL" clId="{B713DEF1-E91A-4368-A456-1E10F1895BE3}" dt="2022-04-30T08:33:02.745" v="1347" actId="164"/>
          <ac:grpSpMkLst>
            <pc:docMk/>
            <pc:sldMk cId="1517914194" sldId="272"/>
            <ac:grpSpMk id="10" creationId="{D5285ABE-D843-4DF5-86B8-3B6074E5997D}"/>
          </ac:grpSpMkLst>
        </pc:grpChg>
        <pc:picChg chg="add mod">
          <ac:chgData name="Christian Felices" userId="8e38ee09-c2ff-4103-943a-2518637016e9" providerId="ADAL" clId="{B713DEF1-E91A-4368-A456-1E10F1895BE3}" dt="2022-04-30T08:32:14.088" v="1338" actId="1076"/>
          <ac:picMkLst>
            <pc:docMk/>
            <pc:sldMk cId="1517914194" sldId="272"/>
            <ac:picMk id="3" creationId="{16C425EA-5732-4A29-8E06-08896B6B9C2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92DA81-59B9-4686-91BE-969252A9DE3B}" type="datetimeFigureOut">
              <a:rPr lang="en-GB" smtClean="0"/>
              <a:t>30/04/2022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E797EA-FC5F-4635-A8DD-1ABC8B49DD85}" type="slidenum">
              <a:rPr lang="en-GB" smtClean="0"/>
              <a:t>‹#›</a:t>
            </a:fld>
            <a:endParaRPr lang="en-GB"/>
          </a:p>
        </p:txBody>
      </p:sp>
    </p:spTree>
    <p:extLst>
      <p:ext uri="{BB962C8B-B14F-4D97-AF65-F5344CB8AC3E}">
        <p14:creationId xmlns:p14="http://schemas.microsoft.com/office/powerpoint/2010/main" val="4121135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last week, we look at “what is strategy?” and one of the areas we explored, was a couple of definitions from some key proponents</a:t>
            </a:r>
          </a:p>
        </p:txBody>
      </p:sp>
      <p:sp>
        <p:nvSpPr>
          <p:cNvPr id="4" name="Slide Number Placeholder 3"/>
          <p:cNvSpPr>
            <a:spLocks noGrp="1"/>
          </p:cNvSpPr>
          <p:nvPr>
            <p:ph type="sldNum" sz="quarter" idx="5"/>
          </p:nvPr>
        </p:nvSpPr>
        <p:spPr/>
        <p:txBody>
          <a:bodyPr/>
          <a:lstStyle/>
          <a:p>
            <a:fld id="{2EE797EA-FC5F-4635-A8DD-1ABC8B49DD85}" type="slidenum">
              <a:rPr lang="en-GB" smtClean="0"/>
              <a:t>2</a:t>
            </a:fld>
            <a:endParaRPr lang="en-GB"/>
          </a:p>
        </p:txBody>
      </p:sp>
    </p:spTree>
    <p:extLst>
      <p:ext uri="{BB962C8B-B14F-4D97-AF65-F5344CB8AC3E}">
        <p14:creationId xmlns:p14="http://schemas.microsoft.com/office/powerpoint/2010/main" val="1330879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case study, and answer the questions. I have added a 3</a:t>
            </a:r>
            <a:r>
              <a:rPr lang="en-GB" baseline="30000" dirty="0"/>
              <a:t>rd</a:t>
            </a:r>
            <a:r>
              <a:rPr lang="en-GB" dirty="0"/>
              <a:t> question about the 3 horizons… This case study covers some of the areas we looked at last week [acts as formative assessment for prior learning] </a:t>
            </a:r>
          </a:p>
          <a:p>
            <a:endParaRPr lang="en-GB" dirty="0"/>
          </a:p>
          <a:p>
            <a:r>
              <a:rPr lang="en-GB" dirty="0"/>
              <a:t>The concept of strategy and the 3-horizons depend heavily on understanding the world in which we operate and so, environmental analysis is essential for business strategy.</a:t>
            </a:r>
          </a:p>
        </p:txBody>
      </p:sp>
      <p:sp>
        <p:nvSpPr>
          <p:cNvPr id="4" name="Slide Number Placeholder 3"/>
          <p:cNvSpPr>
            <a:spLocks noGrp="1"/>
          </p:cNvSpPr>
          <p:nvPr>
            <p:ph type="sldNum" sz="quarter" idx="5"/>
          </p:nvPr>
        </p:nvSpPr>
        <p:spPr/>
        <p:txBody>
          <a:bodyPr/>
          <a:lstStyle/>
          <a:p>
            <a:fld id="{2EE797EA-FC5F-4635-A8DD-1ABC8B49DD85}" type="slidenum">
              <a:rPr lang="en-GB" smtClean="0"/>
              <a:t>5</a:t>
            </a:fld>
            <a:endParaRPr lang="en-GB"/>
          </a:p>
        </p:txBody>
      </p:sp>
    </p:spTree>
    <p:extLst>
      <p:ext uri="{BB962C8B-B14F-4D97-AF65-F5344CB8AC3E}">
        <p14:creationId xmlns:p14="http://schemas.microsoft.com/office/powerpoint/2010/main" val="3743875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fundamental level we must understand the environmental landscape before we can begin to analyse it</a:t>
            </a:r>
          </a:p>
        </p:txBody>
      </p:sp>
      <p:sp>
        <p:nvSpPr>
          <p:cNvPr id="4" name="Slide Number Placeholder 3"/>
          <p:cNvSpPr>
            <a:spLocks noGrp="1"/>
          </p:cNvSpPr>
          <p:nvPr>
            <p:ph type="sldNum" sz="quarter" idx="5"/>
          </p:nvPr>
        </p:nvSpPr>
        <p:spPr/>
        <p:txBody>
          <a:bodyPr/>
          <a:lstStyle/>
          <a:p>
            <a:fld id="{2EE797EA-FC5F-4635-A8DD-1ABC8B49DD85}" type="slidenum">
              <a:rPr lang="en-GB" smtClean="0"/>
              <a:t>6</a:t>
            </a:fld>
            <a:endParaRPr lang="en-GB"/>
          </a:p>
        </p:txBody>
      </p:sp>
    </p:spTree>
    <p:extLst>
      <p:ext uri="{BB962C8B-B14F-4D97-AF65-F5344CB8AC3E}">
        <p14:creationId xmlns:p14="http://schemas.microsoft.com/office/powerpoint/2010/main" val="671448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generally represent by an ‘onion’ model, so it has its layers..</a:t>
            </a:r>
          </a:p>
          <a:p>
            <a:endParaRPr lang="en-GB" dirty="0"/>
          </a:p>
          <a:p>
            <a:r>
              <a:rPr lang="en-GB" dirty="0"/>
              <a:t>In the centre is the MICRO environment, which refers to the organisation, This is where we use models like SWOT, to assess our internal capabilities.</a:t>
            </a:r>
          </a:p>
          <a:p>
            <a:r>
              <a:rPr lang="en-GB" dirty="0"/>
              <a:t>The MESO level refers somewhat to the stakeholder groups – Suppliers, customers, competitors etc</a:t>
            </a:r>
          </a:p>
          <a:p>
            <a:r>
              <a:rPr lang="en-GB" dirty="0"/>
              <a:t>Then, the outer layer of the onion is the MACRO environment – This is the PESTLE elements</a:t>
            </a:r>
          </a:p>
          <a:p>
            <a:endParaRPr lang="en-GB" dirty="0"/>
          </a:p>
          <a:p>
            <a:r>
              <a:rPr lang="en-GB" dirty="0"/>
              <a:t>However, we could suggest a further MEGA layer which is the natural world and the complex relationships</a:t>
            </a:r>
          </a:p>
          <a:p>
            <a:endParaRPr lang="en-GB" dirty="0"/>
          </a:p>
          <a:p>
            <a:r>
              <a:rPr lang="en-GB" dirty="0"/>
              <a:t>But in today’s session, we are going to focus on areas we have explored previously – SWOT &amp; PESTLE but, explore them in a different and practical way.</a:t>
            </a:r>
          </a:p>
        </p:txBody>
      </p:sp>
      <p:sp>
        <p:nvSpPr>
          <p:cNvPr id="4" name="Slide Number Placeholder 3"/>
          <p:cNvSpPr>
            <a:spLocks noGrp="1"/>
          </p:cNvSpPr>
          <p:nvPr>
            <p:ph type="sldNum" sz="quarter" idx="5"/>
          </p:nvPr>
        </p:nvSpPr>
        <p:spPr/>
        <p:txBody>
          <a:bodyPr/>
          <a:lstStyle/>
          <a:p>
            <a:fld id="{2EE797EA-FC5F-4635-A8DD-1ABC8B49DD85}" type="slidenum">
              <a:rPr lang="en-GB" smtClean="0"/>
              <a:t>7</a:t>
            </a:fld>
            <a:endParaRPr lang="en-GB"/>
          </a:p>
        </p:txBody>
      </p:sp>
    </p:spTree>
    <p:extLst>
      <p:ext uri="{BB962C8B-B14F-4D97-AF65-F5344CB8AC3E}">
        <p14:creationId xmlns:p14="http://schemas.microsoft.com/office/powerpoint/2010/main" val="547696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market environment consists mainly of suppliers, customers and competitors. These are environmental participants with whom interactions are primarily economic. Here companies typically compete for resources, revenues and profits. Pricing and innovation are often key strategies 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the nonmarket environment relates primarily to social, political, legal, and ecological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factors, but can also be impacted by economic factors. The nonmarket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typically involves interactions with non-governmental organisations (NGOs), politicians, government departments, regulators, political activists, campaign groups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the media. In the nonmarket environment, organisations need to build reputation,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connections, influence and legitimacy. Lobbying, public relations, networking and collaboration are key nonmarket strategies.</a:t>
            </a:r>
          </a:p>
        </p:txBody>
      </p:sp>
      <p:sp>
        <p:nvSpPr>
          <p:cNvPr id="4" name="Slide Number Placeholder 3"/>
          <p:cNvSpPr>
            <a:spLocks noGrp="1"/>
          </p:cNvSpPr>
          <p:nvPr>
            <p:ph type="sldNum" sz="quarter" idx="5"/>
          </p:nvPr>
        </p:nvSpPr>
        <p:spPr/>
        <p:txBody>
          <a:bodyPr/>
          <a:lstStyle/>
          <a:p>
            <a:fld id="{2EE797EA-FC5F-4635-A8DD-1ABC8B49DD85}" type="slidenum">
              <a:rPr lang="en-GB" smtClean="0"/>
              <a:t>8</a:t>
            </a:fld>
            <a:endParaRPr lang="en-GB"/>
          </a:p>
        </p:txBody>
      </p:sp>
    </p:spTree>
    <p:extLst>
      <p:ext uri="{BB962C8B-B14F-4D97-AF65-F5344CB8AC3E}">
        <p14:creationId xmlns:p14="http://schemas.microsoft.com/office/powerpoint/2010/main" val="2463472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IFAS – Internal Factor Analysis Summary</a:t>
            </a:r>
          </a:p>
          <a:p>
            <a:endParaRPr lang="en-GB" dirty="0"/>
          </a:p>
          <a:p>
            <a:r>
              <a:rPr lang="en-GB" dirty="0"/>
              <a:t>Our Strengths &amp; weaknesses as an organisation</a:t>
            </a:r>
          </a:p>
        </p:txBody>
      </p:sp>
      <p:sp>
        <p:nvSpPr>
          <p:cNvPr id="4" name="Slide Number Placeholder 3"/>
          <p:cNvSpPr>
            <a:spLocks noGrp="1"/>
          </p:cNvSpPr>
          <p:nvPr>
            <p:ph type="sldNum" sz="quarter" idx="5"/>
          </p:nvPr>
        </p:nvSpPr>
        <p:spPr/>
        <p:txBody>
          <a:bodyPr/>
          <a:lstStyle/>
          <a:p>
            <a:fld id="{2EE797EA-FC5F-4635-A8DD-1ABC8B49DD85}" type="slidenum">
              <a:rPr lang="en-GB" smtClean="0"/>
              <a:t>10</a:t>
            </a:fld>
            <a:endParaRPr lang="en-GB"/>
          </a:p>
        </p:txBody>
      </p:sp>
    </p:spTree>
    <p:extLst>
      <p:ext uri="{BB962C8B-B14F-4D97-AF65-F5344CB8AC3E}">
        <p14:creationId xmlns:p14="http://schemas.microsoft.com/office/powerpoint/2010/main" val="3039366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EFAS – External Factor Analysis Summary</a:t>
            </a:r>
          </a:p>
          <a:p>
            <a:endParaRPr lang="en-GB" dirty="0"/>
          </a:p>
          <a:p>
            <a:r>
              <a:rPr lang="en-GB" dirty="0"/>
              <a:t>The opportunities and threats that exist out there in the </a:t>
            </a:r>
            <a:r>
              <a:rPr lang="en-GB" dirty="0" err="1"/>
              <a:t>Meso</a:t>
            </a:r>
            <a:r>
              <a:rPr lang="en-GB" dirty="0"/>
              <a:t> &amp; Macro worlds</a:t>
            </a:r>
          </a:p>
        </p:txBody>
      </p:sp>
      <p:sp>
        <p:nvSpPr>
          <p:cNvPr id="4" name="Slide Number Placeholder 3"/>
          <p:cNvSpPr>
            <a:spLocks noGrp="1"/>
          </p:cNvSpPr>
          <p:nvPr>
            <p:ph type="sldNum" sz="quarter" idx="5"/>
          </p:nvPr>
        </p:nvSpPr>
        <p:spPr/>
        <p:txBody>
          <a:bodyPr/>
          <a:lstStyle/>
          <a:p>
            <a:fld id="{2EE797EA-FC5F-4635-A8DD-1ABC8B49DD85}" type="slidenum">
              <a:rPr lang="en-GB" smtClean="0"/>
              <a:t>11</a:t>
            </a:fld>
            <a:endParaRPr lang="en-GB"/>
          </a:p>
        </p:txBody>
      </p:sp>
    </p:spTree>
    <p:extLst>
      <p:ext uri="{BB962C8B-B14F-4D97-AF65-F5344CB8AC3E}">
        <p14:creationId xmlns:p14="http://schemas.microsoft.com/office/powerpoint/2010/main" val="887347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strategic decisions involve forecasts about future conditions and outcomes. Thus a manager may decide to invest in new capacity because of a forecast of growing demand (condition), with the expectation that the investment will help capture increased sales (outcome). PESTEL factors will feed into these forecasts, for example in tracking economic cycles or mapping future technologies. However, accurate forecasting is notoriously difficult</a:t>
            </a:r>
          </a:p>
        </p:txBody>
      </p:sp>
      <p:sp>
        <p:nvSpPr>
          <p:cNvPr id="4" name="Slide Number Placeholder 3"/>
          <p:cNvSpPr>
            <a:spLocks noGrp="1"/>
          </p:cNvSpPr>
          <p:nvPr>
            <p:ph type="sldNum" sz="quarter" idx="5"/>
          </p:nvPr>
        </p:nvSpPr>
        <p:spPr/>
        <p:txBody>
          <a:bodyPr/>
          <a:lstStyle/>
          <a:p>
            <a:fld id="{2EE797EA-FC5F-4635-A8DD-1ABC8B49DD85}" type="slidenum">
              <a:rPr lang="en-GB" smtClean="0"/>
              <a:t>14</a:t>
            </a:fld>
            <a:endParaRPr lang="en-GB"/>
          </a:p>
        </p:txBody>
      </p:sp>
    </p:spTree>
    <p:extLst>
      <p:ext uri="{BB962C8B-B14F-4D97-AF65-F5344CB8AC3E}">
        <p14:creationId xmlns:p14="http://schemas.microsoft.com/office/powerpoint/2010/main" val="3217826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single-point forecasting implies a great degree of certainty.</a:t>
            </a:r>
          </a:p>
          <a:p>
            <a:endParaRPr lang="en-GB" dirty="0"/>
          </a:p>
          <a:p>
            <a:r>
              <a:rPr lang="en-GB" dirty="0"/>
              <a:t>Range forecasting - less certainty, suggesting a range of possible outcomes. These different outcomes may be expressed with different degrees of probability, with a central projection identified as the most probable.</a:t>
            </a:r>
          </a:p>
          <a:p>
            <a:endParaRPr lang="en-GB" dirty="0"/>
          </a:p>
          <a:p>
            <a:r>
              <a:rPr lang="en-GB" dirty="0"/>
              <a:t>Alternative futures - least certainty. Where actions may be discontinuous. Brexit for example would generate alternative futures as we have to explore potential shifts, and is constantly evolving</a:t>
            </a:r>
          </a:p>
          <a:p>
            <a:endParaRPr lang="en-GB" dirty="0"/>
          </a:p>
        </p:txBody>
      </p:sp>
      <p:sp>
        <p:nvSpPr>
          <p:cNvPr id="4" name="Slide Number Placeholder 3"/>
          <p:cNvSpPr>
            <a:spLocks noGrp="1"/>
          </p:cNvSpPr>
          <p:nvPr>
            <p:ph type="sldNum" sz="quarter" idx="5"/>
          </p:nvPr>
        </p:nvSpPr>
        <p:spPr/>
        <p:txBody>
          <a:bodyPr/>
          <a:lstStyle/>
          <a:p>
            <a:fld id="{2EE797EA-FC5F-4635-A8DD-1ABC8B49DD85}" type="slidenum">
              <a:rPr lang="en-GB" smtClean="0"/>
              <a:t>15</a:t>
            </a:fld>
            <a:endParaRPr lang="en-GB"/>
          </a:p>
        </p:txBody>
      </p:sp>
    </p:spTree>
    <p:extLst>
      <p:ext uri="{BB962C8B-B14F-4D97-AF65-F5344CB8AC3E}">
        <p14:creationId xmlns:p14="http://schemas.microsoft.com/office/powerpoint/2010/main" val="426059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forecasting does, is help visualise the possible futures. And with that, we can create scenarios, like we looked at last week with the arctic melt:</a:t>
            </a:r>
          </a:p>
          <a:p>
            <a:endParaRPr lang="en-GB" dirty="0"/>
          </a:p>
          <a:p>
            <a:r>
              <a:rPr lang="en-GB" dirty="0"/>
              <a:t>Scenarios offer plausible alternative views of how the macro-environment might develop in the future, typically in the long term. Thus scenarios are not strategies in themselves, but alternative possible environments which strategies have to deal with</a:t>
            </a:r>
          </a:p>
        </p:txBody>
      </p:sp>
      <p:sp>
        <p:nvSpPr>
          <p:cNvPr id="4" name="Slide Number Placeholder 3"/>
          <p:cNvSpPr>
            <a:spLocks noGrp="1"/>
          </p:cNvSpPr>
          <p:nvPr>
            <p:ph type="sldNum" sz="quarter" idx="5"/>
          </p:nvPr>
        </p:nvSpPr>
        <p:spPr/>
        <p:txBody>
          <a:bodyPr/>
          <a:lstStyle/>
          <a:p>
            <a:fld id="{2EE797EA-FC5F-4635-A8DD-1ABC8B49DD85}" type="slidenum">
              <a:rPr lang="en-GB" smtClean="0"/>
              <a:t>16</a:t>
            </a:fld>
            <a:endParaRPr lang="en-GB"/>
          </a:p>
        </p:txBody>
      </p:sp>
    </p:spTree>
    <p:extLst>
      <p:ext uri="{BB962C8B-B14F-4D97-AF65-F5344CB8AC3E}">
        <p14:creationId xmlns:p14="http://schemas.microsoft.com/office/powerpoint/2010/main" val="12601820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study activity</a:t>
            </a:r>
          </a:p>
        </p:txBody>
      </p:sp>
      <p:sp>
        <p:nvSpPr>
          <p:cNvPr id="4" name="Slide Number Placeholder 3"/>
          <p:cNvSpPr>
            <a:spLocks noGrp="1"/>
          </p:cNvSpPr>
          <p:nvPr>
            <p:ph type="sldNum" sz="quarter" idx="5"/>
          </p:nvPr>
        </p:nvSpPr>
        <p:spPr/>
        <p:txBody>
          <a:bodyPr/>
          <a:lstStyle/>
          <a:p>
            <a:fld id="{2EE797EA-FC5F-4635-A8DD-1ABC8B49DD85}" type="slidenum">
              <a:rPr lang="en-GB" smtClean="0"/>
              <a:t>17</a:t>
            </a:fld>
            <a:endParaRPr lang="en-GB"/>
          </a:p>
        </p:txBody>
      </p:sp>
    </p:spTree>
    <p:extLst>
      <p:ext uri="{BB962C8B-B14F-4D97-AF65-F5344CB8AC3E}">
        <p14:creationId xmlns:p14="http://schemas.microsoft.com/office/powerpoint/2010/main" val="3682344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0487E-9555-45B4-ACD2-B8185CCDEE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1C245C-61E6-4BD2-B41C-D5438255BA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61354C-ED47-4971-9410-C4425D944607}"/>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5" name="Footer Placeholder 4">
            <a:extLst>
              <a:ext uri="{FF2B5EF4-FFF2-40B4-BE49-F238E27FC236}">
                <a16:creationId xmlns:a16="http://schemas.microsoft.com/office/drawing/2014/main" id="{2F28F4E6-EF1D-4A7E-BEF9-34DCF920D0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AF0E4D-B791-4E82-8AA6-3277C76B3725}"/>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1957655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D8A19-D08D-4360-A05E-4CB5CEC0B0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3DD233-860D-4EBE-9A13-A3C41DB910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82466F-1992-4C18-9441-7BBE3A8E115C}"/>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5" name="Footer Placeholder 4">
            <a:extLst>
              <a:ext uri="{FF2B5EF4-FFF2-40B4-BE49-F238E27FC236}">
                <a16:creationId xmlns:a16="http://schemas.microsoft.com/office/drawing/2014/main" id="{8C5186D9-5216-4E09-AB79-50815652B2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56D67-83F0-4259-A4B7-A42230D66BEC}"/>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3403417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6753B-C355-4D66-B5E4-3CC1D3E5A0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19D7A6-1EAB-4A6A-9E6C-64EC55C9C1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0D3609-437D-4B91-BE2D-3EB967E6F3ED}"/>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5" name="Footer Placeholder 4">
            <a:extLst>
              <a:ext uri="{FF2B5EF4-FFF2-40B4-BE49-F238E27FC236}">
                <a16:creationId xmlns:a16="http://schemas.microsoft.com/office/drawing/2014/main" id="{68A6E6CB-C440-4F12-B014-CFDB04B171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E15DDF-1BF1-4FA8-96FB-448481B8EF0D}"/>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3320635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44CD1-5D2A-48C3-A708-22F7B7E415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BC0083-2AC2-4A1D-80DA-C7B426A469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41CE5F-2301-4521-A199-3620C50F4D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A2C934-F988-423E-BC60-048406D575E8}"/>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6" name="Footer Placeholder 5">
            <a:extLst>
              <a:ext uri="{FF2B5EF4-FFF2-40B4-BE49-F238E27FC236}">
                <a16:creationId xmlns:a16="http://schemas.microsoft.com/office/drawing/2014/main" id="{5B64F165-56CF-4AF7-8C1A-343C01B0D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24A016-4D85-4B59-8508-26CCCE7775C5}"/>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3524150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438ED-E02A-4F1A-A0D7-C7D4DED69B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B54F09-395F-4223-BA2A-D6385F601B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B02980-56BE-41FE-B094-D4BD847B3B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A0DE1D-B8A4-4A8D-BD22-05A4A7128A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F9FDE9-1FA0-4CFF-8D03-ABA5719E4F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24DA03-E0A7-49C9-B2C4-97382595883B}"/>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8" name="Footer Placeholder 7">
            <a:extLst>
              <a:ext uri="{FF2B5EF4-FFF2-40B4-BE49-F238E27FC236}">
                <a16:creationId xmlns:a16="http://schemas.microsoft.com/office/drawing/2014/main" id="{A41B51F4-58F6-4438-B411-1CCBBD2073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67E25B-8477-4C80-BE68-594AF08CEE41}"/>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2657696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DFF5C-9A97-45C4-86E2-0F482280F7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6D1B7B-A1B9-4D08-9F45-AD6BC5904A28}"/>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4" name="Footer Placeholder 3">
            <a:extLst>
              <a:ext uri="{FF2B5EF4-FFF2-40B4-BE49-F238E27FC236}">
                <a16:creationId xmlns:a16="http://schemas.microsoft.com/office/drawing/2014/main" id="{BA09530B-0FF2-4639-AD1F-FBC6FF40DF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657FF7-B34A-4F0E-A744-07EE6155491B}"/>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412300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DB5A4F-5FFE-48DE-BCF6-888B9ECEBEA0}"/>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3" name="Footer Placeholder 2">
            <a:extLst>
              <a:ext uri="{FF2B5EF4-FFF2-40B4-BE49-F238E27FC236}">
                <a16:creationId xmlns:a16="http://schemas.microsoft.com/office/drawing/2014/main" id="{C9384714-7D62-4D43-9BAF-A5B4DC00AC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8E311A-F376-4647-B2CC-B8DD44689DB8}"/>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3852119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DFB4E-A3AD-47D2-A956-6CCB072B2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C90AF8-53D1-4D57-B201-3F42E06A1E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5E449B-BCA0-4734-BBC9-57919D52E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115034-76F5-4E5D-951F-023231BAF04C}"/>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6" name="Footer Placeholder 5">
            <a:extLst>
              <a:ext uri="{FF2B5EF4-FFF2-40B4-BE49-F238E27FC236}">
                <a16:creationId xmlns:a16="http://schemas.microsoft.com/office/drawing/2014/main" id="{3C544D32-65A3-4678-87C8-95091862E5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B15739-DEBA-43EF-8E32-B90A2630B6E4}"/>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2832333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E8040-E9BA-44C8-904A-673327F73E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4EA173-E048-4BC2-BE58-EED6DF0AA6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AA1CB1-5CEB-4545-BC4D-A72FBC2616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81284D-2F3E-4004-805B-D52EE41B3FF0}"/>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6" name="Footer Placeholder 5">
            <a:extLst>
              <a:ext uri="{FF2B5EF4-FFF2-40B4-BE49-F238E27FC236}">
                <a16:creationId xmlns:a16="http://schemas.microsoft.com/office/drawing/2014/main" id="{4384DC81-93C1-4469-9E61-BA446921D4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CE62EA-CAE9-4676-9D14-96F6A81EF4ED}"/>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2070462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CF5CE-2899-4CA3-A1A4-13028161FF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BC6E5B-D81B-4002-ABE8-7F66395B6F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43CDB6-38D2-4B4F-B9DF-37CE26142776}"/>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5" name="Footer Placeholder 4">
            <a:extLst>
              <a:ext uri="{FF2B5EF4-FFF2-40B4-BE49-F238E27FC236}">
                <a16:creationId xmlns:a16="http://schemas.microsoft.com/office/drawing/2014/main" id="{0A0DFC5A-4AE6-41FE-B337-C05DF7F55D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431D96-D5CC-47C5-802B-7F4AD3748F55}"/>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1504594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23C368-6AFB-4BB9-A7B9-A362AF1D5E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1EF581-831C-4B82-ABC7-806F3B976D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74AEF3-1AB1-4E0B-A9CD-7A62E9C202E6}"/>
              </a:ext>
            </a:extLst>
          </p:cNvPr>
          <p:cNvSpPr>
            <a:spLocks noGrp="1"/>
          </p:cNvSpPr>
          <p:nvPr>
            <p:ph type="dt" sz="half" idx="10"/>
          </p:nvPr>
        </p:nvSpPr>
        <p:spPr/>
        <p:txBody>
          <a:bodyPr/>
          <a:lstStyle/>
          <a:p>
            <a:fld id="{C8FA7C95-04C2-439E-BF24-5C76AC566CDA}" type="datetimeFigureOut">
              <a:rPr lang="en-GB" smtClean="0"/>
              <a:t>30/04/2022</a:t>
            </a:fld>
            <a:endParaRPr lang="en-GB"/>
          </a:p>
        </p:txBody>
      </p:sp>
      <p:sp>
        <p:nvSpPr>
          <p:cNvPr id="5" name="Footer Placeholder 4">
            <a:extLst>
              <a:ext uri="{FF2B5EF4-FFF2-40B4-BE49-F238E27FC236}">
                <a16:creationId xmlns:a16="http://schemas.microsoft.com/office/drawing/2014/main" id="{46367D60-649F-43CF-82CD-6B2EF2BC7B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5AC435-1FBE-4232-9C15-ADC8F381FEBA}"/>
              </a:ext>
            </a:extLst>
          </p:cNvPr>
          <p:cNvSpPr>
            <a:spLocks noGrp="1"/>
          </p:cNvSpPr>
          <p:nvPr>
            <p:ph type="sldNum" sz="quarter" idx="12"/>
          </p:nvPr>
        </p:nvSpPr>
        <p:spPr/>
        <p:txBody>
          <a:bodyPr/>
          <a:lstStyle/>
          <a:p>
            <a:fld id="{06C704B2-8AA2-44B5-966C-E107FAFD857F}" type="slidenum">
              <a:rPr lang="en-GB" smtClean="0"/>
              <a:t>‹#›</a:t>
            </a:fld>
            <a:endParaRPr lang="en-GB"/>
          </a:p>
        </p:txBody>
      </p:sp>
    </p:spTree>
    <p:extLst>
      <p:ext uri="{BB962C8B-B14F-4D97-AF65-F5344CB8AC3E}">
        <p14:creationId xmlns:p14="http://schemas.microsoft.com/office/powerpoint/2010/main" val="955272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DE20DF-5D28-4290-83C9-3648F231C2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B3C2C1-BD34-40E7-967D-CDE661EAFD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53F19E-D6DA-4533-9F43-BF8EB0E886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FA7C95-04C2-439E-BF24-5C76AC566CDA}" type="datetimeFigureOut">
              <a:rPr lang="en-GB" smtClean="0"/>
              <a:t>30/04/2022</a:t>
            </a:fld>
            <a:endParaRPr lang="en-GB"/>
          </a:p>
        </p:txBody>
      </p:sp>
      <p:sp>
        <p:nvSpPr>
          <p:cNvPr id="5" name="Footer Placeholder 4">
            <a:extLst>
              <a:ext uri="{FF2B5EF4-FFF2-40B4-BE49-F238E27FC236}">
                <a16:creationId xmlns:a16="http://schemas.microsoft.com/office/drawing/2014/main" id="{E20C7072-542F-49C4-B262-A3AB10BB06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A96694E-7309-4A8E-B33E-DA6CC8D590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C704B2-8AA2-44B5-966C-E107FAFD857F}" type="slidenum">
              <a:rPr lang="en-GB" smtClean="0"/>
              <a:t>‹#›</a:t>
            </a:fld>
            <a:endParaRPr lang="en-GB"/>
          </a:p>
        </p:txBody>
      </p:sp>
    </p:spTree>
    <p:extLst>
      <p:ext uri="{BB962C8B-B14F-4D97-AF65-F5344CB8AC3E}">
        <p14:creationId xmlns:p14="http://schemas.microsoft.com/office/powerpoint/2010/main" val="25664013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826DA-454B-49D9-A5C8-4D352F2B870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523696E-1391-4D19-9846-C603E5A99452}"/>
              </a:ext>
            </a:extLst>
          </p:cNvPr>
          <p:cNvSpPr>
            <a:spLocks noGrp="1"/>
          </p:cNvSpPr>
          <p:nvPr>
            <p:ph type="subTitle" idx="1"/>
          </p:nvPr>
        </p:nvSpPr>
        <p:spPr/>
        <p:txBody>
          <a:bodyPr/>
          <a:lstStyle/>
          <a:p>
            <a:endParaRPr lang="en-GB"/>
          </a:p>
        </p:txBody>
      </p:sp>
      <p:pic>
        <p:nvPicPr>
          <p:cNvPr id="5" name="Picture 4" descr="A picture containing text&#10;&#10;Description automatically generated">
            <a:extLst>
              <a:ext uri="{FF2B5EF4-FFF2-40B4-BE49-F238E27FC236}">
                <a16:creationId xmlns:a16="http://schemas.microsoft.com/office/drawing/2014/main" id="{878A2E5B-CAA7-48E4-A278-4790A835BB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74578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A048B814-CFB9-4147-92D8-5FF9FACF48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49212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text&#10;&#10;Description automatically generated">
            <a:extLst>
              <a:ext uri="{FF2B5EF4-FFF2-40B4-BE49-F238E27FC236}">
                <a16:creationId xmlns:a16="http://schemas.microsoft.com/office/drawing/2014/main" id="{1F3DEB6D-DC79-4FB4-9FE1-424997D714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82374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bble chart&#10;&#10;Description automatically generated">
            <a:extLst>
              <a:ext uri="{FF2B5EF4-FFF2-40B4-BE49-F238E27FC236}">
                <a16:creationId xmlns:a16="http://schemas.microsoft.com/office/drawing/2014/main" id="{6977F289-C6C2-42ED-A1D8-25010BE870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32014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with medium confidence">
            <a:extLst>
              <a:ext uri="{FF2B5EF4-FFF2-40B4-BE49-F238E27FC236}">
                <a16:creationId xmlns:a16="http://schemas.microsoft.com/office/drawing/2014/main" id="{9C879F6A-256E-4CF6-8EF0-1FCA32DE4A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F47E7CFE-3A0E-412C-B609-FCD2F6584778}"/>
              </a:ext>
            </a:extLst>
          </p:cNvPr>
          <p:cNvSpPr/>
          <p:nvPr/>
        </p:nvSpPr>
        <p:spPr>
          <a:xfrm>
            <a:off x="1964267" y="4422987"/>
            <a:ext cx="8188960" cy="433493"/>
          </a:xfrm>
          <a:prstGeom prst="rect">
            <a:avLst/>
          </a:prstGeom>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4921787-BA0C-4A8A-9739-33BF3D259FA7}"/>
              </a:ext>
            </a:extLst>
          </p:cNvPr>
          <p:cNvSpPr txBox="1"/>
          <p:nvPr/>
        </p:nvSpPr>
        <p:spPr>
          <a:xfrm>
            <a:off x="1774613" y="4422987"/>
            <a:ext cx="8378614" cy="400110"/>
          </a:xfrm>
          <a:prstGeom prst="rect">
            <a:avLst/>
          </a:prstGeom>
          <a:noFill/>
          <a:ln>
            <a:noFill/>
          </a:ln>
          <a:effectLst>
            <a:outerShdw blurRad="50800" dist="38100" dir="2700000" algn="tl" rotWithShape="0">
              <a:prstClr val="black">
                <a:alpha val="40000"/>
              </a:prstClr>
            </a:outerShdw>
          </a:effectLst>
        </p:spPr>
        <p:txBody>
          <a:bodyPr wrap="square" rtlCol="0">
            <a:spAutoFit/>
          </a:bodyPr>
          <a:lstStyle/>
          <a:p>
            <a:pPr algn="ctr"/>
            <a:r>
              <a:rPr lang="en-GB" sz="2000" dirty="0"/>
              <a:t>Question 3. How are Tesla/ Elon Musk utilising the 3 horizons? </a:t>
            </a:r>
          </a:p>
        </p:txBody>
      </p:sp>
    </p:spTree>
    <p:extLst>
      <p:ext uri="{BB962C8B-B14F-4D97-AF65-F5344CB8AC3E}">
        <p14:creationId xmlns:p14="http://schemas.microsoft.com/office/powerpoint/2010/main" val="1021172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42D0BD17-87FD-4216-9D10-F12FB2C485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41050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electronics, iPod&#10;&#10;Description automatically generated">
            <a:extLst>
              <a:ext uri="{FF2B5EF4-FFF2-40B4-BE49-F238E27FC236}">
                <a16:creationId xmlns:a16="http://schemas.microsoft.com/office/drawing/2014/main" id="{16C425EA-5732-4A29-8E06-08896B6B9C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D5285ABE-D843-4DF5-86B8-3B6074E5997D}"/>
              </a:ext>
            </a:extLst>
          </p:cNvPr>
          <p:cNvGrpSpPr/>
          <p:nvPr/>
        </p:nvGrpSpPr>
        <p:grpSpPr>
          <a:xfrm>
            <a:off x="483476" y="147145"/>
            <a:ext cx="11598165" cy="6417245"/>
            <a:chOff x="483476" y="147145"/>
            <a:chExt cx="11598165" cy="6417245"/>
          </a:xfrm>
        </p:grpSpPr>
        <p:sp>
          <p:nvSpPr>
            <p:cNvPr id="4" name="TextBox 3">
              <a:extLst>
                <a:ext uri="{FF2B5EF4-FFF2-40B4-BE49-F238E27FC236}">
                  <a16:creationId xmlns:a16="http://schemas.microsoft.com/office/drawing/2014/main" id="{C9AE373C-63D0-408D-9F57-ED8B75C4C758}"/>
                </a:ext>
              </a:extLst>
            </p:cNvPr>
            <p:cNvSpPr txBox="1"/>
            <p:nvPr/>
          </p:nvSpPr>
          <p:spPr>
            <a:xfrm>
              <a:off x="8502870" y="147145"/>
              <a:ext cx="1954924" cy="830997"/>
            </a:xfrm>
            <a:prstGeom prst="rect">
              <a:avLst/>
            </a:prstGeom>
            <a:noFill/>
          </p:spPr>
          <p:txBody>
            <a:bodyPr wrap="square" rtlCol="0">
              <a:spAutoFit/>
            </a:bodyPr>
            <a:lstStyle/>
            <a:p>
              <a:r>
                <a:rPr lang="en-GB" sz="4800" b="1" dirty="0">
                  <a:solidFill>
                    <a:srgbClr val="FF0000"/>
                  </a:solidFill>
                </a:rPr>
                <a:t>MEGA</a:t>
              </a:r>
            </a:p>
          </p:txBody>
        </p:sp>
        <p:sp>
          <p:nvSpPr>
            <p:cNvPr id="5" name="TextBox 4">
              <a:extLst>
                <a:ext uri="{FF2B5EF4-FFF2-40B4-BE49-F238E27FC236}">
                  <a16:creationId xmlns:a16="http://schemas.microsoft.com/office/drawing/2014/main" id="{DCF4C355-5064-4AFA-8F3D-21984007B3EA}"/>
                </a:ext>
              </a:extLst>
            </p:cNvPr>
            <p:cNvSpPr txBox="1"/>
            <p:nvPr/>
          </p:nvSpPr>
          <p:spPr>
            <a:xfrm>
              <a:off x="1460938" y="5733393"/>
              <a:ext cx="1954924" cy="830997"/>
            </a:xfrm>
            <a:prstGeom prst="rect">
              <a:avLst/>
            </a:prstGeom>
            <a:noFill/>
          </p:spPr>
          <p:txBody>
            <a:bodyPr wrap="square" rtlCol="0">
              <a:spAutoFit/>
            </a:bodyPr>
            <a:lstStyle/>
            <a:p>
              <a:r>
                <a:rPr lang="en-GB" sz="4800" b="1" dirty="0">
                  <a:solidFill>
                    <a:srgbClr val="FF0000"/>
                  </a:solidFill>
                </a:rPr>
                <a:t>MEGA</a:t>
              </a:r>
            </a:p>
          </p:txBody>
        </p:sp>
        <p:sp>
          <p:nvSpPr>
            <p:cNvPr id="6" name="TextBox 5">
              <a:extLst>
                <a:ext uri="{FF2B5EF4-FFF2-40B4-BE49-F238E27FC236}">
                  <a16:creationId xmlns:a16="http://schemas.microsoft.com/office/drawing/2014/main" id="{E0B784A5-5228-4130-AA95-39D9F1A1DEA9}"/>
                </a:ext>
              </a:extLst>
            </p:cNvPr>
            <p:cNvSpPr txBox="1"/>
            <p:nvPr/>
          </p:nvSpPr>
          <p:spPr>
            <a:xfrm>
              <a:off x="483476" y="3160305"/>
              <a:ext cx="1954924" cy="830997"/>
            </a:xfrm>
            <a:prstGeom prst="rect">
              <a:avLst/>
            </a:prstGeom>
            <a:noFill/>
          </p:spPr>
          <p:txBody>
            <a:bodyPr wrap="square" rtlCol="0">
              <a:spAutoFit/>
            </a:bodyPr>
            <a:lstStyle/>
            <a:p>
              <a:r>
                <a:rPr lang="en-GB" sz="4800" b="1" dirty="0">
                  <a:solidFill>
                    <a:srgbClr val="FF0000"/>
                  </a:solidFill>
                </a:rPr>
                <a:t>MEGA</a:t>
              </a:r>
            </a:p>
          </p:txBody>
        </p:sp>
        <p:sp>
          <p:nvSpPr>
            <p:cNvPr id="7" name="TextBox 6">
              <a:extLst>
                <a:ext uri="{FF2B5EF4-FFF2-40B4-BE49-F238E27FC236}">
                  <a16:creationId xmlns:a16="http://schemas.microsoft.com/office/drawing/2014/main" id="{C8BFC13A-2EF9-43F0-AB50-5E27BC7B7427}"/>
                </a:ext>
              </a:extLst>
            </p:cNvPr>
            <p:cNvSpPr txBox="1"/>
            <p:nvPr/>
          </p:nvSpPr>
          <p:spPr>
            <a:xfrm>
              <a:off x="10126717" y="3160305"/>
              <a:ext cx="1954924" cy="830997"/>
            </a:xfrm>
            <a:prstGeom prst="rect">
              <a:avLst/>
            </a:prstGeom>
            <a:noFill/>
          </p:spPr>
          <p:txBody>
            <a:bodyPr wrap="square" rtlCol="0">
              <a:spAutoFit/>
            </a:bodyPr>
            <a:lstStyle/>
            <a:p>
              <a:r>
                <a:rPr lang="en-GB" sz="4800" b="1" dirty="0">
                  <a:solidFill>
                    <a:srgbClr val="FF0000"/>
                  </a:solidFill>
                </a:rPr>
                <a:t>MEGA</a:t>
              </a:r>
            </a:p>
          </p:txBody>
        </p:sp>
        <p:sp>
          <p:nvSpPr>
            <p:cNvPr id="8" name="TextBox 7">
              <a:extLst>
                <a:ext uri="{FF2B5EF4-FFF2-40B4-BE49-F238E27FC236}">
                  <a16:creationId xmlns:a16="http://schemas.microsoft.com/office/drawing/2014/main" id="{F0D9B4B9-D140-458C-BD58-CA666F02A4A8}"/>
                </a:ext>
              </a:extLst>
            </p:cNvPr>
            <p:cNvSpPr txBox="1"/>
            <p:nvPr/>
          </p:nvSpPr>
          <p:spPr>
            <a:xfrm>
              <a:off x="1219201" y="333657"/>
              <a:ext cx="1954924" cy="830997"/>
            </a:xfrm>
            <a:prstGeom prst="rect">
              <a:avLst/>
            </a:prstGeom>
            <a:noFill/>
          </p:spPr>
          <p:txBody>
            <a:bodyPr wrap="square" rtlCol="0">
              <a:spAutoFit/>
            </a:bodyPr>
            <a:lstStyle/>
            <a:p>
              <a:r>
                <a:rPr lang="en-GB" sz="4800" b="1" dirty="0">
                  <a:solidFill>
                    <a:srgbClr val="FF0000"/>
                  </a:solidFill>
                </a:rPr>
                <a:t>MEGA</a:t>
              </a:r>
            </a:p>
          </p:txBody>
        </p:sp>
        <p:sp>
          <p:nvSpPr>
            <p:cNvPr id="9" name="TextBox 8">
              <a:extLst>
                <a:ext uri="{FF2B5EF4-FFF2-40B4-BE49-F238E27FC236}">
                  <a16:creationId xmlns:a16="http://schemas.microsoft.com/office/drawing/2014/main" id="{7C7DB0E7-C009-4BAC-B986-360AC8B786EF}"/>
                </a:ext>
              </a:extLst>
            </p:cNvPr>
            <p:cNvSpPr txBox="1"/>
            <p:nvPr/>
          </p:nvSpPr>
          <p:spPr>
            <a:xfrm>
              <a:off x="8918028" y="5611502"/>
              <a:ext cx="1954924" cy="830997"/>
            </a:xfrm>
            <a:prstGeom prst="rect">
              <a:avLst/>
            </a:prstGeom>
            <a:noFill/>
          </p:spPr>
          <p:txBody>
            <a:bodyPr wrap="square" rtlCol="0">
              <a:spAutoFit/>
            </a:bodyPr>
            <a:lstStyle/>
            <a:p>
              <a:r>
                <a:rPr lang="en-GB" sz="4800" b="1" dirty="0">
                  <a:solidFill>
                    <a:srgbClr val="FF0000"/>
                  </a:solidFill>
                </a:rPr>
                <a:t>MEGA</a:t>
              </a:r>
            </a:p>
          </p:txBody>
        </p:sp>
      </p:grpSp>
    </p:spTree>
    <p:extLst>
      <p:ext uri="{BB962C8B-B14F-4D97-AF65-F5344CB8AC3E}">
        <p14:creationId xmlns:p14="http://schemas.microsoft.com/office/powerpoint/2010/main" val="1517914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B6AF3D3D-6CF1-4487-8635-FC0D24FBF1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91768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businesscard, screenshot, vector graphics&#10;&#10;Description automatically generated">
            <a:extLst>
              <a:ext uri="{FF2B5EF4-FFF2-40B4-BE49-F238E27FC236}">
                <a16:creationId xmlns:a16="http://schemas.microsoft.com/office/drawing/2014/main" id="{44907848-BDA8-4ECB-955A-90C24039D3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83570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able&#10;&#10;Description automatically generated">
            <a:extLst>
              <a:ext uri="{FF2B5EF4-FFF2-40B4-BE49-F238E27FC236}">
                <a16:creationId xmlns:a16="http://schemas.microsoft.com/office/drawing/2014/main" id="{81363D4C-C384-4A85-BBCC-AA4C6A5F13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00045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356F8BAA-8E1B-4D92-81BE-D474E62F2B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59189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 treemap chart&#10;&#10;Description automatically generated">
            <a:extLst>
              <a:ext uri="{FF2B5EF4-FFF2-40B4-BE49-F238E27FC236}">
                <a16:creationId xmlns:a16="http://schemas.microsoft.com/office/drawing/2014/main" id="{701C6683-FAAE-4832-A6ED-C64D7B8371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12069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AF930929-B7C6-46F1-B2BA-DB09E0C62C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0518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with low confidence">
            <a:extLst>
              <a:ext uri="{FF2B5EF4-FFF2-40B4-BE49-F238E27FC236}">
                <a16:creationId xmlns:a16="http://schemas.microsoft.com/office/drawing/2014/main" id="{5527E6C1-BE3D-41DD-8259-B93EC3F29E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36892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2E9CA2D6-7411-4E9D-B878-C2AFDFF9BA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80609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3F8A14C6-4FA8-4C2F-837D-D7AE043D69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026545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person&#10;&#10;Description automatically generated">
            <a:extLst>
              <a:ext uri="{FF2B5EF4-FFF2-40B4-BE49-F238E27FC236}">
                <a16:creationId xmlns:a16="http://schemas.microsoft.com/office/drawing/2014/main" id="{76EEFE8A-73CB-4C88-82CF-7DF5275339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89651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657</Words>
  <Application>Microsoft Office PowerPoint</Application>
  <PresentationFormat>Widescreen</PresentationFormat>
  <Paragraphs>55</Paragraphs>
  <Slides>17</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Christian Felices</cp:lastModifiedBy>
  <cp:revision>1</cp:revision>
  <dcterms:created xsi:type="dcterms:W3CDTF">2022-04-29T08:38:23Z</dcterms:created>
  <dcterms:modified xsi:type="dcterms:W3CDTF">2022-04-30T08:54:18Z</dcterms:modified>
</cp:coreProperties>
</file>