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2" r:id="rId1"/>
  </p:sldMasterIdLst>
  <p:notesMasterIdLst>
    <p:notesMasterId r:id="rId17"/>
  </p:notesMasterIdLst>
  <p:sldIdLst>
    <p:sldId id="256" r:id="rId2"/>
    <p:sldId id="257" r:id="rId3"/>
    <p:sldId id="259" r:id="rId4"/>
    <p:sldId id="266" r:id="rId5"/>
    <p:sldId id="267" r:id="rId6"/>
    <p:sldId id="258" r:id="rId7"/>
    <p:sldId id="261" r:id="rId8"/>
    <p:sldId id="264" r:id="rId9"/>
    <p:sldId id="260" r:id="rId10"/>
    <p:sldId id="269" r:id="rId11"/>
    <p:sldId id="270" r:id="rId12"/>
    <p:sldId id="272" r:id="rId13"/>
    <p:sldId id="273" r:id="rId14"/>
    <p:sldId id="265" r:id="rId15"/>
    <p:sldId id="27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9" autoAdjust="0"/>
    <p:restoredTop sz="48633" autoAdjust="0"/>
  </p:normalViewPr>
  <p:slideViewPr>
    <p:cSldViewPr snapToGrid="0">
      <p:cViewPr varScale="1">
        <p:scale>
          <a:sx n="54" d="100"/>
          <a:sy n="54" d="100"/>
        </p:scale>
        <p:origin x="1340" y="4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A96D179-6AD3-426B-86F5-34945E5BBECE}" type="datetimeFigureOut">
              <a:rPr lang="en-GB" smtClean="0"/>
              <a:t>11/12/2019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45628BA-5A6D-4631-920A-8ED05924087B}" type="slidenum">
              <a:rPr lang="en-GB" smtClean="0"/>
              <a:t>‹#›</a:t>
            </a:fld>
            <a:endParaRPr lang="en-GB"/>
          </a:p>
        </p:txBody>
      </p:sp>
    </p:spTree>
    <p:extLst>
      <p:ext uri="{BB962C8B-B14F-4D97-AF65-F5344CB8AC3E}">
        <p14:creationId xmlns:p14="http://schemas.microsoft.com/office/powerpoint/2010/main" val="2403019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5628BA-5A6D-4631-920A-8ED05924087B}" type="slidenum">
              <a:rPr lang="en-GB" smtClean="0"/>
              <a:t>2</a:t>
            </a:fld>
            <a:endParaRPr lang="en-GB"/>
          </a:p>
        </p:txBody>
      </p:sp>
    </p:spTree>
    <p:extLst>
      <p:ext uri="{BB962C8B-B14F-4D97-AF65-F5344CB8AC3E}">
        <p14:creationId xmlns:p14="http://schemas.microsoft.com/office/powerpoint/2010/main" val="20927204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5628BA-5A6D-4631-920A-8ED05924087B}" type="slidenum">
              <a:rPr lang="en-GB" smtClean="0"/>
              <a:t>3</a:t>
            </a:fld>
            <a:endParaRPr lang="en-GB"/>
          </a:p>
        </p:txBody>
      </p:sp>
    </p:spTree>
    <p:extLst>
      <p:ext uri="{BB962C8B-B14F-4D97-AF65-F5344CB8AC3E}">
        <p14:creationId xmlns:p14="http://schemas.microsoft.com/office/powerpoint/2010/main" val="28166142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Founded by John </a:t>
            </a:r>
            <a:r>
              <a:rPr lang="en-US" dirty="0" err="1">
                <a:cs typeface="Calibri"/>
              </a:rPr>
              <a:t>Freame</a:t>
            </a:r>
            <a:r>
              <a:rPr lang="en-US" dirty="0">
                <a:cs typeface="Calibri"/>
              </a:rPr>
              <a:t> and Thomas Gould. These individuals initially were goldsmith bankers</a:t>
            </a:r>
          </a:p>
          <a:p>
            <a:r>
              <a:rPr lang="en-US" dirty="0">
                <a:cs typeface="Calibri"/>
              </a:rPr>
              <a:t>After the joint partnership with Joseph Barclay the bank grew at incredibly fast rate becoming one of the leading banks only 24 years after the merge.</a:t>
            </a:r>
          </a:p>
          <a:p>
            <a:endParaRPr lang="en-US" dirty="0"/>
          </a:p>
          <a:p>
            <a:r>
              <a:rPr lang="en-GB" dirty="0"/>
              <a:t>The first generation of cash machines known as 'Barclays cash', had been piloted by Barclays in 1967, This was installed in the Enfield Branch, making this the first in wall machine ever installed.</a:t>
            </a:r>
          </a:p>
          <a:p>
            <a:endParaRPr lang="en-GB" dirty="0">
              <a:cs typeface="Calibri"/>
            </a:endParaRPr>
          </a:p>
          <a:p>
            <a:r>
              <a:rPr lang="en-GB" dirty="0"/>
              <a:t>Within 28 years of the first machine being installed, Barclays had 3000th across the UK.</a:t>
            </a:r>
          </a:p>
          <a:p>
            <a:endParaRPr lang="en-GB" dirty="0">
              <a:cs typeface="Calibri" panose="020F0502020204030204"/>
            </a:endParaRPr>
          </a:p>
          <a:p>
            <a:r>
              <a:rPr lang="en-GB" dirty="0"/>
              <a:t>Most transactions and administrative process within the bank were  done manually and were hand written</a:t>
            </a:r>
            <a:endParaRPr lang="en-GB" dirty="0">
              <a:cs typeface="Calibri" panose="020F0502020204030204"/>
            </a:endParaRPr>
          </a:p>
          <a:p>
            <a:endParaRPr lang="en-GB" dirty="0">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D07D040-1D81-4818-AB7A-11E627C2868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2093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John </a:t>
            </a:r>
            <a:r>
              <a:rPr lang="en-US" dirty="0" err="1">
                <a:cs typeface="Calibri"/>
              </a:rPr>
              <a:t>Freames</a:t>
            </a:r>
            <a:r>
              <a:rPr lang="en-US" dirty="0">
                <a:cs typeface="Calibri"/>
              </a:rPr>
              <a:t> Son decided to become business partners with his Son in law Joseph Barclay. Ever since this joint partnership The name Barclay has remained the companies name.</a:t>
            </a:r>
          </a:p>
          <a:p>
            <a:endParaRPr lang="en-US" dirty="0">
              <a:cs typeface="Calibri"/>
            </a:endParaRPr>
          </a:p>
          <a:p>
            <a:r>
              <a:rPr lang="en-US" dirty="0">
                <a:cs typeface="Calibri"/>
              </a:rPr>
              <a:t>The first ever debit card was issued in 1987 ( this was also the first debit card within the United Kingdom).</a:t>
            </a:r>
          </a:p>
          <a:p>
            <a:endParaRPr lang="en-US" dirty="0">
              <a:cs typeface="Calibri"/>
            </a:endParaRPr>
          </a:p>
          <a:p>
            <a:r>
              <a:rPr lang="en-US" dirty="0">
                <a:cs typeface="Calibri"/>
              </a:rPr>
              <a:t>Barclays logo which has long been called the black spread eagle was designed in 1937, however in 2004 this logo had a revamp to the color blue which they use as their main color scheme throughout all there communications and marketing.</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2D07D040-1D81-4818-AB7A-11E627C2868C}"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9364897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At the beginning of the 20</a:t>
            </a:r>
            <a:r>
              <a:rPr lang="en-GB" sz="1200" baseline="30000" dirty="0"/>
              <a:t>th</a:t>
            </a:r>
            <a:r>
              <a:rPr lang="en-GB" sz="1200" dirty="0"/>
              <a:t> Century – Victorian times, the telegraph code book played an important role in the way banks use technology around the world. These special codes were a way to communicate internally between branches and well as make transfers internally and to other banks. After the evolution of computers, code books were still used for international transactions in the 1980’s. In a branch phone calls were only available in the managers office for a long time after the 1930’s (Barclays,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indent="0">
              <a:buNone/>
            </a:pPr>
            <a:r>
              <a:rPr lang="en-GB" sz="1200" dirty="0"/>
              <a:t>Accounting and administrative process were long, branches used typewriters or ink to write letters and record transactions in ledgers</a:t>
            </a:r>
          </a:p>
          <a:p>
            <a:pPr marL="0" indent="0">
              <a:buNone/>
            </a:pPr>
            <a:r>
              <a:rPr lang="en-GB" sz="1200" dirty="0"/>
              <a:t>By 1955 only 10% of branches were producing machine printed statements. In the 1960’s, although Barclays were using the latest accounting machines, business volumes were increasing and because of the limited capacity automated machines needed to be introduced (Barclays, 2019).</a:t>
            </a:r>
          </a:p>
          <a:p>
            <a:pPr marL="0" indent="0">
              <a:buNone/>
            </a:pPr>
            <a:r>
              <a:rPr lang="en-GB" sz="1200" dirty="0"/>
              <a:t>Cheques were leading the world and was the only way to make transactions. Back offices logged cheque numbers in detail. This caused mistakes, therefore Barclays was not reliable enough. Barclays went in search of labour-saving machines as labour costs were too high due to Barclays being in the 5 biggest clearing banks.</a:t>
            </a:r>
          </a:p>
          <a:p>
            <a:pPr marL="0" indent="0">
              <a:buNone/>
            </a:pPr>
            <a:endParaRPr lang="en-GB" sz="1200" dirty="0"/>
          </a:p>
          <a:p>
            <a:pPr marL="0" indent="0">
              <a:buNone/>
            </a:pPr>
            <a:r>
              <a:rPr lang="en-GB" sz="1200" dirty="0"/>
              <a:t>There would be long queues inside the Barclays because they did not open on Sundays and were closed at 3pm on weekdays. Before the 1982 banks were also closed on a Saturday, this restricted Barclays customers because there were no funds available outside banking hours.</a:t>
            </a:r>
          </a:p>
          <a:p>
            <a:pPr marL="0" indent="0">
              <a:buNone/>
            </a:pPr>
            <a:r>
              <a:rPr lang="en-GB" sz="1200" dirty="0"/>
              <a:t>Cash machines used to use to have a paper voucher system where you could only withdraw £10 a day, instead of the plastic card which was invented later down the line. </a:t>
            </a:r>
          </a:p>
          <a:p>
            <a:pPr marL="0" indent="0">
              <a:buNone/>
            </a:pPr>
            <a:r>
              <a:rPr lang="en-GB" sz="1200" dirty="0"/>
              <a:t>When cash machines were introduced, they used to get broken down and were vandalised (Barclays, 2019).</a:t>
            </a:r>
          </a:p>
          <a:p>
            <a:pPr marL="0" indent="0">
              <a:buNone/>
            </a:pPr>
            <a:endParaRPr lang="en-GB" sz="1200" dirty="0"/>
          </a:p>
          <a:p>
            <a:pPr marL="0" indent="0">
              <a:buNone/>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endParaRPr lang="en-GB" dirty="0"/>
          </a:p>
        </p:txBody>
      </p:sp>
      <p:sp>
        <p:nvSpPr>
          <p:cNvPr id="4" name="Slide Number Placeholder 3"/>
          <p:cNvSpPr>
            <a:spLocks noGrp="1"/>
          </p:cNvSpPr>
          <p:nvPr>
            <p:ph type="sldNum" sz="quarter" idx="5"/>
          </p:nvPr>
        </p:nvSpPr>
        <p:spPr/>
        <p:txBody>
          <a:bodyPr/>
          <a:lstStyle/>
          <a:p>
            <a:fld id="{445628BA-5A6D-4631-920A-8ED05924087B}" type="slidenum">
              <a:rPr lang="en-GB" smtClean="0"/>
              <a:t>6</a:t>
            </a:fld>
            <a:endParaRPr lang="en-GB"/>
          </a:p>
        </p:txBody>
      </p:sp>
    </p:spTree>
    <p:extLst>
      <p:ext uri="{BB962C8B-B14F-4D97-AF65-F5344CB8AC3E}">
        <p14:creationId xmlns:p14="http://schemas.microsoft.com/office/powerpoint/2010/main" val="21419328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1200" dirty="0">
                <a:solidFill>
                  <a:srgbClr val="000000"/>
                </a:solidFill>
              </a:rPr>
              <a:t>The first built mechanical calculators in the early 1900’s were able to mainly solve arithmetic and writing tasks.</a:t>
            </a:r>
          </a:p>
          <a:p>
            <a:pPr marL="0" indent="0">
              <a:buNone/>
            </a:pPr>
            <a:endParaRPr lang="en-GB" sz="1200" dirty="0">
              <a:solidFill>
                <a:srgbClr val="000000"/>
              </a:solidFill>
            </a:endParaRPr>
          </a:p>
          <a:p>
            <a:pPr marL="0" indent="0">
              <a:buNone/>
            </a:pPr>
            <a:r>
              <a:rPr lang="en-GB" sz="1200" dirty="0">
                <a:solidFill>
                  <a:srgbClr val="000000"/>
                </a:solidFill>
              </a:rPr>
              <a:t>Because of the overload of data, typewriters and calculating machine manufacturers came up with more advanced account machines.</a:t>
            </a:r>
          </a:p>
          <a:p>
            <a:pPr marL="0" indent="0">
              <a:buNone/>
            </a:pPr>
            <a:endParaRPr lang="en-GB" sz="1200" dirty="0">
              <a:solidFill>
                <a:srgbClr val="000000"/>
              </a:solidFill>
            </a:endParaRPr>
          </a:p>
          <a:p>
            <a:pPr marL="0" indent="0">
              <a:buNone/>
            </a:pPr>
            <a:r>
              <a:rPr lang="en-GB" sz="1200" dirty="0">
                <a:solidFill>
                  <a:srgbClr val="000000"/>
                </a:solidFill>
              </a:rPr>
              <a:t>It starts with cash registers used for banking purposes and for the future of accounting machines, then to speed up accounting processes; Mercedes, Remington and Power-SAMAS designed debit and credit accounting machines which were introduced to bigger branches.</a:t>
            </a:r>
          </a:p>
          <a:p>
            <a:pPr marL="0" indent="0">
              <a:buNone/>
            </a:pPr>
            <a:endParaRPr lang="en-GB" sz="1200" dirty="0">
              <a:solidFill>
                <a:srgbClr val="000000"/>
              </a:solidFill>
            </a:endParaRPr>
          </a:p>
          <a:p>
            <a:pPr marL="0" indent="0">
              <a:buNone/>
            </a:pPr>
            <a:r>
              <a:rPr lang="en-GB" sz="1200" dirty="0">
                <a:solidFill>
                  <a:srgbClr val="000000"/>
                </a:solidFill>
              </a:rPr>
              <a:t>Men were dominating in the banking industry before the world war II. Thereafter accounting machines helped to make huge social changes in the departments of accounting, and it was mostly women who were working on the machines, regardless men still had the higher positions. </a:t>
            </a:r>
          </a:p>
          <a:p>
            <a:pPr marL="0" indent="0">
              <a:buNone/>
            </a:pPr>
            <a:endParaRPr lang="en-GB" sz="1200" dirty="0">
              <a:solidFill>
                <a:srgbClr val="000000"/>
              </a:solidFill>
            </a:endParaRPr>
          </a:p>
          <a:p>
            <a:pPr marL="0" indent="0">
              <a:buNone/>
            </a:pPr>
            <a:r>
              <a:rPr lang="en-GB" sz="1200" dirty="0">
                <a:solidFill>
                  <a:srgbClr val="000000"/>
                </a:solidFill>
              </a:rPr>
              <a:t>Accounting machines were very expensive, at that time it would cost the same as a car, Barclays could afford them but not many small companies could until the world war II was over (Heinz Nixdorf </a:t>
            </a:r>
            <a:r>
              <a:rPr lang="en-GB" sz="1200" dirty="0" err="1">
                <a:solidFill>
                  <a:srgbClr val="000000"/>
                </a:solidFill>
              </a:rPr>
              <a:t>MuseumsForum</a:t>
            </a:r>
            <a:r>
              <a:rPr lang="en-GB" sz="1200" dirty="0">
                <a:solidFill>
                  <a:srgbClr val="000000"/>
                </a:solidFill>
              </a:rPr>
              <a:t>, 2019).</a:t>
            </a:r>
            <a:endParaRPr lang="en-GB" sz="1100" dirty="0">
              <a:solidFill>
                <a:srgbClr val="000000"/>
              </a:solidFill>
            </a:endParaRPr>
          </a:p>
          <a:p>
            <a:endParaRPr lang="en-GB" dirty="0"/>
          </a:p>
        </p:txBody>
      </p:sp>
      <p:sp>
        <p:nvSpPr>
          <p:cNvPr id="4" name="Slide Number Placeholder 3"/>
          <p:cNvSpPr>
            <a:spLocks noGrp="1"/>
          </p:cNvSpPr>
          <p:nvPr>
            <p:ph type="sldNum" sz="quarter" idx="5"/>
          </p:nvPr>
        </p:nvSpPr>
        <p:spPr/>
        <p:txBody>
          <a:bodyPr/>
          <a:lstStyle/>
          <a:p>
            <a:fld id="{445628BA-5A6D-4631-920A-8ED05924087B}" type="slidenum">
              <a:rPr lang="en-GB" smtClean="0"/>
              <a:t>7</a:t>
            </a:fld>
            <a:endParaRPr lang="en-GB"/>
          </a:p>
        </p:txBody>
      </p:sp>
    </p:spTree>
    <p:extLst>
      <p:ext uri="{BB962C8B-B14F-4D97-AF65-F5344CB8AC3E}">
        <p14:creationId xmlns:p14="http://schemas.microsoft.com/office/powerpoint/2010/main" val="20283643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Times New Roman" panose="02020603050405020304" pitchFamily="18" charset="0"/>
                <a:cs typeface="Times New Roman" panose="02020603050405020304" pitchFamily="18" charset="0"/>
              </a:rPr>
              <a:t> </a:t>
            </a:r>
            <a:r>
              <a:rPr lang="en-GB" dirty="0"/>
              <a:t>Barclays innovation insights includes: </a:t>
            </a:r>
          </a:p>
          <a:p>
            <a:pPr marL="0" indent="0">
              <a:buNone/>
            </a:pPr>
            <a:r>
              <a:rPr lang="en-GB" sz="1200" dirty="0">
                <a:latin typeface="Times New Roman" panose="02020603050405020304" pitchFamily="18" charset="0"/>
                <a:cs typeface="Times New Roman" panose="02020603050405020304" pitchFamily="18" charset="0"/>
              </a:rPr>
              <a:t>1) Blockchain</a:t>
            </a:r>
          </a:p>
          <a:p>
            <a:pPr marL="0" indent="0">
              <a:buNone/>
            </a:pPr>
            <a:r>
              <a:rPr lang="en-GB" sz="1200" dirty="0">
                <a:latin typeface="Times New Roman" panose="02020603050405020304" pitchFamily="18" charset="0"/>
                <a:cs typeface="Times New Roman" panose="02020603050405020304" pitchFamily="18" charset="0"/>
              </a:rPr>
              <a:t>2) AI transforming banking</a:t>
            </a:r>
          </a:p>
          <a:p>
            <a:pPr marL="0" indent="0">
              <a:buNone/>
            </a:pPr>
            <a:r>
              <a:rPr lang="en-GB" sz="1200" dirty="0">
                <a:latin typeface="Times New Roman" panose="02020603050405020304" pitchFamily="18" charset="0"/>
                <a:cs typeface="Times New Roman" panose="02020603050405020304" pitchFamily="18" charset="0"/>
              </a:rPr>
              <a:t>3) 5G: A transformative technology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(Barclays, 2019).</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28131B-188F-4C49-9796-DE429574A6D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264993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Blockchain</a:t>
            </a:r>
            <a:r>
              <a:rPr lang="en-GB" sz="1200" dirty="0"/>
              <a:t> is shared database for transaction recording , cryptographically connected securely , the information cannot be changed after date and time. This database is available for companies and their clients (Barclays PLC, 2019).</a:t>
            </a:r>
          </a:p>
          <a:p>
            <a:r>
              <a:rPr lang="en-GB" sz="1200" kern="1200" dirty="0">
                <a:solidFill>
                  <a:schemeClr val="tx1"/>
                </a:solidFill>
                <a:effectLst/>
                <a:latin typeface="+mn-lt"/>
                <a:ea typeface="+mn-ea"/>
                <a:cs typeface="+mn-cs"/>
              </a:rPr>
              <a:t>Are 3 stages of blockchain: Recording </a:t>
            </a:r>
            <a:r>
              <a:rPr lang="en-GB" sz="1200" b="1" kern="1200" dirty="0">
                <a:solidFill>
                  <a:schemeClr val="tx1"/>
                </a:solidFill>
                <a:effectLst/>
                <a:latin typeface="+mn-lt"/>
                <a:ea typeface="+mn-ea"/>
                <a:cs typeface="+mn-cs"/>
              </a:rPr>
              <a:t>each</a:t>
            </a:r>
            <a:r>
              <a:rPr lang="en-GB" sz="1200" kern="1200" dirty="0">
                <a:solidFill>
                  <a:schemeClr val="tx1"/>
                </a:solidFill>
                <a:effectLst/>
                <a:latin typeface="+mn-lt"/>
                <a:ea typeface="+mn-ea"/>
                <a:cs typeface="+mn-cs"/>
              </a:rPr>
              <a:t> trade; Computers checks and record in the network each individual transaction, to be sure if is real. If it’s confirmed, then these specific records tied up into “BLOCK”;</a:t>
            </a:r>
          </a:p>
          <a:p>
            <a:pPr lvl="0"/>
            <a:r>
              <a:rPr lang="en-GB" sz="1200" kern="1200" dirty="0">
                <a:solidFill>
                  <a:schemeClr val="tx1"/>
                </a:solidFill>
                <a:effectLst/>
                <a:latin typeface="+mn-lt"/>
                <a:ea typeface="+mn-ea"/>
                <a:cs typeface="+mn-cs"/>
              </a:rPr>
              <a:t>Each block contains unique code (HASH) and gets connected to other same trade blocks to form “CHAIN”. </a:t>
            </a:r>
          </a:p>
          <a:p>
            <a:r>
              <a:rPr lang="en-GB" sz="1200" kern="1200" dirty="0">
                <a:solidFill>
                  <a:schemeClr val="tx1"/>
                </a:solidFill>
                <a:effectLst/>
                <a:latin typeface="+mn-lt"/>
                <a:ea typeface="+mn-ea"/>
                <a:cs typeface="+mn-cs"/>
              </a:rPr>
              <a:t>When is added to the system, Blockchain is safe. is impossible to change or remove any transactions details (Barclays, 2019).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r>
              <a:rPr lang="en-GB" sz="1200" b="1" kern="1200" dirty="0">
                <a:solidFill>
                  <a:schemeClr val="tx1"/>
                </a:solidFill>
                <a:effectLst/>
                <a:latin typeface="+mn-lt"/>
                <a:ea typeface="+mn-ea"/>
                <a:cs typeface="+mn-cs"/>
              </a:rPr>
              <a:t>AI (Artificial Intelligence) </a:t>
            </a:r>
            <a:r>
              <a:rPr lang="en-GB" sz="1200" kern="1200" dirty="0">
                <a:solidFill>
                  <a:schemeClr val="tx1"/>
                </a:solidFill>
                <a:effectLst/>
                <a:latin typeface="+mn-lt"/>
                <a:ea typeface="+mn-ea"/>
                <a:cs typeface="+mn-cs"/>
              </a:rPr>
              <a:t>is a system or machine that can simulate human behaviour to perform daily tasks, and continuously learn by using collected data (Oracle, 2019).  AI will help organisations to transform users experience, boost productivity and drive value. </a:t>
            </a:r>
          </a:p>
          <a:p>
            <a:r>
              <a:rPr lang="en-GB" sz="1200" kern="1200" dirty="0">
                <a:solidFill>
                  <a:schemeClr val="tx1"/>
                </a:solidFill>
                <a:effectLst/>
                <a:latin typeface="+mn-lt"/>
                <a:ea typeface="+mn-ea"/>
                <a:cs typeface="+mn-cs"/>
              </a:rPr>
              <a:t>Barclays AI technology can create specific criteria to restrict criminal acts and frauds, thus protecting bank client. One of the main mistakes, is the unnecessary overuse of AI for problem solving, where, can find resolution in more traditional way without causing excessive costs. Work with AI requires constant system verification and additional checks, codes and encryption processing with help of diverse team (Barclays,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indent="0">
              <a:buNone/>
            </a:pPr>
            <a:r>
              <a:rPr lang="en-GB" sz="1200" b="1" dirty="0"/>
              <a:t>5G technology </a:t>
            </a:r>
          </a:p>
          <a:p>
            <a:r>
              <a:rPr lang="en-GB" sz="1200" kern="1200" dirty="0">
                <a:solidFill>
                  <a:schemeClr val="tx1"/>
                </a:solidFill>
                <a:effectLst/>
                <a:latin typeface="+mn-lt"/>
                <a:ea typeface="+mn-ea"/>
                <a:cs typeface="+mn-cs"/>
              </a:rPr>
              <a:t>New generation of mobile internet connections with offer of higher speeds and more able to be trusted connections than ever before (</a:t>
            </a:r>
            <a:r>
              <a:rPr lang="en-GB" sz="1200" kern="1200" dirty="0" err="1">
                <a:solidFill>
                  <a:schemeClr val="tx1"/>
                </a:solidFill>
                <a:effectLst/>
                <a:latin typeface="+mn-lt"/>
                <a:ea typeface="+mn-ea"/>
                <a:cs typeface="+mn-cs"/>
              </a:rPr>
              <a:t>Techradar</a:t>
            </a:r>
            <a:r>
              <a:rPr lang="en-GB" sz="1200" kern="1200" dirty="0">
                <a:solidFill>
                  <a:schemeClr val="tx1"/>
                </a:solidFill>
                <a:effectLst/>
                <a:latin typeface="+mn-lt"/>
                <a:ea typeface="+mn-ea"/>
                <a:cs typeface="+mn-cs"/>
              </a:rPr>
              <a:t>, 2019). </a:t>
            </a:r>
            <a:r>
              <a:rPr lang="en-GB" sz="1200" dirty="0"/>
              <a:t>The opportunities of using 5G can be endless, if enterprises ready for 5G bringing to life. The extreme speed and stability will create max communication and cooperation between operating systems, speed-up in AI technology development, speed for data exchange (Barclays PLC, 2019). </a:t>
            </a:r>
          </a:p>
          <a:p>
            <a:pPr marL="0" indent="0">
              <a:lnSpc>
                <a:spcPct val="160000"/>
              </a:lnSpc>
              <a:buNone/>
            </a:pPr>
            <a:endParaRPr lang="en-GB" sz="1200" dirty="0"/>
          </a:p>
          <a:p>
            <a:pPr marL="0" indent="0">
              <a:lnSpc>
                <a:spcPct val="160000"/>
              </a:lnSpc>
              <a:buNone/>
            </a:pPr>
            <a:r>
              <a:rPr lang="en-GB" sz="1200" dirty="0"/>
              <a:t>Using innovation technologies for all users, is very costly, and not all companies ready to invest huge money amounts to embed these technologies into life. Also is necessary provide  team of professionals, who can update and look after new systems constantly. </a:t>
            </a:r>
            <a:r>
              <a:rPr lang="en-GB" sz="1200" kern="1200" dirty="0">
                <a:solidFill>
                  <a:schemeClr val="tx1"/>
                </a:solidFill>
                <a:effectLst/>
                <a:latin typeface="+mn-lt"/>
                <a:ea typeface="+mn-ea"/>
                <a:cs typeface="+mn-cs"/>
              </a:rPr>
              <a:t>The pace of IT development is increasing every year and became more relevant for macroeconomic and banking system. </a:t>
            </a: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128131B-188F-4C49-9796-DE429574A6DD}"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5696312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P</a:t>
            </a:r>
            <a:r>
              <a:rPr lang="en-US" b="1" dirty="0"/>
              <a:t>ingit: </a:t>
            </a:r>
            <a:r>
              <a:rPr lang="en-US" dirty="0"/>
              <a:t>Direct payments between individuals with mobile transfer.</a:t>
            </a:r>
          </a:p>
          <a:p>
            <a:endParaRPr lang="en-US" dirty="0"/>
          </a:p>
          <a:p>
            <a:r>
              <a:rPr lang="en-US" b="1" dirty="0" err="1"/>
              <a:t>Pinsentry</a:t>
            </a:r>
            <a:r>
              <a:rPr lang="en-US" b="1" dirty="0"/>
              <a:t>: </a:t>
            </a:r>
            <a:r>
              <a:rPr lang="en-US" b="0" dirty="0"/>
              <a:t>Internet</a:t>
            </a:r>
            <a:r>
              <a:rPr lang="en-US" dirty="0"/>
              <a:t>/online banking providing 24 hours self service from any location at a time suitable to users.</a:t>
            </a:r>
          </a:p>
          <a:p>
            <a:endParaRPr lang="en-US" dirty="0"/>
          </a:p>
          <a:p>
            <a:r>
              <a:rPr lang="en-US" b="1" dirty="0"/>
              <a:t>Contactless: </a:t>
            </a:r>
            <a:r>
              <a:rPr lang="en-US" dirty="0"/>
              <a:t>Enables customers to make quick purchase of up to £30 with just a simple touch of their cards on a payment  card reader. The negative  part of contactless is payment is if you lost your card it can be used without your pin.</a:t>
            </a:r>
          </a:p>
          <a:p>
            <a:endParaRPr lang="en-US" dirty="0"/>
          </a:p>
          <a:p>
            <a:r>
              <a:rPr lang="en-US" b="1" dirty="0"/>
              <a:t>Voice recognition: </a:t>
            </a:r>
            <a:r>
              <a:rPr lang="en-US" b="0" dirty="0"/>
              <a:t>is a secure service that is used to give you security accessed to your bank account without speaking to customer service. </a:t>
            </a:r>
            <a:endParaRPr lang="en-US" b="1" dirty="0"/>
          </a:p>
          <a:p>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586C14-2188-F943-B5E2-62B8D3317BC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97806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b="1" dirty="0"/>
              <a:t>3d printing: </a:t>
            </a:r>
            <a:r>
              <a:rPr lang="en-US" dirty="0"/>
              <a:t>Enables local businesses and encourages entrepreneurship in school and universities, allowing them to used the 3d printers to prototype their designs, without the need to fund, source or build an actual one.</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Self service machine:</a:t>
            </a:r>
            <a:r>
              <a:rPr lang="en-US" b="0" dirty="0"/>
              <a:t> it is used to pay in cash, transfer monies in between accounts, pay bills and make payments to others people.</a:t>
            </a:r>
          </a:p>
          <a:p>
            <a:pPr marL="0" marR="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indent="0" algn="l" defTabSz="914400" rtl="0" eaLnBrk="1" fontAlgn="auto" latinLnBrk="0" hangingPunct="1">
              <a:lnSpc>
                <a:spcPct val="100000"/>
              </a:lnSpc>
              <a:spcBef>
                <a:spcPts val="0"/>
              </a:spcBef>
              <a:spcAft>
                <a:spcPts val="0"/>
              </a:spcAft>
              <a:buClrTx/>
              <a:buSzTx/>
              <a:buFontTx/>
              <a:buNone/>
              <a:tabLst/>
              <a:defRPr/>
            </a:pPr>
            <a:r>
              <a:rPr lang="en-US" b="1" dirty="0"/>
              <a:t>beacon technology: </a:t>
            </a:r>
            <a:r>
              <a:rPr lang="en-US" b="0" dirty="0"/>
              <a:t>promotes inclusive accessed to those with varied ability. Once the customer are register with their mobile phones when they enter the bank  it will automatically connect to a staff member who will assist  them.</a:t>
            </a:r>
            <a:endParaRPr lang="en-US" b="1" dirty="0"/>
          </a:p>
          <a:p>
            <a:pPr marL="0" marR="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6586C14-2188-F943-B5E2-62B8D3317BCE}"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8765687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Barclays opened up just over 300 years ago a goldsmiths, Joseph Barclay joined the owners of goldsmiths 200 years later goldsmiths was renamed as Barclays Bank.</a:t>
            </a:r>
          </a:p>
          <a:p>
            <a:endParaRPr lang="en-GB" dirty="0"/>
          </a:p>
          <a:p>
            <a:endParaRPr lang="en-GB" dirty="0"/>
          </a:p>
          <a:p>
            <a:r>
              <a:rPr lang="en-GB" dirty="0"/>
              <a:t>Barclays was known for the first ever (hole in the wall) cash machine and the black eagle LOGO which was changed to blue only in recent years.</a:t>
            </a:r>
          </a:p>
          <a:p>
            <a:endParaRPr lang="en-GB" dirty="0"/>
          </a:p>
          <a:p>
            <a:endParaRPr lang="en-GB" dirty="0"/>
          </a:p>
          <a:p>
            <a:r>
              <a:rPr lang="en-GB" dirty="0"/>
              <a:t>Communication was almost non-existent and revolutions of technology took a long time to evolve but in the recent years the growth has become more rapid than ever before.</a:t>
            </a:r>
          </a:p>
          <a:p>
            <a:r>
              <a:rPr lang="en-GB" dirty="0"/>
              <a:t>The new machine technology uses super fast, more accurate and safe as it collects data by learning the trends in peoples daily activity to protect banks customers from fraud and theft and support the banking industry in major ways, thus, you cant fool these new systems.</a:t>
            </a:r>
          </a:p>
          <a:p>
            <a:endParaRPr lang="en-GB" dirty="0"/>
          </a:p>
          <a:p>
            <a:endParaRPr lang="en-GB" dirty="0"/>
          </a:p>
          <a:p>
            <a:r>
              <a:rPr lang="en-GB" dirty="0"/>
              <a:t>Barclays has come up with innovative ways to advanced and more fun ways of banking. Banking is easy and accessible to disabled customers or those with limited abilities through beacon technology, customers are able to serve themselves without the interaction without branch or telephony services.</a:t>
            </a:r>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445628BA-5A6D-4631-920A-8ED05924087B}" type="slidenum">
              <a:rPr lang="en-GB" smtClean="0"/>
              <a:t>12</a:t>
            </a:fld>
            <a:endParaRPr lang="en-GB"/>
          </a:p>
        </p:txBody>
      </p:sp>
    </p:spTree>
    <p:extLst>
      <p:ext uri="{BB962C8B-B14F-4D97-AF65-F5344CB8AC3E}">
        <p14:creationId xmlns:p14="http://schemas.microsoft.com/office/powerpoint/2010/main" val="35581570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45628BA-5A6D-4631-920A-8ED05924087B}" type="slidenum">
              <a:rPr lang="en-GB" smtClean="0"/>
              <a:t>15</a:t>
            </a:fld>
            <a:endParaRPr lang="en-GB"/>
          </a:p>
        </p:txBody>
      </p:sp>
    </p:spTree>
    <p:extLst>
      <p:ext uri="{BB962C8B-B14F-4D97-AF65-F5344CB8AC3E}">
        <p14:creationId xmlns:p14="http://schemas.microsoft.com/office/powerpoint/2010/main" val="41802545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8D1EBAA-D0A3-41C8-B400-7846CB8C694B}"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015029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C8EC5F-A5A0-4EFA-90BB-698F2386D99F}"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66937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5C7239-BE2B-432B-A01B-BA66B245960E}"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71871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64FE-1742-4AE9-8C5A-E47C79B3078C}" type="datetime1">
              <a:rPr lang="en-US" smtClean="0"/>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27151812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EC807E4-3024-41AB-8A57-22F28541A2D8}" type="datetime1">
              <a:rPr lang="en-US" smtClean="0"/>
              <a:t>12/11/2019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787758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69ABCAAD-A1AE-4472-A6CA-E621A19D27A5}" type="datetime1">
              <a:rPr lang="en-US" smtClean="0"/>
              <a:t>12/11/2019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50930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4BC1559-8DEC-4B69-B1A1-66F41D111476}" type="datetime1">
              <a:rPr lang="en-US" smtClean="0"/>
              <a:t>12/11/2019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901723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0B36486-CBFC-4065-8639-5AD2FE476C14}" type="datetime1">
              <a:rPr lang="en-US" smtClean="0"/>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3387570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9ED1E3A-87BD-442C-83A8-2799A95DF91A}" type="datetime1">
              <a:rPr lang="en-US" smtClean="0"/>
              <a:t>12/11/2019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253621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00AC756-C919-4AFF-8523-5EEC7F4FB358}"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324999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061AC2-4310-4D33-9596-3608709FD041}"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23531839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9434700-1B2E-4CD9-A8E1-38CE61A80B83}"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6375054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3173498-434F-48F6-A4B5-A6653B6B6341}"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622822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EAE2157-351A-4766-AD01-81F05F296030}"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1165273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18C8CEA-A309-4966-889E-829D11D446B0}"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091431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15EB83-F037-4A4C-A962-85C2FA9F5BA1}" type="datetime1">
              <a:rPr lang="en-US" smtClean="0"/>
              <a:t>12/11/2019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09337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8A940C8-8E59-4924-A642-A730471DFF00}" type="datetime1">
              <a:rPr lang="en-US" smtClean="0"/>
              <a:t>12/11/2019</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1741529615"/>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hf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hnf.de/en/permanent-exhibition/exhibition-areas/the-mechanization-of-information-technology/accounting-machines-debit-and-credit.html" TargetMode="External"/><Relationship Id="rId13" Type="http://schemas.openxmlformats.org/officeDocument/2006/relationships/hyperlink" Target="https://www.thisismoney.co.uk/money/article-4622904/50-facts-never-knew-cash-machines.html" TargetMode="External"/><Relationship Id="rId3" Type="http://schemas.openxmlformats.org/officeDocument/2006/relationships/hyperlink" Target="https://www.youtube.com/watch?v=c4du2x4d99g" TargetMode="External"/><Relationship Id="rId7" Type="http://schemas.openxmlformats.org/officeDocument/2006/relationships/hyperlink" Target="https://www.archive.barclays.com/items/show/5412" TargetMode="External"/><Relationship Id="rId12" Type="http://schemas.openxmlformats.org/officeDocument/2006/relationships/hyperlink" Target="https://www.techradar.com/news/what-is-5g-everything-you-need-to-know" TargetMode="External"/><Relationship Id="rId2" Type="http://schemas.openxmlformats.org/officeDocument/2006/relationships/hyperlink" Target="https://www.barclayscorporate.com/insights/innovation/5g-a-transformative-technology/" TargetMode="External"/><Relationship Id="rId1" Type="http://schemas.openxmlformats.org/officeDocument/2006/relationships/slideLayout" Target="../slideLayouts/slideLayout2.xml"/><Relationship Id="rId6" Type="http://schemas.openxmlformats.org/officeDocument/2006/relationships/hyperlink" Target="https://www.barclayscorporate.com/insights/innovation/what-is-blockchain/" TargetMode="External"/><Relationship Id="rId11" Type="http://schemas.openxmlformats.org/officeDocument/2006/relationships/hyperlink" Target="https://www.oracle.com/ru/artificial-intelligence/what-is-artificial-intelligence.html" TargetMode="External"/><Relationship Id="rId5" Type="http://schemas.openxmlformats.org/officeDocument/2006/relationships/hyperlink" Target="https://home.barclays/who-we-are/innovation/" TargetMode="External"/><Relationship Id="rId10" Type="http://schemas.openxmlformats.org/officeDocument/2006/relationships/hyperlink" Target="https://home.barclays/who-we-are/our-history/" TargetMode="External"/><Relationship Id="rId4" Type="http://schemas.openxmlformats.org/officeDocument/2006/relationships/hyperlink" Target="https://www.barclayscorporate.com/insights/innovation/tech-forum/artificial-intelligence/" TargetMode="External"/><Relationship Id="rId9" Type="http://schemas.openxmlformats.org/officeDocument/2006/relationships/hyperlink" Target="https://www.explainthatstuff.com/telephone.htm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FB10D-2A4F-4905-8CF2-93ADE658A7D3}"/>
              </a:ext>
            </a:extLst>
          </p:cNvPr>
          <p:cNvSpPr>
            <a:spLocks noGrp="1"/>
          </p:cNvSpPr>
          <p:nvPr>
            <p:ph type="ctrTitle"/>
          </p:nvPr>
        </p:nvSpPr>
        <p:spPr>
          <a:xfrm>
            <a:off x="1356966" y="699715"/>
            <a:ext cx="7575366" cy="2800847"/>
          </a:xfrm>
        </p:spPr>
        <p:txBody>
          <a:bodyPr>
            <a:normAutofit/>
          </a:bodyPr>
          <a:lstStyle/>
          <a:p>
            <a:pPr algn="ctr"/>
            <a:r>
              <a:rPr lang="en-GB" b="1" u="sng" dirty="0">
                <a:latin typeface="Segoe Print" panose="02000600000000000000" pitchFamily="2" charset="0"/>
              </a:rPr>
              <a:t>BMSW4003</a:t>
            </a:r>
            <a:br>
              <a:rPr lang="en-GB" dirty="0">
                <a:latin typeface="Segoe Print" panose="02000600000000000000" pitchFamily="2" charset="0"/>
              </a:rPr>
            </a:br>
            <a:r>
              <a:rPr lang="en-GB" sz="4400" b="1" dirty="0">
                <a:latin typeface="Segoe Print" panose="02000600000000000000" pitchFamily="2" charset="0"/>
              </a:rPr>
              <a:t>DIGITAL SKILLS AND RESEARCH METHODS</a:t>
            </a:r>
          </a:p>
        </p:txBody>
      </p:sp>
      <p:sp>
        <p:nvSpPr>
          <p:cNvPr id="3" name="Subtitle 2">
            <a:extLst>
              <a:ext uri="{FF2B5EF4-FFF2-40B4-BE49-F238E27FC236}">
                <a16:creationId xmlns:a16="http://schemas.microsoft.com/office/drawing/2014/main" id="{45B06D3B-8B5A-42E8-BB30-E8AFAF18F6EA}"/>
              </a:ext>
            </a:extLst>
          </p:cNvPr>
          <p:cNvSpPr>
            <a:spLocks noGrp="1"/>
          </p:cNvSpPr>
          <p:nvPr>
            <p:ph type="subTitle" idx="1"/>
          </p:nvPr>
        </p:nvSpPr>
        <p:spPr>
          <a:xfrm>
            <a:off x="201564" y="4095655"/>
            <a:ext cx="8632335" cy="772451"/>
          </a:xfrm>
        </p:spPr>
        <p:txBody>
          <a:bodyPr>
            <a:normAutofit/>
          </a:bodyPr>
          <a:lstStyle/>
          <a:p>
            <a:r>
              <a:rPr lang="en-GB" sz="4000" dirty="0">
                <a:latin typeface="Segoe Print" panose="02000600000000000000" pitchFamily="2" charset="0"/>
              </a:rPr>
              <a:t>MR SUNNETH FERNANDO</a:t>
            </a:r>
          </a:p>
        </p:txBody>
      </p:sp>
    </p:spTree>
    <p:extLst>
      <p:ext uri="{BB962C8B-B14F-4D97-AF65-F5344CB8AC3E}">
        <p14:creationId xmlns:p14="http://schemas.microsoft.com/office/powerpoint/2010/main" val="16867149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374E8-A7A4-43E5-936B-7A3F29CB5C18}"/>
              </a:ext>
            </a:extLst>
          </p:cNvPr>
          <p:cNvSpPr>
            <a:spLocks noGrp="1"/>
          </p:cNvSpPr>
          <p:nvPr>
            <p:ph type="title"/>
          </p:nvPr>
        </p:nvSpPr>
        <p:spPr>
          <a:xfrm>
            <a:off x="83187" y="217478"/>
            <a:ext cx="8354568" cy="1087866"/>
          </a:xfrm>
        </p:spPr>
        <p:txBody>
          <a:bodyPr>
            <a:noAutofit/>
          </a:bodyPr>
          <a:lstStyle/>
          <a:p>
            <a:pPr algn="ctr"/>
            <a:r>
              <a:rPr lang="en-GB" sz="2400" b="1" dirty="0">
                <a:solidFill>
                  <a:schemeClr val="accent1">
                    <a:lumMod val="75000"/>
                  </a:schemeClr>
                </a:solidFill>
                <a:latin typeface="Segoe Script" panose="030B0504020000000003" pitchFamily="66" charset="0"/>
              </a:rPr>
              <a:t>HOW MODERN TECHNOLOGY HAS TRANSFORMED BARCLAYS</a:t>
            </a:r>
          </a:p>
        </p:txBody>
      </p:sp>
      <p:graphicFrame>
        <p:nvGraphicFramePr>
          <p:cNvPr id="4" name="Table 4">
            <a:extLst>
              <a:ext uri="{FF2B5EF4-FFF2-40B4-BE49-F238E27FC236}">
                <a16:creationId xmlns:a16="http://schemas.microsoft.com/office/drawing/2014/main" id="{2E33C056-2129-427E-B1FD-2819CDCEAA93}"/>
              </a:ext>
            </a:extLst>
          </p:cNvPr>
          <p:cNvGraphicFramePr>
            <a:graphicFrameLocks noGrp="1"/>
          </p:cNvGraphicFramePr>
          <p:nvPr>
            <p:ph idx="1"/>
            <p:extLst>
              <p:ext uri="{D42A27DB-BD31-4B8C-83A1-F6EECF244321}">
                <p14:modId xmlns:p14="http://schemas.microsoft.com/office/powerpoint/2010/main" val="3085361655"/>
              </p:ext>
            </p:extLst>
          </p:nvPr>
        </p:nvGraphicFramePr>
        <p:xfrm>
          <a:off x="417705" y="1232670"/>
          <a:ext cx="8907222" cy="4141205"/>
        </p:xfrm>
        <a:graphic>
          <a:graphicData uri="http://schemas.openxmlformats.org/drawingml/2006/table">
            <a:tbl>
              <a:tblPr firstRow="1" bandRow="1">
                <a:tableStyleId>{5C22544A-7EE6-4342-B048-85BDC9FD1C3A}</a:tableStyleId>
              </a:tblPr>
              <a:tblGrid>
                <a:gridCol w="2338369">
                  <a:extLst>
                    <a:ext uri="{9D8B030D-6E8A-4147-A177-3AD203B41FA5}">
                      <a16:colId xmlns:a16="http://schemas.microsoft.com/office/drawing/2014/main" val="2884531397"/>
                    </a:ext>
                  </a:extLst>
                </a:gridCol>
                <a:gridCol w="2528331">
                  <a:extLst>
                    <a:ext uri="{9D8B030D-6E8A-4147-A177-3AD203B41FA5}">
                      <a16:colId xmlns:a16="http://schemas.microsoft.com/office/drawing/2014/main" val="1522547211"/>
                    </a:ext>
                  </a:extLst>
                </a:gridCol>
                <a:gridCol w="4040522">
                  <a:extLst>
                    <a:ext uri="{9D8B030D-6E8A-4147-A177-3AD203B41FA5}">
                      <a16:colId xmlns:a16="http://schemas.microsoft.com/office/drawing/2014/main" val="2031987447"/>
                    </a:ext>
                  </a:extLst>
                </a:gridCol>
              </a:tblGrid>
              <a:tr h="569623">
                <a:tc>
                  <a:txBody>
                    <a:bodyPr/>
                    <a:lstStyle/>
                    <a:p>
                      <a:r>
                        <a:rPr lang="en-GB" dirty="0">
                          <a:solidFill>
                            <a:schemeClr val="tx1"/>
                          </a:solidFill>
                        </a:rPr>
                        <a:t>STUDENT NAME</a:t>
                      </a:r>
                    </a:p>
                  </a:txBody>
                  <a:tcPr>
                    <a:solidFill>
                      <a:schemeClr val="accent1">
                        <a:lumMod val="60000"/>
                        <a:lumOff val="40000"/>
                      </a:schemeClr>
                    </a:solidFill>
                  </a:tcPr>
                </a:tc>
                <a:tc>
                  <a:txBody>
                    <a:bodyPr/>
                    <a:lstStyle/>
                    <a:p>
                      <a:r>
                        <a:rPr lang="en-GB" dirty="0">
                          <a:solidFill>
                            <a:schemeClr val="tx1"/>
                          </a:solidFill>
                        </a:rPr>
                        <a:t>STUDENT ID</a:t>
                      </a:r>
                    </a:p>
                  </a:txBody>
                  <a:tcPr>
                    <a:solidFill>
                      <a:schemeClr val="accent1">
                        <a:lumMod val="60000"/>
                        <a:lumOff val="40000"/>
                      </a:schemeClr>
                    </a:solidFill>
                  </a:tcPr>
                </a:tc>
                <a:tc>
                  <a:txBody>
                    <a:bodyPr/>
                    <a:lstStyle/>
                    <a:p>
                      <a:r>
                        <a:rPr lang="en-GB" dirty="0">
                          <a:solidFill>
                            <a:schemeClr val="tx1"/>
                          </a:solidFill>
                        </a:rPr>
                        <a:t>TOPIC</a:t>
                      </a:r>
                    </a:p>
                  </a:txBody>
                  <a:tcPr>
                    <a:solidFill>
                      <a:schemeClr val="accent1">
                        <a:lumMod val="60000"/>
                        <a:lumOff val="40000"/>
                      </a:schemeClr>
                    </a:solidFill>
                  </a:tcPr>
                </a:tc>
                <a:extLst>
                  <a:ext uri="{0D108BD9-81ED-4DB2-BD59-A6C34878D82A}">
                    <a16:rowId xmlns:a16="http://schemas.microsoft.com/office/drawing/2014/main" val="2508215417"/>
                  </a:ext>
                </a:extLst>
              </a:tr>
              <a:tr h="616051">
                <a:tc>
                  <a:txBody>
                    <a:bodyPr/>
                    <a:lstStyle/>
                    <a:p>
                      <a:r>
                        <a:rPr lang="en-GB" dirty="0"/>
                        <a:t>1. Amy Corbett</a:t>
                      </a:r>
                    </a:p>
                  </a:txBody>
                  <a:tcPr/>
                </a:tc>
                <a:tc>
                  <a:txBody>
                    <a:bodyPr/>
                    <a:lstStyle/>
                    <a:p>
                      <a:r>
                        <a:rPr lang="en-GB" dirty="0"/>
                        <a:t>1908526</a:t>
                      </a:r>
                    </a:p>
                  </a:txBody>
                  <a:tcPr/>
                </a:tc>
                <a:tc>
                  <a:txBody>
                    <a:bodyPr/>
                    <a:lstStyle/>
                    <a:p>
                      <a:r>
                        <a:rPr lang="en-GB" dirty="0"/>
                        <a:t>Introduction &amp; Background of the organisation</a:t>
                      </a:r>
                    </a:p>
                  </a:txBody>
                  <a:tcPr/>
                </a:tc>
                <a:extLst>
                  <a:ext uri="{0D108BD9-81ED-4DB2-BD59-A6C34878D82A}">
                    <a16:rowId xmlns:a16="http://schemas.microsoft.com/office/drawing/2014/main" val="3409619645"/>
                  </a:ext>
                </a:extLst>
              </a:tr>
              <a:tr h="1144094">
                <a:tc>
                  <a:txBody>
                    <a:bodyPr/>
                    <a:lstStyle/>
                    <a:p>
                      <a:r>
                        <a:rPr lang="en-GB" dirty="0"/>
                        <a:t>2. Sonia Bijmohun</a:t>
                      </a:r>
                    </a:p>
                  </a:txBody>
                  <a:tcPr/>
                </a:tc>
                <a:tc>
                  <a:txBody>
                    <a:bodyPr/>
                    <a:lstStyle/>
                    <a:p>
                      <a:r>
                        <a:rPr lang="en-GB" dirty="0"/>
                        <a:t>1905918</a:t>
                      </a:r>
                    </a:p>
                  </a:txBody>
                  <a:tcPr/>
                </a:tc>
                <a:tc>
                  <a:txBody>
                    <a:bodyPr/>
                    <a:lstStyle/>
                    <a:p>
                      <a:r>
                        <a:rPr lang="en-GB" dirty="0"/>
                        <a:t>Challenges before introducing modern technology</a:t>
                      </a:r>
                    </a:p>
                    <a:p>
                      <a:endParaRPr lang="en-GB" dirty="0"/>
                    </a:p>
                    <a:p>
                      <a:r>
                        <a:rPr lang="en-GB" dirty="0"/>
                        <a:t>Lessons drawn from the case study &amp; Conclusions</a:t>
                      </a:r>
                    </a:p>
                  </a:txBody>
                  <a:tcPr/>
                </a:tc>
                <a:extLst>
                  <a:ext uri="{0D108BD9-81ED-4DB2-BD59-A6C34878D82A}">
                    <a16:rowId xmlns:a16="http://schemas.microsoft.com/office/drawing/2014/main" val="1065959330"/>
                  </a:ext>
                </a:extLst>
              </a:tr>
              <a:tr h="616051">
                <a:tc>
                  <a:txBody>
                    <a:bodyPr/>
                    <a:lstStyle/>
                    <a:p>
                      <a:r>
                        <a:rPr lang="en-GB" dirty="0"/>
                        <a:t>3. Viktorija Ivanova</a:t>
                      </a:r>
                    </a:p>
                  </a:txBody>
                  <a:tcPr/>
                </a:tc>
                <a:tc>
                  <a:txBody>
                    <a:bodyPr/>
                    <a:lstStyle/>
                    <a:p>
                      <a:r>
                        <a:rPr lang="en-GB" dirty="0"/>
                        <a:t>1907603</a:t>
                      </a:r>
                    </a:p>
                  </a:txBody>
                  <a:tcPr/>
                </a:tc>
                <a:tc>
                  <a:txBody>
                    <a:bodyPr/>
                    <a:lstStyle/>
                    <a:p>
                      <a:r>
                        <a:rPr lang="en-GB" dirty="0"/>
                        <a:t>Insights of modern technology introduced</a:t>
                      </a:r>
                    </a:p>
                  </a:txBody>
                  <a:tcPr/>
                </a:tc>
                <a:extLst>
                  <a:ext uri="{0D108BD9-81ED-4DB2-BD59-A6C34878D82A}">
                    <a16:rowId xmlns:a16="http://schemas.microsoft.com/office/drawing/2014/main" val="2321666167"/>
                  </a:ext>
                </a:extLst>
              </a:tr>
              <a:tr h="828382">
                <a:tc>
                  <a:txBody>
                    <a:bodyPr/>
                    <a:lstStyle/>
                    <a:p>
                      <a:r>
                        <a:rPr lang="en-GB" dirty="0"/>
                        <a:t>4. Shemeka Williams</a:t>
                      </a:r>
                    </a:p>
                  </a:txBody>
                  <a:tcPr/>
                </a:tc>
                <a:tc>
                  <a:txBody>
                    <a:bodyPr/>
                    <a:lstStyle/>
                    <a:p>
                      <a:r>
                        <a:rPr lang="en-GB"/>
                        <a:t>1908528</a:t>
                      </a:r>
                      <a:endParaRPr lang="en-GB" dirty="0"/>
                    </a:p>
                  </a:txBody>
                  <a:tcPr/>
                </a:tc>
                <a:tc>
                  <a:txBody>
                    <a:bodyPr/>
                    <a:lstStyle/>
                    <a:p>
                      <a:r>
                        <a:rPr lang="en-GB" dirty="0"/>
                        <a:t>Impacts of modern technology introduced</a:t>
                      </a:r>
                    </a:p>
                  </a:txBody>
                  <a:tcPr/>
                </a:tc>
                <a:extLst>
                  <a:ext uri="{0D108BD9-81ED-4DB2-BD59-A6C34878D82A}">
                    <a16:rowId xmlns:a16="http://schemas.microsoft.com/office/drawing/2014/main" val="1355842176"/>
                  </a:ext>
                </a:extLst>
              </a:tr>
            </a:tbl>
          </a:graphicData>
        </a:graphic>
      </p:graphicFrame>
      <p:sp>
        <p:nvSpPr>
          <p:cNvPr id="7" name="Slide Number Placeholder 6">
            <a:extLst>
              <a:ext uri="{FF2B5EF4-FFF2-40B4-BE49-F238E27FC236}">
                <a16:creationId xmlns:a16="http://schemas.microsoft.com/office/drawing/2014/main" id="{E5DFAF84-AD9F-40A6-B7C9-A00664A7F670}"/>
              </a:ext>
            </a:extLst>
          </p:cNvPr>
          <p:cNvSpPr>
            <a:spLocks noGrp="1"/>
          </p:cNvSpPr>
          <p:nvPr>
            <p:ph type="sldNum" sz="quarter" idx="12"/>
          </p:nvPr>
        </p:nvSpPr>
        <p:spPr/>
        <p:txBody>
          <a:bodyPr/>
          <a:lstStyle/>
          <a:p>
            <a:fld id="{1A0D6B92-4C7B-4685-B1D3-5AA9E7BD7DBA}" type="slidenum">
              <a:rPr lang="en-GB" smtClean="0"/>
              <a:t>2</a:t>
            </a:fld>
            <a:endParaRPr lang="en-GB"/>
          </a:p>
        </p:txBody>
      </p:sp>
      <p:sp>
        <p:nvSpPr>
          <p:cNvPr id="6" name="TextBox 5">
            <a:extLst>
              <a:ext uri="{FF2B5EF4-FFF2-40B4-BE49-F238E27FC236}">
                <a16:creationId xmlns:a16="http://schemas.microsoft.com/office/drawing/2014/main" id="{2EA59534-C956-4590-9700-616BFC62C00A}"/>
              </a:ext>
            </a:extLst>
          </p:cNvPr>
          <p:cNvSpPr txBox="1"/>
          <p:nvPr/>
        </p:nvSpPr>
        <p:spPr>
          <a:xfrm>
            <a:off x="537060" y="5625330"/>
            <a:ext cx="8668512" cy="1015663"/>
          </a:xfrm>
          <a:prstGeom prst="rect">
            <a:avLst/>
          </a:prstGeom>
          <a:noFill/>
        </p:spPr>
        <p:txBody>
          <a:bodyPr wrap="square" rtlCol="0">
            <a:spAutoFit/>
          </a:bodyPr>
          <a:lstStyle/>
          <a:p>
            <a:r>
              <a:rPr lang="en-GB" sz="2000" dirty="0">
                <a:latin typeface="Segoe Print" panose="02000600000000000000" pitchFamily="2" charset="0"/>
              </a:rPr>
              <a:t>Lecturer: Mr Sunneth Fernando</a:t>
            </a:r>
          </a:p>
          <a:p>
            <a:r>
              <a:rPr lang="en-GB" sz="2000" dirty="0">
                <a:latin typeface="Segoe Print" panose="02000600000000000000" pitchFamily="2" charset="0"/>
              </a:rPr>
              <a:t>University of Wales Trinity St David</a:t>
            </a:r>
          </a:p>
          <a:p>
            <a:r>
              <a:rPr lang="en-GB" sz="2000" dirty="0">
                <a:latin typeface="Segoe Print" panose="02000600000000000000" pitchFamily="2" charset="0"/>
              </a:rPr>
              <a:t>Presentation on Wednesday 11</a:t>
            </a:r>
            <a:r>
              <a:rPr lang="en-GB" sz="2000" baseline="30000" dirty="0">
                <a:latin typeface="Segoe Print" panose="02000600000000000000" pitchFamily="2" charset="0"/>
              </a:rPr>
              <a:t>th</a:t>
            </a:r>
            <a:r>
              <a:rPr lang="en-GB" sz="2000" dirty="0">
                <a:latin typeface="Segoe Print" panose="02000600000000000000" pitchFamily="2" charset="0"/>
              </a:rPr>
              <a:t> of December 2019</a:t>
            </a:r>
          </a:p>
        </p:txBody>
      </p:sp>
    </p:spTree>
    <p:extLst>
      <p:ext uri="{BB962C8B-B14F-4D97-AF65-F5344CB8AC3E}">
        <p14:creationId xmlns:p14="http://schemas.microsoft.com/office/powerpoint/2010/main" val="42591356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D2E69-314F-40A4-9A49-BDD0816752E6}"/>
              </a:ext>
            </a:extLst>
          </p:cNvPr>
          <p:cNvSpPr>
            <a:spLocks noGrp="1"/>
          </p:cNvSpPr>
          <p:nvPr>
            <p:ph type="title"/>
          </p:nvPr>
        </p:nvSpPr>
        <p:spPr>
          <a:xfrm>
            <a:off x="408279" y="163227"/>
            <a:ext cx="9097061" cy="1524000"/>
          </a:xfrm>
        </p:spPr>
        <p:txBody>
          <a:bodyPr>
            <a:normAutofit fontScale="90000"/>
          </a:bodyPr>
          <a:lstStyle/>
          <a:p>
            <a:pPr algn="ctr"/>
            <a:r>
              <a:rPr lang="en-GB" b="1" u="sng" dirty="0">
                <a:latin typeface="Segoe Print" panose="02000600000000000000" pitchFamily="2" charset="0"/>
              </a:rPr>
              <a:t>HOW MODERN TECHNOLOGY HAS TRANSFORMED BARCLAYS</a:t>
            </a:r>
            <a:br>
              <a:rPr lang="en-GB" sz="2000" b="1" i="1" dirty="0">
                <a:latin typeface="Segoe Print" panose="02000600000000000000" pitchFamily="2" charset="0"/>
              </a:rPr>
            </a:br>
            <a:br>
              <a:rPr lang="en-GB" sz="2000" b="1" i="1" dirty="0">
                <a:latin typeface="Segoe Print" panose="02000600000000000000" pitchFamily="2" charset="0"/>
              </a:rPr>
            </a:br>
            <a:br>
              <a:rPr lang="en-GB" sz="2000" b="1" i="1" dirty="0">
                <a:latin typeface="Segoe Print" panose="02000600000000000000" pitchFamily="2" charset="0"/>
              </a:rPr>
            </a:br>
            <a:r>
              <a:rPr lang="en-GB" sz="3300" b="1" u="sng" dirty="0">
                <a:latin typeface="Segoe Print" panose="02000600000000000000" pitchFamily="2" charset="0"/>
              </a:rPr>
              <a:t>Table of Contents</a:t>
            </a:r>
          </a:p>
        </p:txBody>
      </p:sp>
      <p:sp>
        <p:nvSpPr>
          <p:cNvPr id="3" name="Content Placeholder 2">
            <a:extLst>
              <a:ext uri="{FF2B5EF4-FFF2-40B4-BE49-F238E27FC236}">
                <a16:creationId xmlns:a16="http://schemas.microsoft.com/office/drawing/2014/main" id="{793B2A6C-83C1-4C1C-BF31-1EC0703EFF71}"/>
              </a:ext>
            </a:extLst>
          </p:cNvPr>
          <p:cNvSpPr>
            <a:spLocks noGrp="1"/>
          </p:cNvSpPr>
          <p:nvPr>
            <p:ph idx="1"/>
          </p:nvPr>
        </p:nvSpPr>
        <p:spPr>
          <a:xfrm>
            <a:off x="408279" y="2318442"/>
            <a:ext cx="11065529" cy="4197928"/>
          </a:xfrm>
        </p:spPr>
        <p:txBody>
          <a:bodyPr>
            <a:normAutofit/>
          </a:bodyPr>
          <a:lstStyle/>
          <a:p>
            <a:r>
              <a:rPr lang="en-GB" sz="2200" dirty="0">
                <a:latin typeface="Segoe Print" panose="02000600000000000000" pitchFamily="2" charset="0"/>
              </a:rPr>
              <a:t>Background of the organisation……………………………......4-5</a:t>
            </a:r>
          </a:p>
          <a:p>
            <a:r>
              <a:rPr lang="en-GB" sz="2200" dirty="0">
                <a:latin typeface="Segoe Print" panose="02000600000000000000" pitchFamily="2" charset="0"/>
              </a:rPr>
              <a:t>Challenges before introducing modern technology…..6-7</a:t>
            </a:r>
          </a:p>
          <a:p>
            <a:r>
              <a:rPr lang="en-GB" sz="2200" dirty="0">
                <a:latin typeface="Segoe Print" panose="02000600000000000000" pitchFamily="2" charset="0"/>
              </a:rPr>
              <a:t>Insights of modern technology introduced……………....8-9</a:t>
            </a:r>
          </a:p>
          <a:p>
            <a:r>
              <a:rPr lang="en-GB" sz="2200" dirty="0">
                <a:latin typeface="Segoe Print" panose="02000600000000000000" pitchFamily="2" charset="0"/>
              </a:rPr>
              <a:t>Impacts of modern technology introduced……………...10-11</a:t>
            </a:r>
          </a:p>
          <a:p>
            <a:r>
              <a:rPr lang="en-GB" sz="2200" dirty="0">
                <a:latin typeface="Segoe Print" panose="02000600000000000000" pitchFamily="2" charset="0"/>
              </a:rPr>
              <a:t>Lessons drawn from the case study………………………….12</a:t>
            </a:r>
          </a:p>
          <a:p>
            <a:r>
              <a:rPr lang="en-GB" sz="2200" dirty="0">
                <a:latin typeface="Segoe Print" panose="02000600000000000000" pitchFamily="2" charset="0"/>
              </a:rPr>
              <a:t>Conclusions………………………………………………………………….13</a:t>
            </a:r>
          </a:p>
          <a:p>
            <a:r>
              <a:rPr lang="en-GB" sz="2200" dirty="0">
                <a:latin typeface="Segoe Print" panose="02000600000000000000" pitchFamily="2" charset="0"/>
              </a:rPr>
              <a:t>References…………………………………………………………………...14</a:t>
            </a:r>
          </a:p>
          <a:p>
            <a:r>
              <a:rPr lang="en-GB" sz="2200" dirty="0">
                <a:latin typeface="Segoe Print" panose="02000600000000000000" pitchFamily="2" charset="0"/>
              </a:rPr>
              <a:t>Q&amp;A…………………………………………………………………………….15</a:t>
            </a:r>
          </a:p>
          <a:p>
            <a:endParaRPr lang="en-GB" dirty="0"/>
          </a:p>
        </p:txBody>
      </p:sp>
      <p:sp>
        <p:nvSpPr>
          <p:cNvPr id="4" name="Slide Number Placeholder 3">
            <a:extLst>
              <a:ext uri="{FF2B5EF4-FFF2-40B4-BE49-F238E27FC236}">
                <a16:creationId xmlns:a16="http://schemas.microsoft.com/office/drawing/2014/main" id="{A4B3306F-53D8-4B42-96A0-7089CF5BE710}"/>
              </a:ext>
            </a:extLst>
          </p:cNvPr>
          <p:cNvSpPr>
            <a:spLocks noGrp="1"/>
          </p:cNvSpPr>
          <p:nvPr>
            <p:ph type="sldNum" sz="quarter" idx="12"/>
          </p:nvPr>
        </p:nvSpPr>
        <p:spPr/>
        <p:txBody>
          <a:bodyPr/>
          <a:lstStyle/>
          <a:p>
            <a:fld id="{1A0D6B92-4C7B-4685-B1D3-5AA9E7BD7DBA}" type="slidenum">
              <a:rPr lang="en-GB" smtClean="0"/>
              <a:t>3</a:t>
            </a:fld>
            <a:endParaRPr lang="en-GB"/>
          </a:p>
        </p:txBody>
      </p:sp>
    </p:spTree>
    <p:extLst>
      <p:ext uri="{BB962C8B-B14F-4D97-AF65-F5344CB8AC3E}">
        <p14:creationId xmlns:p14="http://schemas.microsoft.com/office/powerpoint/2010/main" val="38781445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E7CC93-7856-4955-97D8-4517EA5326E5}"/>
              </a:ext>
            </a:extLst>
          </p:cNvPr>
          <p:cNvSpPr>
            <a:spLocks noGrp="1"/>
          </p:cNvSpPr>
          <p:nvPr>
            <p:ph type="title"/>
          </p:nvPr>
        </p:nvSpPr>
        <p:spPr>
          <a:xfrm>
            <a:off x="507113" y="986130"/>
            <a:ext cx="8596668" cy="1320800"/>
          </a:xfrm>
        </p:spPr>
        <p:txBody>
          <a:bodyPr/>
          <a:lstStyle/>
          <a:p>
            <a:pPr algn="ctr"/>
            <a:r>
              <a:rPr lang="en-GB" dirty="0">
                <a:solidFill>
                  <a:schemeClr val="tx1"/>
                </a:solidFill>
              </a:rPr>
              <a:t>Background History</a:t>
            </a:r>
          </a:p>
        </p:txBody>
      </p:sp>
      <p:sp>
        <p:nvSpPr>
          <p:cNvPr id="3" name="Content Placeholder 2">
            <a:extLst>
              <a:ext uri="{FF2B5EF4-FFF2-40B4-BE49-F238E27FC236}">
                <a16:creationId xmlns:a16="http://schemas.microsoft.com/office/drawing/2014/main" id="{E82676CD-F050-42EE-92AD-61CACFE72B7C}"/>
              </a:ext>
            </a:extLst>
          </p:cNvPr>
          <p:cNvSpPr>
            <a:spLocks noGrp="1"/>
          </p:cNvSpPr>
          <p:nvPr>
            <p:ph sz="half" idx="1"/>
          </p:nvPr>
        </p:nvSpPr>
        <p:spPr>
          <a:xfrm>
            <a:off x="1211481" y="1895957"/>
            <a:ext cx="6709221" cy="4051369"/>
          </a:xfrm>
        </p:spPr>
        <p:txBody>
          <a:bodyPr vert="horz" lIns="91440" tIns="45720" rIns="91440" bIns="45720" rtlCol="0" anchor="t">
            <a:noAutofit/>
          </a:bodyPr>
          <a:lstStyle/>
          <a:p>
            <a:pPr algn="just">
              <a:buFont typeface="Wingdings" charset="2"/>
              <a:buChar char="§"/>
            </a:pPr>
            <a:r>
              <a:rPr lang="en-GB" sz="2400" dirty="0">
                <a:latin typeface="Arial"/>
                <a:cs typeface="Arial"/>
              </a:rPr>
              <a:t>Barclays Bank  started off as a Goldsmith banking business in 1690</a:t>
            </a:r>
            <a:endParaRPr lang="en-US" sz="2400" dirty="0">
              <a:latin typeface="Arial"/>
              <a:cs typeface="Arial"/>
            </a:endParaRPr>
          </a:p>
          <a:p>
            <a:pPr algn="just">
              <a:buFont typeface="Wingdings" charset="2"/>
              <a:buChar char="§"/>
            </a:pPr>
            <a:r>
              <a:rPr lang="en-GB" sz="2400" dirty="0">
                <a:latin typeface="Arial"/>
                <a:cs typeface="Arial"/>
              </a:rPr>
              <a:t> Barclays Bank was founded 20th July 1896 </a:t>
            </a:r>
          </a:p>
          <a:p>
            <a:pPr algn="just">
              <a:buFont typeface="Wingdings" charset="2"/>
              <a:buChar char="§"/>
            </a:pPr>
            <a:r>
              <a:rPr lang="en-GB" sz="2400" dirty="0">
                <a:latin typeface="Arial"/>
                <a:cs typeface="Arial"/>
              </a:rPr>
              <a:t>The growth of Barclays bank after the merge of a partnership.</a:t>
            </a:r>
          </a:p>
        </p:txBody>
      </p:sp>
      <p:sp>
        <p:nvSpPr>
          <p:cNvPr id="4" name="Content Placeholder 3">
            <a:extLst>
              <a:ext uri="{FF2B5EF4-FFF2-40B4-BE49-F238E27FC236}">
                <a16:creationId xmlns:a16="http://schemas.microsoft.com/office/drawing/2014/main" id="{7F53CD02-FB59-468F-9696-1D4E019085EA}"/>
              </a:ext>
            </a:extLst>
          </p:cNvPr>
          <p:cNvSpPr>
            <a:spLocks noGrp="1"/>
          </p:cNvSpPr>
          <p:nvPr>
            <p:ph sz="half" idx="2"/>
          </p:nvPr>
        </p:nvSpPr>
        <p:spPr>
          <a:xfrm>
            <a:off x="1211481" y="4120554"/>
            <a:ext cx="4184034" cy="658457"/>
          </a:xfrm>
        </p:spPr>
        <p:txBody>
          <a:bodyPr vert="horz" lIns="91440" tIns="45720" rIns="91440" bIns="45720" rtlCol="0" anchor="t">
            <a:noAutofit/>
          </a:bodyPr>
          <a:lstStyle/>
          <a:p>
            <a:pPr>
              <a:buFont typeface="Arial" charset="2"/>
              <a:buChar char="•"/>
            </a:pPr>
            <a:r>
              <a:rPr lang="en-GB" sz="2400" dirty="0">
                <a:latin typeface="Arial"/>
                <a:cs typeface="Arial"/>
              </a:rPr>
              <a:t>Cash machines</a:t>
            </a:r>
            <a:endParaRPr lang="en-US" sz="2400" dirty="0">
              <a:latin typeface="Arial"/>
              <a:cs typeface="Arial"/>
            </a:endParaRPr>
          </a:p>
          <a:p>
            <a:pPr marL="0" indent="0">
              <a:buNone/>
            </a:pPr>
            <a:endParaRPr lang="en-GB" sz="2000" dirty="0"/>
          </a:p>
        </p:txBody>
      </p:sp>
      <p:sp>
        <p:nvSpPr>
          <p:cNvPr id="5" name="Slide Number Placeholder 4">
            <a:extLst>
              <a:ext uri="{FF2B5EF4-FFF2-40B4-BE49-F238E27FC236}">
                <a16:creationId xmlns:a16="http://schemas.microsoft.com/office/drawing/2014/main" id="{72077E4E-5097-4492-96D0-447B02C015AC}"/>
              </a:ext>
            </a:extLst>
          </p:cNvPr>
          <p:cNvSpPr>
            <a:spLocks noGrp="1"/>
          </p:cNvSpPr>
          <p:nvPr>
            <p:ph type="sldNum" sz="quarter" idx="12"/>
          </p:nvPr>
        </p:nvSpPr>
        <p:spPr/>
        <p:txBody>
          <a:bodyPr/>
          <a:lstStyle/>
          <a:p>
            <a:fld id="{6FF9F0C5-380F-41C2-899A-BAC0F0927E16}" type="slidenum">
              <a:rPr lang="en-US" smtClean="0"/>
              <a:t>4</a:t>
            </a:fld>
            <a:endParaRPr lang="en-US"/>
          </a:p>
        </p:txBody>
      </p:sp>
      <p:pic>
        <p:nvPicPr>
          <p:cNvPr id="6" name="Picture 5" descr="A picture containing drawing&#10;&#10;Description generated with very high confidence">
            <a:extLst>
              <a:ext uri="{FF2B5EF4-FFF2-40B4-BE49-F238E27FC236}">
                <a16:creationId xmlns:a16="http://schemas.microsoft.com/office/drawing/2014/main" id="{F93828A1-A7F6-4FF2-8144-50B67EF43564}"/>
              </a:ext>
            </a:extLst>
          </p:cNvPr>
          <p:cNvPicPr>
            <a:picLocks noChangeAspect="1"/>
          </p:cNvPicPr>
          <p:nvPr/>
        </p:nvPicPr>
        <p:blipFill>
          <a:blip r:embed="rId3"/>
          <a:stretch>
            <a:fillRect/>
          </a:stretch>
        </p:blipFill>
        <p:spPr>
          <a:xfrm>
            <a:off x="4358600" y="3751374"/>
            <a:ext cx="3190281" cy="2804642"/>
          </a:xfrm>
          <a:prstGeom prst="rect">
            <a:avLst/>
          </a:prstGeom>
        </p:spPr>
      </p:pic>
      <p:sp>
        <p:nvSpPr>
          <p:cNvPr id="7" name="Title 1">
            <a:extLst>
              <a:ext uri="{FF2B5EF4-FFF2-40B4-BE49-F238E27FC236}">
                <a16:creationId xmlns:a16="http://schemas.microsoft.com/office/drawing/2014/main" id="{A0D2E776-68DB-44E3-AD49-4D52E3686F1B}"/>
              </a:ext>
            </a:extLst>
          </p:cNvPr>
          <p:cNvSpPr txBox="1">
            <a:spLocks/>
          </p:cNvSpPr>
          <p:nvPr/>
        </p:nvSpPr>
        <p:spPr>
          <a:xfrm>
            <a:off x="83187" y="217478"/>
            <a:ext cx="8965810" cy="234035"/>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6593294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FF272-6392-48FD-8C31-BD9ECBA9292E}"/>
              </a:ext>
            </a:extLst>
          </p:cNvPr>
          <p:cNvSpPr>
            <a:spLocks noGrp="1"/>
          </p:cNvSpPr>
          <p:nvPr>
            <p:ph type="title"/>
          </p:nvPr>
        </p:nvSpPr>
        <p:spPr>
          <a:xfrm>
            <a:off x="4419343" y="674122"/>
            <a:ext cx="4512989" cy="2227730"/>
          </a:xfrm>
        </p:spPr>
        <p:txBody>
          <a:bodyPr vert="horz" lIns="91440" tIns="45720" rIns="91440" bIns="45720" rtlCol="0" anchor="ctr">
            <a:normAutofit/>
          </a:bodyPr>
          <a:lstStyle/>
          <a:p>
            <a:pPr algn="just"/>
            <a:r>
              <a:rPr lang="en-US" dirty="0">
                <a:solidFill>
                  <a:schemeClr val="tx1"/>
                </a:solidFill>
              </a:rPr>
              <a:t>Background history</a:t>
            </a:r>
          </a:p>
        </p:txBody>
      </p:sp>
      <p:sp>
        <p:nvSpPr>
          <p:cNvPr id="3" name="Content Placeholder 2">
            <a:extLst>
              <a:ext uri="{FF2B5EF4-FFF2-40B4-BE49-F238E27FC236}">
                <a16:creationId xmlns:a16="http://schemas.microsoft.com/office/drawing/2014/main" id="{9E27487C-707A-4DB5-B3F6-05A9C07BD757}"/>
              </a:ext>
            </a:extLst>
          </p:cNvPr>
          <p:cNvSpPr>
            <a:spLocks noGrp="1"/>
          </p:cNvSpPr>
          <p:nvPr>
            <p:ph sz="half" idx="1"/>
          </p:nvPr>
        </p:nvSpPr>
        <p:spPr>
          <a:xfrm>
            <a:off x="4385696" y="2499060"/>
            <a:ext cx="4712583" cy="3317938"/>
          </a:xfrm>
        </p:spPr>
        <p:txBody>
          <a:bodyPr vert="horz" lIns="91440" tIns="45720" rIns="91440" bIns="45720" rtlCol="0" anchor="t">
            <a:normAutofit/>
          </a:bodyPr>
          <a:lstStyle/>
          <a:p>
            <a:pPr algn="just">
              <a:buFont typeface="Arial" charset="2"/>
              <a:buChar char="•"/>
            </a:pPr>
            <a:r>
              <a:rPr lang="en-US" sz="2800" dirty="0">
                <a:solidFill>
                  <a:schemeClr val="tx1"/>
                </a:solidFill>
                <a:latin typeface="Arial"/>
                <a:cs typeface="Arial"/>
              </a:rPr>
              <a:t>First Barclays Debit card</a:t>
            </a:r>
          </a:p>
          <a:p>
            <a:pPr algn="just">
              <a:buFont typeface="Arial" charset="2"/>
              <a:buChar char="•"/>
            </a:pPr>
            <a:r>
              <a:rPr lang="en-US" sz="2800" dirty="0">
                <a:solidFill>
                  <a:schemeClr val="tx1"/>
                </a:solidFill>
                <a:latin typeface="Arial"/>
                <a:cs typeface="Arial"/>
              </a:rPr>
              <a:t>Barclays logo</a:t>
            </a:r>
          </a:p>
          <a:p>
            <a:pPr algn="just">
              <a:buFont typeface="Arial" charset="2"/>
              <a:buChar char="•"/>
            </a:pPr>
            <a:r>
              <a:rPr lang="en-US" sz="2800" dirty="0">
                <a:solidFill>
                  <a:schemeClr val="tx1"/>
                </a:solidFill>
                <a:latin typeface="Arial"/>
                <a:cs typeface="Arial"/>
              </a:rPr>
              <a:t>Where did Barclays bank get their name from?</a:t>
            </a:r>
          </a:p>
          <a:p>
            <a:pPr marL="0" indent="0"/>
            <a:endParaRPr lang="en-US" dirty="0">
              <a:solidFill>
                <a:srgbClr val="FFFFFF"/>
              </a:solidFill>
            </a:endParaRPr>
          </a:p>
          <a:p>
            <a:pPr marL="0" indent="0">
              <a:buNone/>
            </a:pPr>
            <a:endParaRPr lang="en-US" dirty="0">
              <a:solidFill>
                <a:srgbClr val="FFFFFF"/>
              </a:solidFill>
            </a:endParaRPr>
          </a:p>
        </p:txBody>
      </p:sp>
      <p:pic>
        <p:nvPicPr>
          <p:cNvPr id="5" name="Picture 5" descr="A picture containing drawing&#10;&#10;Description generated with very high confidence">
            <a:extLst>
              <a:ext uri="{FF2B5EF4-FFF2-40B4-BE49-F238E27FC236}">
                <a16:creationId xmlns:a16="http://schemas.microsoft.com/office/drawing/2014/main" id="{0A818F32-1BAB-4D23-9AC4-29073D8C386B}"/>
              </a:ext>
            </a:extLst>
          </p:cNvPr>
          <p:cNvPicPr>
            <a:picLocks noGrp="1" noChangeAspect="1"/>
          </p:cNvPicPr>
          <p:nvPr>
            <p:ph sz="half" idx="2"/>
          </p:nvPr>
        </p:nvPicPr>
        <p:blipFill>
          <a:blip r:embed="rId3"/>
          <a:stretch>
            <a:fillRect/>
          </a:stretch>
        </p:blipFill>
        <p:spPr>
          <a:xfrm>
            <a:off x="734391" y="2027493"/>
            <a:ext cx="3188428" cy="2803013"/>
          </a:xfrm>
          <a:prstGeom prst="rect">
            <a:avLst/>
          </a:prstGeom>
        </p:spPr>
      </p:pic>
      <p:sp>
        <p:nvSpPr>
          <p:cNvPr id="4" name="Slide Number Placeholder 3">
            <a:extLst>
              <a:ext uri="{FF2B5EF4-FFF2-40B4-BE49-F238E27FC236}">
                <a16:creationId xmlns:a16="http://schemas.microsoft.com/office/drawing/2014/main" id="{23EB02EA-D6BD-4E70-B8E0-351FA511AD5B}"/>
              </a:ext>
            </a:extLst>
          </p:cNvPr>
          <p:cNvSpPr>
            <a:spLocks noGrp="1"/>
          </p:cNvSpPr>
          <p:nvPr>
            <p:ph type="sldNum" sz="quarter" idx="12"/>
          </p:nvPr>
        </p:nvSpPr>
        <p:spPr/>
        <p:txBody>
          <a:bodyPr/>
          <a:lstStyle/>
          <a:p>
            <a:fld id="{6FF9F0C5-380F-41C2-899A-BAC0F0927E16}" type="slidenum">
              <a:rPr lang="en-US" smtClean="0"/>
              <a:t>5</a:t>
            </a:fld>
            <a:endParaRPr lang="en-US"/>
          </a:p>
        </p:txBody>
      </p:sp>
      <p:sp>
        <p:nvSpPr>
          <p:cNvPr id="6" name="Title 1">
            <a:extLst>
              <a:ext uri="{FF2B5EF4-FFF2-40B4-BE49-F238E27FC236}">
                <a16:creationId xmlns:a16="http://schemas.microsoft.com/office/drawing/2014/main" id="{97E7E6B3-0E13-4B89-A1D6-9B6E3CA2ECF8}"/>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17664490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43829-CB27-4A7B-BAC8-C50EC499B87A}"/>
              </a:ext>
            </a:extLst>
          </p:cNvPr>
          <p:cNvSpPr>
            <a:spLocks noGrp="1"/>
          </p:cNvSpPr>
          <p:nvPr>
            <p:ph type="title"/>
          </p:nvPr>
        </p:nvSpPr>
        <p:spPr>
          <a:xfrm>
            <a:off x="835152" y="4789171"/>
            <a:ext cx="3657600" cy="1645920"/>
          </a:xfrm>
        </p:spPr>
        <p:txBody>
          <a:bodyPr>
            <a:normAutofit/>
          </a:bodyPr>
          <a:lstStyle/>
          <a:p>
            <a:r>
              <a:rPr lang="en-GB" sz="2700" u="sng" dirty="0">
                <a:solidFill>
                  <a:schemeClr val="tx1"/>
                </a:solidFill>
                <a:latin typeface="Segoe Print" panose="02000600000000000000" pitchFamily="2" charset="0"/>
              </a:rPr>
              <a:t>Challenges before introducing modern technology </a:t>
            </a:r>
          </a:p>
        </p:txBody>
      </p:sp>
      <p:sp>
        <p:nvSpPr>
          <p:cNvPr id="3" name="Content Placeholder 2">
            <a:extLst>
              <a:ext uri="{FF2B5EF4-FFF2-40B4-BE49-F238E27FC236}">
                <a16:creationId xmlns:a16="http://schemas.microsoft.com/office/drawing/2014/main" id="{6FBCA86E-AC15-4B94-81F8-3B11B3889856}"/>
              </a:ext>
            </a:extLst>
          </p:cNvPr>
          <p:cNvSpPr>
            <a:spLocks noGrp="1"/>
          </p:cNvSpPr>
          <p:nvPr>
            <p:ph idx="1"/>
          </p:nvPr>
        </p:nvSpPr>
        <p:spPr>
          <a:xfrm>
            <a:off x="4572000" y="3591670"/>
            <a:ext cx="4595857" cy="4171950"/>
          </a:xfrm>
        </p:spPr>
        <p:txBody>
          <a:bodyPr anchor="ctr">
            <a:normAutofit fontScale="40000" lnSpcReduction="20000"/>
          </a:bodyPr>
          <a:lstStyle/>
          <a:p>
            <a:pPr marL="0" indent="0">
              <a:buNone/>
            </a:pPr>
            <a:endParaRPr lang="en-GB" sz="5600" dirty="0"/>
          </a:p>
          <a:p>
            <a:r>
              <a:rPr lang="en-GB" sz="5600" b="1" dirty="0"/>
              <a:t>Communication</a:t>
            </a:r>
          </a:p>
          <a:p>
            <a:pPr marL="0" indent="0">
              <a:buNone/>
            </a:pPr>
            <a:r>
              <a:rPr lang="en-GB" sz="5600" dirty="0"/>
              <a:t>Before electrical supply , people used something called a wall built magneto to generate their power (Highsmith. C. M, 1946, cited in Woodford. C, 2007-2019).</a:t>
            </a:r>
          </a:p>
          <a:p>
            <a:pPr marL="0" indent="0">
              <a:buNone/>
            </a:pPr>
            <a:endParaRPr lang="en-GB" sz="5600" dirty="0"/>
          </a:p>
          <a:p>
            <a:r>
              <a:rPr lang="en-GB" sz="5600" b="1" dirty="0"/>
              <a:t>Manual and handwritten confidential information</a:t>
            </a:r>
            <a:endParaRPr lang="en-GB" sz="5600" dirty="0"/>
          </a:p>
          <a:p>
            <a:r>
              <a:rPr lang="en-GB" sz="5600" b="1" dirty="0"/>
              <a:t>Cash Machines</a:t>
            </a:r>
          </a:p>
          <a:p>
            <a:pPr marL="0" indent="0">
              <a:buNone/>
            </a:pPr>
            <a:endParaRPr lang="en-GB" sz="700" dirty="0"/>
          </a:p>
          <a:p>
            <a:pPr marL="0" indent="0">
              <a:buNone/>
            </a:pPr>
            <a:endParaRPr lang="en-GB" sz="700" dirty="0"/>
          </a:p>
          <a:p>
            <a:endParaRPr lang="en-GB" sz="700" dirty="0"/>
          </a:p>
          <a:p>
            <a:endParaRPr lang="en-GB" sz="700" dirty="0"/>
          </a:p>
          <a:p>
            <a:endParaRPr lang="en-GB" sz="700" dirty="0"/>
          </a:p>
          <a:p>
            <a:pPr marL="0" indent="0">
              <a:buNone/>
            </a:pPr>
            <a:endParaRPr lang="en-GB" sz="700" dirty="0"/>
          </a:p>
          <a:p>
            <a:pPr marL="0" indent="0">
              <a:buNone/>
            </a:pPr>
            <a:endParaRPr lang="en-GB" sz="700" dirty="0"/>
          </a:p>
          <a:p>
            <a:pPr marL="0" indent="0">
              <a:buNone/>
            </a:pPr>
            <a:endParaRPr lang="en-GB" sz="700" dirty="0"/>
          </a:p>
          <a:p>
            <a:pPr marL="0" indent="0">
              <a:buNone/>
            </a:pPr>
            <a:endParaRPr lang="en-GB" sz="700" dirty="0"/>
          </a:p>
          <a:p>
            <a:pPr marL="0" indent="0">
              <a:buNone/>
            </a:pPr>
            <a:endParaRPr lang="en-GB" sz="700" dirty="0"/>
          </a:p>
        </p:txBody>
      </p:sp>
      <p:sp>
        <p:nvSpPr>
          <p:cNvPr id="4" name="Slide Number Placeholder 3">
            <a:extLst>
              <a:ext uri="{FF2B5EF4-FFF2-40B4-BE49-F238E27FC236}">
                <a16:creationId xmlns:a16="http://schemas.microsoft.com/office/drawing/2014/main" id="{7BE0DCF2-D887-4F82-A6CE-F3865D4A34CE}"/>
              </a:ext>
            </a:extLst>
          </p:cNvPr>
          <p:cNvSpPr>
            <a:spLocks noGrp="1"/>
          </p:cNvSpPr>
          <p:nvPr>
            <p:ph type="sldNum" sz="quarter" idx="12"/>
          </p:nvPr>
        </p:nvSpPr>
        <p:spPr>
          <a:xfrm>
            <a:off x="8610600" y="6356350"/>
            <a:ext cx="2746248" cy="365125"/>
          </a:xfrm>
        </p:spPr>
        <p:txBody>
          <a:bodyPr>
            <a:normAutofit/>
          </a:bodyPr>
          <a:lstStyle/>
          <a:p>
            <a:pPr>
              <a:spcAft>
                <a:spcPts val="600"/>
              </a:spcAft>
            </a:pPr>
            <a:fld id="{1A0D6B92-4C7B-4685-B1D3-5AA9E7BD7DBA}"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pic>
        <p:nvPicPr>
          <p:cNvPr id="6" name="Picture 5" descr="A picture containing indoor, wooden, table, sitting&#10;&#10;Description automatically generated">
            <a:extLst>
              <a:ext uri="{FF2B5EF4-FFF2-40B4-BE49-F238E27FC236}">
                <a16:creationId xmlns:a16="http://schemas.microsoft.com/office/drawing/2014/main" id="{30D59302-05C0-454C-A5D1-E5F1F598033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636661" y="1672256"/>
            <a:ext cx="2500644" cy="2890466"/>
          </a:xfrm>
          <a:prstGeom prst="rect">
            <a:avLst/>
          </a:prstGeom>
        </p:spPr>
      </p:pic>
      <p:pic>
        <p:nvPicPr>
          <p:cNvPr id="9" name="Picture 8" descr="A person standing in front of a building&#10;&#10;Description automatically generated">
            <a:extLst>
              <a:ext uri="{FF2B5EF4-FFF2-40B4-BE49-F238E27FC236}">
                <a16:creationId xmlns:a16="http://schemas.microsoft.com/office/drawing/2014/main" id="{F42231A0-924E-4985-BA07-BEB8983A40B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540859" y="6829"/>
            <a:ext cx="2513838" cy="2983784"/>
          </a:xfrm>
          <a:prstGeom prst="rect">
            <a:avLst/>
          </a:prstGeom>
        </p:spPr>
      </p:pic>
      <p:sp>
        <p:nvSpPr>
          <p:cNvPr id="7" name="TextBox 6">
            <a:extLst>
              <a:ext uri="{FF2B5EF4-FFF2-40B4-BE49-F238E27FC236}">
                <a16:creationId xmlns:a16="http://schemas.microsoft.com/office/drawing/2014/main" id="{BB89D109-4388-43C1-8846-76716B19F751}"/>
              </a:ext>
            </a:extLst>
          </p:cNvPr>
          <p:cNvSpPr txBox="1"/>
          <p:nvPr/>
        </p:nvSpPr>
        <p:spPr>
          <a:xfrm>
            <a:off x="297896" y="1993366"/>
            <a:ext cx="1338765" cy="396574"/>
          </a:xfrm>
          <a:prstGeom prst="rect">
            <a:avLst/>
          </a:prstGeom>
          <a:noFill/>
        </p:spPr>
        <p:txBody>
          <a:bodyPr wrap="square" rtlCol="0">
            <a:spAutoFit/>
          </a:bodyPr>
          <a:lstStyle/>
          <a:p>
            <a:pPr>
              <a:spcAft>
                <a:spcPts val="600"/>
              </a:spcAft>
            </a:pPr>
            <a:r>
              <a:rPr lang="en-GB" sz="2000" b="1" dirty="0"/>
              <a:t>Magneto</a:t>
            </a:r>
          </a:p>
        </p:txBody>
      </p:sp>
      <p:sp>
        <p:nvSpPr>
          <p:cNvPr id="15" name="TextBox 14">
            <a:extLst>
              <a:ext uri="{FF2B5EF4-FFF2-40B4-BE49-F238E27FC236}">
                <a16:creationId xmlns:a16="http://schemas.microsoft.com/office/drawing/2014/main" id="{F602764F-417E-4F2B-A942-AACB6806F49A}"/>
              </a:ext>
            </a:extLst>
          </p:cNvPr>
          <p:cNvSpPr txBox="1"/>
          <p:nvPr/>
        </p:nvSpPr>
        <p:spPr>
          <a:xfrm>
            <a:off x="8090244" y="2023395"/>
            <a:ext cx="1939290" cy="733091"/>
          </a:xfrm>
          <a:prstGeom prst="rect">
            <a:avLst/>
          </a:prstGeom>
          <a:noFill/>
        </p:spPr>
        <p:txBody>
          <a:bodyPr wrap="square" rtlCol="0">
            <a:spAutoFit/>
          </a:bodyPr>
          <a:lstStyle/>
          <a:p>
            <a:pPr>
              <a:spcAft>
                <a:spcPts val="600"/>
              </a:spcAft>
            </a:pPr>
            <a:r>
              <a:rPr lang="en-GB" sz="2000" b="1" dirty="0"/>
              <a:t>First Cash Withdrawal</a:t>
            </a:r>
          </a:p>
        </p:txBody>
      </p:sp>
      <p:sp>
        <p:nvSpPr>
          <p:cNvPr id="10" name="Title 1">
            <a:extLst>
              <a:ext uri="{FF2B5EF4-FFF2-40B4-BE49-F238E27FC236}">
                <a16:creationId xmlns:a16="http://schemas.microsoft.com/office/drawing/2014/main" id="{DDEB4816-1437-4305-A612-C2EA07A05F4B}"/>
              </a:ext>
            </a:extLst>
          </p:cNvPr>
          <p:cNvSpPr txBox="1">
            <a:spLocks/>
          </p:cNvSpPr>
          <p:nvPr/>
        </p:nvSpPr>
        <p:spPr>
          <a:xfrm>
            <a:off x="83187" y="217478"/>
            <a:ext cx="5106330" cy="1053874"/>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31731245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BE5DA37-B049-466B-B6B9-E0ACBE72A3E6}"/>
              </a:ext>
            </a:extLst>
          </p:cNvPr>
          <p:cNvSpPr txBox="1">
            <a:spLocks noGrp="1"/>
          </p:cNvSpPr>
          <p:nvPr>
            <p:ph type="title"/>
          </p:nvPr>
        </p:nvSpPr>
        <p:spPr>
          <a:xfrm>
            <a:off x="1051560" y="4440602"/>
            <a:ext cx="3538728" cy="1645920"/>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700" u="sng">
                <a:latin typeface="Segoe Print" panose="02000600000000000000" pitchFamily="2" charset="0"/>
              </a:rPr>
              <a:t>Challenges before introducing modern technology </a:t>
            </a:r>
          </a:p>
        </p:txBody>
      </p:sp>
      <p:sp>
        <p:nvSpPr>
          <p:cNvPr id="3" name="Content Placeholder 2">
            <a:extLst>
              <a:ext uri="{FF2B5EF4-FFF2-40B4-BE49-F238E27FC236}">
                <a16:creationId xmlns:a16="http://schemas.microsoft.com/office/drawing/2014/main" id="{6464E065-390E-46AF-BD6D-36C449EFD20A}"/>
              </a:ext>
            </a:extLst>
          </p:cNvPr>
          <p:cNvSpPr>
            <a:spLocks noGrp="1"/>
          </p:cNvSpPr>
          <p:nvPr>
            <p:ph idx="1"/>
          </p:nvPr>
        </p:nvSpPr>
        <p:spPr>
          <a:xfrm>
            <a:off x="4836946" y="4342329"/>
            <a:ext cx="6007608" cy="1645920"/>
          </a:xfrm>
        </p:spPr>
        <p:txBody>
          <a:bodyPr anchor="ctr">
            <a:normAutofit/>
          </a:bodyPr>
          <a:lstStyle/>
          <a:p>
            <a:r>
              <a:rPr lang="en-GB" sz="2400" b="1" dirty="0"/>
              <a:t>Electro-Mechanical Machines</a:t>
            </a:r>
          </a:p>
        </p:txBody>
      </p:sp>
      <p:sp>
        <p:nvSpPr>
          <p:cNvPr id="4" name="Slide Number Placeholder 3">
            <a:extLst>
              <a:ext uri="{FF2B5EF4-FFF2-40B4-BE49-F238E27FC236}">
                <a16:creationId xmlns:a16="http://schemas.microsoft.com/office/drawing/2014/main" id="{6640AD41-520B-42D3-B4E6-2D4B9B474153}"/>
              </a:ext>
            </a:extLst>
          </p:cNvPr>
          <p:cNvSpPr>
            <a:spLocks noGrp="1"/>
          </p:cNvSpPr>
          <p:nvPr>
            <p:ph type="sldNum" sz="quarter" idx="12"/>
          </p:nvPr>
        </p:nvSpPr>
        <p:spPr>
          <a:xfrm>
            <a:off x="8610600" y="6356350"/>
            <a:ext cx="2746248" cy="365125"/>
          </a:xfrm>
        </p:spPr>
        <p:txBody>
          <a:bodyPr>
            <a:normAutofit/>
          </a:bodyPr>
          <a:lstStyle/>
          <a:p>
            <a:pPr>
              <a:spcAft>
                <a:spcPts val="600"/>
              </a:spcAft>
            </a:pPr>
            <a:fld id="{1A0D6B92-4C7B-4685-B1D3-5AA9E7BD7DBA}" type="slidenum">
              <a:rPr lang="en-GB">
                <a:solidFill>
                  <a:schemeClr val="tx1">
                    <a:lumMod val="50000"/>
                    <a:lumOff val="50000"/>
                  </a:schemeClr>
                </a:solidFill>
              </a:rPr>
              <a:pPr>
                <a:spcAft>
                  <a:spcPts val="600"/>
                </a:spcAft>
              </a:pPr>
              <a:t>7</a:t>
            </a:fld>
            <a:endParaRPr lang="en-GB">
              <a:solidFill>
                <a:schemeClr val="tx1">
                  <a:lumMod val="50000"/>
                  <a:lumOff val="50000"/>
                </a:schemeClr>
              </a:solidFill>
            </a:endParaRPr>
          </a:p>
        </p:txBody>
      </p:sp>
      <p:pic>
        <p:nvPicPr>
          <p:cNvPr id="7" name="Picture 6" descr="A picture containing appliance, indoor, cabinet, sitting&#10;&#10;Description automatically generated">
            <a:extLst>
              <a:ext uri="{FF2B5EF4-FFF2-40B4-BE49-F238E27FC236}">
                <a16:creationId xmlns:a16="http://schemas.microsoft.com/office/drawing/2014/main" id="{DB277F8A-9376-4947-AF32-AECD274D25C5}"/>
              </a:ext>
            </a:extLst>
          </p:cNvPr>
          <p:cNvPicPr>
            <a:picLocks noChangeAspect="1"/>
          </p:cNvPicPr>
          <p:nvPr/>
        </p:nvPicPr>
        <p:blipFill rotWithShape="1">
          <a:blip r:embed="rId3">
            <a:extLst>
              <a:ext uri="{28A0092B-C50C-407E-A947-70E740481C1C}">
                <a14:useLocalDpi xmlns:a14="http://schemas.microsoft.com/office/drawing/2010/main" val="0"/>
              </a:ext>
            </a:extLst>
          </a:blip>
          <a:srcRect t="1514" b="16677"/>
          <a:stretch/>
        </p:blipFill>
        <p:spPr>
          <a:xfrm>
            <a:off x="4" y="10"/>
            <a:ext cx="4884383" cy="3995918"/>
          </a:xfrm>
          <a:prstGeom prst="rect">
            <a:avLst/>
          </a:prstGeom>
        </p:spPr>
      </p:pic>
      <p:pic>
        <p:nvPicPr>
          <p:cNvPr id="6" name="Picture 5" descr="A circuit board&#10;&#10;Description automatically generated">
            <a:extLst>
              <a:ext uri="{FF2B5EF4-FFF2-40B4-BE49-F238E27FC236}">
                <a16:creationId xmlns:a16="http://schemas.microsoft.com/office/drawing/2014/main" id="{6C207760-CD50-41D4-AC89-4FBCDB298B27}"/>
              </a:ext>
            </a:extLst>
          </p:cNvPr>
          <p:cNvPicPr>
            <a:picLocks noChangeAspect="1"/>
          </p:cNvPicPr>
          <p:nvPr/>
        </p:nvPicPr>
        <p:blipFill rotWithShape="1">
          <a:blip r:embed="rId4">
            <a:extLst>
              <a:ext uri="{28A0092B-C50C-407E-A947-70E740481C1C}">
                <a14:useLocalDpi xmlns:a14="http://schemas.microsoft.com/office/drawing/2010/main" val="0"/>
              </a:ext>
            </a:extLst>
          </a:blip>
          <a:srcRect r="1" b="9808"/>
          <a:stretch/>
        </p:blipFill>
        <p:spPr>
          <a:xfrm>
            <a:off x="5074879" y="10"/>
            <a:ext cx="7117118" cy="3995918"/>
          </a:xfrm>
          <a:prstGeom prst="rect">
            <a:avLst/>
          </a:prstGeom>
        </p:spPr>
      </p:pic>
      <p:sp>
        <p:nvSpPr>
          <p:cNvPr id="9" name="TextBox 8">
            <a:extLst>
              <a:ext uri="{FF2B5EF4-FFF2-40B4-BE49-F238E27FC236}">
                <a16:creationId xmlns:a16="http://schemas.microsoft.com/office/drawing/2014/main" id="{309C744A-6077-4407-BB8C-FCBE2B7D6E83}"/>
              </a:ext>
            </a:extLst>
          </p:cNvPr>
          <p:cNvSpPr txBox="1"/>
          <p:nvPr/>
        </p:nvSpPr>
        <p:spPr>
          <a:xfrm>
            <a:off x="6865393" y="3934744"/>
            <a:ext cx="4190534" cy="369332"/>
          </a:xfrm>
          <a:prstGeom prst="rect">
            <a:avLst/>
          </a:prstGeom>
          <a:noFill/>
        </p:spPr>
        <p:txBody>
          <a:bodyPr wrap="square" rtlCol="0">
            <a:spAutoFit/>
          </a:bodyPr>
          <a:lstStyle/>
          <a:p>
            <a:pPr algn="ctr">
              <a:spcAft>
                <a:spcPts val="600"/>
              </a:spcAft>
            </a:pPr>
            <a:r>
              <a:rPr lang="en-GB" b="1" dirty="0"/>
              <a:t>Mechanical Calculator</a:t>
            </a:r>
          </a:p>
        </p:txBody>
      </p:sp>
      <p:sp>
        <p:nvSpPr>
          <p:cNvPr id="10" name="TextBox 9">
            <a:extLst>
              <a:ext uri="{FF2B5EF4-FFF2-40B4-BE49-F238E27FC236}">
                <a16:creationId xmlns:a16="http://schemas.microsoft.com/office/drawing/2014/main" id="{4EC21E92-B32C-4F9C-97CC-3F001382C5E4}"/>
              </a:ext>
            </a:extLst>
          </p:cNvPr>
          <p:cNvSpPr txBox="1"/>
          <p:nvPr/>
        </p:nvSpPr>
        <p:spPr>
          <a:xfrm>
            <a:off x="1653456" y="3986111"/>
            <a:ext cx="2285350" cy="400110"/>
          </a:xfrm>
          <a:prstGeom prst="rect">
            <a:avLst/>
          </a:prstGeom>
          <a:noFill/>
        </p:spPr>
        <p:txBody>
          <a:bodyPr wrap="square" rtlCol="0">
            <a:spAutoFit/>
          </a:bodyPr>
          <a:lstStyle/>
          <a:p>
            <a:pPr>
              <a:spcAft>
                <a:spcPts val="600"/>
              </a:spcAft>
            </a:pPr>
            <a:r>
              <a:rPr lang="en-GB" sz="2000" b="1" dirty="0"/>
              <a:t>Cash Register</a:t>
            </a:r>
          </a:p>
        </p:txBody>
      </p:sp>
      <p:sp>
        <p:nvSpPr>
          <p:cNvPr id="11" name="Title 1">
            <a:extLst>
              <a:ext uri="{FF2B5EF4-FFF2-40B4-BE49-F238E27FC236}">
                <a16:creationId xmlns:a16="http://schemas.microsoft.com/office/drawing/2014/main" id="{31FD1929-C204-49B4-91C2-DEC8CD8311BE}"/>
              </a:ext>
            </a:extLst>
          </p:cNvPr>
          <p:cNvSpPr txBox="1">
            <a:spLocks/>
          </p:cNvSpPr>
          <p:nvPr/>
        </p:nvSpPr>
        <p:spPr>
          <a:xfrm>
            <a:off x="413004" y="5888990"/>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200097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FE32E6-1023-4A72-B80F-74C2BCC6E2D8}"/>
              </a:ext>
            </a:extLst>
          </p:cNvPr>
          <p:cNvSpPr>
            <a:spLocks noGrp="1"/>
          </p:cNvSpPr>
          <p:nvPr>
            <p:ph type="title"/>
          </p:nvPr>
        </p:nvSpPr>
        <p:spPr>
          <a:xfrm>
            <a:off x="958484" y="1065342"/>
            <a:ext cx="6281928" cy="922662"/>
          </a:xfrm>
        </p:spPr>
        <p:txBody>
          <a:bodyPr>
            <a:normAutofit/>
          </a:bodyPr>
          <a:lstStyle/>
          <a:p>
            <a:r>
              <a:rPr lang="en-GB" sz="3200" dirty="0"/>
              <a:t>Insights of Modern technology</a:t>
            </a:r>
          </a:p>
        </p:txBody>
      </p:sp>
      <p:sp>
        <p:nvSpPr>
          <p:cNvPr id="3" name="Content Placeholder 2">
            <a:extLst>
              <a:ext uri="{FF2B5EF4-FFF2-40B4-BE49-F238E27FC236}">
                <a16:creationId xmlns:a16="http://schemas.microsoft.com/office/drawing/2014/main" id="{04CB09A7-2D4F-442A-821D-B7A8E592CA10}"/>
              </a:ext>
            </a:extLst>
          </p:cNvPr>
          <p:cNvSpPr>
            <a:spLocks noGrp="1"/>
          </p:cNvSpPr>
          <p:nvPr>
            <p:ph idx="1"/>
          </p:nvPr>
        </p:nvSpPr>
        <p:spPr>
          <a:xfrm>
            <a:off x="651170" y="1877386"/>
            <a:ext cx="6558815" cy="4533925"/>
          </a:xfrm>
        </p:spPr>
        <p:txBody>
          <a:bodyPr>
            <a:normAutofit/>
          </a:bodyPr>
          <a:lstStyle/>
          <a:p>
            <a:pPr marL="0" indent="0">
              <a:buNone/>
            </a:pPr>
            <a:r>
              <a:rPr lang="en-GB" sz="2800" dirty="0">
                <a:latin typeface="Times New Roman" panose="02020603050405020304" pitchFamily="18" charset="0"/>
                <a:cs typeface="Times New Roman" panose="02020603050405020304" pitchFamily="18" charset="0"/>
              </a:rPr>
              <a:t>The largest and widest companies have their own visions and targets to expand their business further,  using digital technologies. </a:t>
            </a:r>
          </a:p>
          <a:p>
            <a:pPr marL="0" indent="0">
              <a:buNone/>
            </a:pPr>
            <a:r>
              <a:rPr lang="en-GB" sz="2800" dirty="0">
                <a:latin typeface="Times New Roman" panose="02020603050405020304" pitchFamily="18" charset="0"/>
                <a:cs typeface="Times New Roman" panose="02020603050405020304" pitchFamily="18" charset="0"/>
              </a:rPr>
              <a:t>Barclays is one of largest corporate Banks, Bank of “firsts” and to move forward across the world they have their own innovation insights of Modern technologies.</a:t>
            </a:r>
            <a:endParaRPr lang="en-GB" sz="2800" dirty="0"/>
          </a:p>
        </p:txBody>
      </p:sp>
      <p:sp>
        <p:nvSpPr>
          <p:cNvPr id="4" name="Slide Number Placeholder 3">
            <a:extLst>
              <a:ext uri="{FF2B5EF4-FFF2-40B4-BE49-F238E27FC236}">
                <a16:creationId xmlns:a16="http://schemas.microsoft.com/office/drawing/2014/main" id="{365E1B83-A930-485F-80E3-044714F3FE49}"/>
              </a:ext>
            </a:extLst>
          </p:cNvPr>
          <p:cNvSpPr>
            <a:spLocks noGrp="1"/>
          </p:cNvSpPr>
          <p:nvPr>
            <p:ph type="sldNum" sz="quarter" idx="12"/>
          </p:nvPr>
        </p:nvSpPr>
        <p:spPr/>
        <p:txBody>
          <a:bodyPr/>
          <a:lstStyle/>
          <a:p>
            <a:fld id="{34B7E4EF-A1BD-40F4-AB7B-04F084DD991D}" type="slidenum">
              <a:rPr lang="en-US" smtClean="0"/>
              <a:pPr/>
              <a:t>8</a:t>
            </a:fld>
            <a:endParaRPr lang="en-US"/>
          </a:p>
        </p:txBody>
      </p:sp>
      <p:pic>
        <p:nvPicPr>
          <p:cNvPr id="5" name="Picture 4" descr="A picture containing drawing&#10;&#10;Description automatically generated">
            <a:extLst>
              <a:ext uri="{FF2B5EF4-FFF2-40B4-BE49-F238E27FC236}">
                <a16:creationId xmlns:a16="http://schemas.microsoft.com/office/drawing/2014/main" id="{69E4E482-B78D-4184-8203-B894F23D648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90161" y="4642295"/>
            <a:ext cx="2700502" cy="1691754"/>
          </a:xfrm>
          <a:prstGeom prst="rect">
            <a:avLst/>
          </a:prstGeom>
        </p:spPr>
      </p:pic>
      <p:sp>
        <p:nvSpPr>
          <p:cNvPr id="6" name="Title 1">
            <a:extLst>
              <a:ext uri="{FF2B5EF4-FFF2-40B4-BE49-F238E27FC236}">
                <a16:creationId xmlns:a16="http://schemas.microsoft.com/office/drawing/2014/main" id="{51597379-FE7A-4031-B64F-0E9A2D4D0644}"/>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23878730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32CFD-D316-48F4-9A9B-952EEE7DAD93}"/>
              </a:ext>
            </a:extLst>
          </p:cNvPr>
          <p:cNvSpPr>
            <a:spLocks noGrp="1"/>
          </p:cNvSpPr>
          <p:nvPr>
            <p:ph type="title"/>
          </p:nvPr>
        </p:nvSpPr>
        <p:spPr>
          <a:xfrm>
            <a:off x="1066800" y="1141358"/>
            <a:ext cx="10058400" cy="601590"/>
          </a:xfrm>
        </p:spPr>
        <p:txBody>
          <a:bodyPr>
            <a:normAutofit/>
          </a:bodyPr>
          <a:lstStyle/>
          <a:p>
            <a:r>
              <a:rPr lang="en-GB" sz="3200" dirty="0"/>
              <a:t>Insights of modern technology</a:t>
            </a:r>
          </a:p>
        </p:txBody>
      </p:sp>
      <p:sp>
        <p:nvSpPr>
          <p:cNvPr id="3" name="Content Placeholder 2">
            <a:extLst>
              <a:ext uri="{FF2B5EF4-FFF2-40B4-BE49-F238E27FC236}">
                <a16:creationId xmlns:a16="http://schemas.microsoft.com/office/drawing/2014/main" id="{7DBCFD22-AEF9-4934-A01D-B30B56D1EE90}"/>
              </a:ext>
            </a:extLst>
          </p:cNvPr>
          <p:cNvSpPr>
            <a:spLocks noGrp="1"/>
          </p:cNvSpPr>
          <p:nvPr>
            <p:ph idx="1"/>
          </p:nvPr>
        </p:nvSpPr>
        <p:spPr>
          <a:xfrm>
            <a:off x="341906" y="1899858"/>
            <a:ext cx="8932096" cy="4506629"/>
          </a:xfrm>
        </p:spPr>
        <p:txBody>
          <a:bodyPr>
            <a:normAutofit fontScale="77500" lnSpcReduction="20000"/>
          </a:bodyPr>
          <a:lstStyle/>
          <a:p>
            <a:pPr marL="0" indent="0">
              <a:lnSpc>
                <a:spcPct val="150000"/>
              </a:lnSpc>
              <a:buNone/>
            </a:pPr>
            <a:r>
              <a:rPr lang="en-GB" sz="3000" b="1" dirty="0">
                <a:latin typeface="Times New Roman" panose="02020603050405020304" pitchFamily="18" charset="0"/>
                <a:cs typeface="Times New Roman" panose="02020603050405020304" pitchFamily="18" charset="0"/>
              </a:rPr>
              <a:t>Blockchain</a:t>
            </a:r>
            <a:r>
              <a:rPr lang="en-GB" sz="3000" dirty="0">
                <a:latin typeface="Times New Roman" panose="02020603050405020304" pitchFamily="18" charset="0"/>
                <a:cs typeface="Times New Roman" panose="02020603050405020304" pitchFamily="18" charset="0"/>
              </a:rPr>
              <a:t> </a:t>
            </a:r>
            <a:r>
              <a:rPr lang="en-GB" sz="2600" dirty="0">
                <a:latin typeface="Times New Roman" panose="02020603050405020304" pitchFamily="18" charset="0"/>
                <a:cs typeface="Times New Roman" panose="02020603050405020304" pitchFamily="18" charset="0"/>
              </a:rPr>
              <a:t>is shared database for transaction recording , cryptographically connected securely, the information cannot be changed after date and time. </a:t>
            </a:r>
          </a:p>
          <a:p>
            <a:pPr marL="0" indent="0">
              <a:lnSpc>
                <a:spcPct val="150000"/>
              </a:lnSpc>
              <a:buNone/>
            </a:pPr>
            <a:r>
              <a:rPr lang="en-GB" sz="3000" b="1" dirty="0">
                <a:latin typeface="Times New Roman" panose="02020603050405020304" pitchFamily="18" charset="0"/>
                <a:cs typeface="Times New Roman" panose="02020603050405020304" pitchFamily="18" charset="0"/>
              </a:rPr>
              <a:t>AI </a:t>
            </a:r>
            <a:r>
              <a:rPr lang="en-GB" sz="2600" b="1" dirty="0">
                <a:latin typeface="Times New Roman" panose="02020603050405020304" pitchFamily="18" charset="0"/>
                <a:cs typeface="Times New Roman" panose="02020603050405020304" pitchFamily="18" charset="0"/>
              </a:rPr>
              <a:t>(Artificial Intellect) </a:t>
            </a:r>
            <a:r>
              <a:rPr lang="en-GB" sz="2600" dirty="0">
                <a:latin typeface="Times New Roman" panose="02020603050405020304" pitchFamily="18" charset="0"/>
                <a:cs typeface="Times New Roman" panose="02020603050405020304" pitchFamily="18" charset="0"/>
              </a:rPr>
              <a:t>is a system or machine that can simulate human behaviour to perform daily tasks, and continuously learn by using collected data.</a:t>
            </a:r>
          </a:p>
          <a:p>
            <a:pPr marL="0" indent="0">
              <a:lnSpc>
                <a:spcPct val="150000"/>
              </a:lnSpc>
              <a:buNone/>
            </a:pPr>
            <a:r>
              <a:rPr lang="en-GB" sz="3000" b="1" dirty="0">
                <a:latin typeface="Times New Roman" panose="02020603050405020304" pitchFamily="18" charset="0"/>
                <a:cs typeface="Times New Roman" panose="02020603050405020304" pitchFamily="18" charset="0"/>
              </a:rPr>
              <a:t>5G technology </a:t>
            </a:r>
          </a:p>
          <a:p>
            <a:pPr marL="0" indent="0">
              <a:lnSpc>
                <a:spcPct val="160000"/>
              </a:lnSpc>
              <a:buNone/>
            </a:pPr>
            <a:r>
              <a:rPr lang="en-GB" sz="2600" dirty="0">
                <a:latin typeface="Times New Roman" panose="02020603050405020304" pitchFamily="18" charset="0"/>
                <a:cs typeface="Times New Roman" panose="02020603050405020304" pitchFamily="18" charset="0"/>
              </a:rPr>
              <a:t>The opportunities of using 5G can be endless, if enterprises ready for 5G bringing to life. The extreme speed and stability will create max communication and cooperation between operating systems, speed-up in AI technology development, speed for data exchange (Barclays, 2019). </a:t>
            </a:r>
          </a:p>
          <a:p>
            <a:pPr marL="0" indent="0">
              <a:lnSpc>
                <a:spcPct val="150000"/>
              </a:lnSpc>
              <a:buNone/>
            </a:pPr>
            <a:endParaRPr lang="en-GB" sz="2400" dirty="0"/>
          </a:p>
          <a:p>
            <a:pPr marL="0" indent="0">
              <a:lnSpc>
                <a:spcPct val="150000"/>
              </a:lnSpc>
              <a:buNone/>
            </a:pPr>
            <a:endParaRPr lang="en-GB" sz="2400" dirty="0"/>
          </a:p>
          <a:p>
            <a:pPr marL="0" indent="0">
              <a:lnSpc>
                <a:spcPct val="150000"/>
              </a:lnSpc>
              <a:buNone/>
            </a:pPr>
            <a:endParaRPr lang="en-GB" sz="2400" dirty="0"/>
          </a:p>
          <a:p>
            <a:pPr marL="0" indent="0">
              <a:lnSpc>
                <a:spcPct val="150000"/>
              </a:lnSpc>
              <a:buNone/>
            </a:pPr>
            <a:endParaRPr lang="en-GB" sz="2400" dirty="0"/>
          </a:p>
          <a:p>
            <a:pPr marL="0" indent="0" algn="ctr">
              <a:lnSpc>
                <a:spcPct val="150000"/>
              </a:lnSpc>
              <a:buNone/>
            </a:pPr>
            <a:endParaRPr lang="en-GB" sz="2800" dirty="0"/>
          </a:p>
        </p:txBody>
      </p:sp>
      <p:sp>
        <p:nvSpPr>
          <p:cNvPr id="4" name="Slide Number Placeholder 3">
            <a:extLst>
              <a:ext uri="{FF2B5EF4-FFF2-40B4-BE49-F238E27FC236}">
                <a16:creationId xmlns:a16="http://schemas.microsoft.com/office/drawing/2014/main" id="{629BD7D2-3EA9-4B22-902C-48275AAF5315}"/>
              </a:ext>
            </a:extLst>
          </p:cNvPr>
          <p:cNvSpPr>
            <a:spLocks noGrp="1"/>
          </p:cNvSpPr>
          <p:nvPr>
            <p:ph type="sldNum" sz="quarter" idx="12"/>
          </p:nvPr>
        </p:nvSpPr>
        <p:spPr/>
        <p:txBody>
          <a:bodyPr/>
          <a:lstStyle/>
          <a:p>
            <a:fld id="{34B7E4EF-A1BD-40F4-AB7B-04F084DD991D}" type="slidenum">
              <a:rPr lang="en-US" smtClean="0"/>
              <a:pPr/>
              <a:t>9</a:t>
            </a:fld>
            <a:endParaRPr lang="en-US"/>
          </a:p>
        </p:txBody>
      </p:sp>
      <p:sp>
        <p:nvSpPr>
          <p:cNvPr id="5" name="Title 1">
            <a:extLst>
              <a:ext uri="{FF2B5EF4-FFF2-40B4-BE49-F238E27FC236}">
                <a16:creationId xmlns:a16="http://schemas.microsoft.com/office/drawing/2014/main" id="{408D7168-6BA1-4721-BFAB-995B184C1D42}"/>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3633827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B999C8-2468-A54E-9A8B-7280D9505040}"/>
              </a:ext>
            </a:extLst>
          </p:cNvPr>
          <p:cNvSpPr>
            <a:spLocks noGrp="1"/>
          </p:cNvSpPr>
          <p:nvPr>
            <p:ph type="title"/>
          </p:nvPr>
        </p:nvSpPr>
        <p:spPr>
          <a:xfrm>
            <a:off x="827706" y="1651429"/>
            <a:ext cx="5952066" cy="967740"/>
          </a:xfrm>
        </p:spPr>
        <p:txBody>
          <a:bodyPr>
            <a:normAutofit/>
          </a:bodyPr>
          <a:lstStyle/>
          <a:p>
            <a:r>
              <a:rPr lang="en-US" sz="3200" dirty="0"/>
              <a:t>Impacts of modern technology</a:t>
            </a:r>
          </a:p>
        </p:txBody>
      </p:sp>
      <p:sp>
        <p:nvSpPr>
          <p:cNvPr id="3" name="Content Placeholder 2">
            <a:extLst>
              <a:ext uri="{FF2B5EF4-FFF2-40B4-BE49-F238E27FC236}">
                <a16:creationId xmlns:a16="http://schemas.microsoft.com/office/drawing/2014/main" id="{30D768DF-19C9-564C-9787-1CD350A03168}"/>
              </a:ext>
            </a:extLst>
          </p:cNvPr>
          <p:cNvSpPr>
            <a:spLocks noGrp="1"/>
          </p:cNvSpPr>
          <p:nvPr>
            <p:ph idx="1"/>
          </p:nvPr>
        </p:nvSpPr>
        <p:spPr>
          <a:xfrm>
            <a:off x="977686" y="2520436"/>
            <a:ext cx="3986106" cy="3880773"/>
          </a:xfrm>
        </p:spPr>
        <p:txBody>
          <a:bodyPr>
            <a:normAutofit fontScale="92500" lnSpcReduction="10000"/>
          </a:bodyPr>
          <a:lstStyle/>
          <a:p>
            <a:endParaRPr lang="en-US" sz="2800" dirty="0"/>
          </a:p>
          <a:p>
            <a:r>
              <a:rPr lang="en-US" sz="2800" dirty="0"/>
              <a:t>Pingit</a:t>
            </a:r>
          </a:p>
          <a:p>
            <a:pPr marL="0" indent="0">
              <a:buNone/>
            </a:pPr>
            <a:endParaRPr lang="en-US" sz="2800" dirty="0"/>
          </a:p>
          <a:p>
            <a:r>
              <a:rPr lang="en-US" sz="2800" dirty="0" err="1"/>
              <a:t>PINsentry</a:t>
            </a:r>
            <a:endParaRPr lang="en-US" sz="2800" dirty="0"/>
          </a:p>
          <a:p>
            <a:pPr marL="0" indent="0">
              <a:buNone/>
            </a:pPr>
            <a:endParaRPr lang="en-US" sz="2800" dirty="0"/>
          </a:p>
          <a:p>
            <a:r>
              <a:rPr lang="en-US" sz="2800" dirty="0"/>
              <a:t>Contactless</a:t>
            </a:r>
          </a:p>
          <a:p>
            <a:endParaRPr lang="en-US" sz="2800" dirty="0"/>
          </a:p>
          <a:p>
            <a:r>
              <a:rPr lang="en-US" sz="2800" dirty="0"/>
              <a:t>Voice recognition</a:t>
            </a:r>
          </a:p>
          <a:p>
            <a:pPr marL="0" indent="0">
              <a:buNone/>
            </a:pPr>
            <a:endParaRPr lang="en-US" dirty="0"/>
          </a:p>
          <a:p>
            <a:pPr marL="0" indent="0">
              <a:buNone/>
            </a:pPr>
            <a:endParaRPr lang="en-US" dirty="0"/>
          </a:p>
        </p:txBody>
      </p:sp>
      <p:sp>
        <p:nvSpPr>
          <p:cNvPr id="4" name="Slide Number Placeholder 3">
            <a:extLst>
              <a:ext uri="{FF2B5EF4-FFF2-40B4-BE49-F238E27FC236}">
                <a16:creationId xmlns:a16="http://schemas.microsoft.com/office/drawing/2014/main" id="{457EADD2-8E13-43B1-B0F0-EBC881D101F7}"/>
              </a:ext>
            </a:extLst>
          </p:cNvPr>
          <p:cNvSpPr>
            <a:spLocks noGrp="1"/>
          </p:cNvSpPr>
          <p:nvPr>
            <p:ph type="sldNum" sz="quarter" idx="12"/>
          </p:nvPr>
        </p:nvSpPr>
        <p:spPr/>
        <p:txBody>
          <a:bodyPr/>
          <a:lstStyle/>
          <a:p>
            <a:fld id="{D57F1E4F-1CFF-5643-939E-217C01CDF565}" type="slidenum">
              <a:rPr lang="en-US" smtClean="0"/>
              <a:pPr/>
              <a:t>10</a:t>
            </a:fld>
            <a:endParaRPr lang="en-US"/>
          </a:p>
        </p:txBody>
      </p:sp>
      <p:sp>
        <p:nvSpPr>
          <p:cNvPr id="5" name="Title 1">
            <a:extLst>
              <a:ext uri="{FF2B5EF4-FFF2-40B4-BE49-F238E27FC236}">
                <a16:creationId xmlns:a16="http://schemas.microsoft.com/office/drawing/2014/main" id="{2AB2FC77-4634-4AF3-9682-273DE8FD83DF}"/>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3030454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C5C41-D614-C744-9EC8-6442369A0B0C}"/>
              </a:ext>
            </a:extLst>
          </p:cNvPr>
          <p:cNvSpPr>
            <a:spLocks noGrp="1"/>
          </p:cNvSpPr>
          <p:nvPr>
            <p:ph type="title"/>
          </p:nvPr>
        </p:nvSpPr>
        <p:spPr>
          <a:xfrm>
            <a:off x="827707" y="1669473"/>
            <a:ext cx="6112086" cy="809983"/>
          </a:xfrm>
        </p:spPr>
        <p:txBody>
          <a:bodyPr>
            <a:normAutofit/>
          </a:bodyPr>
          <a:lstStyle/>
          <a:p>
            <a:r>
              <a:rPr lang="en-US" sz="3200" dirty="0"/>
              <a:t>Impacts of modern technology</a:t>
            </a:r>
          </a:p>
        </p:txBody>
      </p:sp>
      <p:sp>
        <p:nvSpPr>
          <p:cNvPr id="3" name="Content Placeholder 2">
            <a:extLst>
              <a:ext uri="{FF2B5EF4-FFF2-40B4-BE49-F238E27FC236}">
                <a16:creationId xmlns:a16="http://schemas.microsoft.com/office/drawing/2014/main" id="{AB51705A-9079-8543-BCE1-B0969E903D04}"/>
              </a:ext>
            </a:extLst>
          </p:cNvPr>
          <p:cNvSpPr>
            <a:spLocks noGrp="1"/>
          </p:cNvSpPr>
          <p:nvPr>
            <p:ph idx="1"/>
          </p:nvPr>
        </p:nvSpPr>
        <p:spPr>
          <a:xfrm>
            <a:off x="926933" y="3100179"/>
            <a:ext cx="3982130" cy="3267987"/>
          </a:xfrm>
        </p:spPr>
        <p:txBody>
          <a:bodyPr>
            <a:noAutofit/>
          </a:bodyPr>
          <a:lstStyle/>
          <a:p>
            <a:r>
              <a:rPr lang="en-US" sz="2800" dirty="0"/>
              <a:t>3D printing service</a:t>
            </a:r>
          </a:p>
          <a:p>
            <a:endParaRPr lang="en-US" sz="2800" dirty="0"/>
          </a:p>
          <a:p>
            <a:r>
              <a:rPr lang="en-US" sz="2800" dirty="0"/>
              <a:t>Self service machines</a:t>
            </a:r>
          </a:p>
          <a:p>
            <a:endParaRPr lang="en-US" sz="2800" dirty="0"/>
          </a:p>
          <a:p>
            <a:r>
              <a:rPr lang="en-US" sz="2800" dirty="0"/>
              <a:t>beacon technology</a:t>
            </a:r>
          </a:p>
        </p:txBody>
      </p:sp>
      <p:sp>
        <p:nvSpPr>
          <p:cNvPr id="4" name="Slide Number Placeholder 3">
            <a:extLst>
              <a:ext uri="{FF2B5EF4-FFF2-40B4-BE49-F238E27FC236}">
                <a16:creationId xmlns:a16="http://schemas.microsoft.com/office/drawing/2014/main" id="{DA077B18-27FB-4E54-B22B-394DB6AE1C1E}"/>
              </a:ext>
            </a:extLst>
          </p:cNvPr>
          <p:cNvSpPr>
            <a:spLocks noGrp="1"/>
          </p:cNvSpPr>
          <p:nvPr>
            <p:ph type="sldNum" sz="quarter" idx="12"/>
          </p:nvPr>
        </p:nvSpPr>
        <p:spPr/>
        <p:txBody>
          <a:bodyPr/>
          <a:lstStyle/>
          <a:p>
            <a:fld id="{D57F1E4F-1CFF-5643-939E-217C01CDF565}" type="slidenum">
              <a:rPr lang="en-US" smtClean="0"/>
              <a:pPr/>
              <a:t>11</a:t>
            </a:fld>
            <a:endParaRPr lang="en-US"/>
          </a:p>
        </p:txBody>
      </p:sp>
      <p:sp>
        <p:nvSpPr>
          <p:cNvPr id="5" name="Title 1">
            <a:extLst>
              <a:ext uri="{FF2B5EF4-FFF2-40B4-BE49-F238E27FC236}">
                <a16:creationId xmlns:a16="http://schemas.microsoft.com/office/drawing/2014/main" id="{CD016045-C966-4A81-B343-A7A6B6465677}"/>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3391238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3F5664-9E9C-4134-B122-807FE7CCD80F}"/>
              </a:ext>
            </a:extLst>
          </p:cNvPr>
          <p:cNvSpPr>
            <a:spLocks noGrp="1"/>
          </p:cNvSpPr>
          <p:nvPr>
            <p:ph type="title"/>
          </p:nvPr>
        </p:nvSpPr>
        <p:spPr>
          <a:xfrm>
            <a:off x="546705" y="1333995"/>
            <a:ext cx="8596668" cy="1320800"/>
          </a:xfrm>
        </p:spPr>
        <p:txBody>
          <a:bodyPr/>
          <a:lstStyle/>
          <a:p>
            <a:r>
              <a:rPr lang="en-GB" dirty="0"/>
              <a:t>Lessons Drawn From The Case Study</a:t>
            </a:r>
          </a:p>
        </p:txBody>
      </p:sp>
      <p:sp>
        <p:nvSpPr>
          <p:cNvPr id="3" name="Content Placeholder 2">
            <a:extLst>
              <a:ext uri="{FF2B5EF4-FFF2-40B4-BE49-F238E27FC236}">
                <a16:creationId xmlns:a16="http://schemas.microsoft.com/office/drawing/2014/main" id="{803D984B-786E-4E05-B291-07F814BD207B}"/>
              </a:ext>
            </a:extLst>
          </p:cNvPr>
          <p:cNvSpPr>
            <a:spLocks noGrp="1"/>
          </p:cNvSpPr>
          <p:nvPr>
            <p:ph idx="1"/>
          </p:nvPr>
        </p:nvSpPr>
        <p:spPr>
          <a:xfrm>
            <a:off x="677334" y="2429165"/>
            <a:ext cx="7485319" cy="4110961"/>
          </a:xfrm>
        </p:spPr>
        <p:txBody>
          <a:bodyPr>
            <a:normAutofit fontScale="92500" lnSpcReduction="10000"/>
          </a:bodyPr>
          <a:lstStyle/>
          <a:p>
            <a:r>
              <a:rPr lang="en-GB" sz="3000" dirty="0"/>
              <a:t>How Barclays Got Their Name?</a:t>
            </a:r>
          </a:p>
          <a:p>
            <a:endParaRPr lang="en-GB" sz="3000" dirty="0"/>
          </a:p>
          <a:p>
            <a:r>
              <a:rPr lang="en-GB" sz="3000" dirty="0"/>
              <a:t>What is Barclays known for?</a:t>
            </a:r>
          </a:p>
          <a:p>
            <a:endParaRPr lang="en-GB" sz="3000" dirty="0"/>
          </a:p>
          <a:p>
            <a:r>
              <a:rPr lang="en-GB" sz="3000" dirty="0"/>
              <a:t>How is technology growing within Barclays?</a:t>
            </a:r>
          </a:p>
          <a:p>
            <a:endParaRPr lang="en-GB" sz="3000" dirty="0"/>
          </a:p>
          <a:p>
            <a:r>
              <a:rPr lang="en-GB" sz="3000" dirty="0"/>
              <a:t>How has modern technology changed banking at Barclays?</a:t>
            </a:r>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DC96A734-DED3-4BE8-ABFD-A138ED9DD45A}"/>
              </a:ext>
            </a:extLst>
          </p:cNvPr>
          <p:cNvSpPr>
            <a:spLocks noGrp="1"/>
          </p:cNvSpPr>
          <p:nvPr>
            <p:ph type="sldNum" sz="quarter" idx="12"/>
          </p:nvPr>
        </p:nvSpPr>
        <p:spPr/>
        <p:txBody>
          <a:bodyPr/>
          <a:lstStyle/>
          <a:p>
            <a:fld id="{D57F1E4F-1CFF-5643-939E-217C01CDF565}" type="slidenum">
              <a:rPr lang="en-US" smtClean="0"/>
              <a:pPr/>
              <a:t>12</a:t>
            </a:fld>
            <a:endParaRPr lang="en-US"/>
          </a:p>
        </p:txBody>
      </p:sp>
      <p:sp>
        <p:nvSpPr>
          <p:cNvPr id="5" name="Title 1">
            <a:extLst>
              <a:ext uri="{FF2B5EF4-FFF2-40B4-BE49-F238E27FC236}">
                <a16:creationId xmlns:a16="http://schemas.microsoft.com/office/drawing/2014/main" id="{DEF2AD13-975D-462D-B7D7-CE178987039B}"/>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14344079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503D8-E871-409B-826D-5C4D72E8B5A3}"/>
              </a:ext>
            </a:extLst>
          </p:cNvPr>
          <p:cNvSpPr>
            <a:spLocks noGrp="1"/>
          </p:cNvSpPr>
          <p:nvPr>
            <p:ph type="title"/>
          </p:nvPr>
        </p:nvSpPr>
        <p:spPr>
          <a:xfrm>
            <a:off x="463137" y="1093148"/>
            <a:ext cx="8596668" cy="990600"/>
          </a:xfrm>
        </p:spPr>
        <p:txBody>
          <a:bodyPr>
            <a:normAutofit/>
          </a:bodyPr>
          <a:lstStyle/>
          <a:p>
            <a:r>
              <a:rPr lang="en-GB" sz="4000" dirty="0"/>
              <a:t>Conclusions</a:t>
            </a:r>
          </a:p>
        </p:txBody>
      </p:sp>
      <p:sp>
        <p:nvSpPr>
          <p:cNvPr id="3" name="Content Placeholder 2">
            <a:extLst>
              <a:ext uri="{FF2B5EF4-FFF2-40B4-BE49-F238E27FC236}">
                <a16:creationId xmlns:a16="http://schemas.microsoft.com/office/drawing/2014/main" id="{3901D011-08E2-4786-A197-7002D19614AB}"/>
              </a:ext>
            </a:extLst>
          </p:cNvPr>
          <p:cNvSpPr>
            <a:spLocks noGrp="1"/>
          </p:cNvSpPr>
          <p:nvPr>
            <p:ph idx="1"/>
          </p:nvPr>
        </p:nvSpPr>
        <p:spPr>
          <a:xfrm>
            <a:off x="463137" y="1871552"/>
            <a:ext cx="8347727" cy="4983479"/>
          </a:xfrm>
        </p:spPr>
        <p:txBody>
          <a:bodyPr>
            <a:normAutofit/>
          </a:bodyPr>
          <a:lstStyle/>
          <a:p>
            <a:pPr marL="0" indent="0">
              <a:buNone/>
            </a:pPr>
            <a:r>
              <a:rPr lang="en-GB" sz="2400" dirty="0"/>
              <a:t>We have studied the history of Barclays, the challenges before modern technology was introduced, our understanding of how new technology functions and how it has influenced the society.</a:t>
            </a:r>
          </a:p>
          <a:p>
            <a:pPr marL="0" indent="0">
              <a:buNone/>
            </a:pPr>
            <a:r>
              <a:rPr lang="en-GB" sz="2400" dirty="0"/>
              <a:t>Barclays is the biggest bank of all time and old Technology was unproductive and a liability to the company in the times of evolution when humans were working faster than machines. Barclays investments in new technology was not in vain and produced innumerable opportunity for distinctive and different types of people.</a:t>
            </a:r>
          </a:p>
          <a:p>
            <a:pPr marL="0" indent="0">
              <a:buNone/>
            </a:pPr>
            <a:r>
              <a:rPr lang="en-GB" sz="2400" dirty="0"/>
              <a:t>Barclays’ success factors continue and should keep advancing and contributing to society.</a:t>
            </a:r>
          </a:p>
        </p:txBody>
      </p:sp>
      <p:sp>
        <p:nvSpPr>
          <p:cNvPr id="4" name="Slide Number Placeholder 3">
            <a:extLst>
              <a:ext uri="{FF2B5EF4-FFF2-40B4-BE49-F238E27FC236}">
                <a16:creationId xmlns:a16="http://schemas.microsoft.com/office/drawing/2014/main" id="{9D20A415-A2A9-400A-A27C-8E5FF64D6024}"/>
              </a:ext>
            </a:extLst>
          </p:cNvPr>
          <p:cNvSpPr>
            <a:spLocks noGrp="1"/>
          </p:cNvSpPr>
          <p:nvPr>
            <p:ph type="sldNum" sz="quarter" idx="12"/>
          </p:nvPr>
        </p:nvSpPr>
        <p:spPr/>
        <p:txBody>
          <a:bodyPr/>
          <a:lstStyle/>
          <a:p>
            <a:fld id="{D57F1E4F-1CFF-5643-939E-217C01CDF565}" type="slidenum">
              <a:rPr lang="en-US" smtClean="0"/>
              <a:pPr/>
              <a:t>13</a:t>
            </a:fld>
            <a:endParaRPr lang="en-US"/>
          </a:p>
        </p:txBody>
      </p:sp>
      <p:sp>
        <p:nvSpPr>
          <p:cNvPr id="5" name="Title 1">
            <a:extLst>
              <a:ext uri="{FF2B5EF4-FFF2-40B4-BE49-F238E27FC236}">
                <a16:creationId xmlns:a16="http://schemas.microsoft.com/office/drawing/2014/main" id="{B94B65C5-7817-44DA-8F1F-1C3FB30EED01}"/>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24051668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92F56B-EE75-493B-9FDB-64B3BA01AE33}"/>
              </a:ext>
            </a:extLst>
          </p:cNvPr>
          <p:cNvSpPr>
            <a:spLocks noGrp="1"/>
          </p:cNvSpPr>
          <p:nvPr>
            <p:ph type="title"/>
          </p:nvPr>
        </p:nvSpPr>
        <p:spPr>
          <a:xfrm>
            <a:off x="0" y="1140935"/>
            <a:ext cx="10058400" cy="646559"/>
          </a:xfrm>
        </p:spPr>
        <p:txBody>
          <a:bodyPr/>
          <a:lstStyle/>
          <a:p>
            <a:r>
              <a:rPr lang="en-GB" dirty="0"/>
              <a:t>References</a:t>
            </a:r>
          </a:p>
        </p:txBody>
      </p:sp>
      <p:sp>
        <p:nvSpPr>
          <p:cNvPr id="3" name="Content Placeholder 2">
            <a:extLst>
              <a:ext uri="{FF2B5EF4-FFF2-40B4-BE49-F238E27FC236}">
                <a16:creationId xmlns:a16="http://schemas.microsoft.com/office/drawing/2014/main" id="{E72BAC1B-6283-41E7-A44D-6B6708826164}"/>
              </a:ext>
            </a:extLst>
          </p:cNvPr>
          <p:cNvSpPr>
            <a:spLocks noGrp="1"/>
          </p:cNvSpPr>
          <p:nvPr>
            <p:ph idx="1"/>
          </p:nvPr>
        </p:nvSpPr>
        <p:spPr>
          <a:xfrm>
            <a:off x="0" y="1787494"/>
            <a:ext cx="10520597" cy="7680960"/>
          </a:xfrm>
        </p:spPr>
        <p:style>
          <a:lnRef idx="2">
            <a:schemeClr val="accent5"/>
          </a:lnRef>
          <a:fillRef idx="1">
            <a:schemeClr val="lt1"/>
          </a:fillRef>
          <a:effectRef idx="0">
            <a:schemeClr val="accent5"/>
          </a:effectRef>
          <a:fontRef idx="minor">
            <a:schemeClr val="dk1"/>
          </a:fontRef>
        </p:style>
        <p:txBody>
          <a:bodyPr>
            <a:normAutofit/>
          </a:bodyPr>
          <a:lstStyle/>
          <a:p>
            <a:pPr marL="0" indent="0" algn="just">
              <a:spcBef>
                <a:spcPts val="0"/>
              </a:spcBef>
              <a:buNone/>
            </a:pPr>
            <a:r>
              <a:rPr lang="en-GB" sz="1200" i="1" dirty="0">
                <a:latin typeface="Arial" panose="020B0604020202020204" pitchFamily="34" charset="0"/>
                <a:cs typeface="Arial" panose="020B0604020202020204" pitchFamily="34" charset="0"/>
              </a:rPr>
              <a:t>Barclays</a:t>
            </a:r>
            <a:r>
              <a:rPr lang="en-GB" sz="1200" dirty="0">
                <a:latin typeface="Arial" panose="020B0604020202020204" pitchFamily="34" charset="0"/>
                <a:cs typeface="Arial" panose="020B0604020202020204" pitchFamily="34" charset="0"/>
              </a:rPr>
              <a:t> (2019) </a:t>
            </a:r>
            <a:r>
              <a:rPr lang="en-GB" sz="1200" i="1" dirty="0">
                <a:latin typeface="Arial" panose="020B0604020202020204" pitchFamily="34" charset="0"/>
                <a:cs typeface="Arial" panose="020B0604020202020204" pitchFamily="34" charset="0"/>
              </a:rPr>
              <a:t>5G: A transformative technology </a:t>
            </a:r>
            <a:r>
              <a:rPr lang="en-GB" sz="1200" dirty="0">
                <a:latin typeface="Arial" panose="020B0604020202020204" pitchFamily="34" charset="0"/>
                <a:cs typeface="Arial" panose="020B0604020202020204" pitchFamily="34" charset="0"/>
              </a:rPr>
              <a:t>[Online]. Available at:</a:t>
            </a:r>
          </a:p>
          <a:p>
            <a:pPr marL="0" indent="0" algn="just">
              <a:spcBef>
                <a:spcPts val="0"/>
              </a:spcBef>
              <a:buNone/>
            </a:pP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2"/>
              </a:rPr>
              <a:t>https://www.barclayscorporate.com/insights/innovation/5g-a-transformative-technology/</a:t>
            </a: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dirty="0">
                <a:latin typeface="Arial" panose="020B0604020202020204" pitchFamily="34" charset="0"/>
                <a:cs typeface="Arial" panose="020B0604020202020204" pitchFamily="34" charset="0"/>
              </a:rPr>
              <a:t>(Accessed: 17 November 2019).</a:t>
            </a:r>
          </a:p>
          <a:p>
            <a:pPr marL="0" indent="0" algn="just">
              <a:spcBef>
                <a:spcPts val="0"/>
              </a:spcBef>
              <a:buNone/>
            </a:pPr>
            <a:r>
              <a:rPr lang="en-GB" sz="1200" dirty="0">
                <a:latin typeface="Arial" panose="020B0604020202020204" pitchFamily="34" charset="0"/>
                <a:cs typeface="Arial" panose="020B0604020202020204" pitchFamily="34" charset="0"/>
              </a:rPr>
              <a:t> </a:t>
            </a:r>
          </a:p>
          <a:p>
            <a:pPr marL="0" indent="0" algn="just">
              <a:spcBef>
                <a:spcPts val="0"/>
              </a:spcBef>
              <a:buNone/>
            </a:pPr>
            <a:r>
              <a:rPr lang="en-US" sz="1200" i="1" dirty="0">
                <a:latin typeface="Arial" panose="020B0604020202020204" pitchFamily="34" charset="0"/>
                <a:cs typeface="Arial" panose="020B0604020202020204" pitchFamily="34" charset="0"/>
              </a:rPr>
              <a:t>Barclays </a:t>
            </a:r>
            <a:r>
              <a:rPr lang="en-US" sz="1200" dirty="0">
                <a:latin typeface="Arial" panose="020B0604020202020204" pitchFamily="34" charset="0"/>
                <a:cs typeface="Arial" panose="020B0604020202020204" pitchFamily="34" charset="0"/>
              </a:rPr>
              <a:t>(2019) </a:t>
            </a:r>
            <a:r>
              <a:rPr lang="en-US" sz="1200" i="1" dirty="0">
                <a:latin typeface="Arial" panose="020B0604020202020204" pitchFamily="34" charset="0"/>
                <a:cs typeface="Arial" panose="020B0604020202020204" pitchFamily="34" charset="0"/>
              </a:rPr>
              <a:t>Barclays  beacon technology– Building tomorrows bank: YouTube video </a:t>
            </a:r>
            <a:r>
              <a:rPr lang="en-US" sz="1200" dirty="0">
                <a:latin typeface="Arial" panose="020B0604020202020204" pitchFamily="34" charset="0"/>
                <a:cs typeface="Arial" panose="020B0604020202020204" pitchFamily="34" charset="0"/>
              </a:rPr>
              <a:t>[Online]. Available at: </a:t>
            </a:r>
            <a:r>
              <a:rPr lang="en-US" sz="1200" dirty="0">
                <a:latin typeface="Arial" panose="020B0604020202020204" pitchFamily="34" charset="0"/>
                <a:cs typeface="Arial" panose="020B0604020202020204" pitchFamily="34" charset="0"/>
                <a:hlinkClick r:id="rId3"/>
              </a:rPr>
              <a:t>https://www.youtube.com/watch?v=c4du2x4d99g</a:t>
            </a:r>
            <a:r>
              <a:rPr lang="en-US" sz="1200" dirty="0">
                <a:latin typeface="Arial" panose="020B0604020202020204" pitchFamily="34" charset="0"/>
                <a:cs typeface="Arial" panose="020B0604020202020204" pitchFamily="34" charset="0"/>
              </a:rPr>
              <a:t> (Accessed: 4 December 2019).</a:t>
            </a:r>
          </a:p>
          <a:p>
            <a:pPr marL="0" indent="0" algn="just">
              <a:spcBef>
                <a:spcPts val="0"/>
              </a:spcBef>
              <a:buNone/>
            </a:pPr>
            <a:endParaRPr lang="en-GB" sz="1200" i="1" dirty="0">
              <a:latin typeface="Arial" panose="020B0604020202020204" pitchFamily="34" charset="0"/>
              <a:cs typeface="Arial" panose="020B0604020202020204" pitchFamily="34" charset="0"/>
            </a:endParaRP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i="1" dirty="0">
                <a:latin typeface="Arial" panose="020B0604020202020204" pitchFamily="34" charset="0"/>
                <a:cs typeface="Arial" panose="020B0604020202020204" pitchFamily="34" charset="0"/>
              </a:rPr>
              <a:t>Barclays </a:t>
            </a:r>
            <a:r>
              <a:rPr lang="en-GB" sz="1200" dirty="0">
                <a:latin typeface="Arial" panose="020B0604020202020204" pitchFamily="34" charset="0"/>
                <a:cs typeface="Arial" panose="020B0604020202020204" pitchFamily="34" charset="0"/>
              </a:rPr>
              <a:t>(2019) </a:t>
            </a:r>
            <a:r>
              <a:rPr lang="en-GB" sz="1200" i="1" dirty="0">
                <a:latin typeface="Arial" panose="020B0604020202020204" pitchFamily="34" charset="0"/>
                <a:cs typeface="Arial" panose="020B0604020202020204" pitchFamily="34" charset="0"/>
              </a:rPr>
              <a:t>Implementing Artificial Intelligence </a:t>
            </a:r>
            <a:r>
              <a:rPr lang="en-GB" sz="1200" dirty="0">
                <a:latin typeface="Arial" panose="020B0604020202020204" pitchFamily="34" charset="0"/>
                <a:cs typeface="Arial" panose="020B0604020202020204" pitchFamily="34" charset="0"/>
              </a:rPr>
              <a:t>[Online]. Available at: </a:t>
            </a:r>
          </a:p>
          <a:p>
            <a:pPr marL="0" indent="0" algn="just">
              <a:spcBef>
                <a:spcPts val="0"/>
              </a:spcBef>
              <a:buNone/>
            </a:pPr>
            <a:r>
              <a:rPr lang="en-GB" sz="1200" u="sng" dirty="0">
                <a:latin typeface="Arial" panose="020B0604020202020204" pitchFamily="34" charset="0"/>
                <a:cs typeface="Arial" panose="020B0604020202020204" pitchFamily="34" charset="0"/>
                <a:hlinkClick r:id="rId4"/>
              </a:rPr>
              <a:t> https://www.barclayscorporate.com/insights/innovation/tech-forum/artificial-intelligence/</a:t>
            </a:r>
            <a:endParaRPr lang="en-GB" sz="1200" u="sng" dirty="0">
              <a:latin typeface="Arial" panose="020B0604020202020204" pitchFamily="34" charset="0"/>
              <a:cs typeface="Arial" panose="020B0604020202020204" pitchFamily="34" charset="0"/>
            </a:endParaRPr>
          </a:p>
          <a:p>
            <a:pPr marL="0" indent="0" algn="just">
              <a:spcBef>
                <a:spcPts val="0"/>
              </a:spcBef>
              <a:buNone/>
            </a:pPr>
            <a:r>
              <a:rPr lang="en-GB" sz="1200" dirty="0">
                <a:latin typeface="Arial" panose="020B0604020202020204" pitchFamily="34" charset="0"/>
                <a:cs typeface="Arial" panose="020B0604020202020204" pitchFamily="34" charset="0"/>
              </a:rPr>
              <a:t> (Accessed: 16 November 2019).</a:t>
            </a: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i="1" dirty="0">
                <a:latin typeface="Arial" panose="020B0604020202020204" pitchFamily="34" charset="0"/>
                <a:cs typeface="Arial" panose="020B0604020202020204" pitchFamily="34" charset="0"/>
              </a:rPr>
              <a:t>Barclays</a:t>
            </a:r>
            <a:r>
              <a:rPr lang="en-GB" sz="1200" dirty="0">
                <a:latin typeface="Arial" panose="020B0604020202020204" pitchFamily="34" charset="0"/>
                <a:cs typeface="Arial" panose="020B0604020202020204" pitchFamily="34" charset="0"/>
              </a:rPr>
              <a:t> (2019) </a:t>
            </a:r>
            <a:r>
              <a:rPr lang="en-GB" sz="1200" i="1" dirty="0">
                <a:latin typeface="Arial" panose="020B0604020202020204" pitchFamily="34" charset="0"/>
                <a:cs typeface="Arial" panose="020B0604020202020204" pitchFamily="34" charset="0"/>
              </a:rPr>
              <a:t>Innovation</a:t>
            </a:r>
            <a:r>
              <a:rPr lang="en-GB" sz="1200" dirty="0">
                <a:latin typeface="Arial" panose="020B0604020202020204" pitchFamily="34" charset="0"/>
                <a:cs typeface="Arial" panose="020B0604020202020204" pitchFamily="34" charset="0"/>
              </a:rPr>
              <a:t> [Online]. Available at: </a:t>
            </a:r>
            <a:r>
              <a:rPr lang="en-GB" sz="1200" u="sng" dirty="0">
                <a:latin typeface="Arial" panose="020B0604020202020204" pitchFamily="34" charset="0"/>
                <a:cs typeface="Arial" panose="020B0604020202020204" pitchFamily="34" charset="0"/>
                <a:hlinkClick r:id="rId5"/>
              </a:rPr>
              <a:t>https://home.barclays/who-we-are/innovation/</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(Accessed:</a:t>
            </a:r>
            <a:r>
              <a:rPr lang="ru-RU" sz="1200" dirty="0">
                <a:latin typeface="Arial" panose="020B0604020202020204" pitchFamily="34" charset="0"/>
                <a:cs typeface="Arial" panose="020B0604020202020204" pitchFamily="34" charset="0"/>
              </a:rPr>
              <a:t> 4 </a:t>
            </a:r>
            <a:r>
              <a:rPr lang="en-GB" sz="1200" dirty="0">
                <a:latin typeface="Arial" panose="020B0604020202020204" pitchFamily="34" charset="0"/>
                <a:cs typeface="Arial" panose="020B0604020202020204" pitchFamily="34" charset="0"/>
              </a:rPr>
              <a:t>December</a:t>
            </a:r>
            <a:r>
              <a:rPr lang="ru-RU" sz="1200" dirty="0">
                <a:latin typeface="Arial" panose="020B0604020202020204" pitchFamily="34" charset="0"/>
                <a:cs typeface="Arial" panose="020B0604020202020204" pitchFamily="34" charset="0"/>
              </a:rPr>
              <a:t> 2019). </a:t>
            </a:r>
            <a:endParaRPr lang="en-GB" sz="1200" dirty="0">
              <a:latin typeface="Arial" panose="020B0604020202020204" pitchFamily="34" charset="0"/>
              <a:cs typeface="Arial" panose="020B0604020202020204" pitchFamily="34" charset="0"/>
            </a:endParaRP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i="1" dirty="0">
                <a:latin typeface="Arial" panose="020B0604020202020204" pitchFamily="34" charset="0"/>
                <a:cs typeface="Arial" panose="020B0604020202020204" pitchFamily="34" charset="0"/>
              </a:rPr>
              <a:t>Barclays</a:t>
            </a:r>
            <a:r>
              <a:rPr lang="en-GB" sz="1200" dirty="0">
                <a:latin typeface="Arial" panose="020B0604020202020204" pitchFamily="34" charset="0"/>
                <a:cs typeface="Arial" panose="020B0604020202020204" pitchFamily="34" charset="0"/>
              </a:rPr>
              <a:t> (2019) </a:t>
            </a:r>
            <a:r>
              <a:rPr lang="en-GB" sz="1200" i="1" dirty="0">
                <a:latin typeface="Arial" panose="020B0604020202020204" pitchFamily="34" charset="0"/>
                <a:cs typeface="Arial" panose="020B0604020202020204" pitchFamily="34" charset="0"/>
              </a:rPr>
              <a:t>What does Blockchain do? </a:t>
            </a:r>
            <a:r>
              <a:rPr lang="en-GB" sz="1200" dirty="0">
                <a:latin typeface="Arial" panose="020B0604020202020204" pitchFamily="34" charset="0"/>
                <a:cs typeface="Arial" panose="020B0604020202020204" pitchFamily="34" charset="0"/>
              </a:rPr>
              <a:t>[Online]. Available at: </a:t>
            </a:r>
            <a:r>
              <a:rPr lang="en-GB" sz="1200" u="sng" dirty="0">
                <a:latin typeface="Arial" panose="020B0604020202020204" pitchFamily="34" charset="0"/>
                <a:cs typeface="Arial" panose="020B0604020202020204" pitchFamily="34" charset="0"/>
                <a:hlinkClick r:id="rId6"/>
              </a:rPr>
              <a:t>https://www.barclayscorporate.com/insights/innovation/what-is-blockchain/</a:t>
            </a:r>
            <a:r>
              <a:rPr lang="en-GB" sz="1200" u="sng"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(Accessed: 16 November 2019).</a:t>
            </a: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i="1" dirty="0">
                <a:latin typeface="Arial" panose="020B0604020202020204" pitchFamily="34" charset="0"/>
                <a:cs typeface="Arial" panose="020B0604020202020204" pitchFamily="34" charset="0"/>
              </a:rPr>
              <a:t>Barclays </a:t>
            </a:r>
            <a:r>
              <a:rPr lang="en-GB" sz="1200" dirty="0">
                <a:latin typeface="Arial" panose="020B0604020202020204" pitchFamily="34" charset="0"/>
                <a:cs typeface="Arial" panose="020B0604020202020204" pitchFamily="34" charset="0"/>
              </a:rPr>
              <a:t>(2019) [Online]. Available at: </a:t>
            </a:r>
            <a:r>
              <a:rPr lang="en-GB" sz="1200" dirty="0">
                <a:latin typeface="Arial" panose="020B0604020202020204" pitchFamily="34" charset="0"/>
                <a:cs typeface="Arial" panose="020B0604020202020204" pitchFamily="34" charset="0"/>
                <a:hlinkClick r:id="rId7"/>
              </a:rPr>
              <a:t>https://www.archive.barclays.com/items/show/5412</a:t>
            </a:r>
            <a:r>
              <a:rPr lang="en-GB" sz="1200" dirty="0">
                <a:latin typeface="Arial" panose="020B0604020202020204" pitchFamily="34" charset="0"/>
                <a:cs typeface="Arial" panose="020B0604020202020204" pitchFamily="34" charset="0"/>
              </a:rPr>
              <a:t>  (Accessed: 28 November 2019).</a:t>
            </a: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lvl="0" indent="0" algn="just">
              <a:buClr>
                <a:srgbClr val="90C226"/>
              </a:buClr>
              <a:buNone/>
            </a:pPr>
            <a:r>
              <a:rPr lang="en-US" sz="1200" i="1" dirty="0">
                <a:solidFill>
                  <a:prstClr val="black"/>
                </a:solidFill>
                <a:latin typeface="Arial" panose="020B0604020202020204" pitchFamily="34" charset="0"/>
                <a:cs typeface="Arial" panose="020B0604020202020204" pitchFamily="34" charset="0"/>
              </a:rPr>
              <a:t>Barclays</a:t>
            </a:r>
            <a:r>
              <a:rPr lang="en-US" sz="1200" dirty="0">
                <a:solidFill>
                  <a:prstClr val="black"/>
                </a:solidFill>
                <a:latin typeface="Arial" panose="020B0604020202020204" pitchFamily="34" charset="0"/>
                <a:cs typeface="Arial" panose="020B0604020202020204" pitchFamily="34" charset="0"/>
              </a:rPr>
              <a:t> (2019) [Online]. Available at: </a:t>
            </a:r>
            <a:r>
              <a:rPr lang="en-US" sz="1200" dirty="0">
                <a:solidFill>
                  <a:schemeClr val="accent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https://www.archive.barclays.com/items/show/5412</a:t>
            </a:r>
            <a:r>
              <a:rPr lang="en-US" sz="1200" dirty="0">
                <a:solidFill>
                  <a:schemeClr val="accent1"/>
                </a:solidFill>
                <a:latin typeface="Arial" panose="020B0604020202020204" pitchFamily="34" charset="0"/>
                <a:cs typeface="Arial" panose="020B0604020202020204" pitchFamily="34" charset="0"/>
              </a:rPr>
              <a:t> </a:t>
            </a:r>
            <a:r>
              <a:rPr lang="en-US" sz="1200" dirty="0">
                <a:solidFill>
                  <a:prstClr val="black"/>
                </a:solidFill>
                <a:latin typeface="Arial" panose="020B0604020202020204" pitchFamily="34" charset="0"/>
                <a:cs typeface="Arial" panose="020B0604020202020204" pitchFamily="34" charset="0"/>
              </a:rPr>
              <a:t>(Accessed: 4 December 2019).</a:t>
            </a:r>
          </a:p>
          <a:p>
            <a:pPr marL="0" indent="0" algn="just">
              <a:buClr>
                <a:srgbClr val="90C226"/>
              </a:buClr>
              <a:buNone/>
            </a:pPr>
            <a:r>
              <a:rPr lang="en-GB" sz="1200" i="1" dirty="0">
                <a:latin typeface="Arial" panose="020B0604020202020204" pitchFamily="34" charset="0"/>
                <a:cs typeface="Arial" panose="020B0604020202020204" pitchFamily="34" charset="0"/>
              </a:rPr>
              <a:t>Heinz Nixdorf </a:t>
            </a:r>
            <a:r>
              <a:rPr lang="en-GB" sz="1200" i="1" dirty="0" err="1">
                <a:latin typeface="Arial" panose="020B0604020202020204" pitchFamily="34" charset="0"/>
                <a:cs typeface="Arial" panose="020B0604020202020204" pitchFamily="34" charset="0"/>
              </a:rPr>
              <a:t>MuseumsForum</a:t>
            </a:r>
            <a:r>
              <a:rPr lang="en-GB" sz="1200" i="1" dirty="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(2019) [Online]. Available at: </a:t>
            </a:r>
            <a:r>
              <a:rPr lang="en-GB" sz="1200" dirty="0">
                <a:latin typeface="Arial" panose="020B0604020202020204" pitchFamily="34" charset="0"/>
                <a:cs typeface="Arial" panose="020B0604020202020204" pitchFamily="34" charset="0"/>
                <a:hlinkClick r:id="rId8"/>
              </a:rPr>
              <a:t>https://www.hnf.de/en/permanent-exhibition/exhibition-areas/the-mechanization-of-information-technology/accounting-machines-debit-and-credit.html</a:t>
            </a:r>
            <a:r>
              <a:rPr lang="en-GB" sz="1200" dirty="0">
                <a:latin typeface="Arial" panose="020B0604020202020204" pitchFamily="34" charset="0"/>
                <a:cs typeface="Arial" panose="020B0604020202020204" pitchFamily="34" charset="0"/>
              </a:rPr>
              <a:t> (Accessed: 28 November 2019).</a:t>
            </a:r>
          </a:p>
          <a:p>
            <a:pPr marL="0" indent="0" algn="just">
              <a:buClr>
                <a:srgbClr val="90C226"/>
              </a:buClr>
              <a:buNone/>
            </a:pPr>
            <a:r>
              <a:rPr lang="en-GB" sz="1200" i="1" dirty="0">
                <a:latin typeface="Arial" panose="020B0604020202020204" pitchFamily="34" charset="0"/>
                <a:cs typeface="Arial" panose="020B0604020202020204" pitchFamily="34" charset="0"/>
              </a:rPr>
              <a:t>Highsmith. C. M </a:t>
            </a:r>
            <a:r>
              <a:rPr lang="en-GB" sz="1200" dirty="0">
                <a:latin typeface="Arial" panose="020B0604020202020204" pitchFamily="34" charset="0"/>
                <a:cs typeface="Arial" panose="020B0604020202020204" pitchFamily="34" charset="0"/>
              </a:rPr>
              <a:t>(1946) cited in </a:t>
            </a:r>
            <a:r>
              <a:rPr lang="en-GB" sz="1200" i="1" dirty="0">
                <a:latin typeface="Arial" panose="020B0604020202020204" pitchFamily="34" charset="0"/>
                <a:cs typeface="Arial" panose="020B0604020202020204" pitchFamily="34" charset="0"/>
              </a:rPr>
              <a:t>Woodford. C </a:t>
            </a:r>
            <a:r>
              <a:rPr lang="en-GB" sz="1200" dirty="0">
                <a:latin typeface="Arial" panose="020B0604020202020204" pitchFamily="34" charset="0"/>
                <a:cs typeface="Arial" panose="020B0604020202020204" pitchFamily="34" charset="0"/>
              </a:rPr>
              <a:t>(2007-2019) [Online]. Available at: </a:t>
            </a:r>
            <a:r>
              <a:rPr lang="en-GB" sz="1200" dirty="0">
                <a:latin typeface="Arial" panose="020B0604020202020204" pitchFamily="34" charset="0"/>
                <a:cs typeface="Arial" panose="020B0604020202020204" pitchFamily="34" charset="0"/>
                <a:hlinkClick r:id="rId9"/>
              </a:rPr>
              <a:t>https://www.explainthatstuff.com/telephone.html</a:t>
            </a:r>
            <a:r>
              <a:rPr lang="en-GB" sz="1200" dirty="0">
                <a:latin typeface="Arial" panose="020B0604020202020204" pitchFamily="34" charset="0"/>
                <a:cs typeface="Arial" panose="020B0604020202020204" pitchFamily="34" charset="0"/>
              </a:rPr>
              <a:t> (Accessed: 4 December 2019).</a:t>
            </a:r>
          </a:p>
          <a:p>
            <a:pPr marL="0" indent="0" algn="just">
              <a:buClr>
                <a:srgbClr val="90C226"/>
              </a:buClr>
              <a:buNone/>
            </a:pPr>
            <a:r>
              <a:rPr lang="en-GB" sz="1200" i="1" dirty="0">
                <a:latin typeface="Arial" panose="020B0604020202020204" pitchFamily="34" charset="0"/>
                <a:cs typeface="Arial" panose="020B0604020202020204" pitchFamily="34" charset="0"/>
              </a:rPr>
              <a:t>N.D Barclays </a:t>
            </a:r>
            <a:r>
              <a:rPr lang="en-GB" sz="1200" dirty="0">
                <a:latin typeface="Arial" panose="020B0604020202020204" pitchFamily="34" charset="0"/>
                <a:cs typeface="Arial" panose="020B0604020202020204" pitchFamily="34" charset="0"/>
              </a:rPr>
              <a:t>[Online] Available at: </a:t>
            </a:r>
            <a:r>
              <a:rPr lang="en-GB" sz="1200" dirty="0">
                <a:latin typeface="Arial" panose="020B0604020202020204" pitchFamily="34" charset="0"/>
                <a:ea typeface="+mn-lt"/>
                <a:cs typeface="Arial" panose="020B0604020202020204" pitchFamily="34" charset="0"/>
                <a:hlinkClick r:id="rId10"/>
              </a:rPr>
              <a:t>https://home.barclays/who-we-are/our-history/</a:t>
            </a:r>
            <a:r>
              <a:rPr lang="en-GB" sz="1200" dirty="0">
                <a:latin typeface="Arial" panose="020B0604020202020204" pitchFamily="34" charset="0"/>
                <a:ea typeface="+mn-lt"/>
                <a:cs typeface="Arial" panose="020B0604020202020204" pitchFamily="34" charset="0"/>
              </a:rPr>
              <a:t> (Accessed: 27 November 2019).</a:t>
            </a:r>
          </a:p>
          <a:p>
            <a:pPr marL="0" indent="0" algn="just">
              <a:buClr>
                <a:srgbClr val="90C226"/>
              </a:buClr>
              <a:buNone/>
            </a:pP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i="1" dirty="0">
                <a:latin typeface="Arial" panose="020B0604020202020204" pitchFamily="34" charset="0"/>
                <a:cs typeface="Arial" panose="020B0604020202020204" pitchFamily="34" charset="0"/>
              </a:rPr>
              <a:t>Oracle</a:t>
            </a:r>
            <a:r>
              <a:rPr lang="ru-RU" sz="1200" dirty="0">
                <a:latin typeface="Arial" panose="020B0604020202020204" pitchFamily="34" charset="0"/>
                <a:cs typeface="Arial" panose="020B0604020202020204" pitchFamily="34" charset="0"/>
              </a:rPr>
              <a:t> (2019) </a:t>
            </a:r>
            <a:r>
              <a:rPr lang="ru-RU" sz="1200" i="1" dirty="0">
                <a:latin typeface="Arial" panose="020B0604020202020204" pitchFamily="34" charset="0"/>
                <a:cs typeface="Arial" panose="020B0604020202020204" pitchFamily="34" charset="0"/>
              </a:rPr>
              <a:t>Что такое искусственный интеллект? </a:t>
            </a:r>
            <a:r>
              <a:rPr lang="ru-RU"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Online</a:t>
            </a:r>
            <a:r>
              <a:rPr lang="ru-RU" sz="1200" dirty="0">
                <a:latin typeface="Arial" panose="020B0604020202020204" pitchFamily="34" charset="0"/>
                <a:cs typeface="Arial" panose="020B0604020202020204" pitchFamily="34" charset="0"/>
              </a:rPr>
              <a:t>]</a:t>
            </a:r>
            <a:r>
              <a:rPr lang="en-GB" sz="1200" dirty="0">
                <a:latin typeface="Arial" panose="020B0604020202020204" pitchFamily="34" charset="0"/>
                <a:cs typeface="Arial" panose="020B0604020202020204" pitchFamily="34" charset="0"/>
              </a:rPr>
              <a:t>Available at</a:t>
            </a:r>
            <a:r>
              <a:rPr lang="ru-RU" sz="1200" dirty="0">
                <a:latin typeface="Arial" panose="020B0604020202020204" pitchFamily="34" charset="0"/>
                <a:cs typeface="Arial" panose="020B0604020202020204" pitchFamily="34" charset="0"/>
              </a:rPr>
              <a:t>:</a:t>
            </a:r>
            <a:endParaRPr lang="en-GB" sz="1200" dirty="0">
              <a:latin typeface="Arial" panose="020B0604020202020204" pitchFamily="34" charset="0"/>
              <a:cs typeface="Arial" panose="020B0604020202020204" pitchFamily="34" charset="0"/>
            </a:endParaRPr>
          </a:p>
          <a:p>
            <a:pPr marL="0" indent="0" algn="just">
              <a:spcBef>
                <a:spcPts val="0"/>
              </a:spcBef>
              <a:buNone/>
            </a:pPr>
            <a:r>
              <a:rPr lang="ru-RU"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11"/>
              </a:rPr>
              <a:t>https</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www</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oracle</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com</a:t>
            </a:r>
            <a:r>
              <a:rPr lang="ru-RU" sz="1200" u="sng" dirty="0">
                <a:latin typeface="Arial" panose="020B0604020202020204" pitchFamily="34" charset="0"/>
                <a:cs typeface="Arial" panose="020B0604020202020204" pitchFamily="34" charset="0"/>
                <a:hlinkClick r:id="rId11"/>
              </a:rPr>
              <a:t>/</a:t>
            </a:r>
            <a:r>
              <a:rPr lang="en-GB" sz="1200" u="sng" dirty="0" err="1">
                <a:latin typeface="Arial" panose="020B0604020202020204" pitchFamily="34" charset="0"/>
                <a:cs typeface="Arial" panose="020B0604020202020204" pitchFamily="34" charset="0"/>
                <a:hlinkClick r:id="rId11"/>
              </a:rPr>
              <a:t>ru</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artificial</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intelligence</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what</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is</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artificial</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intelligence</a:t>
            </a:r>
            <a:r>
              <a:rPr lang="ru-RU" sz="1200" u="sng" dirty="0">
                <a:latin typeface="Arial" panose="020B0604020202020204" pitchFamily="34" charset="0"/>
                <a:cs typeface="Arial" panose="020B0604020202020204" pitchFamily="34" charset="0"/>
                <a:hlinkClick r:id="rId11"/>
              </a:rPr>
              <a:t>.</a:t>
            </a:r>
            <a:r>
              <a:rPr lang="en-GB" sz="1200" u="sng" dirty="0">
                <a:latin typeface="Arial" panose="020B0604020202020204" pitchFamily="34" charset="0"/>
                <a:cs typeface="Arial" panose="020B0604020202020204" pitchFamily="34" charset="0"/>
                <a:hlinkClick r:id="rId11"/>
              </a:rPr>
              <a:t>html</a:t>
            </a: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dirty="0">
                <a:latin typeface="Arial" panose="020B0604020202020204" pitchFamily="34" charset="0"/>
                <a:cs typeface="Arial" panose="020B0604020202020204" pitchFamily="34" charset="0"/>
              </a:rPr>
              <a:t>(Accessed: 16 November 2019).</a:t>
            </a: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fontAlgn="base">
              <a:spcBef>
                <a:spcPts val="0"/>
              </a:spcBef>
              <a:buNone/>
            </a:pPr>
            <a:r>
              <a:rPr lang="en-GB" sz="1200" i="1" dirty="0" err="1">
                <a:latin typeface="Arial" panose="020B0604020202020204" pitchFamily="34" charset="0"/>
                <a:cs typeface="Arial" panose="020B0604020202020204" pitchFamily="34" charset="0"/>
              </a:rPr>
              <a:t>Techradar</a:t>
            </a:r>
            <a:r>
              <a:rPr lang="en-GB" sz="1200" dirty="0">
                <a:latin typeface="Arial" panose="020B0604020202020204" pitchFamily="34" charset="0"/>
                <a:cs typeface="Arial" panose="020B0604020202020204" pitchFamily="34" charset="0"/>
              </a:rPr>
              <a:t> (2019)</a:t>
            </a:r>
            <a:r>
              <a:rPr lang="en-GB" sz="1200" i="1" dirty="0">
                <a:latin typeface="Arial" panose="020B0604020202020204" pitchFamily="34" charset="0"/>
                <a:cs typeface="Arial" panose="020B0604020202020204" pitchFamily="34" charset="0"/>
              </a:rPr>
              <a:t>5G: everything you need to know </a:t>
            </a:r>
            <a:r>
              <a:rPr lang="en-GB" sz="1200" dirty="0">
                <a:latin typeface="Arial" panose="020B0604020202020204" pitchFamily="34" charset="0"/>
                <a:cs typeface="Arial" panose="020B0604020202020204" pitchFamily="34" charset="0"/>
              </a:rPr>
              <a:t>[Online]Available at:</a:t>
            </a:r>
          </a:p>
          <a:p>
            <a:pPr marL="0" indent="0" algn="just">
              <a:spcBef>
                <a:spcPts val="0"/>
              </a:spcBef>
              <a:buNone/>
            </a:pPr>
            <a:r>
              <a:rPr lang="en-GB" sz="1200" u="sng" dirty="0">
                <a:latin typeface="Arial" panose="020B0604020202020204" pitchFamily="34" charset="0"/>
                <a:cs typeface="Arial" panose="020B0604020202020204" pitchFamily="34" charset="0"/>
                <a:hlinkClick r:id="rId12"/>
              </a:rPr>
              <a:t>https://www.techradar.com/news/what-is-5g-everything-you-need-to-know</a:t>
            </a: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dirty="0">
                <a:latin typeface="Arial" panose="020B0604020202020204" pitchFamily="34" charset="0"/>
                <a:cs typeface="Arial" panose="020B0604020202020204" pitchFamily="34" charset="0"/>
              </a:rPr>
              <a:t>(Accessed: 4 December 2019).  </a:t>
            </a: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r>
              <a:rPr lang="en-GB" sz="1200" i="1" dirty="0">
                <a:latin typeface="Arial" panose="020B0604020202020204" pitchFamily="34" charset="0"/>
                <a:cs typeface="Arial" panose="020B0604020202020204" pitchFamily="34" charset="0"/>
              </a:rPr>
              <a:t>Varney. R </a:t>
            </a:r>
            <a:r>
              <a:rPr lang="en-GB" sz="1200" dirty="0">
                <a:latin typeface="Arial" panose="020B0604020202020204" pitchFamily="34" charset="0"/>
                <a:cs typeface="Arial" panose="020B0604020202020204" pitchFamily="34" charset="0"/>
              </a:rPr>
              <a:t>(1967) photo cited in </a:t>
            </a:r>
            <a:r>
              <a:rPr lang="en-GB" sz="1200" i="1" dirty="0">
                <a:latin typeface="Arial" panose="020B0604020202020204" pitchFamily="34" charset="0"/>
                <a:cs typeface="Arial" panose="020B0604020202020204" pitchFamily="34" charset="0"/>
              </a:rPr>
              <a:t>Bischoff. V </a:t>
            </a:r>
            <a:r>
              <a:rPr lang="en-GB" sz="1200" dirty="0">
                <a:latin typeface="Arial" panose="020B0604020202020204" pitchFamily="34" charset="0"/>
                <a:cs typeface="Arial" panose="020B0604020202020204" pitchFamily="34" charset="0"/>
              </a:rPr>
              <a:t>(2017) [Online]. Available at </a:t>
            </a:r>
            <a:r>
              <a:rPr lang="en-GB" sz="1200" dirty="0">
                <a:latin typeface="Arial" panose="020B0604020202020204" pitchFamily="34" charset="0"/>
                <a:cs typeface="Arial" panose="020B0604020202020204" pitchFamily="34" charset="0"/>
                <a:hlinkClick r:id="rId13"/>
              </a:rPr>
              <a:t>https://www.thisismoney.co.uk/money/article-4622904/50-facts-never-knew-cash-machines.html</a:t>
            </a:r>
            <a:r>
              <a:rPr lang="en-GB" sz="1200" dirty="0">
                <a:latin typeface="Arial" panose="020B0604020202020204" pitchFamily="34" charset="0"/>
                <a:cs typeface="Arial" panose="020B0604020202020204" pitchFamily="34" charset="0"/>
              </a:rPr>
              <a:t> (Accessed: 4 December 2019).</a:t>
            </a: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spcBef>
                <a:spcPts val="0"/>
              </a:spcBef>
              <a:buNone/>
            </a:pPr>
            <a:endParaRPr lang="en-GB" sz="1200" dirty="0">
              <a:latin typeface="Arial" panose="020B0604020202020204" pitchFamily="34" charset="0"/>
              <a:cs typeface="Arial" panose="020B0604020202020204" pitchFamily="34" charset="0"/>
            </a:endParaRPr>
          </a:p>
          <a:p>
            <a:pPr marL="0" indent="0" algn="just">
              <a:buNone/>
            </a:pPr>
            <a:endParaRPr lang="en-GB" sz="1200" dirty="0">
              <a:latin typeface="Arial" panose="020B0604020202020204" pitchFamily="34" charset="0"/>
              <a:cs typeface="Arial" panose="020B0604020202020204" pitchFamily="34" charset="0"/>
            </a:endParaRPr>
          </a:p>
          <a:p>
            <a:pPr marL="0" indent="0" algn="just">
              <a:buNone/>
            </a:pPr>
            <a:endParaRPr lang="en-GB" sz="1200" dirty="0">
              <a:latin typeface="Arial" panose="020B0604020202020204" pitchFamily="34" charset="0"/>
              <a:cs typeface="Arial" panose="020B0604020202020204" pitchFamily="34" charset="0"/>
            </a:endParaRPr>
          </a:p>
          <a:p>
            <a:pPr marL="0" indent="0">
              <a:buNone/>
            </a:pPr>
            <a:endParaRPr lang="en-GB" sz="1200" dirty="0"/>
          </a:p>
          <a:p>
            <a:pPr marL="0" indent="0">
              <a:buNone/>
            </a:pPr>
            <a:endParaRPr lang="en-GB" sz="1200" dirty="0"/>
          </a:p>
          <a:p>
            <a:endParaRPr lang="en-GB" dirty="0"/>
          </a:p>
          <a:p>
            <a:pPr marL="0" indent="0">
              <a:spcBef>
                <a:spcPts val="0"/>
              </a:spcBef>
              <a:buNone/>
            </a:pPr>
            <a:endParaRPr lang="en-GB" dirty="0">
              <a:latin typeface="Times New Roman" panose="02020603050405020304" pitchFamily="18" charset="0"/>
              <a:cs typeface="Times New Roman" panose="02020603050405020304" pitchFamily="18" charset="0"/>
            </a:endParaRPr>
          </a:p>
          <a:p>
            <a:pPr marL="0" indent="0">
              <a:spcBef>
                <a:spcPts val="0"/>
              </a:spcBef>
              <a:buNone/>
            </a:pPr>
            <a:endParaRPr lang="en-GB" dirty="0">
              <a:latin typeface="Times New Roman" panose="02020603050405020304" pitchFamily="18" charset="0"/>
              <a:cs typeface="Times New Roman" panose="02020603050405020304" pitchFamily="18" charset="0"/>
            </a:endParaRPr>
          </a:p>
          <a:p>
            <a:pPr>
              <a:spcBef>
                <a:spcPts val="0"/>
              </a:spcBef>
            </a:pPr>
            <a:endParaRPr lang="en-GB" dirty="0"/>
          </a:p>
          <a:p>
            <a:pPr marL="0" indent="0">
              <a:buNone/>
            </a:pPr>
            <a:endParaRPr lang="en-GB" dirty="0"/>
          </a:p>
        </p:txBody>
      </p:sp>
      <p:sp>
        <p:nvSpPr>
          <p:cNvPr id="4" name="Slide Number Placeholder 3">
            <a:extLst>
              <a:ext uri="{FF2B5EF4-FFF2-40B4-BE49-F238E27FC236}">
                <a16:creationId xmlns:a16="http://schemas.microsoft.com/office/drawing/2014/main" id="{EA2862FF-B508-48B5-AB3D-9C5ED704F9CE}"/>
              </a:ext>
            </a:extLst>
          </p:cNvPr>
          <p:cNvSpPr>
            <a:spLocks noGrp="1"/>
          </p:cNvSpPr>
          <p:nvPr>
            <p:ph type="sldNum" sz="quarter" idx="12"/>
          </p:nvPr>
        </p:nvSpPr>
        <p:spPr/>
        <p:txBody>
          <a:bodyPr/>
          <a:lstStyle/>
          <a:p>
            <a:fld id="{34B7E4EF-A1BD-40F4-AB7B-04F084DD991D}" type="slidenum">
              <a:rPr lang="en-US" smtClean="0"/>
              <a:pPr/>
              <a:t>14</a:t>
            </a:fld>
            <a:endParaRPr lang="en-US" dirty="0"/>
          </a:p>
        </p:txBody>
      </p:sp>
      <p:sp>
        <p:nvSpPr>
          <p:cNvPr id="5" name="Title 1">
            <a:extLst>
              <a:ext uri="{FF2B5EF4-FFF2-40B4-BE49-F238E27FC236}">
                <a16:creationId xmlns:a16="http://schemas.microsoft.com/office/drawing/2014/main" id="{87D52FB5-6BCA-457D-9AEE-CB0E8E18B7ED}"/>
              </a:ext>
            </a:extLst>
          </p:cNvPr>
          <p:cNvSpPr txBox="1">
            <a:spLocks/>
          </p:cNvSpPr>
          <p:nvPr/>
        </p:nvSpPr>
        <p:spPr>
          <a:xfrm>
            <a:off x="83187" y="217478"/>
            <a:ext cx="8354568" cy="83942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19721846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1896A8-FD0C-4355-936A-9B6D4E9F8517}"/>
              </a:ext>
            </a:extLst>
          </p:cNvPr>
          <p:cNvSpPr>
            <a:spLocks noGrp="1"/>
          </p:cNvSpPr>
          <p:nvPr>
            <p:ph type="title"/>
          </p:nvPr>
        </p:nvSpPr>
        <p:spPr>
          <a:xfrm>
            <a:off x="1524736" y="1749950"/>
            <a:ext cx="6677623" cy="1831450"/>
          </a:xfrm>
        </p:spPr>
        <p:txBody>
          <a:bodyPr>
            <a:noAutofit/>
          </a:bodyPr>
          <a:lstStyle/>
          <a:p>
            <a:r>
              <a:rPr lang="en-GB" sz="9600" dirty="0"/>
              <a:t>Questions &amp; Answers ?</a:t>
            </a:r>
          </a:p>
        </p:txBody>
      </p:sp>
      <p:sp>
        <p:nvSpPr>
          <p:cNvPr id="4" name="Slide Number Placeholder 3">
            <a:extLst>
              <a:ext uri="{FF2B5EF4-FFF2-40B4-BE49-F238E27FC236}">
                <a16:creationId xmlns:a16="http://schemas.microsoft.com/office/drawing/2014/main" id="{4E369825-EEFF-4BE0-8ED9-97B7C73781F4}"/>
              </a:ext>
            </a:extLst>
          </p:cNvPr>
          <p:cNvSpPr>
            <a:spLocks noGrp="1"/>
          </p:cNvSpPr>
          <p:nvPr>
            <p:ph type="sldNum" sz="quarter" idx="12"/>
          </p:nvPr>
        </p:nvSpPr>
        <p:spPr/>
        <p:txBody>
          <a:bodyPr/>
          <a:lstStyle/>
          <a:p>
            <a:fld id="{D57F1E4F-1CFF-5643-939E-217C01CDF565}" type="slidenum">
              <a:rPr lang="en-US" smtClean="0"/>
              <a:pPr/>
              <a:t>15</a:t>
            </a:fld>
            <a:endParaRPr lang="en-US"/>
          </a:p>
        </p:txBody>
      </p:sp>
      <p:sp>
        <p:nvSpPr>
          <p:cNvPr id="6" name="Title 1">
            <a:extLst>
              <a:ext uri="{FF2B5EF4-FFF2-40B4-BE49-F238E27FC236}">
                <a16:creationId xmlns:a16="http://schemas.microsoft.com/office/drawing/2014/main" id="{BE5B8E1A-D8A0-44CB-B579-6B5D5D65AAE9}"/>
              </a:ext>
            </a:extLst>
          </p:cNvPr>
          <p:cNvSpPr txBox="1">
            <a:spLocks/>
          </p:cNvSpPr>
          <p:nvPr/>
        </p:nvSpPr>
        <p:spPr>
          <a:xfrm>
            <a:off x="83187" y="217478"/>
            <a:ext cx="8354568" cy="108786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2400" b="1">
                <a:solidFill>
                  <a:schemeClr val="accent1">
                    <a:lumMod val="75000"/>
                  </a:schemeClr>
                </a:solidFill>
                <a:latin typeface="Segoe Script" panose="030B0504020000000003" pitchFamily="66" charset="0"/>
              </a:rPr>
              <a:t>HOW MODERN TECHNOLOGY HAS TRANSFORMED BARCLAYS</a:t>
            </a:r>
            <a:endParaRPr lang="en-GB" sz="2400" b="1" dirty="0">
              <a:solidFill>
                <a:schemeClr val="accent1">
                  <a:lumMod val="75000"/>
                </a:schemeClr>
              </a:solidFill>
              <a:latin typeface="Segoe Script" panose="030B0504020000000003" pitchFamily="66" charset="0"/>
            </a:endParaRPr>
          </a:p>
        </p:txBody>
      </p:sp>
    </p:spTree>
    <p:extLst>
      <p:ext uri="{BB962C8B-B14F-4D97-AF65-F5344CB8AC3E}">
        <p14:creationId xmlns:p14="http://schemas.microsoft.com/office/powerpoint/2010/main" val="2149653910"/>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1645</TotalTime>
  <Words>2125</Words>
  <Application>Microsoft Office PowerPoint</Application>
  <PresentationFormat>Widescreen</PresentationFormat>
  <Paragraphs>263</Paragraphs>
  <Slides>15</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15</vt:i4>
      </vt:variant>
    </vt:vector>
  </HeadingPairs>
  <TitlesOfParts>
    <vt:vector size="24" baseType="lpstr">
      <vt:lpstr>Arial</vt:lpstr>
      <vt:lpstr>Calibri</vt:lpstr>
      <vt:lpstr>Segoe Print</vt:lpstr>
      <vt:lpstr>Segoe Script</vt:lpstr>
      <vt:lpstr>Times New Roman</vt:lpstr>
      <vt:lpstr>Trebuchet MS</vt:lpstr>
      <vt:lpstr>Wingdings</vt:lpstr>
      <vt:lpstr>Wingdings 3</vt:lpstr>
      <vt:lpstr>Facet</vt:lpstr>
      <vt:lpstr>BMSW4003 DIGITAL SKILLS AND RESEARCH METHODS</vt:lpstr>
      <vt:lpstr>HOW MODERN TECHNOLOGY HAS TRANSFORMED BARCLAYS</vt:lpstr>
      <vt:lpstr>HOW MODERN TECHNOLOGY HAS TRANSFORMED BARCLAYS   Table of Contents</vt:lpstr>
      <vt:lpstr>Background History</vt:lpstr>
      <vt:lpstr>Background history</vt:lpstr>
      <vt:lpstr>Challenges before introducing modern technology </vt:lpstr>
      <vt:lpstr>Challenges before introducing modern technology </vt:lpstr>
      <vt:lpstr>Insights of Modern technology</vt:lpstr>
      <vt:lpstr>Insights of modern technology</vt:lpstr>
      <vt:lpstr>Impacts of modern technology</vt:lpstr>
      <vt:lpstr>Impacts of modern technology</vt:lpstr>
      <vt:lpstr>Lessons Drawn From The Case Study</vt:lpstr>
      <vt:lpstr>Conclusions</vt:lpstr>
      <vt:lpstr>References</vt:lpstr>
      <vt:lpstr>Questions &amp; Answers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BMSW4003 DIGITAL SKILLS AND RESEARCH METHODS</dc:title>
  <dc:creator>sonia</dc:creator>
  <cp:lastModifiedBy> </cp:lastModifiedBy>
  <cp:revision>5</cp:revision>
  <dcterms:created xsi:type="dcterms:W3CDTF">2019-12-04T16:28:35Z</dcterms:created>
  <dcterms:modified xsi:type="dcterms:W3CDTF">2019-12-11T14:36:38Z</dcterms:modified>
</cp:coreProperties>
</file>