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9"/>
  </p:notesMasterIdLst>
  <p:sldIdLst>
    <p:sldId id="256" r:id="rId3"/>
    <p:sldId id="260" r:id="rId4"/>
    <p:sldId id="262" r:id="rId5"/>
    <p:sldId id="265" r:id="rId6"/>
    <p:sldId id="267" r:id="rId7"/>
    <p:sldId id="271" r:id="rId8"/>
    <p:sldId id="263" r:id="rId9"/>
    <p:sldId id="268" r:id="rId10"/>
    <p:sldId id="269" r:id="rId11"/>
    <p:sldId id="264" r:id="rId12"/>
    <p:sldId id="273" r:id="rId13"/>
    <p:sldId id="274" r:id="rId14"/>
    <p:sldId id="276" r:id="rId15"/>
    <p:sldId id="275" r:id="rId16"/>
    <p:sldId id="259" r:id="rId17"/>
    <p:sldId id="270" r:id="rId18"/>
  </p:sldIdLst>
  <p:sldSz cx="12192000" cy="6858000"/>
  <p:notesSz cx="6858000" cy="9144000"/>
  <p:custDataLst>
    <p:tags r:id="rId23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731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DCDCDC"/>
    <a:srgbClr val="F0F0F0"/>
    <a:srgbClr val="E6E6E6"/>
    <a:srgbClr val="C8C8C8"/>
    <a:srgbClr val="FAFAFA"/>
    <a:srgbClr val="BEBE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 showGuides="1">
      <p:cViewPr varScale="1">
        <p:scale>
          <a:sx n="99" d="100"/>
          <a:sy n="99" d="100"/>
        </p:scale>
        <p:origin x="84" y="582"/>
      </p:cViewPr>
      <p:guideLst>
        <p:guide orient="horz" pos="2160"/>
        <p:guide pos="3731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2550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3" Type="http://schemas.openxmlformats.org/officeDocument/2006/relationships/tags" Target="tags/tag92.xml"/><Relationship Id="rId22" Type="http://schemas.openxmlformats.org/officeDocument/2006/relationships/tableStyles" Target="tableStyles.xml"/><Relationship Id="rId21" Type="http://schemas.openxmlformats.org/officeDocument/2006/relationships/viewProps" Target="viewProps.xml"/><Relationship Id="rId20" Type="http://schemas.openxmlformats.org/officeDocument/2006/relationships/presProps" Target="presProps.xml"/><Relationship Id="rId2" Type="http://schemas.openxmlformats.org/officeDocument/2006/relationships/theme" Target="theme/theme1.xml"/><Relationship Id="rId19" Type="http://schemas.openxmlformats.org/officeDocument/2006/relationships/notesMaster" Target="notesMasters/notesMaster1.xml"/><Relationship Id="rId18" Type="http://schemas.openxmlformats.org/officeDocument/2006/relationships/slide" Target="slides/slide16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6" Type="http://schemas.openxmlformats.org/officeDocument/2006/relationships/tags" Target="../tags/tag5.xml"/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6" Type="http://schemas.openxmlformats.org/officeDocument/2006/relationships/tags" Target="../tags/tag10.xml"/><Relationship Id="rId5" Type="http://schemas.openxmlformats.org/officeDocument/2006/relationships/tags" Target="../tags/tag9.xml"/><Relationship Id="rId4" Type="http://schemas.openxmlformats.org/officeDocument/2006/relationships/tags" Target="../tags/tag8.xml"/><Relationship Id="rId3" Type="http://schemas.openxmlformats.org/officeDocument/2006/relationships/tags" Target="../tags/tag7.xml"/><Relationship Id="rId2" Type="http://schemas.openxmlformats.org/officeDocument/2006/relationships/tags" Target="../tags/tag6.xm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6" Type="http://schemas.openxmlformats.org/officeDocument/2006/relationships/tags" Target="../tags/tag15.xml"/><Relationship Id="rId5" Type="http://schemas.openxmlformats.org/officeDocument/2006/relationships/tags" Target="../tags/tag14.xml"/><Relationship Id="rId4" Type="http://schemas.openxmlformats.org/officeDocument/2006/relationships/tags" Target="../tags/tag13.xml"/><Relationship Id="rId3" Type="http://schemas.openxmlformats.org/officeDocument/2006/relationships/tags" Target="../tags/tag12.xml"/><Relationship Id="rId2" Type="http://schemas.openxmlformats.org/officeDocument/2006/relationships/tags" Target="../tags/tag11.xm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7" Type="http://schemas.openxmlformats.org/officeDocument/2006/relationships/tags" Target="../tags/tag21.xml"/><Relationship Id="rId6" Type="http://schemas.openxmlformats.org/officeDocument/2006/relationships/tags" Target="../tags/tag20.xml"/><Relationship Id="rId5" Type="http://schemas.openxmlformats.org/officeDocument/2006/relationships/tags" Target="../tags/tag19.xml"/><Relationship Id="rId4" Type="http://schemas.openxmlformats.org/officeDocument/2006/relationships/tags" Target="../tags/tag18.xml"/><Relationship Id="rId3" Type="http://schemas.openxmlformats.org/officeDocument/2006/relationships/tags" Target="../tags/tag17.xml"/><Relationship Id="rId2" Type="http://schemas.openxmlformats.org/officeDocument/2006/relationships/tags" Target="../tags/tag16.xm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9" Type="http://schemas.openxmlformats.org/officeDocument/2006/relationships/tags" Target="../tags/tag29.xml"/><Relationship Id="rId8" Type="http://schemas.openxmlformats.org/officeDocument/2006/relationships/tags" Target="../tags/tag28.xml"/><Relationship Id="rId7" Type="http://schemas.openxmlformats.org/officeDocument/2006/relationships/tags" Target="../tags/tag27.xml"/><Relationship Id="rId6" Type="http://schemas.openxmlformats.org/officeDocument/2006/relationships/tags" Target="../tags/tag26.xml"/><Relationship Id="rId5" Type="http://schemas.openxmlformats.org/officeDocument/2006/relationships/tags" Target="../tags/tag25.xml"/><Relationship Id="rId4" Type="http://schemas.openxmlformats.org/officeDocument/2006/relationships/tags" Target="../tags/tag24.xml"/><Relationship Id="rId3" Type="http://schemas.openxmlformats.org/officeDocument/2006/relationships/tags" Target="../tags/tag23.xml"/><Relationship Id="rId2" Type="http://schemas.openxmlformats.org/officeDocument/2006/relationships/tags" Target="../tags/tag22.xm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5" Type="http://schemas.openxmlformats.org/officeDocument/2006/relationships/tags" Target="../tags/tag33.xml"/><Relationship Id="rId4" Type="http://schemas.openxmlformats.org/officeDocument/2006/relationships/tags" Target="../tags/tag32.xml"/><Relationship Id="rId3" Type="http://schemas.openxmlformats.org/officeDocument/2006/relationships/tags" Target="../tags/tag31.xml"/><Relationship Id="rId2" Type="http://schemas.openxmlformats.org/officeDocument/2006/relationships/tags" Target="../tags/tag30.xm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4" Type="http://schemas.openxmlformats.org/officeDocument/2006/relationships/tags" Target="../tags/tag36.xml"/><Relationship Id="rId3" Type="http://schemas.openxmlformats.org/officeDocument/2006/relationships/tags" Target="../tags/tag35.xml"/><Relationship Id="rId2" Type="http://schemas.openxmlformats.org/officeDocument/2006/relationships/tags" Target="../tags/tag34.xm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7" Type="http://schemas.openxmlformats.org/officeDocument/2006/relationships/tags" Target="../tags/tag42.xml"/><Relationship Id="rId6" Type="http://schemas.openxmlformats.org/officeDocument/2006/relationships/tags" Target="../tags/tag41.xml"/><Relationship Id="rId5" Type="http://schemas.openxmlformats.org/officeDocument/2006/relationships/tags" Target="../tags/tag40.xml"/><Relationship Id="rId4" Type="http://schemas.openxmlformats.org/officeDocument/2006/relationships/tags" Target="../tags/tag39.xml"/><Relationship Id="rId3" Type="http://schemas.openxmlformats.org/officeDocument/2006/relationships/tags" Target="../tags/tag38.xml"/><Relationship Id="rId2" Type="http://schemas.openxmlformats.org/officeDocument/2006/relationships/tags" Target="../tags/tag37.xm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6" Type="http://schemas.openxmlformats.org/officeDocument/2006/relationships/tags" Target="../tags/tag47.xml"/><Relationship Id="rId5" Type="http://schemas.openxmlformats.org/officeDocument/2006/relationships/tags" Target="../tags/tag46.xml"/><Relationship Id="rId4" Type="http://schemas.openxmlformats.org/officeDocument/2006/relationships/tags" Target="../tags/tag45.xml"/><Relationship Id="rId3" Type="http://schemas.openxmlformats.org/officeDocument/2006/relationships/tags" Target="../tags/tag44.xml"/><Relationship Id="rId2" Type="http://schemas.openxmlformats.org/officeDocument/2006/relationships/tags" Target="../tags/tag43.xm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5" Type="http://schemas.openxmlformats.org/officeDocument/2006/relationships/tags" Target="../tags/tag51.xml"/><Relationship Id="rId4" Type="http://schemas.openxmlformats.org/officeDocument/2006/relationships/tags" Target="../tags/tag50.xml"/><Relationship Id="rId3" Type="http://schemas.openxmlformats.org/officeDocument/2006/relationships/tags" Target="../tags/tag49.xml"/><Relationship Id="rId2" Type="http://schemas.openxmlformats.org/officeDocument/2006/relationships/tags" Target="../tags/tag48.xm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6" Type="http://schemas.openxmlformats.org/officeDocument/2006/relationships/tags" Target="../tags/tag56.xml"/><Relationship Id="rId5" Type="http://schemas.openxmlformats.org/officeDocument/2006/relationships/tags" Target="../tags/tag55.xml"/><Relationship Id="rId4" Type="http://schemas.openxmlformats.org/officeDocument/2006/relationships/tags" Target="../tags/tag54.xml"/><Relationship Id="rId3" Type="http://schemas.openxmlformats.org/officeDocument/2006/relationships/tags" Target="../tags/tag53.xml"/><Relationship Id="rId2" Type="http://schemas.openxmlformats.org/officeDocument/2006/relationships/tags" Target="../tags/tag52.xm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单击此处编辑母版副标题样式</a:t>
            </a:r>
            <a:endParaRPr lang="zh-CN" altLang="en-US" dirty="0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000">
        <p159:morph option="byObject"/>
      </p:transition>
    </mc:Choice>
    <mc:Fallback>
      <p:transition spd="slow">
        <p:fade/>
      </p:transition>
    </mc:Fallback>
  </mc:AlternateContent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000">
        <p159:morph option="byObject"/>
      </p:transition>
    </mc:Choice>
    <mc:Fallback>
      <p:transition spd="slow">
        <p:fade/>
      </p:transition>
    </mc:Fallback>
  </mc:AlternateContent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000">
        <p159:morph option="byObject"/>
      </p:transition>
    </mc:Choice>
    <mc:Fallback>
      <p:transition spd="slow">
        <p:fade/>
      </p:transition>
    </mc:Fallback>
  </mc:AlternateContent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000">
        <p159:morph option="byObject"/>
      </p:transition>
    </mc:Choice>
    <mc:Fallback>
      <p:transition spd="slow">
        <p:fade/>
      </p:transition>
    </mc:Fallback>
  </mc:AlternateContent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000">
        <p159:morph option="byObject"/>
      </p:transition>
    </mc:Choice>
    <mc:Fallback>
      <p:transition spd="slow">
        <p:fade/>
      </p:transition>
    </mc:Fallback>
  </mc:AlternateContent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000">
        <p159:morph option="byObject"/>
      </p:transition>
    </mc:Choice>
    <mc:Fallback>
      <p:transition spd="slow">
        <p:fade/>
      </p:transition>
    </mc:Fallback>
  </mc:AlternateContent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000">
        <p159:morph option="byObject"/>
      </p:transition>
    </mc:Choice>
    <mc:Fallback>
      <p:transition spd="slow">
        <p:fade/>
      </p:transition>
    </mc:Fallback>
  </mc:AlternateContent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000">
        <p159:morph option="byObject"/>
      </p:transition>
    </mc:Choice>
    <mc:Fallback>
      <p:transition spd="slow">
        <p:fade/>
      </p:transition>
    </mc:Fallback>
  </mc:AlternateContent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2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000">
        <p159:morph option="byObject"/>
      </p:transition>
    </mc:Choice>
    <mc:Fallback>
      <p:transition spd="slow">
        <p:fade/>
      </p:transition>
    </mc:Fallback>
  </mc:AlternateContent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000">
        <p159:morph option="byObject"/>
      </p:transition>
    </mc:Choice>
    <mc:Fallback>
      <p:transition spd="slow">
        <p:fade/>
      </p:transition>
    </mc:Fallback>
  </mc:AlternateContent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000">
        <p159:morph option="byObject"/>
      </p:transition>
    </mc:Choice>
    <mc:Fallback>
      <p:transition spd="slow">
        <p:fade/>
      </p:transition>
    </mc:Fallback>
  </mc:AlternateContent>
  <p:hf hdr="0" ftr="0" dt="0"/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9" Type="http://schemas.openxmlformats.org/officeDocument/2006/relationships/theme" Target="../theme/theme1.xml"/><Relationship Id="rId18" Type="http://schemas.openxmlformats.org/officeDocument/2006/relationships/tags" Target="../tags/tag62.xml"/><Relationship Id="rId17" Type="http://schemas.openxmlformats.org/officeDocument/2006/relationships/tags" Target="../tags/tag61.xml"/><Relationship Id="rId16" Type="http://schemas.openxmlformats.org/officeDocument/2006/relationships/tags" Target="../tags/tag60.xml"/><Relationship Id="rId15" Type="http://schemas.openxmlformats.org/officeDocument/2006/relationships/tags" Target="../tags/tag59.xml"/><Relationship Id="rId14" Type="http://schemas.openxmlformats.org/officeDocument/2006/relationships/tags" Target="../tags/tag58.xml"/><Relationship Id="rId13" Type="http://schemas.openxmlformats.org/officeDocument/2006/relationships/tags" Target="../tags/tag57.xml"/><Relationship Id="rId12" Type="http://schemas.openxmlformats.org/officeDocument/2006/relationships/image" Target="../media/image1.jpeg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2">
            <a:alphaModFix amt="7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000">
        <p159:morph option="byObject"/>
      </p:transition>
    </mc:Choice>
    <mc:Fallback>
      <p:transition spd="slow">
        <p:fade/>
      </p:transition>
    </mc:Fallback>
  </mc:AlternateContent>
  <p:hf hdr="0" ftr="0" dt="0"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0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tabLst>
          <a:tab pos="1609725" algn="l"/>
          <a:tab pos="1609725" algn="l"/>
          <a:tab pos="1609725" algn="l"/>
          <a:tab pos="1609725" algn="l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Arial" panose="020B0604020202020204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6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6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6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tags" Target="../tags/tag66.xml"/><Relationship Id="rId1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.xml"/><Relationship Id="rId7" Type="http://schemas.openxmlformats.org/officeDocument/2006/relationships/tags" Target="../tags/tag73.xml"/><Relationship Id="rId6" Type="http://schemas.openxmlformats.org/officeDocument/2006/relationships/tags" Target="../tags/tag72.xml"/><Relationship Id="rId5" Type="http://schemas.openxmlformats.org/officeDocument/2006/relationships/tags" Target="../tags/tag71.xml"/><Relationship Id="rId4" Type="http://schemas.openxmlformats.org/officeDocument/2006/relationships/tags" Target="../tags/tag70.xml"/><Relationship Id="rId3" Type="http://schemas.openxmlformats.org/officeDocument/2006/relationships/tags" Target="../tags/tag69.xml"/><Relationship Id="rId2" Type="http://schemas.openxmlformats.org/officeDocument/2006/relationships/tags" Target="../tags/tag68.xml"/><Relationship Id="rId1" Type="http://schemas.openxmlformats.org/officeDocument/2006/relationships/tags" Target="../tags/tag67.xml"/></Relationships>
</file>

<file path=ppt/slides/_rels/slide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tags" Target="../tags/tag74.xml"/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7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76.xml"/></Relationships>
</file>

<file path=ppt/slides/_rels/slide9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1.xml"/><Relationship Id="rId8" Type="http://schemas.openxmlformats.org/officeDocument/2006/relationships/tags" Target="../tags/tag84.xml"/><Relationship Id="rId7" Type="http://schemas.openxmlformats.org/officeDocument/2006/relationships/tags" Target="../tags/tag83.xml"/><Relationship Id="rId6" Type="http://schemas.openxmlformats.org/officeDocument/2006/relationships/tags" Target="../tags/tag82.xml"/><Relationship Id="rId5" Type="http://schemas.openxmlformats.org/officeDocument/2006/relationships/tags" Target="../tags/tag81.xml"/><Relationship Id="rId4" Type="http://schemas.openxmlformats.org/officeDocument/2006/relationships/tags" Target="../tags/tag80.xml"/><Relationship Id="rId3" Type="http://schemas.openxmlformats.org/officeDocument/2006/relationships/tags" Target="../tags/tag79.xml"/><Relationship Id="rId2" Type="http://schemas.openxmlformats.org/officeDocument/2006/relationships/tags" Target="../tags/tag78.xml"/><Relationship Id="rId1" Type="http://schemas.openxmlformats.org/officeDocument/2006/relationships/tags" Target="../tags/tag7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8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8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tags" Target="../tags/tag87.xml"/><Relationship Id="rId1" Type="http://schemas.openxmlformats.org/officeDocument/2006/relationships/image" Target="../media/image5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8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8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9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9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/>
        </p:nvSpPr>
        <p:spPr>
          <a:xfrm>
            <a:off x="2455545" y="1521460"/>
            <a:ext cx="7139940" cy="11068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 sz="6600" b="1">
                <a:latin typeface="DFKai-SB" panose="03000509000000000000" charset="-120"/>
                <a:ea typeface="DFKai-SB" panose="03000509000000000000" charset="-120"/>
              </a:rPr>
              <a:t>樂供子職</a:t>
            </a:r>
            <a:endParaRPr lang="zh-CN" altLang="en-US" sz="6600" b="1">
              <a:latin typeface="DFKai-SB" panose="03000509000000000000" charset="-120"/>
              <a:ea typeface="DFKai-SB" panose="03000509000000000000" charset="-120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6630035" y="3928745"/>
            <a:ext cx="4981575" cy="24892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just">
              <a:lnSpc>
                <a:spcPct val="130000"/>
              </a:lnSpc>
            </a:pPr>
            <a:r>
              <a:rPr lang="zh-CN" altLang="en-US" sz="2400" b="1">
                <a:latin typeface="DFKai-SB" panose="03000509000000000000" charset="-120"/>
                <a:ea typeface="DFKai-SB" panose="03000509000000000000" charset="-120"/>
                <a:cs typeface="DFKai-SB" panose="03000509000000000000" charset="-120"/>
              </a:rPr>
              <a:t>課程：</a:t>
            </a:r>
            <a:r>
              <a:rPr lang="en-US" altLang="zh-CN" sz="2400" b="1">
                <a:latin typeface="DFKai-SB" panose="03000509000000000000" charset="-120"/>
                <a:ea typeface="DFKai-SB" panose="03000509000000000000" charset="-120"/>
                <a:cs typeface="DFKai-SB" panose="03000509000000000000" charset="-120"/>
              </a:rPr>
              <a:t>SICH3009 </a:t>
            </a:r>
            <a:endParaRPr lang="zh-CN" altLang="en-US" sz="2400" b="1">
              <a:latin typeface="DFKai-SB" panose="03000509000000000000" charset="-120"/>
              <a:ea typeface="DFKai-SB" panose="03000509000000000000" charset="-120"/>
              <a:cs typeface="DFKai-SB" panose="03000509000000000000" charset="-120"/>
            </a:endParaRPr>
          </a:p>
          <a:p>
            <a:pPr algn="just">
              <a:lnSpc>
                <a:spcPct val="130000"/>
              </a:lnSpc>
            </a:pPr>
            <a:r>
              <a:rPr lang="zh-CN" altLang="en-US" sz="2400" b="1">
                <a:latin typeface="DFKai-SB" panose="03000509000000000000" charset="-120"/>
                <a:ea typeface="DFKai-SB" panose="03000509000000000000" charset="-120"/>
                <a:cs typeface="DFKai-SB" panose="03000509000000000000" charset="-120"/>
              </a:rPr>
              <a:t>授課老師：</a:t>
            </a:r>
            <a:r>
              <a:rPr lang="en-US" altLang="zh-CN" sz="2400" b="1" baseline="30000">
                <a:latin typeface="DFKai-SB" panose="03000509000000000000" charset="-120"/>
                <a:ea typeface="DFKai-SB" panose="03000509000000000000" charset="-120"/>
                <a:cs typeface="DFKai-SB" panose="03000509000000000000" charset="-120"/>
              </a:rPr>
              <a:t>上</a:t>
            </a:r>
            <a:r>
              <a:rPr lang="en-US" altLang="zh-CN" sz="2400" b="1">
                <a:latin typeface="DFKai-SB" panose="03000509000000000000" charset="-120"/>
                <a:ea typeface="DFKai-SB" panose="03000509000000000000" charset="-120"/>
                <a:cs typeface="DFKai-SB" panose="03000509000000000000" charset="-120"/>
              </a:rPr>
              <a:t>成</a:t>
            </a:r>
            <a:r>
              <a:rPr lang="en-US" altLang="zh-CN" sz="2400" b="1" baseline="30000">
                <a:latin typeface="DFKai-SB" panose="03000509000000000000" charset="-120"/>
                <a:ea typeface="DFKai-SB" panose="03000509000000000000" charset="-120"/>
                <a:cs typeface="DFKai-SB" panose="03000509000000000000" charset="-120"/>
              </a:rPr>
              <a:t>下</a:t>
            </a:r>
            <a:r>
              <a:rPr lang="en-US" altLang="zh-CN" sz="2400" b="1">
                <a:latin typeface="DFKai-SB" panose="03000509000000000000" charset="-120"/>
                <a:ea typeface="DFKai-SB" panose="03000509000000000000" charset="-120"/>
                <a:cs typeface="DFKai-SB" panose="03000509000000000000" charset="-120"/>
              </a:rPr>
              <a:t>德法師</a:t>
            </a:r>
            <a:endParaRPr lang="en-US" altLang="zh-CN" sz="2400" b="1">
              <a:latin typeface="DFKai-SB" panose="03000509000000000000" charset="-120"/>
              <a:ea typeface="DFKai-SB" panose="03000509000000000000" charset="-120"/>
              <a:cs typeface="DFKai-SB" panose="03000509000000000000" charset="-120"/>
            </a:endParaRPr>
          </a:p>
          <a:p>
            <a:pPr algn="just">
              <a:lnSpc>
                <a:spcPct val="130000"/>
              </a:lnSpc>
            </a:pPr>
            <a:r>
              <a:rPr lang="zh-CN" altLang="en-US" sz="2400" b="1">
                <a:latin typeface="DFKai-SB" panose="03000509000000000000" charset="-120"/>
                <a:ea typeface="DFKai-SB" panose="03000509000000000000" charset="-120"/>
                <a:cs typeface="DFKai-SB" panose="03000509000000000000" charset="-120"/>
                <a:sym typeface="+mn-ea"/>
              </a:rPr>
              <a:t>學生：</a:t>
            </a:r>
            <a:r>
              <a:rPr lang="en-US" altLang="zh-CN" sz="2400" b="1">
                <a:latin typeface="DFKai-SB" panose="03000509000000000000" charset="-120"/>
                <a:ea typeface="DFKai-SB" panose="03000509000000000000" charset="-120"/>
                <a:cs typeface="DFKai-SB" panose="03000509000000000000" charset="-120"/>
                <a:sym typeface="+mn-ea"/>
              </a:rPr>
              <a:t>潘思光</a:t>
            </a:r>
            <a:endParaRPr lang="en-US" altLang="zh-CN" sz="2400" b="1">
              <a:latin typeface="DFKai-SB" panose="03000509000000000000" charset="-120"/>
              <a:ea typeface="DFKai-SB" panose="03000509000000000000" charset="-120"/>
              <a:cs typeface="DFKai-SB" panose="03000509000000000000" charset="-120"/>
              <a:sym typeface="+mn-ea"/>
            </a:endParaRPr>
          </a:p>
          <a:p>
            <a:pPr algn="just">
              <a:lnSpc>
                <a:spcPct val="130000"/>
              </a:lnSpc>
            </a:pPr>
            <a:r>
              <a:rPr lang="zh-CN" altLang="en-US" sz="2400" b="1">
                <a:latin typeface="DFKai-SB" panose="03000509000000000000" charset="-120"/>
                <a:ea typeface="DFKai-SB" panose="03000509000000000000" charset="-120"/>
                <a:cs typeface="DFKai-SB" panose="03000509000000000000" charset="-120"/>
              </a:rPr>
              <a:t>學號：</a:t>
            </a:r>
            <a:r>
              <a:rPr lang="en-US" altLang="zh-CN" sz="2400" b="1">
                <a:latin typeface="DFKai-SB" panose="03000509000000000000" charset="-120"/>
                <a:ea typeface="DFKai-SB" panose="03000509000000000000" charset="-120"/>
                <a:cs typeface="DFKai-SB" panose="03000509000000000000" charset="-120"/>
              </a:rPr>
              <a:t>2601307</a:t>
            </a:r>
            <a:endParaRPr lang="en-US" altLang="zh-CN" sz="2400" b="1">
              <a:latin typeface="DFKai-SB" panose="03000509000000000000" charset="-120"/>
              <a:ea typeface="DFKai-SB" panose="03000509000000000000" charset="-120"/>
              <a:cs typeface="DFKai-SB" panose="03000509000000000000" charset="-120"/>
            </a:endParaRPr>
          </a:p>
          <a:p>
            <a:pPr algn="just">
              <a:lnSpc>
                <a:spcPct val="130000"/>
              </a:lnSpc>
            </a:pPr>
            <a:r>
              <a:rPr lang="en-US" altLang="zh-CN" sz="2400" b="1">
                <a:latin typeface="DFKai-SB" panose="03000509000000000000" charset="-120"/>
                <a:ea typeface="DFKai-SB" panose="03000509000000000000" charset="-120"/>
                <a:cs typeface="DFKai-SB" panose="03000509000000000000" charset="-120"/>
              </a:rPr>
              <a:t>日期：二零二六年九月四日</a:t>
            </a:r>
            <a:endParaRPr lang="en-US" altLang="zh-CN" sz="2400" b="1">
              <a:latin typeface="DFKai-SB" panose="03000509000000000000" charset="-120"/>
              <a:ea typeface="DFKai-SB" panose="03000509000000000000" charset="-120"/>
              <a:cs typeface="DFKai-SB" panose="03000509000000000000" charset="-120"/>
            </a:endParaRP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/>
        </p:nvSpPr>
        <p:spPr>
          <a:xfrm>
            <a:off x="3263265" y="1518285"/>
            <a:ext cx="713994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zh-CN" altLang="en-US" sz="5400">
                <a:latin typeface="DFKai-SB" panose="03000509000000000000" charset="-120"/>
                <a:ea typeface="DFKai-SB" panose="03000509000000000000" charset="-120"/>
              </a:rPr>
              <a:t>壹、什麼是樂供子職</a:t>
            </a:r>
            <a:endParaRPr lang="zh-CN" altLang="en-US" sz="5400">
              <a:latin typeface="DFKai-SB" panose="03000509000000000000" charset="-120"/>
              <a:ea typeface="DFKai-SB" panose="03000509000000000000" charset="-12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28980" y="2385695"/>
            <a:ext cx="1290320" cy="193357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p>
            <a:pPr algn="ctr"/>
            <a:r>
              <a:rPr lang="zh-CN" altLang="en-US" sz="7200">
                <a:latin typeface="DFKai-SB" panose="03000509000000000000" charset="-120"/>
                <a:ea typeface="DFKai-SB" panose="03000509000000000000" charset="-120"/>
              </a:rPr>
              <a:t>目次</a:t>
            </a:r>
            <a:endParaRPr lang="zh-CN" altLang="en-US" sz="7200">
              <a:latin typeface="DFKai-SB" panose="03000509000000000000" charset="-120"/>
              <a:ea typeface="DFKai-SB" panose="03000509000000000000" charset="-12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263265" y="3035935"/>
            <a:ext cx="713994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zh-CN" altLang="en-US" sz="5400">
                <a:latin typeface="DFKai-SB" panose="03000509000000000000" charset="-120"/>
                <a:ea typeface="DFKai-SB" panose="03000509000000000000" charset="-120"/>
              </a:rPr>
              <a:t>貮、為什麼要樂供子職</a:t>
            </a:r>
            <a:endParaRPr lang="zh-CN" altLang="en-US" sz="5400">
              <a:latin typeface="DFKai-SB" panose="03000509000000000000" charset="-120"/>
              <a:ea typeface="DFKai-SB" panose="03000509000000000000" charset="-12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3276600" y="4591685"/>
            <a:ext cx="713994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zh-CN" altLang="en-US" sz="5400">
                <a:latin typeface="DFKai-SB" panose="03000509000000000000" charset="-120"/>
                <a:ea typeface="DFKai-SB" panose="03000509000000000000" charset="-120"/>
              </a:rPr>
              <a:t>叁、如何樂供子職</a:t>
            </a:r>
            <a:endParaRPr lang="zh-CN" altLang="en-US" sz="5400">
              <a:latin typeface="DFKai-SB" panose="03000509000000000000" charset="-120"/>
              <a:ea typeface="DFKai-SB" panose="03000509000000000000" charset="-12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/>
        </p:nvSpPr>
        <p:spPr>
          <a:xfrm>
            <a:off x="2977515" y="824865"/>
            <a:ext cx="713994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zh-CN" altLang="en-US" sz="5400">
                <a:latin typeface="DFKai-SB" panose="03000509000000000000" charset="-120"/>
                <a:ea typeface="DFKai-SB" panose="03000509000000000000" charset="-120"/>
              </a:rPr>
              <a:t>壹、什麼是樂供子職</a:t>
            </a:r>
            <a:endParaRPr lang="zh-CN" altLang="en-US" sz="5400">
              <a:latin typeface="DFKai-SB" panose="03000509000000000000" charset="-120"/>
              <a:ea typeface="DFKai-SB" panose="03000509000000000000" charset="-12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470400" y="2652395"/>
            <a:ext cx="345059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4000">
                <a:latin typeface="DFKai-SB" panose="03000509000000000000" charset="-120"/>
                <a:ea typeface="DFKai-SB" panose="03000509000000000000" charset="-120"/>
              </a:rPr>
              <a:t>一、字詞釋義</a:t>
            </a:r>
            <a:endParaRPr lang="zh-CN" altLang="en-US" sz="4000">
              <a:latin typeface="DFKai-SB" panose="03000509000000000000" charset="-120"/>
              <a:ea typeface="DFKai-SB" panose="03000509000000000000" charset="-12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470400" y="4366895"/>
            <a:ext cx="329501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4000">
                <a:latin typeface="DFKai-SB" panose="03000509000000000000" charset="-120"/>
                <a:ea typeface="DFKai-SB" panose="03000509000000000000" charset="-120"/>
              </a:rPr>
              <a:t>二、事理闡述</a:t>
            </a:r>
            <a:endParaRPr lang="zh-CN" altLang="en-US" sz="4000">
              <a:latin typeface="DFKai-SB" panose="03000509000000000000" charset="-120"/>
              <a:ea typeface="DFKai-SB" panose="03000509000000000000" charset="-120"/>
            </a:endParaRP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/>
        </p:nvSpPr>
        <p:spPr>
          <a:xfrm>
            <a:off x="387350" y="217170"/>
            <a:ext cx="4359275" cy="86042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zh-CN" altLang="en-US" sz="5000">
                <a:latin typeface="DFKai-SB" panose="03000509000000000000" charset="-120"/>
                <a:ea typeface="DFKai-SB" panose="03000509000000000000" charset="-120"/>
                <a:sym typeface="+mn-ea"/>
              </a:rPr>
              <a:t>一、字詞釋義</a:t>
            </a:r>
            <a:endParaRPr lang="zh-CN" altLang="en-US" sz="5000">
              <a:latin typeface="DFKai-SB" panose="03000509000000000000" charset="-120"/>
              <a:ea typeface="DFKai-SB" panose="03000509000000000000" charset="-120"/>
              <a:sym typeface="+mn-ea"/>
            </a:endParaRPr>
          </a:p>
        </p:txBody>
      </p:sp>
      <p:grpSp>
        <p:nvGrpSpPr>
          <p:cNvPr id="17" name="组合 16"/>
          <p:cNvGrpSpPr/>
          <p:nvPr/>
        </p:nvGrpSpPr>
        <p:grpSpPr>
          <a:xfrm>
            <a:off x="1092835" y="3484880"/>
            <a:ext cx="4106545" cy="590550"/>
            <a:chOff x="883" y="4716"/>
            <a:chExt cx="6467" cy="930"/>
          </a:xfrm>
        </p:grpSpPr>
        <p:sp>
          <p:nvSpPr>
            <p:cNvPr id="5" name="文本框 4"/>
            <p:cNvSpPr txBox="1"/>
            <p:nvPr/>
          </p:nvSpPr>
          <p:spPr>
            <a:xfrm>
              <a:off x="883" y="4716"/>
              <a:ext cx="6467" cy="87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l"/>
              <a:r>
                <a:rPr lang="zh-CN" altLang="en-US" sz="3000" b="1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樂</a:t>
              </a:r>
              <a:r>
                <a:rPr lang="zh-CN" altLang="en-US" sz="300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：副詞。喜，高興。</a:t>
              </a:r>
              <a:r>
                <a:rPr lang="en-US" altLang="zh-CN" sz="2000" baseline="3000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2</a:t>
              </a:r>
              <a:endParaRPr lang="en-US" altLang="zh-CN" sz="2000" baseline="30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endParaRPr>
            </a:p>
          </p:txBody>
        </p:sp>
        <p:cxnSp>
          <p:nvCxnSpPr>
            <p:cNvPr id="12" name="直接连接符 11"/>
            <p:cNvCxnSpPr/>
            <p:nvPr/>
          </p:nvCxnSpPr>
          <p:spPr>
            <a:xfrm>
              <a:off x="1068" y="5646"/>
              <a:ext cx="5669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</p:grpSp>
      <p:grpSp>
        <p:nvGrpSpPr>
          <p:cNvPr id="18" name="组合 17"/>
          <p:cNvGrpSpPr/>
          <p:nvPr/>
        </p:nvGrpSpPr>
        <p:grpSpPr>
          <a:xfrm>
            <a:off x="6156960" y="3429635"/>
            <a:ext cx="3775710" cy="594360"/>
            <a:chOff x="9947" y="4710"/>
            <a:chExt cx="5946" cy="936"/>
          </a:xfrm>
        </p:grpSpPr>
        <p:sp>
          <p:nvSpPr>
            <p:cNvPr id="8" name="文本框 7"/>
            <p:cNvSpPr txBox="1"/>
            <p:nvPr/>
          </p:nvSpPr>
          <p:spPr>
            <a:xfrm>
              <a:off x="9947" y="4710"/>
              <a:ext cx="5946" cy="87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l"/>
              <a:r>
                <a:rPr lang="zh-CN" altLang="en-US" sz="3000" b="1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供</a:t>
              </a:r>
              <a:r>
                <a:rPr lang="zh-CN" altLang="en-US" sz="300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：從事、操持。</a:t>
              </a:r>
              <a:r>
                <a:rPr lang="en-US" altLang="zh-CN" sz="2000" baseline="3000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3</a:t>
              </a:r>
              <a:endParaRPr lang="en-US" altLang="zh-CN" sz="2000" baseline="30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endParaRPr>
            </a:p>
          </p:txBody>
        </p:sp>
        <p:cxnSp>
          <p:nvCxnSpPr>
            <p:cNvPr id="16" name="直接连接符 15"/>
            <p:cNvCxnSpPr/>
            <p:nvPr/>
          </p:nvCxnSpPr>
          <p:spPr>
            <a:xfrm>
              <a:off x="9950" y="5646"/>
              <a:ext cx="5102" cy="0"/>
            </a:xfrm>
            <a:prstGeom prst="line">
              <a:avLst/>
            </a:prstGeom>
            <a:ln>
              <a:solidFill>
                <a:schemeClr val="accent2"/>
              </a:solidFill>
            </a:ln>
          </p:spPr>
          <p:style>
            <a:lnRef idx="3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</p:grpSp>
      <p:grpSp>
        <p:nvGrpSpPr>
          <p:cNvPr id="19" name="组合 18"/>
          <p:cNvGrpSpPr/>
          <p:nvPr/>
        </p:nvGrpSpPr>
        <p:grpSpPr>
          <a:xfrm>
            <a:off x="1116965" y="4500880"/>
            <a:ext cx="6828790" cy="594360"/>
            <a:chOff x="8620" y="4710"/>
            <a:chExt cx="10754" cy="936"/>
          </a:xfrm>
        </p:grpSpPr>
        <p:sp>
          <p:nvSpPr>
            <p:cNvPr id="20" name="文本框 19"/>
            <p:cNvSpPr txBox="1"/>
            <p:nvPr/>
          </p:nvSpPr>
          <p:spPr>
            <a:xfrm>
              <a:off x="8620" y="4710"/>
              <a:ext cx="10754" cy="87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l"/>
              <a:r>
                <a:rPr lang="zh-CN" altLang="en-US" sz="3000" b="1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子</a:t>
              </a:r>
              <a:r>
                <a:rPr lang="zh-CN" altLang="en-US" sz="300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：子女也。古人對所生男女皆稱子。</a:t>
              </a:r>
              <a:r>
                <a:rPr lang="en-US" altLang="zh-CN" sz="2000" baseline="3000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4</a:t>
              </a:r>
              <a:endParaRPr lang="en-US" altLang="zh-CN" sz="2000" baseline="30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endParaRPr>
            </a:p>
          </p:txBody>
        </p:sp>
        <p:cxnSp>
          <p:nvCxnSpPr>
            <p:cNvPr id="21" name="直接连接符 20"/>
            <p:cNvCxnSpPr/>
            <p:nvPr/>
          </p:nvCxnSpPr>
          <p:spPr>
            <a:xfrm>
              <a:off x="8708" y="5646"/>
              <a:ext cx="10205" cy="0"/>
            </a:xfrm>
            <a:prstGeom prst="line">
              <a:avLst/>
            </a:prstGeom>
            <a:ln>
              <a:solidFill>
                <a:schemeClr val="accent4"/>
              </a:solidFill>
            </a:ln>
          </p:spPr>
          <p:style>
            <a:lnRef idx="3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</p:grpSp>
      <p:sp>
        <p:nvSpPr>
          <p:cNvPr id="22" name="文本框 21"/>
          <p:cNvSpPr txBox="1"/>
          <p:nvPr/>
        </p:nvSpPr>
        <p:spPr>
          <a:xfrm>
            <a:off x="193675" y="6056630"/>
            <a:ext cx="9342120" cy="860425"/>
          </a:xfrm>
          <a:prstGeom prst="rect">
            <a:avLst/>
          </a:prstGeom>
        </p:spPr>
        <p:txBody>
          <a:bodyPr wrap="square">
            <a:spAutoFit/>
          </a:bodyPr>
          <a:p>
            <a:pPr defTabSz="266700"/>
            <a:r>
              <a:rPr lang="en-US" altLang="zh-CN" sz="1000">
                <a:solidFill>
                  <a:srgbClr val="000000"/>
                </a:solidFill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</a:rPr>
              <a:t>1 </a:t>
            </a:r>
            <a:r>
              <a:rPr lang="zh-CN" altLang="en-US" sz="1000">
                <a:solidFill>
                  <a:srgbClr val="000000"/>
                </a:solidFill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</a:rPr>
              <a:t>蔡振紳編，陳燮樞校：《德育故事》（北京：華藝出版社，2006年），頁118。</a:t>
            </a:r>
            <a:endParaRPr lang="zh-CN" altLang="en-US" sz="1000">
              <a:solidFill>
                <a:srgbClr val="000000"/>
              </a:solidFill>
              <a:latin typeface="MingLiU" panose="02020509000000000000" charset="-120"/>
              <a:ea typeface="MingLiU" panose="02020509000000000000" charset="-120"/>
              <a:cs typeface="MingLiU" panose="02020509000000000000" charset="-120"/>
            </a:endParaRPr>
          </a:p>
          <a:p>
            <a:pPr defTabSz="266700"/>
            <a:r>
              <a:rPr lang="en-US" altLang="zh-CN" sz="1000">
                <a:solidFill>
                  <a:srgbClr val="000000"/>
                </a:solidFill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2 </a:t>
            </a:r>
            <a:r>
              <a:rPr lang="zh-CN" altLang="en-US" sz="1000">
                <a:solidFill>
                  <a:srgbClr val="000000"/>
                </a:solidFill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高樹藩：</a:t>
            </a:r>
            <a:r>
              <a:rPr lang="en-US" altLang="zh-CN" sz="1000">
                <a:solidFill>
                  <a:srgbClr val="000000"/>
                </a:solidFill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《</a:t>
            </a:r>
            <a:r>
              <a:rPr lang="zh-CN" altLang="en-US" sz="1000">
                <a:solidFill>
                  <a:srgbClr val="000000"/>
                </a:solidFill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正中形音義綜合大字典</a:t>
            </a:r>
            <a:r>
              <a:rPr lang="en-US" altLang="zh-CN" sz="1000">
                <a:solidFill>
                  <a:srgbClr val="000000"/>
                </a:solidFill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》</a:t>
            </a:r>
            <a:r>
              <a:rPr lang="zh-CN" altLang="en-US" sz="1000">
                <a:solidFill>
                  <a:srgbClr val="000000"/>
                </a:solidFill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（臺北：正中書局，</a:t>
            </a:r>
            <a:r>
              <a:rPr lang="en-US" altLang="zh-CN" sz="1000">
                <a:solidFill>
                  <a:srgbClr val="000000"/>
                </a:solidFill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2007</a:t>
            </a:r>
            <a:r>
              <a:rPr lang="zh-CN" altLang="en-US" sz="1000">
                <a:solidFill>
                  <a:srgbClr val="000000"/>
                </a:solidFill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年），頁</a:t>
            </a:r>
            <a:r>
              <a:rPr lang="en-US" altLang="zh-CN" sz="1000">
                <a:solidFill>
                  <a:srgbClr val="000000"/>
                </a:solidFill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752</a:t>
            </a:r>
            <a:r>
              <a:rPr lang="zh-CN" altLang="en-US" sz="1000">
                <a:solidFill>
                  <a:srgbClr val="000000"/>
                </a:solidFill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。</a:t>
            </a:r>
            <a:endParaRPr lang="zh-CN" altLang="en-US" sz="1000">
              <a:solidFill>
                <a:srgbClr val="000000"/>
              </a:solidFill>
              <a:latin typeface="MingLiU" panose="02020509000000000000" charset="-120"/>
              <a:ea typeface="MingLiU" panose="02020509000000000000" charset="-120"/>
              <a:cs typeface="MingLiU" panose="02020509000000000000" charset="-120"/>
              <a:sym typeface="+mn-ea"/>
            </a:endParaRPr>
          </a:p>
          <a:p>
            <a:pPr defTabSz="266700"/>
            <a:r>
              <a:rPr lang="en-US" altLang="zh-CN" sz="1000">
                <a:solidFill>
                  <a:srgbClr val="000000"/>
                </a:solidFill>
                <a:latin typeface="MingLiU" panose="02020509000000000000" charset="-120"/>
                <a:ea typeface="MingLiU" panose="02020509000000000000" charset="-120"/>
                <a:sym typeface="+mn-ea"/>
              </a:rPr>
              <a:t>3</a:t>
            </a:r>
            <a:r>
              <a:rPr lang="zh-CN" altLang="en-US" sz="1000">
                <a:solidFill>
                  <a:srgbClr val="000000"/>
                </a:solidFill>
                <a:latin typeface="MingLiU" panose="02020509000000000000" charset="-120"/>
                <a:ea typeface="MingLiU" panose="02020509000000000000" charset="-120"/>
                <a:sym typeface="+mn-ea"/>
              </a:rPr>
              <a:t>中華民國教育部：詞條「供」，《重編國語辭典修訂本》（</a:t>
            </a:r>
            <a:r>
              <a:rPr lang="en-US" altLang="zh-CN" sz="1000">
                <a:solidFill>
                  <a:srgbClr val="000000"/>
                </a:solidFill>
                <a:latin typeface="MingLiU" panose="02020509000000000000" charset="-120"/>
                <a:ea typeface="MingLiU" panose="02020509000000000000" charset="-120"/>
                <a:sym typeface="+mn-ea"/>
              </a:rPr>
              <a:t>https://dict.revised.moe.edu.tw/</a:t>
            </a:r>
            <a:r>
              <a:rPr lang="zh-CN" altLang="en-US" sz="1000">
                <a:solidFill>
                  <a:srgbClr val="000000"/>
                </a:solidFill>
                <a:latin typeface="MingLiU" panose="02020509000000000000" charset="-120"/>
                <a:ea typeface="MingLiU" panose="02020509000000000000" charset="-120"/>
                <a:sym typeface="+mn-ea"/>
              </a:rPr>
              <a:t>），</a:t>
            </a:r>
            <a:r>
              <a:rPr lang="en-US" altLang="zh-CN" sz="1000">
                <a:solidFill>
                  <a:srgbClr val="000000"/>
                </a:solidFill>
                <a:latin typeface="MingLiU" panose="02020509000000000000" charset="-120"/>
                <a:ea typeface="MingLiU" panose="02020509000000000000" charset="-120"/>
                <a:sym typeface="+mn-ea"/>
              </a:rPr>
              <a:t>2026</a:t>
            </a:r>
            <a:r>
              <a:rPr lang="zh-CN" altLang="en-US" sz="1000">
                <a:solidFill>
                  <a:srgbClr val="000000"/>
                </a:solidFill>
                <a:latin typeface="MingLiU" panose="02020509000000000000" charset="-120"/>
                <a:ea typeface="宋体" panose="02010600030101010101" pitchFamily="2" charset="-122"/>
                <a:sym typeface="+mn-ea"/>
              </a:rPr>
              <a:t>年</a:t>
            </a:r>
            <a:r>
              <a:rPr lang="en-US" altLang="zh-CN" sz="1000">
                <a:solidFill>
                  <a:srgbClr val="000000"/>
                </a:solidFill>
                <a:latin typeface="MingLiU" panose="02020509000000000000" charset="-120"/>
                <a:ea typeface="宋体" panose="02010600030101010101" pitchFamily="2" charset="-122"/>
                <a:sym typeface="+mn-ea"/>
              </a:rPr>
              <a:t>9</a:t>
            </a:r>
            <a:r>
              <a:rPr lang="zh-CN" altLang="en-US" sz="1000">
                <a:solidFill>
                  <a:srgbClr val="000000"/>
                </a:solidFill>
                <a:latin typeface="MingLiU" panose="02020509000000000000" charset="-120"/>
                <a:ea typeface="宋体" panose="02010600030101010101" pitchFamily="2" charset="-122"/>
                <a:sym typeface="+mn-ea"/>
              </a:rPr>
              <a:t>月</a:t>
            </a:r>
            <a:r>
              <a:rPr lang="en-US" altLang="zh-CN" sz="1000">
                <a:solidFill>
                  <a:srgbClr val="000000"/>
                </a:solidFill>
                <a:latin typeface="MingLiU" panose="02020509000000000000" charset="-120"/>
                <a:ea typeface="宋体" panose="02010600030101010101" pitchFamily="2" charset="-122"/>
                <a:sym typeface="+mn-ea"/>
              </a:rPr>
              <a:t>2</a:t>
            </a:r>
            <a:r>
              <a:rPr lang="zh-CN" altLang="en-US" sz="1000">
                <a:solidFill>
                  <a:srgbClr val="000000"/>
                </a:solidFill>
                <a:latin typeface="MingLiU" panose="02020509000000000000" charset="-120"/>
                <a:ea typeface="宋体" panose="02010600030101010101" pitchFamily="2" charset="-122"/>
                <a:sym typeface="+mn-ea"/>
              </a:rPr>
              <a:t>日瀏覽。</a:t>
            </a:r>
            <a:endParaRPr lang="zh-CN" altLang="en-US" sz="1000">
              <a:solidFill>
                <a:srgbClr val="000000"/>
              </a:solidFill>
              <a:latin typeface="MingLiU" panose="02020509000000000000" charset="-120"/>
              <a:ea typeface="MingLiU" panose="02020509000000000000" charset="-120"/>
              <a:cs typeface="MingLiU" panose="02020509000000000000" charset="-120"/>
            </a:endParaRPr>
          </a:p>
          <a:p>
            <a:pPr defTabSz="266700"/>
            <a:r>
              <a:rPr lang="en-US" altLang="zh-CN" sz="1000">
                <a:solidFill>
                  <a:srgbClr val="000000"/>
                </a:solidFill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4 </a:t>
            </a:r>
            <a:r>
              <a:rPr lang="zh-CN" altLang="en-US" sz="1000">
                <a:solidFill>
                  <a:srgbClr val="000000"/>
                </a:solidFill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林尹，高明：《中文大辭典》（臺北：中國文化大學出版部，1990年），頁</a:t>
            </a:r>
            <a:r>
              <a:rPr lang="en-US" altLang="zh-CN" sz="1000">
                <a:solidFill>
                  <a:srgbClr val="000000"/>
                </a:solidFill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3715</a:t>
            </a:r>
            <a:r>
              <a:rPr lang="zh-CN" altLang="en-US" sz="1000">
                <a:solidFill>
                  <a:srgbClr val="000000"/>
                </a:solidFill>
                <a:latin typeface="MingLiU" panose="02020509000000000000" charset="-120"/>
                <a:ea typeface="宋体" panose="02010600030101010101" pitchFamily="2" charset="-122"/>
                <a:cs typeface="MingLiU" panose="02020509000000000000" charset="-120"/>
                <a:sym typeface="+mn-ea"/>
              </a:rPr>
              <a:t>。</a:t>
            </a:r>
            <a:endParaRPr lang="zh-CN" altLang="en-US" sz="1000">
              <a:solidFill>
                <a:srgbClr val="000000"/>
              </a:solidFill>
              <a:latin typeface="MingLiU" panose="02020509000000000000" charset="-120"/>
              <a:ea typeface="宋体" panose="02010600030101010101" pitchFamily="2" charset="-122"/>
              <a:cs typeface="MingLiU" panose="02020509000000000000" charset="-120"/>
            </a:endParaRPr>
          </a:p>
          <a:p>
            <a:pPr defTabSz="266700"/>
            <a:r>
              <a:rPr lang="en-US" altLang="zh-CN" sz="1000">
                <a:solidFill>
                  <a:srgbClr val="000000"/>
                </a:solidFill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5 </a:t>
            </a:r>
            <a:r>
              <a:rPr lang="zh-CN" altLang="en-US" sz="1000">
                <a:solidFill>
                  <a:srgbClr val="000000"/>
                </a:solidFill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高樹藩：</a:t>
            </a:r>
            <a:r>
              <a:rPr lang="en-US" altLang="zh-CN" sz="1000">
                <a:solidFill>
                  <a:srgbClr val="000000"/>
                </a:solidFill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《</a:t>
            </a:r>
            <a:r>
              <a:rPr lang="zh-CN" altLang="en-US" sz="1000">
                <a:solidFill>
                  <a:srgbClr val="000000"/>
                </a:solidFill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正中形音義綜合大字典</a:t>
            </a:r>
            <a:r>
              <a:rPr lang="en-US" altLang="zh-CN" sz="1000">
                <a:solidFill>
                  <a:srgbClr val="000000"/>
                </a:solidFill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》</a:t>
            </a:r>
            <a:r>
              <a:rPr lang="zh-CN" altLang="en-US" sz="1000">
                <a:solidFill>
                  <a:srgbClr val="000000"/>
                </a:solidFill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，頁</a:t>
            </a:r>
            <a:r>
              <a:rPr lang="en-US" altLang="zh-CN" sz="1000">
                <a:solidFill>
                  <a:srgbClr val="000000"/>
                </a:solidFill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1389</a:t>
            </a:r>
            <a:r>
              <a:rPr lang="zh-CN" altLang="en-US" sz="1000">
                <a:solidFill>
                  <a:srgbClr val="000000"/>
                </a:solidFill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。</a:t>
            </a:r>
            <a:endParaRPr lang="zh-CN" altLang="en-US" sz="1000">
              <a:solidFill>
                <a:srgbClr val="000000"/>
              </a:solidFill>
              <a:latin typeface="MingLiU" panose="02020509000000000000" charset="-120"/>
              <a:ea typeface="MingLiU" panose="02020509000000000000" charset="-120"/>
              <a:cs typeface="MingLiU" panose="02020509000000000000" charset="-120"/>
            </a:endParaRPr>
          </a:p>
        </p:txBody>
      </p:sp>
      <p:grpSp>
        <p:nvGrpSpPr>
          <p:cNvPr id="26" name="组合 25"/>
          <p:cNvGrpSpPr/>
          <p:nvPr/>
        </p:nvGrpSpPr>
        <p:grpSpPr>
          <a:xfrm>
            <a:off x="4158615" y="1845945"/>
            <a:ext cx="3529330" cy="829945"/>
            <a:chOff x="6549" y="3249"/>
            <a:chExt cx="5558" cy="1307"/>
          </a:xfrm>
        </p:grpSpPr>
        <p:sp>
          <p:nvSpPr>
            <p:cNvPr id="9" name="文本框 8"/>
            <p:cNvSpPr txBox="1"/>
            <p:nvPr/>
          </p:nvSpPr>
          <p:spPr>
            <a:xfrm>
              <a:off x="6549" y="3249"/>
              <a:ext cx="5558" cy="1307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p>
              <a:pPr algn="l"/>
              <a:r>
                <a:rPr lang="zh-CN" altLang="en-US" sz="4500" b="1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  <a:sym typeface="+mn-ea"/>
                </a:rPr>
                <a:t>樂</a:t>
              </a:r>
              <a:r>
                <a:rPr lang="en-US" altLang="zh-CN" sz="4500" b="1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  <a:sym typeface="+mn-ea"/>
                </a:rPr>
                <a:t>  </a:t>
              </a:r>
              <a:r>
                <a:rPr lang="zh-CN" altLang="en-US" sz="4500" b="1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  <a:sym typeface="+mn-ea"/>
                </a:rPr>
                <a:t>供子職</a:t>
              </a:r>
              <a:r>
                <a:rPr lang="en-US" altLang="zh-CN" sz="480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  <a:sym typeface="+mn-ea"/>
                </a:rPr>
                <a:t> </a:t>
              </a:r>
              <a:r>
                <a:rPr lang="en-US" altLang="zh-CN" sz="2000" baseline="30000">
                  <a:latin typeface="楷体" panose="02010609060101010101" charset="-122"/>
                  <a:ea typeface="楷体" panose="02010609060101010101" charset="-122"/>
                  <a:sym typeface="+mn-ea"/>
                </a:rPr>
                <a:t>1</a:t>
              </a:r>
              <a:endParaRPr lang="en-US" altLang="zh-CN" sz="2000" baseline="30000">
                <a:latin typeface="楷体" panose="02010609060101010101" charset="-122"/>
                <a:ea typeface="楷体" panose="02010609060101010101" charset="-122"/>
                <a:sym typeface="+mn-ea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6766" y="4460"/>
              <a:ext cx="683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cxnSp>
          <p:nvCxnSpPr>
            <p:cNvPr id="14" name="直接连接符 13"/>
            <p:cNvCxnSpPr/>
            <p:nvPr/>
          </p:nvCxnSpPr>
          <p:spPr>
            <a:xfrm>
              <a:off x="8547" y="4460"/>
              <a:ext cx="683" cy="0"/>
            </a:xfrm>
            <a:prstGeom prst="line">
              <a:avLst/>
            </a:prstGeom>
            <a:ln>
              <a:solidFill>
                <a:schemeClr val="accent2"/>
              </a:solidFill>
            </a:ln>
          </p:spPr>
          <p:style>
            <a:lnRef idx="3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cxnSp>
          <p:nvCxnSpPr>
            <p:cNvPr id="15" name="直接连接符 14"/>
            <p:cNvCxnSpPr/>
            <p:nvPr/>
          </p:nvCxnSpPr>
          <p:spPr>
            <a:xfrm>
              <a:off x="10443" y="4460"/>
              <a:ext cx="683" cy="0"/>
            </a:xfrm>
            <a:prstGeom prst="line">
              <a:avLst/>
            </a:prstGeom>
            <a:ln>
              <a:solidFill>
                <a:schemeClr val="accent6"/>
              </a:solidFill>
            </a:ln>
          </p:spPr>
          <p:style>
            <a:lnRef idx="3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cxnSp>
          <p:nvCxnSpPr>
            <p:cNvPr id="23" name="直接连接符 22"/>
            <p:cNvCxnSpPr/>
            <p:nvPr/>
          </p:nvCxnSpPr>
          <p:spPr>
            <a:xfrm>
              <a:off x="9498" y="4463"/>
              <a:ext cx="683" cy="0"/>
            </a:xfrm>
            <a:prstGeom prst="line">
              <a:avLst/>
            </a:prstGeom>
            <a:ln>
              <a:solidFill>
                <a:schemeClr val="accent4"/>
              </a:solidFill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</p:grpSp>
      <p:pic>
        <p:nvPicPr>
          <p:cNvPr id="24" name="图片 2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513060" y="143510"/>
            <a:ext cx="1346835" cy="4056380"/>
          </a:xfrm>
          <a:prstGeom prst="rect">
            <a:avLst/>
          </a:prstGeom>
        </p:spPr>
      </p:pic>
      <p:grpSp>
        <p:nvGrpSpPr>
          <p:cNvPr id="3" name="组合 2"/>
          <p:cNvGrpSpPr/>
          <p:nvPr/>
        </p:nvGrpSpPr>
        <p:grpSpPr>
          <a:xfrm>
            <a:off x="7988935" y="4528185"/>
            <a:ext cx="3775710" cy="594360"/>
            <a:chOff x="9947" y="4710"/>
            <a:chExt cx="5946" cy="936"/>
          </a:xfrm>
        </p:grpSpPr>
        <p:sp>
          <p:nvSpPr>
            <p:cNvPr id="4" name="文本框 3"/>
            <p:cNvSpPr txBox="1"/>
            <p:nvPr/>
          </p:nvSpPr>
          <p:spPr>
            <a:xfrm>
              <a:off x="9947" y="4710"/>
              <a:ext cx="5946" cy="87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l"/>
              <a:r>
                <a:rPr lang="zh-CN" altLang="en-US" sz="3000" b="1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職</a:t>
              </a:r>
              <a:r>
                <a:rPr lang="zh-CN" altLang="en-US" sz="300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：本分曰職。</a:t>
              </a:r>
              <a:r>
                <a:rPr lang="en-US" altLang="zh-CN" sz="2000" baseline="3000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5</a:t>
              </a:r>
              <a:endParaRPr lang="en-US" altLang="zh-CN" sz="2000" baseline="30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endParaRPr>
            </a:p>
          </p:txBody>
        </p:sp>
        <p:cxnSp>
          <p:nvCxnSpPr>
            <p:cNvPr id="7" name="直接连接符 6"/>
            <p:cNvCxnSpPr/>
            <p:nvPr/>
          </p:nvCxnSpPr>
          <p:spPr>
            <a:xfrm>
              <a:off x="9950" y="5646"/>
              <a:ext cx="5102" cy="0"/>
            </a:xfrm>
            <a:prstGeom prst="line">
              <a:avLst/>
            </a:prstGeom>
            <a:ln>
              <a:solidFill>
                <a:schemeClr val="accent6"/>
              </a:solidFill>
            </a:ln>
          </p:spPr>
          <p:style>
            <a:lnRef idx="3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</p:grp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  <p:custDataLst>
      <p:tags r:id="rId2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>
            <p:custDataLst>
              <p:tags r:id="rId1"/>
            </p:custDataLst>
          </p:nvPr>
        </p:nvSpPr>
        <p:spPr>
          <a:xfrm>
            <a:off x="1262380" y="2188210"/>
            <a:ext cx="1003300" cy="302831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zh-CN" altLang="en-US" sz="4500">
                <a:latin typeface="DFKai-SB" panose="03000509000000000000" charset="-120"/>
                <a:ea typeface="DFKai-SB" panose="03000509000000000000" charset="-120"/>
              </a:rPr>
              <a:t>五倫</a:t>
            </a:r>
            <a:r>
              <a:rPr lang="en-US" altLang="zh-CN" sz="4500">
                <a:latin typeface="DFKai-SB" panose="03000509000000000000" charset="-120"/>
                <a:ea typeface="DFKai-SB" panose="03000509000000000000" charset="-120"/>
              </a:rPr>
              <a:t> </a:t>
            </a:r>
            <a:r>
              <a:rPr lang="zh-CN" altLang="en-US" sz="4500">
                <a:latin typeface="DFKai-SB" panose="03000509000000000000" charset="-120"/>
                <a:ea typeface="DFKai-SB" panose="03000509000000000000" charset="-120"/>
              </a:rPr>
              <a:t>十義</a:t>
            </a:r>
            <a:endParaRPr lang="zh-CN" altLang="en-US" sz="4500">
              <a:latin typeface="DFKai-SB" panose="03000509000000000000" charset="-120"/>
              <a:ea typeface="DFKai-SB" panose="03000509000000000000" charset="-120"/>
            </a:endParaRPr>
          </a:p>
        </p:txBody>
      </p:sp>
      <p:sp>
        <p:nvSpPr>
          <p:cNvPr id="5" name="文本框 4"/>
          <p:cNvSpPr txBox="1"/>
          <p:nvPr>
            <p:custDataLst>
              <p:tags r:id="rId2"/>
            </p:custDataLst>
          </p:nvPr>
        </p:nvSpPr>
        <p:spPr>
          <a:xfrm>
            <a:off x="387350" y="217170"/>
            <a:ext cx="4359275" cy="86042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zh-CN" altLang="en-US" sz="5000">
                <a:latin typeface="DFKai-SB" panose="03000509000000000000" charset="-120"/>
                <a:ea typeface="DFKai-SB" panose="03000509000000000000" charset="-120"/>
                <a:sym typeface="+mn-ea"/>
              </a:rPr>
              <a:t>二、事理闡述</a:t>
            </a:r>
            <a:endParaRPr lang="zh-CN" altLang="en-US" sz="5000">
              <a:latin typeface="DFKai-SB" panose="03000509000000000000" charset="-120"/>
              <a:ea typeface="DFKai-SB" panose="03000509000000000000" charset="-120"/>
              <a:sym typeface="+mn-ea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462280" y="6316980"/>
            <a:ext cx="6096000" cy="2451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1000">
                <a:solidFill>
                  <a:srgbClr val="000000"/>
                </a:solidFill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5 </a:t>
            </a:r>
            <a:r>
              <a:rPr lang="zh-CN" altLang="en-US" sz="1000">
                <a:solidFill>
                  <a:srgbClr val="000000"/>
                </a:solidFill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〔清〕</a:t>
            </a:r>
            <a:r>
              <a:rPr lang="zh-CN" altLang="en-US" sz="1000">
                <a:solidFill>
                  <a:srgbClr val="000000"/>
                </a:solidFill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劉寶楠撰</a:t>
            </a:r>
            <a:r>
              <a:rPr lang="zh-CN" altLang="en-US" sz="1000">
                <a:solidFill>
                  <a:srgbClr val="000000"/>
                </a:solidFill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，高流水點校：《論語正義》（北京：中華書局，1990年），頁</a:t>
            </a:r>
            <a:r>
              <a:rPr lang="en-US" altLang="zh-CN" sz="1000">
                <a:solidFill>
                  <a:srgbClr val="000000"/>
                </a:solidFill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236</a:t>
            </a:r>
            <a:r>
              <a:rPr lang="zh-CN" altLang="en-US" sz="1000">
                <a:solidFill>
                  <a:srgbClr val="000000"/>
                </a:solidFill>
                <a:latin typeface="MingLiU" panose="02020509000000000000" charset="-120"/>
                <a:ea typeface="宋体" panose="02010600030101010101" pitchFamily="2" charset="-122"/>
                <a:cs typeface="MingLiU" panose="02020509000000000000" charset="-120"/>
                <a:sym typeface="+mn-ea"/>
              </a:rPr>
              <a:t>。</a:t>
            </a:r>
            <a:endParaRPr lang="zh-CN" altLang="en-US" sz="1000">
              <a:solidFill>
                <a:srgbClr val="000000"/>
              </a:solidFill>
              <a:latin typeface="MingLiU" panose="02020509000000000000" charset="-120"/>
              <a:ea typeface="宋体" panose="02010600030101010101" pitchFamily="2" charset="-122"/>
              <a:cs typeface="MingLiU" panose="02020509000000000000" charset="-120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3"/>
            </p:custDataLst>
          </p:nvPr>
        </p:nvSpPr>
        <p:spPr>
          <a:xfrm>
            <a:off x="3827145" y="4017010"/>
            <a:ext cx="6545580" cy="148018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l">
              <a:lnSpc>
                <a:spcPct val="130000"/>
              </a:lnSpc>
            </a:pPr>
            <a:r>
              <a:rPr lang="zh-CN" altLang="en-US" sz="3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十義</a:t>
            </a:r>
            <a:r>
              <a:rPr lang="zh-CN" altLang="en-US" sz="3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：父慈子孝</a:t>
            </a:r>
            <a:r>
              <a:rPr lang="en-US" altLang="zh-CN" sz="3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</a:t>
            </a:r>
            <a:r>
              <a:rPr lang="zh-CN" altLang="en-US" sz="3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兄良弟弟</a:t>
            </a:r>
            <a:r>
              <a:rPr lang="en-US" altLang="zh-CN" sz="3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</a:t>
            </a:r>
            <a:r>
              <a:rPr lang="zh-CN" altLang="en-US" sz="3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夫義婦聽</a:t>
            </a:r>
            <a:r>
              <a:rPr lang="en-US" altLang="zh-CN" sz="3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</a:t>
            </a:r>
            <a:endParaRPr lang="en-US" altLang="zh-CN" sz="3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>
              <a:lnSpc>
                <a:spcPct val="130000"/>
              </a:lnSpc>
            </a:pPr>
            <a:r>
              <a:rPr lang="en-US" altLang="zh-CN" sz="3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  </a:t>
            </a:r>
            <a:r>
              <a:rPr lang="zh-CN" altLang="en-US" sz="3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長惠幼順</a:t>
            </a:r>
            <a:r>
              <a:rPr lang="en-US" altLang="zh-CN" sz="3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</a:t>
            </a:r>
            <a:r>
              <a:rPr lang="zh-CN" altLang="en-US" sz="3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君仁臣忠</a:t>
            </a:r>
            <a:r>
              <a:rPr lang="en-US" altLang="zh-CN" sz="2000" baseline="30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5</a:t>
            </a:r>
            <a:endParaRPr lang="en-US" altLang="zh-CN" sz="2000" baseline="30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9" name="文本框 8"/>
          <p:cNvSpPr txBox="1"/>
          <p:nvPr>
            <p:custDataLst>
              <p:tags r:id="rId4"/>
            </p:custDataLst>
          </p:nvPr>
        </p:nvSpPr>
        <p:spPr>
          <a:xfrm>
            <a:off x="3851910" y="1535430"/>
            <a:ext cx="6369685" cy="85090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l">
              <a:lnSpc>
                <a:spcPct val="140000"/>
              </a:lnSpc>
            </a:pPr>
            <a:r>
              <a:rPr lang="zh-CN" altLang="en-US" sz="3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五倫</a:t>
            </a:r>
            <a:r>
              <a:rPr lang="zh-CN" altLang="en-US" sz="3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：</a:t>
            </a:r>
            <a:r>
              <a:rPr lang="zh-CN" altLang="en-US" sz="3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夫婦</a:t>
            </a:r>
            <a:r>
              <a:rPr lang="en-US" altLang="zh-CN" sz="3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lang="zh-CN" altLang="en-US" sz="3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父子</a:t>
            </a:r>
            <a:r>
              <a:rPr lang="en-US" altLang="zh-CN" sz="3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</a:t>
            </a:r>
            <a:r>
              <a:rPr lang="zh-CN" altLang="en-US" sz="3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兄弟</a:t>
            </a:r>
            <a:r>
              <a:rPr lang="en-US" altLang="zh-CN" sz="3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</a:t>
            </a:r>
            <a:r>
              <a:rPr lang="zh-CN" altLang="en-US" sz="3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君臣</a:t>
            </a:r>
            <a:r>
              <a:rPr lang="en-US" altLang="zh-CN" sz="3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</a:t>
            </a:r>
            <a:r>
              <a:rPr lang="zh-CN" altLang="en-US" sz="3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朋友</a:t>
            </a:r>
            <a:r>
              <a:rPr lang="en-US" altLang="zh-CN" sz="3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</a:t>
            </a:r>
            <a:endParaRPr lang="en-US" altLang="zh-CN" sz="2000" baseline="30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cxnSp>
        <p:nvCxnSpPr>
          <p:cNvPr id="12" name="直接连接符 11"/>
          <p:cNvCxnSpPr/>
          <p:nvPr>
            <p:custDataLst>
              <p:tags r:id="rId5"/>
            </p:custDataLst>
          </p:nvPr>
        </p:nvCxnSpPr>
        <p:spPr>
          <a:xfrm>
            <a:off x="4001135" y="2400300"/>
            <a:ext cx="57600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" name="直接连接符 2"/>
          <p:cNvCxnSpPr/>
          <p:nvPr>
            <p:custDataLst>
              <p:tags r:id="rId6"/>
            </p:custDataLst>
          </p:nvPr>
        </p:nvCxnSpPr>
        <p:spPr>
          <a:xfrm>
            <a:off x="3964940" y="5264785"/>
            <a:ext cx="6120000" cy="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  <p:custDataLst>
      <p:tags r:id="rId7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/>
        </p:nvSpPr>
        <p:spPr>
          <a:xfrm>
            <a:off x="1155065" y="5146675"/>
            <a:ext cx="2544445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4400">
                <a:latin typeface="DFKai-SB" panose="03000509000000000000" charset="-120"/>
                <a:ea typeface="DFKai-SB" panose="03000509000000000000" charset="-120"/>
              </a:rPr>
              <a:t>子路負米</a:t>
            </a:r>
            <a:r>
              <a:rPr lang="en-US" altLang="zh-CN" sz="4400">
                <a:latin typeface="DFKai-SB" panose="03000509000000000000" charset="-120"/>
                <a:ea typeface="DFKai-SB" panose="03000509000000000000" charset="-120"/>
              </a:rPr>
              <a:t>         </a:t>
            </a:r>
            <a:endParaRPr lang="zh-CN" altLang="en-US" sz="4400">
              <a:latin typeface="DFKai-SB" panose="03000509000000000000" charset="-120"/>
              <a:ea typeface="DFKai-SB" panose="03000509000000000000" charset="-12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387350" y="217170"/>
            <a:ext cx="4359275" cy="86042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zh-CN" altLang="en-US" sz="5000">
                <a:latin typeface="DFKai-SB" panose="03000509000000000000" charset="-120"/>
                <a:ea typeface="DFKai-SB" panose="03000509000000000000" charset="-120"/>
                <a:sym typeface="+mn-ea"/>
              </a:rPr>
              <a:t>二、事理闡述</a:t>
            </a:r>
            <a:endParaRPr lang="zh-CN" altLang="en-US" sz="5000">
              <a:latin typeface="DFKai-SB" panose="03000509000000000000" charset="-120"/>
              <a:ea typeface="DFKai-SB" panose="03000509000000000000" charset="-120"/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740775" y="1041400"/>
            <a:ext cx="2869565" cy="3517265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9041130" y="4880610"/>
            <a:ext cx="2531745" cy="7683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4400">
                <a:latin typeface="DFKai-SB" panose="03000509000000000000" charset="-120"/>
                <a:ea typeface="DFKai-SB" panose="03000509000000000000" charset="-120"/>
                <a:sym typeface="+mn-ea"/>
              </a:rPr>
              <a:t>庭堅滌穢</a:t>
            </a:r>
            <a:endParaRPr lang="zh-CN" altLang="en-US" sz="4400">
              <a:latin typeface="DFKai-SB" panose="03000509000000000000" charset="-120"/>
              <a:ea typeface="DFKai-SB" panose="03000509000000000000" charset="-120"/>
              <a:sym typeface="+mn-ea"/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60" y="1718310"/>
            <a:ext cx="2661285" cy="3329305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4203065" y="2452370"/>
            <a:ext cx="442214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600">
                <a:latin typeface="DFKai-SB" panose="03000509000000000000" charset="-120"/>
                <a:ea typeface="DFKai-SB" panose="03000509000000000000" charset="-120"/>
                <a:sym typeface="+mn-ea"/>
              </a:rPr>
              <a:t>非怒非怨</a:t>
            </a:r>
            <a:r>
              <a:rPr lang="en-US" altLang="zh-CN" sz="3600">
                <a:latin typeface="DFKai-SB" panose="03000509000000000000" charset="-120"/>
                <a:ea typeface="DFKai-SB" panose="03000509000000000000" charset="-120"/>
                <a:sym typeface="+mn-ea"/>
              </a:rPr>
              <a:t> </a:t>
            </a:r>
            <a:r>
              <a:rPr lang="zh-CN" altLang="en-US" sz="3600">
                <a:latin typeface="DFKai-SB" panose="03000509000000000000" charset="-120"/>
                <a:ea typeface="DFKai-SB" panose="03000509000000000000" charset="-120"/>
                <a:sym typeface="+mn-ea"/>
              </a:rPr>
              <a:t>非不得已</a:t>
            </a:r>
            <a:endParaRPr lang="zh-CN" altLang="en-US" sz="3600">
              <a:latin typeface="DFKai-SB" panose="03000509000000000000" charset="-120"/>
              <a:ea typeface="DFKai-SB" panose="03000509000000000000" charset="-120"/>
            </a:endParaRPr>
          </a:p>
          <a:p>
            <a:r>
              <a:rPr lang="zh-CN" altLang="en-US" sz="3600">
                <a:latin typeface="DFKai-SB" panose="03000509000000000000" charset="-120"/>
                <a:ea typeface="DFKai-SB" panose="03000509000000000000" charset="-120"/>
              </a:rPr>
              <a:t>樂在其中</a:t>
            </a:r>
            <a:r>
              <a:rPr lang="en-US" altLang="zh-CN" sz="3600">
                <a:latin typeface="DFKai-SB" panose="03000509000000000000" charset="-120"/>
                <a:ea typeface="DFKai-SB" panose="03000509000000000000" charset="-120"/>
              </a:rPr>
              <a:t> </a:t>
            </a:r>
            <a:r>
              <a:rPr lang="zh-CN" altLang="en-US" sz="3600">
                <a:latin typeface="DFKai-SB" panose="03000509000000000000" charset="-120"/>
                <a:ea typeface="DFKai-SB" panose="03000509000000000000" charset="-120"/>
              </a:rPr>
              <a:t>心甘情願</a:t>
            </a:r>
            <a:endParaRPr lang="zh-CN" altLang="en-US" sz="3600">
              <a:latin typeface="DFKai-SB" panose="03000509000000000000" charset="-120"/>
              <a:ea typeface="DFKai-SB" panose="03000509000000000000" charset="-120"/>
            </a:endParaRP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  <p:custDataLst>
      <p:tags r:id="rId3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/>
        </p:nvSpPr>
        <p:spPr>
          <a:xfrm>
            <a:off x="2977515" y="824865"/>
            <a:ext cx="713994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zh-CN" altLang="en-US" sz="5400">
                <a:latin typeface="DFKai-SB" panose="03000509000000000000" charset="-120"/>
                <a:ea typeface="DFKai-SB" panose="03000509000000000000" charset="-120"/>
                <a:sym typeface="+mn-ea"/>
              </a:rPr>
              <a:t>貮、為什麼要樂供子職</a:t>
            </a:r>
            <a:endParaRPr lang="zh-CN" altLang="en-US" sz="5400">
              <a:latin typeface="DFKai-SB" panose="03000509000000000000" charset="-120"/>
              <a:ea typeface="DFKai-SB" panose="03000509000000000000" charset="-12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608195" y="2863215"/>
            <a:ext cx="325310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4000">
                <a:latin typeface="DFKai-SB" panose="03000509000000000000" charset="-120"/>
                <a:ea typeface="DFKai-SB" panose="03000509000000000000" charset="-120"/>
              </a:rPr>
              <a:t>一、天經地義</a:t>
            </a:r>
            <a:endParaRPr lang="zh-CN" altLang="en-US" sz="4000">
              <a:latin typeface="DFKai-SB" panose="03000509000000000000" charset="-120"/>
              <a:ea typeface="DFKai-SB" panose="03000509000000000000" charset="-12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608195" y="4584700"/>
            <a:ext cx="340233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4000">
                <a:latin typeface="DFKai-SB" panose="03000509000000000000" charset="-120"/>
                <a:ea typeface="DFKai-SB" panose="03000509000000000000" charset="-120"/>
              </a:rPr>
              <a:t>二、知恩報恩</a:t>
            </a:r>
            <a:endParaRPr lang="zh-CN" altLang="en-US" sz="4000">
              <a:latin typeface="DFKai-SB" panose="03000509000000000000" charset="-120"/>
              <a:ea typeface="DFKai-SB" panose="03000509000000000000" charset="-120"/>
            </a:endParaRP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/>
        </p:nvSpPr>
        <p:spPr>
          <a:xfrm>
            <a:off x="629920" y="436880"/>
            <a:ext cx="4744720" cy="86042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zh-CN" altLang="en-US" sz="5000">
                <a:latin typeface="DFKai-SB" panose="03000509000000000000" charset="-120"/>
                <a:ea typeface="DFKai-SB" panose="03000509000000000000" charset="-120"/>
                <a:sym typeface="+mn-ea"/>
              </a:rPr>
              <a:t>一、天經地義</a:t>
            </a:r>
            <a:endParaRPr lang="zh-CN" altLang="en-US" sz="5000">
              <a:latin typeface="DFKai-SB" panose="03000509000000000000" charset="-120"/>
              <a:ea typeface="DFKai-SB" panose="03000509000000000000" charset="-12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840740" y="2190115"/>
            <a:ext cx="10660380" cy="77025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zh-CN" altLang="en-US" sz="3600">
                <a:latin typeface="楷体" panose="02010609060101010101" charset="-122"/>
                <a:ea typeface="楷体" panose="02010609060101010101" charset="-122"/>
              </a:rPr>
              <a:t>子曰：「夫孝，</a:t>
            </a:r>
            <a:r>
              <a:rPr lang="zh-CN" altLang="en-US" sz="3600" b="1">
                <a:latin typeface="楷体" panose="02010609060101010101" charset="-122"/>
                <a:ea typeface="楷体" panose="02010609060101010101" charset="-122"/>
                <a:sym typeface="+mn-ea"/>
              </a:rPr>
              <a:t>天</a:t>
            </a:r>
            <a:r>
              <a:rPr lang="zh-CN" altLang="en-US" sz="3600">
                <a:latin typeface="楷体" panose="02010609060101010101" charset="-122"/>
                <a:ea typeface="楷体" panose="02010609060101010101" charset="-122"/>
                <a:sym typeface="+mn-ea"/>
              </a:rPr>
              <a:t>之</a:t>
            </a:r>
            <a:r>
              <a:rPr lang="zh-CN" altLang="en-US" sz="3600" b="1">
                <a:latin typeface="楷体" panose="02010609060101010101" charset="-122"/>
                <a:ea typeface="楷体" panose="02010609060101010101" charset="-122"/>
                <a:sym typeface="+mn-ea"/>
              </a:rPr>
              <a:t>經</a:t>
            </a:r>
            <a:r>
              <a:rPr lang="zh-CN" altLang="en-US" sz="3600">
                <a:latin typeface="楷体" panose="02010609060101010101" charset="-122"/>
                <a:ea typeface="楷体" panose="02010609060101010101" charset="-122"/>
                <a:sym typeface="+mn-ea"/>
              </a:rPr>
              <a:t>也，</a:t>
            </a:r>
            <a:r>
              <a:rPr lang="zh-CN" altLang="en-US" sz="3600" b="1">
                <a:latin typeface="楷体" panose="02010609060101010101" charset="-122"/>
                <a:ea typeface="楷体" panose="02010609060101010101" charset="-122"/>
                <a:sym typeface="+mn-ea"/>
              </a:rPr>
              <a:t>地</a:t>
            </a:r>
            <a:r>
              <a:rPr lang="zh-CN" altLang="en-US" sz="3600">
                <a:latin typeface="楷体" panose="02010609060101010101" charset="-122"/>
                <a:ea typeface="楷体" panose="02010609060101010101" charset="-122"/>
                <a:sym typeface="+mn-ea"/>
              </a:rPr>
              <a:t>之</a:t>
            </a:r>
            <a:r>
              <a:rPr lang="zh-CN" altLang="en-US" sz="3600" b="1">
                <a:latin typeface="楷体" panose="02010609060101010101" charset="-122"/>
                <a:ea typeface="楷体" panose="02010609060101010101" charset="-122"/>
                <a:sym typeface="+mn-ea"/>
              </a:rPr>
              <a:t>義</a:t>
            </a:r>
            <a:r>
              <a:rPr lang="zh-CN" altLang="en-US" sz="3600">
                <a:latin typeface="楷体" panose="02010609060101010101" charset="-122"/>
                <a:ea typeface="楷体" panose="02010609060101010101" charset="-122"/>
                <a:sym typeface="+mn-ea"/>
              </a:rPr>
              <a:t>也，民之行也。</a:t>
            </a:r>
            <a:r>
              <a:rPr lang="zh-CN" altLang="en-US" sz="3600">
                <a:latin typeface="楷体" panose="02010609060101010101" charset="-122"/>
                <a:ea typeface="楷体" panose="02010609060101010101" charset="-122"/>
              </a:rPr>
              <a:t>」</a:t>
            </a:r>
            <a:endParaRPr lang="zh-CN" altLang="en-US" sz="36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462280" y="6316980"/>
            <a:ext cx="6096000" cy="2451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1000">
                <a:solidFill>
                  <a:srgbClr val="000000"/>
                </a:solidFill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6 </a:t>
            </a:r>
            <a:r>
              <a:rPr lang="en-US" altLang="zh-CN" sz="1000">
                <a:solidFill>
                  <a:srgbClr val="000000"/>
                </a:solidFill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〔唐〕李隆基撰、〔宋〕邢昺疏：《孝经注疏》</a:t>
            </a:r>
            <a:r>
              <a:rPr lang="zh-CN" altLang="en-US" sz="1000">
                <a:solidFill>
                  <a:srgbClr val="000000"/>
                </a:solidFill>
                <a:latin typeface="MingLiU" panose="02020509000000000000" charset="-120"/>
                <a:ea typeface="宋体" panose="02010600030101010101" pitchFamily="2" charset="-122"/>
                <a:cs typeface="MingLiU" panose="02020509000000000000" charset="-120"/>
                <a:sym typeface="+mn-ea"/>
              </a:rPr>
              <a:t>（</a:t>
            </a:r>
            <a:r>
              <a:rPr lang="en-US" altLang="zh-CN" sz="1000">
                <a:solidFill>
                  <a:srgbClr val="000000"/>
                </a:solidFill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北京：北京大学出版社，2000年</a:t>
            </a:r>
            <a:r>
              <a:rPr lang="zh-CN" altLang="en-US" sz="1000">
                <a:solidFill>
                  <a:srgbClr val="000000"/>
                </a:solidFill>
                <a:latin typeface="MingLiU" panose="02020509000000000000" charset="-120"/>
                <a:ea typeface="宋体" panose="02010600030101010101" pitchFamily="2" charset="-122"/>
                <a:cs typeface="MingLiU" panose="02020509000000000000" charset="-120"/>
                <a:sym typeface="+mn-ea"/>
              </a:rPr>
              <a:t>），卷</a:t>
            </a:r>
            <a:r>
              <a:rPr lang="en-US" altLang="zh-CN" sz="1000">
                <a:solidFill>
                  <a:srgbClr val="000000"/>
                </a:solidFill>
                <a:latin typeface="MingLiU" panose="02020509000000000000" charset="-120"/>
                <a:ea typeface="宋体" panose="02010600030101010101" pitchFamily="2" charset="-122"/>
                <a:cs typeface="MingLiU" panose="02020509000000000000" charset="-120"/>
                <a:sym typeface="+mn-ea"/>
              </a:rPr>
              <a:t>3</a:t>
            </a:r>
            <a:r>
              <a:rPr lang="zh-CN" altLang="en-US" sz="1000">
                <a:solidFill>
                  <a:srgbClr val="000000"/>
                </a:solidFill>
                <a:latin typeface="MingLiU" panose="02020509000000000000" charset="-120"/>
                <a:ea typeface="宋体" panose="02010600030101010101" pitchFamily="2" charset="-122"/>
                <a:cs typeface="MingLiU" panose="02020509000000000000" charset="-120"/>
                <a:sym typeface="+mn-ea"/>
              </a:rPr>
              <a:t>，</a:t>
            </a:r>
            <a:r>
              <a:rPr lang="zh-CN" altLang="en-US" sz="1000">
                <a:solidFill>
                  <a:srgbClr val="000000"/>
                </a:solidFill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頁</a:t>
            </a:r>
            <a:r>
              <a:rPr lang="en-US" altLang="zh-CN" sz="1000">
                <a:solidFill>
                  <a:srgbClr val="000000"/>
                </a:solidFill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22</a:t>
            </a:r>
            <a:r>
              <a:rPr lang="zh-CN" altLang="en-US" sz="1000">
                <a:solidFill>
                  <a:srgbClr val="000000"/>
                </a:solidFill>
                <a:latin typeface="MingLiU" panose="02020509000000000000" charset="-120"/>
                <a:ea typeface="宋体" panose="02010600030101010101" pitchFamily="2" charset="-122"/>
                <a:cs typeface="MingLiU" panose="02020509000000000000" charset="-120"/>
                <a:sym typeface="+mn-ea"/>
              </a:rPr>
              <a:t>。</a:t>
            </a:r>
            <a:endParaRPr lang="zh-CN" altLang="en-US" sz="1000">
              <a:solidFill>
                <a:srgbClr val="000000"/>
              </a:solidFill>
              <a:latin typeface="MingLiU" panose="02020509000000000000" charset="-120"/>
              <a:ea typeface="宋体" panose="02010600030101010101" pitchFamily="2" charset="-122"/>
              <a:cs typeface="MingLiU" panose="02020509000000000000" charset="-120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071370" y="3666490"/>
            <a:ext cx="9021445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000">
                <a:latin typeface="MingLiU" panose="02020509000000000000" charset="-120"/>
                <a:ea typeface="MingLiU" panose="02020509000000000000" charset="-120"/>
              </a:rPr>
              <a:t>經，常也。利物爲義。孝爲百行之首，人之常德。</a:t>
            </a:r>
            <a:r>
              <a:rPr lang="en-US" altLang="zh-CN" baseline="30000">
                <a:latin typeface="MingLiU" panose="02020509000000000000" charset="-120"/>
                <a:ea typeface="MingLiU" panose="02020509000000000000" charset="-120"/>
              </a:rPr>
              <a:t>6</a:t>
            </a:r>
            <a:endParaRPr lang="en-US" altLang="zh-CN" baseline="30000">
              <a:latin typeface="MingLiU" panose="02020509000000000000" charset="-120"/>
              <a:ea typeface="MingLiU" panose="02020509000000000000" charset="-120"/>
            </a:endParaRP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629920" y="436880"/>
            <a:ext cx="4744720" cy="86042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zh-CN" altLang="en-US" sz="5000">
                <a:latin typeface="DFKai-SB" panose="03000509000000000000" charset="-120"/>
                <a:ea typeface="DFKai-SB" panose="03000509000000000000" charset="-120"/>
                <a:sym typeface="+mn-ea"/>
              </a:rPr>
              <a:t>二、知恩報恩</a:t>
            </a:r>
            <a:endParaRPr lang="zh-CN" altLang="en-US" sz="5000">
              <a:latin typeface="DFKai-SB" panose="03000509000000000000" charset="-120"/>
              <a:ea typeface="DFKai-SB" panose="03000509000000000000" charset="-120"/>
            </a:endParaRPr>
          </a:p>
        </p:txBody>
      </p:sp>
      <p:sp>
        <p:nvSpPr>
          <p:cNvPr id="13" name="文本框 12"/>
          <p:cNvSpPr txBox="1"/>
          <p:nvPr>
            <p:custDataLst>
              <p:tags r:id="rId1"/>
            </p:custDataLst>
          </p:nvPr>
        </p:nvSpPr>
        <p:spPr>
          <a:xfrm>
            <a:off x="3020695" y="4063365"/>
            <a:ext cx="2336165" cy="1383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zh-CN" altLang="en-US" sz="4000">
                <a:latin typeface="楷体" panose="02010609060101010101" charset="-122"/>
                <a:ea typeface="楷体" panose="02010609060101010101" charset="-122"/>
                <a:sym typeface="+mn-ea"/>
              </a:rPr>
              <a:t>如天</a:t>
            </a:r>
            <a:endParaRPr lang="zh-CN" altLang="en-US" sz="4000"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algn="ctr"/>
            <a:r>
              <a:rPr lang="zh-CN" altLang="en-US" sz="4000">
                <a:latin typeface="楷体" panose="02010609060101010101" charset="-122"/>
                <a:ea typeface="楷体" panose="02010609060101010101" charset="-122"/>
                <a:sym typeface="+mn-ea"/>
              </a:rPr>
              <a:t>恆常不變</a:t>
            </a:r>
            <a:r>
              <a:rPr lang="en-US" altLang="zh-CN" sz="4000"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altLang="zh-CN" sz="4400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endParaRPr lang="zh-CN" altLang="en-US" sz="4400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2"/>
            </p:custDataLst>
          </p:nvPr>
        </p:nvSpPr>
        <p:spPr>
          <a:xfrm>
            <a:off x="4992370" y="2407920"/>
            <a:ext cx="2068195" cy="81470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/>
            <a:r>
              <a:rPr lang="zh-CN" altLang="en-US" sz="4400">
                <a:latin typeface="楷体" panose="02010609060101010101" charset="-122"/>
                <a:ea typeface="楷体" panose="02010609060101010101" charset="-122"/>
              </a:rPr>
              <a:t>親恩</a:t>
            </a:r>
            <a:endParaRPr lang="zh-CN" altLang="en-US" sz="44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"/>
            </p:custDataLst>
          </p:nvPr>
        </p:nvSpPr>
        <p:spPr>
          <a:xfrm>
            <a:off x="6543040" y="4063365"/>
            <a:ext cx="2336165" cy="1383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zh-CN" altLang="en-US" sz="4000">
                <a:latin typeface="楷体" panose="02010609060101010101" charset="-122"/>
                <a:ea typeface="楷体" panose="02010609060101010101" charset="-122"/>
                <a:sym typeface="+mn-ea"/>
              </a:rPr>
              <a:t>如地</a:t>
            </a:r>
            <a:endParaRPr lang="zh-CN" altLang="en-US" sz="4000"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algn="ctr"/>
            <a:r>
              <a:rPr lang="zh-CN" altLang="en-US" sz="4000">
                <a:latin typeface="楷体" panose="02010609060101010101" charset="-122"/>
                <a:ea typeface="楷体" panose="02010609060101010101" charset="-122"/>
                <a:sym typeface="+mn-ea"/>
              </a:rPr>
              <a:t>全力關愛</a:t>
            </a:r>
            <a:endParaRPr lang="zh-CN" altLang="en-US" sz="4000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4"/>
            </p:custDataLst>
          </p:nvPr>
        </p:nvSpPr>
        <p:spPr>
          <a:xfrm>
            <a:off x="4992370" y="5669915"/>
            <a:ext cx="2068195" cy="81470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/>
            <a:r>
              <a:rPr lang="zh-CN" altLang="en-US" sz="4400">
                <a:latin typeface="楷体" panose="02010609060101010101" charset="-122"/>
                <a:ea typeface="楷体" panose="02010609060101010101" charset="-122"/>
              </a:rPr>
              <a:t>報恩</a:t>
            </a:r>
            <a:endParaRPr lang="zh-CN" altLang="en-US" sz="4400">
              <a:latin typeface="楷体" panose="02010609060101010101" charset="-122"/>
              <a:ea typeface="楷体" panose="02010609060101010101" charset="-122"/>
            </a:endParaRPr>
          </a:p>
        </p:txBody>
      </p:sp>
      <p:grpSp>
        <p:nvGrpSpPr>
          <p:cNvPr id="40" name="组合 39"/>
          <p:cNvGrpSpPr/>
          <p:nvPr>
            <p:custDataLst>
              <p:tags r:id="rId5"/>
            </p:custDataLst>
          </p:nvPr>
        </p:nvGrpSpPr>
        <p:grpSpPr>
          <a:xfrm>
            <a:off x="5402580" y="3884295"/>
            <a:ext cx="1247775" cy="1225425"/>
            <a:chOff x="8230" y="4743"/>
            <a:chExt cx="2404" cy="2403"/>
          </a:xfrm>
        </p:grpSpPr>
        <p:sp>
          <p:nvSpPr>
            <p:cNvPr id="18" name="椭圆 17"/>
            <p:cNvSpPr/>
            <p:nvPr>
              <p:custDataLst>
                <p:tags r:id="rId6"/>
              </p:custDataLst>
            </p:nvPr>
          </p:nvSpPr>
          <p:spPr>
            <a:xfrm>
              <a:off x="8230" y="4743"/>
              <a:ext cx="2404" cy="2403"/>
            </a:xfrm>
            <a:prstGeom prst="ellipse">
              <a:avLst/>
            </a:prstGeom>
            <a:solidFill>
              <a:srgbClr val="376FFF">
                <a:lumMod val="20000"/>
                <a:lumOff val="80000"/>
                <a:alpha val="60000"/>
              </a:srgbClr>
            </a:solidFill>
            <a:ln>
              <a:noFill/>
            </a:ln>
            <a:effectLst/>
          </p:spPr>
          <p:style>
            <a:lnRef idx="2">
              <a:srgbClr val="376FFF">
                <a:shade val="50000"/>
              </a:srgbClr>
            </a:lnRef>
            <a:fillRef idx="1">
              <a:srgbClr val="376FFF"/>
            </a:fillRef>
            <a:effectRef idx="0">
              <a:srgbClr val="376FFF"/>
            </a:effectRef>
            <a:fontRef idx="minor">
              <a:srgbClr val="FFFFFF"/>
            </a:fontRef>
          </p:style>
          <p:txBody>
            <a:bodyPr vertOverflow="overflow" horzOverflow="overflow" vert="horz" wrap="square" numCol="1" spcCol="0" rtlCol="0" fromWordArt="0" anchor="ctr" anchorCtr="0" forceAA="0" compatLnSpc="1">
              <a:noAutofit/>
            </a:bodyPr>
            <a:lstStyle/>
            <a:p>
              <a:pPr lvl="0" algn="ctr">
                <a:buClrTx/>
                <a:buSzTx/>
                <a:buFontTx/>
              </a:pPr>
              <a:endParaRPr lang="zh-CN" altLang="en-US">
                <a:cs typeface="微软雅黑" panose="020B0503020204020204" charset="-122"/>
                <a:sym typeface="+mn-ea"/>
              </a:endParaRPr>
            </a:p>
          </p:txBody>
        </p:sp>
        <p:sp>
          <p:nvSpPr>
            <p:cNvPr id="38" name="文本框 37"/>
            <p:cNvSpPr txBox="1"/>
            <p:nvPr>
              <p:custDataLst>
                <p:tags r:id="rId7"/>
              </p:custDataLst>
            </p:nvPr>
          </p:nvSpPr>
          <p:spPr>
            <a:xfrm>
              <a:off x="8697" y="5303"/>
              <a:ext cx="1412" cy="128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/>
              <a:r>
                <a:rPr lang="zh-CN" altLang="en-US" sz="4400">
                  <a:latin typeface="楷体" panose="02010609060101010101" charset="-122"/>
                  <a:ea typeface="楷体" panose="02010609060101010101" charset="-122"/>
                </a:rPr>
                <a:t>孝</a:t>
              </a:r>
              <a:endParaRPr lang="zh-CN" altLang="en-US" sz="4400"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sp>
        <p:nvSpPr>
          <p:cNvPr id="39" name="等腰三角形 38"/>
          <p:cNvSpPr/>
          <p:nvPr/>
        </p:nvSpPr>
        <p:spPr>
          <a:xfrm>
            <a:off x="1424940" y="1541780"/>
            <a:ext cx="9128760" cy="5015865"/>
          </a:xfrm>
          <a:prstGeom prst="triangl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  <p:custDataLst>
      <p:tags r:id="rId8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000">
        <p159:morph option="byObjec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/>
        </p:nvSpPr>
        <p:spPr>
          <a:xfrm>
            <a:off x="3297555" y="579755"/>
            <a:ext cx="713994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zh-CN" altLang="en-US" sz="5400">
                <a:latin typeface="DFKai-SB" panose="03000509000000000000" charset="-120"/>
                <a:ea typeface="DFKai-SB" panose="03000509000000000000" charset="-120"/>
                <a:sym typeface="+mn-ea"/>
              </a:rPr>
              <a:t>叁、如何樂供子職</a:t>
            </a:r>
            <a:endParaRPr lang="zh-CN" altLang="en-US" sz="5400">
              <a:latin typeface="DFKai-SB" panose="03000509000000000000" charset="-120"/>
              <a:ea typeface="DFKai-SB" panose="03000509000000000000" charset="-12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688715" y="2536190"/>
            <a:ext cx="487934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4000">
                <a:latin typeface="DFKai-SB" panose="03000509000000000000" charset="-120"/>
                <a:ea typeface="DFKai-SB" panose="03000509000000000000" charset="-120"/>
              </a:rPr>
              <a:t>一、知親愛子之心行</a:t>
            </a:r>
            <a:endParaRPr lang="zh-CN" altLang="en-US" sz="4000">
              <a:latin typeface="DFKai-SB" panose="03000509000000000000" charset="-120"/>
              <a:ea typeface="DFKai-SB" panose="03000509000000000000" charset="-12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3688715" y="4319270"/>
            <a:ext cx="378714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4000">
                <a:latin typeface="DFKai-SB" panose="03000509000000000000" charset="-120"/>
                <a:ea typeface="DFKai-SB" panose="03000509000000000000" charset="-120"/>
              </a:rPr>
              <a:t>二、養親之身心</a:t>
            </a:r>
            <a:endParaRPr lang="zh-CN" altLang="en-US" sz="4000">
              <a:latin typeface="DFKai-SB" panose="03000509000000000000" charset="-120"/>
              <a:ea typeface="DFKai-SB" panose="03000509000000000000" charset="-120"/>
            </a:endParaRP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000">
        <p159:morph option="byObject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1450975" y="1938655"/>
            <a:ext cx="5589270" cy="40925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30000"/>
              </a:lnSpc>
            </a:pPr>
            <a:r>
              <a:rPr lang="zh-CN" altLang="en-US" sz="4000">
                <a:latin typeface="楷体" panose="02010609060101010101" charset="-122"/>
                <a:ea typeface="楷体" panose="02010609060101010101" charset="-122"/>
              </a:rPr>
              <a:t>食：</a:t>
            </a:r>
            <a:r>
              <a:rPr lang="en-US" altLang="zh-CN" sz="4000"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000">
                <a:latin typeface="楷体" panose="02010609060101010101" charset="-122"/>
                <a:ea typeface="楷体" panose="02010609060101010101" charset="-122"/>
              </a:rPr>
              <a:t>喜愛</a:t>
            </a:r>
            <a:r>
              <a:rPr lang="en-US" altLang="zh-CN" sz="4000">
                <a:latin typeface="楷体" panose="02010609060101010101" charset="-122"/>
                <a:ea typeface="楷体" panose="02010609060101010101" charset="-122"/>
              </a:rPr>
              <a:t>  </a:t>
            </a:r>
            <a:r>
              <a:rPr lang="zh-CN" altLang="en-US" sz="4000">
                <a:latin typeface="楷体" panose="02010609060101010101" charset="-122"/>
                <a:ea typeface="楷体" panose="02010609060101010101" charset="-122"/>
              </a:rPr>
              <a:t>晾粥</a:t>
            </a:r>
            <a:r>
              <a:rPr lang="en-US" altLang="zh-CN" sz="4000">
                <a:latin typeface="楷体" panose="02010609060101010101" charset="-122"/>
                <a:ea typeface="楷体" panose="02010609060101010101" charset="-122"/>
              </a:rPr>
              <a:t> </a:t>
            </a:r>
            <a:endParaRPr lang="zh-CN" altLang="en-US" sz="4000"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4000">
                <a:latin typeface="楷体" panose="02010609060101010101" charset="-122"/>
                <a:ea typeface="楷体" panose="02010609060101010101" charset="-122"/>
                <a:sym typeface="+mn-ea"/>
              </a:rPr>
              <a:t>衣：</a:t>
            </a:r>
            <a:r>
              <a:rPr lang="en-US" altLang="zh-CN" sz="4000"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zh-CN" altLang="en-US" sz="4000">
                <a:latin typeface="楷体" panose="02010609060101010101" charset="-122"/>
                <a:ea typeface="楷体" panose="02010609060101010101" charset="-122"/>
                <a:sym typeface="+mn-ea"/>
              </a:rPr>
              <a:t>縫補</a:t>
            </a:r>
            <a:r>
              <a:rPr lang="en-US" altLang="zh-CN" sz="4000">
                <a:latin typeface="楷体" panose="02010609060101010101" charset="-122"/>
                <a:ea typeface="楷体" panose="02010609060101010101" charset="-122"/>
                <a:sym typeface="+mn-ea"/>
              </a:rPr>
              <a:t>  </a:t>
            </a:r>
            <a:r>
              <a:rPr lang="zh-CN" altLang="en-US" sz="4000">
                <a:latin typeface="楷体" panose="02010609060101010101" charset="-122"/>
                <a:ea typeface="楷体" panose="02010609060101010101" charset="-122"/>
                <a:sym typeface="+mn-ea"/>
              </a:rPr>
              <a:t>添置</a:t>
            </a:r>
            <a:endParaRPr lang="zh-CN" altLang="en-US" sz="4000"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>
              <a:lnSpc>
                <a:spcPct val="130000"/>
              </a:lnSpc>
            </a:pPr>
            <a:r>
              <a:rPr lang="zh-CN" altLang="en-US" sz="4000">
                <a:latin typeface="楷体" panose="02010609060101010101" charset="-122"/>
                <a:ea typeface="楷体" panose="02010609060101010101" charset="-122"/>
              </a:rPr>
              <a:t>住：</a:t>
            </a:r>
            <a:r>
              <a:rPr lang="en-US" altLang="zh-CN" sz="4000"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000">
                <a:latin typeface="楷体" panose="02010609060101010101" charset="-122"/>
                <a:ea typeface="楷体" panose="02010609060101010101" charset="-122"/>
              </a:rPr>
              <a:t>床品</a:t>
            </a:r>
            <a:r>
              <a:rPr lang="en-US" altLang="zh-CN" sz="4000">
                <a:latin typeface="楷体" panose="02010609060101010101" charset="-122"/>
                <a:ea typeface="楷体" panose="02010609060101010101" charset="-122"/>
              </a:rPr>
              <a:t>  </a:t>
            </a:r>
            <a:r>
              <a:rPr lang="zh-CN" altLang="en-US" sz="4000">
                <a:latin typeface="楷体" panose="02010609060101010101" charset="-122"/>
                <a:ea typeface="楷体" panose="02010609060101010101" charset="-122"/>
              </a:rPr>
              <a:t>介紹</a:t>
            </a:r>
            <a:endParaRPr lang="zh-CN" altLang="en-US" sz="4000"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4000">
                <a:latin typeface="楷体" panose="02010609060101010101" charset="-122"/>
                <a:ea typeface="楷体" panose="02010609060101010101" charset="-122"/>
              </a:rPr>
              <a:t>行：</a:t>
            </a:r>
            <a:r>
              <a:rPr lang="en-US" altLang="zh-CN" sz="4000"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000">
                <a:latin typeface="楷体" panose="02010609060101010101" charset="-122"/>
                <a:ea typeface="楷体" panose="02010609060101010101" charset="-122"/>
              </a:rPr>
              <a:t>送行</a:t>
            </a:r>
            <a:r>
              <a:rPr lang="en-US" altLang="zh-CN" sz="4000">
                <a:latin typeface="楷体" panose="02010609060101010101" charset="-122"/>
                <a:ea typeface="楷体" panose="02010609060101010101" charset="-122"/>
              </a:rPr>
              <a:t>  </a:t>
            </a:r>
            <a:r>
              <a:rPr lang="zh-CN" altLang="en-US" sz="4000">
                <a:latin typeface="楷体" panose="02010609060101010101" charset="-122"/>
                <a:ea typeface="楷体" panose="02010609060101010101" charset="-122"/>
              </a:rPr>
              <a:t>詢問</a:t>
            </a:r>
            <a:r>
              <a:rPr lang="en-US" altLang="zh-CN" sz="4000">
                <a:latin typeface="楷体" panose="02010609060101010101" charset="-122"/>
                <a:ea typeface="楷体" panose="02010609060101010101" charset="-122"/>
              </a:rPr>
              <a:t> </a:t>
            </a:r>
            <a:endParaRPr lang="en-US" altLang="zh-CN" sz="4000"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4000">
                <a:latin typeface="楷体" panose="02010609060101010101" charset="-122"/>
                <a:ea typeface="楷体" panose="02010609060101010101" charset="-122"/>
              </a:rPr>
              <a:t>病：</a:t>
            </a:r>
            <a:r>
              <a:rPr lang="en-US" altLang="zh-CN" sz="4000"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000">
                <a:latin typeface="楷体" panose="02010609060101010101" charset="-122"/>
                <a:ea typeface="楷体" panose="02010609060101010101" charset="-122"/>
              </a:rPr>
              <a:t>湯</a:t>
            </a:r>
            <a:r>
              <a:rPr lang="en-US" altLang="zh-CN" sz="4000"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000">
                <a:latin typeface="楷体" panose="02010609060101010101" charset="-122"/>
                <a:ea typeface="楷体" panose="02010609060101010101" charset="-122"/>
              </a:rPr>
              <a:t>菜</a:t>
            </a:r>
            <a:r>
              <a:rPr lang="en-US" altLang="zh-CN" sz="4000"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000">
                <a:latin typeface="楷体" panose="02010609060101010101" charset="-122"/>
                <a:ea typeface="楷体" panose="02010609060101010101" charset="-122"/>
              </a:rPr>
              <a:t>水</a:t>
            </a:r>
            <a:r>
              <a:rPr lang="en-US" altLang="zh-CN" sz="4000"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000">
                <a:latin typeface="楷体" panose="02010609060101010101" charset="-122"/>
                <a:ea typeface="楷体" panose="02010609060101010101" charset="-122"/>
              </a:rPr>
              <a:t>红豆袋</a:t>
            </a:r>
            <a:endParaRPr lang="zh-CN" altLang="en-US" sz="40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29920" y="436880"/>
            <a:ext cx="5949315" cy="86042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zh-CN" altLang="en-US" sz="5000">
                <a:latin typeface="DFKai-SB" panose="03000509000000000000" charset="-120"/>
                <a:ea typeface="DFKai-SB" panose="03000509000000000000" charset="-120"/>
                <a:sym typeface="+mn-ea"/>
              </a:rPr>
              <a:t>一、知親愛子之心行</a:t>
            </a:r>
            <a:endParaRPr lang="zh-CN" altLang="en-US" sz="5000">
              <a:latin typeface="DFKai-SB" panose="03000509000000000000" charset="-120"/>
              <a:ea typeface="DFKai-SB" panose="03000509000000000000" charset="-12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7654925" y="2957830"/>
            <a:ext cx="2457450" cy="15068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4000">
                <a:latin typeface="DFKai-SB" panose="03000509000000000000" charset="-120"/>
                <a:ea typeface="DFKai-SB" panose="03000509000000000000" charset="-120"/>
              </a:rPr>
              <a:t>付出無求</a:t>
            </a:r>
            <a:endParaRPr lang="zh-CN" altLang="en-US" sz="4000">
              <a:latin typeface="DFKai-SB" panose="03000509000000000000" charset="-120"/>
              <a:ea typeface="DFKai-SB" panose="03000509000000000000" charset="-120"/>
            </a:endParaRPr>
          </a:p>
          <a:p>
            <a:pPr>
              <a:lnSpc>
                <a:spcPct val="30000"/>
              </a:lnSpc>
            </a:pPr>
            <a:endParaRPr lang="zh-CN" altLang="en-US" sz="4000">
              <a:latin typeface="DFKai-SB" panose="03000509000000000000" charset="-120"/>
              <a:ea typeface="DFKai-SB" panose="03000509000000000000" charset="-120"/>
            </a:endParaRPr>
          </a:p>
          <a:p>
            <a:r>
              <a:rPr lang="zh-CN" altLang="en-US" sz="4000">
                <a:latin typeface="DFKai-SB" panose="03000509000000000000" charset="-120"/>
                <a:ea typeface="DFKai-SB" panose="03000509000000000000" charset="-120"/>
              </a:rPr>
              <a:t>無怨無悔</a:t>
            </a:r>
            <a:endParaRPr lang="zh-CN" altLang="en-US" sz="4000">
              <a:latin typeface="DFKai-SB" panose="03000509000000000000" charset="-120"/>
              <a:ea typeface="DFKai-SB" panose="03000509000000000000" charset="-120"/>
            </a:endParaRPr>
          </a:p>
        </p:txBody>
      </p:sp>
      <p:sp>
        <p:nvSpPr>
          <p:cNvPr id="3" name="椭圆 2"/>
          <p:cNvSpPr/>
          <p:nvPr/>
        </p:nvSpPr>
        <p:spPr>
          <a:xfrm>
            <a:off x="7252970" y="2385060"/>
            <a:ext cx="3108960" cy="2658745"/>
          </a:xfrm>
          <a:prstGeom prst="ellipse">
            <a:avLst/>
          </a:prstGeom>
          <a:noFill/>
          <a:ln>
            <a:solidFill>
              <a:srgbClr val="00B0F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000">
        <p159:morph option="byObject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629920" y="436880"/>
            <a:ext cx="4721225" cy="86042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zh-CN" altLang="en-US" sz="5000">
                <a:latin typeface="DFKai-SB" panose="03000509000000000000" charset="-120"/>
                <a:ea typeface="DFKai-SB" panose="03000509000000000000" charset="-120"/>
                <a:sym typeface="+mn-ea"/>
              </a:rPr>
              <a:t>二、養親之身心</a:t>
            </a:r>
            <a:endParaRPr lang="zh-CN" altLang="en-US" sz="5000">
              <a:latin typeface="DFKai-SB" panose="03000509000000000000" charset="-120"/>
              <a:ea typeface="DFKai-SB" panose="03000509000000000000" charset="-12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986790" y="3436620"/>
            <a:ext cx="638048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4000">
                <a:latin typeface="楷体" panose="02010609060101010101" charset="-122"/>
                <a:ea typeface="楷体" panose="02010609060101010101" charset="-122"/>
              </a:rPr>
              <a:t>陸績懷橘</a:t>
            </a:r>
            <a:r>
              <a:rPr lang="en-US" altLang="zh-CN" sz="4000">
                <a:latin typeface="楷体" panose="02010609060101010101" charset="-122"/>
                <a:ea typeface="楷体" panose="02010609060101010101" charset="-122"/>
              </a:rPr>
              <a:t>—— </a:t>
            </a:r>
            <a:r>
              <a:rPr lang="zh-CN" altLang="en-US" sz="4000">
                <a:latin typeface="楷体" panose="02010609060101010101" charset="-122"/>
                <a:ea typeface="楷体" panose="02010609060101010101" charset="-122"/>
                <a:sym typeface="+mn-ea"/>
              </a:rPr>
              <a:t>禮品</a:t>
            </a:r>
            <a:r>
              <a:rPr lang="en-US" altLang="zh-CN" sz="4000"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zh-CN" altLang="en-US" sz="4000">
                <a:latin typeface="楷体" panose="02010609060101010101" charset="-122"/>
                <a:ea typeface="楷体" panose="02010609060101010101" charset="-122"/>
                <a:sym typeface="+mn-ea"/>
              </a:rPr>
              <a:t>好風景</a:t>
            </a:r>
            <a:endParaRPr lang="en-US" altLang="zh-CN" sz="40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987425" y="2369820"/>
            <a:ext cx="662559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4000">
                <a:latin typeface="楷体" panose="02010609060101010101" charset="-122"/>
                <a:ea typeface="楷体" panose="02010609060101010101" charset="-122"/>
              </a:rPr>
              <a:t>子路負米</a:t>
            </a:r>
            <a:r>
              <a:rPr lang="en-US" altLang="zh-CN" sz="4000">
                <a:latin typeface="楷体" panose="02010609060101010101" charset="-122"/>
                <a:ea typeface="楷体" panose="02010609060101010101" charset="-122"/>
              </a:rPr>
              <a:t>—— </a:t>
            </a:r>
            <a:r>
              <a:rPr lang="zh-CN" altLang="en-US" sz="4000">
                <a:latin typeface="楷体" panose="02010609060101010101" charset="-122"/>
                <a:ea typeface="楷体" panose="02010609060101010101" charset="-122"/>
                <a:sym typeface="+mn-ea"/>
              </a:rPr>
              <a:t>買菜</a:t>
            </a:r>
            <a:r>
              <a:rPr lang="en-US" altLang="zh-CN" sz="4000"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zh-CN" altLang="en-US" sz="4000">
                <a:latin typeface="楷体" panose="02010609060101010101" charset="-122"/>
                <a:ea typeface="楷体" panose="02010609060101010101" charset="-122"/>
                <a:sym typeface="+mn-ea"/>
              </a:rPr>
              <a:t>取快遞</a:t>
            </a:r>
            <a:endParaRPr lang="en-US" altLang="zh-CN" sz="4000"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11" name="图片 10" descr="178121681997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456930" y="916940"/>
            <a:ext cx="3330575" cy="4436745"/>
          </a:xfrm>
          <a:prstGeom prst="round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1016635" y="4893310"/>
            <a:ext cx="614553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sz="4000">
                <a:latin typeface="楷体" panose="02010609060101010101" charset="-122"/>
                <a:ea typeface="楷体" panose="02010609060101010101" charset="-122"/>
              </a:rPr>
              <a:t>善心</a:t>
            </a:r>
            <a:r>
              <a:rPr lang="en-US" altLang="zh-CN" sz="4000">
                <a:latin typeface="楷体" panose="02010609060101010101" charset="-122"/>
                <a:ea typeface="楷体" panose="02010609060101010101" charset="-122"/>
              </a:rPr>
              <a:t> + </a:t>
            </a:r>
            <a:r>
              <a:rPr lang="zh-CN" altLang="en-US" sz="4000">
                <a:latin typeface="楷体" panose="02010609060101010101" charset="-122"/>
                <a:ea typeface="楷体" panose="02010609060101010101" charset="-122"/>
                <a:sym typeface="+mn-ea"/>
              </a:rPr>
              <a:t>方法</a:t>
            </a:r>
            <a:r>
              <a:rPr lang="en-US" altLang="zh-CN" sz="4000">
                <a:latin typeface="楷体" panose="02010609060101010101" charset="-122"/>
                <a:ea typeface="楷体" panose="02010609060101010101" charset="-122"/>
                <a:sym typeface="+mn-ea"/>
              </a:rPr>
              <a:t> + </a:t>
            </a:r>
            <a:r>
              <a:rPr lang="zh-CN" altLang="en-US" sz="4000">
                <a:latin typeface="楷体" panose="02010609060101010101" charset="-122"/>
                <a:ea typeface="楷体" panose="02010609060101010101" charset="-122"/>
              </a:rPr>
              <a:t>時機</a:t>
            </a:r>
            <a:r>
              <a:rPr lang="en-US" altLang="zh-CN" sz="4000">
                <a:latin typeface="楷体" panose="02010609060101010101" charset="-122"/>
                <a:ea typeface="楷体" panose="02010609060101010101" charset="-122"/>
              </a:rPr>
              <a:t>  </a:t>
            </a:r>
            <a:endParaRPr lang="zh-CN" altLang="en-US" sz="40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4" name="圆角矩形 3"/>
          <p:cNvSpPr/>
          <p:nvPr/>
        </p:nvSpPr>
        <p:spPr>
          <a:xfrm>
            <a:off x="824230" y="4786630"/>
            <a:ext cx="6417310" cy="943610"/>
          </a:xfrm>
          <a:prstGeom prst="roundRect">
            <a:avLst/>
          </a:prstGeom>
          <a:noFill/>
          <a:ln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  <p:custDataLst>
      <p:tags r:id="rId2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000">
        <p159:morph option="byObject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629920" y="436880"/>
            <a:ext cx="1541780" cy="86042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zh-CN" altLang="en-US" sz="5000">
                <a:latin typeface="DFKai-SB" panose="03000509000000000000" charset="-120"/>
                <a:ea typeface="DFKai-SB" panose="03000509000000000000" charset="-120"/>
                <a:sym typeface="+mn-ea"/>
              </a:rPr>
              <a:t>總結</a:t>
            </a:r>
            <a:endParaRPr lang="zh-CN" altLang="en-US" sz="5000">
              <a:latin typeface="DFKai-SB" panose="03000509000000000000" charset="-120"/>
              <a:ea typeface="DFKai-SB" panose="03000509000000000000" charset="-12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187450" y="2879725"/>
            <a:ext cx="10008870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4400">
                <a:latin typeface="楷体" panose="02010609060101010101" charset="-122"/>
                <a:ea typeface="楷体" panose="02010609060101010101" charset="-122"/>
              </a:rPr>
              <a:t>身份萬千</a:t>
            </a:r>
            <a:r>
              <a:rPr lang="en-US" altLang="zh-CN" sz="4400"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400">
                <a:latin typeface="楷体" panose="02010609060101010101" charset="-122"/>
                <a:ea typeface="楷体" panose="02010609060101010101" charset="-122"/>
              </a:rPr>
              <a:t>子職是本</a:t>
            </a:r>
            <a:r>
              <a:rPr lang="en-US" altLang="zh-CN" sz="4400"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400">
                <a:latin typeface="楷体" panose="02010609060101010101" charset="-122"/>
                <a:ea typeface="楷体" panose="02010609060101010101" charset="-122"/>
              </a:rPr>
              <a:t>樂供斯職</a:t>
            </a:r>
            <a:r>
              <a:rPr lang="en-US" altLang="zh-CN" sz="4400"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400">
                <a:latin typeface="楷体" panose="02010609060101010101" charset="-122"/>
                <a:ea typeface="楷体" panose="02010609060101010101" charset="-122"/>
              </a:rPr>
              <a:t>不愧親恩</a:t>
            </a:r>
            <a:r>
              <a:rPr lang="en-US" altLang="zh-CN" sz="4000">
                <a:latin typeface="楷体" panose="02010609060101010101" charset="-122"/>
                <a:ea typeface="楷体" panose="02010609060101010101" charset="-122"/>
              </a:rPr>
              <a:t> </a:t>
            </a:r>
            <a:endParaRPr lang="en-US" altLang="zh-CN" sz="40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000">
        <p159:morph option="byObject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/>
        </p:nvSpPr>
        <p:spPr>
          <a:xfrm>
            <a:off x="2489835" y="2589530"/>
            <a:ext cx="7139940" cy="11068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 sz="6600" b="1">
                <a:latin typeface="DFKai-SB" panose="03000509000000000000" charset="-120"/>
                <a:ea typeface="DFKai-SB" panose="03000509000000000000" charset="-120"/>
              </a:rPr>
              <a:t>感恩聆聽</a:t>
            </a:r>
            <a:endParaRPr lang="zh-CN" altLang="en-US" sz="6600" b="1">
              <a:latin typeface="DFKai-SB" panose="03000509000000000000" charset="-120"/>
              <a:ea typeface="DFKai-SB" panose="03000509000000000000" charset="-120"/>
            </a:endParaRP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000">
        <p159:morph option="byObject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/>
        </p:nvSpPr>
        <p:spPr>
          <a:xfrm>
            <a:off x="2486025" y="399415"/>
            <a:ext cx="7139940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 sz="4400" b="1">
                <a:latin typeface="DFKai-SB" panose="03000509000000000000" charset="-120"/>
                <a:ea typeface="DFKai-SB" panose="03000509000000000000" charset="-120"/>
              </a:rPr>
              <a:t>參考文獻</a:t>
            </a:r>
            <a:endParaRPr lang="zh-CN" altLang="en-US" sz="4400" b="1">
              <a:latin typeface="DFKai-SB" panose="03000509000000000000" charset="-120"/>
              <a:ea typeface="DFKai-SB" panose="03000509000000000000" charset="-12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47065" y="1650365"/>
            <a:ext cx="621792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200">
                <a:latin typeface="DFKai-SB" panose="03000509000000000000" charset="-120"/>
                <a:ea typeface="DFKai-SB" panose="03000509000000000000" charset="-120"/>
              </a:rPr>
              <a:t>一、古籍專書（按朝代）</a:t>
            </a:r>
            <a:endParaRPr lang="zh-CN" altLang="en-US" sz="3200">
              <a:latin typeface="DFKai-SB" panose="03000509000000000000" charset="-120"/>
              <a:ea typeface="DFKai-SB" panose="03000509000000000000" charset="-12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528955" y="2474595"/>
            <a:ext cx="11406505" cy="1822450"/>
          </a:xfrm>
          <a:prstGeom prst="rect">
            <a:avLst/>
          </a:prstGeom>
        </p:spPr>
        <p:txBody>
          <a:bodyPr wrap="square">
            <a:spAutoFit/>
          </a:bodyPr>
          <a:p>
            <a:pPr marL="0" indent="266700" algn="l" defTabSz="26670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500">
                <a:solidFill>
                  <a:srgbClr val="000000"/>
                </a:solidFill>
                <a:latin typeface="DFKai-SB" panose="03000509000000000000" charset="-120"/>
                <a:ea typeface="DFKai-SB" panose="03000509000000000000" charset="-120"/>
                <a:cs typeface="DFKai-SB" panose="03000509000000000000" charset="-120"/>
                <a:sym typeface="+mn-ea"/>
              </a:rPr>
              <a:t>〔唐〕李隆基撰、〔宋〕邢昺疏：《孝经注疏》北京：北京大学出版社，</a:t>
            </a:r>
            <a:r>
              <a:rPr lang="en-US" altLang="zh-CN" sz="2500">
                <a:solidFill>
                  <a:srgbClr val="000000"/>
                </a:solidFill>
                <a:latin typeface="DFKai-SB" panose="03000509000000000000" charset="-120"/>
                <a:ea typeface="DFKai-SB" panose="03000509000000000000" charset="-120"/>
                <a:cs typeface="DFKai-SB" panose="03000509000000000000" charset="-120"/>
                <a:sym typeface="+mn-ea"/>
              </a:rPr>
              <a:t>2000</a:t>
            </a:r>
            <a:r>
              <a:rPr lang="zh-CN" altLang="en-US" sz="2500">
                <a:solidFill>
                  <a:srgbClr val="000000"/>
                </a:solidFill>
                <a:latin typeface="DFKai-SB" panose="03000509000000000000" charset="-120"/>
                <a:ea typeface="DFKai-SB" panose="03000509000000000000" charset="-120"/>
                <a:cs typeface="DFKai-SB" panose="03000509000000000000" charset="-120"/>
                <a:sym typeface="+mn-ea"/>
              </a:rPr>
              <a:t>年。</a:t>
            </a:r>
            <a:endParaRPr lang="zh-CN" altLang="en-US" sz="2500">
              <a:solidFill>
                <a:srgbClr val="000000"/>
              </a:solidFill>
              <a:latin typeface="DFKai-SB" panose="03000509000000000000" charset="-120"/>
              <a:ea typeface="DFKai-SB" panose="03000509000000000000" charset="-120"/>
              <a:cs typeface="DFKai-SB" panose="03000509000000000000" charset="-120"/>
            </a:endParaRPr>
          </a:p>
          <a:p>
            <a:pPr marL="0" indent="266700" algn="l" defTabSz="26670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500">
                <a:solidFill>
                  <a:srgbClr val="000000"/>
                </a:solidFill>
                <a:latin typeface="DFKai-SB" panose="03000509000000000000" charset="-120"/>
                <a:ea typeface="DFKai-SB" panose="03000509000000000000" charset="-120"/>
                <a:cs typeface="DFKai-SB" panose="03000509000000000000" charset="-120"/>
              </a:rPr>
              <a:t>〔清〕劉寶楠撰，高流水點校：《論語正義》北京：中華書局，</a:t>
            </a:r>
            <a:r>
              <a:rPr lang="en-US" altLang="zh-CN" sz="2500">
                <a:solidFill>
                  <a:srgbClr val="000000"/>
                </a:solidFill>
                <a:latin typeface="DFKai-SB" panose="03000509000000000000" charset="-120"/>
                <a:ea typeface="DFKai-SB" panose="03000509000000000000" charset="-120"/>
                <a:cs typeface="DFKai-SB" panose="03000509000000000000" charset="-120"/>
              </a:rPr>
              <a:t>1990</a:t>
            </a:r>
            <a:r>
              <a:rPr lang="zh-CN" altLang="en-US" sz="2500">
                <a:solidFill>
                  <a:srgbClr val="000000"/>
                </a:solidFill>
                <a:latin typeface="DFKai-SB" panose="03000509000000000000" charset="-120"/>
                <a:ea typeface="DFKai-SB" panose="03000509000000000000" charset="-120"/>
                <a:cs typeface="DFKai-SB" panose="03000509000000000000" charset="-120"/>
              </a:rPr>
              <a:t>年。</a:t>
            </a:r>
            <a:endParaRPr lang="zh-CN" altLang="en-US" sz="2500">
              <a:solidFill>
                <a:srgbClr val="000000"/>
              </a:solidFill>
              <a:latin typeface="DFKai-SB" panose="03000509000000000000" charset="-120"/>
              <a:ea typeface="DFKai-SB" panose="03000509000000000000" charset="-120"/>
              <a:cs typeface="DFKai-SB" panose="03000509000000000000" charset="-12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000">
        <p159:morph option="byObject"/>
      </p:transition>
    </mc:Choice>
    <mc:Fallback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/>
        </p:nvSpPr>
        <p:spPr>
          <a:xfrm>
            <a:off x="2486025" y="399415"/>
            <a:ext cx="7139940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 sz="4400" b="1">
                <a:latin typeface="DFKai-SB" panose="03000509000000000000" charset="-120"/>
                <a:ea typeface="DFKai-SB" panose="03000509000000000000" charset="-120"/>
              </a:rPr>
              <a:t>參考文獻</a:t>
            </a:r>
            <a:endParaRPr lang="zh-CN" altLang="en-US" sz="4400" b="1">
              <a:latin typeface="DFKai-SB" panose="03000509000000000000" charset="-120"/>
              <a:ea typeface="DFKai-SB" panose="03000509000000000000" charset="-12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47065" y="1650365"/>
            <a:ext cx="621792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200">
                <a:latin typeface="DFKai-SB" panose="03000509000000000000" charset="-120"/>
                <a:ea typeface="DFKai-SB" panose="03000509000000000000" charset="-120"/>
              </a:rPr>
              <a:t>二、現代專書（按姓氏筆畫）</a:t>
            </a:r>
            <a:endParaRPr lang="zh-CN" altLang="en-US" sz="3200">
              <a:latin typeface="DFKai-SB" panose="03000509000000000000" charset="-120"/>
              <a:ea typeface="DFKai-SB" panose="03000509000000000000" charset="-12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528955" y="2474595"/>
            <a:ext cx="11406505" cy="2030095"/>
          </a:xfrm>
          <a:prstGeom prst="rect">
            <a:avLst/>
          </a:prstGeom>
        </p:spPr>
        <p:txBody>
          <a:bodyPr wrap="square">
            <a:spAutoFit/>
          </a:bodyPr>
          <a:p>
            <a:pPr marL="0" indent="266700" algn="l" defTabSz="26670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800">
                <a:solidFill>
                  <a:srgbClr val="000000"/>
                </a:solidFill>
                <a:latin typeface="DFKai-SB" panose="03000509000000000000" charset="-120"/>
                <a:ea typeface="DFKai-SB" panose="03000509000000000000" charset="-120"/>
                <a:cs typeface="DFKai-SB" panose="03000509000000000000" charset="-120"/>
                <a:sym typeface="+mn-ea"/>
              </a:rPr>
              <a:t>林尹，高明：《中文大辭典》，臺北：中國文化大學出版部，</a:t>
            </a:r>
            <a:r>
              <a:rPr lang="en-US" altLang="zh-CN" sz="2800">
                <a:solidFill>
                  <a:srgbClr val="000000"/>
                </a:solidFill>
                <a:latin typeface="DFKai-SB" panose="03000509000000000000" charset="-120"/>
                <a:ea typeface="DFKai-SB" panose="03000509000000000000" charset="-120"/>
                <a:cs typeface="DFKai-SB" panose="03000509000000000000" charset="-120"/>
                <a:sym typeface="+mn-ea"/>
              </a:rPr>
              <a:t>1990</a:t>
            </a:r>
            <a:r>
              <a:rPr lang="zh-CN" altLang="en-US" sz="2800">
                <a:solidFill>
                  <a:srgbClr val="000000"/>
                </a:solidFill>
                <a:latin typeface="DFKai-SB" panose="03000509000000000000" charset="-120"/>
                <a:ea typeface="DFKai-SB" panose="03000509000000000000" charset="-120"/>
                <a:cs typeface="DFKai-SB" panose="03000509000000000000" charset="-120"/>
                <a:sym typeface="+mn-ea"/>
              </a:rPr>
              <a:t>年。</a:t>
            </a:r>
            <a:endParaRPr lang="zh-CN" altLang="en-US" sz="2800">
              <a:solidFill>
                <a:srgbClr val="000000"/>
              </a:solidFill>
              <a:latin typeface="DFKai-SB" panose="03000509000000000000" charset="-120"/>
              <a:ea typeface="DFKai-SB" panose="03000509000000000000" charset="-120"/>
              <a:cs typeface="DFKai-SB" panose="03000509000000000000" charset="-120"/>
            </a:endParaRPr>
          </a:p>
          <a:p>
            <a:pPr marL="0" indent="266700" algn="l" defTabSz="26670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800">
                <a:solidFill>
                  <a:srgbClr val="000000"/>
                </a:solidFill>
                <a:latin typeface="DFKai-SB" panose="03000509000000000000" charset="-120"/>
                <a:ea typeface="DFKai-SB" panose="03000509000000000000" charset="-120"/>
                <a:cs typeface="DFKai-SB" panose="03000509000000000000" charset="-120"/>
                <a:sym typeface="+mn-ea"/>
              </a:rPr>
              <a:t>高樹藩：《正中形音義綜合大字典》，臺北：正中書局，</a:t>
            </a:r>
            <a:r>
              <a:rPr lang="en-US" altLang="zh-CN" sz="2800">
                <a:solidFill>
                  <a:srgbClr val="000000"/>
                </a:solidFill>
                <a:latin typeface="DFKai-SB" panose="03000509000000000000" charset="-120"/>
                <a:ea typeface="DFKai-SB" panose="03000509000000000000" charset="-120"/>
                <a:cs typeface="DFKai-SB" panose="03000509000000000000" charset="-120"/>
                <a:sym typeface="+mn-ea"/>
              </a:rPr>
              <a:t>2007</a:t>
            </a:r>
            <a:r>
              <a:rPr lang="zh-CN" altLang="en-US" sz="2800">
                <a:solidFill>
                  <a:srgbClr val="000000"/>
                </a:solidFill>
                <a:latin typeface="DFKai-SB" panose="03000509000000000000" charset="-120"/>
                <a:ea typeface="DFKai-SB" panose="03000509000000000000" charset="-120"/>
                <a:cs typeface="DFKai-SB" panose="03000509000000000000" charset="-120"/>
                <a:sym typeface="+mn-ea"/>
              </a:rPr>
              <a:t>年。</a:t>
            </a:r>
            <a:endParaRPr lang="zh-CN" altLang="en-US" sz="2800">
              <a:solidFill>
                <a:srgbClr val="000000"/>
              </a:solidFill>
              <a:latin typeface="DFKai-SB" panose="03000509000000000000" charset="-120"/>
              <a:ea typeface="DFKai-SB" panose="03000509000000000000" charset="-120"/>
              <a:cs typeface="DFKai-SB" panose="03000509000000000000" charset="-120"/>
            </a:endParaRPr>
          </a:p>
          <a:p>
            <a:pPr marL="0" indent="266700" algn="l" defTabSz="26670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800">
                <a:solidFill>
                  <a:srgbClr val="000000"/>
                </a:solidFill>
                <a:latin typeface="DFKai-SB" panose="03000509000000000000" charset="-120"/>
                <a:ea typeface="DFKai-SB" panose="03000509000000000000" charset="-120"/>
                <a:cs typeface="DFKai-SB" panose="03000509000000000000" charset="-120"/>
              </a:rPr>
              <a:t>蔡振紳編，陳燮樞校：</a:t>
            </a:r>
            <a:r>
              <a:rPr lang="en-US" altLang="zh-CN" sz="2800">
                <a:solidFill>
                  <a:srgbClr val="000000"/>
                </a:solidFill>
                <a:latin typeface="DFKai-SB" panose="03000509000000000000" charset="-120"/>
                <a:ea typeface="DFKai-SB" panose="03000509000000000000" charset="-120"/>
                <a:cs typeface="DFKai-SB" panose="03000509000000000000" charset="-120"/>
              </a:rPr>
              <a:t>《</a:t>
            </a:r>
            <a:r>
              <a:rPr lang="zh-CN" altLang="en-US" sz="2800">
                <a:solidFill>
                  <a:srgbClr val="000000"/>
                </a:solidFill>
                <a:latin typeface="DFKai-SB" panose="03000509000000000000" charset="-120"/>
                <a:ea typeface="DFKai-SB" panose="03000509000000000000" charset="-120"/>
                <a:cs typeface="DFKai-SB" panose="03000509000000000000" charset="-120"/>
              </a:rPr>
              <a:t>德育課本</a:t>
            </a:r>
            <a:r>
              <a:rPr lang="en-US" altLang="zh-CN" sz="2800">
                <a:solidFill>
                  <a:srgbClr val="000000"/>
                </a:solidFill>
                <a:latin typeface="DFKai-SB" panose="03000509000000000000" charset="-120"/>
                <a:ea typeface="DFKai-SB" panose="03000509000000000000" charset="-120"/>
                <a:cs typeface="DFKai-SB" panose="03000509000000000000" charset="-120"/>
              </a:rPr>
              <a:t>》</a:t>
            </a:r>
            <a:r>
              <a:rPr lang="zh-CN" altLang="en-US" sz="2800">
                <a:solidFill>
                  <a:srgbClr val="000000"/>
                </a:solidFill>
                <a:latin typeface="DFKai-SB" panose="03000509000000000000" charset="-120"/>
                <a:ea typeface="DFKai-SB" panose="03000509000000000000" charset="-120"/>
                <a:cs typeface="DFKai-SB" panose="03000509000000000000" charset="-120"/>
              </a:rPr>
              <a:t>，北京：華藝出版社，</a:t>
            </a:r>
            <a:r>
              <a:rPr lang="en-US" altLang="zh-CN" sz="2800">
                <a:solidFill>
                  <a:srgbClr val="000000"/>
                </a:solidFill>
                <a:latin typeface="DFKai-SB" panose="03000509000000000000" charset="-120"/>
                <a:ea typeface="DFKai-SB" panose="03000509000000000000" charset="-120"/>
                <a:cs typeface="DFKai-SB" panose="03000509000000000000" charset="-120"/>
              </a:rPr>
              <a:t>2006</a:t>
            </a:r>
            <a:r>
              <a:rPr lang="zh-CN" altLang="en-US" sz="2800">
                <a:solidFill>
                  <a:srgbClr val="000000"/>
                </a:solidFill>
                <a:latin typeface="DFKai-SB" panose="03000509000000000000" charset="-120"/>
                <a:ea typeface="DFKai-SB" panose="03000509000000000000" charset="-120"/>
                <a:cs typeface="DFKai-SB" panose="03000509000000000000" charset="-120"/>
              </a:rPr>
              <a:t>年。</a:t>
            </a:r>
            <a:endParaRPr lang="zh-CN" altLang="en-US" sz="2800">
              <a:solidFill>
                <a:srgbClr val="000000"/>
              </a:solidFill>
              <a:latin typeface="DFKai-SB" panose="03000509000000000000" charset="-120"/>
              <a:ea typeface="DFKai-SB" panose="03000509000000000000" charset="-120"/>
              <a:cs typeface="DFKai-SB" panose="03000509000000000000" charset="-12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704850" y="5572760"/>
            <a:ext cx="11448415" cy="9531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2800">
                <a:solidFill>
                  <a:srgbClr val="000000"/>
                </a:solidFill>
                <a:latin typeface="DFKai-SB" panose="03000509000000000000" charset="-120"/>
                <a:ea typeface="DFKai-SB" panose="03000509000000000000" charset="-120"/>
                <a:cs typeface="DFKai-SB" panose="03000509000000000000" charset="-120"/>
                <a:sym typeface="+mn-ea"/>
              </a:rPr>
              <a:t>中華民國教育部：詞條「供」，《重編國語辭典修訂本》（https://dict.revised.moe.edu.tw/），2026年9月2日瀏覽</a:t>
            </a:r>
            <a:endParaRPr lang="zh-CN" altLang="en-US" sz="2800">
              <a:solidFill>
                <a:srgbClr val="000000"/>
              </a:solidFill>
              <a:latin typeface="DFKai-SB" panose="03000509000000000000" charset="-120"/>
              <a:ea typeface="DFKai-SB" panose="03000509000000000000" charset="-120"/>
              <a:cs typeface="DFKai-SB" panose="03000509000000000000" charset="-120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774065" y="4730115"/>
            <a:ext cx="621792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200">
                <a:latin typeface="DFKai-SB" panose="03000509000000000000" charset="-120"/>
                <a:ea typeface="DFKai-SB" panose="03000509000000000000" charset="-120"/>
              </a:rPr>
              <a:t>三、網絡資料</a:t>
            </a:r>
            <a:endParaRPr lang="zh-CN" altLang="en-US" sz="3200">
              <a:latin typeface="DFKai-SB" panose="03000509000000000000" charset="-120"/>
              <a:ea typeface="DFKai-SB" panose="03000509000000000000" charset="-12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000">
        <p159:morph option="byObject"/>
      </p:transition>
    </mc:Choice>
    <mc:Fallback>
      <p:transition spd="slow">
        <p:fade/>
      </p:transition>
    </mc:Fallback>
  </mc:AlternateContent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2.xml><?xml version="1.0" encoding="utf-8"?>
<p:tagLst xmlns:p="http://schemas.openxmlformats.org/presentationml/2006/main">
  <p:tag name="KSO_WM_TEMPLATE_THUMBS_INDEX" val="1、4、7、12、13、14、15、16、17、18、20、24、25、28、33、36、40、43、44"/>
  <p:tag name="KSO_WM_TEMPLATE_SUBCATEGORY" val="19"/>
  <p:tag name="KSO_WM_TAG_VERSION" val="1.0"/>
  <p:tag name="KSO_WM_BEAUTIFY_FLAG" val="#wm#"/>
  <p:tag name="KSO_WM_TEMPLATE_CATEGORY" val="custom"/>
  <p:tag name="KSO_WM_TEMPLATE_INDEX" val="20205081"/>
  <p:tag name="KSO_WM_TEMPLATE_MASTER_TYPE" val="0"/>
  <p:tag name="KSO_WM_TEMPLATE_COLOR_TYPE" val="1"/>
  <p:tag name="KSO_WM_UNIT_SHOW_EDIT_AREA_INDICATION" val="1"/>
</p:tagLst>
</file>

<file path=ppt/tags/tag63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4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5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6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7.xml><?xml version="1.0" encoding="utf-8"?>
<p:tagLst xmlns:p="http://schemas.openxmlformats.org/presentationml/2006/main">
  <p:tag name="KSO_WM_DIAGRAM_VIRTUALLY_FRAME" val="{&quot;height&quot;:415.75,&quot;left&quot;:30.5,&quot;top&quot;:17.1,&quot;width&quot;:863.25}"/>
</p:tagLst>
</file>

<file path=ppt/tags/tag68.xml><?xml version="1.0" encoding="utf-8"?>
<p:tagLst xmlns:p="http://schemas.openxmlformats.org/presentationml/2006/main">
  <p:tag name="KSO_WM_DIAGRAM_VIRTUALLY_FRAME" val="{&quot;height&quot;:415.75,&quot;left&quot;:30.5,&quot;top&quot;:17.1,&quot;width&quot;:863.25}"/>
</p:tagLst>
</file>

<file path=ppt/tags/tag69.xml><?xml version="1.0" encoding="utf-8"?>
<p:tagLst xmlns:p="http://schemas.openxmlformats.org/presentationml/2006/main">
  <p:tag name="KSO_WM_DIAGRAM_VIRTUALLY_FRAME" val="{&quot;height&quot;:415.75,&quot;left&quot;:30.5,&quot;top&quot;:17.1,&quot;width&quot;:863.25}"/>
</p:tagLst>
</file>

<file path=ppt/tags/tag70.xml><?xml version="1.0" encoding="utf-8"?>
<p:tagLst xmlns:p="http://schemas.openxmlformats.org/presentationml/2006/main">
  <p:tag name="KSO_WM_DIAGRAM_VIRTUALLY_FRAME" val="{&quot;height&quot;:415.75,&quot;left&quot;:30.5,&quot;top&quot;:17.1,&quot;width&quot;:863.25}"/>
</p:tagLst>
</file>

<file path=ppt/tags/tag71.xml><?xml version="1.0" encoding="utf-8"?>
<p:tagLst xmlns:p="http://schemas.openxmlformats.org/presentationml/2006/main">
  <p:tag name="KSO_WM_DIAGRAM_VIRTUALLY_FRAME" val="{&quot;height&quot;:415.75,&quot;left&quot;:30.5,&quot;top&quot;:17.1,&quot;width&quot;:863.25}"/>
</p:tagLst>
</file>

<file path=ppt/tags/tag72.xml><?xml version="1.0" encoding="utf-8"?>
<p:tagLst xmlns:p="http://schemas.openxmlformats.org/presentationml/2006/main">
  <p:tag name="KSO_WM_DIAGRAM_VIRTUALLY_FRAME" val="{&quot;height&quot;:415.75,&quot;left&quot;:30.5,&quot;top&quot;:17.1,&quot;width&quot;:863.25}"/>
</p:tagLst>
</file>

<file path=ppt/tags/tag73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74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75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76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77.xml><?xml version="1.0" encoding="utf-8"?>
<p:tagLst xmlns:p="http://schemas.openxmlformats.org/presentationml/2006/main">
  <p:tag name="KSO_WM_DIAGRAM_VIRTUALLY_FRAME" val="{&quot;height&quot;:388.3,&quot;left&quot;:16.65,&quot;top&quot;:94.4,&quot;width&quot;:697.95}"/>
</p:tagLst>
</file>

<file path=ppt/tags/tag78.xml><?xml version="1.0" encoding="utf-8"?>
<p:tagLst xmlns:p="http://schemas.openxmlformats.org/presentationml/2006/main">
  <p:tag name="KSO_WM_DIAGRAM_VIRTUALLY_FRAME" val="{&quot;height&quot;:388.3,&quot;left&quot;:16.65,&quot;top&quot;:94.4,&quot;width&quot;:697.95}"/>
</p:tagLst>
</file>

<file path=ppt/tags/tag79.xml><?xml version="1.0" encoding="utf-8"?>
<p:tagLst xmlns:p="http://schemas.openxmlformats.org/presentationml/2006/main">
  <p:tag name="KSO_WM_DIAGRAM_VIRTUALLY_FRAME" val="{&quot;height&quot;:388.3,&quot;left&quot;:16.65,&quot;top&quot;:94.4,&quot;width&quot;:697.95}"/>
</p:tagLst>
</file>

<file path=ppt/tags/tag80.xml><?xml version="1.0" encoding="utf-8"?>
<p:tagLst xmlns:p="http://schemas.openxmlformats.org/presentationml/2006/main">
  <p:tag name="KSO_WM_DIAGRAM_VIRTUALLY_FRAME" val="{&quot;height&quot;:388.3,&quot;left&quot;:16.65,&quot;top&quot;:94.4,&quot;width&quot;:697.95}"/>
</p:tagLst>
</file>

<file path=ppt/tags/tag81.xml><?xml version="1.0" encoding="utf-8"?>
<p:tagLst xmlns:p="http://schemas.openxmlformats.org/presentationml/2006/main">
  <p:tag name="KSO_WM_DIAGRAM_VIRTUALLY_FRAME" val="{&quot;height&quot;:551.1504549859812,&quot;left&quot;:54.399993896484375,&quot;top&quot;:77.6,&quot;width&quot;:851.2000122070312}"/>
</p:tagLst>
</file>

<file path=ppt/tags/tag82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diagram20230957_2*n_h_i*1_1_2"/>
  <p:tag name="KSO_WM_TEMPLATE_CATEGORY" val="diagram"/>
  <p:tag name="KSO_WM_TEMPLATE_INDEX" val="20230957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DIAGRAM_GROUP_CODE" val="n1-1"/>
  <p:tag name="KSO_WM_UNIT_TYPE" val="n_h_i"/>
  <p:tag name="KSO_WM_UNIT_INDEX" val="1_1_2"/>
  <p:tag name="KSO_WM_DIAGRAM_MAX_ITEMCNT" val="6"/>
  <p:tag name="KSO_WM_DIAGRAM_MIN_ITEMCNT" val="2"/>
  <p:tag name="KSO_WM_DIAGRAM_VIRTUALLY_FRAME" val="{&quot;height&quot;:551.1504549859812,&quot;left&quot;:54.399993896484375,&quot;top&quot;:77.6,&quot;width&quot;:851.2000122070312}"/>
  <p:tag name="KSO_WM_DIAGRAM_COLOR_MATCH_VALUE" val="{&quot;shape&quot;:{&quot;fill&quot;:{&quot;solid&quot;:{&quot;brightness&quot;:0.800000011920929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1"/>
  <p:tag name="KSO_WM_UNIT_FILL_FORE_SCHEMECOLOR_INDEX" val="5"/>
  <p:tag name="KSO_WM_UNIT_FILL_FORE_SCHEMECOLOR_INDEX_BRIGHTNESS" val="0.8"/>
  <p:tag name="KSO_WM_DIAGRAM_USE_COLOR_VALUE" val="{&quot;color_scheme&quot;:1,&quot;color_type&quot;:1,&quot;theme_color_indexes&quot;:[]}"/>
</p:tagLst>
</file>

<file path=ppt/tags/tag83.xml><?xml version="1.0" encoding="utf-8"?>
<p:tagLst xmlns:p="http://schemas.openxmlformats.org/presentationml/2006/main">
  <p:tag name="KSO_WM_DIAGRAM_VIRTUALLY_FRAME" val="{&quot;height&quot;:388.3,&quot;left&quot;:16.65,&quot;top&quot;:94.4,&quot;width&quot;:697.95}"/>
</p:tagLst>
</file>

<file path=ppt/tags/tag84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  <p:tag name="resource_record_key" val="{&quot;65&quot;:[20205081],&quot;70&quot;:[3312479]}"/>
</p:tagLst>
</file>

<file path=ppt/tags/tag85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86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87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88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89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90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91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92.xml><?xml version="1.0" encoding="utf-8"?>
<p:tagLst xmlns:p="http://schemas.openxmlformats.org/presentationml/2006/main">
  <p:tag name="resource_record_key" val="{&quot;65&quot;:[20205081],&quot;70&quot;:[3312479]}"/>
</p:tagLst>
</file>

<file path=ppt/theme/theme1.xml><?xml version="1.0" encoding="utf-8"?>
<a:theme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1141</Words>
  <Application>WPS 演示</Application>
  <PresentationFormat>宽屏</PresentationFormat>
  <Paragraphs>171</Paragraphs>
  <Slides>16</Slides>
  <Notes>4</Notes>
  <HiddenSlides>0</HiddenSlides>
  <MMClips>0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16</vt:i4>
      </vt:variant>
    </vt:vector>
  </HeadingPairs>
  <TitlesOfParts>
    <vt:vector size="27" baseType="lpstr">
      <vt:lpstr>Arial</vt:lpstr>
      <vt:lpstr>宋体</vt:lpstr>
      <vt:lpstr>Wingdings</vt:lpstr>
      <vt:lpstr>Wingdings</vt:lpstr>
      <vt:lpstr>DFKai-SB</vt:lpstr>
      <vt:lpstr>楷体</vt:lpstr>
      <vt:lpstr>MingLiU</vt:lpstr>
      <vt:lpstr>微软雅黑</vt:lpstr>
      <vt:lpstr>Arial Unicode MS</vt:lpstr>
      <vt:lpstr>Calibri</vt:lpstr>
      <vt:lpstr>WPS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空白演示</dc:title>
  <dc:creator>jx</dc:creator>
  <cp:lastModifiedBy>伏羲缘</cp:lastModifiedBy>
  <cp:revision>215</cp:revision>
  <dcterms:created xsi:type="dcterms:W3CDTF">2019-06-19T02:08:00Z</dcterms:created>
  <dcterms:modified xsi:type="dcterms:W3CDTF">2026-09-04T14:15:25Z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2052-12.1.0.24655</vt:lpwstr>
  </property>
  <property fmtid="{D5CDD505-2E9C-101B-9397-08002B2CF9AE}" pid="3" name="ICV">
    <vt:lpwstr>D846B8FE13FC45CD9A7F2FE83E6D43E4_11</vt:lpwstr>
  </property>
</Properties>
</file>