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C980EA-728A-8297-D606-4386AEEB8EF8}" v="10" dt="2023-07-17T12:21:53.462"/>
    <p1510:client id="{D2A9118C-8A17-4D8E-AE6C-048423BD3AEC}" v="89" dt="2023-07-14T19:40:10.126"/>
    <p1510:client id="{D73A6D7A-F406-BB9C-C7A8-D1E9CFBF1A15}" v="17" dt="2023-07-19T09:52:42.089"/>
    <p1510:client id="{E6E49762-57E3-E808-AB66-D9A2B020B3CA}" v="217" dt="2023-07-19T09:09:07.258"/>
    <p1510:client id="{F1C52849-F042-CDB4-D367-B494FC247724}" v="140" dt="2023-07-19T09:53:18.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Wednesday, July 19,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39363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Wednesday, July 19,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12793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Wednesday, July 19,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6745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Wednesday, July 19,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54138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Wednesday, July 19, 2023</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05482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Wednesday, July 19, 2023</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43350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Wednesday, July 19, 2023</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8833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Wednesday, July 19,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97788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Wednesday, July 19,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57858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Wednesday, July 19,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7617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Wednesday, July 19,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8661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Wednesday, July 19, 2023</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916968125"/>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F3A7E8-6DA9-4C2B-ACC8-475F34DAE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21CDF0-4D24-4190-9285-9016C19C1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80000" y="1449388"/>
            <a:ext cx="5015638" cy="2075012"/>
          </a:xfrm>
        </p:spPr>
        <p:txBody>
          <a:bodyPr>
            <a:normAutofit/>
          </a:bodyPr>
          <a:lstStyle/>
          <a:p>
            <a:r>
              <a:rPr lang="en-GB" dirty="0">
                <a:ea typeface="Calibri Light"/>
                <a:cs typeface="Calibri Light"/>
              </a:rPr>
              <a:t>Report discussion</a:t>
            </a:r>
          </a:p>
        </p:txBody>
      </p:sp>
      <p:sp>
        <p:nvSpPr>
          <p:cNvPr id="3" name="Subtitle 2"/>
          <p:cNvSpPr>
            <a:spLocks noGrp="1"/>
          </p:cNvSpPr>
          <p:nvPr>
            <p:ph type="subTitle" idx="1"/>
          </p:nvPr>
        </p:nvSpPr>
        <p:spPr>
          <a:xfrm>
            <a:off x="6480000" y="3830398"/>
            <a:ext cx="5015638" cy="1219439"/>
          </a:xfrm>
        </p:spPr>
        <p:txBody>
          <a:bodyPr vert="horz" lIns="91440" tIns="45720" rIns="91440" bIns="45720" rtlCol="0" anchor="t">
            <a:noAutofit/>
          </a:bodyPr>
          <a:lstStyle/>
          <a:p>
            <a:pPr>
              <a:lnSpc>
                <a:spcPct val="110000"/>
              </a:lnSpc>
            </a:pPr>
            <a:r>
              <a:rPr lang="en-GB" sz="1400" dirty="0">
                <a:latin typeface="Arial Nova"/>
                <a:ea typeface="Calibri"/>
                <a:cs typeface="Calibri"/>
              </a:rPr>
              <a:t>Louise hall: 2126231</a:t>
            </a:r>
            <a:endParaRPr lang="en-GB" sz="1400" dirty="0">
              <a:solidFill>
                <a:srgbClr val="FFFFFF">
                  <a:alpha val="58000"/>
                </a:srgbClr>
              </a:solidFill>
              <a:latin typeface="Arial Nova"/>
              <a:ea typeface="Calibri"/>
              <a:cs typeface="Calibri"/>
            </a:endParaRPr>
          </a:p>
          <a:p>
            <a:pPr>
              <a:lnSpc>
                <a:spcPct val="110000"/>
              </a:lnSpc>
            </a:pPr>
            <a:r>
              <a:rPr lang="en-GB" sz="1400" dirty="0">
                <a:latin typeface="Arial Nova"/>
                <a:ea typeface="Calibri"/>
                <a:cs typeface="Calibri"/>
              </a:rPr>
              <a:t>Module code :BMSW5103</a:t>
            </a:r>
            <a:endParaRPr lang="en-GB" sz="1400" dirty="0">
              <a:solidFill>
                <a:srgbClr val="FFFFFF">
                  <a:alpha val="58000"/>
                </a:srgbClr>
              </a:solidFill>
              <a:latin typeface="Arial Nova"/>
              <a:ea typeface="Calibri"/>
              <a:cs typeface="Calibri"/>
            </a:endParaRPr>
          </a:p>
          <a:p>
            <a:pPr>
              <a:lnSpc>
                <a:spcPct val="110000"/>
              </a:lnSpc>
            </a:pPr>
            <a:r>
              <a:rPr lang="en-GB" sz="1400" dirty="0">
                <a:latin typeface="Arial Nova"/>
                <a:ea typeface="Calibri"/>
                <a:cs typeface="Calibri"/>
              </a:rPr>
              <a:t>Lecturer: </a:t>
            </a:r>
            <a:r>
              <a:rPr lang="en-GB" sz="1400" dirty="0">
                <a:latin typeface="Tahoma"/>
                <a:ea typeface="Tahoma"/>
                <a:cs typeface="Tahoma"/>
              </a:rPr>
              <a:t>Dr Oluwaseun (Olu) Adegbite</a:t>
            </a:r>
            <a:endParaRPr lang="en-GB" sz="1400" dirty="0">
              <a:solidFill>
                <a:srgbClr val="FFFFFF">
                  <a:alpha val="58000"/>
                </a:srgbClr>
              </a:solidFill>
              <a:latin typeface="Arial Nova"/>
              <a:ea typeface="Tahoma"/>
              <a:cs typeface="Tahoma"/>
            </a:endParaRPr>
          </a:p>
          <a:p>
            <a:pPr>
              <a:lnSpc>
                <a:spcPct val="110000"/>
              </a:lnSpc>
            </a:pPr>
            <a:r>
              <a:rPr lang="en-GB" sz="1400" dirty="0">
                <a:latin typeface="Tahoma"/>
                <a:ea typeface="Tahoma"/>
                <a:cs typeface="Tahoma"/>
              </a:rPr>
              <a:t>Module title: </a:t>
            </a:r>
            <a:r>
              <a:rPr lang="en-GB" sz="1400" b="1" dirty="0">
                <a:latin typeface="Tahoma"/>
                <a:ea typeface="Tahoma"/>
                <a:cs typeface="Tahoma"/>
              </a:rPr>
              <a:t> </a:t>
            </a:r>
            <a:r>
              <a:rPr lang="en-GB" sz="1400" dirty="0">
                <a:ea typeface="+mn-lt"/>
                <a:cs typeface="+mn-lt"/>
              </a:rPr>
              <a:t>Understanding and Engaging in the Customer Experience!</a:t>
            </a:r>
            <a:endParaRPr lang="en-GB" sz="1400" dirty="0">
              <a:solidFill>
                <a:srgbClr val="FFFFFF">
                  <a:alpha val="58000"/>
                </a:srgbClr>
              </a:solidFill>
              <a:ea typeface="+mn-lt"/>
              <a:cs typeface="+mn-lt"/>
            </a:endParaRPr>
          </a:p>
          <a:p>
            <a:pPr>
              <a:lnSpc>
                <a:spcPct val="110000"/>
              </a:lnSpc>
            </a:pPr>
            <a:endParaRPr lang="en-GB" sz="1100">
              <a:latin typeface="Tahoma"/>
              <a:ea typeface="Tahoma"/>
              <a:cs typeface="Tahoma"/>
            </a:endParaRPr>
          </a:p>
        </p:txBody>
      </p:sp>
      <p:pic>
        <p:nvPicPr>
          <p:cNvPr id="4" name="Picture 3">
            <a:extLst>
              <a:ext uri="{FF2B5EF4-FFF2-40B4-BE49-F238E27FC236}">
                <a16:creationId xmlns:a16="http://schemas.microsoft.com/office/drawing/2014/main" id="{5DC576DC-9973-27E0-3A58-D4285EE8655B}"/>
              </a:ext>
            </a:extLst>
          </p:cNvPr>
          <p:cNvPicPr>
            <a:picLocks noChangeAspect="1"/>
          </p:cNvPicPr>
          <p:nvPr/>
        </p:nvPicPr>
        <p:blipFill rotWithShape="1">
          <a:blip r:embed="rId2"/>
          <a:srcRect r="46745" b="4"/>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grpSp>
        <p:nvGrpSpPr>
          <p:cNvPr id="13" name="Group 12">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14"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19"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9CFEF-321B-FEE7-BE51-4460DAD72A98}"/>
              </a:ext>
            </a:extLst>
          </p:cNvPr>
          <p:cNvSpPr>
            <a:spLocks noGrp="1"/>
          </p:cNvSpPr>
          <p:nvPr>
            <p:ph type="title"/>
          </p:nvPr>
        </p:nvSpPr>
        <p:spPr/>
        <p:txBody>
          <a:bodyPr>
            <a:normAutofit/>
          </a:bodyPr>
          <a:lstStyle/>
          <a:p>
            <a:r>
              <a:rPr lang="en-US" sz="1600" u="sng" dirty="0">
                <a:latin typeface="Arial Nova"/>
              </a:rPr>
              <a:t>introduction</a:t>
            </a:r>
          </a:p>
        </p:txBody>
      </p:sp>
      <p:sp>
        <p:nvSpPr>
          <p:cNvPr id="3" name="Content Placeholder 2">
            <a:extLst>
              <a:ext uri="{FF2B5EF4-FFF2-40B4-BE49-F238E27FC236}">
                <a16:creationId xmlns:a16="http://schemas.microsoft.com/office/drawing/2014/main" id="{E5D26857-E9B9-736A-1C37-15FE1A64D95A}"/>
              </a:ext>
            </a:extLst>
          </p:cNvPr>
          <p:cNvSpPr>
            <a:spLocks noGrp="1"/>
          </p:cNvSpPr>
          <p:nvPr>
            <p:ph idx="1"/>
          </p:nvPr>
        </p:nvSpPr>
        <p:spPr/>
        <p:txBody>
          <a:bodyPr vert="horz" lIns="0" tIns="0" rIns="0" bIns="0" rtlCol="0" anchor="t">
            <a:normAutofit/>
          </a:bodyPr>
          <a:lstStyle/>
          <a:p>
            <a:r>
              <a:rPr lang="en-GB" sz="1600" dirty="0">
                <a:solidFill>
                  <a:srgbClr val="000000"/>
                </a:solidFill>
                <a:latin typeface="Arial"/>
                <a:cs typeface="Arial"/>
              </a:rPr>
              <a:t>This report seeks to examine the importance of customer relationship management and sustainability within British airways this kind of marketing sometimes referred to as eco-friendly marketing or green marketing, aims to strike a balance between the requirements of the company and those of society and the environment.</a:t>
            </a:r>
            <a:endParaRPr lang="en-US" sz="1600" dirty="0"/>
          </a:p>
        </p:txBody>
      </p:sp>
    </p:spTree>
    <p:extLst>
      <p:ext uri="{BB962C8B-B14F-4D97-AF65-F5344CB8AC3E}">
        <p14:creationId xmlns:p14="http://schemas.microsoft.com/office/powerpoint/2010/main" val="3982914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4A9C-E927-B923-C4EC-8D6E9A609A30}"/>
              </a:ext>
            </a:extLst>
          </p:cNvPr>
          <p:cNvSpPr>
            <a:spLocks noGrp="1"/>
          </p:cNvSpPr>
          <p:nvPr>
            <p:ph type="title"/>
          </p:nvPr>
        </p:nvSpPr>
        <p:spPr/>
        <p:txBody>
          <a:bodyPr/>
          <a:lstStyle/>
          <a:p>
            <a:r>
              <a:rPr lang="en-US" sz="1600" u="sng" dirty="0">
                <a:latin typeface="Arial Nova"/>
              </a:rPr>
              <a:t>Ethical and sustainability policies of British airways </a:t>
            </a:r>
          </a:p>
        </p:txBody>
      </p:sp>
      <p:sp>
        <p:nvSpPr>
          <p:cNvPr id="3" name="Content Placeholder 2">
            <a:extLst>
              <a:ext uri="{FF2B5EF4-FFF2-40B4-BE49-F238E27FC236}">
                <a16:creationId xmlns:a16="http://schemas.microsoft.com/office/drawing/2014/main" id="{D58CC03E-49A2-F2F9-30D9-FA20712AD66C}"/>
              </a:ext>
            </a:extLst>
          </p:cNvPr>
          <p:cNvSpPr>
            <a:spLocks noGrp="1"/>
          </p:cNvSpPr>
          <p:nvPr>
            <p:ph idx="1"/>
          </p:nvPr>
        </p:nvSpPr>
        <p:spPr>
          <a:xfrm>
            <a:off x="720000" y="2541600"/>
            <a:ext cx="10728325" cy="3599514"/>
          </a:xfrm>
        </p:spPr>
        <p:txBody>
          <a:bodyPr vert="horz" lIns="0" tIns="0" rIns="0" bIns="0" rtlCol="0" anchor="t">
            <a:noAutofit/>
          </a:bodyPr>
          <a:lstStyle/>
          <a:p>
            <a:r>
              <a:rPr lang="en-GB" sz="1400" dirty="0">
                <a:solidFill>
                  <a:srgbClr val="000000"/>
                </a:solidFill>
                <a:latin typeface="Arial"/>
                <a:cs typeface="Arial"/>
              </a:rPr>
              <a:t>British airways will be open and honest about the data we are gathering and what we plan to do with it. </a:t>
            </a:r>
            <a:endParaRPr lang="en-US" sz="1400">
              <a:solidFill>
                <a:srgbClr val="000000"/>
              </a:solidFill>
              <a:latin typeface="Arial"/>
              <a:cs typeface="Arial"/>
            </a:endParaRPr>
          </a:p>
          <a:p>
            <a:r>
              <a:rPr lang="en-GB" sz="1400" dirty="0">
                <a:solidFill>
                  <a:srgbClr val="000000"/>
                </a:solidFill>
                <a:latin typeface="Arial"/>
                <a:cs typeface="Arial"/>
              </a:rPr>
              <a:t>To fulfil their requests for services and to improve customers interaction with British Airways, they will use the information you provide to British airways for the purposes outlined in their privacy statement. </a:t>
            </a:r>
            <a:endParaRPr lang="en-US" sz="1400">
              <a:solidFill>
                <a:srgbClr val="000000"/>
              </a:solidFill>
              <a:latin typeface="Arial"/>
              <a:cs typeface="Arial"/>
            </a:endParaRPr>
          </a:p>
          <a:p>
            <a:r>
              <a:rPr lang="en-GB" sz="1400" dirty="0">
                <a:solidFill>
                  <a:srgbClr val="000000"/>
                </a:solidFill>
                <a:latin typeface="Arial"/>
                <a:cs typeface="Arial"/>
              </a:rPr>
              <a:t>Additionally, British airways will utilise the data to better understand their customers and provide the customers with offers that are pertinent to you.</a:t>
            </a:r>
            <a:endParaRPr lang="en-US" sz="1400">
              <a:solidFill>
                <a:srgbClr val="000000"/>
              </a:solidFill>
              <a:latin typeface="Arial"/>
              <a:cs typeface="Arial"/>
            </a:endParaRPr>
          </a:p>
          <a:p>
            <a:r>
              <a:rPr lang="en-GB" sz="1400" dirty="0">
                <a:solidFill>
                  <a:srgbClr val="000000"/>
                </a:solidFill>
                <a:latin typeface="Arial"/>
                <a:cs typeface="Arial"/>
              </a:rPr>
              <a:t>British airways will cease sending marketing messages if the customers let them know they do not wish to receive them. Of course, British airways keep sending the customers vital information about a goods bought or service the customer has bought so the customers know about your reservation and travel plans. </a:t>
            </a:r>
            <a:endParaRPr lang="en-US" sz="1400">
              <a:solidFill>
                <a:srgbClr val="000000"/>
              </a:solidFill>
              <a:latin typeface="Arial"/>
              <a:cs typeface="Arial"/>
            </a:endParaRPr>
          </a:p>
          <a:p>
            <a:r>
              <a:rPr lang="en-GB" sz="1400" dirty="0">
                <a:solidFill>
                  <a:srgbClr val="000000"/>
                </a:solidFill>
                <a:latin typeface="Arial"/>
                <a:cs typeface="Arial"/>
              </a:rPr>
              <a:t>British airways will put security measures in place to safeguard your information.</a:t>
            </a:r>
            <a:endParaRPr lang="en-US" sz="1400">
              <a:solidFill>
                <a:srgbClr val="000000"/>
              </a:solidFill>
              <a:latin typeface="Arial"/>
              <a:cs typeface="Arial"/>
            </a:endParaRPr>
          </a:p>
          <a:p>
            <a:r>
              <a:rPr lang="en-GB" sz="1400" dirty="0">
                <a:solidFill>
                  <a:schemeClr val="bg1"/>
                </a:solidFill>
                <a:latin typeface="Arial"/>
                <a:cs typeface="Arial"/>
              </a:rPr>
              <a:t>British airways will uphold the customers rights to privacy protection and work to provide you control over the customers personal data. (British airways 2019).</a:t>
            </a:r>
            <a:endParaRPr lang="en-US" sz="1400">
              <a:solidFill>
                <a:schemeClr val="bg1"/>
              </a:solidFill>
              <a:latin typeface="Arial"/>
              <a:cs typeface="Arial"/>
            </a:endParaRPr>
          </a:p>
          <a:p>
            <a:endParaRPr lang="en-US" sz="1400" dirty="0">
              <a:solidFill>
                <a:srgbClr val="FFFFFF">
                  <a:alpha val="58000"/>
                </a:srgbClr>
              </a:solidFill>
              <a:latin typeface="Arial Nova"/>
            </a:endParaRPr>
          </a:p>
        </p:txBody>
      </p:sp>
    </p:spTree>
    <p:extLst>
      <p:ext uri="{BB962C8B-B14F-4D97-AF65-F5344CB8AC3E}">
        <p14:creationId xmlns:p14="http://schemas.microsoft.com/office/powerpoint/2010/main" val="38937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5FFBD-41F7-8788-1C05-6A273664C93E}"/>
              </a:ext>
            </a:extLst>
          </p:cNvPr>
          <p:cNvSpPr>
            <a:spLocks noGrp="1"/>
          </p:cNvSpPr>
          <p:nvPr>
            <p:ph type="title"/>
          </p:nvPr>
        </p:nvSpPr>
        <p:spPr/>
        <p:txBody>
          <a:bodyPr>
            <a:normAutofit/>
          </a:bodyPr>
          <a:lstStyle/>
          <a:p>
            <a:r>
              <a:rPr lang="en-GB" sz="1400" u="sng" dirty="0">
                <a:latin typeface="Arial"/>
                <a:cs typeface="Arial"/>
              </a:rPr>
              <a:t> </a:t>
            </a:r>
            <a:r>
              <a:rPr lang="en-GB" sz="1600" u="sng" dirty="0">
                <a:latin typeface="Arial"/>
                <a:cs typeface="Arial"/>
              </a:rPr>
              <a:t>Enviromental policies of British airways</a:t>
            </a:r>
            <a:endParaRPr lang="en-US" sz="1600" u="sng" dirty="0">
              <a:latin typeface="Arial"/>
              <a:cs typeface="Arial"/>
            </a:endParaRPr>
          </a:p>
        </p:txBody>
      </p:sp>
      <p:sp>
        <p:nvSpPr>
          <p:cNvPr id="3" name="Content Placeholder 2">
            <a:extLst>
              <a:ext uri="{FF2B5EF4-FFF2-40B4-BE49-F238E27FC236}">
                <a16:creationId xmlns:a16="http://schemas.microsoft.com/office/drawing/2014/main" id="{B86F8C52-E551-4159-270C-03B16CAD8F0C}"/>
              </a:ext>
            </a:extLst>
          </p:cNvPr>
          <p:cNvSpPr>
            <a:spLocks noGrp="1"/>
          </p:cNvSpPr>
          <p:nvPr>
            <p:ph idx="1"/>
          </p:nvPr>
        </p:nvSpPr>
        <p:spPr/>
        <p:txBody>
          <a:bodyPr vert="horz" lIns="0" tIns="0" rIns="0" bIns="0" rtlCol="0" anchor="t">
            <a:normAutofit/>
          </a:bodyPr>
          <a:lstStyle/>
          <a:p>
            <a:r>
              <a:rPr lang="en-GB" sz="1400" dirty="0">
                <a:solidFill>
                  <a:srgbClr val="000000"/>
                </a:solidFill>
                <a:latin typeface="Arial"/>
                <a:cs typeface="Arial"/>
              </a:rPr>
              <a:t>An organization's environmental policies are a set of guidelines and principles that direct its practises and actions regarding environmental sustainability and responsibility. Traditionally, environmental law’s response to such complexity has been to establish legal goals for protecting and reaching a certain status, or quality of the environment, as well as to implore environmental scientists in various contexts to forge an ever-more nuanced understanding of the environment’s biophysical dynamics, and the human pressures and impact, on the environment.</a:t>
            </a:r>
          </a:p>
          <a:p>
            <a:r>
              <a:rPr lang="en-GB" sz="1400" dirty="0">
                <a:solidFill>
                  <a:srgbClr val="000000"/>
                </a:solidFill>
                <a:latin typeface="Arial"/>
                <a:cs typeface="Arial"/>
              </a:rPr>
              <a:t>British Airways is a market pioneer and pleased to be a member of IAG( international airline group), the first airline group in the world to make the commitment to achieve carbon neutrality by the year 2050. To further lower their emissions, they have made investments in brand-new, contemporary aircraft that are up to 40% more efficient than the ones they replace. They have also altered the way they fly. Additionally, they have partnered to help the development of carbon capture technologies, zero-emission hydrogen-powered aircraft, and sustainable aviation fuel. They been offsetting carbon emissions on all their flights within the UK (United Kingdom) since January 2020.</a:t>
            </a:r>
          </a:p>
        </p:txBody>
      </p:sp>
    </p:spTree>
    <p:extLst>
      <p:ext uri="{BB962C8B-B14F-4D97-AF65-F5344CB8AC3E}">
        <p14:creationId xmlns:p14="http://schemas.microsoft.com/office/powerpoint/2010/main" val="2089446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30A1-D2F1-1AA6-434B-C10901DD3763}"/>
              </a:ext>
            </a:extLst>
          </p:cNvPr>
          <p:cNvSpPr>
            <a:spLocks noGrp="1"/>
          </p:cNvSpPr>
          <p:nvPr>
            <p:ph type="title"/>
          </p:nvPr>
        </p:nvSpPr>
        <p:spPr/>
        <p:txBody>
          <a:bodyPr/>
          <a:lstStyle/>
          <a:p>
            <a:r>
              <a:rPr lang="en-GB" sz="1400" u="sng" dirty="0">
                <a:latin typeface="Arial"/>
                <a:cs typeface="Arial"/>
              </a:rPr>
              <a:t>Sustainable operations of British airways</a:t>
            </a:r>
            <a:r>
              <a:rPr lang="en-GB" sz="1400" dirty="0">
                <a:latin typeface="Arial"/>
                <a:cs typeface="Arial"/>
              </a:rPr>
              <a:t> </a:t>
            </a:r>
            <a:endParaRPr lang="en-US" sz="1400" dirty="0"/>
          </a:p>
        </p:txBody>
      </p:sp>
      <p:sp>
        <p:nvSpPr>
          <p:cNvPr id="3" name="Content Placeholder 2">
            <a:extLst>
              <a:ext uri="{FF2B5EF4-FFF2-40B4-BE49-F238E27FC236}">
                <a16:creationId xmlns:a16="http://schemas.microsoft.com/office/drawing/2014/main" id="{61A8CB0D-C7C5-1E06-9354-DBD9308FC21F}"/>
              </a:ext>
            </a:extLst>
          </p:cNvPr>
          <p:cNvSpPr>
            <a:spLocks noGrp="1"/>
          </p:cNvSpPr>
          <p:nvPr>
            <p:ph idx="1"/>
          </p:nvPr>
        </p:nvSpPr>
        <p:spPr/>
        <p:txBody>
          <a:bodyPr vert="horz" lIns="0" tIns="0" rIns="0" bIns="0" rtlCol="0" anchor="t">
            <a:normAutofit/>
          </a:bodyPr>
          <a:lstStyle/>
          <a:p>
            <a:r>
              <a:rPr lang="en-US" sz="1400" dirty="0">
                <a:solidFill>
                  <a:srgbClr val="000000"/>
                </a:solidFill>
                <a:latin typeface="Arial"/>
                <a:cs typeface="Arial"/>
              </a:rPr>
              <a:t>British Airways' sustainability can be assessed from several angles, including its economic, social, and environmental practices. British Airways is placing sustainability at the center of its operations, creating a fantastic workplace, lowering emissions and waste, and giving back to the communities they serve to create a successful, resilient, and ethical company.</a:t>
            </a:r>
          </a:p>
          <a:p>
            <a:r>
              <a:rPr lang="en-US" sz="1400" dirty="0">
                <a:solidFill>
                  <a:srgbClr val="000000"/>
                </a:solidFill>
                <a:latin typeface="Arial"/>
                <a:cs typeface="Arial"/>
              </a:rPr>
              <a:t>They announced that in addition to the currently available option for customers to offset their emissions, they can additionally buy sustainable aviation fuel combined with high-quality carbon offsets directly right from their seat on board to lessen their carbon footprint.</a:t>
            </a:r>
          </a:p>
          <a:p>
            <a:r>
              <a:rPr lang="en-US" sz="1400" dirty="0">
                <a:solidFill>
                  <a:srgbClr val="000000"/>
                </a:solidFill>
                <a:latin typeface="Arial"/>
                <a:cs typeface="Arial"/>
              </a:rPr>
              <a:t>By reducing food waste, greenhouse gas emissions from manufacturing, transportation, and disposal are reduced, as well as the strain on natural resources, water supplies, and agricultural land. British airways are concentrating on decreasing trash and making sure that it is disposed of responsibly when it cannot be avoided, lowering the use of landfill and incineration, and promoting re-use and recycling.</a:t>
            </a:r>
          </a:p>
        </p:txBody>
      </p:sp>
    </p:spTree>
    <p:extLst>
      <p:ext uri="{BB962C8B-B14F-4D97-AF65-F5344CB8AC3E}">
        <p14:creationId xmlns:p14="http://schemas.microsoft.com/office/powerpoint/2010/main" val="2025089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F653-B082-7E84-D8CD-CA375883F298}"/>
              </a:ext>
            </a:extLst>
          </p:cNvPr>
          <p:cNvSpPr>
            <a:spLocks noGrp="1"/>
          </p:cNvSpPr>
          <p:nvPr>
            <p:ph type="title"/>
          </p:nvPr>
        </p:nvSpPr>
        <p:spPr/>
        <p:txBody>
          <a:bodyPr/>
          <a:lstStyle/>
          <a:p>
            <a:r>
              <a:rPr lang="en-GB" sz="1100" dirty="0">
                <a:solidFill>
                  <a:srgbClr val="000000"/>
                </a:solidFill>
                <a:latin typeface="Arial"/>
                <a:cs typeface="Arial"/>
              </a:rPr>
              <a:t>.</a:t>
            </a:r>
            <a:r>
              <a:rPr lang="en-GB" sz="1600" u="sng" dirty="0">
                <a:latin typeface="Arial"/>
                <a:cs typeface="Arial"/>
              </a:rPr>
              <a:t>CRM of British airways </a:t>
            </a:r>
            <a:endParaRPr lang="en-US" sz="1600" dirty="0"/>
          </a:p>
        </p:txBody>
      </p:sp>
      <p:sp>
        <p:nvSpPr>
          <p:cNvPr id="3" name="Content Placeholder 2">
            <a:extLst>
              <a:ext uri="{FF2B5EF4-FFF2-40B4-BE49-F238E27FC236}">
                <a16:creationId xmlns:a16="http://schemas.microsoft.com/office/drawing/2014/main" id="{78243E46-0710-BD04-0AD6-6A0A05947332}"/>
              </a:ext>
            </a:extLst>
          </p:cNvPr>
          <p:cNvSpPr>
            <a:spLocks noGrp="1"/>
          </p:cNvSpPr>
          <p:nvPr>
            <p:ph idx="1"/>
          </p:nvPr>
        </p:nvSpPr>
        <p:spPr/>
        <p:txBody>
          <a:bodyPr vert="horz" lIns="0" tIns="0" rIns="0" bIns="0" rtlCol="0" anchor="t">
            <a:normAutofit/>
          </a:bodyPr>
          <a:lstStyle/>
          <a:p>
            <a:r>
              <a:rPr lang="en-GB" sz="1400" dirty="0">
                <a:solidFill>
                  <a:srgbClr val="000000"/>
                </a:solidFill>
                <a:latin typeface="Arial"/>
                <a:cs typeface="Arial"/>
              </a:rPr>
              <a:t>Among the advantages of customer relationship management are increased productivity and improved income creation. Effective customer relationship management solutions in the aviation sector aid in building structural ties, resolving questions and problems, and streamlining the entire pre-flight procedure.</a:t>
            </a:r>
          </a:p>
          <a:p>
            <a:r>
              <a:rPr lang="en-GB" sz="1400" dirty="0">
                <a:solidFill>
                  <a:srgbClr val="000000"/>
                </a:solidFill>
                <a:latin typeface="Arial"/>
                <a:cs typeface="Helvetica"/>
              </a:rPr>
              <a:t>Social CRM is critical to business success in today's hyper-connected environment. Customers' expectations are so great and their demands so empowered that a Social CRM strategy must be built around collaboration and customers engagement, not traditional operational customer management. It is the company's response to the customer's control of the conversation that makes Social CRM work.</a:t>
            </a:r>
          </a:p>
          <a:p>
            <a:r>
              <a:rPr lang="en-GB" sz="1400" dirty="0">
                <a:solidFill>
                  <a:srgbClr val="000000"/>
                </a:solidFill>
                <a:latin typeface="Arial"/>
                <a:cs typeface="Helvetica"/>
              </a:rPr>
              <a:t>While a CEM (tracks a customer's perception of the firm, a CRM tracks the company's perception of the consumer. </a:t>
            </a:r>
          </a:p>
        </p:txBody>
      </p:sp>
    </p:spTree>
    <p:extLst>
      <p:ext uri="{BB962C8B-B14F-4D97-AF65-F5344CB8AC3E}">
        <p14:creationId xmlns:p14="http://schemas.microsoft.com/office/powerpoint/2010/main" val="1645445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8921-7BFE-C80B-D0F7-F8E0B50D35B7}"/>
              </a:ext>
            </a:extLst>
          </p:cNvPr>
          <p:cNvSpPr>
            <a:spLocks noGrp="1"/>
          </p:cNvSpPr>
          <p:nvPr>
            <p:ph type="title"/>
          </p:nvPr>
        </p:nvSpPr>
        <p:spPr/>
        <p:txBody>
          <a:bodyPr>
            <a:normAutofit/>
          </a:bodyPr>
          <a:lstStyle/>
          <a:p>
            <a:r>
              <a:rPr lang="en-GB" sz="1400" u="sng" dirty="0">
                <a:latin typeface="Arial"/>
                <a:cs typeface="Arial"/>
              </a:rPr>
              <a:t>Juran quality</a:t>
            </a:r>
            <a:endParaRPr lang="en-US" sz="1400" dirty="0">
              <a:latin typeface="Arial"/>
              <a:cs typeface="Arial"/>
            </a:endParaRPr>
          </a:p>
        </p:txBody>
      </p:sp>
      <p:sp>
        <p:nvSpPr>
          <p:cNvPr id="3" name="Content Placeholder 2">
            <a:extLst>
              <a:ext uri="{FF2B5EF4-FFF2-40B4-BE49-F238E27FC236}">
                <a16:creationId xmlns:a16="http://schemas.microsoft.com/office/drawing/2014/main" id="{071F88F7-7851-025A-3454-E3E8A109F0C7}"/>
              </a:ext>
            </a:extLst>
          </p:cNvPr>
          <p:cNvSpPr>
            <a:spLocks noGrp="1"/>
          </p:cNvSpPr>
          <p:nvPr>
            <p:ph idx="1"/>
          </p:nvPr>
        </p:nvSpPr>
        <p:spPr/>
        <p:txBody>
          <a:bodyPr vert="horz" lIns="0" tIns="0" rIns="0" bIns="0" rtlCol="0" anchor="t">
            <a:normAutofit/>
          </a:bodyPr>
          <a:lstStyle/>
          <a:p>
            <a:r>
              <a:rPr lang="en-US" sz="1400" dirty="0">
                <a:solidFill>
                  <a:srgbClr val="000000"/>
                </a:solidFill>
                <a:latin typeface="Arial"/>
                <a:cs typeface="Arial"/>
              </a:rPr>
              <a:t>Three crucial managerial instruments make up the Juran Quality Trilogy, which together can assist organizations in reaping the full rewards of quality management in the goal of quality leadership. </a:t>
            </a:r>
          </a:p>
          <a:p>
            <a:r>
              <a:rPr lang="en-GB" sz="1400" dirty="0">
                <a:solidFill>
                  <a:srgbClr val="000000"/>
                </a:solidFill>
                <a:latin typeface="Arial"/>
                <a:cs typeface="Arial"/>
              </a:rPr>
              <a:t>The Juran Quality by Design model is a structured method used to create innovative design features that respond to customers’ needs and the process features to be used to make those modern designs.</a:t>
            </a:r>
          </a:p>
          <a:p>
            <a:r>
              <a:rPr lang="en-GB" sz="1400" dirty="0">
                <a:solidFill>
                  <a:srgbClr val="000000"/>
                </a:solidFill>
                <a:latin typeface="Arial"/>
                <a:cs typeface="Arial"/>
              </a:rPr>
              <a:t>British Airways can boost productivity, reduce mistakes, and boost overall quality across all its services, including ticketing, baggage handling, and the onboard experience, by analysing and optimising operational procedures.</a:t>
            </a:r>
          </a:p>
          <a:p>
            <a:r>
              <a:rPr lang="en-GB" sz="1100" dirty="0">
                <a:solidFill>
                  <a:srgbClr val="000000"/>
                </a:solidFill>
                <a:latin typeface="Arial"/>
                <a:cs typeface="Arial"/>
              </a:rPr>
              <a:t>. </a:t>
            </a:r>
            <a:r>
              <a:rPr lang="en-GB" sz="1400" dirty="0">
                <a:solidFill>
                  <a:srgbClr val="000000"/>
                </a:solidFill>
                <a:latin typeface="Arial"/>
                <a:cs typeface="Arial"/>
              </a:rPr>
              <a:t>British Airways can encourage its staff to submit ideas, spot chances for improvement, and take ownership of providing first-rate customer service by establishing a culture of quality.</a:t>
            </a:r>
          </a:p>
        </p:txBody>
      </p:sp>
    </p:spTree>
    <p:extLst>
      <p:ext uri="{BB962C8B-B14F-4D97-AF65-F5344CB8AC3E}">
        <p14:creationId xmlns:p14="http://schemas.microsoft.com/office/powerpoint/2010/main" val="2764067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E3D27-00B3-331B-AF64-B7A822C84013}"/>
              </a:ext>
            </a:extLst>
          </p:cNvPr>
          <p:cNvSpPr>
            <a:spLocks noGrp="1"/>
          </p:cNvSpPr>
          <p:nvPr>
            <p:ph type="title"/>
          </p:nvPr>
        </p:nvSpPr>
        <p:spPr/>
        <p:txBody>
          <a:bodyPr>
            <a:normAutofit/>
          </a:bodyPr>
          <a:lstStyle/>
          <a:p>
            <a:r>
              <a:rPr lang="en-US" sz="1400" u="sng" dirty="0">
                <a:latin typeface="Arial"/>
                <a:cs typeface="Arial"/>
              </a:rPr>
              <a:t>Crosby model</a:t>
            </a:r>
            <a:endParaRPr lang="en-US" sz="1400" u="sng" dirty="0"/>
          </a:p>
        </p:txBody>
      </p:sp>
      <p:sp>
        <p:nvSpPr>
          <p:cNvPr id="3" name="Content Placeholder 2">
            <a:extLst>
              <a:ext uri="{FF2B5EF4-FFF2-40B4-BE49-F238E27FC236}">
                <a16:creationId xmlns:a16="http://schemas.microsoft.com/office/drawing/2014/main" id="{B77FCDA5-ABCE-1F97-91C0-4D405BF90BEA}"/>
              </a:ext>
            </a:extLst>
          </p:cNvPr>
          <p:cNvSpPr>
            <a:spLocks noGrp="1"/>
          </p:cNvSpPr>
          <p:nvPr>
            <p:ph idx="1"/>
          </p:nvPr>
        </p:nvSpPr>
        <p:spPr>
          <a:xfrm>
            <a:off x="622535" y="2328949"/>
            <a:ext cx="11189069" cy="3227375"/>
          </a:xfrm>
        </p:spPr>
        <p:txBody>
          <a:bodyPr vert="horz" lIns="0" tIns="0" rIns="0" bIns="0" rtlCol="0" anchor="t">
            <a:normAutofit/>
          </a:bodyPr>
          <a:lstStyle/>
          <a:p>
            <a:pPr marL="0" indent="0">
              <a:buNone/>
            </a:pPr>
            <a:r>
              <a:rPr lang="en-GB" sz="1400" dirty="0">
                <a:solidFill>
                  <a:srgbClr val="000000"/>
                </a:solidFill>
                <a:latin typeface="Arial"/>
                <a:cs typeface="Arial"/>
              </a:rPr>
              <a:t>Philip Crosby, one of the world's leading experts on quality management, believes that leadership is the major issue facing chief executives today.</a:t>
            </a:r>
          </a:p>
          <a:p>
            <a:pPr marL="0" indent="0">
              <a:buNone/>
            </a:pPr>
            <a:r>
              <a:rPr lang="en-GB" sz="1400" dirty="0">
                <a:solidFill>
                  <a:srgbClr val="000000"/>
                </a:solidFill>
                <a:latin typeface="Arial"/>
                <a:cs typeface="Arial"/>
              </a:rPr>
              <a:t> British Airways may establish a mindset of quality consciousness among personnel at all levels by encouraging a culture of zero defects and prevention. This will encourage them to take ownership for the quality of their work and provide error-free services.</a:t>
            </a:r>
            <a:endParaRPr lang="en-GB" sz="1400" dirty="0"/>
          </a:p>
          <a:p>
            <a:pPr marL="0" indent="0">
              <a:buNone/>
            </a:pPr>
            <a:r>
              <a:rPr lang="en-GB" sz="1400" dirty="0">
                <a:solidFill>
                  <a:srgbClr val="000000"/>
                </a:solidFill>
                <a:latin typeface="Arial"/>
                <a:cs typeface="Arial"/>
              </a:rPr>
              <a:t>British Airways can prevent service interruptions, flight delays, and customer complaints by putting in place effective quality control methods that can spot potential problems early and address them.</a:t>
            </a:r>
          </a:p>
          <a:p>
            <a:pPr marL="0" indent="0">
              <a:buNone/>
            </a:pPr>
            <a:r>
              <a:rPr lang="en-GB" sz="1400" dirty="0">
                <a:solidFill>
                  <a:srgbClr val="000000"/>
                </a:solidFill>
                <a:latin typeface="Arial"/>
                <a:cs typeface="Arial"/>
              </a:rPr>
              <a:t>The Crosby model's focus on prevention and zero defects aligns with the goal of delivering high-quality services to customers. By consistently meeting or exceeding customer expectations, British Airways can enhance customer satisfaction, loyalty, and positive word-of-mouth.</a:t>
            </a:r>
          </a:p>
        </p:txBody>
      </p:sp>
    </p:spTree>
    <p:extLst>
      <p:ext uri="{BB962C8B-B14F-4D97-AF65-F5344CB8AC3E}">
        <p14:creationId xmlns:p14="http://schemas.microsoft.com/office/powerpoint/2010/main" val="87842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1989-B596-83EC-58C8-D3425FE42FB1}"/>
              </a:ext>
            </a:extLst>
          </p:cNvPr>
          <p:cNvSpPr>
            <a:spLocks noGrp="1"/>
          </p:cNvSpPr>
          <p:nvPr>
            <p:ph type="title"/>
          </p:nvPr>
        </p:nvSpPr>
        <p:spPr/>
        <p:txBody>
          <a:bodyPr>
            <a:normAutofit/>
          </a:bodyPr>
          <a:lstStyle/>
          <a:p>
            <a:r>
              <a:rPr lang="en-US" sz="1400" u="sng" dirty="0">
                <a:latin typeface="Arial"/>
                <a:cs typeface="Arial"/>
              </a:rPr>
              <a:t>Demmings cycle</a:t>
            </a:r>
            <a:endParaRPr lang="en-US" sz="1400" u="sng" dirty="0"/>
          </a:p>
        </p:txBody>
      </p:sp>
      <p:sp>
        <p:nvSpPr>
          <p:cNvPr id="3" name="Content Placeholder 2">
            <a:extLst>
              <a:ext uri="{FF2B5EF4-FFF2-40B4-BE49-F238E27FC236}">
                <a16:creationId xmlns:a16="http://schemas.microsoft.com/office/drawing/2014/main" id="{04AF9FD2-95AC-7F35-4F87-2A38409608AA}"/>
              </a:ext>
            </a:extLst>
          </p:cNvPr>
          <p:cNvSpPr>
            <a:spLocks noGrp="1"/>
          </p:cNvSpPr>
          <p:nvPr>
            <p:ph idx="1"/>
          </p:nvPr>
        </p:nvSpPr>
        <p:spPr/>
        <p:txBody>
          <a:bodyPr vert="horz" lIns="0" tIns="0" rIns="0" bIns="0" rtlCol="0" anchor="t">
            <a:normAutofit/>
          </a:bodyPr>
          <a:lstStyle/>
          <a:p>
            <a:r>
              <a:rPr lang="en-GB" sz="1400" dirty="0">
                <a:solidFill>
                  <a:srgbClr val="0A0A0A"/>
                </a:solidFill>
                <a:latin typeface="Arial"/>
                <a:cs typeface="Arial"/>
              </a:rPr>
              <a:t>The four steps of the PDCA Cycle (or Deming Cycle) are – plan, do, check and act</a:t>
            </a:r>
          </a:p>
          <a:p>
            <a:r>
              <a:rPr lang="en-GB" sz="1400" dirty="0">
                <a:solidFill>
                  <a:srgbClr val="000000"/>
                </a:solidFill>
                <a:latin typeface="Arial"/>
                <a:cs typeface="Arial"/>
              </a:rPr>
              <a:t>There are a few advantages of this cycle such as It may be used by many enterprises and sectors, no matter how big or little.</a:t>
            </a:r>
          </a:p>
          <a:p>
            <a:r>
              <a:rPr lang="en-GB" sz="1400" dirty="0">
                <a:solidFill>
                  <a:srgbClr val="000000"/>
                </a:solidFill>
                <a:latin typeface="Arial"/>
                <a:cs typeface="Arial"/>
              </a:rPr>
              <a:t>No matter how little or large a business or industry may be, it may be utilised.</a:t>
            </a:r>
          </a:p>
          <a:p>
            <a:r>
              <a:rPr lang="en-GB" sz="1400" dirty="0">
                <a:solidFill>
                  <a:srgbClr val="000000"/>
                </a:solidFill>
                <a:latin typeface="Arial"/>
                <a:cs typeface="Arial"/>
              </a:rPr>
              <a:t>But there are also disadvantages which are the PDCA Cycle is a lengthy process, it takes time for results to manifest because it would take several cycles to achieve the desired level of refinement.</a:t>
            </a:r>
          </a:p>
          <a:p>
            <a:r>
              <a:rPr lang="en-GB" sz="1400" dirty="0">
                <a:solidFill>
                  <a:srgbClr val="000000"/>
                </a:solidFill>
                <a:latin typeface="Arial"/>
                <a:cs typeface="Arial"/>
              </a:rPr>
              <a:t>but it is Not workable for emergency or pressing issues.</a:t>
            </a:r>
          </a:p>
        </p:txBody>
      </p:sp>
    </p:spTree>
    <p:extLst>
      <p:ext uri="{BB962C8B-B14F-4D97-AF65-F5344CB8AC3E}">
        <p14:creationId xmlns:p14="http://schemas.microsoft.com/office/powerpoint/2010/main" val="1685506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847F-2351-1F72-8885-54B3387149DA}"/>
              </a:ext>
            </a:extLst>
          </p:cNvPr>
          <p:cNvSpPr>
            <a:spLocks noGrp="1"/>
          </p:cNvSpPr>
          <p:nvPr>
            <p:ph type="title"/>
          </p:nvPr>
        </p:nvSpPr>
        <p:spPr/>
        <p:txBody>
          <a:bodyPr>
            <a:normAutofit/>
          </a:bodyPr>
          <a:lstStyle/>
          <a:p>
            <a:r>
              <a:rPr lang="en-GB" sz="1400" u="sng" dirty="0">
                <a:latin typeface="Arial"/>
                <a:cs typeface="Arial"/>
              </a:rPr>
              <a:t>conclusions and recommendations</a:t>
            </a:r>
            <a:endParaRPr lang="en-US" sz="1400" u="sng" dirty="0">
              <a:latin typeface="Arial"/>
              <a:cs typeface="Arial"/>
            </a:endParaRPr>
          </a:p>
        </p:txBody>
      </p:sp>
      <p:sp>
        <p:nvSpPr>
          <p:cNvPr id="3" name="Content Placeholder 2">
            <a:extLst>
              <a:ext uri="{FF2B5EF4-FFF2-40B4-BE49-F238E27FC236}">
                <a16:creationId xmlns:a16="http://schemas.microsoft.com/office/drawing/2014/main" id="{7475CC79-601E-D959-9E58-9F4BEFB7223E}"/>
              </a:ext>
            </a:extLst>
          </p:cNvPr>
          <p:cNvSpPr>
            <a:spLocks noGrp="1"/>
          </p:cNvSpPr>
          <p:nvPr>
            <p:ph idx="1"/>
          </p:nvPr>
        </p:nvSpPr>
        <p:spPr/>
        <p:txBody>
          <a:bodyPr vert="horz" lIns="0" tIns="0" rIns="0" bIns="0" rtlCol="0" anchor="t">
            <a:normAutofit/>
          </a:bodyPr>
          <a:lstStyle/>
          <a:p>
            <a:r>
              <a:rPr lang="en-GB" sz="1400">
                <a:solidFill>
                  <a:srgbClr val="000000"/>
                </a:solidFill>
                <a:latin typeface="Arial"/>
                <a:cs typeface="Arial"/>
              </a:rPr>
              <a:t>British Airways needs to develop a customer-centric mindset that prioritises the wants and needs of its passengers.</a:t>
            </a:r>
          </a:p>
          <a:p>
            <a:r>
              <a:rPr lang="en-GB" sz="1400">
                <a:solidFill>
                  <a:srgbClr val="000000"/>
                </a:solidFill>
                <a:latin typeface="Arial"/>
                <a:cs typeface="Arial"/>
              </a:rPr>
              <a:t>British Airways may strengthen customer relationships by actively listening to consumer input, comprehending their expectations, and personalising the travel experience. </a:t>
            </a:r>
          </a:p>
          <a:p>
            <a:r>
              <a:rPr lang="en-GB" sz="1400">
                <a:solidFill>
                  <a:srgbClr val="000000"/>
                </a:solidFill>
                <a:latin typeface="Arial"/>
                <a:cs typeface="Arial"/>
              </a:rPr>
              <a:t>An all-encompassing perspective of consumers can be achieved by implementing a complete CRM system that combines customer data from numerous touchpoints (such as a website, mobile app, and call centre).</a:t>
            </a:r>
          </a:p>
          <a:p>
            <a:r>
              <a:rPr lang="en-GB" sz="1400">
                <a:solidFill>
                  <a:srgbClr val="000000"/>
                </a:solidFill>
                <a:latin typeface="Arial"/>
                <a:cs typeface="Arial"/>
              </a:rPr>
              <a:t>The relationship between British Airways and its regular fliers can be strengthened by providing special prizes, upgrades, and tailored offers.</a:t>
            </a:r>
          </a:p>
          <a:p>
            <a:r>
              <a:rPr lang="en-GB" sz="1400">
                <a:solidFill>
                  <a:srgbClr val="000000"/>
                </a:solidFill>
                <a:latin typeface="Arial"/>
                <a:cs typeface="Arial"/>
              </a:rPr>
              <a:t>To deliver exceptional customer service, British Airways should invest in training its staff</a:t>
            </a:r>
          </a:p>
          <a:p>
            <a:r>
              <a:rPr lang="en-GB" sz="1400">
                <a:solidFill>
                  <a:srgbClr val="000000"/>
                </a:solidFill>
                <a:latin typeface="Arial"/>
                <a:cs typeface="Arial"/>
              </a:rPr>
              <a:t>Gathering client input, analysing data, and making appropriate adjustments should be part of British Airways' ongoing evaluation and process improvement of its CRM systems.</a:t>
            </a:r>
          </a:p>
        </p:txBody>
      </p:sp>
    </p:spTree>
    <p:extLst>
      <p:ext uri="{BB962C8B-B14F-4D97-AF65-F5344CB8AC3E}">
        <p14:creationId xmlns:p14="http://schemas.microsoft.com/office/powerpoint/2010/main" val="1031793934"/>
      </p:ext>
    </p:extLst>
  </p:cSld>
  <p:clrMapOvr>
    <a:masterClrMapping/>
  </p:clrMapOvr>
</p:sld>
</file>

<file path=ppt/theme/theme1.xml><?xml version="1.0" encoding="utf-8"?>
<a:theme xmlns:a="http://schemas.openxmlformats.org/drawingml/2006/main" name="BlobVTI">
  <a:themeElements>
    <a:clrScheme name="AnalogousFromLightSeedLeftStep">
      <a:dk1>
        <a:srgbClr val="000000"/>
      </a:dk1>
      <a:lt1>
        <a:srgbClr val="FFFFFF"/>
      </a:lt1>
      <a:dk2>
        <a:srgbClr val="41242B"/>
      </a:dk2>
      <a:lt2>
        <a:srgbClr val="E2E4E8"/>
      </a:lt2>
      <a:accent1>
        <a:srgbClr val="B69E7A"/>
      </a:accent1>
      <a:accent2>
        <a:srgbClr val="BA897F"/>
      </a:accent2>
      <a:accent3>
        <a:srgbClr val="C4929E"/>
      </a:accent3>
      <a:accent4>
        <a:srgbClr val="BA7FA6"/>
      </a:accent4>
      <a:accent5>
        <a:srgbClr val="C193C4"/>
      </a:accent5>
      <a:accent6>
        <a:srgbClr val="9D7FBA"/>
      </a:accent6>
      <a:hlink>
        <a:srgbClr val="6582AC"/>
      </a:hlink>
      <a:folHlink>
        <a:srgbClr val="7F7F7F"/>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BlobVTI</vt:lpstr>
      <vt:lpstr>Report discussion</vt:lpstr>
      <vt:lpstr>introduction</vt:lpstr>
      <vt:lpstr>Ethical and sustainability policies of British airways </vt:lpstr>
      <vt:lpstr> Enviromental policies of British airways</vt:lpstr>
      <vt:lpstr>Sustainable operations of British airways </vt:lpstr>
      <vt:lpstr>.CRM of British airways </vt:lpstr>
      <vt:lpstr>Juran quality</vt:lpstr>
      <vt:lpstr>Crosby model</vt:lpstr>
      <vt:lpstr>Demmings cycle</vt:lpstr>
      <vt:lpstr>conclusions and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250</cp:revision>
  <dcterms:created xsi:type="dcterms:W3CDTF">2023-07-14T19:33:15Z</dcterms:created>
  <dcterms:modified xsi:type="dcterms:W3CDTF">2023-07-19T09:54:19Z</dcterms:modified>
</cp:coreProperties>
</file>