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57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1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3AF0F4-E1B2-4A13-ABBD-F6ACBFD4982D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2E8992-B87D-4AE0-B363-6E6EFE66253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industrial boom led to increased employment opportunities, attracting a diverse workforce and enhancing the town's social fabric.</a:t>
          </a:r>
        </a:p>
      </dgm:t>
    </dgm:pt>
    <dgm:pt modelId="{966E3158-5824-42AC-B0D3-A6733439A44B}" type="parTrans" cxnId="{8F5DA443-4BB9-4144-A817-C4D57BF5317D}">
      <dgm:prSet/>
      <dgm:spPr/>
      <dgm:t>
        <a:bodyPr/>
        <a:lstStyle/>
        <a:p>
          <a:endParaRPr lang="en-US"/>
        </a:p>
      </dgm:t>
    </dgm:pt>
    <dgm:pt modelId="{978F42D3-0ED5-4852-AE9E-F7A32AC31B27}" type="sibTrans" cxnId="{8F5DA443-4BB9-4144-A817-C4D57BF5317D}">
      <dgm:prSet/>
      <dgm:spPr/>
      <dgm:t>
        <a:bodyPr/>
        <a:lstStyle/>
        <a:p>
          <a:endParaRPr lang="en-US"/>
        </a:p>
      </dgm:t>
    </dgm:pt>
    <dgm:pt modelId="{F2C4AE42-11B9-42CE-93F7-2A108006BCF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prevalence of child labor revealed harsh working conditions, prompting calls for social reforms and the emergence of early labor movements.</a:t>
          </a:r>
        </a:p>
      </dgm:t>
    </dgm:pt>
    <dgm:pt modelId="{66B595A2-BA99-4DAD-AEFA-C40D29F80350}" type="parTrans" cxnId="{902A1DE2-5309-4D3B-8FD8-A23BFCAF7156}">
      <dgm:prSet/>
      <dgm:spPr/>
      <dgm:t>
        <a:bodyPr/>
        <a:lstStyle/>
        <a:p>
          <a:endParaRPr lang="en-US"/>
        </a:p>
      </dgm:t>
    </dgm:pt>
    <dgm:pt modelId="{DEEB717F-CCAA-4CA7-A2C7-02591AC6DC12}" type="sibTrans" cxnId="{902A1DE2-5309-4D3B-8FD8-A23BFCAF7156}">
      <dgm:prSet/>
      <dgm:spPr/>
      <dgm:t>
        <a:bodyPr/>
        <a:lstStyle/>
        <a:p>
          <a:endParaRPr lang="en-US"/>
        </a:p>
      </dgm:t>
    </dgm:pt>
    <dgm:pt modelId="{7B02D5EC-1B2E-4322-9766-C3E3F5FF340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influx of various cultures contributed to Llanelli's rich identity, creating a vibrant blend of languages, traditions, and customs within its industrial society.</a:t>
          </a:r>
        </a:p>
      </dgm:t>
    </dgm:pt>
    <dgm:pt modelId="{90B48C7B-FF2C-4500-9093-5B5B75833679}" type="parTrans" cxnId="{6C96D03E-6FF8-4B37-9181-8BB9FBB299D2}">
      <dgm:prSet/>
      <dgm:spPr/>
      <dgm:t>
        <a:bodyPr/>
        <a:lstStyle/>
        <a:p>
          <a:endParaRPr lang="en-US"/>
        </a:p>
      </dgm:t>
    </dgm:pt>
    <dgm:pt modelId="{1B9A0215-60DD-42D7-8C6E-ACD8E21422EA}" type="sibTrans" cxnId="{6C96D03E-6FF8-4B37-9181-8BB9FBB299D2}">
      <dgm:prSet/>
      <dgm:spPr/>
      <dgm:t>
        <a:bodyPr/>
        <a:lstStyle/>
        <a:p>
          <a:endParaRPr lang="en-US"/>
        </a:p>
      </dgm:t>
    </dgm:pt>
    <dgm:pt modelId="{63ECF348-7BE4-472A-B801-05543053080A}" type="pres">
      <dgm:prSet presAssocID="{4E3AF0F4-E1B2-4A13-ABBD-F6ACBFD4982D}" presName="Name0" presStyleCnt="0">
        <dgm:presLayoutVars>
          <dgm:dir/>
          <dgm:animLvl val="lvl"/>
          <dgm:resizeHandles val="exact"/>
        </dgm:presLayoutVars>
      </dgm:prSet>
      <dgm:spPr/>
    </dgm:pt>
    <dgm:pt modelId="{A4E82956-B245-42B0-B470-A68732464F92}" type="pres">
      <dgm:prSet presAssocID="{7B02D5EC-1B2E-4322-9766-C3E3F5FF340F}" presName="boxAndChildren" presStyleCnt="0"/>
      <dgm:spPr/>
    </dgm:pt>
    <dgm:pt modelId="{1220D340-900B-46C8-8A99-C4D94355E02A}" type="pres">
      <dgm:prSet presAssocID="{7B02D5EC-1B2E-4322-9766-C3E3F5FF340F}" presName="parentTextBox" presStyleLbl="node1" presStyleIdx="0" presStyleCnt="3"/>
      <dgm:spPr/>
    </dgm:pt>
    <dgm:pt modelId="{653A4417-FF3D-474F-9ACF-4D717C3F4A7F}" type="pres">
      <dgm:prSet presAssocID="{DEEB717F-CCAA-4CA7-A2C7-02591AC6DC12}" presName="sp" presStyleCnt="0"/>
      <dgm:spPr/>
    </dgm:pt>
    <dgm:pt modelId="{12092904-E790-4114-AC39-75DD5089048D}" type="pres">
      <dgm:prSet presAssocID="{F2C4AE42-11B9-42CE-93F7-2A108006BCFC}" presName="arrowAndChildren" presStyleCnt="0"/>
      <dgm:spPr/>
    </dgm:pt>
    <dgm:pt modelId="{511950E1-F08E-4425-AF7D-5A1A38771BCF}" type="pres">
      <dgm:prSet presAssocID="{F2C4AE42-11B9-42CE-93F7-2A108006BCFC}" presName="parentTextArrow" presStyleLbl="node1" presStyleIdx="1" presStyleCnt="3"/>
      <dgm:spPr/>
    </dgm:pt>
    <dgm:pt modelId="{94E83E2F-643F-4A00-901D-9087CA1A99E6}" type="pres">
      <dgm:prSet presAssocID="{978F42D3-0ED5-4852-AE9E-F7A32AC31B27}" presName="sp" presStyleCnt="0"/>
      <dgm:spPr/>
    </dgm:pt>
    <dgm:pt modelId="{914CF8C5-C3F6-4169-A32D-3E82996C6FA2}" type="pres">
      <dgm:prSet presAssocID="{662E8992-B87D-4AE0-B363-6E6EFE66253A}" presName="arrowAndChildren" presStyleCnt="0"/>
      <dgm:spPr/>
    </dgm:pt>
    <dgm:pt modelId="{2CE2227E-4A02-46F9-A198-F3C02DB2272C}" type="pres">
      <dgm:prSet presAssocID="{662E8992-B87D-4AE0-B363-6E6EFE66253A}" presName="parentTextArrow" presStyleLbl="node1" presStyleIdx="2" presStyleCnt="3"/>
      <dgm:spPr/>
    </dgm:pt>
  </dgm:ptLst>
  <dgm:cxnLst>
    <dgm:cxn modelId="{6F56F313-2369-4D67-BB56-4F697B110126}" type="presOf" srcId="{662E8992-B87D-4AE0-B363-6E6EFE66253A}" destId="{2CE2227E-4A02-46F9-A198-F3C02DB2272C}" srcOrd="0" destOrd="0" presId="urn:microsoft.com/office/officeart/2005/8/layout/process4"/>
    <dgm:cxn modelId="{8746C637-637F-4F40-BD78-F9CFFFF4EFFF}" type="presOf" srcId="{7B02D5EC-1B2E-4322-9766-C3E3F5FF340F}" destId="{1220D340-900B-46C8-8A99-C4D94355E02A}" srcOrd="0" destOrd="0" presId="urn:microsoft.com/office/officeart/2005/8/layout/process4"/>
    <dgm:cxn modelId="{6C96D03E-6FF8-4B37-9181-8BB9FBB299D2}" srcId="{4E3AF0F4-E1B2-4A13-ABBD-F6ACBFD4982D}" destId="{7B02D5EC-1B2E-4322-9766-C3E3F5FF340F}" srcOrd="2" destOrd="0" parTransId="{90B48C7B-FF2C-4500-9093-5B5B75833679}" sibTransId="{1B9A0215-60DD-42D7-8C6E-ACD8E21422EA}"/>
    <dgm:cxn modelId="{8F5DA443-4BB9-4144-A817-C4D57BF5317D}" srcId="{4E3AF0F4-E1B2-4A13-ABBD-F6ACBFD4982D}" destId="{662E8992-B87D-4AE0-B363-6E6EFE66253A}" srcOrd="0" destOrd="0" parTransId="{966E3158-5824-42AC-B0D3-A6733439A44B}" sibTransId="{978F42D3-0ED5-4852-AE9E-F7A32AC31B27}"/>
    <dgm:cxn modelId="{A63F9569-5090-4390-8B69-D3375989B20E}" type="presOf" srcId="{4E3AF0F4-E1B2-4A13-ABBD-F6ACBFD4982D}" destId="{63ECF348-7BE4-472A-B801-05543053080A}" srcOrd="0" destOrd="0" presId="urn:microsoft.com/office/officeart/2005/8/layout/process4"/>
    <dgm:cxn modelId="{63838670-EDCC-4E47-9851-94F4DB2EF9D9}" type="presOf" srcId="{F2C4AE42-11B9-42CE-93F7-2A108006BCFC}" destId="{511950E1-F08E-4425-AF7D-5A1A38771BCF}" srcOrd="0" destOrd="0" presId="urn:microsoft.com/office/officeart/2005/8/layout/process4"/>
    <dgm:cxn modelId="{902A1DE2-5309-4D3B-8FD8-A23BFCAF7156}" srcId="{4E3AF0F4-E1B2-4A13-ABBD-F6ACBFD4982D}" destId="{F2C4AE42-11B9-42CE-93F7-2A108006BCFC}" srcOrd="1" destOrd="0" parTransId="{66B595A2-BA99-4DAD-AEFA-C40D29F80350}" sibTransId="{DEEB717F-CCAA-4CA7-A2C7-02591AC6DC12}"/>
    <dgm:cxn modelId="{5CB83290-32A3-419B-B7BA-12E9F6F2688D}" type="presParOf" srcId="{63ECF348-7BE4-472A-B801-05543053080A}" destId="{A4E82956-B245-42B0-B470-A68732464F92}" srcOrd="0" destOrd="0" presId="urn:microsoft.com/office/officeart/2005/8/layout/process4"/>
    <dgm:cxn modelId="{307113BD-DA3E-4652-BCFF-24CA0CD186DF}" type="presParOf" srcId="{A4E82956-B245-42B0-B470-A68732464F92}" destId="{1220D340-900B-46C8-8A99-C4D94355E02A}" srcOrd="0" destOrd="0" presId="urn:microsoft.com/office/officeart/2005/8/layout/process4"/>
    <dgm:cxn modelId="{38B916CC-0FE4-4DE9-9C8C-D4900AB4EBD1}" type="presParOf" srcId="{63ECF348-7BE4-472A-B801-05543053080A}" destId="{653A4417-FF3D-474F-9ACF-4D717C3F4A7F}" srcOrd="1" destOrd="0" presId="urn:microsoft.com/office/officeart/2005/8/layout/process4"/>
    <dgm:cxn modelId="{0AD92081-E13A-4C02-9E0B-665EF72936F8}" type="presParOf" srcId="{63ECF348-7BE4-472A-B801-05543053080A}" destId="{12092904-E790-4114-AC39-75DD5089048D}" srcOrd="2" destOrd="0" presId="urn:microsoft.com/office/officeart/2005/8/layout/process4"/>
    <dgm:cxn modelId="{34EE9535-54E9-43FD-BD63-C255E078665A}" type="presParOf" srcId="{12092904-E790-4114-AC39-75DD5089048D}" destId="{511950E1-F08E-4425-AF7D-5A1A38771BCF}" srcOrd="0" destOrd="0" presId="urn:microsoft.com/office/officeart/2005/8/layout/process4"/>
    <dgm:cxn modelId="{32F31031-8DBB-4DF3-911B-4339B22DE51C}" type="presParOf" srcId="{63ECF348-7BE4-472A-B801-05543053080A}" destId="{94E83E2F-643F-4A00-901D-9087CA1A99E6}" srcOrd="3" destOrd="0" presId="urn:microsoft.com/office/officeart/2005/8/layout/process4"/>
    <dgm:cxn modelId="{3102D983-1EFF-4F24-A949-8DFA90562492}" type="presParOf" srcId="{63ECF348-7BE4-472A-B801-05543053080A}" destId="{914CF8C5-C3F6-4169-A32D-3E82996C6FA2}" srcOrd="4" destOrd="0" presId="urn:microsoft.com/office/officeart/2005/8/layout/process4"/>
    <dgm:cxn modelId="{F89D8DB0-B448-4EF5-BE3C-BD62F11BD8EE}" type="presParOf" srcId="{914CF8C5-C3F6-4169-A32D-3E82996C6FA2}" destId="{2CE2227E-4A02-46F9-A198-F3C02DB2272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0D340-900B-46C8-8A99-C4D94355E02A}">
      <dsp:nvSpPr>
        <dsp:cNvPr id="0" name=""/>
        <dsp:cNvSpPr/>
      </dsp:nvSpPr>
      <dsp:spPr>
        <a:xfrm>
          <a:off x="0" y="2335026"/>
          <a:ext cx="5925312" cy="7664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influx of various cultures contributed to Llanelli's rich identity, creating a vibrant blend of languages, traditions, and customs within its industrial society.</a:t>
          </a:r>
        </a:p>
      </dsp:txBody>
      <dsp:txXfrm>
        <a:off x="0" y="2335026"/>
        <a:ext cx="5925312" cy="766407"/>
      </dsp:txXfrm>
    </dsp:sp>
    <dsp:sp modelId="{511950E1-F08E-4425-AF7D-5A1A38771BCF}">
      <dsp:nvSpPr>
        <dsp:cNvPr id="0" name=""/>
        <dsp:cNvSpPr/>
      </dsp:nvSpPr>
      <dsp:spPr>
        <a:xfrm rot="10800000">
          <a:off x="0" y="1167787"/>
          <a:ext cx="5925312" cy="1178735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prevalence of child labor revealed harsh working conditions, prompting calls for social reforms and the emergence of early labor movements.</a:t>
          </a:r>
        </a:p>
      </dsp:txBody>
      <dsp:txXfrm rot="10800000">
        <a:off x="0" y="1167787"/>
        <a:ext cx="5925312" cy="765907"/>
      </dsp:txXfrm>
    </dsp:sp>
    <dsp:sp modelId="{2CE2227E-4A02-46F9-A198-F3C02DB2272C}">
      <dsp:nvSpPr>
        <dsp:cNvPr id="0" name=""/>
        <dsp:cNvSpPr/>
      </dsp:nvSpPr>
      <dsp:spPr>
        <a:xfrm rot="10800000">
          <a:off x="0" y="548"/>
          <a:ext cx="5925312" cy="1178735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industrial boom led to increased employment opportunities, attracting a diverse workforce and enhancing the town's social fabric.</a:t>
          </a:r>
        </a:p>
      </dsp:txBody>
      <dsp:txXfrm rot="10800000">
        <a:off x="0" y="548"/>
        <a:ext cx="5925312" cy="7659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6D9E-1D66-4F62-9ED7-B45ACE32088A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9602C-61C3-409F-9395-946934C48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586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6D9E-1D66-4F62-9ED7-B45ACE32088A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9602C-61C3-409F-9395-946934C48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610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6D9E-1D66-4F62-9ED7-B45ACE32088A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9602C-61C3-409F-9395-946934C48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859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6D9E-1D66-4F62-9ED7-B45ACE32088A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9602C-61C3-409F-9395-946934C48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037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6D9E-1D66-4F62-9ED7-B45ACE32088A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9602C-61C3-409F-9395-946934C48E4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998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6D9E-1D66-4F62-9ED7-B45ACE32088A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9602C-61C3-409F-9395-946934C48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486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6D9E-1D66-4F62-9ED7-B45ACE32088A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9602C-61C3-409F-9395-946934C48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395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6D9E-1D66-4F62-9ED7-B45ACE32088A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9602C-61C3-409F-9395-946934C48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602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5A3E6D9E-1D66-4F62-9ED7-B45ACE32088A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9602C-61C3-409F-9395-946934C48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914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6D9E-1D66-4F62-9ED7-B45ACE32088A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9602C-61C3-409F-9395-946934C48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567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E6D9E-1D66-4F62-9ED7-B45ACE32088A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9602C-61C3-409F-9395-946934C48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92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A3E6D9E-1D66-4F62-9ED7-B45ACE32088A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0CF9602C-61C3-409F-9395-946934C48E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743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5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4.png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7/s0022050700006872" TargetMode="External"/><Relationship Id="rId3" Type="http://schemas.openxmlformats.org/officeDocument/2006/relationships/hyperlink" Target="https://www.lovellanelli.co.uk/english/" TargetMode="External"/><Relationship Id="rId7" Type="http://schemas.openxmlformats.org/officeDocument/2006/relationships/hyperlink" Target="https://doi.org/10.3197/096734096779522248" TargetMode="External"/><Relationship Id="rId2" Type="http://schemas.openxmlformats.org/officeDocument/2006/relationships/hyperlink" Target="https://www.britainfromabove.org.uk/en/image/WPW02984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istoric-uk.com/HistoryUK/HistoryofBritain/Timeline-Industrial-Revolution/" TargetMode="External"/><Relationship Id="rId5" Type="http://schemas.openxmlformats.org/officeDocument/2006/relationships/hyperlink" Target="https://doi.org/10.1080/01433768.1998.10594500" TargetMode="External"/><Relationship Id="rId4" Type="http://schemas.openxmlformats.org/officeDocument/2006/relationships/hyperlink" Target="https://doi.org/10.1080/02673037.2016.1225392" TargetMode="External"/><Relationship Id="rId9" Type="http://schemas.openxmlformats.org/officeDocument/2006/relationships/hyperlink" Target="https://doi.org/10.2307/259065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E7267-C59C-B8F0-263B-FABF8C4E92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4269281"/>
            <a:ext cx="9135094" cy="188703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FF0000"/>
                </a:solidFill>
                <a:latin typeface="Arial Black" panose="020B0A04020102020204" pitchFamily="34" charset="0"/>
              </a:rPr>
              <a:t>what made the Llanelli area distinctly prosperous during the industrial revolution period</a:t>
            </a:r>
            <a:endParaRPr lang="en-GB" sz="32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E03CB4-927B-951D-1469-7DAC3107E1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816" y="6321875"/>
            <a:ext cx="7071360" cy="536125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rgbClr val="FF0000"/>
                </a:solidFill>
                <a:latin typeface="Arial Black" panose="020B0A04020102020204" pitchFamily="34" charset="0"/>
              </a:rPr>
              <a:t>Presenter: Vanessa Eftimie </a:t>
            </a:r>
            <a:endParaRPr lang="en-GB" sz="16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5D415B-13C1-41D4-8F3A-AD254AC7E8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40555"/>
            <a:ext cx="10911840" cy="33120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92181BE-9559-4D09-BBB0-C413B310A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6112"/>
            <a:ext cx="10579608" cy="298094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ainting of a factory&#10;&#10;AI-generated content may be incorrect.">
            <a:extLst>
              <a:ext uri="{FF2B5EF4-FFF2-40B4-BE49-F238E27FC236}">
                <a16:creationId xmlns:a16="http://schemas.microsoft.com/office/drawing/2014/main" id="{6F85F492-4BF0-C7FD-5165-D11F56B134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82" r="2" b="2"/>
          <a:stretch/>
        </p:blipFill>
        <p:spPr>
          <a:xfrm>
            <a:off x="970790" y="970704"/>
            <a:ext cx="3686557" cy="2651760"/>
          </a:xfrm>
          <a:prstGeom prst="rect">
            <a:avLst/>
          </a:prstGeom>
        </p:spPr>
      </p:pic>
      <p:pic>
        <p:nvPicPr>
          <p:cNvPr id="5" name="Picture 4" descr="A large factory with many chimneys&#10;&#10;AI-generated content may be incorrect.">
            <a:extLst>
              <a:ext uri="{FF2B5EF4-FFF2-40B4-BE49-F238E27FC236}">
                <a16:creationId xmlns:a16="http://schemas.microsoft.com/office/drawing/2014/main" id="{1F2F37B5-AFF8-7675-8979-34BEF8BFE0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506" b="303"/>
          <a:stretch/>
        </p:blipFill>
        <p:spPr>
          <a:xfrm>
            <a:off x="4810837" y="970705"/>
            <a:ext cx="6410374" cy="266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648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5A68E-A8BD-3C3B-8E78-A1213315A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964692"/>
            <a:ext cx="5928637" cy="1188720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rgbClr val="FF0000"/>
                </a:solidFill>
                <a:latin typeface="Arial Black" panose="020B0A04020102020204" pitchFamily="34" charset="0"/>
              </a:rPr>
              <a:t>Llanelli's Industrial Boom: Labor Landscape Transformation</a:t>
            </a:r>
            <a:endParaRPr lang="en-GB" sz="24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41" name="Content Placeholder 15">
            <a:extLst>
              <a:ext uri="{FF2B5EF4-FFF2-40B4-BE49-F238E27FC236}">
                <a16:creationId xmlns:a16="http://schemas.microsoft.com/office/drawing/2014/main" id="{31D33906-6235-23AB-0A9D-E34ED379B4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4305332"/>
              </p:ext>
            </p:extLst>
          </p:nvPr>
        </p:nvGraphicFramePr>
        <p:xfrm>
          <a:off x="804672" y="2638044"/>
          <a:ext cx="5925312" cy="3101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5" name="Rectangle 34">
            <a:extLst>
              <a:ext uri="{FF2B5EF4-FFF2-40B4-BE49-F238E27FC236}">
                <a16:creationId xmlns:a16="http://schemas.microsoft.com/office/drawing/2014/main" id="{E3BC0364-4B58-4841-A227-00A6A59E0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-2"/>
            <a:ext cx="4657344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029A1F4-D02D-48E4-9331-6870B23B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0813" y="479893"/>
            <a:ext cx="3685031" cy="5458969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06A8CF3-711E-4C63-9DD5-53A2696C0D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6411" y="644485"/>
            <a:ext cx="3353835" cy="51297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children wearing hard hats&#10;&#10;AI-generated content may be incorrect.">
            <a:extLst>
              <a:ext uri="{FF2B5EF4-FFF2-40B4-BE49-F238E27FC236}">
                <a16:creationId xmlns:a16="http://schemas.microsoft.com/office/drawing/2014/main" id="{6C95AE29-8F2D-F106-B6E2-E4A9560279AD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20980" r="4" b="26462"/>
          <a:stretch/>
        </p:blipFill>
        <p:spPr>
          <a:xfrm>
            <a:off x="8340435" y="822036"/>
            <a:ext cx="3026664" cy="2348100"/>
          </a:xfrm>
          <a:prstGeom prst="rect">
            <a:avLst/>
          </a:prstGeom>
        </p:spPr>
      </p:pic>
      <p:pic>
        <p:nvPicPr>
          <p:cNvPr id="4" name="Picture 3" descr="A group of men working in a factory&#10;&#10;AI-generated content may be incorrect.">
            <a:extLst>
              <a:ext uri="{FF2B5EF4-FFF2-40B4-BE49-F238E27FC236}">
                <a16:creationId xmlns:a16="http://schemas.microsoft.com/office/drawing/2014/main" id="{4964B731-6ED5-A352-3271-20C20A81D51D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r="4941" b="4"/>
          <a:stretch/>
        </p:blipFill>
        <p:spPr>
          <a:xfrm>
            <a:off x="8340435" y="3255097"/>
            <a:ext cx="3026664" cy="2348100"/>
          </a:xfrm>
          <a:prstGeom prst="rect">
            <a:avLst/>
          </a:prstGeom>
        </p:spPr>
      </p:pic>
      <p:pic>
        <p:nvPicPr>
          <p:cNvPr id="3" name="Record audio 1">
            <a:hlinkClick r:id="" action="ppaction://media"/>
            <a:extLst>
              <a:ext uri="{FF2B5EF4-FFF2-40B4-BE49-F238E27FC236}">
                <a16:creationId xmlns:a16="http://schemas.microsoft.com/office/drawing/2014/main" id="{6E567A77-6A35-267C-2B1D-D5F392C4E4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989888" y="63436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113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9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64950C64-5D81-40F1-9601-8BA0D63BA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29675F-59AA-2BD5-4596-423899C97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781241"/>
            <a:ext cx="7729729" cy="855406"/>
          </a:xfrm>
          <a:noFill/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 Black" panose="020B0A04020102020204" pitchFamily="34" charset="0"/>
              </a:rPr>
              <a:t>Llanelli's Transformation: Then and Now</a:t>
            </a:r>
          </a:p>
        </p:txBody>
      </p:sp>
      <p:pic>
        <p:nvPicPr>
          <p:cNvPr id="6" name="Picture 5" descr="A group of people walking on a street&#10;&#10;AI-generated content may be incorrect.">
            <a:extLst>
              <a:ext uri="{FF2B5EF4-FFF2-40B4-BE49-F238E27FC236}">
                <a16:creationId xmlns:a16="http://schemas.microsoft.com/office/drawing/2014/main" id="{B977F6CB-BE71-FE5E-F5E7-1F68CA44B6C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061" r="-1" b="3061"/>
          <a:stretch/>
        </p:blipFill>
        <p:spPr>
          <a:xfrm>
            <a:off x="20" y="10"/>
            <a:ext cx="6062452" cy="3428989"/>
          </a:xfrm>
          <a:prstGeom prst="rect">
            <a:avLst/>
          </a:prstGeom>
        </p:spPr>
      </p:pic>
      <p:pic>
        <p:nvPicPr>
          <p:cNvPr id="4" name="Picture 3" descr="A street with lights on the side of a building&#10;&#10;AI-generated content may be incorrect.">
            <a:extLst>
              <a:ext uri="{FF2B5EF4-FFF2-40B4-BE49-F238E27FC236}">
                <a16:creationId xmlns:a16="http://schemas.microsoft.com/office/drawing/2014/main" id="{9F461800-BC58-C0AF-419D-5DA5FADE00C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92"/>
          <a:stretch/>
        </p:blipFill>
        <p:spPr>
          <a:xfrm>
            <a:off x="6129528" y="-1"/>
            <a:ext cx="6062472" cy="34289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F253C-1901-0816-4408-4999EA78C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8412" y="4846076"/>
            <a:ext cx="7715177" cy="127155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Llanelli has shifted from an industrial economy based on coal and tinplate to a diverse economy focused on services, technology, and green industries, aligning with global sustainable development trends.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town's urban landscape has transformed from industrial sites to green spaces and modern residential areas, reflecting its adaptation to contemporary urban needs.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community has evolved from a heavy industry workforce to a vibrant mix of cultures and professions, emphasizing education, cultural preservation, and innovation while maintaining its heritage.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Record audio 2">
            <a:hlinkClick r:id="" action="ppaction://media"/>
            <a:extLst>
              <a:ext uri="{FF2B5EF4-FFF2-40B4-BE49-F238E27FC236}">
                <a16:creationId xmlns:a16="http://schemas.microsoft.com/office/drawing/2014/main" id="{C41AB1E6-8272-74A1-B69D-374A7C42EB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53688" y="57975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062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2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AAC56C-989E-3C70-8C07-AD9239594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rgbClr val="FFFFFF"/>
          </a:solidFill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</a:t>
            </a:r>
            <a:r>
              <a:rPr lang="en-GB" dirty="0">
                <a:solidFill>
                  <a:srgbClr val="FF0000"/>
                </a:solidFill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385F0-C69D-F62B-1E62-EC3E7B4E8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0036" y="1698171"/>
            <a:ext cx="9612284" cy="4099125"/>
          </a:xfrm>
        </p:spPr>
        <p:txBody>
          <a:bodyPr>
            <a:normAutofit fontScale="47500" lnSpcReduction="20000"/>
          </a:bodyPr>
          <a:lstStyle/>
          <a:p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https://www.britainfromabove.org.uk/en/image/WPW029849</a:t>
            </a:r>
            <a:endParaRPr lang="en-GB" sz="25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https://www.lovellanelli.co.uk/english/</a:t>
            </a:r>
            <a:endParaRPr lang="en-GB" sz="25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Crisp, R., 2016. After urban regeneration: communities, policy and place. </a:t>
            </a:r>
            <a:r>
              <a:rPr lang="en-GB" sz="25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Housing Studies, 31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(8), pp.1020–1022. Available at: 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https://doi.org/10.1080/02673037.2016.1225392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globalization and the Industrial Revolution. </a:t>
            </a:r>
            <a:r>
              <a:rPr lang="en-US" sz="25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History Review, 27</a:t>
            </a:r>
            <a:r>
              <a:rPr lang="en-US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85–91.</a:t>
            </a:r>
            <a:endParaRPr lang="en-GB" sz="25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Hill, D., 1998. Eleventh-century Labours of the Months in Prose and Pictures. </a:t>
            </a:r>
            <a:r>
              <a:rPr lang="en-GB" sz="25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 History, 20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pp.29–39. Available at: 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https://doi.org/10.1080/01433768.1998.10594500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 UK. (2020). Timeline of the Industrial Revolution - Historic UK. [online] Available at: </a:t>
            </a:r>
            <a:r>
              <a:rPr lang="en-US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https://www.historic-uk.com/HistoryUK/HistoryofBritain/Timeline-Industrial-Revolution/</a:t>
            </a:r>
            <a:endParaRPr lang="en-US" sz="25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Newell, E. &amp; Watts, S., 1996. The Environmental Impact of Industrialisation in South Wales in the Nineteenth Century: “Copper Smoke” and the Llanelli Copper Company. </a:t>
            </a:r>
            <a:r>
              <a:rPr lang="en-GB" sz="25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 and History, 2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pp.309–336. Available at: 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https://doi.org/10.3197/096734096779522248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Phillips, W.H., 1988. The Growth and Decline of the South Wales Iron Industry, 1760–1880: An Industrial History. By Michael Atkinson and Colin Baber. </a:t>
            </a:r>
            <a:r>
              <a:rPr lang="en-GB" sz="25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Journal of Economic History, 48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pp.940–941. Available at: 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https://doi.org/10.1017/s0022050700006872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Redford, A. &amp; Dodd, A.H., 1933. The Industrial Revolution in North Wales. </a:t>
            </a:r>
            <a:r>
              <a:rPr lang="en-GB" sz="2500" i="1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Economic History Review, 4(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3), p.367. Available at: 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https://doi.org/10.2307/2590658</a:t>
            </a:r>
            <a:r>
              <a:rPr lang="en-GB" sz="25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5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500" dirty="0">
              <a:solidFill>
                <a:srgbClr val="404040"/>
              </a:solidFill>
            </a:endParaRPr>
          </a:p>
          <a:p>
            <a:endParaRPr lang="en-GB" sz="2500" dirty="0">
              <a:solidFill>
                <a:srgbClr val="404040"/>
              </a:solidFill>
            </a:endParaRPr>
          </a:p>
          <a:p>
            <a:endParaRPr lang="en-GB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142256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96</TotalTime>
  <Words>506</Words>
  <Application>Microsoft Office PowerPoint</Application>
  <PresentationFormat>Widescreen</PresentationFormat>
  <Paragraphs>22</Paragraphs>
  <Slides>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Arial Black</vt:lpstr>
      <vt:lpstr>Gill Sans MT</vt:lpstr>
      <vt:lpstr>Parcel</vt:lpstr>
      <vt:lpstr>what made the Llanelli area distinctly prosperous during the industrial revolution period</vt:lpstr>
      <vt:lpstr>Llanelli's Industrial Boom: Labor Landscape Transformation</vt:lpstr>
      <vt:lpstr>Llanelli's Transformation: Then and Now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Llanelli Reimagined: A Journey from Industrial Legacy to Contemporary Vitality</dc:title>
  <dc:creator>Mirabela Voican (1907947)</dc:creator>
  <cp:lastModifiedBy>Mirabela Voican (1907947)</cp:lastModifiedBy>
  <cp:revision>5</cp:revision>
  <dcterms:created xsi:type="dcterms:W3CDTF">2024-02-25T01:31:20Z</dcterms:created>
  <dcterms:modified xsi:type="dcterms:W3CDTF">2025-01-28T21:34:06Z</dcterms:modified>
</cp:coreProperties>
</file>