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92" r:id="rId3"/>
    <p:sldId id="293" r:id="rId4"/>
    <p:sldId id="294" r:id="rId5"/>
    <p:sldId id="309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8" r:id="rId18"/>
    <p:sldId id="306" r:id="rId19"/>
    <p:sldId id="307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3072CC-4C64-4E98-AB38-8C58B4A890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7092C-61F4-4102-8FBD-E1A07EACF32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AEA666-A80D-46CF-B026-C2C6433183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168292-AEF8-49DB-A436-6BC301C7DE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B1A728-5A18-4384-8890-A691158BEA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CF1AC7-CC14-4020-AF39-4F280D7896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CE6CB-A563-4E8C-BECE-FA036F8FB6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0CBFC3-F193-46FC-9CD6-5C15AB24AA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6F71A9-F51B-49F1-A592-8F14CBCB9B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99F480-318B-47A8-9C22-F612358115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D10454-8675-4349-9B30-1519FD2A73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659DBB58-CAE1-45A0-A73C-0DAB3B4181D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Cymraeg" pitchFamily="18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Cymraeg" pitchFamily="18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Cymraeg" pitchFamily="18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Cymraeg" pitchFamily="18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Cymraeg" pitchFamily="18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Cymraeg" pitchFamily="18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Cymraeg" pitchFamily="18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Cymraeg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6" name="Picture 2" descr="I:\Lluniau\DCIM\100V6000\DSCI01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133600" y="-1600200"/>
            <a:ext cx="13411200" cy="100584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79512" y="692696"/>
            <a:ext cx="583704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smtClean="0">
                <a:solidFill>
                  <a:schemeClr val="bg1"/>
                </a:solidFill>
              </a:rPr>
              <a:t>Approaching the Genealogies of the Welsh Saints</a:t>
            </a:r>
          </a:p>
          <a:p>
            <a:endParaRPr lang="en-GB" sz="2000" smtClean="0">
              <a:solidFill>
                <a:schemeClr val="bg1"/>
              </a:solidFill>
            </a:endParaRPr>
          </a:p>
          <a:p>
            <a:r>
              <a:rPr lang="en-GB" sz="2000" smtClean="0">
                <a:solidFill>
                  <a:schemeClr val="bg1"/>
                </a:solidFill>
              </a:rPr>
              <a:t>Barry Lewis</a:t>
            </a:r>
          </a:p>
          <a:p>
            <a:endParaRPr lang="en-GB" sz="2000" smtClean="0">
              <a:solidFill>
                <a:schemeClr val="bg1"/>
              </a:solidFill>
            </a:endParaRPr>
          </a:p>
          <a:p>
            <a:r>
              <a:rPr lang="en-GB" sz="2000" smtClean="0">
                <a:solidFill>
                  <a:schemeClr val="bg1"/>
                </a:solidFill>
              </a:rPr>
              <a:t>Fforwm Prosiect y Seintiau, 19 Hydref 2013</a:t>
            </a:r>
            <a:endParaRPr lang="en-GB" sz="20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752528"/>
          </a:xfrm>
        </p:spPr>
        <p:txBody>
          <a:bodyPr/>
          <a:lstStyle/>
          <a:p>
            <a:r>
              <a:rPr lang="en-GB" smtClean="0">
                <a:latin typeface="Garamond" pitchFamily="18" charset="0"/>
              </a:rPr>
              <a:t>Fuit vir vitae venerabilis nomine Killena,</a:t>
            </a:r>
          </a:p>
          <a:p>
            <a:r>
              <a:rPr lang="en-GB" smtClean="0">
                <a:latin typeface="Garamond" pitchFamily="18" charset="0"/>
              </a:rPr>
              <a:t>quem Scottica tellus </a:t>
            </a:r>
            <a:r>
              <a:rPr lang="en-GB" b="1" smtClean="0">
                <a:latin typeface="Garamond" pitchFamily="18" charset="0"/>
              </a:rPr>
              <a:t>de magno edidit genere</a:t>
            </a:r>
            <a:r>
              <a:rPr lang="en-GB" smtClean="0">
                <a:latin typeface="Garamond" pitchFamily="18" charset="0"/>
              </a:rPr>
              <a:t>.</a:t>
            </a:r>
          </a:p>
          <a:p>
            <a:endParaRPr lang="en-GB" smtClean="0">
              <a:latin typeface="Garamond" pitchFamily="18" charset="0"/>
            </a:endParaRPr>
          </a:p>
          <a:p>
            <a:r>
              <a:rPr lang="en-GB" smtClean="0">
                <a:latin typeface="Garamond" pitchFamily="18" charset="0"/>
              </a:rPr>
              <a:t>There was a man of venerable life called</a:t>
            </a:r>
          </a:p>
          <a:p>
            <a:r>
              <a:rPr lang="en-GB" i="1" smtClean="0">
                <a:latin typeface="Garamond" pitchFamily="18" charset="0"/>
              </a:rPr>
              <a:t>Killena</a:t>
            </a:r>
            <a:r>
              <a:rPr lang="en-GB" smtClean="0">
                <a:latin typeface="Garamond" pitchFamily="18" charset="0"/>
              </a:rPr>
              <a:t>, whom the land of Ireland bore </a:t>
            </a:r>
            <a:r>
              <a:rPr lang="en-GB" b="1" smtClean="0">
                <a:latin typeface="Garamond" pitchFamily="18" charset="0"/>
              </a:rPr>
              <a:t>from a</a:t>
            </a:r>
          </a:p>
          <a:p>
            <a:r>
              <a:rPr lang="en-GB" b="1" smtClean="0">
                <a:latin typeface="Garamond" pitchFamily="18" charset="0"/>
              </a:rPr>
              <a:t>great lineage</a:t>
            </a:r>
            <a:r>
              <a:rPr lang="en-GB" smtClean="0">
                <a:latin typeface="Garamond" pitchFamily="18" charset="0"/>
              </a:rPr>
              <a:t>.</a:t>
            </a:r>
          </a:p>
          <a:p>
            <a:endParaRPr lang="en-GB" smtClean="0">
              <a:latin typeface="Garamond" pitchFamily="18" charset="0"/>
            </a:endParaRPr>
          </a:p>
          <a:p>
            <a:r>
              <a:rPr lang="en-GB" smtClean="0">
                <a:latin typeface="Garamond" pitchFamily="18" charset="0"/>
              </a:rPr>
              <a:t>		(Anon., </a:t>
            </a:r>
            <a:r>
              <a:rPr lang="en-GB" i="1" smtClean="0">
                <a:latin typeface="Garamond" pitchFamily="18" charset="0"/>
              </a:rPr>
              <a:t>Passio Kiliani</a:t>
            </a:r>
            <a:r>
              <a:rPr lang="en-GB" smtClean="0">
                <a:latin typeface="Garamond" pitchFamily="18" charset="0"/>
              </a:rPr>
              <a:t>, later 8</a:t>
            </a:r>
            <a:r>
              <a:rPr lang="en-GB" baseline="30000" smtClean="0">
                <a:latin typeface="Garamond" pitchFamily="18" charset="0"/>
              </a:rPr>
              <a:t>th</a:t>
            </a:r>
            <a:r>
              <a:rPr lang="en-GB" smtClean="0">
                <a:latin typeface="Garamond" pitchFamily="18" charset="0"/>
              </a:rPr>
              <a:t> century)</a:t>
            </a:r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>
                <a:latin typeface="Garamond" pitchFamily="18" charset="0"/>
              </a:rPr>
              <a:t>Pádraig Ó Riain (ed.), </a:t>
            </a:r>
            <a:r>
              <a:rPr lang="en-GB" i="1" smtClean="0">
                <a:latin typeface="Garamond" pitchFamily="18" charset="0"/>
              </a:rPr>
              <a:t>Corpus Genealogiarum Sanctorum Hiberniae </a:t>
            </a:r>
            <a:r>
              <a:rPr lang="en-GB" smtClean="0">
                <a:latin typeface="Garamond" pitchFamily="18" charset="0"/>
              </a:rPr>
              <a:t>(Dublin, 1985)</a:t>
            </a:r>
          </a:p>
          <a:p>
            <a:endParaRPr lang="en-GB" smtClean="0">
              <a:latin typeface="Garamond" pitchFamily="18" charset="0"/>
            </a:endParaRPr>
          </a:p>
          <a:p>
            <a:r>
              <a:rPr lang="en-GB" smtClean="0">
                <a:latin typeface="Garamond" pitchFamily="18" charset="0"/>
              </a:rPr>
              <a:t>Peter Bartrum (ed.), </a:t>
            </a:r>
            <a:r>
              <a:rPr lang="en-GB" i="1" smtClean="0">
                <a:latin typeface="Garamond" pitchFamily="18" charset="0"/>
              </a:rPr>
              <a:t>Early Welsh Genealogical Tracts</a:t>
            </a:r>
            <a:r>
              <a:rPr lang="en-GB" smtClean="0">
                <a:latin typeface="Garamond" pitchFamily="18" charset="0"/>
              </a:rPr>
              <a:t> (Cardiff, 1966)</a:t>
            </a:r>
            <a:endParaRPr lang="en-GB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smtClean="0">
                <a:latin typeface="Garamond" pitchFamily="18" charset="0"/>
              </a:rPr>
              <a:t>The Brychan Documents</a:t>
            </a:r>
            <a:endParaRPr lang="en-GB" sz="3200">
              <a:latin typeface="Garamond" pitchFamily="18" charset="0"/>
            </a:endParaRPr>
          </a:p>
        </p:txBody>
      </p:sp>
      <p:pic>
        <p:nvPicPr>
          <p:cNvPr id="7169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-60000">
            <a:off x="179512" y="1340768"/>
            <a:ext cx="3307494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3563888" y="2348880"/>
            <a:ext cx="542462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en-GB" smtClean="0">
                <a:latin typeface="Garamond" pitchFamily="18" charset="0"/>
              </a:rPr>
              <a:t>1.	</a:t>
            </a:r>
            <a:r>
              <a:rPr lang="en-GB" i="1" smtClean="0">
                <a:latin typeface="Garamond" pitchFamily="18" charset="0"/>
              </a:rPr>
              <a:t>De situ Brecheniauc </a:t>
            </a:r>
            <a:r>
              <a:rPr lang="en-GB" smtClean="0">
                <a:latin typeface="Garamond" pitchFamily="18" charset="0"/>
              </a:rPr>
              <a:t>(BL Cotton Vespasian A.xiv, </a:t>
            </a:r>
            <a:r>
              <a:rPr lang="en-GB" i="1" smtClean="0">
                <a:latin typeface="Garamond" pitchFamily="18" charset="0"/>
              </a:rPr>
              <a:t>c</a:t>
            </a:r>
            <a:r>
              <a:rPr lang="en-GB" smtClean="0">
                <a:latin typeface="Garamond" pitchFamily="18" charset="0"/>
              </a:rPr>
              <a:t>.1200)</a:t>
            </a:r>
          </a:p>
          <a:p>
            <a:pPr marL="342900" indent="-342900">
              <a:buAutoNum type="arabicPeriod"/>
            </a:pPr>
            <a:endParaRPr lang="en-GB" smtClean="0">
              <a:latin typeface="Garamond" pitchFamily="18" charset="0"/>
            </a:endParaRPr>
          </a:p>
          <a:p>
            <a:pPr marL="342900" indent="-342900"/>
            <a:r>
              <a:rPr lang="en-GB" smtClean="0">
                <a:latin typeface="Garamond" pitchFamily="18" charset="0"/>
              </a:rPr>
              <a:t>2.	</a:t>
            </a:r>
            <a:r>
              <a:rPr lang="en-GB" i="1" smtClean="0">
                <a:latin typeface="Garamond" pitchFamily="18" charset="0"/>
              </a:rPr>
              <a:t>Cognacio Brychan </a:t>
            </a:r>
            <a:r>
              <a:rPr lang="en-GB" smtClean="0">
                <a:latin typeface="Garamond" pitchFamily="18" charset="0"/>
              </a:rPr>
              <a:t>(BL Cotton Domitian i, Sir John Price </a:t>
            </a:r>
          </a:p>
          <a:p>
            <a:pPr marL="342900" indent="-342900"/>
            <a:r>
              <a:rPr lang="en-GB" smtClean="0">
                <a:latin typeface="Garamond" pitchFamily="18" charset="0"/>
              </a:rPr>
              <a:t>	of Brecon, </a:t>
            </a:r>
            <a:r>
              <a:rPr lang="en-GB" i="1" smtClean="0">
                <a:latin typeface="Garamond" pitchFamily="18" charset="0"/>
              </a:rPr>
              <a:t>s</a:t>
            </a:r>
            <a:r>
              <a:rPr lang="en-GB" smtClean="0">
                <a:latin typeface="Garamond" pitchFamily="18" charset="0"/>
              </a:rPr>
              <a:t>. xvi</a:t>
            </a:r>
            <a:r>
              <a:rPr lang="en-GB" baseline="30000" smtClean="0">
                <a:latin typeface="Garamond" pitchFamily="18" charset="0"/>
              </a:rPr>
              <a:t>1</a:t>
            </a:r>
            <a:r>
              <a:rPr lang="en-GB" smtClean="0">
                <a:latin typeface="Garamond" pitchFamily="18" charset="0"/>
              </a:rPr>
              <a:t>)</a:t>
            </a:r>
          </a:p>
          <a:p>
            <a:pPr marL="342900" indent="-342900"/>
            <a:endParaRPr lang="en-GB" smtClean="0">
              <a:latin typeface="Garamond" pitchFamily="18" charset="0"/>
            </a:endParaRPr>
          </a:p>
          <a:p>
            <a:pPr marL="342900" indent="-342900">
              <a:buAutoNum type="arabicPeriod" startAt="3"/>
            </a:pPr>
            <a:r>
              <a:rPr lang="en-GB" smtClean="0">
                <a:latin typeface="Garamond" pitchFamily="18" charset="0"/>
              </a:rPr>
              <a:t>Oxford, Jesus College 20 (</a:t>
            </a:r>
            <a:r>
              <a:rPr lang="en-GB" i="1" smtClean="0">
                <a:latin typeface="Garamond" pitchFamily="18" charset="0"/>
              </a:rPr>
              <a:t>s</a:t>
            </a:r>
            <a:r>
              <a:rPr lang="en-GB" smtClean="0">
                <a:latin typeface="Garamond" pitchFamily="18" charset="0"/>
              </a:rPr>
              <a:t>. xiv</a:t>
            </a:r>
            <a:r>
              <a:rPr lang="en-GB" baseline="30000" smtClean="0">
                <a:latin typeface="Garamond" pitchFamily="18" charset="0"/>
              </a:rPr>
              <a:t>2</a:t>
            </a:r>
            <a:r>
              <a:rPr lang="en-GB" smtClean="0">
                <a:latin typeface="Garamond" pitchFamily="18" charset="0"/>
              </a:rPr>
              <a:t>)</a:t>
            </a:r>
          </a:p>
          <a:p>
            <a:pPr marL="342900" indent="-342900">
              <a:buAutoNum type="arabicPeriod" startAt="3"/>
            </a:pPr>
            <a:endParaRPr lang="en-GB" smtClean="0">
              <a:latin typeface="Garamond" pitchFamily="18" charset="0"/>
            </a:endParaRPr>
          </a:p>
          <a:p>
            <a:pPr marL="342900" indent="-342900"/>
            <a:r>
              <a:rPr lang="en-GB" smtClean="0">
                <a:latin typeface="Garamond" pitchFamily="18" charset="0"/>
              </a:rPr>
              <a:t>4.	</a:t>
            </a:r>
            <a:r>
              <a:rPr lang="en-GB" i="1" smtClean="0">
                <a:latin typeface="Garamond" pitchFamily="18" charset="0"/>
              </a:rPr>
              <a:t>Plant Brychan </a:t>
            </a:r>
            <a:r>
              <a:rPr lang="en-GB" smtClean="0">
                <a:latin typeface="Garamond" pitchFamily="18" charset="0"/>
              </a:rPr>
              <a:t>(many copies; first is Gutun Owain, </a:t>
            </a:r>
          </a:p>
          <a:p>
            <a:pPr marL="342900" indent="-342900"/>
            <a:r>
              <a:rPr lang="en-GB" smtClean="0">
                <a:latin typeface="Garamond" pitchFamily="18" charset="0"/>
              </a:rPr>
              <a:t>	Llst 28, 1455–6)</a:t>
            </a:r>
            <a:endParaRPr lang="en-GB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smtClean="0">
                <a:latin typeface="Garamond" pitchFamily="18" charset="0"/>
              </a:rPr>
              <a:t>Bonedd y Saint</a:t>
            </a:r>
            <a:endParaRPr lang="en-GB" i="1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smtClean="0">
                <a:latin typeface="Garamond" pitchFamily="18" charset="0"/>
              </a:rPr>
              <a:t>	5	Dewi .m. sant .m. kedic .m keredic .m. cuneda wledic.</a:t>
            </a:r>
          </a:p>
          <a:p>
            <a:r>
              <a:rPr lang="en-GB" sz="1400" smtClean="0">
                <a:latin typeface="Garamond" pitchFamily="18" charset="0"/>
              </a:rPr>
              <a:t>	6	o nonn 6erch kenyr o gaer gawch y mynyw y mam.</a:t>
            </a:r>
          </a:p>
          <a:p>
            <a:r>
              <a:rPr lang="en-GB" sz="1400" smtClean="0">
                <a:latin typeface="Garamond" pitchFamily="18" charset="0"/>
              </a:rPr>
              <a:t>	7	Docuael .m. ithael .m. keredic .m. kuneda wledic. Ty</a:t>
            </a:r>
          </a:p>
          <a:p>
            <a:r>
              <a:rPr lang="en-GB" sz="1400" smtClean="0">
                <a:latin typeface="Garamond" pitchFamily="18" charset="0"/>
              </a:rPr>
              <a:t>	8	ssul .m. corun .m. ke .m. ku. wledic. Pedyr</a:t>
            </a:r>
            <a:r>
              <a:rPr lang="en-GB" sz="1400" baseline="30000" smtClean="0">
                <a:latin typeface="Garamond" pitchFamily="18" charset="0"/>
              </a:rPr>
              <a:t>{Tyrnoc}</a:t>
            </a:r>
            <a:r>
              <a:rPr lang="en-GB" sz="1400" smtClean="0">
                <a:latin typeface="Garamond" pitchFamily="18" charset="0"/>
              </a:rPr>
              <a:t> .m. corun .m.</a:t>
            </a:r>
          </a:p>
          <a:p>
            <a:r>
              <a:rPr lang="en-GB" sz="1400" smtClean="0">
                <a:latin typeface="Garamond" pitchFamily="18" charset="0"/>
              </a:rPr>
              <a:t>	9	ke .m. ku. wledic. Teilyaw </a:t>
            </a:r>
            <a:r>
              <a:rPr lang="en-GB" sz="1400" baseline="30000" smtClean="0">
                <a:latin typeface="Garamond" pitchFamily="18" charset="0"/>
              </a:rPr>
              <a:t>{a chynllaw} </a:t>
            </a:r>
            <a:r>
              <a:rPr lang="en-GB" sz="1400" smtClean="0">
                <a:latin typeface="Garamond" pitchFamily="18" charset="0"/>
              </a:rPr>
              <a:t>.m. ensych</a:t>
            </a:r>
            <a:r>
              <a:rPr lang="en-GB" sz="1400" baseline="30000" smtClean="0">
                <a:latin typeface="Garamond" pitchFamily="18" charset="0"/>
              </a:rPr>
              <a:t>{Cusych}</a:t>
            </a:r>
            <a:r>
              <a:rPr lang="en-GB" sz="1400" smtClean="0">
                <a:latin typeface="Garamond" pitchFamily="18" charset="0"/>
              </a:rPr>
              <a:t> .m. hydwn .m. ke</a:t>
            </a:r>
          </a:p>
          <a:p>
            <a:r>
              <a:rPr lang="en-GB" sz="1400" smtClean="0">
                <a:latin typeface="Garamond" pitchFamily="18" charset="0"/>
              </a:rPr>
              <a:t>	10	.m. ku. wledic. Auan buellt .m. kedic .m. ke .m. kune.</a:t>
            </a:r>
          </a:p>
          <a:p>
            <a:r>
              <a:rPr lang="en-GB" sz="1400" smtClean="0">
                <a:latin typeface="Garamond" pitchFamily="18" charset="0"/>
              </a:rPr>
              <a:t>	11	wledic. A thecued 6erch tegit 6oel o benllyn y mam.</a:t>
            </a:r>
          </a:p>
          <a:p>
            <a:r>
              <a:rPr lang="en-GB" sz="1400" smtClean="0">
                <a:latin typeface="Garamond" pitchFamily="18" charset="0"/>
              </a:rPr>
              <a:t>	12	Gwinlleu .m. kyngar .m. gartha6c .m. ke .m. ku. wle</a:t>
            </a:r>
          </a:p>
          <a:p>
            <a:r>
              <a:rPr lang="en-GB" sz="1400" smtClean="0">
                <a:latin typeface="Garamond" pitchFamily="18" charset="0"/>
              </a:rPr>
              <a:t>	13	dic. Kynuelyn .m. bleidud .m. meirya6n .m. tibya6n .m. </a:t>
            </a:r>
          </a:p>
          <a:p>
            <a:r>
              <a:rPr lang="en-GB" sz="1400" smtClean="0">
                <a:latin typeface="Garamond" pitchFamily="18" charset="0"/>
              </a:rPr>
              <a:t>	14	ku. wledic. Einnya6n 6renhin yn lleyn. A seiryoel</a:t>
            </a:r>
          </a:p>
          <a:p>
            <a:r>
              <a:rPr lang="en-GB" sz="1400" smtClean="0">
                <a:latin typeface="Garamond" pitchFamily="18" charset="0"/>
              </a:rPr>
              <a:t>	15	ym pēnmon. A meirya6n yny cantref.</a:t>
            </a:r>
            <a:r>
              <a:rPr lang="en-GB" sz="1400" baseline="30000" smtClean="0">
                <a:latin typeface="Garamond" pitchFamily="18" charset="0"/>
              </a:rPr>
              <a:t>{meibion Ewein Danwyn mab Eingion Yrth mab Cunedda wledic}</a:t>
            </a:r>
            <a:r>
              <a:rPr lang="en-GB" sz="1400" smtClean="0">
                <a:latin typeface="Garamond" pitchFamily="18" charset="0"/>
              </a:rPr>
              <a:t> Edern </a:t>
            </a:r>
            <a:r>
              <a:rPr lang="en-GB" sz="1400" baseline="30000" smtClean="0">
                <a:latin typeface="Garamond" pitchFamily="18" charset="0"/>
              </a:rPr>
              <a:t>{mab llu[..]}</a:t>
            </a:r>
            <a:r>
              <a:rPr lang="en-GB" sz="1400" smtClean="0">
                <a:latin typeface="Garamond" pitchFamily="18" charset="0"/>
              </a:rPr>
              <a:t>.m. </a:t>
            </a:r>
          </a:p>
          <a:p>
            <a:r>
              <a:rPr lang="en-GB" sz="1400" smtClean="0">
                <a:latin typeface="Garamond" pitchFamily="18" charset="0"/>
              </a:rPr>
              <a:t>	16	beli .m. Run .m. maelgwn .m. catwallawn lla6hir .m.</a:t>
            </a:r>
          </a:p>
          <a:p>
            <a:r>
              <a:rPr lang="en-GB" sz="1400" smtClean="0">
                <a:latin typeface="Garamond" pitchFamily="18" charset="0"/>
              </a:rPr>
              <a:t>	17	Einya6n yrth .m. cuneda wledic. Catwaladyr 6en</a:t>
            </a:r>
          </a:p>
          <a:p>
            <a:r>
              <a:rPr lang="en-GB" sz="1400" smtClean="0">
                <a:latin typeface="Garamond" pitchFamily="18" charset="0"/>
              </a:rPr>
              <a:t>	18	digeit </a:t>
            </a:r>
            <a:r>
              <a:rPr lang="en-GB" sz="1400" baseline="30000" smtClean="0">
                <a:latin typeface="Garamond" pitchFamily="18" charset="0"/>
              </a:rPr>
              <a:t>{mab ca</a:t>
            </a:r>
            <a:r>
              <a:rPr lang="en-GB" sz="1400" strike="sngStrike" baseline="30000" smtClean="0">
                <a:latin typeface="Garamond" pitchFamily="18" charset="0"/>
              </a:rPr>
              <a:t>d</a:t>
            </a:r>
            <a:r>
              <a:rPr lang="en-GB" sz="1400" baseline="30000" smtClean="0">
                <a:latin typeface="Garamond" pitchFamily="18" charset="0"/>
              </a:rPr>
              <a:t>swallon mab cadfan}</a:t>
            </a:r>
            <a:r>
              <a:rPr lang="en-GB" sz="1400" smtClean="0">
                <a:latin typeface="Garamond" pitchFamily="18" charset="0"/>
              </a:rPr>
              <a:t>.m. yago .m. beli .m. </a:t>
            </a:r>
            <a:r>
              <a:rPr lang="en-GB" sz="1400" strike="sngStrike" smtClean="0">
                <a:latin typeface="Garamond" pitchFamily="18" charset="0"/>
              </a:rPr>
              <a:t>bel</a:t>
            </a:r>
            <a:r>
              <a:rPr lang="en-GB" sz="1400" smtClean="0">
                <a:latin typeface="Garamond" pitchFamily="18" charset="0"/>
              </a:rPr>
              <a:t> run .m. maelgwn </a:t>
            </a:r>
            <a:r>
              <a:rPr lang="en-GB" sz="1400" baseline="30000" smtClean="0">
                <a:latin typeface="Garamond" pitchFamily="18" charset="0"/>
              </a:rPr>
              <a:t>{Gwyne</a:t>
            </a:r>
            <a:r>
              <a:rPr lang="en-GB" sz="1400" i="1" baseline="30000" smtClean="0">
                <a:latin typeface="Garamond" pitchFamily="18" charset="0"/>
              </a:rPr>
              <a:t>d</a:t>
            </a:r>
            <a:r>
              <a:rPr lang="en-GB" sz="1400" baseline="30000" smtClean="0">
                <a:latin typeface="Garamond" pitchFamily="18" charset="0"/>
              </a:rPr>
              <a:t>[.]}</a:t>
            </a:r>
            <a:r>
              <a:rPr lang="en-GB" sz="1400" smtClean="0">
                <a:latin typeface="Garamond" pitchFamily="18" charset="0"/>
              </a:rPr>
              <a:t>.m.</a:t>
            </a:r>
          </a:p>
          <a:p>
            <a:r>
              <a:rPr lang="en-GB" sz="1400" smtClean="0">
                <a:latin typeface="Garamond" pitchFamily="18" charset="0"/>
              </a:rPr>
              <a:t>	19	catwallawn lla6hir .m. einya6n yrth .m. cu.</a:t>
            </a:r>
            <a:r>
              <a:rPr lang="en-GB" sz="1400" baseline="30000" smtClean="0">
                <a:latin typeface="Garamond" pitchFamily="18" charset="0"/>
              </a:rPr>
              <a:t>{nedda} </a:t>
            </a:r>
            <a:r>
              <a:rPr lang="en-GB" sz="1400" smtClean="0">
                <a:latin typeface="Garamond" pitchFamily="18" charset="0"/>
              </a:rPr>
              <a:t>wledic.</a:t>
            </a:r>
          </a:p>
          <a:p>
            <a:endParaRPr lang="en-GB" sz="1400" smtClean="0">
              <a:latin typeface="Garamond" pitchFamily="18" charset="0"/>
            </a:endParaRPr>
          </a:p>
          <a:p>
            <a:endParaRPr lang="en-GB" sz="1400" smtClean="0">
              <a:latin typeface="Garamond" pitchFamily="18" charset="0"/>
            </a:endParaRPr>
          </a:p>
          <a:p>
            <a:endParaRPr lang="en-GB" sz="1400" smtClean="0">
              <a:latin typeface="Garamond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>
                <a:latin typeface="Garamond" pitchFamily="18" charset="0"/>
              </a:rPr>
              <a:t>Early (pre-Reformation) copies of </a:t>
            </a:r>
            <a:r>
              <a:rPr lang="en-GB" sz="3600" i="1" smtClean="0">
                <a:latin typeface="Garamond" pitchFamily="18" charset="0"/>
              </a:rPr>
              <a:t>Bonedd y Saint</a:t>
            </a:r>
            <a:endParaRPr lang="en-GB" sz="3600" i="1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smtClean="0">
                <a:latin typeface="Garamond" pitchFamily="18" charset="0"/>
              </a:rPr>
              <a:t>A 		Peniarth 16,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xiii</a:t>
            </a:r>
            <a:r>
              <a:rPr lang="en-GB" sz="2000" baseline="30000" smtClean="0">
                <a:latin typeface="Garamond" pitchFamily="18" charset="0"/>
              </a:rPr>
              <a:t>2</a:t>
            </a:r>
          </a:p>
          <a:p>
            <a:r>
              <a:rPr lang="en-GB" sz="2000" smtClean="0">
                <a:latin typeface="Garamond" pitchFamily="18" charset="0"/>
              </a:rPr>
              <a:t>B 		Peniarth 45,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xiv</a:t>
            </a:r>
            <a:r>
              <a:rPr lang="en-GB" sz="2000" baseline="30000" smtClean="0">
                <a:latin typeface="Garamond" pitchFamily="18" charset="0"/>
              </a:rPr>
              <a:t>1 </a:t>
            </a:r>
            <a:r>
              <a:rPr lang="en-GB" sz="2000" smtClean="0">
                <a:latin typeface="Garamond" pitchFamily="18" charset="0"/>
              </a:rPr>
              <a:t>(</a:t>
            </a:r>
            <a:r>
              <a:rPr lang="en-GB" sz="2000" i="1" smtClean="0">
                <a:latin typeface="Garamond" pitchFamily="18" charset="0"/>
              </a:rPr>
              <a:t>Bonhed seint kymry yssyd yma</a:t>
            </a:r>
            <a:r>
              <a:rPr lang="en-GB" sz="2000" smtClean="0">
                <a:latin typeface="Garamond" pitchFamily="18" charset="0"/>
              </a:rPr>
              <a:t>)</a:t>
            </a:r>
            <a:endParaRPr lang="en-GB" sz="2000" baseline="30000" smtClean="0">
              <a:latin typeface="Garamond" pitchFamily="18" charset="0"/>
            </a:endParaRPr>
          </a:p>
          <a:p>
            <a:r>
              <a:rPr lang="en-GB" sz="2000" smtClean="0">
                <a:latin typeface="Garamond" pitchFamily="18" charset="0"/>
              </a:rPr>
              <a:t>C  		Peniarth 4,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xiv</a:t>
            </a:r>
            <a:r>
              <a:rPr lang="en-GB" sz="2000" baseline="30000" smtClean="0">
                <a:latin typeface="Garamond" pitchFamily="18" charset="0"/>
              </a:rPr>
              <a:t>1</a:t>
            </a:r>
            <a:r>
              <a:rPr lang="en-GB" sz="2000" smtClean="0">
                <a:latin typeface="Garamond" pitchFamily="18" charset="0"/>
              </a:rPr>
              <a:t> (</a:t>
            </a:r>
            <a:r>
              <a:rPr lang="en-GB" sz="2000" i="1" smtClean="0">
                <a:latin typeface="Garamond" pitchFamily="18" charset="0"/>
              </a:rPr>
              <a:t>Boned y / seint</a:t>
            </a:r>
            <a:r>
              <a:rPr lang="en-GB" sz="2000" smtClean="0">
                <a:latin typeface="Garamond" pitchFamily="18" charset="0"/>
              </a:rPr>
              <a:t>)</a:t>
            </a:r>
            <a:endParaRPr lang="en-GB" sz="2000" baseline="30000" smtClean="0">
              <a:latin typeface="Garamond" pitchFamily="18" charset="0"/>
            </a:endParaRPr>
          </a:p>
          <a:p>
            <a:r>
              <a:rPr lang="en-GB" sz="2000" smtClean="0">
                <a:latin typeface="Garamond" pitchFamily="18" charset="0"/>
              </a:rPr>
              <a:t>Dd  	Card 1.363,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xiv</a:t>
            </a:r>
            <a:r>
              <a:rPr lang="en-GB" sz="2000" baseline="30000" smtClean="0">
                <a:latin typeface="Garamond" pitchFamily="18" charset="0"/>
              </a:rPr>
              <a:t>1</a:t>
            </a:r>
            <a:r>
              <a:rPr lang="en-GB" sz="2000" smtClean="0">
                <a:latin typeface="Garamond" pitchFamily="18" charset="0"/>
              </a:rPr>
              <a:t> (</a:t>
            </a:r>
            <a:r>
              <a:rPr lang="en-GB" sz="2000" i="1" smtClean="0">
                <a:latin typeface="Garamond" pitchFamily="18" charset="0"/>
              </a:rPr>
              <a:t>Bonheyd Seynt</a:t>
            </a:r>
            <a:r>
              <a:rPr lang="en-GB" sz="2000" smtClean="0">
                <a:latin typeface="Garamond" pitchFamily="18" charset="0"/>
              </a:rPr>
              <a:t>)</a:t>
            </a:r>
            <a:endParaRPr lang="en-GB" sz="2000" baseline="30000" smtClean="0">
              <a:latin typeface="Garamond" pitchFamily="18" charset="0"/>
            </a:endParaRPr>
          </a:p>
          <a:p>
            <a:r>
              <a:rPr lang="en-GB" sz="2000" smtClean="0">
                <a:latin typeface="Garamond" pitchFamily="18" charset="0"/>
              </a:rPr>
              <a:t>D 		Card 3.242, Hywel Fychan, </a:t>
            </a:r>
            <a:r>
              <a:rPr lang="en-GB" sz="2000" i="1" smtClean="0">
                <a:latin typeface="Garamond" pitchFamily="18" charset="0"/>
              </a:rPr>
              <a:t>c</a:t>
            </a:r>
            <a:r>
              <a:rPr lang="en-GB" sz="2000" smtClean="0">
                <a:latin typeface="Garamond" pitchFamily="18" charset="0"/>
              </a:rPr>
              <a:t>. 1400</a:t>
            </a:r>
          </a:p>
          <a:p>
            <a:r>
              <a:rPr lang="en-GB" sz="2000" smtClean="0">
                <a:latin typeface="Garamond" pitchFamily="18" charset="0"/>
              </a:rPr>
              <a:t>		Pen 50, </a:t>
            </a:r>
            <a:r>
              <a:rPr lang="en-GB" sz="2000" i="1" smtClean="0">
                <a:latin typeface="Garamond" pitchFamily="18" charset="0"/>
              </a:rPr>
              <a:t>c</a:t>
            </a:r>
            <a:r>
              <a:rPr lang="en-GB" sz="2000" smtClean="0">
                <a:latin typeface="Garamond" pitchFamily="18" charset="0"/>
              </a:rPr>
              <a:t>.1450 (extracts)</a:t>
            </a:r>
          </a:p>
          <a:p>
            <a:r>
              <a:rPr lang="en-GB" sz="2000" smtClean="0">
                <a:latin typeface="Garamond" pitchFamily="18" charset="0"/>
              </a:rPr>
              <a:t>E  		Llst 28, Gutun Owain, 1455–6</a:t>
            </a:r>
          </a:p>
          <a:p>
            <a:r>
              <a:rPr lang="en-GB" sz="2000" smtClean="0">
                <a:latin typeface="Garamond" pitchFamily="18" charset="0"/>
              </a:rPr>
              <a:t>F  		Pen 27,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xv</a:t>
            </a:r>
            <a:r>
              <a:rPr lang="en-GB" sz="2000" baseline="30000" smtClean="0">
                <a:latin typeface="Garamond" pitchFamily="18" charset="0"/>
              </a:rPr>
              <a:t>2</a:t>
            </a:r>
          </a:p>
          <a:p>
            <a:r>
              <a:rPr lang="en-GB" sz="2000" smtClean="0">
                <a:latin typeface="Garamond" pitchFamily="18" charset="0"/>
              </a:rPr>
              <a:t>G  		Pen 127, Thomas ab Ieuan ap Deicws, 1510 onwards</a:t>
            </a:r>
          </a:p>
          <a:p>
            <a:r>
              <a:rPr lang="en-GB" sz="2000" smtClean="0">
                <a:latin typeface="Garamond" pitchFamily="18" charset="0"/>
              </a:rPr>
              <a:t>H  		Pen 182, Huw Pennant, 1509 x 1513</a:t>
            </a:r>
          </a:p>
          <a:p>
            <a:r>
              <a:rPr lang="en-GB" sz="2000" smtClean="0">
                <a:latin typeface="Garamond" pitchFamily="18" charset="0"/>
              </a:rPr>
              <a:t>		Pen 181, </a:t>
            </a:r>
            <a:r>
              <a:rPr lang="en-GB" sz="2000" i="1" smtClean="0">
                <a:latin typeface="Garamond" pitchFamily="18" charset="0"/>
              </a:rPr>
              <a:t>c</a:t>
            </a:r>
            <a:r>
              <a:rPr lang="en-GB" sz="2000" smtClean="0">
                <a:latin typeface="Garamond" pitchFamily="18" charset="0"/>
              </a:rPr>
              <a:t>.1509</a:t>
            </a:r>
          </a:p>
          <a:p>
            <a:r>
              <a:rPr lang="en-GB" sz="2000" smtClean="0">
                <a:latin typeface="Garamond" pitchFamily="18" charset="0"/>
              </a:rPr>
              <a:t>		Pen 132, </a:t>
            </a:r>
            <a:r>
              <a:rPr lang="en-GB" sz="2000" i="1" smtClean="0">
                <a:latin typeface="Garamond" pitchFamily="18" charset="0"/>
              </a:rPr>
              <a:t>tempore </a:t>
            </a:r>
            <a:r>
              <a:rPr lang="en-GB" sz="2000" smtClean="0">
                <a:latin typeface="Garamond" pitchFamily="18" charset="0"/>
              </a:rPr>
              <a:t>Henry VIII</a:t>
            </a:r>
            <a:endParaRPr lang="en-GB" sz="2000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10" name="Picture 2" descr="C:\Documents and Settings\bjl\Desktop\2894294_40c9add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3251200" cy="217424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39552" y="2996952"/>
            <a:ext cx="8080867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smtClean="0">
                <a:latin typeface="Garamond" pitchFamily="18" charset="0"/>
              </a:rPr>
              <a:t>[40] </a:t>
            </a:r>
            <a:r>
              <a:rPr lang="en-GB" sz="2000" smtClean="0">
                <a:latin typeface="Garamond" pitchFamily="18" charset="0"/>
              </a:rPr>
              <a:t>Tutclyt. A Gwynnoedyl. A merin. A thudno. yg kyngredaбdyr. A sennenyr </a:t>
            </a:r>
          </a:p>
          <a:p>
            <a:r>
              <a:rPr lang="en-GB" sz="2000" smtClean="0">
                <a:latin typeface="Garamond" pitchFamily="18" charset="0"/>
              </a:rPr>
              <a:t>meibyon seithennin бrenhin o бaes gwydno. </a:t>
            </a:r>
            <a:r>
              <a:rPr lang="en-GB" sz="2000" u="sng" smtClean="0">
                <a:latin typeface="Garamond" pitchFamily="18" charset="0"/>
              </a:rPr>
              <a:t>A oresgynnwys mor eutir</a:t>
            </a:r>
            <a:r>
              <a:rPr lang="en-GB" sz="2000" smtClean="0">
                <a:latin typeface="Garamond" pitchFamily="18" charset="0"/>
              </a:rPr>
              <a:t>. </a:t>
            </a:r>
          </a:p>
          <a:p>
            <a:endParaRPr lang="en-GB" sz="2000" smtClean="0">
              <a:latin typeface="Garamond" pitchFamily="18" charset="0"/>
            </a:endParaRPr>
          </a:p>
          <a:p>
            <a:r>
              <a:rPr lang="en-GB" sz="2000" b="1" smtClean="0">
                <a:latin typeface="Garamond" pitchFamily="18" charset="0"/>
              </a:rPr>
              <a:t>[41] </a:t>
            </a:r>
            <a:r>
              <a:rPr lang="en-GB" sz="2000" smtClean="0">
                <a:latin typeface="Garamond" pitchFamily="18" charset="0"/>
              </a:rPr>
              <a:t>Peris sant cardinal o Ruein.</a:t>
            </a:r>
          </a:p>
          <a:p>
            <a:endParaRPr lang="en-GB" sz="2000" smtClean="0">
              <a:latin typeface="Garamond" pitchFamily="18" charset="0"/>
            </a:endParaRPr>
          </a:p>
          <a:p>
            <a:r>
              <a:rPr lang="en-GB" sz="2000" b="1" smtClean="0">
                <a:latin typeface="Garamond" pitchFamily="18" charset="0"/>
              </a:rPr>
              <a:t>[42] </a:t>
            </a:r>
            <a:r>
              <a:rPr lang="en-GB" sz="2000" smtClean="0">
                <a:latin typeface="Garamond" pitchFamily="18" charset="0"/>
              </a:rPr>
              <a:t>Bodo a Gwymin. A brothen sant. meibyon Glannaбc .m. helic бoel. </a:t>
            </a:r>
          </a:p>
          <a:p>
            <a:r>
              <a:rPr lang="en-GB" sz="2000" smtClean="0">
                <a:latin typeface="Garamond" pitchFamily="18" charset="0"/>
              </a:rPr>
              <a:t>odyno helic. </a:t>
            </a:r>
            <a:r>
              <a:rPr lang="en-GB" sz="2000" u="sng" smtClean="0">
                <a:latin typeface="Garamond" pitchFamily="18" charset="0"/>
              </a:rPr>
              <a:t>gбyr heuyt a oresgynnwys mor eutir</a:t>
            </a:r>
            <a:r>
              <a:rPr lang="en-GB" sz="2000" smtClean="0">
                <a:latin typeface="Garamond" pitchFamily="18" charset="0"/>
              </a:rPr>
              <a:t>. </a:t>
            </a:r>
          </a:p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851920" y="1916832"/>
            <a:ext cx="2699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>
                <a:latin typeface="Garamond" pitchFamily="18" charset="0"/>
              </a:rPr>
              <a:t>St Peris’s church, Nant Peris</a:t>
            </a:r>
            <a:endParaRPr lang="en-GB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latin typeface="Garamond" pitchFamily="18" charset="0"/>
              </a:rPr>
              <a:t>Structure of </a:t>
            </a:r>
            <a:r>
              <a:rPr lang="en-GB" i="1" smtClean="0">
                <a:latin typeface="Garamond" pitchFamily="18" charset="0"/>
              </a:rPr>
              <a:t>Bonedd y Saint</a:t>
            </a:r>
            <a:endParaRPr lang="en-GB" i="1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/>
          <a:lstStyle/>
          <a:p>
            <a:r>
              <a:rPr lang="en-GB" sz="2000" smtClean="0">
                <a:latin typeface="Garamond" pitchFamily="18" charset="0"/>
              </a:rPr>
              <a:t>1–18: Men of the North</a:t>
            </a:r>
          </a:p>
          <a:p>
            <a:r>
              <a:rPr lang="en-GB" sz="2000" smtClean="0">
                <a:latin typeface="Garamond" pitchFamily="18" charset="0"/>
              </a:rPr>
              <a:t>	1–11: Descendants of Cunedda Wledig</a:t>
            </a:r>
          </a:p>
          <a:p>
            <a:r>
              <a:rPr lang="en-GB" sz="2000" smtClean="0">
                <a:latin typeface="Garamond" pitchFamily="18" charset="0"/>
              </a:rPr>
              <a:t>		1–7: Descendants of Ceredig ap Cunedda</a:t>
            </a:r>
          </a:p>
          <a:p>
            <a:r>
              <a:rPr lang="en-GB" sz="2000" smtClean="0">
                <a:latin typeface="Garamond" pitchFamily="18" charset="0"/>
              </a:rPr>
              <a:t>		    1: David</a:t>
            </a:r>
          </a:p>
          <a:p>
            <a:r>
              <a:rPr lang="en-GB" sz="2000" smtClean="0">
                <a:latin typeface="Garamond" pitchFamily="18" charset="0"/>
              </a:rPr>
              <a:t>		8: Cynfelyn grandson of Meirion ap Tybion ap Cunedda</a:t>
            </a:r>
          </a:p>
          <a:p>
            <a:r>
              <a:rPr lang="en-GB" sz="2000" smtClean="0">
                <a:latin typeface="Garamond" pitchFamily="18" charset="0"/>
              </a:rPr>
              <a:t>		9–11: Descendants of royal line of Einion Yrth ap Cunedda</a:t>
            </a:r>
          </a:p>
          <a:p>
            <a:r>
              <a:rPr lang="en-GB" sz="2000" smtClean="0">
                <a:latin typeface="Garamond" pitchFamily="18" charset="0"/>
              </a:rPr>
              <a:t>	12–18: Other Northern lineages</a:t>
            </a:r>
          </a:p>
          <a:p>
            <a:r>
              <a:rPr lang="en-GB" sz="2000" smtClean="0">
                <a:latin typeface="Garamond" pitchFamily="18" charset="0"/>
              </a:rPr>
              <a:t>19–25: Bretons</a:t>
            </a:r>
          </a:p>
          <a:p>
            <a:r>
              <a:rPr lang="en-GB" sz="2000" smtClean="0">
                <a:latin typeface="Garamond" pitchFamily="18" charset="0"/>
              </a:rPr>
              <a:t>26–7: Cornishmen</a:t>
            </a:r>
          </a:p>
          <a:p>
            <a:r>
              <a:rPr lang="en-GB" sz="2000" smtClean="0">
                <a:latin typeface="Garamond" pitchFamily="18" charset="0"/>
              </a:rPr>
              <a:t>28ff. Mostly Welsh lineages</a:t>
            </a:r>
          </a:p>
          <a:p>
            <a:r>
              <a:rPr lang="en-GB" sz="2000" smtClean="0">
                <a:latin typeface="Garamond" pitchFamily="18" charset="0"/>
              </a:rPr>
              <a:t>Including:</a:t>
            </a:r>
          </a:p>
          <a:p>
            <a:r>
              <a:rPr lang="en-GB" sz="2000" smtClean="0">
                <a:latin typeface="Garamond" pitchFamily="18" charset="0"/>
              </a:rPr>
              <a:t>	30–7: Severn Valley saints</a:t>
            </a:r>
          </a:p>
          <a:p>
            <a:r>
              <a:rPr lang="en-GB" sz="2000" smtClean="0">
                <a:latin typeface="Garamond" pitchFamily="18" charset="0"/>
              </a:rPr>
              <a:t>	40, 42: Saints from the drowned lands</a:t>
            </a:r>
          </a:p>
          <a:p>
            <a:r>
              <a:rPr lang="en-GB" sz="2000" smtClean="0">
                <a:latin typeface="Garamond" pitchFamily="18" charset="0"/>
              </a:rPr>
              <a:t>	58–60: Saints of Arwystli</a:t>
            </a:r>
            <a:endParaRPr lang="en-GB" sz="2000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latin typeface="Garamond" pitchFamily="18" charset="0"/>
              </a:rPr>
              <a:t>‘Out of order’ saints in later section</a:t>
            </a:r>
            <a:endParaRPr lang="en-GB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896544"/>
          </a:xfrm>
        </p:spPr>
        <p:txBody>
          <a:bodyPr/>
          <a:lstStyle/>
          <a:p>
            <a:r>
              <a:rPr lang="en-GB" b="1" smtClean="0">
                <a:latin typeface="Garamond" pitchFamily="18" charset="0"/>
              </a:rPr>
              <a:t>[55] </a:t>
            </a:r>
            <a:r>
              <a:rPr lang="en-GB" smtClean="0">
                <a:latin typeface="Garamond" pitchFamily="18" charset="0"/>
              </a:rPr>
              <a:t>Nidan y mon .m. gбruyб .m. pasken .m. uryen. [Pen 45]</a:t>
            </a:r>
          </a:p>
          <a:p>
            <a:endParaRPr lang="en-GB" smtClean="0">
              <a:latin typeface="Garamond" pitchFamily="18" charset="0"/>
            </a:endParaRPr>
          </a:p>
          <a:p>
            <a:r>
              <a:rPr lang="en-GB" b="1" smtClean="0">
                <a:latin typeface="Garamond" pitchFamily="18" charset="0"/>
              </a:rPr>
              <a:t>[57] </a:t>
            </a:r>
            <a:r>
              <a:rPr lang="en-GB" smtClean="0">
                <a:latin typeface="Garamond" pitchFamily="18" charset="0"/>
              </a:rPr>
              <a:t>Eurgein uerch uaelgбn gбyned .m. catwallaбn llawir .m. einaбn yrth .m. cuneda wledic. </a:t>
            </a:r>
          </a:p>
          <a:p>
            <a:r>
              <a:rPr lang="en-GB" smtClean="0">
                <a:latin typeface="Garamond" pitchFamily="18" charset="0"/>
              </a:rPr>
              <a:t>		[Pen 45]</a:t>
            </a:r>
          </a:p>
          <a:p>
            <a:endParaRPr lang="en-GB" smtClean="0">
              <a:latin typeface="Garamond" pitchFamily="18" charset="0"/>
            </a:endParaRPr>
          </a:p>
          <a:p>
            <a:r>
              <a:rPr lang="en-GB" b="1" smtClean="0">
                <a:latin typeface="Garamond" pitchFamily="18" charset="0"/>
              </a:rPr>
              <a:t>[58] </a:t>
            </a:r>
            <a:r>
              <a:rPr lang="en-GB" smtClean="0">
                <a:latin typeface="Garamond" pitchFamily="18" charset="0"/>
              </a:rPr>
              <a:t>llonyav llavnwr .m. alan fyrgan .m. emhyr llydav. [C 1.363]</a:t>
            </a:r>
          </a:p>
          <a:p>
            <a:endParaRPr lang="en-GB" smtClean="0"/>
          </a:p>
          <a:p>
            <a:endParaRPr lang="en-GB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P							</a:t>
            </a:r>
            <a:r>
              <a:rPr lang="en-GB" smtClean="0">
                <a:latin typeface="Garamond" pitchFamily="18" charset="0"/>
              </a:rPr>
              <a:t>‘Pura Wallia’</a:t>
            </a:r>
            <a:endParaRPr lang="en-GB">
              <a:latin typeface="Garamond" pitchFamily="18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667375" cy="802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latin typeface="Garamond" pitchFamily="18" charset="0"/>
              </a:rPr>
              <a:t>Dating evidence</a:t>
            </a:r>
            <a:endParaRPr lang="en-GB" sz="4000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1180728"/>
          </a:xfrm>
        </p:spPr>
        <p:txBody>
          <a:bodyPr/>
          <a:lstStyle/>
          <a:p>
            <a:r>
              <a:rPr lang="en-GB" b="1" smtClean="0">
                <a:latin typeface="Garamond" pitchFamily="18" charset="0"/>
              </a:rPr>
              <a:t>[45] </a:t>
            </a:r>
            <a:r>
              <a:rPr lang="en-GB" smtClean="0">
                <a:latin typeface="Garamond" pitchFamily="18" charset="0"/>
              </a:rPr>
              <a:t>Madrun uerch wertheuyr urenhin enys brideyn [</a:t>
            </a:r>
            <a:r>
              <a:rPr lang="en-GB" i="1" smtClean="0">
                <a:latin typeface="Garamond" pitchFamily="18" charset="0"/>
              </a:rPr>
              <a:t>v.l</a:t>
            </a:r>
            <a:r>
              <a:rPr lang="en-GB" smtClean="0">
                <a:latin typeface="Garamond" pitchFamily="18" charset="0"/>
              </a:rPr>
              <a:t>. vrenhin yr ynys hon]</a:t>
            </a:r>
            <a:endParaRPr lang="en-GB">
              <a:latin typeface="Garamond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3528" y="2420888"/>
            <a:ext cx="8459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smtClean="0">
                <a:latin typeface="Garamond" pitchFamily="18" charset="0"/>
              </a:rPr>
              <a:t>[58] </a:t>
            </a:r>
            <a:r>
              <a:rPr lang="en-GB" sz="3200" smtClean="0">
                <a:latin typeface="Garamond" pitchFamily="18" charset="0"/>
              </a:rPr>
              <a:t>llonyav llavnwr .m. alan fyrgan .m. emhyr llydav</a:t>
            </a:r>
            <a:endParaRPr lang="en-GB" sz="3200">
              <a:latin typeface="Garamond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31588" y="3041571"/>
            <a:ext cx="8812412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smtClean="0">
                <a:latin typeface="Garamond" pitchFamily="18" charset="0"/>
              </a:rPr>
              <a:t>[12] </a:t>
            </a:r>
            <a:r>
              <a:rPr lang="en-GB" sz="3200" smtClean="0">
                <a:latin typeface="Garamond" pitchFamily="18" charset="0"/>
              </a:rPr>
              <a:t>Deinyoel .m. dunaбt. бwrr .m. pabo. post prydein</a:t>
            </a:r>
          </a:p>
          <a:p>
            <a:r>
              <a:rPr lang="en-GB" sz="3200" smtClean="0">
                <a:latin typeface="Garamond" pitchFamily="18" charset="0"/>
              </a:rPr>
              <a:t>A gбenasseth бerch riein. o rieinwc</a:t>
            </a:r>
            <a:r>
              <a:rPr lang="en-GB" sz="3200" baseline="30000" smtClean="0">
                <a:latin typeface="Garamond" pitchFamily="18" charset="0"/>
              </a:rPr>
              <a:t> </a:t>
            </a:r>
            <a:r>
              <a:rPr lang="en-GB" sz="3200" smtClean="0">
                <a:latin typeface="Garamond" pitchFamily="18" charset="0"/>
              </a:rPr>
              <a:t>y mam. </a:t>
            </a:r>
          </a:p>
          <a:p>
            <a:r>
              <a:rPr lang="en-GB" sz="3200" b="1" smtClean="0">
                <a:latin typeface="Garamond" pitchFamily="18" charset="0"/>
              </a:rPr>
              <a:t>[13] </a:t>
            </a:r>
            <a:r>
              <a:rPr lang="en-GB" sz="3200" smtClean="0">
                <a:latin typeface="Garamond" pitchFamily="18" charset="0"/>
              </a:rPr>
              <a:t>Assa .m. sawyl bēnuchel .m. pabo post prydein. </a:t>
            </a:r>
          </a:p>
          <a:p>
            <a:r>
              <a:rPr lang="en-GB" sz="3200" smtClean="0">
                <a:latin typeface="Garamond" pitchFamily="18" charset="0"/>
              </a:rPr>
              <a:t>A dwyw</a:t>
            </a:r>
            <a:r>
              <a:rPr lang="en-GB" sz="3200" i="1" smtClean="0">
                <a:latin typeface="Garamond" pitchFamily="18" charset="0"/>
              </a:rPr>
              <a:t>e</a:t>
            </a:r>
            <a:r>
              <a:rPr lang="en-GB" sz="3200" smtClean="0">
                <a:latin typeface="Garamond" pitchFamily="18" charset="0"/>
              </a:rPr>
              <a:t>[.]</a:t>
            </a:r>
            <a:r>
              <a:rPr lang="en-GB" sz="3200" baseline="30000" smtClean="0">
                <a:latin typeface="Garamond" pitchFamily="18" charset="0"/>
              </a:rPr>
              <a:t> </a:t>
            </a:r>
            <a:r>
              <a:rPr lang="en-GB" sz="3200" smtClean="0">
                <a:latin typeface="Garamond" pitchFamily="18" charset="0"/>
              </a:rPr>
              <a:t>бerch leennaбc y бam. </a:t>
            </a:r>
          </a:p>
          <a:p>
            <a:r>
              <a:rPr lang="en-GB" sz="3200" b="1" smtClean="0">
                <a:latin typeface="Garamond" pitchFamily="18" charset="0"/>
              </a:rPr>
              <a:t>[14] </a:t>
            </a:r>
            <a:r>
              <a:rPr lang="en-GB" sz="3200" smtClean="0">
                <a:latin typeface="Garamond" pitchFamily="18" charset="0"/>
              </a:rPr>
              <a:t>Kyndeyrn garthwys .m. ewein .m. бryen. </a:t>
            </a:r>
          </a:p>
          <a:p>
            <a:r>
              <a:rPr lang="en-GB" sz="3200" smtClean="0">
                <a:latin typeface="Garamond" pitchFamily="18" charset="0"/>
              </a:rPr>
              <a:t>A denw бerch llu lewdwn lluyd o dinas eidyn </a:t>
            </a:r>
          </a:p>
          <a:p>
            <a:r>
              <a:rPr lang="en-GB" sz="3200" smtClean="0">
                <a:latin typeface="Garamond" pitchFamily="18" charset="0"/>
              </a:rPr>
              <a:t>yny gogled y бam. </a:t>
            </a:r>
          </a:p>
          <a:p>
            <a:endParaRPr lang="en-GB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>
                <a:latin typeface="Garamond" pitchFamily="18" charset="0"/>
              </a:rPr>
              <a:t>[41] </a:t>
            </a:r>
            <a:r>
              <a:rPr lang="en-GB" sz="3200" smtClean="0">
                <a:latin typeface="Garamond" pitchFamily="18" charset="0"/>
              </a:rPr>
              <a:t>Peris sant cardinal o Ruein. </a:t>
            </a:r>
            <a:endParaRPr lang="en-GB" sz="3200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2304256"/>
          </a:xfrm>
        </p:spPr>
        <p:txBody>
          <a:bodyPr/>
          <a:lstStyle/>
          <a:p>
            <a:r>
              <a:rPr lang="en-GB" sz="2400" smtClean="0">
                <a:latin typeface="Garamond" pitchFamily="18" charset="0"/>
              </a:rPr>
              <a:t>	</a:t>
            </a:r>
            <a:r>
              <a:rPr lang="en-GB" sz="2000" smtClean="0">
                <a:latin typeface="Garamond" pitchFamily="18" charset="0"/>
              </a:rPr>
              <a:t>Yn y vlwydyn honno y duc Stigandus, archescob Keint, i ar escob Caer Wint y escobaut am na chyvarchws well idaw. Ac y doeth yntev y'r kwnssyli hyt yng Kaer Wint y gwynaw yngwyd y brenhin a holl esgyb Lloegyr a legat o Rvuein a </a:t>
            </a:r>
            <a:r>
              <a:rPr lang="en-GB" sz="2000" b="1" smtClean="0">
                <a:latin typeface="Garamond" pitchFamily="18" charset="0"/>
              </a:rPr>
              <a:t>deu effeiriat y'r cardinalieid, Jeuan a Pheris</a:t>
            </a:r>
            <a:r>
              <a:rPr lang="en-GB" sz="2000" smtClean="0">
                <a:latin typeface="Garamond" pitchFamily="18" charset="0"/>
              </a:rPr>
              <a:t>. Ac yna y ducpwyt y archescobaut i arnaw, ac y dodet yngharchar yny uu varw.</a:t>
            </a:r>
          </a:p>
          <a:p>
            <a:r>
              <a:rPr lang="en-GB" sz="2000" smtClean="0">
                <a:latin typeface="Garamond" pitchFamily="18" charset="0"/>
              </a:rPr>
              <a:t>				[</a:t>
            </a:r>
            <a:r>
              <a:rPr lang="en-GB" sz="2000" i="1" smtClean="0">
                <a:latin typeface="Garamond" pitchFamily="18" charset="0"/>
              </a:rPr>
              <a:t>Brenhinedd y Saeson s.a</a:t>
            </a:r>
            <a:r>
              <a:rPr lang="en-GB" sz="2000" smtClean="0">
                <a:latin typeface="Garamond" pitchFamily="18" charset="0"/>
              </a:rPr>
              <a:t>. 1072 (corrected)]</a:t>
            </a:r>
            <a:endParaRPr lang="en-GB" sz="2000">
              <a:latin typeface="Garamond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55576" y="3573016"/>
            <a:ext cx="813851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smtClean="0">
                <a:latin typeface="Garamond" pitchFamily="18" charset="0"/>
              </a:rPr>
              <a:t>Co[n]cilium celebratum apud Wintoniam presente rege Willelmo, presidente </a:t>
            </a:r>
          </a:p>
          <a:p>
            <a:r>
              <a:rPr lang="en-GB" sz="2000" smtClean="0">
                <a:latin typeface="Garamond" pitchFamily="18" charset="0"/>
              </a:rPr>
              <a:t>Hearmenfredo Sedunensi episcopo et summi Pontificis legato cum duobus </a:t>
            </a:r>
          </a:p>
          <a:p>
            <a:r>
              <a:rPr lang="en-GB" sz="2000" b="1" smtClean="0">
                <a:latin typeface="Garamond" pitchFamily="18" charset="0"/>
              </a:rPr>
              <a:t>presbiteris cardinalibus Johanne et Petro</a:t>
            </a:r>
            <a:r>
              <a:rPr lang="en-GB" sz="2000" smtClean="0">
                <a:latin typeface="Garamond" pitchFamily="18" charset="0"/>
              </a:rPr>
              <a:t>. Stigandus archiepiscopus qui et </a:t>
            </a:r>
          </a:p>
          <a:p>
            <a:r>
              <a:rPr lang="en-GB" sz="2000" smtClean="0">
                <a:latin typeface="Garamond" pitchFamily="18" charset="0"/>
              </a:rPr>
              <a:t>Wentanus episcopus non enim ualedixerat uni sedi pro altera in hoc concilio </a:t>
            </a:r>
          </a:p>
          <a:p>
            <a:r>
              <a:rPr lang="en-GB" sz="2000" smtClean="0">
                <a:latin typeface="Garamond" pitchFamily="18" charset="0"/>
              </a:rPr>
              <a:t>degradatus utriusque sedis honore privatus est, quem comprehensum post mori </a:t>
            </a:r>
          </a:p>
          <a:p>
            <a:r>
              <a:rPr lang="en-GB" sz="2000" smtClean="0">
                <a:latin typeface="Garamond" pitchFamily="18" charset="0"/>
              </a:rPr>
              <a:t>permisit in ui[n]culis.</a:t>
            </a:r>
          </a:p>
          <a:p>
            <a:r>
              <a:rPr lang="en-GB" sz="2000" smtClean="0">
                <a:latin typeface="Garamond" pitchFamily="18" charset="0"/>
              </a:rPr>
              <a:t>			[Winchester Annals, CCCC 339]</a:t>
            </a:r>
            <a:endParaRPr lang="en-GB" sz="2000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200" smtClean="0">
                <a:latin typeface="Garamond" pitchFamily="18" charset="0"/>
              </a:rPr>
              <a:t>Progenies Keredic (BL Cotton Vespasian A.xiv)</a:t>
            </a:r>
            <a:endParaRPr lang="en-GB" sz="3200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12568"/>
          </a:xfrm>
        </p:spPr>
        <p:txBody>
          <a:bodyPr/>
          <a:lstStyle/>
          <a:p>
            <a:r>
              <a:rPr lang="en-GB" sz="1800" smtClean="0">
                <a:latin typeface="Garamond" pitchFamily="18" charset="0"/>
              </a:rPr>
              <a:t>Hec est progenies Keredic, regis de Keredigan:</a:t>
            </a:r>
          </a:p>
          <a:p>
            <a:endParaRPr lang="en-GB" sz="1800" smtClean="0">
              <a:latin typeface="Garamond" pitchFamily="18" charset="0"/>
            </a:endParaRPr>
          </a:p>
          <a:p>
            <a:r>
              <a:rPr lang="en-GB" sz="1800" smtClean="0">
                <a:latin typeface="Garamond" pitchFamily="18" charset="0"/>
              </a:rPr>
              <a:t>1. Dewi filius Sant, Sant </a:t>
            </a:r>
            <a:r>
              <a:rPr lang="en-GB" sz="1800" i="1" smtClean="0">
                <a:latin typeface="Garamond" pitchFamily="18" charset="0"/>
              </a:rPr>
              <a:t>filius</a:t>
            </a:r>
            <a:r>
              <a:rPr lang="en-GB" sz="1800" smtClean="0">
                <a:latin typeface="Garamond" pitchFamily="18" charset="0"/>
              </a:rPr>
              <a:t> Keredic, filii Cuneda</a:t>
            </a:r>
          </a:p>
          <a:p>
            <a:r>
              <a:rPr lang="en-GB" sz="1800" smtClean="0">
                <a:latin typeface="Garamond" pitchFamily="18" charset="0"/>
              </a:rPr>
              <a:t>2. Auan Buelh, filius Kedic, filii eiusdem Keredic</a:t>
            </a:r>
          </a:p>
          <a:p>
            <a:r>
              <a:rPr lang="en-GB" sz="1800" smtClean="0">
                <a:latin typeface="Garamond" pitchFamily="18" charset="0"/>
              </a:rPr>
              <a:t>3. Pedyr Lanwaur, filius Corin, filii Keredic</a:t>
            </a:r>
          </a:p>
          <a:p>
            <a:r>
              <a:rPr lang="en-GB" sz="1800" smtClean="0">
                <a:latin typeface="Garamond" pitchFamily="18" charset="0"/>
              </a:rPr>
              <a:t>4. Kenider Gell, filius Kynon, filii Keredic</a:t>
            </a:r>
          </a:p>
          <a:p>
            <a:r>
              <a:rPr lang="en-GB" sz="1800" smtClean="0">
                <a:latin typeface="Garamond" pitchFamily="18" charset="0"/>
              </a:rPr>
              <a:t>5. Gunlyu, filius Guaur, filie Keredic</a:t>
            </a:r>
          </a:p>
          <a:p>
            <a:r>
              <a:rPr lang="en-GB" sz="1800" smtClean="0">
                <a:latin typeface="Garamond" pitchFamily="18" charset="0"/>
              </a:rPr>
              <a:t>6. Gwgan Cledyb</a:t>
            </a:r>
            <a:r>
              <a:rPr lang="en-GB" sz="1800" i="1" smtClean="0">
                <a:latin typeface="Garamond" pitchFamily="18" charset="0"/>
              </a:rPr>
              <a:t>ru</a:t>
            </a:r>
            <a:r>
              <a:rPr lang="en-GB" sz="1800" smtClean="0">
                <a:latin typeface="Garamond" pitchFamily="18" charset="0"/>
              </a:rPr>
              <a:t>dh, filius Lauch, filii Lucho, filii Kedich, filii Keredic</a:t>
            </a:r>
          </a:p>
          <a:p>
            <a:r>
              <a:rPr lang="en-GB" sz="1800" smtClean="0">
                <a:latin typeface="Garamond" pitchFamily="18" charset="0"/>
              </a:rPr>
              <a:t>7. Ina, filia Keredic</a:t>
            </a:r>
          </a:p>
          <a:p>
            <a:r>
              <a:rPr lang="en-GB" sz="1800" smtClean="0">
                <a:latin typeface="Garamond" pitchFamily="18" charset="0"/>
              </a:rPr>
              <a:t>8. Karanouc, filius Keredic</a:t>
            </a:r>
          </a:p>
          <a:p>
            <a:r>
              <a:rPr lang="en-GB" sz="1800" smtClean="0">
                <a:latin typeface="Garamond" pitchFamily="18" charset="0"/>
              </a:rPr>
              <a:t>9. Dyuennen filius Anhun, filii Keredic</a:t>
            </a:r>
          </a:p>
          <a:p>
            <a:r>
              <a:rPr lang="en-GB" sz="1800" smtClean="0">
                <a:latin typeface="Garamond" pitchFamily="18" charset="0"/>
              </a:rPr>
              <a:t>10. Keneu sanctus, </a:t>
            </a:r>
            <a:r>
              <a:rPr lang="en-GB" sz="1800" i="1" smtClean="0">
                <a:latin typeface="Garamond" pitchFamily="18" charset="0"/>
              </a:rPr>
              <a:t>filius</a:t>
            </a:r>
            <a:r>
              <a:rPr lang="en-GB" sz="1800" smtClean="0">
                <a:latin typeface="Garamond" pitchFamily="18" charset="0"/>
              </a:rPr>
              <a:t> Corun, filii Keredic</a:t>
            </a:r>
          </a:p>
          <a:p>
            <a:r>
              <a:rPr lang="en-GB" sz="1800" smtClean="0">
                <a:latin typeface="Garamond" pitchFamily="18" charset="0"/>
              </a:rPr>
              <a:t>11. Gugan, filius Samson, filii Keredic</a:t>
            </a:r>
          </a:p>
          <a:p>
            <a:r>
              <a:rPr lang="en-GB" sz="1800" smtClean="0">
                <a:latin typeface="Garamond" pitchFamily="18" charset="0"/>
              </a:rPr>
              <a:t>12. Dogmael sanctus, filius Ithaeil, filii Keredic</a:t>
            </a:r>
          </a:p>
          <a:p>
            <a:r>
              <a:rPr lang="en-GB" sz="1800" smtClean="0">
                <a:latin typeface="Garamond" pitchFamily="18" charset="0"/>
              </a:rPr>
              <a:t>13. Tydiuc sanctus, filius Corun, filii Keredic</a:t>
            </a:r>
          </a:p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latin typeface="Garamond" pitchFamily="18" charset="0"/>
              </a:rPr>
              <a:t>New entries in Llst 28</a:t>
            </a:r>
            <a:endParaRPr lang="en-GB" sz="4000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68960"/>
          </a:xfrm>
        </p:spPr>
        <p:txBody>
          <a:bodyPr/>
          <a:lstStyle/>
          <a:p>
            <a:r>
              <a:rPr lang="en-GB" smtClean="0"/>
              <a:t>	</a:t>
            </a:r>
            <a:r>
              <a:rPr lang="en-GB" sz="1800" smtClean="0">
                <a:latin typeface="Garamond" pitchFamily="18" charset="0"/>
              </a:rPr>
              <a:t>Eluoc sant ap tecwlit o gaer gybi</a:t>
            </a:r>
          </a:p>
          <a:p>
            <a:r>
              <a:rPr lang="en-GB" sz="1800" smtClean="0">
                <a:latin typeface="Garamond" pitchFamily="18" charset="0"/>
              </a:rPr>
              <a:t> 	Saera</a:t>
            </a:r>
            <a:r>
              <a:rPr lang="en-GB" sz="1800" strike="sngStrike" smtClean="0">
                <a:latin typeface="Garamond" pitchFamily="18" charset="0"/>
              </a:rPr>
              <a:t>n</a:t>
            </a:r>
            <a:r>
              <a:rPr lang="en-GB" sz="1800" baseline="30000" smtClean="0">
                <a:latin typeface="Garamond" pitchFamily="18" charset="0"/>
              </a:rPr>
              <a:t>n</a:t>
            </a:r>
            <a:r>
              <a:rPr lang="en-GB" sz="1800" smtClean="0">
                <a:latin typeface="Garamond" pitchFamily="18" charset="0"/>
              </a:rPr>
              <a:t> ap geraint saer o ewerddon </a:t>
            </a:r>
          </a:p>
          <a:p>
            <a:r>
              <a:rPr lang="en-GB" sz="1800" smtClean="0">
                <a:latin typeface="Garamond" pitchFamily="18" charset="0"/>
              </a:rPr>
              <a:t>	Siatt o redynvre ap kadvan llwytkoed </a:t>
            </a:r>
          </a:p>
          <a:p>
            <a:r>
              <a:rPr lang="en-GB" sz="1800" smtClean="0">
                <a:latin typeface="Garamond" pitchFamily="18" charset="0"/>
              </a:rPr>
              <a:t>	Sanffraid v'ch kadwthach wyddel </a:t>
            </a:r>
          </a:p>
          <a:p>
            <a:r>
              <a:rPr lang="en-GB" sz="1800" smtClean="0">
                <a:latin typeface="Garamond" pitchFamily="18" charset="0"/>
              </a:rPr>
              <a:t>	Kanhaval sant ap argud</a:t>
            </a:r>
          </a:p>
          <a:p>
            <a:r>
              <a:rPr lang="en-GB" sz="1800" smtClean="0">
                <a:latin typeface="Garamond" pitchFamily="18" charset="0"/>
              </a:rPr>
              <a:t>	Kadvarch o lyyn ap karadoc vreichvras A dubrawst or tithlwmiaid i vam </a:t>
            </a:r>
          </a:p>
          <a:p>
            <a:r>
              <a:rPr lang="en-GB" sz="1800" smtClean="0">
                <a:latin typeface="Garamond" pitchFamily="18" charset="0"/>
              </a:rPr>
              <a:t>	Osswallt ap oswydd aelwyn ap ydolorec vrenin</a:t>
            </a:r>
          </a:p>
          <a:p>
            <a:r>
              <a:rPr lang="en-GB" sz="1800" smtClean="0">
                <a:latin typeface="Garamond" pitchFamily="18" charset="0"/>
              </a:rPr>
              <a:t>	Eda glynuawr ap gwynbeidrahawc ap mwc mawr drevydd ap offa kyllellvawr vrenin lloegr y gwr a ymladdodd yn erbyn arthvr yngwaith vadon </a:t>
            </a:r>
            <a:endParaRPr lang="en-GB" sz="1800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-5400000">
            <a:off x="1787897" y="-339626"/>
            <a:ext cx="5667375" cy="802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3491880" y="6165304"/>
            <a:ext cx="4535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mtClean="0">
                <a:latin typeface="Garamond" pitchFamily="18" charset="0"/>
              </a:rPr>
              <a:t>Llansteffan 28, p. 75 (National Library of Wales)</a:t>
            </a:r>
            <a:endParaRPr lang="en-GB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>
                <a:latin typeface="Garamond" pitchFamily="18" charset="0"/>
              </a:rPr>
              <a:t>G: Pen 127, Thomas ab Ieuan ap Deicws, 1510 onwards </a:t>
            </a:r>
            <a:endParaRPr lang="en-GB" sz="3600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smtClean="0">
                <a:latin typeface="Garamond" pitchFamily="18" charset="0"/>
              </a:rPr>
              <a:t>	</a:t>
            </a:r>
          </a:p>
          <a:p>
            <a:r>
              <a:rPr lang="en-GB" sz="2800" smtClean="0">
                <a:latin typeface="Garamond" pitchFamily="18" charset="0"/>
              </a:rPr>
              <a:t>	ll ywelyn or trallwng ap bleiddut ap Tegonwy ap Teon ap Gwinev dav vrevddwyt </a:t>
            </a:r>
            <a:r>
              <a:rPr lang="en-GB" sz="2800" u="sng" smtClean="0">
                <a:latin typeface="Garamond" pitchFamily="18" charset="0"/>
              </a:rPr>
              <a:t>ap bywyr lew ap bywdec ap Rvn Rudd baladr ap llary ap Casvar wledic / ap lludd ap beli mawr</a:t>
            </a:r>
            <a:r>
              <a:rPr lang="en-GB" sz="2800" smtClean="0">
                <a:latin typeface="Garamond" pitchFamily="18" charset="0"/>
              </a:rPr>
              <a:t> </a:t>
            </a:r>
            <a:r>
              <a:rPr lang="en-GB" sz="2800" b="1" smtClean="0">
                <a:latin typeface="Garamond" pitchFamily="18" charset="0"/>
              </a:rPr>
              <a:t>mi a welais hen llyvyr o vemrwn a wnaethoeddit er ys llawer blwyddyn yn dwyn yr ach yn ymodd hwnn</a:t>
            </a:r>
            <a:r>
              <a:rPr lang="en-GB" sz="2800" smtClean="0">
                <a:latin typeface="Garamond" pitchFamily="18" charset="0"/>
              </a:rPr>
              <a:t> / Rvn Ruddbaladr ap llary ap Casvar wledic / ap glew gwlad lydan ap Teneban ap lludd ap beli mawr</a:t>
            </a:r>
            <a:endParaRPr lang="en-GB" sz="2800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smtClean="0">
                <a:latin typeface="Garamond" pitchFamily="18" charset="0"/>
              </a:rPr>
              <a:t>Early (pre-Reformation) copies of </a:t>
            </a:r>
            <a:r>
              <a:rPr lang="en-GB" sz="3600" i="1" smtClean="0">
                <a:latin typeface="Garamond" pitchFamily="18" charset="0"/>
              </a:rPr>
              <a:t>Bonedd y Saint</a:t>
            </a:r>
            <a:endParaRPr lang="en-GB" sz="3600" i="1">
              <a:latin typeface="Garamond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smtClean="0">
                <a:latin typeface="Garamond" pitchFamily="18" charset="0"/>
              </a:rPr>
              <a:t>A 		Peniarth 16,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xiii</a:t>
            </a:r>
            <a:r>
              <a:rPr lang="en-GB" sz="2000" baseline="30000" smtClean="0">
                <a:latin typeface="Garamond" pitchFamily="18" charset="0"/>
              </a:rPr>
              <a:t>2</a:t>
            </a:r>
          </a:p>
          <a:p>
            <a:r>
              <a:rPr lang="en-GB" sz="2000" smtClean="0">
                <a:latin typeface="Garamond" pitchFamily="18" charset="0"/>
              </a:rPr>
              <a:t>B 		Peniarth 45,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xiv</a:t>
            </a:r>
            <a:r>
              <a:rPr lang="en-GB" sz="2000" baseline="30000" smtClean="0">
                <a:latin typeface="Garamond" pitchFamily="18" charset="0"/>
              </a:rPr>
              <a:t>1 </a:t>
            </a:r>
            <a:r>
              <a:rPr lang="en-GB" sz="2000" smtClean="0">
                <a:latin typeface="Garamond" pitchFamily="18" charset="0"/>
              </a:rPr>
              <a:t>(</a:t>
            </a:r>
            <a:r>
              <a:rPr lang="en-GB" sz="2000" i="1" smtClean="0">
                <a:latin typeface="Garamond" pitchFamily="18" charset="0"/>
              </a:rPr>
              <a:t>Bonhed seint kymry yssyd yma</a:t>
            </a:r>
            <a:r>
              <a:rPr lang="en-GB" sz="2000" smtClean="0">
                <a:latin typeface="Garamond" pitchFamily="18" charset="0"/>
              </a:rPr>
              <a:t>)</a:t>
            </a:r>
            <a:endParaRPr lang="en-GB" sz="2000" baseline="30000" smtClean="0">
              <a:latin typeface="Garamond" pitchFamily="18" charset="0"/>
            </a:endParaRPr>
          </a:p>
          <a:p>
            <a:r>
              <a:rPr lang="en-GB" sz="2000" smtClean="0">
                <a:latin typeface="Garamond" pitchFamily="18" charset="0"/>
              </a:rPr>
              <a:t>C  		Peniarth 4,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xiv</a:t>
            </a:r>
            <a:r>
              <a:rPr lang="en-GB" sz="2000" baseline="30000" smtClean="0">
                <a:latin typeface="Garamond" pitchFamily="18" charset="0"/>
              </a:rPr>
              <a:t>1</a:t>
            </a:r>
            <a:r>
              <a:rPr lang="en-GB" sz="2000" smtClean="0">
                <a:latin typeface="Garamond" pitchFamily="18" charset="0"/>
              </a:rPr>
              <a:t> (</a:t>
            </a:r>
            <a:r>
              <a:rPr lang="en-GB" sz="2000" i="1" smtClean="0">
                <a:latin typeface="Garamond" pitchFamily="18" charset="0"/>
              </a:rPr>
              <a:t>Boned y / seint</a:t>
            </a:r>
            <a:r>
              <a:rPr lang="en-GB" sz="2000" smtClean="0">
                <a:latin typeface="Garamond" pitchFamily="18" charset="0"/>
              </a:rPr>
              <a:t>)</a:t>
            </a:r>
            <a:endParaRPr lang="en-GB" sz="2000" baseline="30000" smtClean="0">
              <a:latin typeface="Garamond" pitchFamily="18" charset="0"/>
            </a:endParaRPr>
          </a:p>
          <a:p>
            <a:r>
              <a:rPr lang="en-GB" sz="2000" smtClean="0">
                <a:latin typeface="Garamond" pitchFamily="18" charset="0"/>
              </a:rPr>
              <a:t>Dd  	Card 1.363,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xiv</a:t>
            </a:r>
            <a:r>
              <a:rPr lang="en-GB" sz="2000" baseline="30000" smtClean="0">
                <a:latin typeface="Garamond" pitchFamily="18" charset="0"/>
              </a:rPr>
              <a:t>1</a:t>
            </a:r>
            <a:r>
              <a:rPr lang="en-GB" sz="2000" smtClean="0">
                <a:latin typeface="Garamond" pitchFamily="18" charset="0"/>
              </a:rPr>
              <a:t> (</a:t>
            </a:r>
            <a:r>
              <a:rPr lang="en-GB" sz="2000" i="1" smtClean="0">
                <a:latin typeface="Garamond" pitchFamily="18" charset="0"/>
              </a:rPr>
              <a:t>Bonheyd Seynt</a:t>
            </a:r>
            <a:r>
              <a:rPr lang="en-GB" sz="2000" smtClean="0">
                <a:latin typeface="Garamond" pitchFamily="18" charset="0"/>
              </a:rPr>
              <a:t>)</a:t>
            </a:r>
            <a:endParaRPr lang="en-GB" sz="2000" baseline="30000" smtClean="0">
              <a:latin typeface="Garamond" pitchFamily="18" charset="0"/>
            </a:endParaRPr>
          </a:p>
          <a:p>
            <a:r>
              <a:rPr lang="en-GB" sz="2000" smtClean="0">
                <a:latin typeface="Garamond" pitchFamily="18" charset="0"/>
              </a:rPr>
              <a:t>D 		Card 3.242, Hywel Fychan, </a:t>
            </a:r>
            <a:r>
              <a:rPr lang="en-GB" sz="2000" i="1" smtClean="0">
                <a:latin typeface="Garamond" pitchFamily="18" charset="0"/>
              </a:rPr>
              <a:t>c</a:t>
            </a:r>
            <a:r>
              <a:rPr lang="en-GB" sz="2000" smtClean="0">
                <a:latin typeface="Garamond" pitchFamily="18" charset="0"/>
              </a:rPr>
              <a:t>. 1400</a:t>
            </a:r>
          </a:p>
          <a:p>
            <a:r>
              <a:rPr lang="en-GB" sz="2000" smtClean="0">
                <a:latin typeface="Garamond" pitchFamily="18" charset="0"/>
              </a:rPr>
              <a:t>		Pen 50, </a:t>
            </a:r>
            <a:r>
              <a:rPr lang="en-GB" sz="2000" i="1" smtClean="0">
                <a:latin typeface="Garamond" pitchFamily="18" charset="0"/>
              </a:rPr>
              <a:t>c</a:t>
            </a:r>
            <a:r>
              <a:rPr lang="en-GB" sz="2000" smtClean="0">
                <a:latin typeface="Garamond" pitchFamily="18" charset="0"/>
              </a:rPr>
              <a:t>.1450 (extracts)</a:t>
            </a:r>
          </a:p>
          <a:p>
            <a:r>
              <a:rPr lang="en-GB" sz="2000" smtClean="0">
                <a:latin typeface="Garamond" pitchFamily="18" charset="0"/>
              </a:rPr>
              <a:t>E  		Llst 28, Gutun Owain, 1455–6</a:t>
            </a:r>
          </a:p>
          <a:p>
            <a:r>
              <a:rPr lang="en-GB" sz="2000" smtClean="0">
                <a:latin typeface="Garamond" pitchFamily="18" charset="0"/>
              </a:rPr>
              <a:t>F  		Pen 27, </a:t>
            </a:r>
            <a:r>
              <a:rPr lang="en-GB" sz="2000" i="1" smtClean="0">
                <a:latin typeface="Garamond" pitchFamily="18" charset="0"/>
              </a:rPr>
              <a:t>s</a:t>
            </a:r>
            <a:r>
              <a:rPr lang="en-GB" sz="2000" smtClean="0">
                <a:latin typeface="Garamond" pitchFamily="18" charset="0"/>
              </a:rPr>
              <a:t>. xv</a:t>
            </a:r>
            <a:r>
              <a:rPr lang="en-GB" sz="2000" baseline="30000" smtClean="0">
                <a:latin typeface="Garamond" pitchFamily="18" charset="0"/>
              </a:rPr>
              <a:t>2</a:t>
            </a:r>
          </a:p>
          <a:p>
            <a:r>
              <a:rPr lang="en-GB" sz="2000" smtClean="0">
                <a:latin typeface="Garamond" pitchFamily="18" charset="0"/>
              </a:rPr>
              <a:t>G  		Pen 127, Thomas ab Ieuan ap Deicws, 1510 onwards</a:t>
            </a:r>
          </a:p>
          <a:p>
            <a:r>
              <a:rPr lang="en-GB" sz="2000" smtClean="0">
                <a:latin typeface="Garamond" pitchFamily="18" charset="0"/>
              </a:rPr>
              <a:t>H  		Pen 182, Huw Pennant, 1509 x 1513</a:t>
            </a:r>
          </a:p>
          <a:p>
            <a:r>
              <a:rPr lang="en-GB" sz="2000" smtClean="0">
                <a:latin typeface="Garamond" pitchFamily="18" charset="0"/>
              </a:rPr>
              <a:t>		Pen 181, </a:t>
            </a:r>
            <a:r>
              <a:rPr lang="en-GB" sz="2000" i="1" smtClean="0">
                <a:latin typeface="Garamond" pitchFamily="18" charset="0"/>
              </a:rPr>
              <a:t>c</a:t>
            </a:r>
            <a:r>
              <a:rPr lang="en-GB" sz="2000" smtClean="0">
                <a:latin typeface="Garamond" pitchFamily="18" charset="0"/>
              </a:rPr>
              <a:t>.1509</a:t>
            </a:r>
          </a:p>
          <a:p>
            <a:r>
              <a:rPr lang="en-GB" sz="2000" smtClean="0">
                <a:latin typeface="Garamond" pitchFamily="18" charset="0"/>
              </a:rPr>
              <a:t>		Pen 132, </a:t>
            </a:r>
            <a:r>
              <a:rPr lang="en-GB" sz="2000" i="1" smtClean="0">
                <a:latin typeface="Garamond" pitchFamily="18" charset="0"/>
              </a:rPr>
              <a:t>tempore </a:t>
            </a:r>
            <a:r>
              <a:rPr lang="en-GB" sz="2000" smtClean="0">
                <a:latin typeface="Garamond" pitchFamily="18" charset="0"/>
              </a:rPr>
              <a:t>Henry VIII</a:t>
            </a:r>
            <a:endParaRPr lang="en-GB" sz="2000">
              <a:latin typeface="Garamond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-5400000">
            <a:off x="1787897" y="-339626"/>
            <a:ext cx="5667375" cy="802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6" name="Picture 2" descr="I:\Lluniau\DCIM\100V6000\DSCI01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133600" y="-1600200"/>
            <a:ext cx="13411200" cy="100584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79512" y="692696"/>
            <a:ext cx="583704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smtClean="0">
                <a:solidFill>
                  <a:schemeClr val="bg1"/>
                </a:solidFill>
              </a:rPr>
              <a:t>Approaching the Genealogies of the Welsh Saints</a:t>
            </a:r>
          </a:p>
          <a:p>
            <a:endParaRPr lang="en-GB" sz="2000" smtClean="0">
              <a:solidFill>
                <a:schemeClr val="bg1"/>
              </a:solidFill>
            </a:endParaRPr>
          </a:p>
          <a:p>
            <a:r>
              <a:rPr lang="en-GB" sz="2000" smtClean="0">
                <a:solidFill>
                  <a:schemeClr val="bg1"/>
                </a:solidFill>
              </a:rPr>
              <a:t>Barry Lewis</a:t>
            </a:r>
          </a:p>
          <a:p>
            <a:endParaRPr lang="en-GB" sz="2000" smtClean="0">
              <a:solidFill>
                <a:schemeClr val="bg1"/>
              </a:solidFill>
            </a:endParaRPr>
          </a:p>
          <a:p>
            <a:r>
              <a:rPr lang="en-GB" sz="2000" smtClean="0">
                <a:solidFill>
                  <a:schemeClr val="bg1"/>
                </a:solidFill>
              </a:rPr>
              <a:t>Fforwm Prosiect y Seintiau, 19 Hydref 2013</a:t>
            </a:r>
            <a:endParaRPr lang="en-GB" sz="20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Times Cymraeg"/>
        <a:ea typeface=""/>
        <a:cs typeface="Arial"/>
      </a:majorFont>
      <a:minorFont>
        <a:latin typeface="Times Cymraeg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1382</TotalTime>
  <Words>620</Words>
  <Application>Microsoft Office PowerPoint</Application>
  <PresentationFormat>On-screen Show (4:3)</PresentationFormat>
  <Paragraphs>154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PowerPoint Presentation</vt:lpstr>
      <vt:lpstr>PowerPoint Presentation</vt:lpstr>
      <vt:lpstr>PowerPoint Presentation</vt:lpstr>
      <vt:lpstr>The Brychan Documents</vt:lpstr>
      <vt:lpstr>Bonedd y Saint</vt:lpstr>
      <vt:lpstr>Early (pre-Reformation) copies of Bonedd y Saint</vt:lpstr>
      <vt:lpstr>PowerPoint Presentation</vt:lpstr>
      <vt:lpstr>Structure of Bonedd y Saint</vt:lpstr>
      <vt:lpstr>‘Out of order’ saints in later section</vt:lpstr>
      <vt:lpstr>PowerPoint Presentation</vt:lpstr>
      <vt:lpstr>Dating evidence</vt:lpstr>
      <vt:lpstr>[41] Peris sant cardinal o Ruein. </vt:lpstr>
      <vt:lpstr>Progenies Keredic (BL Cotton Vespasian A.xiv)</vt:lpstr>
      <vt:lpstr>New entries in Llst 28</vt:lpstr>
      <vt:lpstr>PowerPoint Presentation</vt:lpstr>
      <vt:lpstr>G: Pen 127, Thomas ab Ieuan ap Deicws, 1510 onwards </vt:lpstr>
      <vt:lpstr>Early (pre-Reformation) copies of Bonedd y Saint</vt:lpstr>
      <vt:lpstr>PowerPoint Presentation</vt:lpstr>
      <vt:lpstr>PowerPoint Presentation</vt:lpstr>
    </vt:vector>
  </TitlesOfParts>
  <Company>University Of Wales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Barry Lewis</dc:creator>
  <cp:lastModifiedBy>user</cp:lastModifiedBy>
  <cp:revision>101</cp:revision>
  <dcterms:created xsi:type="dcterms:W3CDTF">2009-05-26T08:23:52Z</dcterms:created>
  <dcterms:modified xsi:type="dcterms:W3CDTF">2014-01-16T10:17:40Z</dcterms:modified>
</cp:coreProperties>
</file>