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9" r:id="rId4"/>
    <p:sldId id="260" r:id="rId5"/>
    <p:sldId id="262" r:id="rId6"/>
    <p:sldId id="263" r:id="rId7"/>
    <p:sldId id="271" r:id="rId8"/>
    <p:sldId id="261" r:id="rId9"/>
    <p:sldId id="264" r:id="rId10"/>
    <p:sldId id="265" r:id="rId11"/>
    <p:sldId id="266" r:id="rId12"/>
    <p:sldId id="268" r:id="rId13"/>
    <p:sldId id="267" r:id="rId14"/>
    <p:sldId id="272" r:id="rId15"/>
    <p:sldId id="270" r:id="rId16"/>
    <p:sldId id="269" r:id="rId17"/>
    <p:sldId id="273" r:id="rId18"/>
    <p:sldId id="274"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6" d="100"/>
          <a:sy n="66" d="100"/>
        </p:scale>
        <p:origin x="668"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F944F72-7321-42A8-B6E3-B543A936F425}" type="datetimeFigureOut">
              <a:rPr lang="en-GB" smtClean="0"/>
              <a:t>01/12/2022</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A770FB33-E222-4472-B058-93A561908853}" type="slidenum">
              <a:rPr lang="en-GB" smtClean="0"/>
              <a:t>‹#›</a:t>
            </a:fld>
            <a:endParaRPr lang="en-GB"/>
          </a:p>
        </p:txBody>
      </p:sp>
    </p:spTree>
    <p:extLst>
      <p:ext uri="{BB962C8B-B14F-4D97-AF65-F5344CB8AC3E}">
        <p14:creationId xmlns:p14="http://schemas.microsoft.com/office/powerpoint/2010/main" val="29431138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944F72-7321-42A8-B6E3-B543A936F425}" type="datetimeFigureOut">
              <a:rPr lang="en-GB" smtClean="0"/>
              <a:t>01/12/2022</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770FB33-E222-4472-B058-93A561908853}" type="slidenum">
              <a:rPr lang="en-GB" smtClean="0"/>
              <a:t>‹#›</a:t>
            </a:fld>
            <a:endParaRPr lang="en-GB"/>
          </a:p>
        </p:txBody>
      </p:sp>
    </p:spTree>
    <p:extLst>
      <p:ext uri="{BB962C8B-B14F-4D97-AF65-F5344CB8AC3E}">
        <p14:creationId xmlns:p14="http://schemas.microsoft.com/office/powerpoint/2010/main" val="25347117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F944F72-7321-42A8-B6E3-B543A936F425}" type="datetimeFigureOut">
              <a:rPr lang="en-GB" smtClean="0"/>
              <a:t>01/12/2022</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770FB33-E222-4472-B058-93A561908853}" type="slidenum">
              <a:rPr lang="en-GB" smtClean="0"/>
              <a:t>‹#›</a:t>
            </a:fld>
            <a:endParaRPr lang="en-GB"/>
          </a:p>
        </p:txBody>
      </p:sp>
    </p:spTree>
    <p:extLst>
      <p:ext uri="{BB962C8B-B14F-4D97-AF65-F5344CB8AC3E}">
        <p14:creationId xmlns:p14="http://schemas.microsoft.com/office/powerpoint/2010/main" val="1840958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F944F72-7321-42A8-B6E3-B543A936F425}" type="datetimeFigureOut">
              <a:rPr lang="en-GB" smtClean="0"/>
              <a:t>01/12/2022</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A770FB33-E222-4472-B058-93A561908853}" type="slidenum">
              <a:rPr lang="en-GB" smtClean="0"/>
              <a:t>‹#›</a:t>
            </a:fld>
            <a:endParaRPr lang="en-GB"/>
          </a:p>
        </p:txBody>
      </p:sp>
    </p:spTree>
    <p:extLst>
      <p:ext uri="{BB962C8B-B14F-4D97-AF65-F5344CB8AC3E}">
        <p14:creationId xmlns:p14="http://schemas.microsoft.com/office/powerpoint/2010/main" val="35123996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F944F72-7321-42A8-B6E3-B543A936F425}" type="datetimeFigureOut">
              <a:rPr lang="en-GB" smtClean="0"/>
              <a:t>01/12/2022</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A770FB33-E222-4472-B058-93A561908853}" type="slidenum">
              <a:rPr lang="en-GB" smtClean="0"/>
              <a:t>‹#›</a:t>
            </a:fld>
            <a:endParaRPr lang="en-GB"/>
          </a:p>
        </p:txBody>
      </p:sp>
    </p:spTree>
    <p:extLst>
      <p:ext uri="{BB962C8B-B14F-4D97-AF65-F5344CB8AC3E}">
        <p14:creationId xmlns:p14="http://schemas.microsoft.com/office/powerpoint/2010/main" val="3372912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F944F72-7321-42A8-B6E3-B543A936F425}" type="datetimeFigureOut">
              <a:rPr lang="en-GB" smtClean="0"/>
              <a:t>01/12/2022</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A770FB33-E222-4472-B058-93A561908853}" type="slidenum">
              <a:rPr lang="en-GB" smtClean="0"/>
              <a:t>‹#›</a:t>
            </a:fld>
            <a:endParaRPr lang="en-GB"/>
          </a:p>
        </p:txBody>
      </p:sp>
    </p:spTree>
    <p:extLst>
      <p:ext uri="{BB962C8B-B14F-4D97-AF65-F5344CB8AC3E}">
        <p14:creationId xmlns:p14="http://schemas.microsoft.com/office/powerpoint/2010/main" val="10027875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944F72-7321-42A8-B6E3-B543A936F425}" type="datetimeFigureOut">
              <a:rPr lang="en-GB" smtClean="0"/>
              <a:t>01/12/2022</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A770FB33-E222-4472-B058-93A561908853}" type="slidenum">
              <a:rPr lang="en-GB" smtClean="0"/>
              <a:t>‹#›</a:t>
            </a:fld>
            <a:endParaRPr lang="en-GB"/>
          </a:p>
        </p:txBody>
      </p:sp>
    </p:spTree>
    <p:extLst>
      <p:ext uri="{BB962C8B-B14F-4D97-AF65-F5344CB8AC3E}">
        <p14:creationId xmlns:p14="http://schemas.microsoft.com/office/powerpoint/2010/main" val="7781345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F944F72-7321-42A8-B6E3-B543A936F425}" type="datetimeFigureOut">
              <a:rPr lang="en-GB" smtClean="0"/>
              <a:t>01/12/2022</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A770FB33-E222-4472-B058-93A561908853}" type="slidenum">
              <a:rPr lang="en-GB" smtClean="0"/>
              <a:t>‹#›</a:t>
            </a:fld>
            <a:endParaRPr lang="en-GB"/>
          </a:p>
        </p:txBody>
      </p:sp>
    </p:spTree>
    <p:extLst>
      <p:ext uri="{BB962C8B-B14F-4D97-AF65-F5344CB8AC3E}">
        <p14:creationId xmlns:p14="http://schemas.microsoft.com/office/powerpoint/2010/main" val="31971721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F944F72-7321-42A8-B6E3-B543A936F425}" type="datetimeFigureOut">
              <a:rPr lang="en-GB" smtClean="0"/>
              <a:t>01/12/2022</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770FB33-E222-4472-B058-93A561908853}" type="slidenum">
              <a:rPr lang="en-GB" smtClean="0"/>
              <a:t>‹#›</a:t>
            </a:fld>
            <a:endParaRPr lang="en-GB"/>
          </a:p>
        </p:txBody>
      </p:sp>
    </p:spTree>
    <p:extLst>
      <p:ext uri="{BB962C8B-B14F-4D97-AF65-F5344CB8AC3E}">
        <p14:creationId xmlns:p14="http://schemas.microsoft.com/office/powerpoint/2010/main" val="29457210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F944F72-7321-42A8-B6E3-B543A936F425}" type="datetimeFigureOut">
              <a:rPr lang="en-GB" smtClean="0"/>
              <a:t>01/12/2022</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770FB33-E222-4472-B058-93A561908853}" type="slidenum">
              <a:rPr lang="en-GB" smtClean="0"/>
              <a:t>‹#›</a:t>
            </a:fld>
            <a:endParaRPr lang="en-GB"/>
          </a:p>
        </p:txBody>
      </p:sp>
    </p:spTree>
    <p:extLst>
      <p:ext uri="{BB962C8B-B14F-4D97-AF65-F5344CB8AC3E}">
        <p14:creationId xmlns:p14="http://schemas.microsoft.com/office/powerpoint/2010/main" val="24071146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F944F72-7321-42A8-B6E3-B543A936F425}" type="datetimeFigureOut">
              <a:rPr lang="en-GB" smtClean="0"/>
              <a:t>01/12/2022</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770FB33-E222-4472-B058-93A561908853}"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1551614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6F944F72-7321-42A8-B6E3-B543A936F425}" type="datetimeFigureOut">
              <a:rPr lang="en-GB" smtClean="0"/>
              <a:t>01/12/2022</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770FB33-E222-4472-B058-93A561908853}" type="slidenum">
              <a:rPr lang="en-GB" smtClean="0"/>
              <a:t>‹#›</a:t>
            </a:fld>
            <a:endParaRPr lang="en-GB"/>
          </a:p>
        </p:txBody>
      </p:sp>
    </p:spTree>
    <p:extLst>
      <p:ext uri="{BB962C8B-B14F-4D97-AF65-F5344CB8AC3E}">
        <p14:creationId xmlns:p14="http://schemas.microsoft.com/office/powerpoint/2010/main" val="314666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6F944F72-7321-42A8-B6E3-B543A936F425}" type="datetimeFigureOut">
              <a:rPr lang="en-GB" smtClean="0"/>
              <a:t>01/12/2022</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770FB33-E222-4472-B058-93A561908853}"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6001388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6F944F72-7321-42A8-B6E3-B543A936F425}" type="datetimeFigureOut">
              <a:rPr lang="en-GB" smtClean="0"/>
              <a:t>01/12/2022</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770FB33-E222-4472-B058-93A561908853}" type="slidenum">
              <a:rPr lang="en-GB" smtClean="0"/>
              <a:t>‹#›</a:t>
            </a:fld>
            <a:endParaRPr lang="en-GB"/>
          </a:p>
        </p:txBody>
      </p:sp>
    </p:spTree>
    <p:extLst>
      <p:ext uri="{BB962C8B-B14F-4D97-AF65-F5344CB8AC3E}">
        <p14:creationId xmlns:p14="http://schemas.microsoft.com/office/powerpoint/2010/main" val="35652244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944F72-7321-42A8-B6E3-B543A936F425}" type="datetimeFigureOut">
              <a:rPr lang="en-GB" smtClean="0"/>
              <a:t>01/12/2022</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770FB33-E222-4472-B058-93A561908853}" type="slidenum">
              <a:rPr lang="en-GB" smtClean="0"/>
              <a:t>‹#›</a:t>
            </a:fld>
            <a:endParaRPr lang="en-GB"/>
          </a:p>
        </p:txBody>
      </p:sp>
    </p:spTree>
    <p:extLst>
      <p:ext uri="{BB962C8B-B14F-4D97-AF65-F5344CB8AC3E}">
        <p14:creationId xmlns:p14="http://schemas.microsoft.com/office/powerpoint/2010/main" val="722383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944F72-7321-42A8-B6E3-B543A936F425}" type="datetimeFigureOut">
              <a:rPr lang="en-GB" smtClean="0"/>
              <a:t>01/12/2022</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770FB33-E222-4472-B058-93A561908853}" type="slidenum">
              <a:rPr lang="en-GB" smtClean="0"/>
              <a:t>‹#›</a:t>
            </a:fld>
            <a:endParaRPr lang="en-GB"/>
          </a:p>
        </p:txBody>
      </p:sp>
    </p:spTree>
    <p:extLst>
      <p:ext uri="{BB962C8B-B14F-4D97-AF65-F5344CB8AC3E}">
        <p14:creationId xmlns:p14="http://schemas.microsoft.com/office/powerpoint/2010/main" val="2181669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6F944F72-7321-42A8-B6E3-B543A936F425}" type="datetimeFigureOut">
              <a:rPr lang="en-GB" smtClean="0"/>
              <a:t>01/12/2022</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A770FB33-E222-4472-B058-93A561908853}" type="slidenum">
              <a:rPr lang="en-GB" smtClean="0"/>
              <a:t>‹#›</a:t>
            </a:fld>
            <a:endParaRPr lang="en-GB"/>
          </a:p>
        </p:txBody>
      </p:sp>
    </p:spTree>
    <p:extLst>
      <p:ext uri="{BB962C8B-B14F-4D97-AF65-F5344CB8AC3E}">
        <p14:creationId xmlns:p14="http://schemas.microsoft.com/office/powerpoint/2010/main" val="316257712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hyperlink" Target="https://doi.org/10.1038/s41380-021-01161-7" TargetMode="External"/><Relationship Id="rId3" Type="http://schemas.openxmlformats.org/officeDocument/2006/relationships/hyperlink" Target="https://doi.org/10.1177/1529100617727266" TargetMode="External"/><Relationship Id="rId7" Type="http://schemas.openxmlformats.org/officeDocument/2006/relationships/hyperlink" Target="https://doi.org/10.15252/embr.201642951" TargetMode="External"/><Relationship Id="rId2" Type="http://schemas.openxmlformats.org/officeDocument/2006/relationships/hyperlink" Target="https://doi.org/10.1097/MD.0000000000002622" TargetMode="External"/><Relationship Id="rId1" Type="http://schemas.openxmlformats.org/officeDocument/2006/relationships/slideLayout" Target="../slideLayouts/slideLayout2.xml"/><Relationship Id="rId6" Type="http://schemas.openxmlformats.org/officeDocument/2006/relationships/hyperlink" Target="https://doi.org/10.1002/14651858.CD011565.pub2" TargetMode="External"/><Relationship Id="rId5" Type="http://schemas.openxmlformats.org/officeDocument/2006/relationships/hyperlink" Target="https://doi.org/10.3389/fpsyg.2019.01713" TargetMode="External"/><Relationship Id="rId10" Type="http://schemas.openxmlformats.org/officeDocument/2006/relationships/hyperlink" Target="https://doi.org/10.1192/bjp.2020.159" TargetMode="External"/><Relationship Id="rId4" Type="http://schemas.openxmlformats.org/officeDocument/2006/relationships/hyperlink" Target="https://doi.org/10.3390/ijerph182212222" TargetMode="External"/><Relationship Id="rId9" Type="http://schemas.openxmlformats.org/officeDocument/2006/relationships/hyperlink" Target="https://doi.org/10.1108/13619322200900022"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ADC111-3958-3498-28F2-DB5EE3C3F148}"/>
              </a:ext>
            </a:extLst>
          </p:cNvPr>
          <p:cNvSpPr>
            <a:spLocks noGrp="1"/>
          </p:cNvSpPr>
          <p:nvPr>
            <p:ph type="ctrTitle"/>
          </p:nvPr>
        </p:nvSpPr>
        <p:spPr>
          <a:xfrm>
            <a:off x="1523999" y="1122363"/>
            <a:ext cx="9593179" cy="2387600"/>
          </a:xfrm>
        </p:spPr>
        <p:txBody>
          <a:bodyPr>
            <a:normAutofit fontScale="90000"/>
          </a:bodyPr>
          <a:lstStyle/>
          <a:p>
            <a:r>
              <a:rPr lang="en-US" dirty="0"/>
              <a:t>“The UK supported and included individuals suffering from the mental General Anxiety disorder”</a:t>
            </a:r>
            <a:endParaRPr lang="en-GB" dirty="0"/>
          </a:p>
        </p:txBody>
      </p:sp>
      <p:sp>
        <p:nvSpPr>
          <p:cNvPr id="3" name="Subtitle 2">
            <a:extLst>
              <a:ext uri="{FF2B5EF4-FFF2-40B4-BE49-F238E27FC236}">
                <a16:creationId xmlns:a16="http://schemas.microsoft.com/office/drawing/2014/main" id="{4F79C52D-45EA-9AFE-5716-0A1DEA948293}"/>
              </a:ext>
            </a:extLst>
          </p:cNvPr>
          <p:cNvSpPr>
            <a:spLocks noGrp="1"/>
          </p:cNvSpPr>
          <p:nvPr>
            <p:ph type="subTitle" idx="1"/>
          </p:nvPr>
        </p:nvSpPr>
        <p:spPr/>
        <p:txBody>
          <a:bodyPr>
            <a:normAutofit/>
          </a:bodyPr>
          <a:lstStyle/>
          <a:p>
            <a:r>
              <a:rPr lang="en-US" sz="4800" dirty="0"/>
              <a:t>I am against this statement. </a:t>
            </a:r>
            <a:endParaRPr lang="en-GB" sz="4800" dirty="0"/>
          </a:p>
        </p:txBody>
      </p:sp>
    </p:spTree>
    <p:extLst>
      <p:ext uri="{BB962C8B-B14F-4D97-AF65-F5344CB8AC3E}">
        <p14:creationId xmlns:p14="http://schemas.microsoft.com/office/powerpoint/2010/main" val="25933614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EDC50A-B7D9-EF26-2697-472C44376D3C}"/>
              </a:ext>
            </a:extLst>
          </p:cNvPr>
          <p:cNvSpPr>
            <a:spLocks noGrp="1"/>
          </p:cNvSpPr>
          <p:nvPr>
            <p:ph type="title"/>
          </p:nvPr>
        </p:nvSpPr>
        <p:spPr/>
        <p:txBody>
          <a:bodyPr/>
          <a:lstStyle/>
          <a:p>
            <a:r>
              <a:rPr lang="en-US" dirty="0"/>
              <a:t>Contents </a:t>
            </a:r>
            <a:endParaRPr lang="en-GB" dirty="0"/>
          </a:p>
        </p:txBody>
      </p:sp>
      <p:sp>
        <p:nvSpPr>
          <p:cNvPr id="3" name="Content Placeholder 2">
            <a:extLst>
              <a:ext uri="{FF2B5EF4-FFF2-40B4-BE49-F238E27FC236}">
                <a16:creationId xmlns:a16="http://schemas.microsoft.com/office/drawing/2014/main" id="{37F90528-ED71-FA40-D2F5-6BC740BE9F0A}"/>
              </a:ext>
            </a:extLst>
          </p:cNvPr>
          <p:cNvSpPr>
            <a:spLocks noGrp="1"/>
          </p:cNvSpPr>
          <p:nvPr>
            <p:ph idx="1"/>
          </p:nvPr>
        </p:nvSpPr>
        <p:spPr/>
        <p:txBody>
          <a:bodyPr>
            <a:normAutofit lnSpcReduction="10000"/>
          </a:bodyPr>
          <a:lstStyle/>
          <a:p>
            <a:pPr>
              <a:buFont typeface="+mj-lt"/>
              <a:buAutoNum type="arabicPeriod"/>
            </a:pPr>
            <a:r>
              <a:rPr lang="en-US" dirty="0"/>
              <a:t>Definition of Mental Health and classification</a:t>
            </a:r>
          </a:p>
          <a:p>
            <a:pPr>
              <a:buFont typeface="+mj-lt"/>
              <a:buAutoNum type="arabicPeriod"/>
            </a:pPr>
            <a:r>
              <a:rPr lang="en-US" dirty="0"/>
              <a:t>General Anxiety Disorder</a:t>
            </a:r>
          </a:p>
          <a:p>
            <a:pPr>
              <a:buFont typeface="+mj-lt"/>
              <a:buAutoNum type="arabicPeriod"/>
            </a:pPr>
            <a:r>
              <a:rPr lang="en-US" dirty="0"/>
              <a:t> Historical context of Mental Health in the UK</a:t>
            </a:r>
          </a:p>
          <a:p>
            <a:pPr>
              <a:buFont typeface="+mj-lt"/>
              <a:buAutoNum type="arabicPeriod"/>
            </a:pPr>
            <a:r>
              <a:rPr lang="en-US" dirty="0"/>
              <a:t>Mental health facts and statistics</a:t>
            </a:r>
          </a:p>
          <a:p>
            <a:pPr>
              <a:buFont typeface="+mj-lt"/>
              <a:buAutoNum type="arabicPeriod"/>
            </a:pPr>
            <a:r>
              <a:rPr lang="en-US" dirty="0"/>
              <a:t>Case Study Brief </a:t>
            </a:r>
          </a:p>
          <a:p>
            <a:pPr>
              <a:buFont typeface="+mj-lt"/>
              <a:buAutoNum type="arabicPeriod"/>
            </a:pPr>
            <a:r>
              <a:rPr lang="en-US" dirty="0"/>
              <a:t>Mental Health Legislation </a:t>
            </a:r>
          </a:p>
          <a:p>
            <a:pPr>
              <a:buFont typeface="+mj-lt"/>
              <a:buAutoNum type="arabicPeriod"/>
            </a:pPr>
            <a:r>
              <a:rPr lang="en-US" dirty="0"/>
              <a:t>Social Exclusion </a:t>
            </a:r>
          </a:p>
          <a:p>
            <a:pPr>
              <a:buFont typeface="+mj-lt"/>
              <a:buAutoNum type="arabicPeriod"/>
            </a:pPr>
            <a:r>
              <a:rPr lang="en-US" dirty="0"/>
              <a:t>Social Inclusion </a:t>
            </a:r>
          </a:p>
          <a:p>
            <a:pPr>
              <a:buFont typeface="+mj-lt"/>
              <a:buAutoNum type="arabicPeriod"/>
            </a:pPr>
            <a:r>
              <a:rPr lang="en-US" dirty="0"/>
              <a:t>Importance of Early Intervention </a:t>
            </a:r>
          </a:p>
          <a:p>
            <a:pPr>
              <a:buFont typeface="+mj-lt"/>
              <a:buAutoNum type="arabicPeriod"/>
            </a:pPr>
            <a:r>
              <a:rPr lang="en-US" dirty="0"/>
              <a:t>Recommendations on future mental health provision </a:t>
            </a:r>
          </a:p>
          <a:p>
            <a:endParaRPr lang="en-US" dirty="0"/>
          </a:p>
          <a:p>
            <a:endParaRPr lang="en-US" dirty="0"/>
          </a:p>
          <a:p>
            <a:endParaRPr lang="en-US" dirty="0"/>
          </a:p>
          <a:p>
            <a:endParaRPr lang="en-US" dirty="0"/>
          </a:p>
          <a:p>
            <a:endParaRPr lang="en-US" dirty="0"/>
          </a:p>
          <a:p>
            <a:endParaRPr lang="en-US" dirty="0"/>
          </a:p>
          <a:p>
            <a:endParaRPr lang="en-GB" dirty="0"/>
          </a:p>
        </p:txBody>
      </p:sp>
    </p:spTree>
    <p:extLst>
      <p:ext uri="{BB962C8B-B14F-4D97-AF65-F5344CB8AC3E}">
        <p14:creationId xmlns:p14="http://schemas.microsoft.com/office/powerpoint/2010/main" val="33000814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169339-5797-FCFD-4B88-F0DBE14C97F5}"/>
              </a:ext>
            </a:extLst>
          </p:cNvPr>
          <p:cNvSpPr>
            <a:spLocks noGrp="1"/>
          </p:cNvSpPr>
          <p:nvPr>
            <p:ph type="title"/>
          </p:nvPr>
        </p:nvSpPr>
        <p:spPr/>
        <p:txBody>
          <a:bodyPr/>
          <a:lstStyle/>
          <a:p>
            <a:r>
              <a:rPr lang="en-US" dirty="0"/>
              <a:t>Defining Mental Disorder </a:t>
            </a:r>
            <a:endParaRPr lang="en-GB" dirty="0"/>
          </a:p>
        </p:txBody>
      </p:sp>
      <p:sp>
        <p:nvSpPr>
          <p:cNvPr id="3" name="Content Placeholder 2">
            <a:extLst>
              <a:ext uri="{FF2B5EF4-FFF2-40B4-BE49-F238E27FC236}">
                <a16:creationId xmlns:a16="http://schemas.microsoft.com/office/drawing/2014/main" id="{4F52B738-FF86-201E-2953-A24BDBFE4597}"/>
              </a:ext>
            </a:extLst>
          </p:cNvPr>
          <p:cNvSpPr>
            <a:spLocks noGrp="1"/>
          </p:cNvSpPr>
          <p:nvPr>
            <p:ph idx="1"/>
          </p:nvPr>
        </p:nvSpPr>
        <p:spPr/>
        <p:txBody>
          <a:bodyPr>
            <a:normAutofit/>
          </a:bodyPr>
          <a:lstStyle/>
          <a:p>
            <a:r>
              <a:rPr lang="en-US" dirty="0"/>
              <a:t>The definition of mental disorder has evolved over time and some struggle in defining the term. </a:t>
            </a:r>
          </a:p>
          <a:p>
            <a:r>
              <a:rPr kumimoji="0" lang="en-US" sz="2200" b="1" i="0" u="none" strike="noStrike" kern="1200" cap="none" spc="0" normalizeH="0" baseline="0" noProof="0" dirty="0">
                <a:ln>
                  <a:noFill/>
                </a:ln>
                <a:solidFill>
                  <a:schemeClr val="accent1">
                    <a:lumMod val="60000"/>
                    <a:lumOff val="40000"/>
                  </a:schemeClr>
                </a:solidFill>
                <a:effectLst/>
                <a:uLnTx/>
                <a:uFillTx/>
                <a:latin typeface="Calibri" panose="020F0502020204030204"/>
                <a:ea typeface="+mn-ea"/>
                <a:cs typeface="+mn-cs"/>
              </a:rPr>
              <a:t>‘A mental disorder is a syndrome characterized by clinically significant disturbance in an individual's cognition, emotion regulation, or behavior that reflects a dysfunction in the psychological, biological, or developmental processes underlying mental functioning’ (</a:t>
            </a:r>
            <a:r>
              <a:rPr kumimoji="0" lang="en-US" sz="2200" b="1" i="0" u="none" strike="noStrike" kern="1200" cap="none" spc="0" normalizeH="0" baseline="0" noProof="0" dirty="0" err="1">
                <a:ln>
                  <a:noFill/>
                </a:ln>
                <a:solidFill>
                  <a:schemeClr val="accent1">
                    <a:lumMod val="60000"/>
                    <a:lumOff val="40000"/>
                  </a:schemeClr>
                </a:solidFill>
                <a:effectLst/>
                <a:uLnTx/>
                <a:uFillTx/>
                <a:latin typeface="Calibri" panose="020F0502020204030204"/>
                <a:ea typeface="+mn-ea"/>
                <a:cs typeface="+mn-cs"/>
              </a:rPr>
              <a:t>Walvisich</a:t>
            </a:r>
            <a:r>
              <a:rPr kumimoji="0" lang="en-US" sz="2200" b="1" i="0" u="none" strike="noStrike" kern="1200" cap="none" spc="0" normalizeH="0" baseline="0" noProof="0" dirty="0">
                <a:ln>
                  <a:noFill/>
                </a:ln>
                <a:solidFill>
                  <a:schemeClr val="accent1">
                    <a:lumMod val="60000"/>
                    <a:lumOff val="40000"/>
                  </a:schemeClr>
                </a:solidFill>
                <a:effectLst/>
                <a:uLnTx/>
                <a:uFillTx/>
                <a:latin typeface="Calibri" panose="020F0502020204030204"/>
                <a:ea typeface="+mn-ea"/>
                <a:cs typeface="+mn-cs"/>
              </a:rPr>
              <a:t>, 2017</a:t>
            </a:r>
            <a:r>
              <a:rPr lang="en-US" sz="2200" b="1" dirty="0">
                <a:solidFill>
                  <a:schemeClr val="accent1">
                    <a:lumMod val="60000"/>
                    <a:lumOff val="40000"/>
                  </a:schemeClr>
                </a:solidFill>
                <a:latin typeface="Calibri" panose="020F0502020204030204"/>
              </a:rPr>
              <a:t>). </a:t>
            </a:r>
          </a:p>
          <a:p>
            <a:r>
              <a:rPr lang="en-US" sz="2200" dirty="0">
                <a:solidFill>
                  <a:prstClr val="black"/>
                </a:solidFill>
                <a:latin typeface="Calibri" panose="020F0502020204030204"/>
              </a:rPr>
              <a:t>Mental disorders are linked with stress, depression or a disability in social and occupational activities. These mental disorders are related to severe distress and functional impairment (</a:t>
            </a:r>
            <a:r>
              <a:rPr lang="de-DE" sz="2200" dirty="0">
                <a:solidFill>
                  <a:prstClr val="black"/>
                </a:solidFill>
                <a:latin typeface="Calibri" panose="020F0502020204030204"/>
              </a:rPr>
              <a:t>Trautmann, Rehm, Wittchen, 2016). </a:t>
            </a:r>
            <a:endParaRPr lang="en-US" sz="2200" dirty="0">
              <a:solidFill>
                <a:prstClr val="black"/>
              </a:solidFill>
              <a:latin typeface="Calibri" panose="020F0502020204030204"/>
            </a:endParaRPr>
          </a:p>
          <a:p>
            <a:endParaRPr lang="en-GB" dirty="0"/>
          </a:p>
        </p:txBody>
      </p:sp>
    </p:spTree>
    <p:extLst>
      <p:ext uri="{BB962C8B-B14F-4D97-AF65-F5344CB8AC3E}">
        <p14:creationId xmlns:p14="http://schemas.microsoft.com/office/powerpoint/2010/main" val="12860879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BE10E-51EC-F65C-3A34-60B267D30C35}"/>
              </a:ext>
            </a:extLst>
          </p:cNvPr>
          <p:cNvSpPr>
            <a:spLocks noGrp="1"/>
          </p:cNvSpPr>
          <p:nvPr>
            <p:ph type="title"/>
          </p:nvPr>
        </p:nvSpPr>
        <p:spPr/>
        <p:txBody>
          <a:bodyPr/>
          <a:lstStyle/>
          <a:p>
            <a:r>
              <a:rPr lang="en-US" dirty="0"/>
              <a:t>Classification of Mental Disorders </a:t>
            </a:r>
            <a:endParaRPr lang="en-GB" dirty="0"/>
          </a:p>
        </p:txBody>
      </p:sp>
      <p:sp>
        <p:nvSpPr>
          <p:cNvPr id="3" name="Content Placeholder 2">
            <a:extLst>
              <a:ext uri="{FF2B5EF4-FFF2-40B4-BE49-F238E27FC236}">
                <a16:creationId xmlns:a16="http://schemas.microsoft.com/office/drawing/2014/main" id="{A19150FC-20FB-689F-E4B5-0CDF93CF51B1}"/>
              </a:ext>
            </a:extLst>
          </p:cNvPr>
          <p:cNvSpPr>
            <a:spLocks noGrp="1"/>
          </p:cNvSpPr>
          <p:nvPr>
            <p:ph idx="1"/>
          </p:nvPr>
        </p:nvSpPr>
        <p:spPr/>
        <p:txBody>
          <a:bodyPr>
            <a:normAutofit fontScale="92500"/>
          </a:bodyPr>
          <a:lstStyle/>
          <a:p>
            <a:r>
              <a:rPr lang="en-US" dirty="0"/>
              <a:t>Mental disorders are classified by three key organizations and therefore it is difficult to understand what mental disorders actually mean. </a:t>
            </a:r>
          </a:p>
          <a:p>
            <a:endParaRPr lang="en-US" dirty="0"/>
          </a:p>
          <a:p>
            <a:pPr marL="514350" indent="-514350">
              <a:buFont typeface="+mj-lt"/>
              <a:buAutoNum type="arabicPeriod"/>
            </a:pPr>
            <a:r>
              <a:rPr lang="en-US" b="1" u="sng" dirty="0">
                <a:solidFill>
                  <a:schemeClr val="accent1">
                    <a:lumMod val="60000"/>
                    <a:lumOff val="40000"/>
                  </a:schemeClr>
                </a:solidFill>
              </a:rPr>
              <a:t>The World Health Organization (WHO)- </a:t>
            </a:r>
            <a:r>
              <a:rPr lang="en-US" dirty="0"/>
              <a:t>developed the 11th revision of the International Classification of Diseases.</a:t>
            </a:r>
          </a:p>
          <a:p>
            <a:pPr marL="514350" indent="-514350">
              <a:buFont typeface="+mj-lt"/>
              <a:buAutoNum type="arabicPeriod"/>
            </a:pPr>
            <a:r>
              <a:rPr lang="en-US" b="1" u="sng" dirty="0">
                <a:solidFill>
                  <a:schemeClr val="accent1">
                    <a:lumMod val="60000"/>
                    <a:lumOff val="40000"/>
                  </a:schemeClr>
                </a:solidFill>
              </a:rPr>
              <a:t>The American Psychiatric Association (APA)- </a:t>
            </a:r>
            <a:r>
              <a:rPr lang="en-US" noProof="0" dirty="0"/>
              <a:t>published the 5th edition of its Diagnostic and Statistical Manual of Mental Disorders (DSM) in 2013</a:t>
            </a:r>
          </a:p>
          <a:p>
            <a:pPr marL="514350" indent="-514350">
              <a:buFont typeface="+mj-lt"/>
              <a:buAutoNum type="arabicPeriod"/>
            </a:pPr>
            <a:r>
              <a:rPr lang="en-US" b="1" u="sng" dirty="0">
                <a:solidFill>
                  <a:schemeClr val="accent1">
                    <a:lumMod val="60000"/>
                    <a:lumOff val="40000"/>
                  </a:schemeClr>
                </a:solidFill>
              </a:rPr>
              <a:t>U.S. National Institute of Mental Health (NIMH</a:t>
            </a:r>
            <a:r>
              <a:rPr lang="en-US" dirty="0"/>
              <a:t>)- Launched </a:t>
            </a:r>
            <a:r>
              <a:rPr lang="en-US" dirty="0" err="1"/>
              <a:t>Reseach</a:t>
            </a:r>
            <a:r>
              <a:rPr lang="en-US" dirty="0"/>
              <a:t> Domain Criteria project in 2009. (Clark, 2017)</a:t>
            </a:r>
          </a:p>
          <a:p>
            <a:pPr marL="514350" indent="-514350">
              <a:buFont typeface="+mj-lt"/>
              <a:buAutoNum type="arabicPeriod"/>
            </a:pPr>
            <a:endParaRPr lang="en-US" dirty="0"/>
          </a:p>
          <a:p>
            <a:r>
              <a:rPr lang="en-US" dirty="0"/>
              <a:t>All three organizations have tried to understand and classify mental disorder. </a:t>
            </a:r>
            <a:endParaRPr lang="en-GB" dirty="0"/>
          </a:p>
        </p:txBody>
      </p:sp>
    </p:spTree>
    <p:extLst>
      <p:ext uri="{BB962C8B-B14F-4D97-AF65-F5344CB8AC3E}">
        <p14:creationId xmlns:p14="http://schemas.microsoft.com/office/powerpoint/2010/main" val="34379232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C75514-7A55-C48B-BC0C-0858D95A0EC7}"/>
              </a:ext>
            </a:extLst>
          </p:cNvPr>
          <p:cNvSpPr>
            <a:spLocks noGrp="1"/>
          </p:cNvSpPr>
          <p:nvPr>
            <p:ph type="title"/>
          </p:nvPr>
        </p:nvSpPr>
        <p:spPr/>
        <p:txBody>
          <a:bodyPr/>
          <a:lstStyle/>
          <a:p>
            <a:r>
              <a:rPr lang="en-US" dirty="0"/>
              <a:t>Defining General Anxiety Disorder</a:t>
            </a:r>
            <a:endParaRPr lang="en-GB" dirty="0"/>
          </a:p>
        </p:txBody>
      </p:sp>
      <p:sp>
        <p:nvSpPr>
          <p:cNvPr id="4" name="Oval 3">
            <a:extLst>
              <a:ext uri="{FF2B5EF4-FFF2-40B4-BE49-F238E27FC236}">
                <a16:creationId xmlns:a16="http://schemas.microsoft.com/office/drawing/2014/main" id="{8F3BCD92-110B-71BD-DB1E-549D2B1451AB}"/>
              </a:ext>
            </a:extLst>
          </p:cNvPr>
          <p:cNvSpPr/>
          <p:nvPr/>
        </p:nvSpPr>
        <p:spPr>
          <a:xfrm>
            <a:off x="5041900" y="3073400"/>
            <a:ext cx="2540000" cy="11938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General Anxiety disorder </a:t>
            </a:r>
          </a:p>
        </p:txBody>
      </p:sp>
      <p:sp>
        <p:nvSpPr>
          <p:cNvPr id="5" name="TextBox 4">
            <a:extLst>
              <a:ext uri="{FF2B5EF4-FFF2-40B4-BE49-F238E27FC236}">
                <a16:creationId xmlns:a16="http://schemas.microsoft.com/office/drawing/2014/main" id="{174E0838-5C6A-4A3F-0B29-BDB1144F3F1C}"/>
              </a:ext>
            </a:extLst>
          </p:cNvPr>
          <p:cNvSpPr txBox="1"/>
          <p:nvPr/>
        </p:nvSpPr>
        <p:spPr>
          <a:xfrm>
            <a:off x="8458200" y="1562101"/>
            <a:ext cx="3169118" cy="2031325"/>
          </a:xfrm>
          <a:prstGeom prst="rect">
            <a:avLst/>
          </a:prstGeom>
          <a:solidFill>
            <a:schemeClr val="accent2">
              <a:lumMod val="20000"/>
              <a:lumOff val="80000"/>
            </a:schemeClr>
          </a:solidFill>
        </p:spPr>
        <p:txBody>
          <a:bodyPr wrap="square" rtlCol="0">
            <a:spAutoFit/>
          </a:bodyPr>
          <a:lstStyle/>
          <a:p>
            <a:r>
              <a:rPr lang="en-GB" dirty="0"/>
              <a:t>General anxiety disorder is defined by worry which has exceeded its usefulness as a motivating force (</a:t>
            </a:r>
            <a:r>
              <a:rPr lang="en-GB" dirty="0" err="1"/>
              <a:t>Slee</a:t>
            </a:r>
            <a:r>
              <a:rPr lang="en-GB" dirty="0"/>
              <a:t>, 2021). </a:t>
            </a:r>
          </a:p>
          <a:p>
            <a:r>
              <a:rPr lang="en-GB" dirty="0"/>
              <a:t>These include depressive disorders. </a:t>
            </a:r>
          </a:p>
        </p:txBody>
      </p:sp>
      <p:sp>
        <p:nvSpPr>
          <p:cNvPr id="6" name="TextBox 5">
            <a:extLst>
              <a:ext uri="{FF2B5EF4-FFF2-40B4-BE49-F238E27FC236}">
                <a16:creationId xmlns:a16="http://schemas.microsoft.com/office/drawing/2014/main" id="{96F58DA8-8893-8248-4A6D-3854E1514A93}"/>
              </a:ext>
            </a:extLst>
          </p:cNvPr>
          <p:cNvSpPr txBox="1"/>
          <p:nvPr/>
        </p:nvSpPr>
        <p:spPr>
          <a:xfrm>
            <a:off x="1374408" y="1361976"/>
            <a:ext cx="3314700" cy="2308324"/>
          </a:xfrm>
          <a:prstGeom prst="rect">
            <a:avLst/>
          </a:prstGeom>
          <a:solidFill>
            <a:schemeClr val="accent2">
              <a:lumMod val="20000"/>
              <a:lumOff val="80000"/>
            </a:schemeClr>
          </a:solidFill>
        </p:spPr>
        <p:txBody>
          <a:bodyPr wrap="square" rtlCol="0">
            <a:spAutoFit/>
          </a:bodyPr>
          <a:lstStyle/>
          <a:p>
            <a:r>
              <a:rPr lang="en-GB" dirty="0"/>
              <a:t>The New International Classification of Diseases was published in 2018 which includes ‘Mixed depressive and anxiety disorders’, symptoms include anxiety and depression (Shevlin, 2022).</a:t>
            </a:r>
          </a:p>
        </p:txBody>
      </p:sp>
      <p:sp>
        <p:nvSpPr>
          <p:cNvPr id="7" name="TextBox 6">
            <a:extLst>
              <a:ext uri="{FF2B5EF4-FFF2-40B4-BE49-F238E27FC236}">
                <a16:creationId xmlns:a16="http://schemas.microsoft.com/office/drawing/2014/main" id="{9C7DC4E1-4E01-86ED-B640-9DBE5B5D5E79}"/>
              </a:ext>
            </a:extLst>
          </p:cNvPr>
          <p:cNvSpPr txBox="1"/>
          <p:nvPr/>
        </p:nvSpPr>
        <p:spPr>
          <a:xfrm>
            <a:off x="549177" y="4014270"/>
            <a:ext cx="3504248" cy="2031325"/>
          </a:xfrm>
          <a:prstGeom prst="rect">
            <a:avLst/>
          </a:prstGeom>
          <a:solidFill>
            <a:schemeClr val="accent2">
              <a:lumMod val="20000"/>
              <a:lumOff val="80000"/>
            </a:schemeClr>
          </a:solidFill>
        </p:spPr>
        <p:txBody>
          <a:bodyPr wrap="square" rtlCol="0">
            <a:spAutoFit/>
          </a:bodyPr>
          <a:lstStyle/>
          <a:p>
            <a:r>
              <a:rPr lang="en-GB" dirty="0"/>
              <a:t>Anxiety and depression are two common symptoms and lead to restlessness and autonomic dysfunction, however there are some differences in their clinical features (Dong, 2021)</a:t>
            </a:r>
          </a:p>
        </p:txBody>
      </p:sp>
      <p:sp>
        <p:nvSpPr>
          <p:cNvPr id="8" name="TextBox 7">
            <a:extLst>
              <a:ext uri="{FF2B5EF4-FFF2-40B4-BE49-F238E27FC236}">
                <a16:creationId xmlns:a16="http://schemas.microsoft.com/office/drawing/2014/main" id="{8CD5471B-9060-9A23-D3E4-A880F0861883}"/>
              </a:ext>
            </a:extLst>
          </p:cNvPr>
          <p:cNvSpPr txBox="1"/>
          <p:nvPr/>
        </p:nvSpPr>
        <p:spPr>
          <a:xfrm>
            <a:off x="8721824" y="4568267"/>
            <a:ext cx="2920999" cy="1477328"/>
          </a:xfrm>
          <a:prstGeom prst="rect">
            <a:avLst/>
          </a:prstGeom>
          <a:solidFill>
            <a:schemeClr val="accent2">
              <a:lumMod val="20000"/>
              <a:lumOff val="80000"/>
            </a:schemeClr>
          </a:solidFill>
        </p:spPr>
        <p:txBody>
          <a:bodyPr wrap="square" rtlCol="0">
            <a:spAutoFit/>
          </a:bodyPr>
          <a:lstStyle/>
          <a:p>
            <a:r>
              <a:rPr lang="en-GB" dirty="0"/>
              <a:t>General anxiety disorder has a high degree of comorbidity and is transdiagnostic (Johnson, 2019). </a:t>
            </a:r>
          </a:p>
        </p:txBody>
      </p:sp>
      <p:sp>
        <p:nvSpPr>
          <p:cNvPr id="3" name="TextBox 2">
            <a:extLst>
              <a:ext uri="{FF2B5EF4-FFF2-40B4-BE49-F238E27FC236}">
                <a16:creationId xmlns:a16="http://schemas.microsoft.com/office/drawing/2014/main" id="{2F0D6A91-6AFB-252F-181B-FD0CA9F94579}"/>
              </a:ext>
            </a:extLst>
          </p:cNvPr>
          <p:cNvSpPr txBox="1"/>
          <p:nvPr/>
        </p:nvSpPr>
        <p:spPr>
          <a:xfrm>
            <a:off x="4689108" y="4688088"/>
            <a:ext cx="2641600" cy="1754326"/>
          </a:xfrm>
          <a:prstGeom prst="rect">
            <a:avLst/>
          </a:prstGeom>
          <a:solidFill>
            <a:schemeClr val="accent2">
              <a:lumMod val="20000"/>
              <a:lumOff val="80000"/>
            </a:schemeClr>
          </a:solidFill>
        </p:spPr>
        <p:txBody>
          <a:bodyPr wrap="square" rtlCol="0">
            <a:spAutoFit/>
          </a:bodyPr>
          <a:lstStyle/>
          <a:p>
            <a:r>
              <a:rPr lang="en-US" dirty="0"/>
              <a:t>Associated social, occupational, and economic burden is similar to that of major depression (</a:t>
            </a:r>
            <a:r>
              <a:rPr lang="en-US" dirty="0" err="1"/>
              <a:t>Tyrer</a:t>
            </a:r>
            <a:r>
              <a:rPr lang="en-US" dirty="0"/>
              <a:t>, Baldwin 2006).</a:t>
            </a:r>
            <a:endParaRPr lang="en-GB" dirty="0"/>
          </a:p>
        </p:txBody>
      </p:sp>
    </p:spTree>
    <p:extLst>
      <p:ext uri="{BB962C8B-B14F-4D97-AF65-F5344CB8AC3E}">
        <p14:creationId xmlns:p14="http://schemas.microsoft.com/office/powerpoint/2010/main" val="19586657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9FD2F-14DA-9EC3-C5FC-30AF021A8B2B}"/>
              </a:ext>
            </a:extLst>
          </p:cNvPr>
          <p:cNvSpPr>
            <a:spLocks noGrp="1"/>
          </p:cNvSpPr>
          <p:nvPr>
            <p:ph type="title"/>
          </p:nvPr>
        </p:nvSpPr>
        <p:spPr/>
        <p:txBody>
          <a:bodyPr/>
          <a:lstStyle/>
          <a:p>
            <a:r>
              <a:rPr lang="en-GB" dirty="0"/>
              <a:t>Historical Context of Mental Health UK</a:t>
            </a:r>
          </a:p>
        </p:txBody>
      </p:sp>
      <p:sp>
        <p:nvSpPr>
          <p:cNvPr id="3" name="Content Placeholder 2">
            <a:extLst>
              <a:ext uri="{FF2B5EF4-FFF2-40B4-BE49-F238E27FC236}">
                <a16:creationId xmlns:a16="http://schemas.microsoft.com/office/drawing/2014/main" id="{E1DB7E0B-5BBA-01A9-2616-D77906A62311}"/>
              </a:ext>
            </a:extLst>
          </p:cNvPr>
          <p:cNvSpPr>
            <a:spLocks noGrp="1"/>
          </p:cNvSpPr>
          <p:nvPr>
            <p:ph idx="1"/>
          </p:nvPr>
        </p:nvSpPr>
        <p:spPr>
          <a:xfrm>
            <a:off x="6862813" y="1584810"/>
            <a:ext cx="4988960" cy="4351338"/>
          </a:xfrm>
        </p:spPr>
        <p:txBody>
          <a:bodyPr>
            <a:normAutofit/>
          </a:bodyPr>
          <a:lstStyle/>
          <a:p>
            <a:r>
              <a:rPr lang="en-GB" dirty="0"/>
              <a:t>Since the beginning of the evolution of new diseases, mental health has always been frowned upon in society. </a:t>
            </a:r>
          </a:p>
          <a:p>
            <a:r>
              <a:rPr lang="en-GB" dirty="0"/>
              <a:t>During the Victorian Legacy, practices were old fashioned and there was a negative stigma.</a:t>
            </a:r>
          </a:p>
          <a:p>
            <a:r>
              <a:rPr lang="en-GB" dirty="0"/>
              <a:t>People with mental health problems were excluded from society.</a:t>
            </a:r>
          </a:p>
          <a:p>
            <a:r>
              <a:rPr lang="en-GB" dirty="0"/>
              <a:t>Sufferers of mental health are sometimes ashamed or afraid to come forward and seek diagnosis due to social exclusion and mental stigma. </a:t>
            </a:r>
          </a:p>
        </p:txBody>
      </p:sp>
      <p:pic>
        <p:nvPicPr>
          <p:cNvPr id="4" name="Picture 3">
            <a:extLst>
              <a:ext uri="{FF2B5EF4-FFF2-40B4-BE49-F238E27FC236}">
                <a16:creationId xmlns:a16="http://schemas.microsoft.com/office/drawing/2014/main" id="{AF66B6A1-ABCD-0B39-6EBA-6766FE2F6619}"/>
              </a:ext>
            </a:extLst>
          </p:cNvPr>
          <p:cNvPicPr>
            <a:picLocks noChangeAspect="1"/>
          </p:cNvPicPr>
          <p:nvPr/>
        </p:nvPicPr>
        <p:blipFill>
          <a:blip r:embed="rId2"/>
          <a:stretch>
            <a:fillRect/>
          </a:stretch>
        </p:blipFill>
        <p:spPr>
          <a:xfrm>
            <a:off x="2818247" y="1904999"/>
            <a:ext cx="2918410" cy="4290851"/>
          </a:xfrm>
          <a:prstGeom prst="rect">
            <a:avLst/>
          </a:prstGeom>
        </p:spPr>
      </p:pic>
    </p:spTree>
    <p:extLst>
      <p:ext uri="{BB962C8B-B14F-4D97-AF65-F5344CB8AC3E}">
        <p14:creationId xmlns:p14="http://schemas.microsoft.com/office/powerpoint/2010/main" val="32489525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11027D-83C7-39AC-BB24-39AC648D3F44}"/>
              </a:ext>
            </a:extLst>
          </p:cNvPr>
          <p:cNvSpPr>
            <a:spLocks noGrp="1"/>
          </p:cNvSpPr>
          <p:nvPr>
            <p:ph type="title"/>
          </p:nvPr>
        </p:nvSpPr>
        <p:spPr/>
        <p:txBody>
          <a:bodyPr/>
          <a:lstStyle/>
          <a:p>
            <a:r>
              <a:rPr lang="en-US" dirty="0"/>
              <a:t>Mental Health stats</a:t>
            </a:r>
            <a:endParaRPr lang="en-GB" dirty="0"/>
          </a:p>
        </p:txBody>
      </p:sp>
      <p:sp>
        <p:nvSpPr>
          <p:cNvPr id="3" name="Content Placeholder 2">
            <a:extLst>
              <a:ext uri="{FF2B5EF4-FFF2-40B4-BE49-F238E27FC236}">
                <a16:creationId xmlns:a16="http://schemas.microsoft.com/office/drawing/2014/main" id="{5B311C8C-48B6-B8F4-EB5F-7E411D665F3B}"/>
              </a:ext>
            </a:extLst>
          </p:cNvPr>
          <p:cNvSpPr>
            <a:spLocks noGrp="1"/>
          </p:cNvSpPr>
          <p:nvPr>
            <p:ph idx="1"/>
          </p:nvPr>
        </p:nvSpPr>
        <p:spPr/>
        <p:txBody>
          <a:bodyPr>
            <a:normAutofit lnSpcReduction="10000"/>
          </a:bodyPr>
          <a:lstStyle/>
          <a:p>
            <a:r>
              <a:rPr lang="en-US" i="1" dirty="0">
                <a:solidFill>
                  <a:schemeClr val="accent5">
                    <a:lumMod val="75000"/>
                  </a:schemeClr>
                </a:solidFill>
              </a:rPr>
              <a:t>“There has been a reported gradual rise in mental health problems in children and young people since 2004, as found through a major survey commissioned by NHS Digital [1]. This survey report outlined that one in seven (14.4%) 11–16-year-olds surveyed in 2017 were diagnosed with a mental health disorder using a multi-informant measure, compared to one in ten (10%) in 2004” (Garside, 2021). </a:t>
            </a:r>
          </a:p>
          <a:p>
            <a:r>
              <a:rPr lang="en-US" dirty="0">
                <a:solidFill>
                  <a:schemeClr val="accent5">
                    <a:lumMod val="75000"/>
                  </a:schemeClr>
                </a:solidFill>
              </a:rPr>
              <a:t>Common mental health problems approximately affect </a:t>
            </a:r>
            <a:r>
              <a:rPr lang="en-US" dirty="0" err="1">
                <a:solidFill>
                  <a:schemeClr val="accent5">
                    <a:lumMod val="75000"/>
                  </a:schemeClr>
                </a:solidFill>
              </a:rPr>
              <a:t>upto</a:t>
            </a:r>
            <a:r>
              <a:rPr lang="en-US" dirty="0">
                <a:solidFill>
                  <a:schemeClr val="accent5">
                    <a:lumMod val="75000"/>
                  </a:schemeClr>
                </a:solidFill>
              </a:rPr>
              <a:t> 15% of the UK population at any one time (Archer, 2012).</a:t>
            </a:r>
          </a:p>
          <a:p>
            <a:endParaRPr lang="en-US" sz="2400" dirty="0"/>
          </a:p>
          <a:p>
            <a:pPr lvl="2"/>
            <a:r>
              <a:rPr lang="en-US" sz="1800" dirty="0"/>
              <a:t>The case study includes a 12 year old female, and it is reported that there are high levels of mental health problems which are faced by children and young people.  </a:t>
            </a:r>
            <a:endParaRPr lang="en-GB" sz="1800" dirty="0"/>
          </a:p>
        </p:txBody>
      </p:sp>
    </p:spTree>
    <p:extLst>
      <p:ext uri="{BB962C8B-B14F-4D97-AF65-F5344CB8AC3E}">
        <p14:creationId xmlns:p14="http://schemas.microsoft.com/office/powerpoint/2010/main" val="20693655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BFFD1C-6558-6779-5F7E-3EC3D7393E0E}"/>
              </a:ext>
            </a:extLst>
          </p:cNvPr>
          <p:cNvSpPr>
            <a:spLocks noGrp="1"/>
          </p:cNvSpPr>
          <p:nvPr>
            <p:ph type="title"/>
          </p:nvPr>
        </p:nvSpPr>
        <p:spPr/>
        <p:txBody>
          <a:bodyPr/>
          <a:lstStyle/>
          <a:p>
            <a:r>
              <a:rPr lang="en-US" dirty="0"/>
              <a:t>Case study Brief  </a:t>
            </a:r>
            <a:endParaRPr lang="en-GB" dirty="0"/>
          </a:p>
        </p:txBody>
      </p:sp>
      <p:sp>
        <p:nvSpPr>
          <p:cNvPr id="3" name="Content Placeholder 2">
            <a:extLst>
              <a:ext uri="{FF2B5EF4-FFF2-40B4-BE49-F238E27FC236}">
                <a16:creationId xmlns:a16="http://schemas.microsoft.com/office/drawing/2014/main" id="{46FA9E3E-BD31-8CA5-5D72-086A35DB8AF1}"/>
              </a:ext>
            </a:extLst>
          </p:cNvPr>
          <p:cNvSpPr>
            <a:spLocks noGrp="1"/>
          </p:cNvSpPr>
          <p:nvPr>
            <p:ph idx="1"/>
          </p:nvPr>
        </p:nvSpPr>
        <p:spPr/>
        <p:txBody>
          <a:bodyPr>
            <a:normAutofit fontScale="70000" lnSpcReduction="20000"/>
          </a:bodyPr>
          <a:lstStyle/>
          <a:p>
            <a:r>
              <a:rPr lang="en-US" sz="2400" dirty="0">
                <a:solidFill>
                  <a:schemeClr val="accent1">
                    <a:lumMod val="75000"/>
                  </a:schemeClr>
                </a:solidFill>
              </a:rPr>
              <a:t>Hannah was showing erratic behavior at home and in school, creating tantrums, distance from siblings, want to be left alone and emotional. </a:t>
            </a:r>
          </a:p>
          <a:p>
            <a:r>
              <a:rPr lang="en-US" sz="2400" dirty="0">
                <a:solidFill>
                  <a:schemeClr val="accent1">
                    <a:lumMod val="75000"/>
                  </a:schemeClr>
                </a:solidFill>
              </a:rPr>
              <a:t>Parents had taken Hannah to the GP, but she was told to ‘stop being silly’. She has been numerous time to the GP but there was no resolution, until mum was adamant for support. </a:t>
            </a:r>
          </a:p>
          <a:p>
            <a:r>
              <a:rPr lang="en-US" sz="2400" dirty="0">
                <a:solidFill>
                  <a:schemeClr val="accent1">
                    <a:lumMod val="75000"/>
                  </a:schemeClr>
                </a:solidFill>
              </a:rPr>
              <a:t>The GP made a referral to </a:t>
            </a:r>
            <a:r>
              <a:rPr lang="en-GB" sz="2400" dirty="0">
                <a:solidFill>
                  <a:schemeClr val="accent1">
                    <a:lumMod val="75000"/>
                  </a:schemeClr>
                </a:solidFill>
              </a:rPr>
              <a:t>referral to CAMHS (the NHS child and adolescent mental health services) until a real change began to occur. </a:t>
            </a:r>
          </a:p>
          <a:p>
            <a:r>
              <a:rPr lang="en-US" sz="2900" b="1" dirty="0">
                <a:solidFill>
                  <a:schemeClr val="accent1">
                    <a:lumMod val="75000"/>
                  </a:schemeClr>
                </a:solidFill>
              </a:rPr>
              <a:t>Strategies were introduced: </a:t>
            </a:r>
          </a:p>
          <a:p>
            <a:pPr lvl="2"/>
            <a:r>
              <a:rPr lang="en-US" sz="2300" b="1" dirty="0">
                <a:solidFill>
                  <a:schemeClr val="accent1">
                    <a:lumMod val="75000"/>
                  </a:schemeClr>
                </a:solidFill>
              </a:rPr>
              <a:t>Moving school </a:t>
            </a:r>
          </a:p>
          <a:p>
            <a:pPr lvl="2"/>
            <a:r>
              <a:rPr lang="en-US" sz="2300" b="1" dirty="0">
                <a:solidFill>
                  <a:schemeClr val="accent1">
                    <a:lumMod val="75000"/>
                  </a:schemeClr>
                </a:solidFill>
              </a:rPr>
              <a:t>Consider a course of CBT –Cognitive Behavioral Therapy </a:t>
            </a:r>
          </a:p>
          <a:p>
            <a:pPr marL="0" indent="0">
              <a:buNone/>
            </a:pPr>
            <a:endParaRPr lang="en-US" sz="2400" dirty="0">
              <a:solidFill>
                <a:schemeClr val="accent1">
                  <a:lumMod val="75000"/>
                </a:schemeClr>
              </a:solidFill>
            </a:endParaRPr>
          </a:p>
          <a:p>
            <a:r>
              <a:rPr lang="en-US" sz="2400" dirty="0">
                <a:solidFill>
                  <a:schemeClr val="accent1">
                    <a:lumMod val="75000"/>
                  </a:schemeClr>
                </a:solidFill>
              </a:rPr>
              <a:t>Mental disorders amongst children and adults in the general population has rapidly increased over the last couple of years (</a:t>
            </a:r>
            <a:r>
              <a:rPr lang="fr-FR" sz="2400" dirty="0">
                <a:solidFill>
                  <a:schemeClr val="accent1">
                    <a:lumMod val="75000"/>
                  </a:schemeClr>
                </a:solidFill>
              </a:rPr>
              <a:t>Bronsard, 2016). </a:t>
            </a:r>
            <a:endParaRPr lang="en-GB" sz="2400" dirty="0">
              <a:solidFill>
                <a:schemeClr val="accent1">
                  <a:lumMod val="75000"/>
                </a:schemeClr>
              </a:solidFill>
            </a:endParaRPr>
          </a:p>
        </p:txBody>
      </p:sp>
    </p:spTree>
    <p:extLst>
      <p:ext uri="{BB962C8B-B14F-4D97-AF65-F5344CB8AC3E}">
        <p14:creationId xmlns:p14="http://schemas.microsoft.com/office/powerpoint/2010/main" val="23399649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FA44B0-6131-0968-6407-EBD9EFC2996F}"/>
              </a:ext>
            </a:extLst>
          </p:cNvPr>
          <p:cNvSpPr>
            <a:spLocks noGrp="1"/>
          </p:cNvSpPr>
          <p:nvPr>
            <p:ph type="title"/>
          </p:nvPr>
        </p:nvSpPr>
        <p:spPr/>
        <p:txBody>
          <a:bodyPr/>
          <a:lstStyle/>
          <a:p>
            <a:r>
              <a:rPr lang="en-GB" dirty="0"/>
              <a:t>Mental Health Legislation </a:t>
            </a:r>
          </a:p>
        </p:txBody>
      </p:sp>
      <p:sp>
        <p:nvSpPr>
          <p:cNvPr id="3" name="Content Placeholder 2">
            <a:extLst>
              <a:ext uri="{FF2B5EF4-FFF2-40B4-BE49-F238E27FC236}">
                <a16:creationId xmlns:a16="http://schemas.microsoft.com/office/drawing/2014/main" id="{F5E59238-98D7-2030-EABF-875E0310078F}"/>
              </a:ext>
            </a:extLst>
          </p:cNvPr>
          <p:cNvSpPr>
            <a:spLocks noGrp="1"/>
          </p:cNvSpPr>
          <p:nvPr>
            <p:ph idx="1"/>
          </p:nvPr>
        </p:nvSpPr>
        <p:spPr>
          <a:xfrm>
            <a:off x="6477802" y="1536683"/>
            <a:ext cx="5107004" cy="4351338"/>
          </a:xfrm>
        </p:spPr>
        <p:txBody>
          <a:bodyPr>
            <a:normAutofit lnSpcReduction="10000"/>
          </a:bodyPr>
          <a:lstStyle/>
          <a:p>
            <a:r>
              <a:rPr lang="en-GB" dirty="0"/>
              <a:t>The UK has attempted for social inclusion with mental health. </a:t>
            </a:r>
          </a:p>
          <a:p>
            <a:r>
              <a:rPr lang="en-GB" dirty="0"/>
              <a:t>In </a:t>
            </a:r>
            <a:r>
              <a:rPr lang="en-GB" b="1" u="sng" dirty="0">
                <a:solidFill>
                  <a:srgbClr val="FF0000"/>
                </a:solidFill>
              </a:rPr>
              <a:t>1930- Mental Treatment Act </a:t>
            </a:r>
            <a:r>
              <a:rPr lang="en-GB" dirty="0"/>
              <a:t>was introduced which allowed allowing voluntary admission to outpatient treatment within psychiatric hospitals. </a:t>
            </a:r>
          </a:p>
          <a:p>
            <a:r>
              <a:rPr lang="en-GB" dirty="0"/>
              <a:t>This led to the development of from day hospital therapeutic social clubs, which aimed for community contact and integration. </a:t>
            </a:r>
          </a:p>
          <a:p>
            <a:r>
              <a:rPr lang="en-GB" dirty="0"/>
              <a:t>These hospitals offered a different range of approaches and provided meangiful occupation and structure in an environment with no stigma (Bryant, 2011).</a:t>
            </a:r>
          </a:p>
        </p:txBody>
      </p:sp>
      <p:pic>
        <p:nvPicPr>
          <p:cNvPr id="4" name="Picture 3">
            <a:extLst>
              <a:ext uri="{FF2B5EF4-FFF2-40B4-BE49-F238E27FC236}">
                <a16:creationId xmlns:a16="http://schemas.microsoft.com/office/drawing/2014/main" id="{610CC069-8A4D-1249-6337-E51E4A7F4E02}"/>
              </a:ext>
            </a:extLst>
          </p:cNvPr>
          <p:cNvPicPr>
            <a:picLocks noChangeAspect="1"/>
          </p:cNvPicPr>
          <p:nvPr/>
        </p:nvPicPr>
        <p:blipFill>
          <a:blip r:embed="rId2"/>
          <a:stretch>
            <a:fillRect/>
          </a:stretch>
        </p:blipFill>
        <p:spPr>
          <a:xfrm>
            <a:off x="1142083" y="2388879"/>
            <a:ext cx="5025097" cy="2221622"/>
          </a:xfrm>
          <a:prstGeom prst="rect">
            <a:avLst/>
          </a:prstGeom>
        </p:spPr>
      </p:pic>
    </p:spTree>
    <p:extLst>
      <p:ext uri="{BB962C8B-B14F-4D97-AF65-F5344CB8AC3E}">
        <p14:creationId xmlns:p14="http://schemas.microsoft.com/office/powerpoint/2010/main" val="36360791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E157A0-815F-25A8-BB82-F7EC42E04CC9}"/>
              </a:ext>
            </a:extLst>
          </p:cNvPr>
          <p:cNvSpPr>
            <a:spLocks noGrp="1"/>
          </p:cNvSpPr>
          <p:nvPr>
            <p:ph type="title"/>
          </p:nvPr>
        </p:nvSpPr>
        <p:spPr/>
        <p:txBody>
          <a:bodyPr/>
          <a:lstStyle/>
          <a:p>
            <a:r>
              <a:rPr lang="en-GB" dirty="0"/>
              <a:t>Mental health legislation </a:t>
            </a:r>
          </a:p>
        </p:txBody>
      </p:sp>
      <p:sp>
        <p:nvSpPr>
          <p:cNvPr id="3" name="Content Placeholder 2">
            <a:extLst>
              <a:ext uri="{FF2B5EF4-FFF2-40B4-BE49-F238E27FC236}">
                <a16:creationId xmlns:a16="http://schemas.microsoft.com/office/drawing/2014/main" id="{D9221D40-D846-45C8-0920-9A73FF08069E}"/>
              </a:ext>
            </a:extLst>
          </p:cNvPr>
          <p:cNvSpPr>
            <a:spLocks noGrp="1"/>
          </p:cNvSpPr>
          <p:nvPr>
            <p:ph idx="1"/>
          </p:nvPr>
        </p:nvSpPr>
        <p:spPr>
          <a:xfrm>
            <a:off x="3282215" y="1825625"/>
            <a:ext cx="8071585" cy="4351338"/>
          </a:xfrm>
        </p:spPr>
        <p:txBody>
          <a:bodyPr>
            <a:normAutofit/>
          </a:bodyPr>
          <a:lstStyle/>
          <a:p>
            <a:r>
              <a:rPr lang="en-GB" b="1" u="sng" dirty="0">
                <a:solidFill>
                  <a:srgbClr val="FF0000"/>
                </a:solidFill>
              </a:rPr>
              <a:t>1990- The NHS and Community Care Act </a:t>
            </a:r>
            <a:r>
              <a:rPr lang="en-GB" dirty="0"/>
              <a:t>initiated the idea of a market in social care and providers for some community mental health services, e.g. purchasing care programs for certain vulnerable individuals (</a:t>
            </a:r>
            <a:r>
              <a:rPr lang="en-GB" dirty="0" err="1"/>
              <a:t>Byrant</a:t>
            </a:r>
            <a:r>
              <a:rPr lang="en-GB" dirty="0"/>
              <a:t>, 2011). </a:t>
            </a:r>
          </a:p>
          <a:p>
            <a:r>
              <a:rPr lang="en-GB" dirty="0"/>
              <a:t>This act made it a requirement for the authorities to care for the most vulnerable adults in society by helping them remain in the community and prevent any slow delay or admission in institutional care. </a:t>
            </a:r>
          </a:p>
          <a:p>
            <a:pPr marL="0" indent="0">
              <a:buNone/>
            </a:pPr>
            <a:r>
              <a:rPr lang="en-GB" b="1" u="sng" dirty="0">
                <a:solidFill>
                  <a:srgbClr val="FF0000"/>
                </a:solidFill>
              </a:rPr>
              <a:t>2005- The Disability Discrimination Act </a:t>
            </a:r>
            <a:r>
              <a:rPr lang="en-GB" dirty="0"/>
              <a:t>and in 1995 created change in which it protected those people with mental health needs from discrimination (Secker, 2009). </a:t>
            </a:r>
          </a:p>
        </p:txBody>
      </p:sp>
    </p:spTree>
    <p:extLst>
      <p:ext uri="{BB962C8B-B14F-4D97-AF65-F5344CB8AC3E}">
        <p14:creationId xmlns:p14="http://schemas.microsoft.com/office/powerpoint/2010/main" val="21907369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071662-D30F-E252-E276-783201F37009}"/>
              </a:ext>
            </a:extLst>
          </p:cNvPr>
          <p:cNvSpPr>
            <a:spLocks noGrp="1"/>
          </p:cNvSpPr>
          <p:nvPr>
            <p:ph type="title"/>
          </p:nvPr>
        </p:nvSpPr>
        <p:spPr/>
        <p:txBody>
          <a:bodyPr/>
          <a:lstStyle/>
          <a:p>
            <a:r>
              <a:rPr lang="en-GB" dirty="0"/>
              <a:t>Social Exclusion </a:t>
            </a:r>
          </a:p>
        </p:txBody>
      </p:sp>
      <p:sp>
        <p:nvSpPr>
          <p:cNvPr id="3" name="Content Placeholder 2">
            <a:extLst>
              <a:ext uri="{FF2B5EF4-FFF2-40B4-BE49-F238E27FC236}">
                <a16:creationId xmlns:a16="http://schemas.microsoft.com/office/drawing/2014/main" id="{38F05EC8-B1E3-E175-FE6A-5BB9FB5A7A07}"/>
              </a:ext>
            </a:extLst>
          </p:cNvPr>
          <p:cNvSpPr>
            <a:spLocks noGrp="1"/>
          </p:cNvSpPr>
          <p:nvPr>
            <p:ph idx="1"/>
          </p:nvPr>
        </p:nvSpPr>
        <p:spPr>
          <a:xfrm>
            <a:off x="2592925" y="1905000"/>
            <a:ext cx="8915400" cy="4507832"/>
          </a:xfrm>
        </p:spPr>
        <p:txBody>
          <a:bodyPr>
            <a:normAutofit fontScale="92500" lnSpcReduction="20000"/>
          </a:bodyPr>
          <a:lstStyle/>
          <a:p>
            <a:r>
              <a:rPr lang="en-GB" dirty="0"/>
              <a:t>Mental illnesses have an impact on the on the economic health system within the UK.</a:t>
            </a:r>
          </a:p>
          <a:p>
            <a:r>
              <a:rPr lang="en-GB" dirty="0"/>
              <a:t>Some may suggest mental disorders act as an economic burden on society and mental disorders in a defined population can be quantified as lost economic output on GDP (</a:t>
            </a:r>
            <a:r>
              <a:rPr lang="de-DE" dirty="0"/>
              <a:t>Trautmann, Rehm, Wittchen, 2016). </a:t>
            </a:r>
          </a:p>
          <a:p>
            <a:r>
              <a:rPr lang="de-DE" dirty="0"/>
              <a:t>By nature, mental disorders lead to </a:t>
            </a:r>
            <a:r>
              <a:rPr lang="de-DE" b="1" u="sng" dirty="0">
                <a:solidFill>
                  <a:srgbClr val="FF0000"/>
                </a:solidFill>
              </a:rPr>
              <a:t>social marginalisation  </a:t>
            </a:r>
            <a:r>
              <a:rPr lang="de-DE" dirty="0"/>
              <a:t>and it has detrimental effects on an individuals mental health and wellbeing (Cummins, 2018)</a:t>
            </a:r>
          </a:p>
          <a:p>
            <a:pPr lvl="2"/>
            <a:r>
              <a:rPr lang="de-DE" sz="1700" dirty="0"/>
              <a:t>Within the case study, Hannah‘s Aunty was horrified when Hannah was having one of her tantrums. Aunty percieved this as a tantrum but was not aware of Hannah‘s General anxiety disorder. Naturally, it seemed wierd to Aunty, which has elements of exclusion. </a:t>
            </a:r>
          </a:p>
          <a:p>
            <a:r>
              <a:rPr lang="de-DE" dirty="0"/>
              <a:t>Access to mental health services for young people is seen as inaccessible, </a:t>
            </a:r>
            <a:r>
              <a:rPr lang="en-US" dirty="0"/>
              <a:t>Both child and adolescent mental health services (CAMHS) and adult mental health services (AMHS) provide delayed and heavily restricted access to services (</a:t>
            </a:r>
            <a:r>
              <a:rPr lang="en-US" dirty="0" err="1"/>
              <a:t>McGorry</a:t>
            </a:r>
            <a:r>
              <a:rPr lang="en-US" dirty="0"/>
              <a:t>, Bates, Birchwood, 2013). </a:t>
            </a:r>
            <a:endParaRPr lang="de-DE" dirty="0"/>
          </a:p>
          <a:p>
            <a:r>
              <a:rPr lang="de-DE" dirty="0"/>
              <a:t>Hannah was having a difficult time at school- perhaps peers were excluding her in school. </a:t>
            </a:r>
          </a:p>
          <a:p>
            <a:endParaRPr lang="en-GB" dirty="0"/>
          </a:p>
        </p:txBody>
      </p:sp>
    </p:spTree>
    <p:extLst>
      <p:ext uri="{BB962C8B-B14F-4D97-AF65-F5344CB8AC3E}">
        <p14:creationId xmlns:p14="http://schemas.microsoft.com/office/powerpoint/2010/main" val="3913314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109ACF-FC61-2307-CD3A-B2F34EA55485}"/>
              </a:ext>
            </a:extLst>
          </p:cNvPr>
          <p:cNvSpPr>
            <a:spLocks noGrp="1"/>
          </p:cNvSpPr>
          <p:nvPr>
            <p:ph type="title"/>
          </p:nvPr>
        </p:nvSpPr>
        <p:spPr/>
        <p:txBody>
          <a:bodyPr/>
          <a:lstStyle/>
          <a:p>
            <a:r>
              <a:rPr lang="en-US" dirty="0"/>
              <a:t>Social exclusion </a:t>
            </a:r>
            <a:endParaRPr lang="en-GB" dirty="0"/>
          </a:p>
        </p:txBody>
      </p:sp>
      <p:sp>
        <p:nvSpPr>
          <p:cNvPr id="3" name="Content Placeholder 2">
            <a:extLst>
              <a:ext uri="{FF2B5EF4-FFF2-40B4-BE49-F238E27FC236}">
                <a16:creationId xmlns:a16="http://schemas.microsoft.com/office/drawing/2014/main" id="{EDF0931A-AB81-A3F0-10CA-3AF980A1CEC7}"/>
              </a:ext>
            </a:extLst>
          </p:cNvPr>
          <p:cNvSpPr>
            <a:spLocks noGrp="1"/>
          </p:cNvSpPr>
          <p:nvPr>
            <p:ph idx="1"/>
          </p:nvPr>
        </p:nvSpPr>
        <p:spPr/>
        <p:txBody>
          <a:bodyPr>
            <a:normAutofit/>
          </a:bodyPr>
          <a:lstStyle/>
          <a:p>
            <a:r>
              <a:rPr lang="en-US" dirty="0"/>
              <a:t>Social exclusion refers to individuals or groups or communities who have been invariably associated with poverty, unemployment or inequality and disadvantage (Wright, Stickley, 2013). </a:t>
            </a:r>
          </a:p>
          <a:p>
            <a:r>
              <a:rPr lang="en-US" dirty="0"/>
              <a:t>Unfortunately, within the UK, there is discrimination against people with mental health disorders. </a:t>
            </a:r>
          </a:p>
          <a:p>
            <a:r>
              <a:rPr lang="en-US" dirty="0"/>
              <a:t>The SEU’s report on Mental Health and Social Exclusion (2004) described adults with mental health needs as ‘one of the most excluded groups in society’ (Secker, 2009). </a:t>
            </a:r>
          </a:p>
          <a:p>
            <a:r>
              <a:rPr lang="en-US" dirty="0"/>
              <a:t>There is compelling evidence that people with mental health problems and people with learning disabilities are at risk of exclusion (</a:t>
            </a:r>
            <a:r>
              <a:rPr lang="en-US" dirty="0" err="1"/>
              <a:t>Boradman</a:t>
            </a:r>
            <a:r>
              <a:rPr lang="en-US" dirty="0"/>
              <a:t>, 2011). </a:t>
            </a:r>
            <a:endParaRPr lang="en-GB" dirty="0"/>
          </a:p>
        </p:txBody>
      </p:sp>
    </p:spTree>
    <p:extLst>
      <p:ext uri="{BB962C8B-B14F-4D97-AF65-F5344CB8AC3E}">
        <p14:creationId xmlns:p14="http://schemas.microsoft.com/office/powerpoint/2010/main" val="1163389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A851E7-72FF-B6EC-F9F4-3FE4D3020F92}"/>
              </a:ext>
            </a:extLst>
          </p:cNvPr>
          <p:cNvSpPr>
            <a:spLocks noGrp="1"/>
          </p:cNvSpPr>
          <p:nvPr>
            <p:ph type="title"/>
          </p:nvPr>
        </p:nvSpPr>
        <p:spPr/>
        <p:txBody>
          <a:bodyPr/>
          <a:lstStyle/>
          <a:p>
            <a:r>
              <a:rPr lang="en-US" dirty="0"/>
              <a:t>Social inclusion </a:t>
            </a:r>
            <a:endParaRPr lang="en-GB" dirty="0"/>
          </a:p>
        </p:txBody>
      </p:sp>
      <p:sp>
        <p:nvSpPr>
          <p:cNvPr id="3" name="Content Placeholder 2">
            <a:extLst>
              <a:ext uri="{FF2B5EF4-FFF2-40B4-BE49-F238E27FC236}">
                <a16:creationId xmlns:a16="http://schemas.microsoft.com/office/drawing/2014/main" id="{ACAB94F0-1AF8-BB68-377F-F5899A0485B7}"/>
              </a:ext>
            </a:extLst>
          </p:cNvPr>
          <p:cNvSpPr>
            <a:spLocks noGrp="1"/>
          </p:cNvSpPr>
          <p:nvPr>
            <p:ph idx="1"/>
          </p:nvPr>
        </p:nvSpPr>
        <p:spPr/>
        <p:txBody>
          <a:bodyPr>
            <a:normAutofit/>
          </a:bodyPr>
          <a:lstStyle/>
          <a:p>
            <a:r>
              <a:rPr lang="en-US" dirty="0"/>
              <a:t>Mental disorders hold a negative stigma and people hide away or do not seek diagnosis due to this fear. </a:t>
            </a:r>
          </a:p>
          <a:p>
            <a:r>
              <a:rPr lang="en-US" dirty="0"/>
              <a:t>Mental health services should be accessible for all individuals and social inclusion and social justice should be at its core (Cummins, 2018). </a:t>
            </a:r>
          </a:p>
          <a:p>
            <a:r>
              <a:rPr lang="en-US" dirty="0"/>
              <a:t>People with mental health problems have become the focus of a range of social inclusion initiatives (Wright, Stickley, 2013). </a:t>
            </a:r>
          </a:p>
          <a:p>
            <a:r>
              <a:rPr lang="en-GB" dirty="0"/>
              <a:t>Here, a mental health service was accessible for Hannah and met her needs, she was working with them to maintain her state of mind. </a:t>
            </a:r>
          </a:p>
          <a:p>
            <a:r>
              <a:rPr lang="en-GB" dirty="0"/>
              <a:t>However, early diagnosis of the treatment was unfortunately delayed, all the tantrums and confusions could have been prevented sooner.  </a:t>
            </a:r>
          </a:p>
        </p:txBody>
      </p:sp>
    </p:spTree>
    <p:extLst>
      <p:ext uri="{BB962C8B-B14F-4D97-AF65-F5344CB8AC3E}">
        <p14:creationId xmlns:p14="http://schemas.microsoft.com/office/powerpoint/2010/main" val="42005882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E031C-30DE-F140-E2FD-5AB29EBCE0A3}"/>
              </a:ext>
            </a:extLst>
          </p:cNvPr>
          <p:cNvSpPr>
            <a:spLocks noGrp="1"/>
          </p:cNvSpPr>
          <p:nvPr>
            <p:ph type="title"/>
          </p:nvPr>
        </p:nvSpPr>
        <p:spPr/>
        <p:txBody>
          <a:bodyPr/>
          <a:lstStyle/>
          <a:p>
            <a:r>
              <a:rPr lang="en-US" dirty="0"/>
              <a:t>CBT and Social Inclusion </a:t>
            </a:r>
            <a:endParaRPr lang="en-GB" dirty="0"/>
          </a:p>
        </p:txBody>
      </p:sp>
      <p:sp>
        <p:nvSpPr>
          <p:cNvPr id="3" name="Content Placeholder 2">
            <a:extLst>
              <a:ext uri="{FF2B5EF4-FFF2-40B4-BE49-F238E27FC236}">
                <a16:creationId xmlns:a16="http://schemas.microsoft.com/office/drawing/2014/main" id="{679FB7C2-7E1D-5F94-9212-1F68381A10D9}"/>
              </a:ext>
            </a:extLst>
          </p:cNvPr>
          <p:cNvSpPr>
            <a:spLocks noGrp="1"/>
          </p:cNvSpPr>
          <p:nvPr>
            <p:ph idx="1"/>
          </p:nvPr>
        </p:nvSpPr>
        <p:spPr/>
        <p:txBody>
          <a:bodyPr/>
          <a:lstStyle/>
          <a:p>
            <a:r>
              <a:rPr lang="en-US" dirty="0"/>
              <a:t>Within the case study, inclusion and support can be seen when the GP referred Hannah to a specialist and she was input in a Cognitive Behavior Therapy CBT course. </a:t>
            </a:r>
          </a:p>
          <a:p>
            <a:r>
              <a:rPr lang="en-US" b="1" u="sng" dirty="0">
                <a:solidFill>
                  <a:srgbClr val="FF0000"/>
                </a:solidFill>
              </a:rPr>
              <a:t>Cognitive </a:t>
            </a:r>
            <a:r>
              <a:rPr lang="en-US" b="1" u="sng" dirty="0" err="1">
                <a:solidFill>
                  <a:srgbClr val="FF0000"/>
                </a:solidFill>
              </a:rPr>
              <a:t>behavioural</a:t>
            </a:r>
            <a:r>
              <a:rPr lang="en-US" b="1" u="sng" dirty="0">
                <a:solidFill>
                  <a:srgbClr val="FF0000"/>
                </a:solidFill>
              </a:rPr>
              <a:t> therapy (CBT</a:t>
            </a:r>
            <a:r>
              <a:rPr lang="en-US" dirty="0"/>
              <a:t>) is an evidence‐based treatment for anxiety disorders (</a:t>
            </a:r>
            <a:r>
              <a:rPr lang="en-US" dirty="0" err="1"/>
              <a:t>Olthusis</a:t>
            </a:r>
            <a:r>
              <a:rPr lang="en-US" dirty="0"/>
              <a:t>, 2016). </a:t>
            </a:r>
          </a:p>
          <a:p>
            <a:r>
              <a:rPr lang="en-US" dirty="0"/>
              <a:t>CBT is seen as the most effective to treat anxiety disorders in children, as they help to solve anxiety through new ways of thinking. (James, 2015). </a:t>
            </a:r>
          </a:p>
          <a:p>
            <a:endParaRPr lang="en-GB" dirty="0"/>
          </a:p>
        </p:txBody>
      </p:sp>
    </p:spTree>
    <p:extLst>
      <p:ext uri="{BB962C8B-B14F-4D97-AF65-F5344CB8AC3E}">
        <p14:creationId xmlns:p14="http://schemas.microsoft.com/office/powerpoint/2010/main" val="33769037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210D6B-6442-E8D5-252F-6AFFAC534BED}"/>
              </a:ext>
            </a:extLst>
          </p:cNvPr>
          <p:cNvSpPr>
            <a:spLocks noGrp="1"/>
          </p:cNvSpPr>
          <p:nvPr>
            <p:ph type="title"/>
          </p:nvPr>
        </p:nvSpPr>
        <p:spPr/>
        <p:txBody>
          <a:bodyPr/>
          <a:lstStyle/>
          <a:p>
            <a:r>
              <a:rPr lang="en-US" dirty="0"/>
              <a:t>Importance of Early Intervention </a:t>
            </a:r>
            <a:endParaRPr lang="en-GB" dirty="0"/>
          </a:p>
        </p:txBody>
      </p:sp>
      <p:sp>
        <p:nvSpPr>
          <p:cNvPr id="3" name="Content Placeholder 2">
            <a:extLst>
              <a:ext uri="{FF2B5EF4-FFF2-40B4-BE49-F238E27FC236}">
                <a16:creationId xmlns:a16="http://schemas.microsoft.com/office/drawing/2014/main" id="{A57B8CA3-C016-9821-27AF-2828A6681615}"/>
              </a:ext>
            </a:extLst>
          </p:cNvPr>
          <p:cNvSpPr>
            <a:spLocks noGrp="1"/>
          </p:cNvSpPr>
          <p:nvPr>
            <p:ph idx="1"/>
          </p:nvPr>
        </p:nvSpPr>
        <p:spPr/>
        <p:txBody>
          <a:bodyPr/>
          <a:lstStyle/>
          <a:p>
            <a:r>
              <a:rPr lang="en-US" dirty="0"/>
              <a:t>The UK have not been able to include and support individuals suffering from mental disorders effectively although social inclusion initiatives are being developed. </a:t>
            </a:r>
          </a:p>
          <a:p>
            <a:r>
              <a:rPr lang="en-US" dirty="0"/>
              <a:t>Early intervention is necessary and can improve several outcomes within mental disorders (</a:t>
            </a:r>
            <a:r>
              <a:rPr lang="en-US" dirty="0" err="1"/>
              <a:t>Solmi</a:t>
            </a:r>
            <a:r>
              <a:rPr lang="en-US" dirty="0"/>
              <a:t>, 2021). </a:t>
            </a:r>
          </a:p>
          <a:p>
            <a:r>
              <a:rPr lang="en-US" dirty="0"/>
              <a:t>Unfortunately, early intervention was not found for Hannah, which created a range of negative episodes before treatment. Hence, the right support was not provided at the right time. </a:t>
            </a:r>
          </a:p>
          <a:p>
            <a:endParaRPr lang="en-GB" dirty="0"/>
          </a:p>
        </p:txBody>
      </p:sp>
    </p:spTree>
    <p:extLst>
      <p:ext uri="{BB962C8B-B14F-4D97-AF65-F5344CB8AC3E}">
        <p14:creationId xmlns:p14="http://schemas.microsoft.com/office/powerpoint/2010/main" val="26320331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B9A23D-112F-9104-FA81-88E3F3D64153}"/>
              </a:ext>
            </a:extLst>
          </p:cNvPr>
          <p:cNvSpPr>
            <a:spLocks noGrp="1"/>
          </p:cNvSpPr>
          <p:nvPr>
            <p:ph type="title"/>
          </p:nvPr>
        </p:nvSpPr>
        <p:spPr/>
        <p:txBody>
          <a:bodyPr>
            <a:normAutofit fontScale="90000"/>
          </a:bodyPr>
          <a:lstStyle/>
          <a:p>
            <a:r>
              <a:rPr lang="en-US" dirty="0"/>
              <a:t>Recommendations on future improvements to Mental Health provision…</a:t>
            </a:r>
            <a:endParaRPr lang="en-GB" dirty="0"/>
          </a:p>
        </p:txBody>
      </p:sp>
      <p:sp>
        <p:nvSpPr>
          <p:cNvPr id="3" name="Content Placeholder 2">
            <a:extLst>
              <a:ext uri="{FF2B5EF4-FFF2-40B4-BE49-F238E27FC236}">
                <a16:creationId xmlns:a16="http://schemas.microsoft.com/office/drawing/2014/main" id="{5B0E963C-5921-C0F2-4DDC-0F5E925AB66D}"/>
              </a:ext>
            </a:extLst>
          </p:cNvPr>
          <p:cNvSpPr>
            <a:spLocks noGrp="1"/>
          </p:cNvSpPr>
          <p:nvPr>
            <p:ph idx="1"/>
          </p:nvPr>
        </p:nvSpPr>
        <p:spPr>
          <a:xfrm>
            <a:off x="2589212" y="2277979"/>
            <a:ext cx="8915400" cy="3777622"/>
          </a:xfrm>
        </p:spPr>
        <p:txBody>
          <a:bodyPr>
            <a:normAutofit fontScale="92500" lnSpcReduction="20000"/>
          </a:bodyPr>
          <a:lstStyle/>
          <a:p>
            <a:pPr>
              <a:buFont typeface="+mj-lt"/>
              <a:buAutoNum type="arabicPeriod"/>
            </a:pPr>
            <a:r>
              <a:rPr lang="en-US" dirty="0">
                <a:solidFill>
                  <a:schemeClr val="accent6">
                    <a:lumMod val="75000"/>
                  </a:schemeClr>
                </a:solidFill>
              </a:rPr>
              <a:t>The UK have implemented </a:t>
            </a:r>
            <a:r>
              <a:rPr lang="en-US" b="1" dirty="0">
                <a:solidFill>
                  <a:schemeClr val="accent6">
                    <a:lumMod val="75000"/>
                  </a:schemeClr>
                </a:solidFill>
              </a:rPr>
              <a:t>education programs </a:t>
            </a:r>
            <a:r>
              <a:rPr lang="en-US" dirty="0">
                <a:solidFill>
                  <a:schemeClr val="accent6">
                    <a:lumMod val="75000"/>
                  </a:schemeClr>
                </a:solidFill>
              </a:rPr>
              <a:t>about mental health and campaigns, these have been successful in encouraging people to believe a brain disease construction of mental illness (Perkins, </a:t>
            </a:r>
            <a:r>
              <a:rPr lang="en-US" dirty="0" err="1">
                <a:solidFill>
                  <a:schemeClr val="accent6">
                    <a:lumMod val="75000"/>
                  </a:schemeClr>
                </a:solidFill>
              </a:rPr>
              <a:t>Repper</a:t>
            </a:r>
            <a:r>
              <a:rPr lang="en-US" dirty="0">
                <a:solidFill>
                  <a:schemeClr val="accent6">
                    <a:lumMod val="75000"/>
                  </a:schemeClr>
                </a:solidFill>
              </a:rPr>
              <a:t>, 2013)</a:t>
            </a:r>
            <a:r>
              <a:rPr lang="en-GB" dirty="0">
                <a:solidFill>
                  <a:schemeClr val="accent6">
                    <a:lumMod val="75000"/>
                  </a:schemeClr>
                </a:solidFill>
              </a:rPr>
              <a:t>. </a:t>
            </a:r>
          </a:p>
          <a:p>
            <a:pPr>
              <a:buFont typeface="+mj-lt"/>
              <a:buAutoNum type="arabicPeriod"/>
            </a:pPr>
            <a:endParaRPr lang="en-GB" dirty="0">
              <a:solidFill>
                <a:schemeClr val="accent6">
                  <a:lumMod val="75000"/>
                </a:schemeClr>
              </a:solidFill>
            </a:endParaRPr>
          </a:p>
          <a:p>
            <a:pPr>
              <a:buFont typeface="+mj-lt"/>
              <a:buAutoNum type="arabicPeriod"/>
            </a:pPr>
            <a:r>
              <a:rPr lang="en-GB" dirty="0">
                <a:solidFill>
                  <a:schemeClr val="accent6">
                    <a:lumMod val="75000"/>
                  </a:schemeClr>
                </a:solidFill>
              </a:rPr>
              <a:t>It is imperative to educate people about mental health, to </a:t>
            </a:r>
            <a:r>
              <a:rPr lang="en-GB" b="1" dirty="0">
                <a:solidFill>
                  <a:schemeClr val="accent6">
                    <a:lumMod val="75000"/>
                  </a:schemeClr>
                </a:solidFill>
              </a:rPr>
              <a:t>eradicate the discrimination and stigma,</a:t>
            </a:r>
            <a:r>
              <a:rPr lang="en-GB" dirty="0">
                <a:solidFill>
                  <a:schemeClr val="accent6">
                    <a:lumMod val="75000"/>
                  </a:schemeClr>
                </a:solidFill>
              </a:rPr>
              <a:t> sufferers are more likely to seek early diagnosis. </a:t>
            </a:r>
          </a:p>
          <a:p>
            <a:pPr>
              <a:buFont typeface="+mj-lt"/>
              <a:buAutoNum type="arabicPeriod"/>
            </a:pPr>
            <a:endParaRPr lang="en-GB" dirty="0">
              <a:solidFill>
                <a:schemeClr val="accent6">
                  <a:lumMod val="75000"/>
                </a:schemeClr>
              </a:solidFill>
            </a:endParaRPr>
          </a:p>
          <a:p>
            <a:pPr>
              <a:buFont typeface="+mj-lt"/>
              <a:buAutoNum type="arabicPeriod"/>
            </a:pPr>
            <a:r>
              <a:rPr lang="en-GB" b="1" dirty="0">
                <a:solidFill>
                  <a:schemeClr val="accent6">
                    <a:lumMod val="75000"/>
                  </a:schemeClr>
                </a:solidFill>
              </a:rPr>
              <a:t>Collaborative care </a:t>
            </a:r>
            <a:r>
              <a:rPr lang="en-GB" dirty="0">
                <a:solidFill>
                  <a:schemeClr val="accent6">
                    <a:lumMod val="75000"/>
                  </a:schemeClr>
                </a:solidFill>
              </a:rPr>
              <a:t>is essential- </a:t>
            </a:r>
            <a:r>
              <a:rPr lang="en-US" dirty="0">
                <a:solidFill>
                  <a:schemeClr val="accent6">
                    <a:lumMod val="75000"/>
                  </a:schemeClr>
                </a:solidFill>
              </a:rPr>
              <a:t>‘Collaborative care’ is an innovative way of treating depression and anxiety. It involves a number of health professionals working with a patient to help them overcome their problems (Archer, 2012). </a:t>
            </a:r>
          </a:p>
          <a:p>
            <a:pPr>
              <a:buFont typeface="+mj-lt"/>
              <a:buAutoNum type="arabicPeriod"/>
            </a:pPr>
            <a:endParaRPr lang="en-US" dirty="0">
              <a:solidFill>
                <a:schemeClr val="accent6">
                  <a:lumMod val="75000"/>
                </a:schemeClr>
              </a:solidFill>
            </a:endParaRPr>
          </a:p>
          <a:p>
            <a:pPr>
              <a:buFont typeface="+mj-lt"/>
              <a:buAutoNum type="arabicPeriod"/>
            </a:pPr>
            <a:r>
              <a:rPr lang="en-US" b="1" dirty="0">
                <a:solidFill>
                  <a:schemeClr val="accent6">
                    <a:lumMod val="75000"/>
                  </a:schemeClr>
                </a:solidFill>
              </a:rPr>
              <a:t>Early diagnosis is key</a:t>
            </a:r>
            <a:r>
              <a:rPr lang="en-US" dirty="0">
                <a:solidFill>
                  <a:schemeClr val="accent6">
                    <a:lumMod val="75000"/>
                  </a:schemeClr>
                </a:solidFill>
              </a:rPr>
              <a:t>, especially for children and young adults. Birmingham has created a Youth services Program called, </a:t>
            </a:r>
            <a:r>
              <a:rPr lang="en-US" dirty="0" err="1">
                <a:solidFill>
                  <a:schemeClr val="accent6">
                    <a:lumMod val="75000"/>
                  </a:schemeClr>
                </a:solidFill>
              </a:rPr>
              <a:t>Youthspace</a:t>
            </a:r>
            <a:r>
              <a:rPr lang="en-US" dirty="0">
                <a:solidFill>
                  <a:schemeClr val="accent6">
                    <a:lumMod val="75000"/>
                  </a:schemeClr>
                </a:solidFill>
              </a:rPr>
              <a:t> to improve and develop health outcomes. </a:t>
            </a:r>
          </a:p>
        </p:txBody>
      </p:sp>
    </p:spTree>
    <p:extLst>
      <p:ext uri="{BB962C8B-B14F-4D97-AF65-F5344CB8AC3E}">
        <p14:creationId xmlns:p14="http://schemas.microsoft.com/office/powerpoint/2010/main" val="35376261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FBB31B-7B84-C3F3-1A34-80D29F716C1B}"/>
              </a:ext>
            </a:extLst>
          </p:cNvPr>
          <p:cNvSpPr>
            <a:spLocks noGrp="1"/>
          </p:cNvSpPr>
          <p:nvPr>
            <p:ph type="title"/>
          </p:nvPr>
        </p:nvSpPr>
        <p:spPr/>
        <p:txBody>
          <a:bodyPr/>
          <a:lstStyle/>
          <a:p>
            <a:r>
              <a:rPr lang="en-US" dirty="0"/>
              <a:t>Conclusion </a:t>
            </a:r>
            <a:endParaRPr lang="en-GB" dirty="0"/>
          </a:p>
        </p:txBody>
      </p:sp>
      <p:sp>
        <p:nvSpPr>
          <p:cNvPr id="3" name="Content Placeholder 2">
            <a:extLst>
              <a:ext uri="{FF2B5EF4-FFF2-40B4-BE49-F238E27FC236}">
                <a16:creationId xmlns:a16="http://schemas.microsoft.com/office/drawing/2014/main" id="{CCAA9B5E-5C16-B273-DB32-645173FC17D6}"/>
              </a:ext>
            </a:extLst>
          </p:cNvPr>
          <p:cNvSpPr>
            <a:spLocks noGrp="1"/>
          </p:cNvSpPr>
          <p:nvPr>
            <p:ph idx="1"/>
          </p:nvPr>
        </p:nvSpPr>
        <p:spPr/>
        <p:txBody>
          <a:bodyPr>
            <a:normAutofit/>
          </a:bodyPr>
          <a:lstStyle/>
          <a:p>
            <a:r>
              <a:rPr lang="en-US" dirty="0"/>
              <a:t>Mental disorders are becoming more prevalent in society and it is key to work alongside these individual and support and include them. </a:t>
            </a:r>
          </a:p>
          <a:p>
            <a:r>
              <a:rPr lang="en-US" dirty="0"/>
              <a:t>Social inclusion initiatives are underway, however they tend to be slow and delayed. </a:t>
            </a:r>
          </a:p>
          <a:p>
            <a:r>
              <a:rPr lang="en-US" dirty="0"/>
              <a:t>These initiatives need to happen sooner and faster, for changes to occur within society. </a:t>
            </a:r>
          </a:p>
          <a:p>
            <a:r>
              <a:rPr lang="en-US" dirty="0"/>
              <a:t>Knowledge regarding mental health should be transmitted so more people are aware and early diagnosis can be sought. </a:t>
            </a:r>
          </a:p>
        </p:txBody>
      </p:sp>
    </p:spTree>
    <p:extLst>
      <p:ext uri="{BB962C8B-B14F-4D97-AF65-F5344CB8AC3E}">
        <p14:creationId xmlns:p14="http://schemas.microsoft.com/office/powerpoint/2010/main" val="42944021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760535-C68B-63C5-98A9-7C016E10CB7A}"/>
              </a:ext>
            </a:extLst>
          </p:cNvPr>
          <p:cNvSpPr>
            <a:spLocks noGrp="1"/>
          </p:cNvSpPr>
          <p:nvPr>
            <p:ph type="title"/>
          </p:nvPr>
        </p:nvSpPr>
        <p:spPr>
          <a:xfrm>
            <a:off x="2152553" y="-57752"/>
            <a:ext cx="8911687" cy="548640"/>
          </a:xfrm>
        </p:spPr>
        <p:txBody>
          <a:bodyPr>
            <a:normAutofit fontScale="90000"/>
          </a:bodyPr>
          <a:lstStyle/>
          <a:p>
            <a:r>
              <a:rPr lang="en-US" sz="2400" dirty="0"/>
              <a:t>References</a:t>
            </a:r>
            <a:r>
              <a:rPr lang="en-US" dirty="0"/>
              <a:t> </a:t>
            </a:r>
            <a:endParaRPr lang="en-GB" dirty="0"/>
          </a:p>
        </p:txBody>
      </p:sp>
      <p:sp>
        <p:nvSpPr>
          <p:cNvPr id="3" name="Content Placeholder 2">
            <a:extLst>
              <a:ext uri="{FF2B5EF4-FFF2-40B4-BE49-F238E27FC236}">
                <a16:creationId xmlns:a16="http://schemas.microsoft.com/office/drawing/2014/main" id="{6A8E8DAD-D0C3-3406-FA94-7BD0F15C56EF}"/>
              </a:ext>
            </a:extLst>
          </p:cNvPr>
          <p:cNvSpPr>
            <a:spLocks noGrp="1"/>
          </p:cNvSpPr>
          <p:nvPr>
            <p:ph idx="1"/>
          </p:nvPr>
        </p:nvSpPr>
        <p:spPr>
          <a:xfrm>
            <a:off x="1127760" y="445971"/>
            <a:ext cx="10376852" cy="5532120"/>
          </a:xfrm>
        </p:spPr>
        <p:txBody>
          <a:bodyPr>
            <a:noAutofit/>
          </a:bodyPr>
          <a:lstStyle/>
          <a:p>
            <a:r>
              <a:rPr lang="en-US" sz="700" dirty="0"/>
              <a:t>Archer, J. et al. (2012) ‘Collaborative care for depression and anxiety problems’, Cochrane database of systematic reviews, 2012(10), pp. CD006525–CD006525. Available at: https://doi.org/10.1002/14651858.CD006525.pub2.</a:t>
            </a:r>
          </a:p>
          <a:p>
            <a:r>
              <a:rPr lang="en-US" sz="700" dirty="0" err="1"/>
              <a:t>Bronsard</a:t>
            </a:r>
            <a:r>
              <a:rPr lang="en-US" sz="700" dirty="0"/>
              <a:t>, G. et al. (2016) ‘The Prevalence of Mental Disorders Among Children and Adolescents in the Child Welfare System: A Systematic Review and Meta-Analysis’, Medicine (Baltimore), 95(7), pp. e2622–e2622. Available at </a:t>
            </a:r>
            <a:r>
              <a:rPr lang="en-US" sz="700" dirty="0">
                <a:hlinkClick r:id="rId2"/>
              </a:rPr>
              <a:t>https://doi.org/10.1097/MD.0000000000002622</a:t>
            </a:r>
            <a:r>
              <a:rPr lang="en-US" sz="700" dirty="0"/>
              <a:t>.</a:t>
            </a:r>
          </a:p>
          <a:p>
            <a:r>
              <a:rPr lang="en-US" sz="700" dirty="0"/>
              <a:t>Boardman, J. (2011) ‘Social exclusion and mental health - how people with mental health problems are disadvantaged: an overview’, Mental health and social inclusion, 15(3), pp. 112–121. Available at: https://doi.org/10.1108/20428301111165690.</a:t>
            </a:r>
          </a:p>
          <a:p>
            <a:r>
              <a:rPr lang="en-US" sz="700" dirty="0"/>
              <a:t>Bryant, W. (2011) ‘Mental Health Day Services in the United Kingdom from 1946 to 1995: An “Untidy Set of Services”’, The British Journal of Occupational Therapy, 74(12), pp. 554–561. Available at: https://doi.org/10.4276/030802211X13232584581371.</a:t>
            </a:r>
          </a:p>
          <a:p>
            <a:r>
              <a:rPr lang="en-US" sz="700" dirty="0"/>
              <a:t>Dong, Z. et al. (2021) ‘Gut Microbiome: A Potential Indicator for Differential Diagnosis of Major Depressive Disorder and General Anxiety Disorder’, Frontiers in psychiatry, 12, pp. 651536–651536. Available at: https://doi.org/10.3389/fpsyt.2021.651536.</a:t>
            </a:r>
          </a:p>
          <a:p>
            <a:r>
              <a:rPr lang="en-US" sz="700" dirty="0"/>
              <a:t>Clark, L.A. et al. (2017) ‘Three Approaches to Understanding and Classifying Mental Disorder: ICD-11, DSM-5, and the National Institute of Mental Health’s Research Domain Criteria (</a:t>
            </a:r>
            <a:r>
              <a:rPr lang="en-US" sz="700" dirty="0" err="1"/>
              <a:t>RDoC</a:t>
            </a:r>
            <a:r>
              <a:rPr lang="en-US" sz="700" dirty="0"/>
              <a:t>)’, Psychological science in the public interest, 18(2), pp. 72–145. Available at: </a:t>
            </a:r>
            <a:r>
              <a:rPr lang="en-US" sz="700" dirty="0">
                <a:hlinkClick r:id="rId3"/>
              </a:rPr>
              <a:t>https://doi.org/10.1177/1529100617727266</a:t>
            </a:r>
            <a:r>
              <a:rPr lang="en-US" sz="700" dirty="0"/>
              <a:t>.</a:t>
            </a:r>
          </a:p>
          <a:p>
            <a:r>
              <a:rPr lang="en-US" sz="700" dirty="0"/>
              <a:t>Cummins, I. (2018) ‘The Impact of Austerity on Mental Health Service Provision: A UK Perspective’, International journal of environmental research and public health, 15(6), p. 1145–. Available at: https://doi.org/10.3390/ijerph15061145.</a:t>
            </a:r>
          </a:p>
          <a:p>
            <a:r>
              <a:rPr lang="en-US" sz="700" dirty="0"/>
              <a:t>Garside, M. et al. (2021) ‘Mental Health Provision in UK Secondary Schools’, International journal of environmental research and public health, 18(22), p. 12222–. Available at: </a:t>
            </a:r>
            <a:r>
              <a:rPr lang="en-US" sz="700" dirty="0">
                <a:hlinkClick r:id="rId4"/>
              </a:rPr>
              <a:t>https://doi.org/10.3390/ijerph182212222</a:t>
            </a:r>
            <a:r>
              <a:rPr lang="en-US" sz="700" dirty="0"/>
              <a:t>.</a:t>
            </a:r>
          </a:p>
          <a:p>
            <a:r>
              <a:rPr lang="en-US" sz="700" dirty="0"/>
              <a:t>James, A.C. et al. (2015) ‘Cognitive </a:t>
            </a:r>
            <a:r>
              <a:rPr lang="en-US" sz="700" dirty="0" err="1"/>
              <a:t>behavioural</a:t>
            </a:r>
            <a:r>
              <a:rPr lang="en-US" sz="700" dirty="0"/>
              <a:t> therapy for anxiety disorders in children and adolescents’, Cochrane database of systematic reviews, 2020(11), pp. CD004690–CD004690. Available at: https://doi.org/10.1002/14651858.CD004690.pub4.</a:t>
            </a:r>
          </a:p>
          <a:p>
            <a:r>
              <a:rPr lang="en-US" sz="700" dirty="0"/>
              <a:t>Johnson, S.U. et al. (2019) ‘Psychometric Properties of the General Anxiety Disorder 7-Item (GAD-7) Scale in a Heterogeneous Psychiatric Sample’, Frontiers in psychology, 10, pp. 1713–1713. Available at: </a:t>
            </a:r>
            <a:r>
              <a:rPr lang="en-US" sz="700" dirty="0">
                <a:hlinkClick r:id="rId5"/>
              </a:rPr>
              <a:t>https://doi.org/10.3389/fpsyg.2019.01713</a:t>
            </a:r>
            <a:r>
              <a:rPr lang="en-US" sz="700" dirty="0"/>
              <a:t>.</a:t>
            </a:r>
          </a:p>
          <a:p>
            <a:r>
              <a:rPr lang="en-US" sz="700" dirty="0"/>
              <a:t>McGorry, P., Bates, T. and Birchwood, M. (2013) ‘Designing youth mental health services for the 21st century: examples from Australia, Ireland and the UK’, British journal of psychiatry, 202(s54), pp. s30–s35. Available at: https://doi.org/10.1192/bjp.bp.112.119214.</a:t>
            </a:r>
          </a:p>
          <a:p>
            <a:r>
              <a:rPr lang="en-US" sz="700" dirty="0" err="1"/>
              <a:t>Olthuis</a:t>
            </a:r>
            <a:r>
              <a:rPr lang="en-US" sz="700" dirty="0"/>
              <a:t>, J.V. et al. (2016) ‘Therapist‐supported Internet cognitive </a:t>
            </a:r>
            <a:r>
              <a:rPr lang="en-US" sz="700" dirty="0" err="1"/>
              <a:t>behavioural</a:t>
            </a:r>
            <a:r>
              <a:rPr lang="en-US" sz="700" dirty="0"/>
              <a:t> therapy for anxiety disorders in adults’, Cochrane database of systematic reviews, 2016(3), pp. CD011565–CD011565. Available at: </a:t>
            </a:r>
            <a:r>
              <a:rPr lang="en-US" sz="700" dirty="0">
                <a:hlinkClick r:id="rId6"/>
              </a:rPr>
              <a:t>https://doi.org/10.1002/14651858.CD011565.pub2</a:t>
            </a:r>
            <a:r>
              <a:rPr lang="en-US" sz="700" dirty="0"/>
              <a:t>.</a:t>
            </a:r>
          </a:p>
          <a:p>
            <a:r>
              <a:rPr lang="en-US" sz="700" dirty="0"/>
              <a:t>Perkins, R. and </a:t>
            </a:r>
            <a:r>
              <a:rPr lang="en-US" sz="700" dirty="0" err="1"/>
              <a:t>Repper</a:t>
            </a:r>
            <a:r>
              <a:rPr lang="en-US" sz="700" dirty="0"/>
              <a:t>, J. (2013) ‘Prejudice, discrimination and social exclusion: reducing the barriers to recovery for people diagnosed with mental health problems in the UK’, Neuropsychiatry, 3(4), pp. 377–384. Available at: https://doi.org/10.2217/npy.13.34.</a:t>
            </a:r>
          </a:p>
          <a:p>
            <a:r>
              <a:rPr lang="en-US" sz="700" dirty="0" err="1"/>
              <a:t>Trautmann</a:t>
            </a:r>
            <a:r>
              <a:rPr lang="en-US" sz="700" dirty="0"/>
              <a:t>, S., Rehm, J. and </a:t>
            </a:r>
            <a:r>
              <a:rPr lang="en-US" sz="700" dirty="0" err="1"/>
              <a:t>Wittchen</a:t>
            </a:r>
            <a:r>
              <a:rPr lang="en-US" sz="700" dirty="0"/>
              <a:t>, H.-U. (2016) ‘The economic costs of mental disorders: Do our societies react appropriately to the burden of mental disorders?’, EMBO reports, 17(9), pp. 1245–1249. Available at: </a:t>
            </a:r>
            <a:r>
              <a:rPr lang="en-US" sz="700" dirty="0">
                <a:hlinkClick r:id="rId7"/>
              </a:rPr>
              <a:t>https://doi.org/10.15252/embr.201642951</a:t>
            </a:r>
            <a:r>
              <a:rPr lang="en-US" sz="700" dirty="0"/>
              <a:t>.</a:t>
            </a:r>
          </a:p>
          <a:p>
            <a:r>
              <a:rPr lang="en-US" sz="700" dirty="0"/>
              <a:t>Tyrer, P. and Baldwin, D. (2006) ‘</a:t>
            </a:r>
            <a:r>
              <a:rPr lang="en-US" sz="700" dirty="0" err="1"/>
              <a:t>Generalised</a:t>
            </a:r>
            <a:r>
              <a:rPr lang="en-US" sz="700" dirty="0"/>
              <a:t> anxiety disorder’, The Lancet (British edition), 368(9553), pp. 2156–2166. Available at: https://doi.org/10.1016/S0140-6736(06)69865-6.</a:t>
            </a:r>
          </a:p>
          <a:p>
            <a:r>
              <a:rPr lang="en-GB" sz="700" dirty="0"/>
              <a:t>Solmi, M. et al. (2021) ‘Age at onset of mental disorders worldwide: large-scale meta-analysis of 192 epidemiological studies’, Molecular psychiatry, 27(1), pp. 281–295. Available at: </a:t>
            </a:r>
            <a:r>
              <a:rPr lang="en-GB" sz="700" dirty="0">
                <a:hlinkClick r:id="rId8"/>
              </a:rPr>
              <a:t>https://doi.org/10.1038/s41380-021-01161-7</a:t>
            </a:r>
            <a:r>
              <a:rPr lang="en-GB" sz="700" dirty="0"/>
              <a:t>.</a:t>
            </a:r>
          </a:p>
          <a:p>
            <a:r>
              <a:rPr lang="en-US" sz="700" dirty="0"/>
              <a:t>Secker, J. (2009) ‘Mental health, social exclusion and social inclusion’, Mental health review journal, 14(4), pp. 4–11. Available at: </a:t>
            </a:r>
            <a:r>
              <a:rPr lang="en-US" sz="700" dirty="0">
                <a:hlinkClick r:id="rId9"/>
              </a:rPr>
              <a:t>https://doi.org/10.1108/13619322200900022</a:t>
            </a:r>
            <a:r>
              <a:rPr lang="en-US" sz="700" dirty="0"/>
              <a:t>.</a:t>
            </a:r>
          </a:p>
          <a:p>
            <a:r>
              <a:rPr lang="en-US" sz="700" dirty="0"/>
              <a:t>Slee, A. et al. (2021) ‘Trends in </a:t>
            </a:r>
            <a:r>
              <a:rPr lang="en-US" sz="700" dirty="0" err="1"/>
              <a:t>generalised</a:t>
            </a:r>
            <a:r>
              <a:rPr lang="en-US" sz="700" dirty="0"/>
              <a:t> anxiety disorders and symptoms in primary care: UK population-based cohort study’, British journal of psychiatry, 218(3), pp. 158–164. Available at: </a:t>
            </a:r>
            <a:r>
              <a:rPr lang="en-US" sz="700" dirty="0">
                <a:hlinkClick r:id="rId10"/>
              </a:rPr>
              <a:t>https://doi.org/10.1192/bjp.2020.159</a:t>
            </a:r>
            <a:r>
              <a:rPr lang="en-US" sz="700" dirty="0"/>
              <a:t>.</a:t>
            </a:r>
          </a:p>
          <a:p>
            <a:r>
              <a:rPr lang="en-US" sz="700" dirty="0"/>
              <a:t>Shevlin, M. et al. (2022) ‘ICD‐11 “mixed depressive and anxiety disorder” is clinical rather than sub‐clinical and more common than anxiety and depression in the general population’, British journal of clinical psychology, 61(1), pp. 18–36. Available at: https://doi.org/10.1111/bjc.12321.</a:t>
            </a:r>
            <a:endParaRPr lang="en-GB" sz="700" dirty="0"/>
          </a:p>
          <a:p>
            <a:r>
              <a:rPr lang="en-US" sz="700" dirty="0"/>
              <a:t>Walvisch, J. (2017) ‘Defining “mental disorder” in legal contexts’, International journal of law and psychiatry, 52, pp. 7–18. Available at: https://doi.org/10.1016/j.ijlp.2017.04.003.</a:t>
            </a:r>
            <a:endParaRPr lang="en-GB" sz="700" dirty="0"/>
          </a:p>
          <a:p>
            <a:r>
              <a:rPr lang="en-US" sz="700" dirty="0"/>
              <a:t>WRIGHT, N. and STICKLEY, T. (2013) ‘Concepts of social inclusion, exclusion and mental health: a review of the international literature’, Journal of psychiatric and mental health nursing. Accepted for publication: 24 January 2012, 20(1), pp. 71–81. Available at: https://doi.org/10.1111/j.1365-2850.2012.01889.x.</a:t>
            </a:r>
            <a:endParaRPr lang="en-GB" sz="700" dirty="0"/>
          </a:p>
        </p:txBody>
      </p:sp>
    </p:spTree>
    <p:extLst>
      <p:ext uri="{BB962C8B-B14F-4D97-AF65-F5344CB8AC3E}">
        <p14:creationId xmlns:p14="http://schemas.microsoft.com/office/powerpoint/2010/main" val="2459435795"/>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547</TotalTime>
  <Words>2868</Words>
  <Application>Microsoft Office PowerPoint</Application>
  <PresentationFormat>Widescreen</PresentationFormat>
  <Paragraphs>127</Paragraphs>
  <Slides>18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Century Gothic</vt:lpstr>
      <vt:lpstr>Wingdings 3</vt:lpstr>
      <vt:lpstr>Wisp</vt:lpstr>
      <vt:lpstr>“The UK supported and included individuals suffering from the mental General Anxiety disorder”</vt:lpstr>
      <vt:lpstr>Contents </vt:lpstr>
      <vt:lpstr>Defining Mental Disorder </vt:lpstr>
      <vt:lpstr>Classification of Mental Disorders </vt:lpstr>
      <vt:lpstr>Defining General Anxiety Disorder</vt:lpstr>
      <vt:lpstr>Historical Context of Mental Health UK</vt:lpstr>
      <vt:lpstr>Mental Health stats</vt:lpstr>
      <vt:lpstr>Case study Brief  </vt:lpstr>
      <vt:lpstr>Mental Health Legislation </vt:lpstr>
      <vt:lpstr>Mental health legislation </vt:lpstr>
      <vt:lpstr>Social Exclusion </vt:lpstr>
      <vt:lpstr>Social exclusion </vt:lpstr>
      <vt:lpstr>Social inclusion </vt:lpstr>
      <vt:lpstr>CBT and Social Inclusion </vt:lpstr>
      <vt:lpstr>Importance of Early Intervention </vt:lpstr>
      <vt:lpstr>Recommendations on future improvements to Mental Health provision…</vt:lpstr>
      <vt:lpstr>Conclusion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UK supported and included individuals suffering from the mental General Anxiety disorder”</dc:title>
  <dc:creator>rakhmat ulhaq</dc:creator>
  <cp:lastModifiedBy>rakhmat ulhaq</cp:lastModifiedBy>
  <cp:revision>8</cp:revision>
  <dcterms:created xsi:type="dcterms:W3CDTF">2022-11-30T23:25:29Z</dcterms:created>
  <dcterms:modified xsi:type="dcterms:W3CDTF">2022-12-01T20:17:54Z</dcterms:modified>
</cp:coreProperties>
</file>