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5" r:id="rId1"/>
  </p:sldMasterIdLst>
  <p:sldIdLst>
    <p:sldId id="256" r:id="rId2"/>
    <p:sldId id="264" r:id="rId3"/>
    <p:sldId id="257" r:id="rId4"/>
    <p:sldId id="258" r:id="rId5"/>
    <p:sldId id="259" r:id="rId6"/>
    <p:sldId id="260" r:id="rId7"/>
    <p:sldId id="261" r:id="rId8"/>
    <p:sldId id="265"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F6DB45-501F-49DF-A2B6-2E9839FC8E44}" type="datetimeFigureOut">
              <a:rPr lang="en-NG" smtClean="0"/>
              <a:t>03/10/2024</a:t>
            </a:fld>
            <a:endParaRPr lang="en-NG"/>
          </a:p>
        </p:txBody>
      </p:sp>
      <p:sp>
        <p:nvSpPr>
          <p:cNvPr id="5" name="Footer Placeholder 4"/>
          <p:cNvSpPr>
            <a:spLocks noGrp="1"/>
          </p:cNvSpPr>
          <p:nvPr>
            <p:ph type="ftr" sz="quarter" idx="11"/>
          </p:nvPr>
        </p:nvSpPr>
        <p:spPr/>
        <p:txBody>
          <a:bodyPr/>
          <a:lstStyle/>
          <a:p>
            <a:endParaRPr lang="en-NG"/>
          </a:p>
        </p:txBody>
      </p:sp>
      <p:sp>
        <p:nvSpPr>
          <p:cNvPr id="6" name="Slide Number Placeholder 5"/>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124391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F6DB45-501F-49DF-A2B6-2E9839FC8E44}" type="datetimeFigureOut">
              <a:rPr lang="en-NG" smtClean="0"/>
              <a:t>03/10/2024</a:t>
            </a:fld>
            <a:endParaRPr lang="en-NG"/>
          </a:p>
        </p:txBody>
      </p:sp>
      <p:sp>
        <p:nvSpPr>
          <p:cNvPr id="5" name="Footer Placeholder 4"/>
          <p:cNvSpPr>
            <a:spLocks noGrp="1"/>
          </p:cNvSpPr>
          <p:nvPr>
            <p:ph type="ftr" sz="quarter" idx="11"/>
          </p:nvPr>
        </p:nvSpPr>
        <p:spPr/>
        <p:txBody>
          <a:bodyPr/>
          <a:lstStyle/>
          <a:p>
            <a:endParaRPr lang="en-NG"/>
          </a:p>
        </p:txBody>
      </p:sp>
      <p:sp>
        <p:nvSpPr>
          <p:cNvPr id="6" name="Slide Number Placeholder 5"/>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1868545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6DB45-501F-49DF-A2B6-2E9839FC8E44}" type="datetimeFigureOut">
              <a:rPr lang="en-NG" smtClean="0"/>
              <a:t>03/10/2024</a:t>
            </a:fld>
            <a:endParaRPr lang="en-NG"/>
          </a:p>
        </p:txBody>
      </p:sp>
      <p:sp>
        <p:nvSpPr>
          <p:cNvPr id="5" name="Footer Placeholder 4"/>
          <p:cNvSpPr>
            <a:spLocks noGrp="1"/>
          </p:cNvSpPr>
          <p:nvPr>
            <p:ph type="ftr" sz="quarter" idx="11"/>
          </p:nvPr>
        </p:nvSpPr>
        <p:spPr/>
        <p:txBody>
          <a:bodyPr/>
          <a:lstStyle/>
          <a:p>
            <a:endParaRPr lang="en-NG"/>
          </a:p>
        </p:txBody>
      </p:sp>
      <p:sp>
        <p:nvSpPr>
          <p:cNvPr id="6" name="Slide Number Placeholder 5"/>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1763563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F6DB45-501F-49DF-A2B6-2E9839FC8E44}" type="datetimeFigureOut">
              <a:rPr lang="en-NG" smtClean="0"/>
              <a:t>03/10/2024</a:t>
            </a:fld>
            <a:endParaRPr lang="en-NG"/>
          </a:p>
        </p:txBody>
      </p:sp>
      <p:sp>
        <p:nvSpPr>
          <p:cNvPr id="6" name="Footer Placeholder 5"/>
          <p:cNvSpPr>
            <a:spLocks noGrp="1"/>
          </p:cNvSpPr>
          <p:nvPr>
            <p:ph type="ftr" sz="quarter" idx="11"/>
          </p:nvPr>
        </p:nvSpPr>
        <p:spPr/>
        <p:txBody>
          <a:bodyPr/>
          <a:lstStyle/>
          <a:p>
            <a:endParaRPr lang="en-NG"/>
          </a:p>
        </p:txBody>
      </p:sp>
      <p:sp>
        <p:nvSpPr>
          <p:cNvPr id="7" name="Slide Number Placeholder 6"/>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2346798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F6DB45-501F-49DF-A2B6-2E9839FC8E44}" type="datetimeFigureOut">
              <a:rPr lang="en-NG" smtClean="0"/>
              <a:t>03/10/2024</a:t>
            </a:fld>
            <a:endParaRPr lang="en-NG"/>
          </a:p>
        </p:txBody>
      </p:sp>
      <p:sp>
        <p:nvSpPr>
          <p:cNvPr id="8" name="Footer Placeholder 7"/>
          <p:cNvSpPr>
            <a:spLocks noGrp="1"/>
          </p:cNvSpPr>
          <p:nvPr>
            <p:ph type="ftr" sz="quarter" idx="11"/>
          </p:nvPr>
        </p:nvSpPr>
        <p:spPr/>
        <p:txBody>
          <a:bodyPr/>
          <a:lstStyle/>
          <a:p>
            <a:endParaRPr lang="en-NG"/>
          </a:p>
        </p:txBody>
      </p:sp>
      <p:sp>
        <p:nvSpPr>
          <p:cNvPr id="9" name="Slide Number Placeholder 8"/>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3231244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F6DB45-501F-49DF-A2B6-2E9839FC8E44}" type="datetimeFigureOut">
              <a:rPr lang="en-NG" smtClean="0"/>
              <a:t>03/10/2024</a:t>
            </a:fld>
            <a:endParaRPr lang="en-NG"/>
          </a:p>
        </p:txBody>
      </p:sp>
      <p:sp>
        <p:nvSpPr>
          <p:cNvPr id="4" name="Footer Placeholder 3"/>
          <p:cNvSpPr>
            <a:spLocks noGrp="1"/>
          </p:cNvSpPr>
          <p:nvPr>
            <p:ph type="ftr" sz="quarter" idx="11"/>
          </p:nvPr>
        </p:nvSpPr>
        <p:spPr/>
        <p:txBody>
          <a:bodyPr/>
          <a:lstStyle/>
          <a:p>
            <a:endParaRPr lang="en-NG"/>
          </a:p>
        </p:txBody>
      </p:sp>
      <p:sp>
        <p:nvSpPr>
          <p:cNvPr id="5" name="Slide Number Placeholder 4"/>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2248083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F6DB45-501F-49DF-A2B6-2E9839FC8E44}" type="datetimeFigureOut">
              <a:rPr lang="en-NG" smtClean="0"/>
              <a:t>03/10/2024</a:t>
            </a:fld>
            <a:endParaRPr lang="en-NG"/>
          </a:p>
        </p:txBody>
      </p:sp>
      <p:sp>
        <p:nvSpPr>
          <p:cNvPr id="3" name="Footer Placeholder 2"/>
          <p:cNvSpPr>
            <a:spLocks noGrp="1"/>
          </p:cNvSpPr>
          <p:nvPr>
            <p:ph type="ftr" sz="quarter" idx="11"/>
          </p:nvPr>
        </p:nvSpPr>
        <p:spPr/>
        <p:txBody>
          <a:bodyPr/>
          <a:lstStyle/>
          <a:p>
            <a:endParaRPr lang="en-NG"/>
          </a:p>
        </p:txBody>
      </p:sp>
      <p:sp>
        <p:nvSpPr>
          <p:cNvPr id="4" name="Slide Number Placeholder 3"/>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2027537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F6DB45-501F-49DF-A2B6-2E9839FC8E44}" type="datetimeFigureOut">
              <a:rPr lang="en-NG" smtClean="0"/>
              <a:t>03/10/2024</a:t>
            </a:fld>
            <a:endParaRPr lang="en-NG"/>
          </a:p>
        </p:txBody>
      </p:sp>
      <p:sp>
        <p:nvSpPr>
          <p:cNvPr id="6" name="Footer Placeholder 5"/>
          <p:cNvSpPr>
            <a:spLocks noGrp="1"/>
          </p:cNvSpPr>
          <p:nvPr>
            <p:ph type="ftr" sz="quarter" idx="11"/>
          </p:nvPr>
        </p:nvSpPr>
        <p:spPr/>
        <p:txBody>
          <a:bodyPr/>
          <a:lstStyle/>
          <a:p>
            <a:endParaRPr lang="en-NG"/>
          </a:p>
        </p:txBody>
      </p:sp>
      <p:sp>
        <p:nvSpPr>
          <p:cNvPr id="7" name="Slide Number Placeholder 6"/>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3799930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233E878-80EA-4FF4-B95E-3B82E4FDB3C7}" type="slidenum">
              <a:rPr lang="en-NG" smtClean="0"/>
              <a:t>‹#›</a:t>
            </a:fld>
            <a:endParaRPr lang="en-NG"/>
          </a:p>
        </p:txBody>
      </p:sp>
      <p:sp>
        <p:nvSpPr>
          <p:cNvPr id="5" name="Date Placeholder 4"/>
          <p:cNvSpPr>
            <a:spLocks noGrp="1"/>
          </p:cNvSpPr>
          <p:nvPr>
            <p:ph type="dt" sz="half" idx="10"/>
          </p:nvPr>
        </p:nvSpPr>
        <p:spPr/>
        <p:txBody>
          <a:bodyPr/>
          <a:lstStyle/>
          <a:p>
            <a:fld id="{FBF6DB45-501F-49DF-A2B6-2E9839FC8E44}" type="datetimeFigureOut">
              <a:rPr lang="en-NG" smtClean="0"/>
              <a:t>03/10/2024</a:t>
            </a:fld>
            <a:endParaRPr lang="en-NG"/>
          </a:p>
        </p:txBody>
      </p:sp>
    </p:spTree>
    <p:extLst>
      <p:ext uri="{BB962C8B-B14F-4D97-AF65-F5344CB8AC3E}">
        <p14:creationId xmlns:p14="http://schemas.microsoft.com/office/powerpoint/2010/main" val="3634234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6DB45-501F-49DF-A2B6-2E9839FC8E44}" type="datetimeFigureOut">
              <a:rPr lang="en-NG" smtClean="0"/>
              <a:t>03/10/2024</a:t>
            </a:fld>
            <a:endParaRPr lang="en-NG"/>
          </a:p>
        </p:txBody>
      </p:sp>
      <p:sp>
        <p:nvSpPr>
          <p:cNvPr id="5" name="Footer Placeholder 4"/>
          <p:cNvSpPr>
            <a:spLocks noGrp="1"/>
          </p:cNvSpPr>
          <p:nvPr>
            <p:ph type="ftr" sz="quarter" idx="11"/>
          </p:nvPr>
        </p:nvSpPr>
        <p:spPr/>
        <p:txBody>
          <a:bodyPr/>
          <a:lstStyle/>
          <a:p>
            <a:endParaRPr lang="en-NG"/>
          </a:p>
        </p:txBody>
      </p:sp>
      <p:sp>
        <p:nvSpPr>
          <p:cNvPr id="6" name="Slide Number Placeholder 5"/>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3488537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6DB45-501F-49DF-A2B6-2E9839FC8E44}" type="datetimeFigureOut">
              <a:rPr lang="en-NG" smtClean="0"/>
              <a:t>03/10/2024</a:t>
            </a:fld>
            <a:endParaRPr lang="en-NG"/>
          </a:p>
        </p:txBody>
      </p:sp>
      <p:sp>
        <p:nvSpPr>
          <p:cNvPr id="5" name="Footer Placeholder 4"/>
          <p:cNvSpPr>
            <a:spLocks noGrp="1"/>
          </p:cNvSpPr>
          <p:nvPr>
            <p:ph type="ftr" sz="quarter" idx="11"/>
          </p:nvPr>
        </p:nvSpPr>
        <p:spPr/>
        <p:txBody>
          <a:bodyPr/>
          <a:lstStyle/>
          <a:p>
            <a:endParaRPr lang="en-NG"/>
          </a:p>
        </p:txBody>
      </p:sp>
      <p:sp>
        <p:nvSpPr>
          <p:cNvPr id="6" name="Slide Number Placeholder 5"/>
          <p:cNvSpPr>
            <a:spLocks noGrp="1"/>
          </p:cNvSpPr>
          <p:nvPr>
            <p:ph type="sldNum" sz="quarter" idx="12"/>
          </p:nvPr>
        </p:nvSpPr>
        <p:spPr/>
        <p:txBody>
          <a:bodyPr/>
          <a:lstStyle/>
          <a:p>
            <a:fld id="{2233E878-80EA-4FF4-B95E-3B82E4FDB3C7}" type="slidenum">
              <a:rPr lang="en-NG" smtClean="0"/>
              <a:t>‹#›</a:t>
            </a:fld>
            <a:endParaRPr lang="en-NG"/>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50911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6DB45-501F-49DF-A2B6-2E9839FC8E44}" type="datetimeFigureOut">
              <a:rPr lang="en-NG" smtClean="0"/>
              <a:t>03/10/2024</a:t>
            </a:fld>
            <a:endParaRPr lang="en-NG"/>
          </a:p>
        </p:txBody>
      </p:sp>
      <p:sp>
        <p:nvSpPr>
          <p:cNvPr id="5" name="Footer Placeholder 4"/>
          <p:cNvSpPr>
            <a:spLocks noGrp="1"/>
          </p:cNvSpPr>
          <p:nvPr>
            <p:ph type="ftr" sz="quarter" idx="11"/>
          </p:nvPr>
        </p:nvSpPr>
        <p:spPr/>
        <p:txBody>
          <a:bodyPr/>
          <a:lstStyle/>
          <a:p>
            <a:endParaRPr lang="en-NG"/>
          </a:p>
        </p:txBody>
      </p:sp>
      <p:sp>
        <p:nvSpPr>
          <p:cNvPr id="6" name="Slide Number Placeholder 5"/>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34859277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6DB45-501F-49DF-A2B6-2E9839FC8E44}" type="datetimeFigureOut">
              <a:rPr lang="en-NG" smtClean="0"/>
              <a:t>03/10/2024</a:t>
            </a:fld>
            <a:endParaRPr lang="en-NG"/>
          </a:p>
        </p:txBody>
      </p:sp>
      <p:sp>
        <p:nvSpPr>
          <p:cNvPr id="5" name="Footer Placeholder 4"/>
          <p:cNvSpPr>
            <a:spLocks noGrp="1"/>
          </p:cNvSpPr>
          <p:nvPr>
            <p:ph type="ftr" sz="quarter" idx="11"/>
          </p:nvPr>
        </p:nvSpPr>
        <p:spPr/>
        <p:txBody>
          <a:bodyPr/>
          <a:lstStyle/>
          <a:p>
            <a:endParaRPr lang="en-NG"/>
          </a:p>
        </p:txBody>
      </p:sp>
      <p:sp>
        <p:nvSpPr>
          <p:cNvPr id="6" name="Slide Number Placeholder 5"/>
          <p:cNvSpPr>
            <a:spLocks noGrp="1"/>
          </p:cNvSpPr>
          <p:nvPr>
            <p:ph type="sldNum" sz="quarter" idx="12"/>
          </p:nvPr>
        </p:nvSpPr>
        <p:spPr/>
        <p:txBody>
          <a:bodyPr/>
          <a:lstStyle/>
          <a:p>
            <a:fld id="{2233E878-80EA-4FF4-B95E-3B82E4FDB3C7}" type="slidenum">
              <a:rPr lang="en-NG" smtClean="0"/>
              <a:t>‹#›</a:t>
            </a:fld>
            <a:endParaRPr lang="en-NG"/>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247983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6DB45-501F-49DF-A2B6-2E9839FC8E44}" type="datetimeFigureOut">
              <a:rPr lang="en-NG" smtClean="0"/>
              <a:t>03/10/2024</a:t>
            </a:fld>
            <a:endParaRPr lang="en-NG"/>
          </a:p>
        </p:txBody>
      </p:sp>
      <p:sp>
        <p:nvSpPr>
          <p:cNvPr id="5" name="Footer Placeholder 4"/>
          <p:cNvSpPr>
            <a:spLocks noGrp="1"/>
          </p:cNvSpPr>
          <p:nvPr>
            <p:ph type="ftr" sz="quarter" idx="11"/>
          </p:nvPr>
        </p:nvSpPr>
        <p:spPr/>
        <p:txBody>
          <a:bodyPr/>
          <a:lstStyle/>
          <a:p>
            <a:endParaRPr lang="en-NG"/>
          </a:p>
        </p:txBody>
      </p:sp>
      <p:sp>
        <p:nvSpPr>
          <p:cNvPr id="6" name="Slide Number Placeholder 5"/>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331745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F6DB45-501F-49DF-A2B6-2E9839FC8E44}" type="datetimeFigureOut">
              <a:rPr lang="en-NG" smtClean="0"/>
              <a:t>03/10/2024</a:t>
            </a:fld>
            <a:endParaRPr lang="en-NG"/>
          </a:p>
        </p:txBody>
      </p:sp>
      <p:sp>
        <p:nvSpPr>
          <p:cNvPr id="5" name="Footer Placeholder 4"/>
          <p:cNvSpPr>
            <a:spLocks noGrp="1"/>
          </p:cNvSpPr>
          <p:nvPr>
            <p:ph type="ftr" sz="quarter" idx="11"/>
          </p:nvPr>
        </p:nvSpPr>
        <p:spPr/>
        <p:txBody>
          <a:bodyPr/>
          <a:lstStyle/>
          <a:p>
            <a:endParaRPr lang="en-NG"/>
          </a:p>
        </p:txBody>
      </p:sp>
      <p:sp>
        <p:nvSpPr>
          <p:cNvPr id="6" name="Slide Number Placeholder 5"/>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8538617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F6DB45-501F-49DF-A2B6-2E9839FC8E44}" type="datetimeFigureOut">
              <a:rPr lang="en-NG" smtClean="0"/>
              <a:t>03/10/2024</a:t>
            </a:fld>
            <a:endParaRPr lang="en-NG"/>
          </a:p>
        </p:txBody>
      </p:sp>
      <p:sp>
        <p:nvSpPr>
          <p:cNvPr id="5" name="Footer Placeholder 4"/>
          <p:cNvSpPr>
            <a:spLocks noGrp="1"/>
          </p:cNvSpPr>
          <p:nvPr>
            <p:ph type="ftr" sz="quarter" idx="11"/>
          </p:nvPr>
        </p:nvSpPr>
        <p:spPr/>
        <p:txBody>
          <a:bodyPr/>
          <a:lstStyle/>
          <a:p>
            <a:endParaRPr lang="en-NG"/>
          </a:p>
        </p:txBody>
      </p:sp>
      <p:sp>
        <p:nvSpPr>
          <p:cNvPr id="6" name="Slide Number Placeholder 5"/>
          <p:cNvSpPr>
            <a:spLocks noGrp="1"/>
          </p:cNvSpPr>
          <p:nvPr>
            <p:ph type="sldNum" sz="quarter" idx="12"/>
          </p:nvPr>
        </p:nvSpPr>
        <p:spPr/>
        <p:txBody>
          <a:bodyPr/>
          <a:lstStyle/>
          <a:p>
            <a:fld id="{2233E878-80EA-4FF4-B95E-3B82E4FDB3C7}" type="slidenum">
              <a:rPr lang="en-NG" smtClean="0"/>
              <a:t>‹#›</a:t>
            </a:fld>
            <a:endParaRPr lang="en-NG"/>
          </a:p>
        </p:txBody>
      </p:sp>
    </p:spTree>
    <p:extLst>
      <p:ext uri="{BB962C8B-B14F-4D97-AF65-F5344CB8AC3E}">
        <p14:creationId xmlns:p14="http://schemas.microsoft.com/office/powerpoint/2010/main" val="4042679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BF6DB45-501F-49DF-A2B6-2E9839FC8E44}" type="datetimeFigureOut">
              <a:rPr lang="en-NG" smtClean="0"/>
              <a:t>03/10/2024</a:t>
            </a:fld>
            <a:endParaRPr lang="en-NG"/>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NG"/>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233E878-80EA-4FF4-B95E-3B82E4FDB3C7}" type="slidenum">
              <a:rPr lang="en-NG" smtClean="0"/>
              <a:t>‹#›</a:t>
            </a:fld>
            <a:endParaRPr lang="en-NG"/>
          </a:p>
        </p:txBody>
      </p:sp>
    </p:spTree>
    <p:extLst>
      <p:ext uri="{BB962C8B-B14F-4D97-AF65-F5344CB8AC3E}">
        <p14:creationId xmlns:p14="http://schemas.microsoft.com/office/powerpoint/2010/main" val="3432843464"/>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 id="2147483868" r:id="rId13"/>
    <p:sldLayoutId id="2147483869" r:id="rId14"/>
    <p:sldLayoutId id="2147483870" r:id="rId15"/>
    <p:sldLayoutId id="214748387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erkbox.com/uk/platform/medical/online-gp-services-the-future-of-healthcare" TargetMode="External"/><Relationship Id="rId2" Type="http://schemas.openxmlformats.org/officeDocument/2006/relationships/hyperlink" Target="https://nursezara.wordpress.com/2018/08/18/a-brief-history-of-general-practice-and-the-ever-evolving-role-of-general-practice-nurs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9836-EE4F-A002-D658-5E4273375861}"/>
              </a:ext>
            </a:extLst>
          </p:cNvPr>
          <p:cNvSpPr>
            <a:spLocks noGrp="1"/>
          </p:cNvSpPr>
          <p:nvPr>
            <p:ph type="ctrTitle"/>
          </p:nvPr>
        </p:nvSpPr>
        <p:spPr>
          <a:xfrm>
            <a:off x="1326405" y="523875"/>
            <a:ext cx="8825658" cy="3329581"/>
          </a:xfrm>
        </p:spPr>
        <p:txBody>
          <a:bodyPr/>
          <a:lstStyle/>
          <a:p>
            <a:pPr algn="ctr"/>
            <a:r>
              <a:rPr lang="en-US" sz="6000" b="1" dirty="0">
                <a:solidFill>
                  <a:srgbClr val="002060"/>
                </a:solidFill>
                <a:latin typeface="Times New Roman" panose="02020603050405020304" pitchFamily="18" charset="0"/>
                <a:cs typeface="Times New Roman" panose="02020603050405020304" pitchFamily="18" charset="0"/>
              </a:rPr>
              <a:t>Lchs4003_lon introduction to health and social care</a:t>
            </a:r>
            <a:endParaRPr lang="en-NG" sz="6000" b="1" dirty="0">
              <a:solidFill>
                <a:srgbClr val="00206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09EFFE6-300E-5872-27DE-B1BFE194021F}"/>
              </a:ext>
            </a:extLst>
          </p:cNvPr>
          <p:cNvSpPr>
            <a:spLocks noGrp="1"/>
          </p:cNvSpPr>
          <p:nvPr>
            <p:ph type="subTitle" idx="1"/>
          </p:nvPr>
        </p:nvSpPr>
        <p:spPr>
          <a:xfrm>
            <a:off x="1358527" y="3939179"/>
            <a:ext cx="9474945" cy="2673655"/>
          </a:xfrm>
        </p:spPr>
        <p:txBody>
          <a:bodyPr>
            <a:normAutofit/>
          </a:bodyPr>
          <a:lstStyle/>
          <a:p>
            <a:pPr algn="ctr"/>
            <a:r>
              <a:rPr lang="en-US" sz="3200" b="1" dirty="0">
                <a:solidFill>
                  <a:srgbClr val="002060"/>
                </a:solidFill>
                <a:latin typeface="Times New Roman" panose="02020603050405020304" pitchFamily="18" charset="0"/>
                <a:cs typeface="Times New Roman" panose="02020603050405020304" pitchFamily="18" charset="0"/>
              </a:rPr>
              <a:t>Name: Althea Freeman</a:t>
            </a:r>
          </a:p>
          <a:p>
            <a:pPr algn="ctr"/>
            <a:r>
              <a:rPr lang="en-US" sz="3200" b="1" dirty="0">
                <a:solidFill>
                  <a:srgbClr val="002060"/>
                </a:solidFill>
                <a:latin typeface="Times New Roman" panose="02020603050405020304" pitchFamily="18" charset="0"/>
                <a:cs typeface="Times New Roman" panose="02020603050405020304" pitchFamily="18" charset="0"/>
              </a:rPr>
              <a:t>Student id: 2228968</a:t>
            </a:r>
          </a:p>
          <a:p>
            <a:pPr algn="ctr"/>
            <a:r>
              <a:rPr lang="en-US" sz="3200" b="1" dirty="0">
                <a:solidFill>
                  <a:srgbClr val="002060"/>
                </a:solidFill>
                <a:latin typeface="Times New Roman" panose="02020603050405020304" pitchFamily="18" charset="0"/>
                <a:cs typeface="Times New Roman" panose="02020603050405020304" pitchFamily="18" charset="0"/>
              </a:rPr>
              <a:t>Lecturer: Dr Diola </a:t>
            </a:r>
            <a:r>
              <a:rPr lang="en-US" sz="3200" b="1" dirty="0" err="1">
                <a:solidFill>
                  <a:srgbClr val="002060"/>
                </a:solidFill>
                <a:latin typeface="Times New Roman" panose="02020603050405020304" pitchFamily="18" charset="0"/>
                <a:cs typeface="Times New Roman" panose="02020603050405020304" pitchFamily="18" charset="0"/>
              </a:rPr>
              <a:t>Bijihout</a:t>
            </a:r>
            <a:endParaRPr lang="en-US" sz="3200" b="1" dirty="0">
              <a:solidFill>
                <a:srgbClr val="002060"/>
              </a:solidFill>
              <a:latin typeface="Times New Roman" panose="02020603050405020304" pitchFamily="18" charset="0"/>
              <a:cs typeface="Times New Roman" panose="02020603050405020304" pitchFamily="18" charset="0"/>
            </a:endParaRPr>
          </a:p>
          <a:p>
            <a:pPr algn="ctr"/>
            <a:endParaRPr lang="en-NG" sz="3200" b="1" dirty="0">
              <a:solidFill>
                <a:srgbClr val="00206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592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A0DCE-02F8-3D44-AAC8-B230D8602067}"/>
              </a:ext>
            </a:extLst>
          </p:cNvPr>
          <p:cNvSpPr>
            <a:spLocks noGrp="1"/>
          </p:cNvSpPr>
          <p:nvPr>
            <p:ph type="title"/>
          </p:nvPr>
        </p:nvSpPr>
        <p:spPr>
          <a:xfrm>
            <a:off x="645130" y="1164516"/>
            <a:ext cx="9404723" cy="888402"/>
          </a:xfrm>
        </p:spPr>
        <p:txBody>
          <a:bodyPr>
            <a:normAutofit fontScale="90000"/>
          </a:bodyPr>
          <a:lstStyle/>
          <a:p>
            <a:r>
              <a:rPr lang="en-US" b="1" u="sng">
                <a:solidFill>
                  <a:srgbClr val="002060"/>
                </a:solidFill>
                <a:latin typeface="Times New Roman" panose="02020603050405020304" pitchFamily="18" charset="0"/>
                <a:cs typeface="Times New Roman" panose="02020603050405020304" pitchFamily="18" charset="0"/>
              </a:rPr>
              <a:t>DEVELOPMENT </a:t>
            </a:r>
            <a:r>
              <a:rPr lang="en-US" b="1" u="sng" dirty="0">
                <a:solidFill>
                  <a:srgbClr val="002060"/>
                </a:solidFill>
                <a:latin typeface="Times New Roman" panose="02020603050405020304" pitchFamily="18" charset="0"/>
                <a:cs typeface="Times New Roman" panose="02020603050405020304" pitchFamily="18" charset="0"/>
              </a:rPr>
              <a:t>OF GENERAL PRACTICE SINCE 1948</a:t>
            </a:r>
            <a:endParaRPr lang="en-NG" b="1" u="sng" dirty="0">
              <a:solidFill>
                <a:srgbClr val="00206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D73000F-C18C-1F94-2CA6-0C3819C4FCA1}"/>
              </a:ext>
            </a:extLst>
          </p:cNvPr>
          <p:cNvSpPr>
            <a:spLocks noGrp="1"/>
          </p:cNvSpPr>
          <p:nvPr>
            <p:ph idx="1"/>
          </p:nvPr>
        </p:nvSpPr>
        <p:spPr/>
        <p:txBody>
          <a:bodyPr>
            <a:normAutofit fontScale="92500" lnSpcReduction="20000"/>
          </a:bodyPr>
          <a:lstStyle/>
          <a:p>
            <a:pPr marL="0" indent="0">
              <a:lnSpc>
                <a:spcPct val="150000"/>
              </a:lnSpc>
              <a:buNone/>
            </a:pPr>
            <a:r>
              <a:rPr lang="en-GB" sz="2800" b="1" dirty="0">
                <a:solidFill>
                  <a:srgbClr val="002060"/>
                </a:solidFill>
                <a:latin typeface="Times New Roman" panose="02020603050405020304" pitchFamily="18" charset="0"/>
                <a:cs typeface="Times New Roman" panose="02020603050405020304" pitchFamily="18" charset="0"/>
              </a:rPr>
              <a:t>TITLE PAGE</a:t>
            </a:r>
          </a:p>
          <a:p>
            <a:pPr>
              <a:lnSpc>
                <a:spcPct val="150000"/>
              </a:lnSpc>
              <a:buFont typeface="Wingdings" panose="05000000000000000000" pitchFamily="2" charset="2"/>
              <a:buChar char="q"/>
            </a:pPr>
            <a:r>
              <a:rPr lang="en-GB" sz="2800" dirty="0">
                <a:solidFill>
                  <a:srgbClr val="002060"/>
                </a:solidFill>
                <a:latin typeface="Times New Roman" panose="02020603050405020304" pitchFamily="18" charset="0"/>
                <a:cs typeface="Times New Roman" panose="02020603050405020304" pitchFamily="18" charset="0"/>
              </a:rPr>
              <a:t>Introduction</a:t>
            </a:r>
          </a:p>
          <a:p>
            <a:pPr>
              <a:lnSpc>
                <a:spcPct val="150000"/>
              </a:lnSpc>
              <a:buFont typeface="Wingdings" panose="05000000000000000000" pitchFamily="2" charset="2"/>
              <a:buChar char="q"/>
            </a:pPr>
            <a:r>
              <a:rPr lang="en-GB" sz="2800" dirty="0">
                <a:solidFill>
                  <a:srgbClr val="002060"/>
                </a:solidFill>
                <a:latin typeface="Times New Roman" panose="02020603050405020304" pitchFamily="18" charset="0"/>
                <a:cs typeface="Times New Roman" panose="02020603050405020304" pitchFamily="18" charset="0"/>
              </a:rPr>
              <a:t>Expansion of GP</a:t>
            </a:r>
          </a:p>
          <a:p>
            <a:pPr>
              <a:lnSpc>
                <a:spcPct val="150000"/>
              </a:lnSpc>
              <a:buFont typeface="Wingdings" panose="05000000000000000000" pitchFamily="2" charset="2"/>
              <a:buChar char="q"/>
            </a:pPr>
            <a:r>
              <a:rPr lang="en-GB" sz="2800" dirty="0">
                <a:solidFill>
                  <a:srgbClr val="002060"/>
                </a:solidFill>
                <a:latin typeface="Times New Roman" panose="02020603050405020304" pitchFamily="18" charset="0"/>
                <a:cs typeface="Times New Roman" panose="02020603050405020304" pitchFamily="18" charset="0"/>
              </a:rPr>
              <a:t>Technology in GP</a:t>
            </a:r>
          </a:p>
          <a:p>
            <a:pPr>
              <a:lnSpc>
                <a:spcPct val="150000"/>
              </a:lnSpc>
              <a:buFont typeface="Wingdings" panose="05000000000000000000" pitchFamily="2" charset="2"/>
              <a:buChar char="q"/>
            </a:pPr>
            <a:r>
              <a:rPr lang="en-GB" sz="2800" dirty="0">
                <a:solidFill>
                  <a:srgbClr val="002060"/>
                </a:solidFill>
                <a:latin typeface="Times New Roman" panose="02020603050405020304" pitchFamily="18" charset="0"/>
                <a:cs typeface="Times New Roman" panose="02020603050405020304" pitchFamily="18" charset="0"/>
              </a:rPr>
              <a:t>Conclusion</a:t>
            </a:r>
          </a:p>
          <a:p>
            <a:pPr>
              <a:lnSpc>
                <a:spcPct val="150000"/>
              </a:lnSpc>
              <a:buFont typeface="Wingdings" panose="05000000000000000000" pitchFamily="2" charset="2"/>
              <a:buChar char="q"/>
            </a:pPr>
            <a:r>
              <a:rPr lang="en-GB" sz="2800" dirty="0">
                <a:solidFill>
                  <a:srgbClr val="002060"/>
                </a:solidFill>
                <a:latin typeface="Times New Roman" panose="02020603050405020304" pitchFamily="18" charset="0"/>
                <a:cs typeface="Times New Roman" panose="02020603050405020304" pitchFamily="18" charset="0"/>
              </a:rPr>
              <a:t>Reference</a:t>
            </a:r>
            <a:endParaRPr lang="en-NG" sz="2800" dirty="0">
              <a:solidFill>
                <a:srgbClr val="00206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3841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B463E-1D79-0917-2246-DE46151948C3}"/>
              </a:ext>
            </a:extLst>
          </p:cNvPr>
          <p:cNvSpPr>
            <a:spLocks noGrp="1"/>
          </p:cNvSpPr>
          <p:nvPr>
            <p:ph type="title"/>
          </p:nvPr>
        </p:nvSpPr>
        <p:spPr>
          <a:xfrm>
            <a:off x="5536734" y="609600"/>
            <a:ext cx="3737268" cy="1320800"/>
          </a:xfrm>
        </p:spPr>
        <p:txBody>
          <a:bodyPr>
            <a:normAutofit/>
          </a:bodyPr>
          <a:lstStyle/>
          <a:p>
            <a:r>
              <a:rPr lang="en-GB" sz="3300" b="1">
                <a:latin typeface="Times New Roman" panose="02020603050405020304" pitchFamily="18" charset="0"/>
                <a:cs typeface="Times New Roman" panose="02020603050405020304" pitchFamily="18" charset="0"/>
              </a:rPr>
              <a:t>INTRODUCTION</a:t>
            </a:r>
            <a:endParaRPr lang="en-NG" sz="330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B80F734-34E3-D4A8-E9D6-F02049785762}"/>
              </a:ext>
            </a:extLst>
          </p:cNvPr>
          <p:cNvSpPr>
            <a:spLocks noGrp="1"/>
          </p:cNvSpPr>
          <p:nvPr>
            <p:ph idx="1"/>
          </p:nvPr>
        </p:nvSpPr>
        <p:spPr>
          <a:xfrm>
            <a:off x="5209563" y="1294228"/>
            <a:ext cx="6072726" cy="5387925"/>
          </a:xfrm>
        </p:spPr>
        <p:txBody>
          <a:bodyPr>
            <a:normAutofit/>
          </a:bodyPr>
          <a:lstStyle/>
          <a:p>
            <a:pPr>
              <a:lnSpc>
                <a:spcPct val="90000"/>
              </a:lnSpc>
              <a:buFont typeface="Wingdings" panose="05000000000000000000" pitchFamily="2" charset="2"/>
              <a:buChar char="q"/>
            </a:pPr>
            <a:r>
              <a:rPr lang="en-GB" sz="2800" b="1" dirty="0">
                <a:latin typeface="Times New Roman" panose="02020603050405020304" pitchFamily="18" charset="0"/>
                <a:cs typeface="Times New Roman" panose="02020603050405020304" pitchFamily="18" charset="0"/>
              </a:rPr>
              <a:t>General Practice (GP) has changed and developed significantly in the United Kingdom since the National Health Service (NHS) was put into place in 1948. </a:t>
            </a:r>
          </a:p>
          <a:p>
            <a:pPr>
              <a:lnSpc>
                <a:spcPct val="90000"/>
              </a:lnSpc>
              <a:buFont typeface="Wingdings" panose="05000000000000000000" pitchFamily="2" charset="2"/>
              <a:buChar char="q"/>
            </a:pPr>
            <a:r>
              <a:rPr lang="en-GB" sz="2800" b="1" dirty="0">
                <a:latin typeface="Times New Roman" panose="02020603050405020304" pitchFamily="18" charset="0"/>
                <a:cs typeface="Times New Roman" panose="02020603050405020304" pitchFamily="18" charset="0"/>
              </a:rPr>
              <a:t>Conditions for general practitioners changed when the NHS was created in 1948 and everyone became eligible for free primary care. (Bi and Liu, 2023)</a:t>
            </a:r>
          </a:p>
          <a:p>
            <a:pPr>
              <a:lnSpc>
                <a:spcPct val="90000"/>
              </a:lnSpc>
              <a:buFont typeface="Wingdings" panose="05000000000000000000" pitchFamily="2" charset="2"/>
              <a:buChar char="q"/>
            </a:pPr>
            <a:r>
              <a:rPr lang="en-GB" sz="2800" b="1" dirty="0">
                <a:latin typeface="Times New Roman" panose="02020603050405020304" pitchFamily="18" charset="0"/>
                <a:cs typeface="Times New Roman" panose="02020603050405020304" pitchFamily="18" charset="0"/>
              </a:rPr>
              <a:t>This growth has taken place most especially in the area of expansion and technology</a:t>
            </a:r>
          </a:p>
        </p:txBody>
      </p:sp>
      <p:pic>
        <p:nvPicPr>
          <p:cNvPr id="4" name="Picture 3">
            <a:extLst>
              <a:ext uri="{FF2B5EF4-FFF2-40B4-BE49-F238E27FC236}">
                <a16:creationId xmlns:a16="http://schemas.microsoft.com/office/drawing/2014/main" id="{5A014B3C-E151-D481-D025-69E5EC29D64E}"/>
              </a:ext>
            </a:extLst>
          </p:cNvPr>
          <p:cNvPicPr>
            <a:picLocks noChangeAspect="1"/>
          </p:cNvPicPr>
          <p:nvPr/>
        </p:nvPicPr>
        <p:blipFill rotWithShape="1">
          <a:blip r:embed="rId2"/>
          <a:srcRect l="32119" r="1537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 name="TextBox 5">
            <a:extLst>
              <a:ext uri="{FF2B5EF4-FFF2-40B4-BE49-F238E27FC236}">
                <a16:creationId xmlns:a16="http://schemas.microsoft.com/office/drawing/2014/main" id="{E44E0EC1-2285-3D84-3DE0-18B849F1C76C}"/>
              </a:ext>
            </a:extLst>
          </p:cNvPr>
          <p:cNvSpPr txBox="1"/>
          <p:nvPr/>
        </p:nvSpPr>
        <p:spPr>
          <a:xfrm>
            <a:off x="3230626" y="6391926"/>
            <a:ext cx="6154614" cy="369332"/>
          </a:xfrm>
          <a:prstGeom prst="rect">
            <a:avLst/>
          </a:prstGeom>
          <a:noFill/>
        </p:spPr>
        <p:txBody>
          <a:bodyPr wrap="square">
            <a:spAutoFit/>
          </a:bodyPr>
          <a:lstStyle/>
          <a:p>
            <a:r>
              <a:rPr lang="en-US" dirty="0"/>
              <a:t>(</a:t>
            </a:r>
            <a:r>
              <a:rPr lang="en-US" dirty="0" err="1"/>
              <a:t>Colivicchi</a:t>
            </a:r>
            <a:r>
              <a:rPr lang="en-US" dirty="0"/>
              <a:t>, 2023)</a:t>
            </a:r>
          </a:p>
        </p:txBody>
      </p:sp>
    </p:spTree>
    <p:extLst>
      <p:ext uri="{BB962C8B-B14F-4D97-AF65-F5344CB8AC3E}">
        <p14:creationId xmlns:p14="http://schemas.microsoft.com/office/powerpoint/2010/main" val="730105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D15D-A3CB-E2B1-03B2-4EB3D9DEAC10}"/>
              </a:ext>
            </a:extLst>
          </p:cNvPr>
          <p:cNvSpPr>
            <a:spLocks noGrp="1"/>
          </p:cNvSpPr>
          <p:nvPr>
            <p:ph type="title"/>
          </p:nvPr>
        </p:nvSpPr>
        <p:spPr>
          <a:xfrm>
            <a:off x="677334" y="609600"/>
            <a:ext cx="8596668" cy="1320800"/>
          </a:xfrm>
        </p:spPr>
        <p:txBody>
          <a:bodyPr anchor="t">
            <a:normAutofit/>
          </a:bodyPr>
          <a:lstStyle/>
          <a:p>
            <a:r>
              <a:rPr lang="en-GB" b="1" u="sng">
                <a:latin typeface="Times New Roman" panose="02020603050405020304" pitchFamily="18" charset="0"/>
                <a:cs typeface="Times New Roman" panose="02020603050405020304" pitchFamily="18" charset="0"/>
              </a:rPr>
              <a:t>EXPANSION in GP</a:t>
            </a:r>
            <a:endParaRPr lang="en-NG" b="1" u="sng">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15DE478-901E-41F0-BA9F-5B54947B3A47}"/>
              </a:ext>
            </a:extLst>
          </p:cNvPr>
          <p:cNvSpPr>
            <a:spLocks noGrp="1"/>
          </p:cNvSpPr>
          <p:nvPr>
            <p:ph idx="1"/>
          </p:nvPr>
        </p:nvSpPr>
        <p:spPr>
          <a:xfrm>
            <a:off x="677334" y="2160589"/>
            <a:ext cx="6834814" cy="4282413"/>
          </a:xfrm>
        </p:spPr>
        <p:txBody>
          <a:bodyPr>
            <a:normAutofit/>
          </a:bodyPr>
          <a:lstStyle/>
          <a:p>
            <a:pPr>
              <a:lnSpc>
                <a:spcPct val="90000"/>
              </a:lnSpc>
              <a:buFont typeface="Wingdings" panose="05000000000000000000" pitchFamily="2" charset="2"/>
              <a:buChar char="q"/>
            </a:pPr>
            <a:r>
              <a:rPr lang="en-GB" sz="2000" b="1" dirty="0">
                <a:latin typeface="Times New Roman" panose="02020603050405020304" pitchFamily="18" charset="0"/>
                <a:cs typeface="Times New Roman" panose="02020603050405020304" pitchFamily="18" charset="0"/>
              </a:rPr>
              <a:t>Multidisciplinary Team</a:t>
            </a:r>
            <a:r>
              <a:rPr lang="en-GB" sz="2000" dirty="0">
                <a:latin typeface="Times New Roman" panose="02020603050405020304" pitchFamily="18" charset="0"/>
                <a:cs typeface="Times New Roman" panose="02020603050405020304" pitchFamily="18" charset="0"/>
              </a:rPr>
              <a:t>: From working independently in the 1950s GPs are now surrounded with a multidisciplinary team such as nurses, pharmacists, physiotherapists, mental health professionals, and other healthcare professionals</a:t>
            </a:r>
          </a:p>
          <a:p>
            <a:pPr marL="0" marR="0" lvl="0" indent="0" defTabSz="457200" rtl="0" eaLnBrk="1" fontAlgn="auto" latinLnBrk="0" hangingPunct="1">
              <a:lnSpc>
                <a:spcPct val="90000"/>
              </a:lnSpc>
              <a:spcBef>
                <a:spcPts val="1000"/>
              </a:spcBef>
              <a:spcAft>
                <a:spcPts val="0"/>
              </a:spcAft>
              <a:buClr>
                <a:srgbClr val="1E5155">
                  <a:lumMod val="40000"/>
                  <a:lumOff val="60000"/>
                </a:srgbClr>
              </a:buClr>
              <a:buSzPct val="80000"/>
              <a:buNone/>
              <a:tabLst/>
              <a:defRPr/>
            </a:pPr>
            <a:r>
              <a:rPr kumimoji="0" lang="en-GB" sz="2000" b="0" i="0" u="none" strike="noStrike" kern="1200" cap="none" spc="0" normalizeH="0" baseline="0" noProof="0" dirty="0">
                <a:ln>
                  <a:noFill/>
                </a:ln>
                <a:uLnTx/>
                <a:uFillTx/>
                <a:latin typeface="Times New Roman" panose="02020603050405020304" pitchFamily="18" charset="0"/>
                <a:ea typeface="+mj-ea"/>
                <a:cs typeface="Times New Roman" panose="02020603050405020304" pitchFamily="18" charset="0"/>
              </a:rPr>
              <a:t> (</a:t>
            </a:r>
            <a:r>
              <a:rPr kumimoji="0" lang="en-GB" sz="2000" b="0" i="0" u="none" strike="noStrike" kern="1200" cap="none" spc="0" normalizeH="0" baseline="0" noProof="0" dirty="0" err="1">
                <a:ln>
                  <a:noFill/>
                </a:ln>
                <a:uLnTx/>
                <a:uFillTx/>
                <a:latin typeface="Times New Roman" panose="02020603050405020304" pitchFamily="18" charset="0"/>
                <a:ea typeface="+mj-ea"/>
                <a:cs typeface="Times New Roman" panose="02020603050405020304" pitchFamily="18" charset="0"/>
              </a:rPr>
              <a:t>nursezara</a:t>
            </a:r>
            <a:r>
              <a:rPr kumimoji="0" lang="en-GB" sz="2000" b="0" i="0" u="none" strike="noStrike" kern="1200" cap="none" spc="0" normalizeH="0" baseline="0" noProof="0" dirty="0">
                <a:ln>
                  <a:noFill/>
                </a:ln>
                <a:uLnTx/>
                <a:uFillTx/>
                <a:latin typeface="Times New Roman" panose="02020603050405020304" pitchFamily="18" charset="0"/>
                <a:ea typeface="+mj-ea"/>
                <a:cs typeface="Times New Roman" panose="02020603050405020304" pitchFamily="18" charset="0"/>
              </a:rPr>
              <a:t>, 2018)</a:t>
            </a:r>
          </a:p>
          <a:p>
            <a:pPr>
              <a:lnSpc>
                <a:spcPct val="90000"/>
              </a:lnSpc>
              <a:buFont typeface="Wingdings" panose="05000000000000000000" pitchFamily="2" charset="2"/>
              <a:buChar char="q"/>
            </a:pPr>
            <a:r>
              <a:rPr lang="en-GB" sz="2000" b="1" dirty="0">
                <a:latin typeface="Times New Roman" panose="02020603050405020304" pitchFamily="18" charset="0"/>
                <a:cs typeface="Times New Roman" panose="02020603050405020304" pitchFamily="18" charset="0"/>
              </a:rPr>
              <a:t>Responsibility</a:t>
            </a:r>
            <a:r>
              <a:rPr lang="en-GB" sz="2000" dirty="0">
                <a:latin typeface="Times New Roman" panose="02020603050405020304" pitchFamily="18" charset="0"/>
                <a:cs typeface="Times New Roman" panose="02020603050405020304" pitchFamily="18" charset="0"/>
              </a:rPr>
              <a:t>: From simply providing medical decision-making such as diagnostic and treatment services GPs now provide more relevant health services such as preventive care, health promotion, chronic disease management, family planning, vaccinations, and more comprehensive healthcare services.</a:t>
            </a:r>
          </a:p>
          <a:p>
            <a:pPr marL="0" marR="0" lvl="0" indent="0" defTabSz="457200" rtl="0" eaLnBrk="1" fontAlgn="auto" latinLnBrk="0" hangingPunct="1">
              <a:lnSpc>
                <a:spcPct val="90000"/>
              </a:lnSpc>
              <a:spcBef>
                <a:spcPts val="1000"/>
              </a:spcBef>
              <a:spcAft>
                <a:spcPts val="0"/>
              </a:spcAft>
              <a:buClr>
                <a:srgbClr val="1E5155">
                  <a:lumMod val="40000"/>
                  <a:lumOff val="60000"/>
                </a:srgbClr>
              </a:buClr>
              <a:buSzPct val="80000"/>
              <a:buFont typeface="Wingdings 3" charset="2"/>
              <a:buNone/>
              <a:tabLst/>
              <a:defRPr/>
            </a:pPr>
            <a:r>
              <a:rPr kumimoji="0" lang="en-GB" sz="2000" b="0" i="0" u="none" strike="noStrike" kern="1200" cap="none" spc="0" normalizeH="0" baseline="0" noProof="0" dirty="0">
                <a:ln>
                  <a:noFill/>
                </a:ln>
                <a:uLnTx/>
                <a:uFillTx/>
                <a:latin typeface="Times New Roman" panose="02020603050405020304" pitchFamily="18" charset="0"/>
                <a:ea typeface="+mj-ea"/>
                <a:cs typeface="Times New Roman" panose="02020603050405020304" pitchFamily="18" charset="0"/>
              </a:rPr>
              <a:t>(Bi and Liu, 2023)</a:t>
            </a:r>
          </a:p>
        </p:txBody>
      </p:sp>
      <p:pic>
        <p:nvPicPr>
          <p:cNvPr id="4" name="Picture 3">
            <a:extLst>
              <a:ext uri="{FF2B5EF4-FFF2-40B4-BE49-F238E27FC236}">
                <a16:creationId xmlns:a16="http://schemas.microsoft.com/office/drawing/2014/main" id="{50D9AE18-0C5E-5D9B-49DB-75A313E9BDD7}"/>
              </a:ext>
            </a:extLst>
          </p:cNvPr>
          <p:cNvPicPr>
            <a:picLocks noChangeAspect="1"/>
          </p:cNvPicPr>
          <p:nvPr/>
        </p:nvPicPr>
        <p:blipFill>
          <a:blip r:embed="rId2"/>
          <a:stretch>
            <a:fillRect/>
          </a:stretch>
        </p:blipFill>
        <p:spPr>
          <a:xfrm>
            <a:off x="7657657" y="983406"/>
            <a:ext cx="4285814" cy="4891188"/>
          </a:xfrm>
          <a:prstGeom prst="rect">
            <a:avLst/>
          </a:prstGeom>
        </p:spPr>
      </p:pic>
      <p:sp>
        <p:nvSpPr>
          <p:cNvPr id="6" name="TextBox 5">
            <a:extLst>
              <a:ext uri="{FF2B5EF4-FFF2-40B4-BE49-F238E27FC236}">
                <a16:creationId xmlns:a16="http://schemas.microsoft.com/office/drawing/2014/main" id="{129A6AEA-7147-2ED6-EEF7-5F8F0A0BD597}"/>
              </a:ext>
            </a:extLst>
          </p:cNvPr>
          <p:cNvSpPr txBox="1"/>
          <p:nvPr/>
        </p:nvSpPr>
        <p:spPr>
          <a:xfrm>
            <a:off x="7512148" y="5920117"/>
            <a:ext cx="6105378" cy="369332"/>
          </a:xfrm>
          <a:prstGeom prst="rect">
            <a:avLst/>
          </a:prstGeom>
          <a:noFill/>
        </p:spPr>
        <p:txBody>
          <a:bodyPr wrap="square">
            <a:spAutoFit/>
          </a:bodyPr>
          <a:lstStyle/>
          <a:p>
            <a:r>
              <a:rPr lang="en-US" dirty="0"/>
              <a:t>(www.whittington.nhs.uk, n.d.)</a:t>
            </a:r>
          </a:p>
        </p:txBody>
      </p:sp>
    </p:spTree>
    <p:extLst>
      <p:ext uri="{BB962C8B-B14F-4D97-AF65-F5344CB8AC3E}">
        <p14:creationId xmlns:p14="http://schemas.microsoft.com/office/powerpoint/2010/main" val="1403327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A88BC-923B-49BF-2987-8988F2764900}"/>
              </a:ext>
            </a:extLst>
          </p:cNvPr>
          <p:cNvSpPr>
            <a:spLocks noGrp="1"/>
          </p:cNvSpPr>
          <p:nvPr>
            <p:ph type="title"/>
          </p:nvPr>
        </p:nvSpPr>
        <p:spPr>
          <a:xfrm>
            <a:off x="632617" y="538443"/>
            <a:ext cx="5449889" cy="918882"/>
          </a:xfrm>
        </p:spPr>
        <p:txBody>
          <a:bodyPr/>
          <a:lstStyle/>
          <a:p>
            <a:r>
              <a:rPr lang="en-GB" sz="5400" b="1" u="sng" dirty="0">
                <a:solidFill>
                  <a:srgbClr val="002060"/>
                </a:solidFill>
                <a:latin typeface="Times New Roman" panose="02020603050405020304" pitchFamily="18" charset="0"/>
                <a:cs typeface="Times New Roman" panose="02020603050405020304" pitchFamily="18" charset="0"/>
              </a:rPr>
              <a:t>TECHNOLOGY</a:t>
            </a:r>
            <a:endParaRPr lang="en-NG" sz="5400" b="1" u="sng" dirty="0">
              <a:solidFill>
                <a:srgbClr val="00206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0A73548-C83B-7EDF-50DE-A2F86A82D2E3}"/>
              </a:ext>
            </a:extLst>
          </p:cNvPr>
          <p:cNvSpPr>
            <a:spLocks noGrp="1"/>
          </p:cNvSpPr>
          <p:nvPr>
            <p:ph idx="1"/>
          </p:nvPr>
        </p:nvSpPr>
        <p:spPr>
          <a:xfrm>
            <a:off x="742950" y="1609725"/>
            <a:ext cx="5229225" cy="4525747"/>
          </a:xfrm>
        </p:spPr>
        <p:txBody>
          <a:bodyPr>
            <a:normAutofit fontScale="85000" lnSpcReduction="10000"/>
          </a:bodyPr>
          <a:lstStyle/>
          <a:p>
            <a:pPr>
              <a:lnSpc>
                <a:spcPct val="150000"/>
              </a:lnSpc>
              <a:buFont typeface="Wingdings" panose="05000000000000000000" pitchFamily="2" charset="2"/>
              <a:buChar char="q"/>
            </a:pPr>
            <a:r>
              <a:rPr lang="en-GB" sz="2000" b="1" dirty="0">
                <a:solidFill>
                  <a:srgbClr val="002060"/>
                </a:solidFill>
                <a:latin typeface="Times New Roman" panose="02020603050405020304" pitchFamily="18" charset="0"/>
                <a:cs typeface="Times New Roman" panose="02020603050405020304" pitchFamily="18" charset="0"/>
              </a:rPr>
              <a:t>Electronic Health Records (EHRs): </a:t>
            </a:r>
            <a:r>
              <a:rPr lang="en-GB" sz="2000" dirty="0">
                <a:solidFill>
                  <a:srgbClr val="002060"/>
                </a:solidFill>
                <a:latin typeface="Times New Roman" panose="02020603050405020304" pitchFamily="18" charset="0"/>
                <a:cs typeface="Times New Roman" panose="02020603050405020304" pitchFamily="18" charset="0"/>
              </a:rPr>
              <a:t>The transition from paper-based records to fully electronic health records offers benefits such as easier data sharing, improved continuity of care, and enhanced decision-making.</a:t>
            </a:r>
          </a:p>
          <a:p>
            <a:pPr>
              <a:lnSpc>
                <a:spcPct val="150000"/>
              </a:lnSpc>
              <a:buFont typeface="Wingdings" panose="05000000000000000000" pitchFamily="2" charset="2"/>
              <a:buChar char="q"/>
            </a:pPr>
            <a:r>
              <a:rPr lang="en-GB" sz="2000" b="1" dirty="0">
                <a:solidFill>
                  <a:srgbClr val="002060"/>
                </a:solidFill>
                <a:latin typeface="Times New Roman" panose="02020603050405020304" pitchFamily="18" charset="0"/>
                <a:cs typeface="Times New Roman" panose="02020603050405020304" pitchFamily="18" charset="0"/>
              </a:rPr>
              <a:t>Wearable Health Tech</a:t>
            </a:r>
            <a:r>
              <a:rPr lang="en-GB" sz="2000" dirty="0">
                <a:solidFill>
                  <a:srgbClr val="002060"/>
                </a:solidFill>
                <a:latin typeface="Times New Roman" panose="02020603050405020304" pitchFamily="18" charset="0"/>
                <a:cs typeface="Times New Roman" panose="02020603050405020304" pitchFamily="18" charset="0"/>
              </a:rPr>
              <a:t>: Wearable devices monitors vital signs, track activity, and collect health data</a:t>
            </a:r>
          </a:p>
          <a:p>
            <a:pPr>
              <a:lnSpc>
                <a:spcPct val="150000"/>
              </a:lnSpc>
              <a:buFont typeface="Wingdings" panose="05000000000000000000" pitchFamily="2" charset="2"/>
              <a:buChar char="q"/>
            </a:pPr>
            <a:r>
              <a:rPr lang="en-GB" sz="2000" b="1" dirty="0">
                <a:solidFill>
                  <a:srgbClr val="002060"/>
                </a:solidFill>
                <a:latin typeface="Times New Roman" panose="02020603050405020304" pitchFamily="18" charset="0"/>
                <a:cs typeface="Times New Roman" panose="02020603050405020304" pitchFamily="18" charset="0"/>
              </a:rPr>
              <a:t>Telemedicine: </a:t>
            </a:r>
            <a:r>
              <a:rPr lang="en-GB" sz="2000" dirty="0">
                <a:solidFill>
                  <a:srgbClr val="002060"/>
                </a:solidFill>
                <a:latin typeface="Times New Roman" panose="02020603050405020304" pitchFamily="18" charset="0"/>
                <a:cs typeface="Times New Roman" panose="02020603050405020304" pitchFamily="18" charset="0"/>
              </a:rPr>
              <a:t>With telemedicine, patients can consult with their GPs from the comfort of their homes, reducing the need for in-person visits</a:t>
            </a:r>
          </a:p>
          <a:p>
            <a:pPr marL="0" indent="0">
              <a:lnSpc>
                <a:spcPct val="150000"/>
              </a:lnSpc>
              <a:buNone/>
            </a:pPr>
            <a:r>
              <a:rPr lang="en-GB" sz="2000" dirty="0">
                <a:solidFill>
                  <a:srgbClr val="002060"/>
                </a:solidFill>
                <a:latin typeface="Times New Roman" panose="02020603050405020304" pitchFamily="18" charset="0"/>
                <a:cs typeface="Times New Roman" panose="02020603050405020304" pitchFamily="18" charset="0"/>
              </a:rPr>
              <a:t>(</a:t>
            </a:r>
            <a:r>
              <a:rPr lang="en-GB" sz="2000" dirty="0" err="1">
                <a:solidFill>
                  <a:srgbClr val="002060"/>
                </a:solidFill>
                <a:latin typeface="Times New Roman" panose="02020603050405020304" pitchFamily="18" charset="0"/>
                <a:cs typeface="Times New Roman" panose="02020603050405020304" pitchFamily="18" charset="0"/>
              </a:rPr>
              <a:t>Alyssamonahan</a:t>
            </a:r>
            <a:r>
              <a:rPr lang="en-GB" sz="2000" dirty="0">
                <a:solidFill>
                  <a:srgbClr val="002060"/>
                </a:solidFill>
                <a:latin typeface="Times New Roman" panose="02020603050405020304" pitchFamily="18" charset="0"/>
                <a:cs typeface="Times New Roman" panose="02020603050405020304" pitchFamily="18" charset="0"/>
              </a:rPr>
              <a:t>, 2023)</a:t>
            </a:r>
          </a:p>
        </p:txBody>
      </p:sp>
      <p:pic>
        <p:nvPicPr>
          <p:cNvPr id="5" name="Picture 4">
            <a:extLst>
              <a:ext uri="{FF2B5EF4-FFF2-40B4-BE49-F238E27FC236}">
                <a16:creationId xmlns:a16="http://schemas.microsoft.com/office/drawing/2014/main" id="{8F5EA22B-5632-A9A1-45FC-2AD9D0E065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972175" y="1397000"/>
            <a:ext cx="6096000" cy="4064000"/>
          </a:xfrm>
          <a:prstGeom prst="rect">
            <a:avLst/>
          </a:prstGeom>
          <a:effectLst>
            <a:glow rad="139700">
              <a:schemeClr val="accent2">
                <a:satMod val="175000"/>
                <a:alpha val="40000"/>
              </a:schemeClr>
            </a:glow>
          </a:effectLst>
          <a:scene3d>
            <a:camera prst="orthographicFront"/>
            <a:lightRig rig="threePt" dir="t"/>
          </a:scene3d>
          <a:sp3d>
            <a:bevelT prst="angle"/>
          </a:sp3d>
        </p:spPr>
      </p:pic>
      <p:sp>
        <p:nvSpPr>
          <p:cNvPr id="4" name="TextBox 3">
            <a:extLst>
              <a:ext uri="{FF2B5EF4-FFF2-40B4-BE49-F238E27FC236}">
                <a16:creationId xmlns:a16="http://schemas.microsoft.com/office/drawing/2014/main" id="{EB7836EF-2F82-47F1-8EA5-DDBF2881D860}"/>
              </a:ext>
            </a:extLst>
          </p:cNvPr>
          <p:cNvSpPr txBox="1"/>
          <p:nvPr/>
        </p:nvSpPr>
        <p:spPr>
          <a:xfrm>
            <a:off x="5877217" y="5461000"/>
            <a:ext cx="1646605" cy="369332"/>
          </a:xfrm>
          <a:prstGeom prst="rect">
            <a:avLst/>
          </a:prstGeom>
          <a:noFill/>
        </p:spPr>
        <p:txBody>
          <a:bodyPr wrap="none" rtlCol="0">
            <a:spAutoFit/>
          </a:bodyPr>
          <a:lstStyle/>
          <a:p>
            <a:r>
              <a:rPr lang="en-GB" dirty="0">
                <a:solidFill>
                  <a:srgbClr val="002060"/>
                </a:solidFill>
                <a:latin typeface="Times New Roman" panose="02020603050405020304" pitchFamily="18" charset="0"/>
                <a:cs typeface="Times New Roman" panose="02020603050405020304" pitchFamily="18" charset="0"/>
              </a:rPr>
              <a:t>(O’Mara, 2015)</a:t>
            </a:r>
            <a:endParaRPr lang="en-NG" dirty="0">
              <a:solidFill>
                <a:srgbClr val="00206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8908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9AE7B-4E5B-E95D-0513-FCC7A2FA96CC}"/>
              </a:ext>
            </a:extLst>
          </p:cNvPr>
          <p:cNvSpPr>
            <a:spLocks noGrp="1"/>
          </p:cNvSpPr>
          <p:nvPr>
            <p:ph type="title"/>
          </p:nvPr>
        </p:nvSpPr>
        <p:spPr>
          <a:xfrm>
            <a:off x="838199" y="723899"/>
            <a:ext cx="5610226" cy="976313"/>
          </a:xfrm>
        </p:spPr>
        <p:txBody>
          <a:bodyPr/>
          <a:lstStyle/>
          <a:p>
            <a:r>
              <a:rPr lang="en-GB" sz="5400" b="1" u="sng" dirty="0">
                <a:solidFill>
                  <a:srgbClr val="002060"/>
                </a:solidFill>
                <a:latin typeface="Times New Roman" panose="02020603050405020304" pitchFamily="18" charset="0"/>
                <a:cs typeface="Times New Roman" panose="02020603050405020304" pitchFamily="18" charset="0"/>
              </a:rPr>
              <a:t>TECHNOLOGY</a:t>
            </a:r>
            <a:endParaRPr lang="en-NG" sz="5400" b="1" u="sng" dirty="0">
              <a:solidFill>
                <a:srgbClr val="00206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B4975F3-AAD1-B491-0DB9-75CDED9991C2}"/>
              </a:ext>
            </a:extLst>
          </p:cNvPr>
          <p:cNvSpPr>
            <a:spLocks noGrp="1"/>
          </p:cNvSpPr>
          <p:nvPr>
            <p:ph idx="1"/>
          </p:nvPr>
        </p:nvSpPr>
        <p:spPr>
          <a:xfrm>
            <a:off x="838199" y="1825625"/>
            <a:ext cx="5610225" cy="4351338"/>
          </a:xfrm>
        </p:spPr>
        <p:txBody>
          <a:bodyPr>
            <a:normAutofit fontScale="77500" lnSpcReduction="20000"/>
          </a:bodyPr>
          <a:lstStyle/>
          <a:p>
            <a:pPr>
              <a:lnSpc>
                <a:spcPct val="160000"/>
              </a:lnSpc>
              <a:buFont typeface="Wingdings" panose="05000000000000000000" pitchFamily="2" charset="2"/>
              <a:buChar char="q"/>
            </a:pPr>
            <a:r>
              <a:rPr lang="en-GB" sz="2400" b="1" dirty="0">
                <a:solidFill>
                  <a:srgbClr val="002060"/>
                </a:solidFill>
                <a:latin typeface="Times New Roman" panose="02020603050405020304" pitchFamily="18" charset="0"/>
                <a:cs typeface="Times New Roman" panose="02020603050405020304" pitchFamily="18" charset="0"/>
              </a:rPr>
              <a:t>Appointment Scheduling Apps</a:t>
            </a:r>
            <a:r>
              <a:rPr lang="en-GB" sz="2400" dirty="0">
                <a:solidFill>
                  <a:srgbClr val="002060"/>
                </a:solidFill>
                <a:latin typeface="Times New Roman" panose="02020603050405020304" pitchFamily="18" charset="0"/>
                <a:cs typeface="Times New Roman" panose="02020603050405020304" pitchFamily="18" charset="0"/>
              </a:rPr>
              <a:t>: Many GP surgeries now offer appointment scheduling apps that allow patients to book appointments online. Unlike when in the 1950s when patients had to come to the hospital and wait.</a:t>
            </a:r>
          </a:p>
          <a:p>
            <a:pPr>
              <a:lnSpc>
                <a:spcPct val="160000"/>
              </a:lnSpc>
              <a:buFont typeface="Wingdings" panose="05000000000000000000" pitchFamily="2" charset="2"/>
              <a:buChar char="q"/>
            </a:pPr>
            <a:r>
              <a:rPr lang="en-GB" sz="2400" b="1" dirty="0">
                <a:solidFill>
                  <a:srgbClr val="002060"/>
                </a:solidFill>
                <a:latin typeface="Times New Roman" panose="02020603050405020304" pitchFamily="18" charset="0"/>
                <a:cs typeface="Times New Roman" panose="02020603050405020304" pitchFamily="18" charset="0"/>
              </a:rPr>
              <a:t>Advanced Imaging and Diagnostics</a:t>
            </a:r>
            <a:r>
              <a:rPr lang="en-GB" sz="2400" dirty="0">
                <a:solidFill>
                  <a:srgbClr val="002060"/>
                </a:solidFill>
                <a:latin typeface="Times New Roman" panose="02020603050405020304" pitchFamily="18" charset="0"/>
                <a:cs typeface="Times New Roman" panose="02020603050405020304" pitchFamily="18" charset="0"/>
              </a:rPr>
              <a:t>: Modern GP surgeries are equipped with state-of-the-art imaging and diagnostic equipment, such as digital X-rays, ultrasounds, and ECG machines.</a:t>
            </a:r>
          </a:p>
          <a:p>
            <a:pPr marL="0" indent="0">
              <a:lnSpc>
                <a:spcPct val="160000"/>
              </a:lnSpc>
              <a:buNone/>
            </a:pPr>
            <a:r>
              <a:rPr lang="en-GB" sz="2100" dirty="0">
                <a:solidFill>
                  <a:srgbClr val="002060"/>
                </a:solidFill>
                <a:latin typeface="Times New Roman" panose="02020603050405020304" pitchFamily="18" charset="0"/>
                <a:cs typeface="Times New Roman" panose="02020603050405020304" pitchFamily="18" charset="0"/>
              </a:rPr>
              <a:t>(Summerton and </a:t>
            </a:r>
            <a:r>
              <a:rPr lang="en-GB" sz="2100" dirty="0" err="1">
                <a:solidFill>
                  <a:srgbClr val="002060"/>
                </a:solidFill>
                <a:latin typeface="Times New Roman" panose="02020603050405020304" pitchFamily="18" charset="0"/>
                <a:cs typeface="Times New Roman" panose="02020603050405020304" pitchFamily="18" charset="0"/>
              </a:rPr>
              <a:t>Cansdale</a:t>
            </a:r>
            <a:r>
              <a:rPr lang="en-GB" sz="2100" dirty="0">
                <a:solidFill>
                  <a:srgbClr val="002060"/>
                </a:solidFill>
                <a:latin typeface="Times New Roman" panose="02020603050405020304" pitchFamily="18" charset="0"/>
                <a:cs typeface="Times New Roman" panose="02020603050405020304" pitchFamily="18" charset="0"/>
              </a:rPr>
              <a:t>, 2019)</a:t>
            </a:r>
          </a:p>
        </p:txBody>
      </p:sp>
      <p:pic>
        <p:nvPicPr>
          <p:cNvPr id="4" name="Picture 3">
            <a:extLst>
              <a:ext uri="{FF2B5EF4-FFF2-40B4-BE49-F238E27FC236}">
                <a16:creationId xmlns:a16="http://schemas.microsoft.com/office/drawing/2014/main" id="{0456247C-8872-BFE4-5B60-D17EF901BB6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557231" y="1700212"/>
            <a:ext cx="5525962" cy="3685774"/>
          </a:xfrm>
          <a:prstGeom prst="rect">
            <a:avLst/>
          </a:prstGeom>
          <a:effectLst>
            <a:glow rad="139700">
              <a:schemeClr val="accent2">
                <a:satMod val="175000"/>
                <a:alpha val="40000"/>
              </a:schemeClr>
            </a:glow>
            <a:outerShdw blurRad="50800" dist="38100" algn="l" rotWithShape="0">
              <a:prstClr val="black">
                <a:alpha val="40000"/>
              </a:prstClr>
            </a:outerShdw>
          </a:effectLst>
          <a:scene3d>
            <a:camera prst="orthographicFront"/>
            <a:lightRig rig="threePt" dir="t"/>
          </a:scene3d>
          <a:sp3d>
            <a:bevelT prst="angle"/>
          </a:sp3d>
        </p:spPr>
      </p:pic>
      <p:sp>
        <p:nvSpPr>
          <p:cNvPr id="5" name="TextBox 4">
            <a:extLst>
              <a:ext uri="{FF2B5EF4-FFF2-40B4-BE49-F238E27FC236}">
                <a16:creationId xmlns:a16="http://schemas.microsoft.com/office/drawing/2014/main" id="{05FAABED-5AC0-97CB-CA40-7447B796A8A1}"/>
              </a:ext>
            </a:extLst>
          </p:cNvPr>
          <p:cNvSpPr txBox="1"/>
          <p:nvPr/>
        </p:nvSpPr>
        <p:spPr>
          <a:xfrm>
            <a:off x="6448424" y="5511399"/>
            <a:ext cx="1351652" cy="369332"/>
          </a:xfrm>
          <a:prstGeom prst="rect">
            <a:avLst/>
          </a:prstGeom>
          <a:noFill/>
        </p:spPr>
        <p:txBody>
          <a:bodyPr wrap="none" rtlCol="0">
            <a:spAutoFit/>
          </a:bodyPr>
          <a:lstStyle/>
          <a:p>
            <a:r>
              <a:rPr lang="en-GB" dirty="0">
                <a:solidFill>
                  <a:srgbClr val="002060"/>
                </a:solidFill>
                <a:latin typeface="Times New Roman" panose="02020603050405020304" pitchFamily="18" charset="0"/>
                <a:cs typeface="Times New Roman" panose="02020603050405020304" pitchFamily="18" charset="0"/>
              </a:rPr>
              <a:t>(Lind, 2023)</a:t>
            </a:r>
            <a:endParaRPr lang="en-NG" dirty="0">
              <a:solidFill>
                <a:srgbClr val="00206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36308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BC34B-134A-6AE5-1E85-BC54582F8906}"/>
              </a:ext>
            </a:extLst>
          </p:cNvPr>
          <p:cNvSpPr>
            <a:spLocks noGrp="1"/>
          </p:cNvSpPr>
          <p:nvPr>
            <p:ph type="title"/>
          </p:nvPr>
        </p:nvSpPr>
        <p:spPr>
          <a:xfrm>
            <a:off x="1103311" y="814668"/>
            <a:ext cx="5630864" cy="909357"/>
          </a:xfrm>
        </p:spPr>
        <p:txBody>
          <a:bodyPr>
            <a:normAutofit fontScale="90000"/>
          </a:bodyPr>
          <a:lstStyle/>
          <a:p>
            <a:r>
              <a:rPr lang="en-GB" sz="5400" b="1" u="sng" dirty="0">
                <a:solidFill>
                  <a:srgbClr val="002060"/>
                </a:solidFill>
                <a:latin typeface="Times New Roman" panose="02020603050405020304" pitchFamily="18" charset="0"/>
                <a:cs typeface="Times New Roman" panose="02020603050405020304" pitchFamily="18" charset="0"/>
              </a:rPr>
              <a:t>TECHNOLOGY</a:t>
            </a:r>
            <a:endParaRPr lang="en-NG" sz="5400" dirty="0">
              <a:solidFill>
                <a:srgbClr val="002060"/>
              </a:solidFill>
            </a:endParaRPr>
          </a:p>
        </p:txBody>
      </p:sp>
      <p:sp>
        <p:nvSpPr>
          <p:cNvPr id="3" name="Content Placeholder 2">
            <a:extLst>
              <a:ext uri="{FF2B5EF4-FFF2-40B4-BE49-F238E27FC236}">
                <a16:creationId xmlns:a16="http://schemas.microsoft.com/office/drawing/2014/main" id="{0F147EC8-984C-8325-8768-6EF2204333E5}"/>
              </a:ext>
            </a:extLst>
          </p:cNvPr>
          <p:cNvSpPr>
            <a:spLocks noGrp="1"/>
          </p:cNvSpPr>
          <p:nvPr>
            <p:ph idx="1"/>
          </p:nvPr>
        </p:nvSpPr>
        <p:spPr>
          <a:xfrm>
            <a:off x="381310" y="1771892"/>
            <a:ext cx="6541134" cy="4195481"/>
          </a:xfrm>
          <a:scene3d>
            <a:camera prst="orthographicFront"/>
            <a:lightRig rig="threePt" dir="t"/>
          </a:scene3d>
          <a:sp3d>
            <a:bevelT prst="angle"/>
          </a:sp3d>
        </p:spPr>
        <p:txBody>
          <a:bodyPr>
            <a:noAutofit/>
          </a:bodyPr>
          <a:lstStyle/>
          <a:p>
            <a:pPr>
              <a:lnSpc>
                <a:spcPct val="150000"/>
              </a:lnSpc>
              <a:buFont typeface="Wingdings" panose="05000000000000000000" pitchFamily="2" charset="2"/>
              <a:buChar char="q"/>
            </a:pPr>
            <a:r>
              <a:rPr lang="en-GB" sz="2000" b="1" dirty="0">
                <a:solidFill>
                  <a:srgbClr val="002060"/>
                </a:solidFill>
                <a:latin typeface="Times New Roman" panose="02020603050405020304" pitchFamily="18" charset="0"/>
                <a:cs typeface="Times New Roman" panose="02020603050405020304" pitchFamily="18" charset="0"/>
              </a:rPr>
              <a:t>GP Online service</a:t>
            </a:r>
            <a:r>
              <a:rPr lang="en-GB" sz="2000" dirty="0">
                <a:solidFill>
                  <a:srgbClr val="002060"/>
                </a:solidFill>
                <a:latin typeface="Times New Roman" panose="02020603050405020304" pitchFamily="18" charset="0"/>
                <a:cs typeface="Times New Roman" panose="02020603050405020304" pitchFamily="18" charset="0"/>
              </a:rPr>
              <a:t>: Transforming the doctor-patient relationship leading to better patient outcome. </a:t>
            </a:r>
          </a:p>
          <a:p>
            <a:pPr>
              <a:lnSpc>
                <a:spcPct val="150000"/>
              </a:lnSpc>
              <a:buFont typeface="Wingdings" panose="05000000000000000000" pitchFamily="2" charset="2"/>
              <a:buChar char="q"/>
            </a:pPr>
            <a:r>
              <a:rPr lang="en-GB" sz="2000" b="1" dirty="0">
                <a:solidFill>
                  <a:srgbClr val="002060"/>
                </a:solidFill>
                <a:latin typeface="Times New Roman" panose="02020603050405020304" pitchFamily="18" charset="0"/>
                <a:cs typeface="Times New Roman" panose="02020603050405020304" pitchFamily="18" charset="0"/>
              </a:rPr>
              <a:t>Messaging Systems</a:t>
            </a:r>
            <a:r>
              <a:rPr lang="en-GB" sz="2000" dirty="0">
                <a:solidFill>
                  <a:srgbClr val="002060"/>
                </a:solidFill>
                <a:latin typeface="Times New Roman" panose="02020603050405020304" pitchFamily="18" charset="0"/>
                <a:cs typeface="Times New Roman" panose="02020603050405020304" pitchFamily="18" charset="0"/>
              </a:rPr>
              <a:t>: Secure messaging systems enable doctors, nurses, and other healthcare professionals to communicate quickly and securely. These systems also facilitate better communication between GPs and their support staff.</a:t>
            </a:r>
          </a:p>
          <a:p>
            <a:pPr marL="0" indent="0">
              <a:lnSpc>
                <a:spcPct val="150000"/>
              </a:lnSpc>
              <a:buNone/>
            </a:pPr>
            <a:r>
              <a:rPr lang="en-GB" dirty="0">
                <a:solidFill>
                  <a:srgbClr val="002060"/>
                </a:solidFill>
                <a:latin typeface="Times New Roman" panose="02020603050405020304" pitchFamily="18" charset="0"/>
                <a:cs typeface="Times New Roman" panose="02020603050405020304" pitchFamily="18" charset="0"/>
              </a:rPr>
              <a:t>(</a:t>
            </a:r>
            <a:r>
              <a:rPr lang="en-GB" dirty="0" err="1">
                <a:solidFill>
                  <a:srgbClr val="002060"/>
                </a:solidFill>
                <a:latin typeface="Times New Roman" panose="02020603050405020304" pitchFamily="18" charset="0"/>
                <a:cs typeface="Times New Roman" panose="02020603050405020304" pitchFamily="18" charset="0"/>
              </a:rPr>
              <a:t>Alyssamonahan</a:t>
            </a:r>
            <a:r>
              <a:rPr lang="en-GB" dirty="0">
                <a:solidFill>
                  <a:srgbClr val="002060"/>
                </a:solidFill>
                <a:latin typeface="Times New Roman" panose="02020603050405020304" pitchFamily="18" charset="0"/>
                <a:cs typeface="Times New Roman" panose="02020603050405020304" pitchFamily="18" charset="0"/>
              </a:rPr>
              <a:t>, 2023)</a:t>
            </a:r>
          </a:p>
        </p:txBody>
      </p:sp>
      <p:pic>
        <p:nvPicPr>
          <p:cNvPr id="4" name="Picture 3">
            <a:extLst>
              <a:ext uri="{FF2B5EF4-FFF2-40B4-BE49-F238E27FC236}">
                <a16:creationId xmlns:a16="http://schemas.microsoft.com/office/drawing/2014/main" id="{46941D84-244F-FE1C-15D2-971D47D6D6C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172277" y="1771892"/>
            <a:ext cx="4499657" cy="3314215"/>
          </a:xfrm>
          <a:prstGeom prst="rect">
            <a:avLst/>
          </a:prstGeom>
          <a:effectLst>
            <a:glow rad="101600">
              <a:schemeClr val="accent2">
                <a:satMod val="175000"/>
                <a:alpha val="40000"/>
              </a:schemeClr>
            </a:glow>
          </a:effectLst>
          <a:scene3d>
            <a:camera prst="orthographicFront"/>
            <a:lightRig rig="threePt" dir="t"/>
          </a:scene3d>
          <a:sp3d>
            <a:bevelT prst="angle"/>
          </a:sp3d>
        </p:spPr>
      </p:pic>
      <p:sp>
        <p:nvSpPr>
          <p:cNvPr id="13" name="TextBox 12">
            <a:extLst>
              <a:ext uri="{FF2B5EF4-FFF2-40B4-BE49-F238E27FC236}">
                <a16:creationId xmlns:a16="http://schemas.microsoft.com/office/drawing/2014/main" id="{88D53227-4876-BB6D-F114-6F82188DF795}"/>
              </a:ext>
            </a:extLst>
          </p:cNvPr>
          <p:cNvSpPr txBox="1"/>
          <p:nvPr/>
        </p:nvSpPr>
        <p:spPr>
          <a:xfrm>
            <a:off x="7061200" y="5171440"/>
            <a:ext cx="2554930" cy="369332"/>
          </a:xfrm>
          <a:prstGeom prst="rect">
            <a:avLst/>
          </a:prstGeom>
          <a:noFill/>
        </p:spPr>
        <p:txBody>
          <a:bodyPr wrap="none" rtlCol="0">
            <a:spAutoFit/>
          </a:bodyPr>
          <a:lstStyle/>
          <a:p>
            <a:r>
              <a:rPr lang="en-GB" dirty="0">
                <a:solidFill>
                  <a:srgbClr val="002060"/>
                </a:solidFill>
                <a:latin typeface="Times New Roman" panose="02020603050405020304" pitchFamily="18" charset="0"/>
                <a:cs typeface="Times New Roman" panose="02020603050405020304" pitchFamily="18" charset="0"/>
              </a:rPr>
              <a:t>(www.perkbox.com, n.d.)</a:t>
            </a:r>
            <a:endParaRPr lang="en-NG" dirty="0">
              <a:solidFill>
                <a:srgbClr val="00206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8749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256D0-ED66-FE3A-614D-3FD8DAF1596C}"/>
              </a:ext>
            </a:extLst>
          </p:cNvPr>
          <p:cNvSpPr>
            <a:spLocks noGrp="1"/>
          </p:cNvSpPr>
          <p:nvPr>
            <p:ph type="title"/>
          </p:nvPr>
        </p:nvSpPr>
        <p:spPr>
          <a:xfrm>
            <a:off x="768031" y="1082638"/>
            <a:ext cx="9404723" cy="898562"/>
          </a:xfrm>
        </p:spPr>
        <p:txBody>
          <a:bodyPr>
            <a:normAutofit fontScale="90000"/>
          </a:bodyPr>
          <a:lstStyle/>
          <a:p>
            <a:r>
              <a:rPr lang="en-GB" sz="5400" b="1" dirty="0">
                <a:solidFill>
                  <a:srgbClr val="002060"/>
                </a:solidFill>
                <a:latin typeface="Times New Roman" panose="02020603050405020304" pitchFamily="18" charset="0"/>
                <a:cs typeface="Times New Roman" panose="02020603050405020304" pitchFamily="18" charset="0"/>
              </a:rPr>
              <a:t>CONCLUSION</a:t>
            </a:r>
            <a:endParaRPr lang="en-NG" sz="5400" b="1" dirty="0">
              <a:solidFill>
                <a:srgbClr val="00206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963682C-8A0B-325B-38F3-7B46C27D3174}"/>
              </a:ext>
            </a:extLst>
          </p:cNvPr>
          <p:cNvSpPr>
            <a:spLocks noGrp="1"/>
          </p:cNvSpPr>
          <p:nvPr>
            <p:ph idx="1"/>
          </p:nvPr>
        </p:nvSpPr>
        <p:spPr>
          <a:xfrm>
            <a:off x="555414" y="2077469"/>
            <a:ext cx="8596668" cy="3880773"/>
          </a:xfrm>
        </p:spPr>
        <p:txBody>
          <a:bodyPr>
            <a:normAutofit/>
          </a:bodyPr>
          <a:lstStyle/>
          <a:p>
            <a:pPr marL="0" indent="0">
              <a:lnSpc>
                <a:spcPct val="150000"/>
              </a:lnSpc>
              <a:buNone/>
            </a:pPr>
            <a:r>
              <a:rPr lang="en-GB" sz="2400" dirty="0">
                <a:solidFill>
                  <a:srgbClr val="002060"/>
                </a:solidFill>
                <a:latin typeface="Times New Roman" panose="02020603050405020304" pitchFamily="18" charset="0"/>
                <a:cs typeface="Times New Roman" panose="02020603050405020304" pitchFamily="18" charset="0"/>
              </a:rPr>
              <a:t>Since the implementation of NHS in 1948, GP has developed in the area of expansion and technology. This has enabled the general practitioners provide accessible and quality healthcare services to those in need of care. The expansion in GP has enabled GPs attend to a large number of people yearly. The improvement in technology has also made work easier, faster and more effective for the general practitioners as compared to how it was in the 1900s.  </a:t>
            </a:r>
            <a:endParaRPr lang="en-NG" sz="2400" dirty="0">
              <a:solidFill>
                <a:srgbClr val="00206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58013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78F8F-ED3B-3D23-A37B-9905F608D171}"/>
              </a:ext>
            </a:extLst>
          </p:cNvPr>
          <p:cNvSpPr>
            <a:spLocks noGrp="1"/>
          </p:cNvSpPr>
          <p:nvPr>
            <p:ph type="title"/>
          </p:nvPr>
        </p:nvSpPr>
        <p:spPr>
          <a:xfrm>
            <a:off x="707072" y="322170"/>
            <a:ext cx="9404723" cy="861732"/>
          </a:xfrm>
        </p:spPr>
        <p:txBody>
          <a:bodyPr>
            <a:normAutofit fontScale="90000"/>
          </a:bodyPr>
          <a:lstStyle/>
          <a:p>
            <a:r>
              <a:rPr lang="en-GB" sz="5400" b="1" dirty="0">
                <a:solidFill>
                  <a:srgbClr val="002060"/>
                </a:solidFill>
                <a:latin typeface="Times New Roman" panose="02020603050405020304" pitchFamily="18" charset="0"/>
                <a:cs typeface="Times New Roman" panose="02020603050405020304" pitchFamily="18" charset="0"/>
              </a:rPr>
              <a:t>REFERENCES</a:t>
            </a:r>
            <a:endParaRPr lang="en-NG" sz="5400" b="1" dirty="0">
              <a:solidFill>
                <a:srgbClr val="00206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23EBD2-4590-5BEA-4942-2990B4241D2F}"/>
              </a:ext>
            </a:extLst>
          </p:cNvPr>
          <p:cNvSpPr>
            <a:spLocks noGrp="1"/>
          </p:cNvSpPr>
          <p:nvPr>
            <p:ph idx="1"/>
          </p:nvPr>
        </p:nvSpPr>
        <p:spPr>
          <a:xfrm>
            <a:off x="335465" y="1214157"/>
            <a:ext cx="9404723" cy="4890807"/>
          </a:xfrm>
        </p:spPr>
        <p:txBody>
          <a:bodyPr>
            <a:noAutofit/>
          </a:bodyPr>
          <a:lstStyle/>
          <a:p>
            <a:pPr>
              <a:buFont typeface="Wingdings" panose="05000000000000000000" pitchFamily="2" charset="2"/>
              <a:buChar char="q"/>
            </a:pPr>
            <a:r>
              <a:rPr lang="en-GB" sz="1400" dirty="0" err="1">
                <a:solidFill>
                  <a:srgbClr val="002060"/>
                </a:solidFill>
                <a:latin typeface="Times New Roman" panose="02020603050405020304" pitchFamily="18" charset="0"/>
                <a:cs typeface="Times New Roman" panose="02020603050405020304" pitchFamily="18" charset="0"/>
              </a:rPr>
              <a:t>Alyssamonahan</a:t>
            </a:r>
            <a:r>
              <a:rPr lang="en-GB" sz="1400" dirty="0">
                <a:solidFill>
                  <a:srgbClr val="002060"/>
                </a:solidFill>
                <a:latin typeface="Times New Roman" panose="02020603050405020304" pitchFamily="18" charset="0"/>
                <a:cs typeface="Times New Roman" panose="02020603050405020304" pitchFamily="18" charset="0"/>
              </a:rPr>
              <a:t> (2023). The Role of Technology in Modern GP Surgeries Near Me. [online] Medium. Available at: https://medium.com/@alyssamonahan0/the-role-of-technology-in-modern-gp-surgeries-near-me-6b1b58a69d9b [Accessed 28 Feb. 2024].</a:t>
            </a:r>
          </a:p>
          <a:p>
            <a:pPr>
              <a:buFont typeface="Wingdings" panose="05000000000000000000" pitchFamily="2" charset="2"/>
              <a:buChar char="q"/>
            </a:pPr>
            <a:r>
              <a:rPr lang="en-GB" sz="1400" dirty="0">
                <a:solidFill>
                  <a:srgbClr val="002060"/>
                </a:solidFill>
                <a:latin typeface="Times New Roman" panose="02020603050405020304" pitchFamily="18" charset="0"/>
                <a:cs typeface="Times New Roman" panose="02020603050405020304" pitchFamily="18" charset="0"/>
              </a:rPr>
              <a:t>Bi, Y.-N. and Liu, Y.-A. (2023). GPs in UK: From Health Gatekeepers in Primary Care to Health Agents in Primary Health Care. Risk Management and Healthcare Policy, [online] 16, pp.1929–1939. </a:t>
            </a:r>
            <a:r>
              <a:rPr lang="en-GB" sz="1400" dirty="0" err="1">
                <a:solidFill>
                  <a:srgbClr val="002060"/>
                </a:solidFill>
                <a:latin typeface="Times New Roman" panose="02020603050405020304" pitchFamily="18" charset="0"/>
                <a:cs typeface="Times New Roman" panose="02020603050405020304" pitchFamily="18" charset="0"/>
              </a:rPr>
              <a:t>doi:https</a:t>
            </a:r>
            <a:r>
              <a:rPr lang="en-GB" sz="1400" dirty="0">
                <a:solidFill>
                  <a:srgbClr val="002060"/>
                </a:solidFill>
                <a:latin typeface="Times New Roman" panose="02020603050405020304" pitchFamily="18" charset="0"/>
                <a:cs typeface="Times New Roman" panose="02020603050405020304" pitchFamily="18" charset="0"/>
              </a:rPr>
              <a:t>://doi.org/10.2147/RMHP.S416934</a:t>
            </a:r>
          </a:p>
          <a:p>
            <a:pPr>
              <a:buFont typeface="Wingdings" panose="05000000000000000000" pitchFamily="2" charset="2"/>
              <a:buChar char="q"/>
            </a:pPr>
            <a:r>
              <a:rPr lang="en-US" sz="1400" dirty="0" err="1">
                <a:solidFill>
                  <a:srgbClr val="002060"/>
                </a:solidFill>
                <a:latin typeface="Times New Roman" panose="02020603050405020304" pitchFamily="18" charset="0"/>
                <a:cs typeface="Times New Roman" panose="02020603050405020304" pitchFamily="18" charset="0"/>
              </a:rPr>
              <a:t>Colivicchi</a:t>
            </a:r>
            <a:r>
              <a:rPr lang="en-US" sz="1400" dirty="0">
                <a:solidFill>
                  <a:srgbClr val="002060"/>
                </a:solidFill>
                <a:latin typeface="Times New Roman" panose="02020603050405020304" pitchFamily="18" charset="0"/>
                <a:cs typeface="Times New Roman" panose="02020603050405020304" pitchFamily="18" charset="0"/>
              </a:rPr>
              <a:t>, A. (2023). More than half of patients want to see the same GP at every appointment. [online] Pulse Today. Available at: https://www.pulsetoday.co.uk/news/workload/more-than-half-of-patients-want-to-see-the-same-gp-at-every-appointment/.</a:t>
            </a:r>
            <a:endParaRPr lang="en-GB" sz="1400" dirty="0">
              <a:solidFill>
                <a:srgbClr val="002060"/>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1400" dirty="0">
                <a:solidFill>
                  <a:srgbClr val="002060"/>
                </a:solidFill>
                <a:latin typeface="Times New Roman" panose="02020603050405020304" pitchFamily="18" charset="0"/>
                <a:cs typeface="Times New Roman" panose="02020603050405020304" pitchFamily="18" charset="0"/>
              </a:rPr>
              <a:t>Lind, S. (2023). New GP-accessible diagnostic centres to be led by private sector. [online] Pulse Today. Available at: https://www.pulsetoday.co.uk/news/clinical-areas/respiratory/new-gp-accessible-diagnostic-centres-to-be-led-by-private-sector/ [Accessed 8 Mar. 2024].</a:t>
            </a:r>
          </a:p>
          <a:p>
            <a:pPr>
              <a:buFont typeface="Wingdings" panose="05000000000000000000" pitchFamily="2" charset="2"/>
              <a:buChar char="q"/>
            </a:pPr>
            <a:r>
              <a:rPr lang="en-GB" sz="1400" dirty="0">
                <a:solidFill>
                  <a:srgbClr val="002060"/>
                </a:solidFill>
                <a:latin typeface="Times New Roman" panose="02020603050405020304" pitchFamily="18" charset="0"/>
                <a:cs typeface="Times New Roman" panose="02020603050405020304" pitchFamily="18" charset="0"/>
              </a:rPr>
              <a:t>O’Mara, M. (2015). Implementing Electronic Health Records. [online] Record Nations. Available at: https://www.recordnations.com/blog/implementing-electronic-health-records-ehrs-an-infographic/ [Accessed 8 Mar. 2024].</a:t>
            </a:r>
          </a:p>
          <a:p>
            <a:pPr>
              <a:buFont typeface="Wingdings" panose="05000000000000000000" pitchFamily="2" charset="2"/>
              <a:buChar char="q"/>
            </a:pPr>
            <a:r>
              <a:rPr lang="en-GB" sz="1400" dirty="0">
                <a:solidFill>
                  <a:srgbClr val="002060"/>
                </a:solidFill>
                <a:latin typeface="Times New Roman" panose="02020603050405020304" pitchFamily="18" charset="0"/>
                <a:cs typeface="Times New Roman" panose="02020603050405020304" pitchFamily="18" charset="0"/>
              </a:rPr>
              <a:t>‌</a:t>
            </a:r>
            <a:r>
              <a:rPr lang="en-GB" sz="1400" dirty="0" err="1">
                <a:solidFill>
                  <a:srgbClr val="002060"/>
                </a:solidFill>
                <a:latin typeface="Times New Roman" panose="02020603050405020304" pitchFamily="18" charset="0"/>
                <a:cs typeface="Times New Roman" panose="02020603050405020304" pitchFamily="18" charset="0"/>
              </a:rPr>
              <a:t>nursezara</a:t>
            </a:r>
            <a:r>
              <a:rPr lang="en-GB" sz="1400" dirty="0">
                <a:solidFill>
                  <a:srgbClr val="002060"/>
                </a:solidFill>
                <a:latin typeface="Times New Roman" panose="02020603050405020304" pitchFamily="18" charset="0"/>
                <a:cs typeface="Times New Roman" panose="02020603050405020304" pitchFamily="18" charset="0"/>
              </a:rPr>
              <a:t> (2018). A brief history of General Practice and the ever evolving role of General Practice Nursing. [online] Zara’s Blog (the blog of a 40 something Primary Care Nurse). Available at: </a:t>
            </a:r>
            <a:r>
              <a:rPr lang="en-GB" sz="1400" dirty="0">
                <a:solidFill>
                  <a:srgbClr val="002060"/>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https://nursezara.wordpress.com/2018/08/18/a-brief-history-of-general-practice-and-the-ever-evolving-role-of-general-practice-nursing/</a:t>
            </a:r>
            <a:r>
              <a:rPr lang="en-GB" sz="1400" dirty="0">
                <a:solidFill>
                  <a:srgbClr val="002060"/>
                </a:solidFill>
                <a:latin typeface="Times New Roman" panose="02020603050405020304" pitchFamily="18" charset="0"/>
                <a:cs typeface="Times New Roman" panose="02020603050405020304" pitchFamily="18" charset="0"/>
              </a:rPr>
              <a:t>.</a:t>
            </a:r>
          </a:p>
          <a:p>
            <a:pPr>
              <a:buFont typeface="Wingdings" panose="05000000000000000000" pitchFamily="2" charset="2"/>
              <a:buChar char="q"/>
            </a:pPr>
            <a:r>
              <a:rPr lang="en-GB" sz="1400" dirty="0">
                <a:solidFill>
                  <a:srgbClr val="002060"/>
                </a:solidFill>
                <a:latin typeface="Times New Roman" panose="02020603050405020304" pitchFamily="18" charset="0"/>
                <a:cs typeface="Times New Roman" panose="02020603050405020304" pitchFamily="18" charset="0"/>
              </a:rPr>
              <a:t>Summerton, N. and </a:t>
            </a:r>
            <a:r>
              <a:rPr lang="en-GB" sz="1400" dirty="0" err="1">
                <a:solidFill>
                  <a:srgbClr val="002060"/>
                </a:solidFill>
                <a:latin typeface="Times New Roman" panose="02020603050405020304" pitchFamily="18" charset="0"/>
                <a:cs typeface="Times New Roman" panose="02020603050405020304" pitchFamily="18" charset="0"/>
              </a:rPr>
              <a:t>Cansdale</a:t>
            </a:r>
            <a:r>
              <a:rPr lang="en-GB" sz="1400" dirty="0">
                <a:solidFill>
                  <a:srgbClr val="002060"/>
                </a:solidFill>
                <a:latin typeface="Times New Roman" panose="02020603050405020304" pitchFamily="18" charset="0"/>
                <a:cs typeface="Times New Roman" panose="02020603050405020304" pitchFamily="18" charset="0"/>
              </a:rPr>
              <a:t>, M. (2019). Artificial intelligence and diagnosis in general practice. British Journal of General Practice, [online] 69(684), pp.324–325. </a:t>
            </a:r>
            <a:r>
              <a:rPr lang="en-GB" sz="1400" dirty="0" err="1">
                <a:solidFill>
                  <a:srgbClr val="002060"/>
                </a:solidFill>
                <a:latin typeface="Times New Roman" panose="02020603050405020304" pitchFamily="18" charset="0"/>
                <a:cs typeface="Times New Roman" panose="02020603050405020304" pitchFamily="18" charset="0"/>
              </a:rPr>
              <a:t>doi:https</a:t>
            </a:r>
            <a:r>
              <a:rPr lang="en-GB" sz="1400" dirty="0">
                <a:solidFill>
                  <a:srgbClr val="002060"/>
                </a:solidFill>
                <a:latin typeface="Times New Roman" panose="02020603050405020304" pitchFamily="18" charset="0"/>
                <a:cs typeface="Times New Roman" panose="02020603050405020304" pitchFamily="18" charset="0"/>
              </a:rPr>
              <a:t>://doi.org/10.3399/bjgp19X704165.</a:t>
            </a:r>
          </a:p>
          <a:p>
            <a:pPr>
              <a:buFont typeface="Wingdings" panose="05000000000000000000" pitchFamily="2" charset="2"/>
              <a:buChar char="q"/>
            </a:pPr>
            <a:r>
              <a:rPr lang="en-GB" sz="1400" dirty="0">
                <a:solidFill>
                  <a:srgbClr val="002060"/>
                </a:solidFill>
                <a:latin typeface="Times New Roman" panose="02020603050405020304" pitchFamily="18" charset="0"/>
                <a:cs typeface="Times New Roman" panose="02020603050405020304" pitchFamily="18" charset="0"/>
              </a:rPr>
              <a:t>‌www.perkbox.com. (n.d.). Online GP Services: The future of healthcare | </a:t>
            </a:r>
            <a:r>
              <a:rPr lang="en-GB" sz="1400" dirty="0" err="1">
                <a:solidFill>
                  <a:srgbClr val="002060"/>
                </a:solidFill>
                <a:latin typeface="Times New Roman" panose="02020603050405020304" pitchFamily="18" charset="0"/>
                <a:cs typeface="Times New Roman" panose="02020603050405020304" pitchFamily="18" charset="0"/>
              </a:rPr>
              <a:t>Perkbox</a:t>
            </a:r>
            <a:r>
              <a:rPr lang="en-GB" sz="1400" dirty="0">
                <a:solidFill>
                  <a:srgbClr val="002060"/>
                </a:solidFill>
                <a:latin typeface="Times New Roman" panose="02020603050405020304" pitchFamily="18" charset="0"/>
                <a:cs typeface="Times New Roman" panose="02020603050405020304" pitchFamily="18" charset="0"/>
              </a:rPr>
              <a:t>. [online] Available at: </a:t>
            </a:r>
            <a:r>
              <a:rPr lang="en-GB" sz="1400" dirty="0">
                <a:solidFill>
                  <a:srgbClr val="002060"/>
                </a:solidFill>
                <a:latin typeface="Times New Roman" panose="02020603050405020304" pitchFamily="18" charset="0"/>
                <a:cs typeface="Times New Roman" panose="02020603050405020304" pitchFamily="18" charset="0"/>
                <a:hlinkClick r:id="rId3"/>
              </a:rPr>
              <a:t>https://www.perkbox.com/uk/platform/medical/online-gp-services-the-future-of-healthcare</a:t>
            </a:r>
            <a:r>
              <a:rPr lang="en-GB" sz="1400" dirty="0">
                <a:solidFill>
                  <a:srgbClr val="002060"/>
                </a:solidFill>
                <a:latin typeface="Times New Roman" panose="02020603050405020304" pitchFamily="18" charset="0"/>
                <a:cs typeface="Times New Roman" panose="02020603050405020304" pitchFamily="18" charset="0"/>
              </a:rPr>
              <a:t>.</a:t>
            </a:r>
          </a:p>
          <a:p>
            <a:pPr>
              <a:buFont typeface="Wingdings" panose="05000000000000000000" pitchFamily="2" charset="2"/>
              <a:buChar char="q"/>
            </a:pPr>
            <a:r>
              <a:rPr lang="en-US" sz="1400" dirty="0">
                <a:solidFill>
                  <a:srgbClr val="002060"/>
                </a:solidFill>
                <a:latin typeface="Times New Roman" panose="02020603050405020304" pitchFamily="18" charset="0"/>
                <a:cs typeface="Times New Roman" panose="02020603050405020304" pitchFamily="18" charset="0"/>
              </a:rPr>
              <a:t>www.whittington.nhs.uk. (n.d.). Haringey Multi-Agency Care and Coordination Team. [online] Available at: https://www.whittington.nhs.uk/Mini-Apps/Service/ServicePage.asp?ServiceID=1675.</a:t>
            </a:r>
          </a:p>
          <a:p>
            <a:pPr>
              <a:buFont typeface="Wingdings" panose="05000000000000000000" pitchFamily="2" charset="2"/>
              <a:buChar char="q"/>
            </a:pPr>
            <a:endParaRPr lang="en-US" sz="1400" dirty="0">
              <a:solidFill>
                <a:srgbClr val="002060"/>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1400" dirty="0">
                <a:solidFill>
                  <a:srgbClr val="002060"/>
                </a:solidFill>
                <a:latin typeface="Times New Roman" panose="02020603050405020304" pitchFamily="18" charset="0"/>
                <a:cs typeface="Times New Roman" panose="02020603050405020304" pitchFamily="18" charset="0"/>
              </a:rPr>
              <a:t>‌</a:t>
            </a:r>
            <a:endParaRPr lang="en-GB" sz="1400" dirty="0">
              <a:solidFill>
                <a:srgbClr val="00206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878145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TM02900688[[fn=Facet]]</Template>
  <TotalTime>1180</TotalTime>
  <Words>963</Words>
  <Application>Microsoft Office PowerPoint</Application>
  <PresentationFormat>Widescreen</PresentationFormat>
  <Paragraphs>52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Times New Roman</vt:lpstr>
      <vt:lpstr>Trebuchet MS</vt:lpstr>
      <vt:lpstr>Wingdings</vt:lpstr>
      <vt:lpstr>Wingdings 3</vt:lpstr>
      <vt:lpstr>Facet</vt:lpstr>
      <vt:lpstr>Lchs4003_lon introduction to health and social care</vt:lpstr>
      <vt:lpstr>DEVELOPMENT OF GENERAL PRACTICE SINCE 1948</vt:lpstr>
      <vt:lpstr>INTRODUCTION</vt:lpstr>
      <vt:lpstr>EXPANSION in GP</vt:lpstr>
      <vt:lpstr>TECHNOLOGY</vt:lpstr>
      <vt:lpstr>TECHNOLOGY</vt:lpstr>
      <vt:lpstr>TECHNOLOGY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Rasheed Oladejo</cp:lastModifiedBy>
  <cp:revision>10</cp:revision>
  <dcterms:created xsi:type="dcterms:W3CDTF">2024-02-27T22:52:30Z</dcterms:created>
  <dcterms:modified xsi:type="dcterms:W3CDTF">2024-03-10T21:25:47Z</dcterms:modified>
</cp:coreProperties>
</file>