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196" autoAdjust="0"/>
    <p:restoredTop sz="81747" autoAdjust="0"/>
  </p:normalViewPr>
  <p:slideViewPr>
    <p:cSldViewPr snapToGrid="0">
      <p:cViewPr>
        <p:scale>
          <a:sx n="87" d="100"/>
          <a:sy n="87" d="100"/>
        </p:scale>
        <p:origin x="312"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notesMaster" Target="notesMasters/notesMaster1.xml"/><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heme" Target="theme/theme1.xml"/><Relationship Id="rId1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501357-26F4-4DCC-949C-5748DB05912B}" type="datetimeFigureOut">
              <a:rPr lang="en-IN" smtClean="0"/>
              <a:t>23/03/23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E16CF8-9E0F-439B-8C09-3B78FB45C518}" type="slidenum">
              <a:rPr lang="en-IN" smtClean="0"/>
              <a:t>‹#›</a:t>
            </a:fld>
            <a:endParaRPr lang="en-IN"/>
          </a:p>
        </p:txBody>
      </p:sp>
    </p:spTree>
    <p:extLst>
      <p:ext uri="{BB962C8B-B14F-4D97-AF65-F5344CB8AC3E}">
        <p14:creationId xmlns:p14="http://schemas.microsoft.com/office/powerpoint/2010/main" val="23006524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Steak &amp; Lobster is a renowned restaurant in London, United Kingdom. The restaurant aims to be the best in its path of action as the restaurant makes one of the best steaks in the city and the freshest lobster is served there too. The company believes in simplicity and they prefer to represent the foods as its voice. The restaurant is highly focused on the quality of its food and it received the raw materials from County Antrim in Northern Ireland. The restaurant has a branch on Warren Street and Granville Place in London and Bath Road in Middlesex (Steak and lobster, 2023).</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endParaRPr lang="en-IN" dirty="0"/>
          </a:p>
        </p:txBody>
      </p:sp>
      <p:sp>
        <p:nvSpPr>
          <p:cNvPr id="4" name="Slide Number Placeholder 3"/>
          <p:cNvSpPr>
            <a:spLocks noGrp="1"/>
          </p:cNvSpPr>
          <p:nvPr>
            <p:ph type="sldNum" sz="quarter" idx="5"/>
          </p:nvPr>
        </p:nvSpPr>
        <p:spPr/>
        <p:txBody>
          <a:bodyPr/>
          <a:lstStyle/>
          <a:p>
            <a:fld id="{80E16CF8-9E0F-439B-8C09-3B78FB45C518}" type="slidenum">
              <a:rPr lang="en-IN" smtClean="0"/>
              <a:t>3</a:t>
            </a:fld>
            <a:endParaRPr lang="en-IN"/>
          </a:p>
        </p:txBody>
      </p:sp>
    </p:spTree>
    <p:extLst>
      <p:ext uri="{BB962C8B-B14F-4D97-AF65-F5344CB8AC3E}">
        <p14:creationId xmlns:p14="http://schemas.microsoft.com/office/powerpoint/2010/main" val="9916700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Times New Roman" panose="02020603050405020304" pitchFamily="18" charset="0"/>
                <a:ea typeface="Times New Roman" panose="02020603050405020304" pitchFamily="18" charset="0"/>
              </a:rPr>
              <a:t>Brand Building:</a:t>
            </a:r>
            <a:r>
              <a:rPr lang="en-GB" sz="1800" dirty="0">
                <a:effectLst/>
                <a:latin typeface="Times New Roman" panose="02020603050405020304" pitchFamily="18" charset="0"/>
                <a:ea typeface="Times New Roman" panose="02020603050405020304" pitchFamily="18" charset="0"/>
              </a:rPr>
              <a:t> Building the brand of the company will help the business to get better recognition. The brand building of Steak &amp; Lobster will help the company to get a huge response from the customers and the customer will rely more on the services of the restaurants. The restaurant can make effective marketing by using the brand reputation and the customers will remain loyal to the brand as the restaurant will maintain its quality and brand value (Jones, 2022). </a:t>
            </a:r>
            <a:endParaRPr lang="en-IN" sz="1800" dirty="0">
              <a:effectLst/>
              <a:latin typeface="Times New Roman" panose="02020603050405020304" pitchFamily="18" charset="0"/>
              <a:ea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Times New Roman" panose="02020603050405020304" pitchFamily="18" charset="0"/>
              </a:rPr>
              <a:t>Clear Goals and objectives:</a:t>
            </a:r>
            <a:r>
              <a:rPr lang="en-GB" sz="1800" dirty="0">
                <a:effectLst/>
                <a:latin typeface="Times New Roman" panose="02020603050405020304" pitchFamily="18" charset="0"/>
                <a:ea typeface="Times New Roman" panose="02020603050405020304" pitchFamily="18" charset="0"/>
              </a:rPr>
              <a:t> It is the duty of the company to set clear and effective goals for the business as it will help to receive the company's quick success. If the concept and objectives of the business are clear, then employees who are interested in the business can make effective approaches. By applying this strategy, Steak &amp; Lobster will get skilled and focused employees who will be aiming to make a career in the restaurant business (</a:t>
            </a:r>
            <a:r>
              <a:rPr lang="en-GB" sz="1800" dirty="0" err="1">
                <a:effectLst/>
                <a:latin typeface="Times New Roman" panose="02020603050405020304" pitchFamily="18" charset="0"/>
                <a:ea typeface="Times New Roman" panose="02020603050405020304" pitchFamily="18" charset="0"/>
              </a:rPr>
              <a:t>Saviom</a:t>
            </a:r>
            <a:r>
              <a:rPr lang="en-GB" sz="1800" dirty="0">
                <a:effectLst/>
                <a:latin typeface="Times New Roman" panose="02020603050405020304" pitchFamily="18" charset="0"/>
                <a:ea typeface="Times New Roman" panose="02020603050405020304" pitchFamily="18" charset="0"/>
              </a:rPr>
              <a:t>, 2022). </a:t>
            </a:r>
            <a:endParaRPr lang="en-IN" sz="1800" dirty="0">
              <a:effectLst/>
              <a:latin typeface="Times New Roman" panose="02020603050405020304" pitchFamily="18" charset="0"/>
              <a:ea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Times New Roman" panose="02020603050405020304" pitchFamily="18" charset="0"/>
              </a:rPr>
              <a:t>Work-Life Balance: </a:t>
            </a:r>
            <a:r>
              <a:rPr lang="en-GB" sz="1800" dirty="0">
                <a:effectLst/>
                <a:latin typeface="Times New Roman" panose="02020603050405020304" pitchFamily="18" charset="0"/>
                <a:ea typeface="Times New Roman" panose="02020603050405020304" pitchFamily="18" charset="0"/>
              </a:rPr>
              <a:t>Flexible work life will attract the employees to make an association with the company and talents will be easier to find. If Steak &amp; Lobster will provide a flexible working schedule for the employees which is essential for the restaurant business, talented and skilled workers will be delighted to work in the restaurant and that will help the company to grow the productivity of the business (</a:t>
            </a:r>
            <a:r>
              <a:rPr lang="en-GB" sz="1800" dirty="0" err="1">
                <a:effectLst/>
                <a:latin typeface="Times New Roman" panose="02020603050405020304" pitchFamily="18" charset="0"/>
                <a:ea typeface="Times New Roman" panose="02020603050405020304" pitchFamily="18" charset="0"/>
              </a:rPr>
              <a:t>Fuhl</a:t>
            </a:r>
            <a:r>
              <a:rPr lang="en-GB" sz="1800" dirty="0">
                <a:effectLst/>
                <a:latin typeface="Times New Roman" panose="02020603050405020304" pitchFamily="18" charset="0"/>
                <a:ea typeface="Times New Roman" panose="02020603050405020304" pitchFamily="18" charset="0"/>
              </a:rPr>
              <a:t>, 2023).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80E16CF8-9E0F-439B-8C09-3B78FB45C518}" type="slidenum">
              <a:rPr lang="en-IN" smtClean="0"/>
              <a:t>4</a:t>
            </a:fld>
            <a:endParaRPr lang="en-IN"/>
          </a:p>
        </p:txBody>
      </p:sp>
    </p:spTree>
    <p:extLst>
      <p:ext uri="{BB962C8B-B14F-4D97-AF65-F5344CB8AC3E}">
        <p14:creationId xmlns:p14="http://schemas.microsoft.com/office/powerpoint/2010/main" val="28775352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Times New Roman" panose="02020603050405020304" pitchFamily="18" charset="0"/>
                <a:ea typeface="Times New Roman" panose="02020603050405020304" pitchFamily="18" charset="0"/>
              </a:rPr>
              <a:t>Feedback:</a:t>
            </a:r>
            <a:r>
              <a:rPr lang="en-GB" sz="1800" dirty="0">
                <a:effectLst/>
                <a:latin typeface="Times New Roman" panose="02020603050405020304" pitchFamily="18" charset="0"/>
                <a:ea typeface="Times New Roman" panose="02020603050405020304" pitchFamily="18" charset="0"/>
              </a:rPr>
              <a:t> Feedback helps to decide the promotion and progression of the employees. As per the feedback of the customers, Steak &amp; Lobster will be able to identify which employees are performing well. the behaviour of the employees, level of customer attendance, and serving manners can be tricked through the feedback of the customers. The restaurant can point out which employee appraisal should be provided and which it is not (Lee-Emery, 2021). </a:t>
            </a:r>
            <a:endParaRPr lang="en-IN" sz="1800" dirty="0">
              <a:effectLst/>
              <a:latin typeface="Times New Roman" panose="02020603050405020304" pitchFamily="18" charset="0"/>
              <a:ea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Times New Roman" panose="02020603050405020304" pitchFamily="18" charset="0"/>
              </a:rPr>
              <a:t>Training and Development: </a:t>
            </a:r>
            <a:r>
              <a:rPr lang="en-GB" sz="1800" dirty="0">
                <a:effectLst/>
                <a:latin typeface="Times New Roman" panose="02020603050405020304" pitchFamily="18" charset="0"/>
                <a:ea typeface="Times New Roman" panose="02020603050405020304" pitchFamily="18" charset="0"/>
              </a:rPr>
              <a:t>Training and development help the company to improve the skills and knowledge of the employees through training and development. The employees of Steak and Lobster will be able to perform better and the productivity of the company will increase if the restaurants can deliver good training and development programs will be arranged for the employees (</a:t>
            </a:r>
            <a:r>
              <a:rPr lang="en-GB" sz="1800" dirty="0" err="1">
                <a:effectLst/>
                <a:latin typeface="Times New Roman" panose="02020603050405020304" pitchFamily="18" charset="0"/>
                <a:ea typeface="Times New Roman" panose="02020603050405020304" pitchFamily="18" charset="0"/>
              </a:rPr>
              <a:t>Vulpen</a:t>
            </a:r>
            <a:r>
              <a:rPr lang="en-GB" sz="1800" dirty="0">
                <a:effectLst/>
                <a:latin typeface="Times New Roman" panose="02020603050405020304" pitchFamily="18" charset="0"/>
                <a:ea typeface="Times New Roman" panose="02020603050405020304" pitchFamily="18" charset="0"/>
              </a:rPr>
              <a:t>, 2022). </a:t>
            </a:r>
            <a:endParaRPr lang="en-IN" sz="1800" dirty="0">
              <a:effectLst/>
              <a:latin typeface="Times New Roman" panose="02020603050405020304" pitchFamily="18" charset="0"/>
              <a:ea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Times New Roman" panose="02020603050405020304" pitchFamily="18" charset="0"/>
              </a:rPr>
              <a:t>Reward:</a:t>
            </a:r>
            <a:r>
              <a:rPr lang="en-GB" sz="1800" dirty="0">
                <a:effectLst/>
                <a:latin typeface="Times New Roman" panose="02020603050405020304" pitchFamily="18" charset="0"/>
                <a:ea typeface="Times New Roman" panose="02020603050405020304" pitchFamily="18" charset="0"/>
              </a:rPr>
              <a:t> Rewards like incentives, promotions or appraisals will help the employees to keep themselves motivated and enthusiastic to make good performances. Steak &amp; Lobster must provide incentives and appraisals to the employees as per their performances and that will not only help in the growth of the business but also will control employee turnover (</a:t>
            </a:r>
            <a:r>
              <a:rPr lang="en-GB" sz="1800" dirty="0" err="1">
                <a:effectLst/>
                <a:latin typeface="Times New Roman" panose="02020603050405020304" pitchFamily="18" charset="0"/>
                <a:ea typeface="Times New Roman" panose="02020603050405020304" pitchFamily="18" charset="0"/>
              </a:rPr>
              <a:t>Vulpen</a:t>
            </a:r>
            <a:r>
              <a:rPr lang="en-GB" sz="1800" dirty="0">
                <a:effectLst/>
                <a:latin typeface="Times New Roman" panose="02020603050405020304" pitchFamily="18" charset="0"/>
                <a:ea typeface="Times New Roman" panose="02020603050405020304" pitchFamily="18" charset="0"/>
              </a:rPr>
              <a:t>, 2022).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80E16CF8-9E0F-439B-8C09-3B78FB45C518}" type="slidenum">
              <a:rPr lang="en-IN" smtClean="0"/>
              <a:t>5</a:t>
            </a:fld>
            <a:endParaRPr lang="en-IN"/>
          </a:p>
        </p:txBody>
      </p:sp>
    </p:spTree>
    <p:extLst>
      <p:ext uri="{BB962C8B-B14F-4D97-AF65-F5344CB8AC3E}">
        <p14:creationId xmlns:p14="http://schemas.microsoft.com/office/powerpoint/2010/main" val="31130652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Times New Roman" panose="02020603050405020304" pitchFamily="18" charset="0"/>
                <a:ea typeface="Times New Roman" panose="02020603050405020304" pitchFamily="18" charset="0"/>
              </a:rPr>
              <a:t>Bonus and raise: </a:t>
            </a:r>
            <a:r>
              <a:rPr lang="en-GB" sz="1800" dirty="0">
                <a:effectLst/>
                <a:latin typeface="Times New Roman" panose="02020603050405020304" pitchFamily="18" charset="0"/>
                <a:ea typeface="Times New Roman" panose="02020603050405020304" pitchFamily="18" charset="0"/>
              </a:rPr>
              <a:t>Appraisal is provided to an employee based on his performance and the rise in payment motivates him to work harder and which increases the productivity of the business. If Steak &amp; Lobster will give yearly appraisals to the staff of the restaurant, their quality of service will get better (</a:t>
            </a:r>
            <a:r>
              <a:rPr lang="en-GB" sz="1800" dirty="0" err="1">
                <a:effectLst/>
                <a:latin typeface="Times New Roman" panose="02020603050405020304" pitchFamily="18" charset="0"/>
                <a:ea typeface="Times New Roman" panose="02020603050405020304" pitchFamily="18" charset="0"/>
              </a:rPr>
              <a:t>Cusson</a:t>
            </a:r>
            <a:r>
              <a:rPr lang="en-GB" sz="1800" dirty="0">
                <a:effectLst/>
                <a:latin typeface="Times New Roman" panose="02020603050405020304" pitchFamily="18" charset="0"/>
                <a:ea typeface="Times New Roman" panose="02020603050405020304" pitchFamily="18" charset="0"/>
              </a:rPr>
              <a:t>, 2023).</a:t>
            </a:r>
            <a:endParaRPr lang="en-IN" sz="1800" dirty="0">
              <a:effectLst/>
              <a:latin typeface="Times New Roman" panose="02020603050405020304" pitchFamily="18" charset="0"/>
              <a:ea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Times New Roman" panose="02020603050405020304" pitchFamily="18" charset="0"/>
              </a:rPr>
              <a:t>Profit Sharing:</a:t>
            </a:r>
            <a:r>
              <a:rPr lang="en-GB" sz="1800" dirty="0">
                <a:effectLst/>
                <a:latin typeface="Times New Roman" panose="02020603050405020304" pitchFamily="18" charset="0"/>
                <a:ea typeface="Times New Roman" panose="02020603050405020304" pitchFamily="18" charset="0"/>
              </a:rPr>
              <a:t> It is an unusual kind of incentive where some amount of profit is shared with the employees and that makes a solid professional attachment to the employees with the company. the employees of Steak &amp; Lobster, the employees will put more effort into the business as the profit will be earned, and much income will be made by the employees (</a:t>
            </a:r>
            <a:r>
              <a:rPr lang="en-GB" sz="1800" dirty="0" err="1">
                <a:effectLst/>
                <a:latin typeface="Times New Roman" panose="02020603050405020304" pitchFamily="18" charset="0"/>
                <a:ea typeface="Times New Roman" panose="02020603050405020304" pitchFamily="18" charset="0"/>
              </a:rPr>
              <a:t>Cusson</a:t>
            </a:r>
            <a:r>
              <a:rPr lang="en-GB" sz="1800" dirty="0">
                <a:effectLst/>
                <a:latin typeface="Times New Roman" panose="02020603050405020304" pitchFamily="18" charset="0"/>
                <a:ea typeface="Times New Roman" panose="02020603050405020304" pitchFamily="18" charset="0"/>
              </a:rPr>
              <a:t>, 2023).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80E16CF8-9E0F-439B-8C09-3B78FB45C518}" type="slidenum">
              <a:rPr lang="en-IN" smtClean="0"/>
              <a:t>6</a:t>
            </a:fld>
            <a:endParaRPr lang="en-IN"/>
          </a:p>
        </p:txBody>
      </p:sp>
    </p:spTree>
    <p:extLst>
      <p:ext uri="{BB962C8B-B14F-4D97-AF65-F5344CB8AC3E}">
        <p14:creationId xmlns:p14="http://schemas.microsoft.com/office/powerpoint/2010/main" val="10860461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Times New Roman" panose="02020603050405020304" pitchFamily="18" charset="0"/>
                <a:ea typeface="Times New Roman" panose="02020603050405020304" pitchFamily="18" charset="0"/>
              </a:rPr>
              <a:t>Gifts: </a:t>
            </a:r>
            <a:r>
              <a:rPr lang="en-GB" sz="1800" dirty="0">
                <a:effectLst/>
                <a:latin typeface="Times New Roman" panose="02020603050405020304" pitchFamily="18" charset="0"/>
                <a:ea typeface="Times New Roman" panose="02020603050405020304" pitchFamily="18" charset="0"/>
              </a:rPr>
              <a:t>Gifts will make the employees excited and make them feel special and therefore, their performances will improve. Steak &amp; Lobster can provide the employees with exciting gifts on special occasions and that will also help to make a strong bond between the employers and the employees (</a:t>
            </a:r>
            <a:r>
              <a:rPr lang="en-GB" sz="1800" dirty="0" err="1">
                <a:effectLst/>
                <a:latin typeface="Times New Roman" panose="02020603050405020304" pitchFamily="18" charset="0"/>
                <a:ea typeface="Times New Roman" panose="02020603050405020304" pitchFamily="18" charset="0"/>
              </a:rPr>
              <a:t>Verlinden</a:t>
            </a:r>
            <a:r>
              <a:rPr lang="en-GB" sz="1800" dirty="0">
                <a:effectLst/>
                <a:latin typeface="Times New Roman" panose="02020603050405020304" pitchFamily="18" charset="0"/>
                <a:ea typeface="Times New Roman" panose="02020603050405020304" pitchFamily="18" charset="0"/>
              </a:rPr>
              <a:t>, 2021).</a:t>
            </a:r>
            <a:endParaRPr lang="en-IN" sz="1800" dirty="0">
              <a:effectLst/>
              <a:latin typeface="Times New Roman" panose="02020603050405020304" pitchFamily="18" charset="0"/>
              <a:ea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Times New Roman" panose="02020603050405020304" pitchFamily="18" charset="0"/>
              </a:rPr>
              <a:t>Rewards: </a:t>
            </a:r>
            <a:r>
              <a:rPr lang="en-GB" sz="1800" dirty="0">
                <a:effectLst/>
                <a:latin typeface="Times New Roman" panose="02020603050405020304" pitchFamily="18" charset="0"/>
                <a:ea typeface="Times New Roman" panose="02020603050405020304" pitchFamily="18" charset="0"/>
              </a:rPr>
              <a:t> Rewards will create a special recognition for the employees and they will be able to achieve a significant place in the workplace. The rewards will boost the employees to make more effort in the restaurant (</a:t>
            </a:r>
            <a:r>
              <a:rPr lang="en-GB" sz="1800" dirty="0" err="1">
                <a:effectLst/>
                <a:latin typeface="Times New Roman" panose="02020603050405020304" pitchFamily="18" charset="0"/>
                <a:ea typeface="Times New Roman" panose="02020603050405020304" pitchFamily="18" charset="0"/>
              </a:rPr>
              <a:t>Verlinden</a:t>
            </a:r>
            <a:r>
              <a:rPr lang="en-GB" sz="1800" dirty="0">
                <a:effectLst/>
                <a:latin typeface="Times New Roman" panose="02020603050405020304" pitchFamily="18" charset="0"/>
                <a:ea typeface="Times New Roman" panose="02020603050405020304" pitchFamily="18" charset="0"/>
              </a:rPr>
              <a:t>, 2021).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80E16CF8-9E0F-439B-8C09-3B78FB45C518}" type="slidenum">
              <a:rPr lang="en-IN" smtClean="0"/>
              <a:t>7</a:t>
            </a:fld>
            <a:endParaRPr lang="en-IN"/>
          </a:p>
        </p:txBody>
      </p:sp>
    </p:spTree>
    <p:extLst>
      <p:ext uri="{BB962C8B-B14F-4D97-AF65-F5344CB8AC3E}">
        <p14:creationId xmlns:p14="http://schemas.microsoft.com/office/powerpoint/2010/main" val="14883340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study has identified some strategies which build a better workplace environment and has highlighted some features which will make the company an attractive and employee-friendly place of work and talented people will prefer to join the business. The vision motto and locations of Steak &amp; Lobster have been mentioned in the study.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endParaRPr lang="en-IN" dirty="0"/>
          </a:p>
        </p:txBody>
      </p:sp>
      <p:sp>
        <p:nvSpPr>
          <p:cNvPr id="4" name="Slide Number Placeholder 3"/>
          <p:cNvSpPr>
            <a:spLocks noGrp="1"/>
          </p:cNvSpPr>
          <p:nvPr>
            <p:ph type="sldNum" sz="quarter" idx="5"/>
          </p:nvPr>
        </p:nvSpPr>
        <p:spPr/>
        <p:txBody>
          <a:bodyPr/>
          <a:lstStyle/>
          <a:p>
            <a:fld id="{80E16CF8-9E0F-439B-8C09-3B78FB45C518}" type="slidenum">
              <a:rPr lang="en-IN" smtClean="0"/>
              <a:t>8</a:t>
            </a:fld>
            <a:endParaRPr lang="en-IN"/>
          </a:p>
        </p:txBody>
      </p:sp>
    </p:spTree>
    <p:extLst>
      <p:ext uri="{BB962C8B-B14F-4D97-AF65-F5344CB8AC3E}">
        <p14:creationId xmlns:p14="http://schemas.microsoft.com/office/powerpoint/2010/main" val="20347436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Steak &amp; Lobster must make such talent strategies which will not only be effective for the internal environment of the company but the external environment must be improved as well. The talent acquisition strategies should make a comfortable working culture for the employees and the growth and profits of the business should be increased too (</a:t>
            </a:r>
            <a:r>
              <a:rPr lang="en-GB" sz="1800" dirty="0" err="1">
                <a:effectLst/>
                <a:latin typeface="Times New Roman" panose="02020603050405020304" pitchFamily="18" charset="0"/>
                <a:ea typeface="Times New Roman" panose="02020603050405020304" pitchFamily="18" charset="0"/>
              </a:rPr>
              <a:t>Raré</a:t>
            </a:r>
            <a:r>
              <a:rPr lang="en-GB" sz="1800" dirty="0">
                <a:effectLst/>
                <a:latin typeface="Times New Roman" panose="02020603050405020304" pitchFamily="18" charset="0"/>
                <a:ea typeface="Times New Roman" panose="02020603050405020304" pitchFamily="18" charset="0"/>
              </a:rPr>
              <a:t>, 2022). </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endParaRPr lang="en-IN" dirty="0"/>
          </a:p>
        </p:txBody>
      </p:sp>
      <p:sp>
        <p:nvSpPr>
          <p:cNvPr id="4" name="Slide Number Placeholder 3"/>
          <p:cNvSpPr>
            <a:spLocks noGrp="1"/>
          </p:cNvSpPr>
          <p:nvPr>
            <p:ph type="sldNum" sz="quarter" idx="5"/>
          </p:nvPr>
        </p:nvSpPr>
        <p:spPr/>
        <p:txBody>
          <a:bodyPr/>
          <a:lstStyle/>
          <a:p>
            <a:fld id="{80E16CF8-9E0F-439B-8C09-3B78FB45C518}" type="slidenum">
              <a:rPr lang="en-IN" smtClean="0"/>
              <a:t>9</a:t>
            </a:fld>
            <a:endParaRPr lang="en-IN"/>
          </a:p>
        </p:txBody>
      </p:sp>
    </p:spTree>
    <p:extLst>
      <p:ext uri="{BB962C8B-B14F-4D97-AF65-F5344CB8AC3E}">
        <p14:creationId xmlns:p14="http://schemas.microsoft.com/office/powerpoint/2010/main" val="18417722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6092557C-D534-4104-AF8F-FD9C881D184D}" type="datetimeFigureOut">
              <a:rPr lang="en-IN" smtClean="0"/>
              <a:t>23/03/23</a:t>
            </a:fld>
            <a:endParaRPr lang="en-IN"/>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IN"/>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18A9FE7B-FE03-41F5-946E-4935796CC7FD}" type="slidenum">
              <a:rPr lang="en-IN" smtClean="0"/>
              <a:t>‹#›</a:t>
            </a:fld>
            <a:endParaRPr lang="en-IN"/>
          </a:p>
        </p:txBody>
      </p:sp>
    </p:spTree>
    <p:extLst>
      <p:ext uri="{BB962C8B-B14F-4D97-AF65-F5344CB8AC3E}">
        <p14:creationId xmlns:p14="http://schemas.microsoft.com/office/powerpoint/2010/main" val="214155139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92557C-D534-4104-AF8F-FD9C881D184D}" type="datetimeFigureOut">
              <a:rPr lang="en-IN" smtClean="0"/>
              <a:t>23/03/23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8A9FE7B-FE03-41F5-946E-4935796CC7FD}" type="slidenum">
              <a:rPr lang="en-IN" smtClean="0"/>
              <a:t>‹#›</a:t>
            </a:fld>
            <a:endParaRPr lang="en-IN"/>
          </a:p>
        </p:txBody>
      </p:sp>
    </p:spTree>
    <p:extLst>
      <p:ext uri="{BB962C8B-B14F-4D97-AF65-F5344CB8AC3E}">
        <p14:creationId xmlns:p14="http://schemas.microsoft.com/office/powerpoint/2010/main" val="27820693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6092557C-D534-4104-AF8F-FD9C881D184D}" type="datetimeFigureOut">
              <a:rPr lang="en-IN" smtClean="0"/>
              <a:t>23/03/23</a:t>
            </a:fld>
            <a:endParaRPr lang="en-IN"/>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IN"/>
          </a:p>
        </p:txBody>
      </p:sp>
      <p:sp>
        <p:nvSpPr>
          <p:cNvPr id="6" name="Slide Number Placeholder 5"/>
          <p:cNvSpPr>
            <a:spLocks noGrp="1"/>
          </p:cNvSpPr>
          <p:nvPr>
            <p:ph type="sldNum" sz="quarter" idx="12"/>
          </p:nvPr>
        </p:nvSpPr>
        <p:spPr>
          <a:xfrm>
            <a:off x="8604504" y="5211060"/>
            <a:ext cx="2112264" cy="228600"/>
          </a:xfrm>
        </p:spPr>
        <p:txBody>
          <a:bodyPr/>
          <a:lstStyle/>
          <a:p>
            <a:fld id="{18A9FE7B-FE03-41F5-946E-4935796CC7FD}" type="slidenum">
              <a:rPr lang="en-IN" smtClean="0"/>
              <a:t>‹#›</a:t>
            </a:fld>
            <a:endParaRPr lang="en-IN"/>
          </a:p>
        </p:txBody>
      </p:sp>
    </p:spTree>
    <p:extLst>
      <p:ext uri="{BB962C8B-B14F-4D97-AF65-F5344CB8AC3E}">
        <p14:creationId xmlns:p14="http://schemas.microsoft.com/office/powerpoint/2010/main" val="236405105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92557C-D534-4104-AF8F-FD9C881D184D}" type="datetimeFigureOut">
              <a:rPr lang="en-IN" smtClean="0"/>
              <a:t>23/03/23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8A9FE7B-FE03-41F5-946E-4935796CC7FD}" type="slidenum">
              <a:rPr lang="en-IN" smtClean="0"/>
              <a:t>‹#›</a:t>
            </a:fld>
            <a:endParaRPr lang="en-IN"/>
          </a:p>
        </p:txBody>
      </p:sp>
    </p:spTree>
    <p:extLst>
      <p:ext uri="{BB962C8B-B14F-4D97-AF65-F5344CB8AC3E}">
        <p14:creationId xmlns:p14="http://schemas.microsoft.com/office/powerpoint/2010/main" val="4839054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92557C-D534-4104-AF8F-FD9C881D184D}" type="datetimeFigureOut">
              <a:rPr lang="en-IN" smtClean="0"/>
              <a:t>23/03/23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8A9FE7B-FE03-41F5-946E-4935796CC7FD}" type="slidenum">
              <a:rPr lang="en-IN" smtClean="0"/>
              <a:t>‹#›</a:t>
            </a:fld>
            <a:endParaRPr lang="en-IN"/>
          </a:p>
        </p:txBody>
      </p:sp>
    </p:spTree>
    <p:extLst>
      <p:ext uri="{BB962C8B-B14F-4D97-AF65-F5344CB8AC3E}">
        <p14:creationId xmlns:p14="http://schemas.microsoft.com/office/powerpoint/2010/main" val="27345410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92557C-D534-4104-AF8F-FD9C881D184D}" type="datetimeFigureOut">
              <a:rPr lang="en-IN" smtClean="0"/>
              <a:t>23/03/23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8A9FE7B-FE03-41F5-946E-4935796CC7FD}" type="slidenum">
              <a:rPr lang="en-IN" smtClean="0"/>
              <a:t>‹#›</a:t>
            </a:fld>
            <a:endParaRPr lang="en-IN"/>
          </a:p>
        </p:txBody>
      </p:sp>
    </p:spTree>
    <p:extLst>
      <p:ext uri="{BB962C8B-B14F-4D97-AF65-F5344CB8AC3E}">
        <p14:creationId xmlns:p14="http://schemas.microsoft.com/office/powerpoint/2010/main" val="6605653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92557C-D534-4104-AF8F-FD9C881D184D}" type="datetimeFigureOut">
              <a:rPr lang="en-IN" smtClean="0"/>
              <a:t>23/03/23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8A9FE7B-FE03-41F5-946E-4935796CC7FD}" type="slidenum">
              <a:rPr lang="en-IN" smtClean="0"/>
              <a:t>‹#›</a:t>
            </a:fld>
            <a:endParaRPr lang="en-IN"/>
          </a:p>
        </p:txBody>
      </p:sp>
    </p:spTree>
    <p:extLst>
      <p:ext uri="{BB962C8B-B14F-4D97-AF65-F5344CB8AC3E}">
        <p14:creationId xmlns:p14="http://schemas.microsoft.com/office/powerpoint/2010/main" val="532104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6092557C-D534-4104-AF8F-FD9C881D184D}" type="datetimeFigureOut">
              <a:rPr lang="en-IN" smtClean="0"/>
              <a:t>23/03/23</a:t>
            </a:fld>
            <a:endParaRPr lang="en-IN"/>
          </a:p>
        </p:txBody>
      </p:sp>
      <p:sp>
        <p:nvSpPr>
          <p:cNvPr id="9" name="Footer Placeholder 8"/>
          <p:cNvSpPr>
            <a:spLocks noGrp="1"/>
          </p:cNvSpPr>
          <p:nvPr>
            <p:ph type="ftr" sz="quarter" idx="11"/>
          </p:nvPr>
        </p:nvSpPr>
        <p:spPr/>
        <p:txBody>
          <a:bodyPr/>
          <a:lstStyle>
            <a:lvl1pPr algn="r">
              <a:defRPr/>
            </a:lvl1pPr>
          </a:lstStyle>
          <a:p>
            <a:endParaRPr lang="en-IN"/>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18A9FE7B-FE03-41F5-946E-4935796CC7FD}" type="slidenum">
              <a:rPr lang="en-IN" smtClean="0"/>
              <a:t>‹#›</a:t>
            </a:fld>
            <a:endParaRPr lang="en-IN"/>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119240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6092557C-D534-4104-AF8F-FD9C881D184D}" type="datetimeFigureOut">
              <a:rPr lang="en-IN" smtClean="0"/>
              <a:t>23/03/23</a:t>
            </a:fld>
            <a:endParaRPr lang="en-IN"/>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IN"/>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18A9FE7B-FE03-41F5-946E-4935796CC7FD}" type="slidenum">
              <a:rPr lang="en-IN" smtClean="0"/>
              <a:t>‹#›</a:t>
            </a:fld>
            <a:endParaRPr lang="en-IN"/>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40364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92557C-D534-4104-AF8F-FD9C881D184D}" type="datetimeFigureOut">
              <a:rPr lang="en-IN" smtClean="0"/>
              <a:t>23/03/23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8A9FE7B-FE03-41F5-946E-4935796CC7FD}" type="slidenum">
              <a:rPr lang="en-IN" smtClean="0"/>
              <a:t>‹#›</a:t>
            </a:fld>
            <a:endParaRPr lang="en-IN"/>
          </a:p>
        </p:txBody>
      </p:sp>
    </p:spTree>
    <p:extLst>
      <p:ext uri="{BB962C8B-B14F-4D97-AF65-F5344CB8AC3E}">
        <p14:creationId xmlns:p14="http://schemas.microsoft.com/office/powerpoint/2010/main" val="2454837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92557C-D534-4104-AF8F-FD9C881D184D}" type="datetimeFigureOut">
              <a:rPr lang="en-IN" smtClean="0"/>
              <a:t>23/03/23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8A9FE7B-FE03-41F5-946E-4935796CC7FD}" type="slidenum">
              <a:rPr lang="en-IN" smtClean="0"/>
              <a:t>‹#›</a:t>
            </a:fld>
            <a:endParaRPr lang="en-IN"/>
          </a:p>
        </p:txBody>
      </p:sp>
    </p:spTree>
    <p:extLst>
      <p:ext uri="{BB962C8B-B14F-4D97-AF65-F5344CB8AC3E}">
        <p14:creationId xmlns:p14="http://schemas.microsoft.com/office/powerpoint/2010/main" val="163594779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6092557C-D534-4104-AF8F-FD9C881D184D}" type="datetimeFigureOut">
              <a:rPr lang="en-IN" smtClean="0"/>
              <a:t>23/03/23</a:t>
            </a:fld>
            <a:endParaRPr lang="en-IN"/>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IN"/>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18A9FE7B-FE03-41F5-946E-4935796CC7FD}" type="slidenum">
              <a:rPr lang="en-IN" smtClean="0"/>
              <a:t>‹#›</a:t>
            </a:fld>
            <a:endParaRPr lang="en-IN"/>
          </a:p>
        </p:txBody>
      </p:sp>
    </p:spTree>
    <p:extLst>
      <p:ext uri="{BB962C8B-B14F-4D97-AF65-F5344CB8AC3E}">
        <p14:creationId xmlns:p14="http://schemas.microsoft.com/office/powerpoint/2010/main" val="23487055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xmlns="" id="{EA392DF1-A810-FDD8-57A5-CF6DE2C84E62}"/>
              </a:ext>
            </a:extLst>
          </p:cNvPr>
          <p:cNvPicPr>
            <a:picLocks noChangeAspect="1"/>
          </p:cNvPicPr>
          <p:nvPr/>
        </p:nvPicPr>
        <p:blipFill>
          <a:blip r:embed="rId2"/>
          <a:stretch>
            <a:fillRect/>
          </a:stretch>
        </p:blipFill>
        <p:spPr>
          <a:xfrm>
            <a:off x="5907677" y="2377440"/>
            <a:ext cx="4558393" cy="2552700"/>
          </a:xfrm>
          <a:prstGeom prst="rect">
            <a:avLst/>
          </a:prstGeom>
          <a:ln>
            <a:noFill/>
          </a:ln>
          <a:effectLst>
            <a:outerShdw blurRad="292100" dist="139700" dir="2700000" algn="tl" rotWithShape="0">
              <a:srgbClr val="333333">
                <a:alpha val="65000"/>
              </a:srgbClr>
            </a:outerShdw>
          </a:effectLst>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20607" y="1514250"/>
            <a:ext cx="2951012" cy="3824667"/>
          </a:xfrm>
          <a:prstGeom prst="rect">
            <a:avLst/>
          </a:prstGeom>
        </p:spPr>
      </p:pic>
    </p:spTree>
    <p:extLst>
      <p:ext uri="{BB962C8B-B14F-4D97-AF65-F5344CB8AC3E}">
        <p14:creationId xmlns:p14="http://schemas.microsoft.com/office/powerpoint/2010/main" val="1722317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E538E65-59DB-51A6-A45A-717B95FF5B59}"/>
              </a:ext>
            </a:extLst>
          </p:cNvPr>
          <p:cNvSpPr>
            <a:spLocks noGrp="1"/>
          </p:cNvSpPr>
          <p:nvPr>
            <p:ph type="title"/>
          </p:nvPr>
        </p:nvSpPr>
        <p:spPr/>
        <p:txBody>
          <a:bodyPr>
            <a:normAutofit/>
          </a:bodyPr>
          <a:lstStyle/>
          <a:p>
            <a:r>
              <a:rPr lang="en-GB" sz="4800" b="1" dirty="0">
                <a:effectLst/>
                <a:latin typeface="Times New Roman" panose="02020603050405020304" pitchFamily="18" charset="0"/>
                <a:ea typeface="Times New Roman" panose="02020603050405020304" pitchFamily="18" charset="0"/>
              </a:rPr>
              <a:t>Table of Contents</a:t>
            </a:r>
            <a:endParaRPr lang="en-IN" sz="4800" dirty="0"/>
          </a:p>
        </p:txBody>
      </p:sp>
      <p:sp>
        <p:nvSpPr>
          <p:cNvPr id="3" name="Content Placeholder 2">
            <a:extLst>
              <a:ext uri="{FF2B5EF4-FFF2-40B4-BE49-F238E27FC236}">
                <a16:creationId xmlns:a16="http://schemas.microsoft.com/office/drawing/2014/main" xmlns="" id="{984E6A9D-CECD-05BC-C32B-DE978E641A17}"/>
              </a:ext>
            </a:extLst>
          </p:cNvPr>
          <p:cNvSpPr>
            <a:spLocks noGrp="1"/>
          </p:cNvSpPr>
          <p:nvPr>
            <p:ph idx="1"/>
          </p:nvPr>
        </p:nvSpPr>
        <p:spPr>
          <a:xfrm>
            <a:off x="838200" y="1825625"/>
            <a:ext cx="10515600" cy="4667250"/>
          </a:xfrm>
        </p:spPr>
        <p:txBody>
          <a:bodyPr>
            <a:noAutofit/>
          </a:bodyPr>
          <a:lstStyle/>
          <a:p>
            <a:pPr algn="just">
              <a:lnSpc>
                <a:spcPct val="100000"/>
              </a:lnSpc>
              <a:buFont typeface="Wingdings" panose="05000000000000000000" pitchFamily="2" charset="2"/>
              <a:buChar char="§"/>
            </a:pPr>
            <a:r>
              <a:rPr lang="en-IN" sz="2400" b="1" dirty="0">
                <a:latin typeface="Times New Roman" panose="02020603050405020304" pitchFamily="18" charset="0"/>
                <a:cs typeface="Times New Roman" panose="02020603050405020304" pitchFamily="18" charset="0"/>
              </a:rPr>
              <a:t>Slide: 3 – Introduction</a:t>
            </a:r>
          </a:p>
          <a:p>
            <a:pPr algn="just">
              <a:lnSpc>
                <a:spcPct val="100000"/>
              </a:lnSpc>
              <a:spcAft>
                <a:spcPts val="800"/>
              </a:spcAft>
              <a:buFont typeface="Wingdings" panose="05000000000000000000" pitchFamily="2" charset="2"/>
              <a:buChar char="§"/>
            </a:pPr>
            <a:r>
              <a:rPr lang="en-GB" sz="2400" b="1" dirty="0">
                <a:effectLst/>
                <a:latin typeface="Times New Roman" panose="02020603050405020304" pitchFamily="18" charset="0"/>
                <a:ea typeface="Times New Roman" panose="02020603050405020304" pitchFamily="18" charset="0"/>
                <a:cs typeface="Times New Roman" panose="02020603050405020304" pitchFamily="18" charset="0"/>
              </a:rPr>
              <a:t>Slide 4: Short-Term Talent Acquisition Strategies</a:t>
            </a:r>
          </a:p>
          <a:p>
            <a:pPr algn="just">
              <a:lnSpc>
                <a:spcPct val="100000"/>
              </a:lnSpc>
              <a:spcAft>
                <a:spcPts val="800"/>
              </a:spcAft>
              <a:buFont typeface="Wingdings" panose="05000000000000000000" pitchFamily="2" charset="2"/>
              <a:buChar char="§"/>
            </a:pPr>
            <a:r>
              <a:rPr lang="en-GB" sz="2400" b="1" dirty="0">
                <a:effectLst/>
                <a:latin typeface="Times New Roman" panose="02020603050405020304" pitchFamily="18" charset="0"/>
                <a:ea typeface="Times New Roman" panose="02020603050405020304" pitchFamily="18" charset="0"/>
                <a:cs typeface="Times New Roman" panose="02020603050405020304" pitchFamily="18" charset="0"/>
              </a:rPr>
              <a:t>Slide 5: Long-Term Talent Acquisition Strategies</a:t>
            </a:r>
            <a:endParaRPr lang="en-IN" sz="24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00000"/>
              </a:lnSpc>
              <a:spcAft>
                <a:spcPts val="800"/>
              </a:spcAft>
              <a:buFont typeface="Wingdings" panose="05000000000000000000" pitchFamily="2" charset="2"/>
              <a:buChar char="§"/>
            </a:pPr>
            <a:r>
              <a:rPr lang="en-GB" sz="2400" b="1" dirty="0">
                <a:effectLst/>
                <a:latin typeface="Times New Roman" panose="02020603050405020304" pitchFamily="18" charset="0"/>
                <a:ea typeface="Times New Roman" panose="02020603050405020304" pitchFamily="18" charset="0"/>
                <a:cs typeface="Times New Roman" panose="02020603050405020304" pitchFamily="18" charset="0"/>
              </a:rPr>
              <a:t>Slide 6: Monetary Incentives Methods</a:t>
            </a:r>
            <a:endParaRPr lang="en-IN" sz="24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00000"/>
              </a:lnSpc>
              <a:spcAft>
                <a:spcPts val="800"/>
              </a:spcAft>
              <a:buFont typeface="Wingdings" panose="05000000000000000000" pitchFamily="2" charset="2"/>
              <a:buChar char="§"/>
            </a:pPr>
            <a:r>
              <a:rPr lang="en-GB" sz="2400" b="1" dirty="0">
                <a:effectLst/>
                <a:latin typeface="Times New Roman" panose="02020603050405020304" pitchFamily="18" charset="0"/>
                <a:ea typeface="Times New Roman" panose="02020603050405020304" pitchFamily="18" charset="0"/>
                <a:cs typeface="Times New Roman" panose="02020603050405020304" pitchFamily="18" charset="0"/>
              </a:rPr>
              <a:t>Slide 7: Non-Monetary Incentives Methods</a:t>
            </a:r>
            <a:endParaRPr lang="en-IN" sz="24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00000"/>
              </a:lnSpc>
              <a:spcAft>
                <a:spcPts val="800"/>
              </a:spcAft>
              <a:buFont typeface="Wingdings" panose="05000000000000000000" pitchFamily="2" charset="2"/>
              <a:buChar char="§"/>
            </a:pPr>
            <a:r>
              <a:rPr lang="en-GB" sz="2400" b="1" dirty="0">
                <a:effectLst/>
                <a:latin typeface="Times New Roman" panose="02020603050405020304" pitchFamily="18" charset="0"/>
                <a:ea typeface="Times New Roman" panose="02020603050405020304" pitchFamily="18" charset="0"/>
                <a:cs typeface="Times New Roman" panose="02020603050405020304" pitchFamily="18" charset="0"/>
              </a:rPr>
              <a:t>Slide: 8: Conclusion</a:t>
            </a:r>
            <a:endParaRPr lang="en-IN" sz="24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00000"/>
              </a:lnSpc>
              <a:spcAft>
                <a:spcPts val="800"/>
              </a:spcAft>
              <a:buFont typeface="Wingdings" panose="05000000000000000000" pitchFamily="2" charset="2"/>
              <a:buChar char="§"/>
            </a:pPr>
            <a:r>
              <a:rPr lang="en-GB" sz="2400" b="1" dirty="0">
                <a:effectLst/>
                <a:latin typeface="Times New Roman" panose="02020603050405020304" pitchFamily="18" charset="0"/>
                <a:ea typeface="Times New Roman" panose="02020603050405020304" pitchFamily="18" charset="0"/>
                <a:cs typeface="Times New Roman" panose="02020603050405020304" pitchFamily="18" charset="0"/>
              </a:rPr>
              <a:t>Slide 9: Recommendation</a:t>
            </a:r>
            <a:endParaRPr lang="en-IN" sz="24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00000"/>
              </a:lnSpc>
              <a:spcAft>
                <a:spcPts val="800"/>
              </a:spcAft>
              <a:buFont typeface="Wingdings" panose="05000000000000000000" pitchFamily="2" charset="2"/>
              <a:buChar char="§"/>
            </a:pPr>
            <a:r>
              <a:rPr lang="en-GB" sz="2400" b="1" dirty="0">
                <a:effectLst/>
                <a:latin typeface="Times New Roman" panose="02020603050405020304" pitchFamily="18" charset="0"/>
                <a:ea typeface="Times New Roman" panose="02020603050405020304" pitchFamily="18" charset="0"/>
                <a:cs typeface="Times New Roman" panose="02020603050405020304" pitchFamily="18" charset="0"/>
              </a:rPr>
              <a:t>Slide 10: References</a:t>
            </a:r>
            <a:endParaRPr lang="en-IN" sz="24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00000"/>
              </a:lnSpc>
              <a:spcAft>
                <a:spcPts val="800"/>
              </a:spcAft>
              <a:buFont typeface="Wingdings" panose="05000000000000000000" pitchFamily="2" charset="2"/>
              <a:buChar char="§"/>
            </a:pPr>
            <a:endParaRPr lang="en-IN" sz="2400" b="1"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xmlns="" id="{311178E2-1576-B7CD-9A25-64184978F58C}"/>
              </a:ext>
            </a:extLst>
          </p:cNvPr>
          <p:cNvPicPr>
            <a:picLocks noChangeAspect="1"/>
          </p:cNvPicPr>
          <p:nvPr/>
        </p:nvPicPr>
        <p:blipFill>
          <a:blip r:embed="rId2"/>
          <a:stretch>
            <a:fillRect/>
          </a:stretch>
        </p:blipFill>
        <p:spPr>
          <a:xfrm>
            <a:off x="7964450" y="3274087"/>
            <a:ext cx="3845598" cy="3139439"/>
          </a:xfrm>
          <a:prstGeom prst="rect">
            <a:avLst/>
          </a:prstGeom>
          <a:ln>
            <a:noFill/>
          </a:ln>
          <a:effectLst>
            <a:outerShdw blurRad="292100" dist="139700" dir="2700000" algn="tl" rotWithShape="0">
              <a:srgbClr val="333333">
                <a:alpha val="65000"/>
              </a:srgbClr>
            </a:outerShdw>
          </a:effectLst>
        </p:spPr>
        <p:style>
          <a:lnRef idx="2">
            <a:schemeClr val="dk1"/>
          </a:lnRef>
          <a:fillRef idx="1">
            <a:schemeClr val="lt1"/>
          </a:fillRef>
          <a:effectRef idx="0">
            <a:schemeClr val="dk1"/>
          </a:effectRef>
          <a:fontRef idx="minor">
            <a:schemeClr val="dk1"/>
          </a:fontRef>
        </p:style>
      </p:pic>
    </p:spTree>
    <p:extLst>
      <p:ext uri="{BB962C8B-B14F-4D97-AF65-F5344CB8AC3E}">
        <p14:creationId xmlns:p14="http://schemas.microsoft.com/office/powerpoint/2010/main" val="2683395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8ED4B83-5CBD-C892-6450-EC9EB5A24584}"/>
              </a:ext>
            </a:extLst>
          </p:cNvPr>
          <p:cNvSpPr>
            <a:spLocks noGrp="1"/>
          </p:cNvSpPr>
          <p:nvPr>
            <p:ph type="title"/>
          </p:nvPr>
        </p:nvSpPr>
        <p:spPr/>
        <p:txBody>
          <a:bodyPr>
            <a:normAutofit/>
          </a:bodyPr>
          <a:lstStyle/>
          <a:p>
            <a:r>
              <a:rPr lang="en-GB" sz="4800" b="1" dirty="0">
                <a:effectLst/>
                <a:latin typeface="Times New Roman" panose="02020603050405020304" pitchFamily="18" charset="0"/>
                <a:ea typeface="Times New Roman" panose="02020603050405020304" pitchFamily="18" charset="0"/>
              </a:rPr>
              <a:t>Introduction</a:t>
            </a:r>
            <a:endParaRPr lang="en-IN" sz="4800" dirty="0"/>
          </a:p>
        </p:txBody>
      </p:sp>
      <p:sp>
        <p:nvSpPr>
          <p:cNvPr id="3" name="Content Placeholder 2">
            <a:extLst>
              <a:ext uri="{FF2B5EF4-FFF2-40B4-BE49-F238E27FC236}">
                <a16:creationId xmlns:a16="http://schemas.microsoft.com/office/drawing/2014/main" xmlns="" id="{50903B53-EE4F-86AE-2C65-554885DDC2E0}"/>
              </a:ext>
            </a:extLst>
          </p:cNvPr>
          <p:cNvSpPr>
            <a:spLocks noGrp="1"/>
          </p:cNvSpPr>
          <p:nvPr>
            <p:ph idx="1"/>
          </p:nvPr>
        </p:nvSpPr>
        <p:spPr>
          <a:xfrm>
            <a:off x="904568" y="1837649"/>
            <a:ext cx="10058400" cy="3931920"/>
          </a:xfrm>
        </p:spPr>
        <p:txBody>
          <a:bodyPr>
            <a:normAutofit/>
          </a:bodyPr>
          <a:lstStyle/>
          <a:p>
            <a:pPr lvl="0" algn="just">
              <a:lnSpc>
                <a:spcPct val="100000"/>
              </a:lnSpc>
              <a:spcAft>
                <a:spcPts val="800"/>
              </a:spcAft>
              <a:buFont typeface="Wingdings" panose="05000000000000000000" pitchFamily="2" charset="2"/>
              <a:buChar char="§"/>
            </a:pPr>
            <a:r>
              <a:rPr lang="en-GB" sz="2400" u="none" strike="noStrike" dirty="0">
                <a:effectLst/>
                <a:latin typeface="Times New Roman" panose="02020603050405020304" pitchFamily="18" charset="0"/>
                <a:ea typeface="Times New Roman" panose="02020603050405020304" pitchFamily="18" charset="0"/>
              </a:rPr>
              <a:t>Steak &amp; Lobster is a restaurant in the United Kingdom which serves the best steak and lobster (Steak and lobster, 2023). </a:t>
            </a:r>
            <a:endParaRPr lang="en-GB" sz="2400" u="none" strike="noStrike" dirty="0" smtClean="0">
              <a:effectLst/>
              <a:latin typeface="Times New Roman" panose="02020603050405020304" pitchFamily="18" charset="0"/>
              <a:ea typeface="Times New Roman" panose="02020603050405020304" pitchFamily="18" charset="0"/>
            </a:endParaRPr>
          </a:p>
          <a:p>
            <a:pPr lvl="0" algn="just">
              <a:spcAft>
                <a:spcPts val="800"/>
              </a:spcAft>
              <a:buFont typeface="Wingdings" panose="05000000000000000000" pitchFamily="2" charset="2"/>
              <a:buChar char="§"/>
            </a:pPr>
            <a:r>
              <a:rPr lang="en-GB" sz="2400" dirty="0">
                <a:latin typeface="Times New Roman" charset="0"/>
                <a:ea typeface="Times New Roman" charset="0"/>
                <a:cs typeface="Times New Roman" charset="0"/>
              </a:rPr>
              <a:t>Steak and Lobster is part of the Radisson </a:t>
            </a:r>
            <a:r>
              <a:rPr lang="en-GB" sz="2400" dirty="0" err="1">
                <a:latin typeface="Times New Roman" charset="0"/>
                <a:ea typeface="Times New Roman" charset="0"/>
                <a:cs typeface="Times New Roman" charset="0"/>
              </a:rPr>
              <a:t>Blu</a:t>
            </a:r>
            <a:r>
              <a:rPr lang="en-GB" sz="2400" dirty="0">
                <a:latin typeface="Times New Roman" charset="0"/>
                <a:ea typeface="Times New Roman" charset="0"/>
                <a:cs typeface="Times New Roman" charset="0"/>
              </a:rPr>
              <a:t> Edwardian </a:t>
            </a:r>
            <a:r>
              <a:rPr lang="en-GB" sz="2400" dirty="0" smtClean="0">
                <a:latin typeface="Times New Roman" charset="0"/>
                <a:ea typeface="Times New Roman" charset="0"/>
                <a:cs typeface="Times New Roman" charset="0"/>
              </a:rPr>
              <a:t>hotels</a:t>
            </a:r>
          </a:p>
          <a:p>
            <a:pPr lvl="0" algn="just">
              <a:spcAft>
                <a:spcPts val="800"/>
              </a:spcAft>
              <a:buFont typeface="Wingdings" panose="05000000000000000000" pitchFamily="2" charset="2"/>
              <a:buChar char="§"/>
            </a:pPr>
            <a:r>
              <a:rPr lang="en-GB" sz="2400" u="none" strike="noStrike" dirty="0" smtClean="0">
                <a:effectLst/>
                <a:latin typeface="Times New Roman" panose="02020603050405020304" pitchFamily="18" charset="0"/>
                <a:ea typeface="Times New Roman" panose="02020603050405020304" pitchFamily="18" charset="0"/>
              </a:rPr>
              <a:t>Simplicity </a:t>
            </a:r>
            <a:r>
              <a:rPr lang="en-GB" sz="2400" u="none" strike="noStrike" dirty="0">
                <a:effectLst/>
                <a:latin typeface="Times New Roman" panose="02020603050405020304" pitchFamily="18" charset="0"/>
                <a:ea typeface="Times New Roman" panose="02020603050405020304" pitchFamily="18" charset="0"/>
              </a:rPr>
              <a:t>and fine quality are the two signature features of this restaurant.</a:t>
            </a:r>
            <a:endParaRPr lang="en-IN" sz="2400" u="none" strike="noStrike" dirty="0">
              <a:effectLst/>
              <a:latin typeface="Times New Roman" panose="02020603050405020304" pitchFamily="18" charset="0"/>
              <a:ea typeface="Times New Roman" panose="02020603050405020304" pitchFamily="18" charset="0"/>
            </a:endParaRPr>
          </a:p>
          <a:p>
            <a:pPr lvl="0" algn="just">
              <a:spcAft>
                <a:spcPts val="800"/>
              </a:spcAft>
              <a:buFont typeface="Wingdings" panose="05000000000000000000" pitchFamily="2" charset="2"/>
              <a:buChar char="§"/>
            </a:pPr>
            <a:r>
              <a:rPr lang="en-GB" sz="2400" dirty="0">
                <a:latin typeface="Times New Roman" panose="02020603050405020304" pitchFamily="18" charset="0"/>
                <a:ea typeface="Times New Roman" panose="02020603050405020304" pitchFamily="18" charset="0"/>
              </a:rPr>
              <a:t>The restaurant has a branch on Warren Street and Granville Place in London and Bath Road in Middlesex</a:t>
            </a:r>
            <a:endParaRPr lang="en-IN" sz="2400" dirty="0"/>
          </a:p>
        </p:txBody>
      </p:sp>
      <p:pic>
        <p:nvPicPr>
          <p:cNvPr id="6" name="Picture 5">
            <a:extLst>
              <a:ext uri="{FF2B5EF4-FFF2-40B4-BE49-F238E27FC236}">
                <a16:creationId xmlns:a16="http://schemas.microsoft.com/office/drawing/2014/main" xmlns="" id="{F6FF005C-793A-9B5F-4EA2-7E0669889B74}"/>
              </a:ext>
            </a:extLst>
          </p:cNvPr>
          <p:cNvPicPr>
            <a:picLocks noChangeAspect="1"/>
          </p:cNvPicPr>
          <p:nvPr/>
        </p:nvPicPr>
        <p:blipFill>
          <a:blip r:embed="rId3"/>
          <a:stretch>
            <a:fillRect/>
          </a:stretch>
        </p:blipFill>
        <p:spPr>
          <a:xfrm>
            <a:off x="6969794" y="4401919"/>
            <a:ext cx="4386464" cy="209846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310308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3BE479F-0C11-F515-B6CF-39411994BB3B}"/>
              </a:ext>
            </a:extLst>
          </p:cNvPr>
          <p:cNvSpPr>
            <a:spLocks noGrp="1"/>
          </p:cNvSpPr>
          <p:nvPr>
            <p:ph type="title"/>
          </p:nvPr>
        </p:nvSpPr>
        <p:spPr/>
        <p:txBody>
          <a:bodyPr>
            <a:noAutofit/>
          </a:bodyPr>
          <a:lstStyle/>
          <a:p>
            <a:r>
              <a:rPr lang="en-GB" sz="4800" b="1" dirty="0">
                <a:effectLst/>
                <a:latin typeface="Times New Roman" panose="02020603050405020304" pitchFamily="18" charset="0"/>
                <a:ea typeface="Times New Roman" panose="02020603050405020304" pitchFamily="18" charset="0"/>
              </a:rPr>
              <a:t>Short-Term Talent Acquisition Strategies</a:t>
            </a:r>
            <a:endParaRPr lang="en-IN" sz="4800" dirty="0"/>
          </a:p>
        </p:txBody>
      </p:sp>
      <p:sp>
        <p:nvSpPr>
          <p:cNvPr id="3" name="Content Placeholder 2">
            <a:extLst>
              <a:ext uri="{FF2B5EF4-FFF2-40B4-BE49-F238E27FC236}">
                <a16:creationId xmlns:a16="http://schemas.microsoft.com/office/drawing/2014/main" xmlns="" id="{5D86D208-0500-7EDB-FE71-872EE770878D}"/>
              </a:ext>
            </a:extLst>
          </p:cNvPr>
          <p:cNvSpPr>
            <a:spLocks noGrp="1"/>
          </p:cNvSpPr>
          <p:nvPr>
            <p:ph idx="1"/>
          </p:nvPr>
        </p:nvSpPr>
        <p:spPr>
          <a:xfrm>
            <a:off x="685800" y="2209800"/>
            <a:ext cx="6949440" cy="3931920"/>
          </a:xfrm>
        </p:spPr>
        <p:txBody>
          <a:bodyPr>
            <a:normAutofit/>
          </a:bodyPr>
          <a:lstStyle/>
          <a:p>
            <a:pPr lvl="0" algn="just">
              <a:lnSpc>
                <a:spcPct val="100000"/>
              </a:lnSpc>
              <a:spcAft>
                <a:spcPts val="800"/>
              </a:spcAft>
              <a:buFont typeface="Wingdings" panose="05000000000000000000" pitchFamily="2" charset="2"/>
              <a:buChar char="§"/>
            </a:pPr>
            <a:r>
              <a:rPr lang="en-GB" sz="2400" u="none" strike="noStrike" dirty="0">
                <a:effectLst/>
                <a:latin typeface="Times New Roman" panose="02020603050405020304" pitchFamily="18" charset="0"/>
                <a:ea typeface="Times New Roman" panose="02020603050405020304" pitchFamily="18" charset="0"/>
              </a:rPr>
              <a:t>Brand building will help Steak &amp; Lobster to receive better recognition and will assist the company to make the good trust of the customers (Jones, 2022). </a:t>
            </a:r>
            <a:endParaRPr lang="en-IN" sz="2400" u="none" strike="noStrike" dirty="0">
              <a:effectLst/>
              <a:latin typeface="Times New Roman" panose="02020603050405020304" pitchFamily="18" charset="0"/>
              <a:ea typeface="Times New Roman" panose="02020603050405020304" pitchFamily="18" charset="0"/>
            </a:endParaRPr>
          </a:p>
          <a:p>
            <a:pPr lvl="0" algn="just">
              <a:lnSpc>
                <a:spcPct val="100000"/>
              </a:lnSpc>
              <a:spcAft>
                <a:spcPts val="800"/>
              </a:spcAft>
              <a:buFont typeface="Wingdings" panose="05000000000000000000" pitchFamily="2" charset="2"/>
              <a:buChar char="§"/>
            </a:pPr>
            <a:r>
              <a:rPr lang="en-GB" sz="2400" u="none" strike="noStrike" dirty="0">
                <a:effectLst/>
                <a:latin typeface="Times New Roman" panose="02020603050405020304" pitchFamily="18" charset="0"/>
                <a:ea typeface="Times New Roman" panose="02020603050405020304" pitchFamily="18" charset="0"/>
              </a:rPr>
              <a:t>Goal specification will help the restaurant to hire talented and dedicated employees who can plate a good part in the business. </a:t>
            </a:r>
            <a:endParaRPr lang="en-IN" sz="2400" u="none" strike="noStrike" dirty="0">
              <a:effectLst/>
              <a:latin typeface="Times New Roman" panose="02020603050405020304" pitchFamily="18" charset="0"/>
              <a:ea typeface="Times New Roman" panose="02020603050405020304" pitchFamily="18" charset="0"/>
            </a:endParaRPr>
          </a:p>
          <a:p>
            <a:pPr lvl="0" algn="just">
              <a:lnSpc>
                <a:spcPct val="100000"/>
              </a:lnSpc>
              <a:spcAft>
                <a:spcPts val="800"/>
              </a:spcAft>
              <a:buFont typeface="Wingdings" panose="05000000000000000000" pitchFamily="2" charset="2"/>
              <a:buChar char="§"/>
            </a:pPr>
            <a:r>
              <a:rPr lang="en-GB" sz="2400" u="none" strike="noStrike" dirty="0">
                <a:effectLst/>
                <a:latin typeface="Times New Roman" panose="02020603050405020304" pitchFamily="18" charset="0"/>
                <a:ea typeface="Times New Roman" panose="02020603050405020304" pitchFamily="18" charset="0"/>
              </a:rPr>
              <a:t>A balanced work life will help Steak &amp; Lobster to find skilled workers who might increase the productivity and profit of the business (</a:t>
            </a:r>
            <a:r>
              <a:rPr lang="en-GB" sz="2400" u="none" strike="noStrike" dirty="0" err="1">
                <a:effectLst/>
                <a:latin typeface="Times New Roman" panose="02020603050405020304" pitchFamily="18" charset="0"/>
                <a:ea typeface="Times New Roman" panose="02020603050405020304" pitchFamily="18" charset="0"/>
              </a:rPr>
              <a:t>Fuhl</a:t>
            </a:r>
            <a:r>
              <a:rPr lang="en-GB" sz="2400" u="none" strike="noStrike" dirty="0">
                <a:effectLst/>
                <a:latin typeface="Times New Roman" panose="02020603050405020304" pitchFamily="18" charset="0"/>
                <a:ea typeface="Times New Roman" panose="02020603050405020304" pitchFamily="18" charset="0"/>
              </a:rPr>
              <a:t>, 2023). </a:t>
            </a:r>
            <a:endParaRPr lang="en-IN" sz="2400" u="none" strike="noStrike" dirty="0">
              <a:effectLst/>
              <a:latin typeface="Times New Roman" panose="02020603050405020304" pitchFamily="18" charset="0"/>
              <a:ea typeface="Times New Roman" panose="02020603050405020304" pitchFamily="18" charset="0"/>
            </a:endParaRPr>
          </a:p>
          <a:p>
            <a:pPr>
              <a:lnSpc>
                <a:spcPct val="100000"/>
              </a:lnSpc>
              <a:buFont typeface="Wingdings" panose="05000000000000000000" pitchFamily="2" charset="2"/>
              <a:buChar char="§"/>
            </a:pPr>
            <a:endParaRPr lang="en-IN" sz="2400" dirty="0"/>
          </a:p>
        </p:txBody>
      </p:sp>
      <p:pic>
        <p:nvPicPr>
          <p:cNvPr id="4" name="Picture 3">
            <a:extLst>
              <a:ext uri="{FF2B5EF4-FFF2-40B4-BE49-F238E27FC236}">
                <a16:creationId xmlns:a16="http://schemas.microsoft.com/office/drawing/2014/main" xmlns="" id="{2E2329DE-B810-0460-54F0-63E333C38BDD}"/>
              </a:ext>
            </a:extLst>
          </p:cNvPr>
          <p:cNvPicPr>
            <a:picLocks noChangeAspect="1"/>
          </p:cNvPicPr>
          <p:nvPr/>
        </p:nvPicPr>
        <p:blipFill>
          <a:blip r:embed="rId3"/>
          <a:stretch>
            <a:fillRect/>
          </a:stretch>
        </p:blipFill>
        <p:spPr>
          <a:xfrm>
            <a:off x="8227907" y="2438400"/>
            <a:ext cx="3278293" cy="306324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6663869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2D380E-E480-137C-B3B5-08B6CF5D36C9}"/>
              </a:ext>
            </a:extLst>
          </p:cNvPr>
          <p:cNvSpPr>
            <a:spLocks noGrp="1"/>
          </p:cNvSpPr>
          <p:nvPr>
            <p:ph type="title"/>
          </p:nvPr>
        </p:nvSpPr>
        <p:spPr/>
        <p:txBody>
          <a:bodyPr>
            <a:noAutofit/>
          </a:bodyPr>
          <a:lstStyle/>
          <a:p>
            <a:r>
              <a:rPr lang="en-GB" sz="4800" b="1" dirty="0">
                <a:effectLst/>
                <a:latin typeface="Times New Roman" panose="02020603050405020304" pitchFamily="18" charset="0"/>
                <a:ea typeface="Times New Roman" panose="02020603050405020304" pitchFamily="18" charset="0"/>
              </a:rPr>
              <a:t>Long-Term Talent Acquisition Strategies</a:t>
            </a:r>
            <a:endParaRPr lang="en-IN" sz="4800" dirty="0"/>
          </a:p>
        </p:txBody>
      </p:sp>
      <p:sp>
        <p:nvSpPr>
          <p:cNvPr id="3" name="Content Placeholder 2">
            <a:extLst>
              <a:ext uri="{FF2B5EF4-FFF2-40B4-BE49-F238E27FC236}">
                <a16:creationId xmlns:a16="http://schemas.microsoft.com/office/drawing/2014/main" xmlns="" id="{B3D6B015-3EA3-35F6-8093-68F143926CF0}"/>
              </a:ext>
            </a:extLst>
          </p:cNvPr>
          <p:cNvSpPr>
            <a:spLocks noGrp="1"/>
          </p:cNvSpPr>
          <p:nvPr>
            <p:ph idx="1"/>
          </p:nvPr>
        </p:nvSpPr>
        <p:spPr>
          <a:xfrm>
            <a:off x="1066800" y="2103120"/>
            <a:ext cx="5897880" cy="3931920"/>
          </a:xfrm>
        </p:spPr>
        <p:txBody>
          <a:bodyPr>
            <a:normAutofit/>
          </a:bodyPr>
          <a:lstStyle/>
          <a:p>
            <a:pPr lvl="0" algn="just">
              <a:lnSpc>
                <a:spcPct val="100000"/>
              </a:lnSpc>
              <a:spcAft>
                <a:spcPts val="800"/>
              </a:spcAft>
              <a:buFont typeface="Wingdings" panose="05000000000000000000" pitchFamily="2" charset="2"/>
              <a:buChar char="§"/>
            </a:pPr>
            <a:r>
              <a:rPr lang="en-GB" sz="2400" u="none" strike="noStrike" dirty="0">
                <a:effectLst/>
                <a:latin typeface="Times New Roman" panose="02020603050405020304" pitchFamily="18" charset="0"/>
                <a:ea typeface="Times New Roman" panose="02020603050405020304" pitchFamily="18" charset="0"/>
              </a:rPr>
              <a:t>Feedback from the customer will help Steak &amp; Lobster to identify whether the employees are performing effectively or not.</a:t>
            </a:r>
            <a:endParaRPr lang="en-IN" sz="2400" u="none" strike="noStrike" dirty="0">
              <a:effectLst/>
              <a:latin typeface="Times New Roman" panose="02020603050405020304" pitchFamily="18" charset="0"/>
              <a:ea typeface="Times New Roman" panose="02020603050405020304" pitchFamily="18" charset="0"/>
            </a:endParaRPr>
          </a:p>
          <a:p>
            <a:pPr lvl="0" algn="just">
              <a:lnSpc>
                <a:spcPct val="100000"/>
              </a:lnSpc>
              <a:spcAft>
                <a:spcPts val="800"/>
              </a:spcAft>
              <a:buFont typeface="Wingdings" panose="05000000000000000000" pitchFamily="2" charset="2"/>
              <a:buChar char="§"/>
            </a:pPr>
            <a:r>
              <a:rPr lang="en-GB" sz="2400" u="none" strike="noStrike" dirty="0">
                <a:effectLst/>
                <a:latin typeface="Times New Roman" panose="02020603050405020304" pitchFamily="18" charset="0"/>
                <a:ea typeface="Times New Roman" panose="02020603050405020304" pitchFamily="18" charset="0"/>
              </a:rPr>
              <a:t>Training and development will guide the restaurant to improve the performance of the employees.</a:t>
            </a:r>
            <a:endParaRPr lang="en-IN" sz="2400" u="none" strike="noStrike" dirty="0">
              <a:effectLst/>
              <a:latin typeface="Times New Roman" panose="02020603050405020304" pitchFamily="18" charset="0"/>
              <a:ea typeface="Times New Roman" panose="02020603050405020304" pitchFamily="18" charset="0"/>
            </a:endParaRPr>
          </a:p>
          <a:p>
            <a:pPr lvl="0" algn="just">
              <a:lnSpc>
                <a:spcPct val="100000"/>
              </a:lnSpc>
              <a:spcAft>
                <a:spcPts val="800"/>
              </a:spcAft>
              <a:buFont typeface="Wingdings" panose="05000000000000000000" pitchFamily="2" charset="2"/>
              <a:buChar char="§"/>
            </a:pPr>
            <a:r>
              <a:rPr lang="en-GB" sz="2400" u="none" strike="noStrike" dirty="0">
                <a:effectLst/>
                <a:latin typeface="Times New Roman" panose="02020603050405020304" pitchFamily="18" charset="0"/>
                <a:ea typeface="Times New Roman" panose="02020603050405020304" pitchFamily="18" charset="0"/>
              </a:rPr>
              <a:t>The reward will encourage the employees of the restaurant to make more productive performances for the business. </a:t>
            </a:r>
            <a:endParaRPr lang="en-IN" sz="2400" u="none" strike="noStrike" dirty="0">
              <a:effectLst/>
              <a:latin typeface="Times New Roman" panose="02020603050405020304" pitchFamily="18" charset="0"/>
              <a:ea typeface="Times New Roman" panose="02020603050405020304" pitchFamily="18" charset="0"/>
            </a:endParaRPr>
          </a:p>
          <a:p>
            <a:pPr>
              <a:lnSpc>
                <a:spcPct val="100000"/>
              </a:lnSpc>
              <a:buFont typeface="Wingdings" panose="05000000000000000000" pitchFamily="2" charset="2"/>
              <a:buChar char="§"/>
            </a:pPr>
            <a:endParaRPr lang="en-IN" sz="2400" dirty="0"/>
          </a:p>
        </p:txBody>
      </p:sp>
      <p:pic>
        <p:nvPicPr>
          <p:cNvPr id="4" name="Picture 3">
            <a:extLst>
              <a:ext uri="{FF2B5EF4-FFF2-40B4-BE49-F238E27FC236}">
                <a16:creationId xmlns:a16="http://schemas.microsoft.com/office/drawing/2014/main" xmlns="" id="{54E7E890-1A3A-2CDC-8B5E-5D0417578A44}"/>
              </a:ext>
            </a:extLst>
          </p:cNvPr>
          <p:cNvPicPr>
            <a:picLocks noChangeAspect="1"/>
          </p:cNvPicPr>
          <p:nvPr/>
        </p:nvPicPr>
        <p:blipFill>
          <a:blip r:embed="rId3"/>
          <a:stretch>
            <a:fillRect/>
          </a:stretch>
        </p:blipFill>
        <p:spPr>
          <a:xfrm>
            <a:off x="7501890" y="2667000"/>
            <a:ext cx="4126230" cy="280416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3364401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5984C5D-B2FA-4DEE-19DD-39D17A06513C}"/>
              </a:ext>
            </a:extLst>
          </p:cNvPr>
          <p:cNvSpPr>
            <a:spLocks noGrp="1"/>
          </p:cNvSpPr>
          <p:nvPr>
            <p:ph type="title"/>
          </p:nvPr>
        </p:nvSpPr>
        <p:spPr/>
        <p:txBody>
          <a:bodyPr>
            <a:normAutofit/>
          </a:bodyPr>
          <a:lstStyle/>
          <a:p>
            <a:r>
              <a:rPr lang="en-GB" sz="4800" b="1" dirty="0">
                <a:effectLst/>
                <a:latin typeface="Times New Roman" panose="02020603050405020304" pitchFamily="18" charset="0"/>
                <a:ea typeface="Times New Roman" panose="02020603050405020304" pitchFamily="18" charset="0"/>
              </a:rPr>
              <a:t>Monetary Incentives Methods</a:t>
            </a:r>
            <a:endParaRPr lang="en-IN" sz="4800" dirty="0"/>
          </a:p>
        </p:txBody>
      </p:sp>
      <p:sp>
        <p:nvSpPr>
          <p:cNvPr id="3" name="Content Placeholder 2">
            <a:extLst>
              <a:ext uri="{FF2B5EF4-FFF2-40B4-BE49-F238E27FC236}">
                <a16:creationId xmlns:a16="http://schemas.microsoft.com/office/drawing/2014/main" xmlns="" id="{B1DE668E-9023-2521-8C39-D0E0305ED2C2}"/>
              </a:ext>
            </a:extLst>
          </p:cNvPr>
          <p:cNvSpPr>
            <a:spLocks noGrp="1"/>
          </p:cNvSpPr>
          <p:nvPr>
            <p:ph idx="1"/>
          </p:nvPr>
        </p:nvSpPr>
        <p:spPr/>
        <p:txBody>
          <a:bodyPr>
            <a:normAutofit/>
          </a:bodyPr>
          <a:lstStyle/>
          <a:p>
            <a:pPr lvl="0" algn="just">
              <a:lnSpc>
                <a:spcPct val="100000"/>
              </a:lnSpc>
              <a:spcAft>
                <a:spcPts val="800"/>
              </a:spcAft>
              <a:buFont typeface="Wingdings" panose="05000000000000000000" pitchFamily="2" charset="2"/>
              <a:buChar char="§"/>
            </a:pPr>
            <a:r>
              <a:rPr lang="en-GB" sz="2400" u="none" strike="noStrike" dirty="0">
                <a:effectLst/>
                <a:latin typeface="Times New Roman" panose="02020603050405020304" pitchFamily="18" charset="0"/>
                <a:ea typeface="Times New Roman" panose="02020603050405020304" pitchFamily="18" charset="0"/>
              </a:rPr>
              <a:t>Bonus and raise will motivate the employees to work harder for Steak &amp; Lobster.</a:t>
            </a:r>
            <a:endParaRPr lang="en-IN" sz="2400" u="none" strike="noStrike" dirty="0">
              <a:effectLst/>
              <a:latin typeface="Times New Roman" panose="02020603050405020304" pitchFamily="18" charset="0"/>
              <a:ea typeface="Times New Roman" panose="02020603050405020304" pitchFamily="18" charset="0"/>
            </a:endParaRPr>
          </a:p>
          <a:p>
            <a:pPr lvl="0" algn="just">
              <a:lnSpc>
                <a:spcPct val="100000"/>
              </a:lnSpc>
              <a:spcAft>
                <a:spcPts val="800"/>
              </a:spcAft>
              <a:buFont typeface="Wingdings" panose="05000000000000000000" pitchFamily="2" charset="2"/>
              <a:buChar char="§"/>
            </a:pPr>
            <a:r>
              <a:rPr lang="en-GB" sz="2400" u="none" strike="noStrike" dirty="0">
                <a:effectLst/>
                <a:latin typeface="Times New Roman" panose="02020603050405020304" pitchFamily="18" charset="0"/>
                <a:ea typeface="Times New Roman" panose="02020603050405020304" pitchFamily="18" charset="0"/>
              </a:rPr>
              <a:t>Share of profit will make the employees more concerned regarding the profit of the business (</a:t>
            </a:r>
            <a:r>
              <a:rPr lang="en-GB" sz="2400" u="none" strike="noStrike" dirty="0" err="1">
                <a:effectLst/>
                <a:latin typeface="Times New Roman" panose="02020603050405020304" pitchFamily="18" charset="0"/>
                <a:ea typeface="Times New Roman" panose="02020603050405020304" pitchFamily="18" charset="0"/>
              </a:rPr>
              <a:t>Cusson</a:t>
            </a:r>
            <a:r>
              <a:rPr lang="en-GB" sz="2400" u="none" strike="noStrike" dirty="0">
                <a:effectLst/>
                <a:latin typeface="Times New Roman" panose="02020603050405020304" pitchFamily="18" charset="0"/>
                <a:ea typeface="Times New Roman" panose="02020603050405020304" pitchFamily="18" charset="0"/>
              </a:rPr>
              <a:t>, 2023). </a:t>
            </a:r>
            <a:endParaRPr lang="en-IN" sz="2400" u="none" strike="noStrike" dirty="0">
              <a:effectLst/>
              <a:latin typeface="Times New Roman" panose="02020603050405020304" pitchFamily="18" charset="0"/>
              <a:ea typeface="Times New Roman" panose="02020603050405020304" pitchFamily="18" charset="0"/>
            </a:endParaRPr>
          </a:p>
          <a:p>
            <a:pPr>
              <a:lnSpc>
                <a:spcPct val="100000"/>
              </a:lnSpc>
              <a:buFont typeface="Wingdings" panose="05000000000000000000" pitchFamily="2" charset="2"/>
              <a:buChar char="§"/>
            </a:pPr>
            <a:endParaRPr lang="en-IN" sz="2400" dirty="0"/>
          </a:p>
        </p:txBody>
      </p:sp>
      <p:pic>
        <p:nvPicPr>
          <p:cNvPr id="5" name="Picture 4">
            <a:extLst>
              <a:ext uri="{FF2B5EF4-FFF2-40B4-BE49-F238E27FC236}">
                <a16:creationId xmlns:a16="http://schemas.microsoft.com/office/drawing/2014/main" xmlns="" id="{087C8139-4707-4AEC-D1C3-88E7C032914C}"/>
              </a:ext>
            </a:extLst>
          </p:cNvPr>
          <p:cNvPicPr>
            <a:picLocks noChangeAspect="1"/>
          </p:cNvPicPr>
          <p:nvPr/>
        </p:nvPicPr>
        <p:blipFill>
          <a:blip r:embed="rId3"/>
          <a:stretch>
            <a:fillRect/>
          </a:stretch>
        </p:blipFill>
        <p:spPr>
          <a:xfrm>
            <a:off x="7198943" y="3498813"/>
            <a:ext cx="4993057" cy="3359187"/>
          </a:xfrm>
          <a:prstGeom prst="rect">
            <a:avLst/>
          </a:prstGeom>
        </p:spPr>
      </p:pic>
    </p:spTree>
    <p:extLst>
      <p:ext uri="{BB962C8B-B14F-4D97-AF65-F5344CB8AC3E}">
        <p14:creationId xmlns:p14="http://schemas.microsoft.com/office/powerpoint/2010/main" val="39937223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9320CC9-970B-D61C-176A-EA5928477CCA}"/>
              </a:ext>
            </a:extLst>
          </p:cNvPr>
          <p:cNvSpPr>
            <a:spLocks noGrp="1"/>
          </p:cNvSpPr>
          <p:nvPr>
            <p:ph type="title"/>
          </p:nvPr>
        </p:nvSpPr>
        <p:spPr/>
        <p:txBody>
          <a:bodyPr>
            <a:normAutofit/>
          </a:bodyPr>
          <a:lstStyle/>
          <a:p>
            <a:r>
              <a:rPr lang="en-GB" sz="4800" b="1" dirty="0">
                <a:effectLst/>
                <a:latin typeface="Times New Roman" panose="02020603050405020304" pitchFamily="18" charset="0"/>
                <a:ea typeface="Times New Roman" panose="02020603050405020304" pitchFamily="18" charset="0"/>
              </a:rPr>
              <a:t>Non-Monetary Incentives Methods</a:t>
            </a:r>
            <a:endParaRPr lang="en-IN" sz="4800" dirty="0"/>
          </a:p>
        </p:txBody>
      </p:sp>
      <p:sp>
        <p:nvSpPr>
          <p:cNvPr id="3" name="Content Placeholder 2">
            <a:extLst>
              <a:ext uri="{FF2B5EF4-FFF2-40B4-BE49-F238E27FC236}">
                <a16:creationId xmlns:a16="http://schemas.microsoft.com/office/drawing/2014/main" xmlns="" id="{7E2526C4-769D-8041-4486-5A40FB1BCE6A}"/>
              </a:ext>
            </a:extLst>
          </p:cNvPr>
          <p:cNvSpPr>
            <a:spLocks noGrp="1"/>
          </p:cNvSpPr>
          <p:nvPr>
            <p:ph idx="1"/>
          </p:nvPr>
        </p:nvSpPr>
        <p:spPr/>
        <p:txBody>
          <a:bodyPr>
            <a:normAutofit/>
          </a:bodyPr>
          <a:lstStyle/>
          <a:p>
            <a:pPr lvl="0" algn="just">
              <a:lnSpc>
                <a:spcPct val="100000"/>
              </a:lnSpc>
              <a:spcAft>
                <a:spcPts val="800"/>
              </a:spcAft>
              <a:buFont typeface="Wingdings" panose="05000000000000000000" pitchFamily="2" charset="2"/>
              <a:buChar char="§"/>
            </a:pPr>
            <a:r>
              <a:rPr lang="en-GB" sz="2400" u="none" strike="noStrike" dirty="0">
                <a:effectLst/>
                <a:latin typeface="Times New Roman" panose="02020603050405020304" pitchFamily="18" charset="0"/>
                <a:ea typeface="Times New Roman" panose="02020603050405020304" pitchFamily="18" charset="0"/>
              </a:rPr>
              <a:t>Gifts help to create a good bond between employees and employers.</a:t>
            </a:r>
            <a:endParaRPr lang="en-IN" sz="2400" u="none" strike="noStrike" dirty="0">
              <a:effectLst/>
              <a:latin typeface="Times New Roman" panose="02020603050405020304" pitchFamily="18" charset="0"/>
              <a:ea typeface="Times New Roman" panose="02020603050405020304" pitchFamily="18" charset="0"/>
            </a:endParaRPr>
          </a:p>
          <a:p>
            <a:pPr lvl="0" algn="just">
              <a:lnSpc>
                <a:spcPct val="100000"/>
              </a:lnSpc>
              <a:spcAft>
                <a:spcPts val="800"/>
              </a:spcAft>
              <a:buFont typeface="Wingdings" panose="05000000000000000000" pitchFamily="2" charset="2"/>
              <a:buChar char="§"/>
            </a:pPr>
            <a:r>
              <a:rPr lang="en-GB" sz="2400" u="none" strike="noStrike" dirty="0">
                <a:effectLst/>
                <a:latin typeface="Times New Roman" panose="02020603050405020304" pitchFamily="18" charset="0"/>
                <a:ea typeface="Times New Roman" panose="02020603050405020304" pitchFamily="18" charset="0"/>
              </a:rPr>
              <a:t>Rewards boost the employees to provide greater effort (</a:t>
            </a:r>
            <a:r>
              <a:rPr lang="en-GB" sz="2400" u="none" strike="noStrike" dirty="0" err="1">
                <a:effectLst/>
                <a:latin typeface="Times New Roman" panose="02020603050405020304" pitchFamily="18" charset="0"/>
                <a:ea typeface="Times New Roman" panose="02020603050405020304" pitchFamily="18" charset="0"/>
              </a:rPr>
              <a:t>Verlinden</a:t>
            </a:r>
            <a:r>
              <a:rPr lang="en-GB" sz="2400" u="none" strike="noStrike" dirty="0">
                <a:effectLst/>
                <a:latin typeface="Times New Roman" panose="02020603050405020304" pitchFamily="18" charset="0"/>
                <a:ea typeface="Times New Roman" panose="02020603050405020304" pitchFamily="18" charset="0"/>
              </a:rPr>
              <a:t>, 2021). </a:t>
            </a:r>
            <a:endParaRPr lang="en-IN" sz="2400" u="none" strike="noStrike" dirty="0">
              <a:effectLst/>
              <a:latin typeface="Times New Roman" panose="02020603050405020304" pitchFamily="18" charset="0"/>
              <a:ea typeface="Times New Roman" panose="02020603050405020304" pitchFamily="18" charset="0"/>
            </a:endParaRPr>
          </a:p>
          <a:p>
            <a:pPr>
              <a:lnSpc>
                <a:spcPct val="100000"/>
              </a:lnSpc>
              <a:buFont typeface="Wingdings" panose="05000000000000000000" pitchFamily="2" charset="2"/>
              <a:buChar char="§"/>
            </a:pPr>
            <a:endParaRPr lang="en-IN" sz="2400" dirty="0"/>
          </a:p>
        </p:txBody>
      </p:sp>
      <p:pic>
        <p:nvPicPr>
          <p:cNvPr id="5" name="Picture 4">
            <a:extLst>
              <a:ext uri="{FF2B5EF4-FFF2-40B4-BE49-F238E27FC236}">
                <a16:creationId xmlns:a16="http://schemas.microsoft.com/office/drawing/2014/main" xmlns="" id="{D89D5DCD-DBF0-B539-CAB1-01638DB8F47E}"/>
              </a:ext>
            </a:extLst>
          </p:cNvPr>
          <p:cNvPicPr>
            <a:picLocks noChangeAspect="1"/>
          </p:cNvPicPr>
          <p:nvPr/>
        </p:nvPicPr>
        <p:blipFill>
          <a:blip r:embed="rId3"/>
          <a:stretch>
            <a:fillRect/>
          </a:stretch>
        </p:blipFill>
        <p:spPr>
          <a:xfrm>
            <a:off x="6924599" y="3352496"/>
            <a:ext cx="5267401" cy="3505504"/>
          </a:xfrm>
          <a:prstGeom prst="rect">
            <a:avLst/>
          </a:prstGeom>
        </p:spPr>
      </p:pic>
    </p:spTree>
    <p:extLst>
      <p:ext uri="{BB962C8B-B14F-4D97-AF65-F5344CB8AC3E}">
        <p14:creationId xmlns:p14="http://schemas.microsoft.com/office/powerpoint/2010/main" val="33819950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BEB1543-1B89-7906-0086-52B8A7671B5D}"/>
              </a:ext>
            </a:extLst>
          </p:cNvPr>
          <p:cNvSpPr>
            <a:spLocks noGrp="1"/>
          </p:cNvSpPr>
          <p:nvPr>
            <p:ph type="title"/>
          </p:nvPr>
        </p:nvSpPr>
        <p:spPr/>
        <p:txBody>
          <a:bodyPr>
            <a:normAutofit/>
          </a:bodyPr>
          <a:lstStyle/>
          <a:p>
            <a:r>
              <a:rPr lang="en-GB" sz="4800" b="1" dirty="0">
                <a:effectLst/>
                <a:latin typeface="Times New Roman" panose="02020603050405020304" pitchFamily="18" charset="0"/>
                <a:ea typeface="Times New Roman" panose="02020603050405020304" pitchFamily="18" charset="0"/>
              </a:rPr>
              <a:t>Conclusion</a:t>
            </a:r>
            <a:endParaRPr lang="en-IN" sz="4800" dirty="0"/>
          </a:p>
        </p:txBody>
      </p:sp>
      <p:sp>
        <p:nvSpPr>
          <p:cNvPr id="3" name="Content Placeholder 2">
            <a:extLst>
              <a:ext uri="{FF2B5EF4-FFF2-40B4-BE49-F238E27FC236}">
                <a16:creationId xmlns:a16="http://schemas.microsoft.com/office/drawing/2014/main" xmlns="" id="{E36417DE-9465-F52A-0C2C-86CBBB78E07B}"/>
              </a:ext>
            </a:extLst>
          </p:cNvPr>
          <p:cNvSpPr>
            <a:spLocks noGrp="1"/>
          </p:cNvSpPr>
          <p:nvPr>
            <p:ph idx="1"/>
          </p:nvPr>
        </p:nvSpPr>
        <p:spPr/>
        <p:txBody>
          <a:bodyPr>
            <a:normAutofit/>
          </a:bodyPr>
          <a:lstStyle/>
          <a:p>
            <a:pPr lvl="0" algn="just">
              <a:lnSpc>
                <a:spcPct val="100000"/>
              </a:lnSpc>
              <a:spcAft>
                <a:spcPts val="800"/>
              </a:spcAft>
              <a:buFont typeface="Wingdings" panose="05000000000000000000" pitchFamily="2" charset="2"/>
              <a:buChar char="§"/>
            </a:pPr>
            <a:r>
              <a:rPr lang="en-GB" sz="2400" u="none" strike="noStrike" dirty="0">
                <a:effectLst/>
                <a:latin typeface="Times New Roman" panose="02020603050405020304" pitchFamily="18" charset="0"/>
                <a:ea typeface="Times New Roman" panose="02020603050405020304" pitchFamily="18" charset="0"/>
              </a:rPr>
              <a:t>A brief overview of Steak &amp; Lobster has been provided. </a:t>
            </a:r>
            <a:endParaRPr lang="en-IN" sz="2400" u="none" strike="noStrike" dirty="0">
              <a:effectLst/>
              <a:latin typeface="Times New Roman" panose="02020603050405020304" pitchFamily="18" charset="0"/>
              <a:ea typeface="Times New Roman" panose="02020603050405020304" pitchFamily="18" charset="0"/>
            </a:endParaRPr>
          </a:p>
          <a:p>
            <a:pPr lvl="0" algn="just">
              <a:lnSpc>
                <a:spcPct val="100000"/>
              </a:lnSpc>
              <a:spcAft>
                <a:spcPts val="800"/>
              </a:spcAft>
              <a:buFont typeface="Wingdings" panose="05000000000000000000" pitchFamily="2" charset="2"/>
              <a:buChar char="§"/>
            </a:pPr>
            <a:r>
              <a:rPr lang="en-GB" sz="2400" u="none" strike="noStrike" dirty="0">
                <a:effectLst/>
                <a:latin typeface="Times New Roman" panose="02020603050405020304" pitchFamily="18" charset="0"/>
                <a:ea typeface="Times New Roman" panose="02020603050405020304" pitchFamily="18" charset="0"/>
              </a:rPr>
              <a:t>Essential qualities of a good workplace have been discussed. </a:t>
            </a:r>
            <a:endParaRPr lang="en-IN" sz="2400" u="none" strike="noStrike" dirty="0">
              <a:effectLst/>
              <a:latin typeface="Times New Roman" panose="02020603050405020304" pitchFamily="18" charset="0"/>
              <a:ea typeface="Times New Roman" panose="02020603050405020304" pitchFamily="18" charset="0"/>
            </a:endParaRPr>
          </a:p>
          <a:p>
            <a:pPr>
              <a:lnSpc>
                <a:spcPct val="100000"/>
              </a:lnSpc>
              <a:buFont typeface="Wingdings" panose="05000000000000000000" pitchFamily="2" charset="2"/>
              <a:buChar char="§"/>
            </a:pPr>
            <a:endParaRPr lang="en-IN" sz="2400" dirty="0"/>
          </a:p>
        </p:txBody>
      </p:sp>
      <p:pic>
        <p:nvPicPr>
          <p:cNvPr id="5" name="Picture 4">
            <a:extLst>
              <a:ext uri="{FF2B5EF4-FFF2-40B4-BE49-F238E27FC236}">
                <a16:creationId xmlns:a16="http://schemas.microsoft.com/office/drawing/2014/main" xmlns="" id="{F77034DF-B886-6320-F214-432932BC3038}"/>
              </a:ext>
            </a:extLst>
          </p:cNvPr>
          <p:cNvPicPr>
            <a:picLocks noChangeAspect="1"/>
          </p:cNvPicPr>
          <p:nvPr/>
        </p:nvPicPr>
        <p:blipFill>
          <a:blip r:embed="rId3"/>
          <a:stretch>
            <a:fillRect/>
          </a:stretch>
        </p:blipFill>
        <p:spPr>
          <a:xfrm>
            <a:off x="6985565" y="3687805"/>
            <a:ext cx="5206435" cy="3170195"/>
          </a:xfrm>
          <a:prstGeom prst="rect">
            <a:avLst/>
          </a:prstGeom>
        </p:spPr>
      </p:pic>
    </p:spTree>
    <p:extLst>
      <p:ext uri="{BB962C8B-B14F-4D97-AF65-F5344CB8AC3E}">
        <p14:creationId xmlns:p14="http://schemas.microsoft.com/office/powerpoint/2010/main" val="3552235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6B1790B-F4B6-541F-FBB3-454AEB6636DE}"/>
              </a:ext>
            </a:extLst>
          </p:cNvPr>
          <p:cNvSpPr>
            <a:spLocks noGrp="1"/>
          </p:cNvSpPr>
          <p:nvPr>
            <p:ph type="title"/>
          </p:nvPr>
        </p:nvSpPr>
        <p:spPr/>
        <p:txBody>
          <a:bodyPr>
            <a:normAutofit/>
          </a:bodyPr>
          <a:lstStyle/>
          <a:p>
            <a:r>
              <a:rPr lang="en-GB" sz="4800" b="1" dirty="0">
                <a:effectLst/>
                <a:latin typeface="Times New Roman" panose="02020603050405020304" pitchFamily="18" charset="0"/>
                <a:ea typeface="Times New Roman" panose="02020603050405020304" pitchFamily="18" charset="0"/>
              </a:rPr>
              <a:t>Recommendation</a:t>
            </a:r>
            <a:endParaRPr lang="en-IN" sz="4800" dirty="0"/>
          </a:p>
        </p:txBody>
      </p:sp>
      <p:sp>
        <p:nvSpPr>
          <p:cNvPr id="3" name="Content Placeholder 2">
            <a:extLst>
              <a:ext uri="{FF2B5EF4-FFF2-40B4-BE49-F238E27FC236}">
                <a16:creationId xmlns:a16="http://schemas.microsoft.com/office/drawing/2014/main" xmlns="" id="{FB219AEA-E670-C18C-D920-6727E831623C}"/>
              </a:ext>
            </a:extLst>
          </p:cNvPr>
          <p:cNvSpPr>
            <a:spLocks noGrp="1"/>
          </p:cNvSpPr>
          <p:nvPr>
            <p:ph idx="1"/>
          </p:nvPr>
        </p:nvSpPr>
        <p:spPr/>
        <p:txBody>
          <a:bodyPr>
            <a:normAutofit/>
          </a:bodyPr>
          <a:lstStyle/>
          <a:p>
            <a:pPr algn="just">
              <a:lnSpc>
                <a:spcPct val="100000"/>
              </a:lnSpc>
              <a:buFont typeface="Wingdings" panose="05000000000000000000" pitchFamily="2" charset="2"/>
              <a:buChar char="§"/>
            </a:pPr>
            <a:r>
              <a:rPr lang="en-GB" sz="2400" u="none" strike="noStrike" dirty="0">
                <a:effectLst/>
                <a:latin typeface="Times New Roman" panose="02020603050405020304" pitchFamily="18" charset="0"/>
                <a:ea typeface="Times New Roman" panose="02020603050405020304" pitchFamily="18" charset="0"/>
              </a:rPr>
              <a:t>Both the internal and external environment should be benefitted from the talent acquisition strategies of the company (</a:t>
            </a:r>
            <a:r>
              <a:rPr lang="en-GB" sz="2400" u="none" strike="noStrike" dirty="0" err="1">
                <a:effectLst/>
                <a:latin typeface="Times New Roman" panose="02020603050405020304" pitchFamily="18" charset="0"/>
                <a:ea typeface="Times New Roman" panose="02020603050405020304" pitchFamily="18" charset="0"/>
              </a:rPr>
              <a:t>Raré</a:t>
            </a:r>
            <a:r>
              <a:rPr lang="en-GB" sz="2400" u="none" strike="noStrike" dirty="0">
                <a:effectLst/>
                <a:latin typeface="Times New Roman" panose="02020603050405020304" pitchFamily="18" charset="0"/>
                <a:ea typeface="Times New Roman" panose="02020603050405020304" pitchFamily="18" charset="0"/>
              </a:rPr>
              <a:t>, 2022). </a:t>
            </a:r>
            <a:endParaRPr lang="en-IN" sz="2400" u="none" strike="noStrike" dirty="0">
              <a:effectLst/>
              <a:latin typeface="Times New Roman" panose="02020603050405020304" pitchFamily="18" charset="0"/>
              <a:ea typeface="Times New Roman" panose="02020603050405020304" pitchFamily="18" charset="0"/>
            </a:endParaRPr>
          </a:p>
          <a:p>
            <a:pPr algn="just">
              <a:lnSpc>
                <a:spcPct val="100000"/>
              </a:lnSpc>
              <a:buFont typeface="Wingdings" panose="05000000000000000000" pitchFamily="2" charset="2"/>
              <a:buChar char="§"/>
            </a:pPr>
            <a:endParaRPr lang="en-IN" sz="2400" dirty="0"/>
          </a:p>
        </p:txBody>
      </p:sp>
      <p:pic>
        <p:nvPicPr>
          <p:cNvPr id="4" name="Picture 3">
            <a:extLst>
              <a:ext uri="{FF2B5EF4-FFF2-40B4-BE49-F238E27FC236}">
                <a16:creationId xmlns:a16="http://schemas.microsoft.com/office/drawing/2014/main" xmlns="" id="{149C0F63-76EB-3745-094E-196341F700E4}"/>
              </a:ext>
            </a:extLst>
          </p:cNvPr>
          <p:cNvPicPr>
            <a:picLocks noChangeAspect="1"/>
          </p:cNvPicPr>
          <p:nvPr/>
        </p:nvPicPr>
        <p:blipFill>
          <a:blip r:embed="rId3"/>
          <a:stretch>
            <a:fillRect/>
          </a:stretch>
        </p:blipFill>
        <p:spPr>
          <a:xfrm>
            <a:off x="6937466" y="3764280"/>
            <a:ext cx="4884964" cy="273558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145279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E1CB909-DD65-97A2-7CEE-92FF8D870BF5}"/>
              </a:ext>
            </a:extLst>
          </p:cNvPr>
          <p:cNvSpPr>
            <a:spLocks noGrp="1"/>
          </p:cNvSpPr>
          <p:nvPr>
            <p:ph type="title"/>
          </p:nvPr>
        </p:nvSpPr>
        <p:spPr/>
        <p:txBody>
          <a:bodyPr>
            <a:normAutofit/>
          </a:bodyPr>
          <a:lstStyle/>
          <a:p>
            <a:r>
              <a:rPr lang="en-GB" sz="4800" b="1" dirty="0">
                <a:effectLst/>
                <a:latin typeface="Times New Roman" panose="02020603050405020304" pitchFamily="18" charset="0"/>
                <a:ea typeface="Times New Roman" panose="02020603050405020304" pitchFamily="18" charset="0"/>
              </a:rPr>
              <a:t>References</a:t>
            </a:r>
            <a:endParaRPr lang="en-IN" sz="4800" dirty="0"/>
          </a:p>
        </p:txBody>
      </p:sp>
      <p:sp>
        <p:nvSpPr>
          <p:cNvPr id="3" name="Content Placeholder 2">
            <a:extLst>
              <a:ext uri="{FF2B5EF4-FFF2-40B4-BE49-F238E27FC236}">
                <a16:creationId xmlns:a16="http://schemas.microsoft.com/office/drawing/2014/main" xmlns="" id="{DF3CB61B-2DED-3188-5B30-E8809058B13A}"/>
              </a:ext>
            </a:extLst>
          </p:cNvPr>
          <p:cNvSpPr>
            <a:spLocks noGrp="1"/>
          </p:cNvSpPr>
          <p:nvPr>
            <p:ph idx="1"/>
          </p:nvPr>
        </p:nvSpPr>
        <p:spPr>
          <a:xfrm>
            <a:off x="838200" y="1825625"/>
            <a:ext cx="10515600" cy="4846638"/>
          </a:xfrm>
        </p:spPr>
        <p:txBody>
          <a:bodyPr>
            <a:noAutofit/>
          </a:bodyPr>
          <a:lstStyle/>
          <a:p>
            <a:pPr algn="just">
              <a:lnSpc>
                <a:spcPct val="120000"/>
              </a:lnSpc>
              <a:spcAft>
                <a:spcPts val="800"/>
              </a:spcAft>
              <a:buFont typeface="Wingdings" panose="05000000000000000000" pitchFamily="2" charset="2"/>
              <a:buChar char="§"/>
            </a:pPr>
            <a:r>
              <a:rPr lang="en-GB" sz="1000" dirty="0">
                <a:effectLst/>
                <a:latin typeface="Times New Roman" panose="02020603050405020304" pitchFamily="18" charset="0"/>
                <a:ea typeface="Times New Roman" panose="02020603050405020304" pitchFamily="18" charset="0"/>
              </a:rPr>
              <a:t>Steak and lobster (2023) Steak &amp; lobster: Your restaurants in London, Steak &amp; Lobster Restaurants. Available at: https://www.steakandlobster.com/ (Accessed: February 27, 2023). </a:t>
            </a:r>
            <a:endParaRPr lang="en-IN" sz="1000" dirty="0">
              <a:effectLst/>
              <a:latin typeface="Times New Roman" panose="02020603050405020304" pitchFamily="18" charset="0"/>
              <a:ea typeface="Times New Roman" panose="02020603050405020304" pitchFamily="18" charset="0"/>
            </a:endParaRPr>
          </a:p>
          <a:p>
            <a:pPr algn="just">
              <a:lnSpc>
                <a:spcPct val="120000"/>
              </a:lnSpc>
              <a:spcAft>
                <a:spcPts val="800"/>
              </a:spcAft>
              <a:buFont typeface="Wingdings" panose="05000000000000000000" pitchFamily="2" charset="2"/>
              <a:buChar char="§"/>
            </a:pPr>
            <a:r>
              <a:rPr lang="en-GB" sz="1000" dirty="0" err="1">
                <a:effectLst/>
                <a:latin typeface="Times New Roman" panose="02020603050405020304" pitchFamily="18" charset="0"/>
                <a:ea typeface="Times New Roman" panose="02020603050405020304" pitchFamily="18" charset="0"/>
              </a:rPr>
              <a:t>Fuhl</a:t>
            </a:r>
            <a:r>
              <a:rPr lang="en-GB" sz="1000" dirty="0">
                <a:effectLst/>
                <a:latin typeface="Times New Roman" panose="02020603050405020304" pitchFamily="18" charset="0"/>
                <a:ea typeface="Times New Roman" panose="02020603050405020304" pitchFamily="18" charset="0"/>
              </a:rPr>
              <a:t>, J. (2023) 12 ways to support a better work-life balance for your employees, Sage Advice United Kingdom. Available at: https://www.sage.com/en-gb/blog/hr-support-better-work-life-balance-workplace/ (Accessed: February 27, 2023).</a:t>
            </a:r>
            <a:endParaRPr lang="en-IN" sz="1000" dirty="0">
              <a:effectLst/>
              <a:latin typeface="Times New Roman" panose="02020603050405020304" pitchFamily="18" charset="0"/>
              <a:ea typeface="Times New Roman" panose="02020603050405020304" pitchFamily="18" charset="0"/>
            </a:endParaRPr>
          </a:p>
          <a:p>
            <a:pPr algn="just">
              <a:lnSpc>
                <a:spcPct val="120000"/>
              </a:lnSpc>
              <a:spcAft>
                <a:spcPts val="800"/>
              </a:spcAft>
              <a:buFont typeface="Wingdings" panose="05000000000000000000" pitchFamily="2" charset="2"/>
              <a:buChar char="§"/>
            </a:pPr>
            <a:r>
              <a:rPr lang="en-GB" sz="1000" dirty="0">
                <a:effectLst/>
                <a:latin typeface="Times New Roman" panose="02020603050405020304" pitchFamily="18" charset="0"/>
                <a:ea typeface="Times New Roman" panose="02020603050405020304" pitchFamily="18" charset="0"/>
              </a:rPr>
              <a:t>Jones, K. (2022) Council post: The importance of branding in business, Forbes. Forbes Magazine. Available at: https://www.forbes.com/sites/forbesagencycouncil/2021/03/24/the-importance-of-branding-in-business/?sh=10a1741967f7 (Accessed: February 27, 2023).</a:t>
            </a:r>
            <a:endParaRPr lang="en-IN" sz="1000" dirty="0">
              <a:effectLst/>
              <a:latin typeface="Times New Roman" panose="02020603050405020304" pitchFamily="18" charset="0"/>
              <a:ea typeface="Times New Roman" panose="02020603050405020304" pitchFamily="18" charset="0"/>
            </a:endParaRPr>
          </a:p>
          <a:p>
            <a:pPr algn="just">
              <a:lnSpc>
                <a:spcPct val="120000"/>
              </a:lnSpc>
              <a:spcAft>
                <a:spcPts val="800"/>
              </a:spcAft>
              <a:buFont typeface="Wingdings" panose="05000000000000000000" pitchFamily="2" charset="2"/>
              <a:buChar char="§"/>
            </a:pPr>
            <a:r>
              <a:rPr lang="en-GB" sz="1000" dirty="0" err="1">
                <a:effectLst/>
                <a:latin typeface="Times New Roman" panose="02020603050405020304" pitchFamily="18" charset="0"/>
                <a:ea typeface="Times New Roman" panose="02020603050405020304" pitchFamily="18" charset="0"/>
              </a:rPr>
              <a:t>Saviom</a:t>
            </a:r>
            <a:r>
              <a:rPr lang="en-GB" sz="1000" dirty="0">
                <a:effectLst/>
                <a:latin typeface="Times New Roman" panose="02020603050405020304" pitchFamily="18" charset="0"/>
                <a:ea typeface="Times New Roman" panose="02020603050405020304" pitchFamily="18" charset="0"/>
              </a:rPr>
              <a:t> (2022) How to plan for short-term and long-term talent acquisition strategy, Resources Library. Available at: https://www.saviom.com/blog/how-to-plan-for-short-term-and-long-term-talent-acquisition-strategy/ (Accessed: February 27, 2023). </a:t>
            </a:r>
            <a:endParaRPr lang="en-IN" sz="1000" dirty="0">
              <a:effectLst/>
              <a:latin typeface="Times New Roman" panose="02020603050405020304" pitchFamily="18" charset="0"/>
              <a:ea typeface="Times New Roman" panose="02020603050405020304" pitchFamily="18" charset="0"/>
            </a:endParaRPr>
          </a:p>
          <a:p>
            <a:pPr algn="just">
              <a:lnSpc>
                <a:spcPct val="120000"/>
              </a:lnSpc>
              <a:spcAft>
                <a:spcPts val="800"/>
              </a:spcAft>
              <a:buFont typeface="Wingdings" panose="05000000000000000000" pitchFamily="2" charset="2"/>
              <a:buChar char="§"/>
            </a:pPr>
            <a:r>
              <a:rPr lang="en-GB" sz="1000" dirty="0">
                <a:effectLst/>
                <a:latin typeface="Times New Roman" panose="02020603050405020304" pitchFamily="18" charset="0"/>
                <a:ea typeface="Times New Roman" panose="02020603050405020304" pitchFamily="18" charset="0"/>
              </a:rPr>
              <a:t>Lee-Emery, I. (2021) The impact of feedback, Saffron Interactive. Available at: https://saffroninteractive.com/the-impact-of-feedback/ (Accessed: February 27, 2023). </a:t>
            </a:r>
            <a:endParaRPr lang="en-IN" sz="1000" dirty="0">
              <a:effectLst/>
              <a:latin typeface="Times New Roman" panose="02020603050405020304" pitchFamily="18" charset="0"/>
              <a:ea typeface="Times New Roman" panose="02020603050405020304" pitchFamily="18" charset="0"/>
            </a:endParaRPr>
          </a:p>
          <a:p>
            <a:pPr algn="just">
              <a:lnSpc>
                <a:spcPct val="120000"/>
              </a:lnSpc>
              <a:spcAft>
                <a:spcPts val="800"/>
              </a:spcAft>
              <a:buFont typeface="Wingdings" panose="05000000000000000000" pitchFamily="2" charset="2"/>
              <a:buChar char="§"/>
            </a:pPr>
            <a:r>
              <a:rPr lang="en-GB" sz="1000" dirty="0" err="1">
                <a:effectLst/>
                <a:latin typeface="Times New Roman" panose="02020603050405020304" pitchFamily="18" charset="0"/>
                <a:ea typeface="Times New Roman" panose="02020603050405020304" pitchFamily="18" charset="0"/>
              </a:rPr>
              <a:t>Vulpen</a:t>
            </a:r>
            <a:r>
              <a:rPr lang="en-GB" sz="1000" dirty="0">
                <a:effectLst/>
                <a:latin typeface="Times New Roman" panose="02020603050405020304" pitchFamily="18" charset="0"/>
                <a:ea typeface="Times New Roman" panose="02020603050405020304" pitchFamily="18" charset="0"/>
              </a:rPr>
              <a:t>, </a:t>
            </a:r>
            <a:r>
              <a:rPr lang="en-GB" sz="1000" dirty="0" err="1">
                <a:effectLst/>
                <a:latin typeface="Times New Roman" panose="02020603050405020304" pitchFamily="18" charset="0"/>
                <a:ea typeface="Times New Roman" panose="02020603050405020304" pitchFamily="18" charset="0"/>
              </a:rPr>
              <a:t>E.van</a:t>
            </a:r>
            <a:r>
              <a:rPr lang="en-GB" sz="1000" dirty="0">
                <a:effectLst/>
                <a:latin typeface="Times New Roman" panose="02020603050405020304" pitchFamily="18" charset="0"/>
                <a:ea typeface="Times New Roman" panose="02020603050405020304" pitchFamily="18" charset="0"/>
              </a:rPr>
              <a:t> (2022) 7 human resource best practices (a mini-guide to HRM), AIHR. Available at: https://www.aihr.com/blog/human-resource-best-practices/ (Accessed: February 27, 2023). </a:t>
            </a:r>
            <a:endParaRPr lang="en-IN" sz="1000" dirty="0">
              <a:effectLst/>
              <a:latin typeface="Times New Roman" panose="02020603050405020304" pitchFamily="18" charset="0"/>
              <a:ea typeface="Times New Roman" panose="02020603050405020304" pitchFamily="18" charset="0"/>
            </a:endParaRPr>
          </a:p>
          <a:p>
            <a:pPr algn="just">
              <a:lnSpc>
                <a:spcPct val="120000"/>
              </a:lnSpc>
              <a:spcAft>
                <a:spcPts val="800"/>
              </a:spcAft>
              <a:buFont typeface="Wingdings" panose="05000000000000000000" pitchFamily="2" charset="2"/>
              <a:buChar char="§"/>
            </a:pPr>
            <a:r>
              <a:rPr lang="en-GB" sz="1000" dirty="0" err="1">
                <a:effectLst/>
                <a:latin typeface="Times New Roman" panose="02020603050405020304" pitchFamily="18" charset="0"/>
                <a:ea typeface="Times New Roman" panose="02020603050405020304" pitchFamily="18" charset="0"/>
              </a:rPr>
              <a:t>Cusson</a:t>
            </a:r>
            <a:r>
              <a:rPr lang="en-GB" sz="1000" dirty="0">
                <a:effectLst/>
                <a:latin typeface="Times New Roman" panose="02020603050405020304" pitchFamily="18" charset="0"/>
                <a:ea typeface="Times New Roman" panose="02020603050405020304" pitchFamily="18" charset="0"/>
              </a:rPr>
              <a:t>, N. (2023) Monetary incentives in the Workplace (2023 guide), Forbes. Forbes Magazine. Available at: https://www.forbes.com/advisor/business/monetary-incentives/ (Accessed: February 27, 2023). </a:t>
            </a:r>
            <a:endParaRPr lang="en-IN" sz="1000" dirty="0">
              <a:effectLst/>
              <a:latin typeface="Times New Roman" panose="02020603050405020304" pitchFamily="18" charset="0"/>
              <a:ea typeface="Times New Roman" panose="02020603050405020304" pitchFamily="18" charset="0"/>
            </a:endParaRPr>
          </a:p>
          <a:p>
            <a:pPr algn="just">
              <a:lnSpc>
                <a:spcPct val="120000"/>
              </a:lnSpc>
              <a:spcAft>
                <a:spcPts val="800"/>
              </a:spcAft>
              <a:buFont typeface="Wingdings" panose="05000000000000000000" pitchFamily="2" charset="2"/>
              <a:buChar char="§"/>
            </a:pPr>
            <a:r>
              <a:rPr lang="en-GB" sz="1000" dirty="0" err="1">
                <a:effectLst/>
                <a:latin typeface="Times New Roman" panose="02020603050405020304" pitchFamily="18" charset="0"/>
                <a:ea typeface="Times New Roman" panose="02020603050405020304" pitchFamily="18" charset="0"/>
              </a:rPr>
              <a:t>Verlinden</a:t>
            </a:r>
            <a:r>
              <a:rPr lang="en-GB" sz="1000" dirty="0">
                <a:effectLst/>
                <a:latin typeface="Times New Roman" panose="02020603050405020304" pitchFamily="18" charset="0"/>
                <a:ea typeface="Times New Roman" panose="02020603050405020304" pitchFamily="18" charset="0"/>
              </a:rPr>
              <a:t>, N. (2021) 11 top non-monetary incentives to reward your employees, AIHR. Available at: https://www.aihr.com/blog/non-monetary-incentives/ (Accessed: February 27, 2023). </a:t>
            </a:r>
            <a:endParaRPr lang="en-IN" sz="1000" dirty="0">
              <a:effectLst/>
              <a:latin typeface="Times New Roman" panose="02020603050405020304" pitchFamily="18" charset="0"/>
              <a:ea typeface="Times New Roman" panose="02020603050405020304" pitchFamily="18" charset="0"/>
            </a:endParaRPr>
          </a:p>
          <a:p>
            <a:pPr algn="just">
              <a:lnSpc>
                <a:spcPct val="120000"/>
              </a:lnSpc>
              <a:spcAft>
                <a:spcPts val="800"/>
              </a:spcAft>
              <a:buFont typeface="Wingdings" panose="05000000000000000000" pitchFamily="2" charset="2"/>
              <a:buChar char="§"/>
            </a:pPr>
            <a:r>
              <a:rPr lang="en-GB" sz="1000" dirty="0" err="1">
                <a:effectLst/>
                <a:latin typeface="Times New Roman" panose="02020603050405020304" pitchFamily="18" charset="0"/>
                <a:ea typeface="Times New Roman" panose="02020603050405020304" pitchFamily="18" charset="0"/>
              </a:rPr>
              <a:t>Raré</a:t>
            </a:r>
            <a:r>
              <a:rPr lang="en-GB" sz="1000" dirty="0">
                <a:effectLst/>
                <a:latin typeface="Times New Roman" panose="02020603050405020304" pitchFamily="18" charset="0"/>
                <a:ea typeface="Times New Roman" panose="02020603050405020304" pitchFamily="18" charset="0"/>
              </a:rPr>
              <a:t>, T.W. (2022) Council post: Five recommendations for human resource management, Forbes. Forbes Magazine. Available at: https://www.forbes.com/sites/forbesbusinesscouncil/2020/02/03/five-recommendations-for-human-resource-management/?sh=684aa13d39ed (Accessed: February 27, 2023). </a:t>
            </a:r>
            <a:endParaRPr lang="en-IN" sz="1000" dirty="0">
              <a:effectLst/>
              <a:latin typeface="Times New Roman" panose="02020603050405020304" pitchFamily="18" charset="0"/>
              <a:ea typeface="Times New Roman" panose="02020603050405020304" pitchFamily="18" charset="0"/>
            </a:endParaRPr>
          </a:p>
          <a:p>
            <a:pPr marL="0" indent="0" algn="just">
              <a:lnSpc>
                <a:spcPct val="120000"/>
              </a:lnSpc>
              <a:spcAft>
                <a:spcPts val="800"/>
              </a:spcAft>
              <a:buNone/>
            </a:pPr>
            <a:endParaRPr lang="en-IN" sz="1000" dirty="0">
              <a:effectLst/>
              <a:latin typeface="Times New Roman" panose="02020603050405020304" pitchFamily="18" charset="0"/>
              <a:ea typeface="Times New Roman" panose="02020603050405020304" pitchFamily="18" charset="0"/>
            </a:endParaRPr>
          </a:p>
          <a:p>
            <a:pPr>
              <a:lnSpc>
                <a:spcPct val="120000"/>
              </a:lnSpc>
              <a:buFont typeface="Wingdings" panose="05000000000000000000" pitchFamily="2" charset="2"/>
              <a:buChar char="§"/>
            </a:pPr>
            <a:endParaRPr lang="en-IN" sz="1000" dirty="0"/>
          </a:p>
        </p:txBody>
      </p:sp>
    </p:spTree>
    <p:extLst>
      <p:ext uri="{BB962C8B-B14F-4D97-AF65-F5344CB8AC3E}">
        <p14:creationId xmlns:p14="http://schemas.microsoft.com/office/powerpoint/2010/main" val="27576797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23</TotalTime>
  <Words>1601</Words>
  <Application>Microsoft Macintosh PowerPoint</Application>
  <PresentationFormat>Widescreen</PresentationFormat>
  <Paragraphs>63</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Calibri</vt:lpstr>
      <vt:lpstr>Century Gothic</vt:lpstr>
      <vt:lpstr>Garamond</vt:lpstr>
      <vt:lpstr>Times New Roman</vt:lpstr>
      <vt:lpstr>Wingdings</vt:lpstr>
      <vt:lpstr>Savon</vt:lpstr>
      <vt:lpstr>PowerPoint Presentation</vt:lpstr>
      <vt:lpstr>Table of Contents</vt:lpstr>
      <vt:lpstr>Introduction</vt:lpstr>
      <vt:lpstr>Short-Term Talent Acquisition Strategies</vt:lpstr>
      <vt:lpstr>Long-Term Talent Acquisition Strategies</vt:lpstr>
      <vt:lpstr>Monetary Incentives Methods</vt:lpstr>
      <vt:lpstr>Non-Monetary Incentives Methods</vt:lpstr>
      <vt:lpstr>Conclusion</vt:lpstr>
      <vt:lpstr>Recommendation</vt:lpstr>
      <vt:lpstr>References</vt:lpstr>
    </vt:vector>
  </TitlesOfParts>
  <Company/>
  <LinksUpToDate>false</LinksUpToDate>
  <SharedDoc>false</SharedDoc>
  <HyperlinksChanged>false</HyperlinksChanged>
  <AppVersion>15.0034</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Anusree ghosh</dc:creator>
  <cp:lastModifiedBy>Microsoft Office User</cp:lastModifiedBy>
  <cp:revision>3</cp:revision>
  <dcterms:created xsi:type="dcterms:W3CDTF">2023-02-27T09:40:06Z</dcterms:created>
  <dcterms:modified xsi:type="dcterms:W3CDTF">2023-03-23T17:47:06Z</dcterms:modified>
</cp:coreProperties>
</file>