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1" r:id="rId1"/>
  </p:sldMasterIdLst>
  <p:sldIdLst>
    <p:sldId id="256" r:id="rId2"/>
    <p:sldId id="257" r:id="rId3"/>
    <p:sldId id="258" r:id="rId4"/>
    <p:sldId id="259" r:id="rId5"/>
    <p:sldId id="260" r:id="rId6"/>
    <p:sldId id="261" r:id="rId7"/>
    <p:sldId id="262" r:id="rId8"/>
    <p:sldId id="263" r:id="rId9"/>
    <p:sldId id="264" r:id="rId10"/>
    <p:sldId id="265" r:id="rId11"/>
    <p:sldId id="267" r:id="rId12"/>
    <p:sldId id="273" r:id="rId13"/>
    <p:sldId id="274" r:id="rId14"/>
    <p:sldId id="268" r:id="rId15"/>
    <p:sldId id="269" r:id="rId16"/>
    <p:sldId id="270" r:id="rId17"/>
    <p:sldId id="271" r:id="rId18"/>
    <p:sldId id="272"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DA4B41D-D999-47BD-8162-3F65FDDD4D11}" v="29" dt="2025-12-08T04:43:55.00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59" d="100"/>
          <a:sy n="59" d="100"/>
        </p:scale>
        <p:origin x="964"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Gwennan James" userId="30427c437630a9f7" providerId="LiveId" clId="{108E709C-82DA-460F-ADBD-EFAAD291C3A4}"/>
    <pc:docChg chg="custSel addSld modSld sldOrd">
      <pc:chgData name="Gwennan James" userId="30427c437630a9f7" providerId="LiveId" clId="{108E709C-82DA-460F-ADBD-EFAAD291C3A4}" dt="2025-12-08T04:55:18.883" v="1848"/>
      <pc:docMkLst>
        <pc:docMk/>
      </pc:docMkLst>
      <pc:sldChg chg="modSp mod">
        <pc:chgData name="Gwennan James" userId="30427c437630a9f7" providerId="LiveId" clId="{108E709C-82DA-460F-ADBD-EFAAD291C3A4}" dt="2025-12-08T00:28:20.926" v="45" actId="20577"/>
        <pc:sldMkLst>
          <pc:docMk/>
          <pc:sldMk cId="4261906038" sldId="256"/>
        </pc:sldMkLst>
        <pc:spChg chg="mod">
          <ac:chgData name="Gwennan James" userId="30427c437630a9f7" providerId="LiveId" clId="{108E709C-82DA-460F-ADBD-EFAAD291C3A4}" dt="2025-12-08T00:28:20.926" v="45" actId="20577"/>
          <ac:spMkLst>
            <pc:docMk/>
            <pc:sldMk cId="4261906038" sldId="256"/>
            <ac:spMk id="3" creationId="{88659F5B-814C-56E9-CAA9-75B585C44CCA}"/>
          </ac:spMkLst>
        </pc:spChg>
      </pc:sldChg>
      <pc:sldChg chg="modSp mod">
        <pc:chgData name="Gwennan James" userId="30427c437630a9f7" providerId="LiveId" clId="{108E709C-82DA-460F-ADBD-EFAAD291C3A4}" dt="2025-12-08T04:52:44.964" v="1846" actId="20577"/>
        <pc:sldMkLst>
          <pc:docMk/>
          <pc:sldMk cId="3493157509" sldId="257"/>
        </pc:sldMkLst>
        <pc:spChg chg="mod">
          <ac:chgData name="Gwennan James" userId="30427c437630a9f7" providerId="LiveId" clId="{108E709C-82DA-460F-ADBD-EFAAD291C3A4}" dt="2025-12-08T00:40:45.401" v="47" actId="20577"/>
          <ac:spMkLst>
            <pc:docMk/>
            <pc:sldMk cId="3493157509" sldId="257"/>
            <ac:spMk id="2" creationId="{FEB03312-A5E1-CAAC-5F38-ECC31F7063C4}"/>
          </ac:spMkLst>
        </pc:spChg>
        <pc:spChg chg="mod">
          <ac:chgData name="Gwennan James" userId="30427c437630a9f7" providerId="LiveId" clId="{108E709C-82DA-460F-ADBD-EFAAD291C3A4}" dt="2025-12-08T04:52:44.964" v="1846" actId="20577"/>
          <ac:spMkLst>
            <pc:docMk/>
            <pc:sldMk cId="3493157509" sldId="257"/>
            <ac:spMk id="3" creationId="{09676A09-F58D-48D4-2C3A-6CF0BD4CC011}"/>
          </ac:spMkLst>
        </pc:spChg>
      </pc:sldChg>
      <pc:sldChg chg="modSp mod">
        <pc:chgData name="Gwennan James" userId="30427c437630a9f7" providerId="LiveId" clId="{108E709C-82DA-460F-ADBD-EFAAD291C3A4}" dt="2025-12-07T19:42:06.691" v="6" actId="20577"/>
        <pc:sldMkLst>
          <pc:docMk/>
          <pc:sldMk cId="4114658993" sldId="258"/>
        </pc:sldMkLst>
        <pc:spChg chg="mod">
          <ac:chgData name="Gwennan James" userId="30427c437630a9f7" providerId="LiveId" clId="{108E709C-82DA-460F-ADBD-EFAAD291C3A4}" dt="2025-12-07T19:42:06.691" v="6" actId="20577"/>
          <ac:spMkLst>
            <pc:docMk/>
            <pc:sldMk cId="4114658993" sldId="258"/>
            <ac:spMk id="3" creationId="{49FEE426-50D8-9CDE-1026-812D3BCEEC78}"/>
          </ac:spMkLst>
        </pc:spChg>
      </pc:sldChg>
      <pc:sldChg chg="modSp mod">
        <pc:chgData name="Gwennan James" userId="30427c437630a9f7" providerId="LiveId" clId="{108E709C-82DA-460F-ADBD-EFAAD291C3A4}" dt="2025-12-08T00:09:26.551" v="29" actId="20577"/>
        <pc:sldMkLst>
          <pc:docMk/>
          <pc:sldMk cId="983202156" sldId="260"/>
        </pc:sldMkLst>
        <pc:spChg chg="mod">
          <ac:chgData name="Gwennan James" userId="30427c437630a9f7" providerId="LiveId" clId="{108E709C-82DA-460F-ADBD-EFAAD291C3A4}" dt="2025-12-08T00:09:26.551" v="29" actId="20577"/>
          <ac:spMkLst>
            <pc:docMk/>
            <pc:sldMk cId="983202156" sldId="260"/>
            <ac:spMk id="3" creationId="{D76B56ED-8FB9-FDF6-F7EB-485301156F4B}"/>
          </ac:spMkLst>
        </pc:spChg>
      </pc:sldChg>
      <pc:sldChg chg="modSp mod">
        <pc:chgData name="Gwennan James" userId="30427c437630a9f7" providerId="LiveId" clId="{108E709C-82DA-460F-ADBD-EFAAD291C3A4}" dt="2025-12-07T21:49:36.292" v="8" actId="20577"/>
        <pc:sldMkLst>
          <pc:docMk/>
          <pc:sldMk cId="2524871352" sldId="261"/>
        </pc:sldMkLst>
        <pc:spChg chg="mod">
          <ac:chgData name="Gwennan James" userId="30427c437630a9f7" providerId="LiveId" clId="{108E709C-82DA-460F-ADBD-EFAAD291C3A4}" dt="2025-12-07T21:49:36.292" v="8" actId="20577"/>
          <ac:spMkLst>
            <pc:docMk/>
            <pc:sldMk cId="2524871352" sldId="261"/>
            <ac:spMk id="3" creationId="{AB2D2F0B-7325-BC50-CB56-6758DBD93357}"/>
          </ac:spMkLst>
        </pc:spChg>
      </pc:sldChg>
      <pc:sldChg chg="modSp mod">
        <pc:chgData name="Gwennan James" userId="30427c437630a9f7" providerId="LiveId" clId="{108E709C-82DA-460F-ADBD-EFAAD291C3A4}" dt="2025-12-07T18:44:22.007" v="4" actId="114"/>
        <pc:sldMkLst>
          <pc:docMk/>
          <pc:sldMk cId="1314921535" sldId="264"/>
        </pc:sldMkLst>
        <pc:spChg chg="mod">
          <ac:chgData name="Gwennan James" userId="30427c437630a9f7" providerId="LiveId" clId="{108E709C-82DA-460F-ADBD-EFAAD291C3A4}" dt="2025-12-07T18:44:22.007" v="4" actId="114"/>
          <ac:spMkLst>
            <pc:docMk/>
            <pc:sldMk cId="1314921535" sldId="264"/>
            <ac:spMk id="3" creationId="{145B93F1-1114-37F1-97B5-4C672C71BA2C}"/>
          </ac:spMkLst>
        </pc:spChg>
      </pc:sldChg>
      <pc:sldChg chg="modSp mod">
        <pc:chgData name="Gwennan James" userId="30427c437630a9f7" providerId="LiveId" clId="{108E709C-82DA-460F-ADBD-EFAAD291C3A4}" dt="2025-12-07T23:56:58.056" v="16" actId="20577"/>
        <pc:sldMkLst>
          <pc:docMk/>
          <pc:sldMk cId="49431785" sldId="265"/>
        </pc:sldMkLst>
        <pc:spChg chg="mod">
          <ac:chgData name="Gwennan James" userId="30427c437630a9f7" providerId="LiveId" clId="{108E709C-82DA-460F-ADBD-EFAAD291C3A4}" dt="2025-12-07T23:56:58.056" v="16" actId="20577"/>
          <ac:spMkLst>
            <pc:docMk/>
            <pc:sldMk cId="49431785" sldId="265"/>
            <ac:spMk id="3" creationId="{733F55C7-816A-495C-0D5F-87872620B8F5}"/>
          </ac:spMkLst>
        </pc:spChg>
      </pc:sldChg>
      <pc:sldChg chg="modSp mod ord">
        <pc:chgData name="Gwennan James" userId="30427c437630a9f7" providerId="LiveId" clId="{108E709C-82DA-460F-ADBD-EFAAD291C3A4}" dt="2025-12-08T04:55:18.883" v="1848"/>
        <pc:sldMkLst>
          <pc:docMk/>
          <pc:sldMk cId="2576800625" sldId="267"/>
        </pc:sldMkLst>
        <pc:spChg chg="mod">
          <ac:chgData name="Gwennan James" userId="30427c437630a9f7" providerId="LiveId" clId="{108E709C-82DA-460F-ADBD-EFAAD291C3A4}" dt="2025-12-08T03:18:24.458" v="271" actId="20577"/>
          <ac:spMkLst>
            <pc:docMk/>
            <pc:sldMk cId="2576800625" sldId="267"/>
            <ac:spMk id="3" creationId="{157B3443-6244-5D24-18EE-730DEEBD0884}"/>
          </ac:spMkLst>
        </pc:spChg>
      </pc:sldChg>
      <pc:sldChg chg="addSp delSp modSp add mod">
        <pc:chgData name="Gwennan James" userId="30427c437630a9f7" providerId="LiveId" clId="{108E709C-82DA-460F-ADBD-EFAAD291C3A4}" dt="2025-12-08T01:14:51.722" v="139" actId="404"/>
        <pc:sldMkLst>
          <pc:docMk/>
          <pc:sldMk cId="1694045863" sldId="268"/>
        </pc:sldMkLst>
        <pc:spChg chg="mod">
          <ac:chgData name="Gwennan James" userId="30427c437630a9f7" providerId="LiveId" clId="{108E709C-82DA-460F-ADBD-EFAAD291C3A4}" dt="2025-12-08T01:10:32.310" v="101" actId="1076"/>
          <ac:spMkLst>
            <pc:docMk/>
            <pc:sldMk cId="1694045863" sldId="268"/>
            <ac:spMk id="2" creationId="{1F0B1A35-B011-AD81-9749-BCEEA6628998}"/>
          </ac:spMkLst>
        </pc:spChg>
        <pc:spChg chg="mod">
          <ac:chgData name="Gwennan James" userId="30427c437630a9f7" providerId="LiveId" clId="{108E709C-82DA-460F-ADBD-EFAAD291C3A4}" dt="2025-12-08T01:14:51.722" v="139" actId="404"/>
          <ac:spMkLst>
            <pc:docMk/>
            <pc:sldMk cId="1694045863" sldId="268"/>
            <ac:spMk id="3" creationId="{64E81BF8-0709-EECE-07CC-AB5D2451FCED}"/>
          </ac:spMkLst>
        </pc:spChg>
        <pc:spChg chg="del">
          <ac:chgData name="Gwennan James" userId="30427c437630a9f7" providerId="LiveId" clId="{108E709C-82DA-460F-ADBD-EFAAD291C3A4}" dt="2025-12-08T01:10:08.888" v="57" actId="26606"/>
          <ac:spMkLst>
            <pc:docMk/>
            <pc:sldMk cId="1694045863" sldId="268"/>
            <ac:spMk id="12" creationId="{61527F7E-B95B-3A87-F778-4E774AD60D50}"/>
          </ac:spMkLst>
        </pc:spChg>
        <pc:spChg chg="del">
          <ac:chgData name="Gwennan James" userId="30427c437630a9f7" providerId="LiveId" clId="{108E709C-82DA-460F-ADBD-EFAAD291C3A4}" dt="2025-12-08T01:10:08.888" v="57" actId="26606"/>
          <ac:spMkLst>
            <pc:docMk/>
            <pc:sldMk cId="1694045863" sldId="268"/>
            <ac:spMk id="13" creationId="{61A53DD7-471A-293D-D130-79B03ED307AB}"/>
          </ac:spMkLst>
        </pc:spChg>
        <pc:spChg chg="del">
          <ac:chgData name="Gwennan James" userId="30427c437630a9f7" providerId="LiveId" clId="{108E709C-82DA-460F-ADBD-EFAAD291C3A4}" dt="2025-12-08T01:10:08.888" v="57" actId="26606"/>
          <ac:spMkLst>
            <pc:docMk/>
            <pc:sldMk cId="1694045863" sldId="268"/>
            <ac:spMk id="14" creationId="{FC9560A9-841B-42E1-C4C1-7922343D83AC}"/>
          </ac:spMkLst>
        </pc:spChg>
        <pc:spChg chg="del">
          <ac:chgData name="Gwennan James" userId="30427c437630a9f7" providerId="LiveId" clId="{108E709C-82DA-460F-ADBD-EFAAD291C3A4}" dt="2025-12-08T01:10:08.888" v="57" actId="26606"/>
          <ac:spMkLst>
            <pc:docMk/>
            <pc:sldMk cId="1694045863" sldId="268"/>
            <ac:spMk id="15" creationId="{FC3D0218-3CF2-BDE2-70AC-08727997BCA8}"/>
          </ac:spMkLst>
        </pc:spChg>
        <pc:spChg chg="add">
          <ac:chgData name="Gwennan James" userId="30427c437630a9f7" providerId="LiveId" clId="{108E709C-82DA-460F-ADBD-EFAAD291C3A4}" dt="2025-12-08T01:10:08.888" v="57" actId="26606"/>
          <ac:spMkLst>
            <pc:docMk/>
            <pc:sldMk cId="1694045863" sldId="268"/>
            <ac:spMk id="20" creationId="{EFF9146B-4CCD-4CDB-AB9C-458005307E6F}"/>
          </ac:spMkLst>
        </pc:spChg>
        <pc:spChg chg="add">
          <ac:chgData name="Gwennan James" userId="30427c437630a9f7" providerId="LiveId" clId="{108E709C-82DA-460F-ADBD-EFAAD291C3A4}" dt="2025-12-08T01:10:08.888" v="57" actId="26606"/>
          <ac:spMkLst>
            <pc:docMk/>
            <pc:sldMk cId="1694045863" sldId="268"/>
            <ac:spMk id="22" creationId="{5E1FEFA6-7D4F-4746-AE64-D4D52FE76DC2}"/>
          </ac:spMkLst>
        </pc:spChg>
        <pc:spChg chg="add">
          <ac:chgData name="Gwennan James" userId="30427c437630a9f7" providerId="LiveId" clId="{108E709C-82DA-460F-ADBD-EFAAD291C3A4}" dt="2025-12-08T01:10:08.888" v="57" actId="26606"/>
          <ac:spMkLst>
            <pc:docMk/>
            <pc:sldMk cId="1694045863" sldId="268"/>
            <ac:spMk id="24" creationId="{BF8DA3CF-9D4B-403A-9AD4-BB177DAB6CC1}"/>
          </ac:spMkLst>
        </pc:spChg>
      </pc:sldChg>
      <pc:sldChg chg="modSp add mod">
        <pc:chgData name="Gwennan James" userId="30427c437630a9f7" providerId="LiveId" clId="{108E709C-82DA-460F-ADBD-EFAAD291C3A4}" dt="2025-12-08T01:16:12.870" v="165" actId="404"/>
        <pc:sldMkLst>
          <pc:docMk/>
          <pc:sldMk cId="2008251594" sldId="269"/>
        </pc:sldMkLst>
        <pc:spChg chg="mod">
          <ac:chgData name="Gwennan James" userId="30427c437630a9f7" providerId="LiveId" clId="{108E709C-82DA-460F-ADBD-EFAAD291C3A4}" dt="2025-12-08T01:16:12.870" v="165" actId="404"/>
          <ac:spMkLst>
            <pc:docMk/>
            <pc:sldMk cId="2008251594" sldId="269"/>
            <ac:spMk id="3" creationId="{937FD459-4C20-9408-E654-B945E6255389}"/>
          </ac:spMkLst>
        </pc:spChg>
      </pc:sldChg>
      <pc:sldChg chg="modSp add mod">
        <pc:chgData name="Gwennan James" userId="30427c437630a9f7" providerId="LiveId" clId="{108E709C-82DA-460F-ADBD-EFAAD291C3A4}" dt="2025-12-08T01:17:36.206" v="197" actId="20577"/>
        <pc:sldMkLst>
          <pc:docMk/>
          <pc:sldMk cId="3405901481" sldId="270"/>
        </pc:sldMkLst>
        <pc:spChg chg="mod">
          <ac:chgData name="Gwennan James" userId="30427c437630a9f7" providerId="LiveId" clId="{108E709C-82DA-460F-ADBD-EFAAD291C3A4}" dt="2025-12-08T01:17:36.206" v="197" actId="20577"/>
          <ac:spMkLst>
            <pc:docMk/>
            <pc:sldMk cId="3405901481" sldId="270"/>
            <ac:spMk id="3" creationId="{251B466E-D989-A0B7-E5A0-CE2292A5B26E}"/>
          </ac:spMkLst>
        </pc:spChg>
      </pc:sldChg>
      <pc:sldChg chg="modSp add mod">
        <pc:chgData name="Gwennan James" userId="30427c437630a9f7" providerId="LiveId" clId="{108E709C-82DA-460F-ADBD-EFAAD291C3A4}" dt="2025-12-08T01:19:06.237" v="221" actId="404"/>
        <pc:sldMkLst>
          <pc:docMk/>
          <pc:sldMk cId="4008354634" sldId="271"/>
        </pc:sldMkLst>
        <pc:spChg chg="mod">
          <ac:chgData name="Gwennan James" userId="30427c437630a9f7" providerId="LiveId" clId="{108E709C-82DA-460F-ADBD-EFAAD291C3A4}" dt="2025-12-08T01:19:06.237" v="221" actId="404"/>
          <ac:spMkLst>
            <pc:docMk/>
            <pc:sldMk cId="4008354634" sldId="271"/>
            <ac:spMk id="3" creationId="{DCAD2673-3D05-AB9E-5A9C-4C48CA6017F1}"/>
          </ac:spMkLst>
        </pc:spChg>
      </pc:sldChg>
      <pc:sldChg chg="modSp add mod">
        <pc:chgData name="Gwennan James" userId="30427c437630a9f7" providerId="LiveId" clId="{108E709C-82DA-460F-ADBD-EFAAD291C3A4}" dt="2025-12-08T01:21:01.099" v="253" actId="27636"/>
        <pc:sldMkLst>
          <pc:docMk/>
          <pc:sldMk cId="478563066" sldId="272"/>
        </pc:sldMkLst>
        <pc:spChg chg="mod">
          <ac:chgData name="Gwennan James" userId="30427c437630a9f7" providerId="LiveId" clId="{108E709C-82DA-460F-ADBD-EFAAD291C3A4}" dt="2025-12-08T01:21:01.099" v="253" actId="27636"/>
          <ac:spMkLst>
            <pc:docMk/>
            <pc:sldMk cId="478563066" sldId="272"/>
            <ac:spMk id="3" creationId="{77E62813-C048-5404-D68E-8E90ECB51244}"/>
          </ac:spMkLst>
        </pc:spChg>
      </pc:sldChg>
      <pc:sldChg chg="modSp add mod ord">
        <pc:chgData name="Gwennan James" userId="30427c437630a9f7" providerId="LiveId" clId="{108E709C-82DA-460F-ADBD-EFAAD291C3A4}" dt="2025-12-08T04:47:03.262" v="1233" actId="20577"/>
        <pc:sldMkLst>
          <pc:docMk/>
          <pc:sldMk cId="2951591384" sldId="273"/>
        </pc:sldMkLst>
        <pc:spChg chg="mod">
          <ac:chgData name="Gwennan James" userId="30427c437630a9f7" providerId="LiveId" clId="{108E709C-82DA-460F-ADBD-EFAAD291C3A4}" dt="2025-12-08T03:18:56.120" v="305" actId="20577"/>
          <ac:spMkLst>
            <pc:docMk/>
            <pc:sldMk cId="2951591384" sldId="273"/>
            <ac:spMk id="2" creationId="{38948CD2-C7F1-38A3-82E8-745976412732}"/>
          </ac:spMkLst>
        </pc:spChg>
        <pc:spChg chg="mod">
          <ac:chgData name="Gwennan James" userId="30427c437630a9f7" providerId="LiveId" clId="{108E709C-82DA-460F-ADBD-EFAAD291C3A4}" dt="2025-12-08T04:47:03.262" v="1233" actId="20577"/>
          <ac:spMkLst>
            <pc:docMk/>
            <pc:sldMk cId="2951591384" sldId="273"/>
            <ac:spMk id="3" creationId="{9EA0A092-4939-7048-46F2-C3F42A3C4A55}"/>
          </ac:spMkLst>
        </pc:spChg>
      </pc:sldChg>
      <pc:sldChg chg="modSp add mod">
        <pc:chgData name="Gwennan James" userId="30427c437630a9f7" providerId="LiveId" clId="{108E709C-82DA-460F-ADBD-EFAAD291C3A4}" dt="2025-12-08T04:52:07.376" v="1845" actId="113"/>
        <pc:sldMkLst>
          <pc:docMk/>
          <pc:sldMk cId="2044801484" sldId="274"/>
        </pc:sldMkLst>
        <pc:spChg chg="mod">
          <ac:chgData name="Gwennan James" userId="30427c437630a9f7" providerId="LiveId" clId="{108E709C-82DA-460F-ADBD-EFAAD291C3A4}" dt="2025-12-08T04:52:07.376" v="1845" actId="113"/>
          <ac:spMkLst>
            <pc:docMk/>
            <pc:sldMk cId="2044801484" sldId="274"/>
            <ac:spMk id="3" creationId="{E0919BAE-292C-85AA-741D-8A243C3B79D5}"/>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A57C3F-0FB2-4B2E-BA6A-FEEEFF1AF7E3}"/>
              </a:ext>
            </a:extLst>
          </p:cNvPr>
          <p:cNvSpPr>
            <a:spLocks noGrp="1"/>
          </p:cNvSpPr>
          <p:nvPr>
            <p:ph type="ctrTitle"/>
          </p:nvPr>
        </p:nvSpPr>
        <p:spPr>
          <a:xfrm>
            <a:off x="2057400" y="685801"/>
            <a:ext cx="8115300" cy="3046228"/>
          </a:xfrm>
        </p:spPr>
        <p:txBody>
          <a:bodyPr anchor="b">
            <a:normAutofit/>
          </a:bodyPr>
          <a:lstStyle>
            <a:lvl1pPr algn="ctr">
              <a:defRPr sz="3600" cap="all" spc="300" baseline="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08583AE9-1CC1-4572-A6E5-E97F80E47661}"/>
              </a:ext>
            </a:extLst>
          </p:cNvPr>
          <p:cNvSpPr>
            <a:spLocks noGrp="1"/>
          </p:cNvSpPr>
          <p:nvPr>
            <p:ph type="subTitle" idx="1"/>
          </p:nvPr>
        </p:nvSpPr>
        <p:spPr>
          <a:xfrm>
            <a:off x="2057400" y="4114800"/>
            <a:ext cx="8115300" cy="2057400"/>
          </a:xfrm>
        </p:spPr>
        <p:txBody>
          <a:bodyPr/>
          <a:lstStyle>
            <a:lvl1pPr marL="0" indent="0" algn="ctr">
              <a:buNone/>
              <a:defRPr sz="2400" i="1"/>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9C04DE7C-68AB-403D-B9D8-7398C292C6DA}"/>
              </a:ext>
            </a:extLst>
          </p:cNvPr>
          <p:cNvSpPr>
            <a:spLocks noGrp="1"/>
          </p:cNvSpPr>
          <p:nvPr>
            <p:ph type="dt" sz="half" idx="10"/>
          </p:nvPr>
        </p:nvSpPr>
        <p:spPr/>
        <p:txBody>
          <a:bodyPr/>
          <a:lstStyle/>
          <a:p>
            <a:fld id="{23FEA57E-7C1A-457B-A4CD-5DCEB057B502}" type="datetime1">
              <a:rPr lang="en-US" smtClean="0"/>
              <a:t>12/7/2025</a:t>
            </a:fld>
            <a:endParaRPr lang="en-US" dirty="0"/>
          </a:p>
        </p:txBody>
      </p:sp>
      <p:sp>
        <p:nvSpPr>
          <p:cNvPr id="5" name="Footer Placeholder 4">
            <a:extLst>
              <a:ext uri="{FF2B5EF4-FFF2-40B4-BE49-F238E27FC236}">
                <a16:creationId xmlns:a16="http://schemas.microsoft.com/office/drawing/2014/main" id="{51003E50-6613-4D86-AA22-43B14E7279E9}"/>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03069AB5-A56D-471F-9236-EFA981E2EA03}"/>
              </a:ext>
            </a:extLst>
          </p:cNvPr>
          <p:cNvSpPr>
            <a:spLocks noGrp="1"/>
          </p:cNvSpPr>
          <p:nvPr>
            <p:ph type="sldNum" sz="quarter" idx="12"/>
          </p:nvPr>
        </p:nvSpPr>
        <p:spPr/>
        <p:txBody>
          <a:bodyPr/>
          <a:lstStyle/>
          <a:p>
            <a:fld id="{F8E28480-1C08-4458-AD97-0283E6FFD09D}" type="slidenum">
              <a:rPr lang="en-US" smtClean="0"/>
              <a:t>‹#›</a:t>
            </a:fld>
            <a:endParaRPr lang="en-US" dirty="0"/>
          </a:p>
        </p:txBody>
      </p:sp>
    </p:spTree>
    <p:extLst>
      <p:ext uri="{BB962C8B-B14F-4D97-AF65-F5344CB8AC3E}">
        <p14:creationId xmlns:p14="http://schemas.microsoft.com/office/powerpoint/2010/main" val="5364102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49B412-EBAB-4569-B3D9-6B346BF837B2}"/>
              </a:ext>
            </a:extLst>
          </p:cNvPr>
          <p:cNvSpPr>
            <a:spLocks noGrp="1"/>
          </p:cNvSpPr>
          <p:nvPr>
            <p:ph type="title"/>
          </p:nvPr>
        </p:nvSpPr>
        <p:spPr>
          <a:xfrm>
            <a:off x="1371600" y="685800"/>
            <a:ext cx="9486900" cy="1371600"/>
          </a:xfrm>
        </p:spPr>
        <p:txBody>
          <a:bodyPr>
            <a:normAutofit/>
          </a:bodyPr>
          <a:lstStyle>
            <a:lvl1pPr algn="l">
              <a:defRPr sz="3200" cap="all" spc="300" baseline="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95E7C8AE-B0F4-404F-BCAD-A14C18E50D9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B8AA9CAD-DAFB-4DE3-9C41-7FD03EA8D8DD}"/>
              </a:ext>
            </a:extLst>
          </p:cNvPr>
          <p:cNvSpPr>
            <a:spLocks noGrp="1"/>
          </p:cNvSpPr>
          <p:nvPr>
            <p:ph type="dt" sz="half" idx="10"/>
          </p:nvPr>
        </p:nvSpPr>
        <p:spPr/>
        <p:txBody>
          <a:bodyPr/>
          <a:lstStyle/>
          <a:p>
            <a:fld id="{201AF2CE-4F37-411C-A3EE-BBBE223265BF}" type="datetime1">
              <a:rPr lang="en-US" smtClean="0"/>
              <a:t>12/7/2025</a:t>
            </a:fld>
            <a:endParaRPr lang="en-US"/>
          </a:p>
        </p:txBody>
      </p:sp>
      <p:sp>
        <p:nvSpPr>
          <p:cNvPr id="5" name="Footer Placeholder 4">
            <a:extLst>
              <a:ext uri="{FF2B5EF4-FFF2-40B4-BE49-F238E27FC236}">
                <a16:creationId xmlns:a16="http://schemas.microsoft.com/office/drawing/2014/main" id="{8FCE3137-8136-46C5-AC2F-49E5F55E4C73}"/>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AF1AB6EF-A0B1-4706-AE44-253A6B182D48}"/>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40189101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C02F68-BF19-468D-B422-54B6D189FA58}"/>
              </a:ext>
            </a:extLst>
          </p:cNvPr>
          <p:cNvSpPr>
            <a:spLocks noGrp="1"/>
          </p:cNvSpPr>
          <p:nvPr>
            <p:ph type="title"/>
          </p:nvPr>
        </p:nvSpPr>
        <p:spPr>
          <a:xfrm>
            <a:off x="831850" y="1709738"/>
            <a:ext cx="10515600" cy="2774071"/>
          </a:xfrm>
        </p:spPr>
        <p:txBody>
          <a:bodyPr anchor="b">
            <a:normAutofit/>
          </a:bodyPr>
          <a:lstStyle>
            <a:lvl1pPr algn="ct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BCBF7D7-84D4-4A39-B44E-9B029EEB1FE8}"/>
              </a:ext>
            </a:extLst>
          </p:cNvPr>
          <p:cNvSpPr>
            <a:spLocks noGrp="1"/>
          </p:cNvSpPr>
          <p:nvPr>
            <p:ph type="body" idx="1"/>
          </p:nvPr>
        </p:nvSpPr>
        <p:spPr>
          <a:xfrm>
            <a:off x="831850" y="4641624"/>
            <a:ext cx="10515600" cy="1448026"/>
          </a:xfrm>
        </p:spPr>
        <p:txBody>
          <a:bodyPr/>
          <a:lstStyle>
            <a:lvl1pPr marL="0" indent="0" algn="ctr">
              <a:buNone/>
              <a:defRPr sz="2400" i="1">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9E29709-D243-41E8-89FA-62FA7AEB52E1}"/>
              </a:ext>
            </a:extLst>
          </p:cNvPr>
          <p:cNvSpPr>
            <a:spLocks noGrp="1"/>
          </p:cNvSpPr>
          <p:nvPr>
            <p:ph type="dt" sz="half" idx="10"/>
          </p:nvPr>
        </p:nvSpPr>
        <p:spPr/>
        <p:txBody>
          <a:bodyPr/>
          <a:lstStyle/>
          <a:p>
            <a:fld id="{C96083D4-708C-4BB5-B4FD-30CE9FA12FD5}" type="datetime1">
              <a:rPr lang="en-US" smtClean="0"/>
              <a:t>12/7/2025</a:t>
            </a:fld>
            <a:endParaRPr lang="en-US"/>
          </a:p>
        </p:txBody>
      </p:sp>
      <p:sp>
        <p:nvSpPr>
          <p:cNvPr id="5" name="Footer Placeholder 4">
            <a:extLst>
              <a:ext uri="{FF2B5EF4-FFF2-40B4-BE49-F238E27FC236}">
                <a16:creationId xmlns:a16="http://schemas.microsoft.com/office/drawing/2014/main" id="{5AAB99C0-DC2A-4133-A10D-D43A1E05BB1A}"/>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98122EFD-A17E-47F5-8AC9-EFD6D813DBE7}"/>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378943815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1C668D-BFBE-4765-A294-8303931B57C9}"/>
              </a:ext>
            </a:extLst>
          </p:cNvPr>
          <p:cNvSpPr>
            <a:spLocks noGrp="1"/>
          </p:cNvSpPr>
          <p:nvPr>
            <p:ph type="title"/>
          </p:nvPr>
        </p:nvSpPr>
        <p:spPr>
          <a:xfrm>
            <a:off x="1346071" y="566278"/>
            <a:ext cx="9512429" cy="965458"/>
          </a:xfrm>
        </p:spPr>
        <p:txBody>
          <a:bodyPr/>
          <a:lstStyle>
            <a:lvl1pPr algn="ctr">
              <a:defRPr cap="all" spc="300" baseline="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61B3C212-F55F-4D0D-BFA7-F00A33CAA196}"/>
              </a:ext>
            </a:extLst>
          </p:cNvPr>
          <p:cNvSpPr>
            <a:spLocks noGrp="1"/>
          </p:cNvSpPr>
          <p:nvPr>
            <p:ph sz="half" idx="1"/>
          </p:nvPr>
        </p:nvSpPr>
        <p:spPr>
          <a:xfrm>
            <a:off x="909758" y="2057400"/>
            <a:ext cx="5031521" cy="4119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154BDD7-2575-4E82-887D-DCAF9EB15924}"/>
              </a:ext>
            </a:extLst>
          </p:cNvPr>
          <p:cNvSpPr>
            <a:spLocks noGrp="1"/>
          </p:cNvSpPr>
          <p:nvPr>
            <p:ph sz="half" idx="2"/>
          </p:nvPr>
        </p:nvSpPr>
        <p:spPr>
          <a:xfrm>
            <a:off x="6265408" y="2057401"/>
            <a:ext cx="5016834" cy="41195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CAECC8-3C3A-4A5D-AB7A-1F99E5023D3F}"/>
              </a:ext>
            </a:extLst>
          </p:cNvPr>
          <p:cNvSpPr>
            <a:spLocks noGrp="1"/>
          </p:cNvSpPr>
          <p:nvPr>
            <p:ph type="dt" sz="half" idx="10"/>
          </p:nvPr>
        </p:nvSpPr>
        <p:spPr/>
        <p:txBody>
          <a:bodyPr/>
          <a:lstStyle/>
          <a:p>
            <a:fld id="{D0D239B2-65BC-4C2A-A62B-3EABFE9590E4}" type="datetime1">
              <a:rPr lang="en-US" smtClean="0"/>
              <a:t>12/7/2025</a:t>
            </a:fld>
            <a:endParaRPr lang="en-US"/>
          </a:p>
        </p:txBody>
      </p:sp>
      <p:sp>
        <p:nvSpPr>
          <p:cNvPr id="6" name="Footer Placeholder 5">
            <a:extLst>
              <a:ext uri="{FF2B5EF4-FFF2-40B4-BE49-F238E27FC236}">
                <a16:creationId xmlns:a16="http://schemas.microsoft.com/office/drawing/2014/main" id="{4447609B-ACA4-4323-9340-C7DB166D7A50}"/>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77409EA3-C5C7-4AC6-956A-DB9A3B4F3142}"/>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21346312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E0CDE0-7431-4F05-AA47-F10EB46C9608}"/>
              </a:ext>
            </a:extLst>
          </p:cNvPr>
          <p:cNvSpPr>
            <a:spLocks noGrp="1"/>
          </p:cNvSpPr>
          <p:nvPr>
            <p:ph type="title"/>
          </p:nvPr>
        </p:nvSpPr>
        <p:spPr>
          <a:xfrm>
            <a:off x="839788" y="365126"/>
            <a:ext cx="10276552" cy="1149350"/>
          </a:xfrm>
        </p:spPr>
        <p:txBody>
          <a:bodyPr>
            <a:normAutofit/>
          </a:bodyPr>
          <a:lstStyle>
            <a:lvl1pPr algn="ctr">
              <a:defRPr sz="3200" cap="all" spc="300"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06D9FFA7-D3EA-4CB8-A471-94235AD62592}"/>
              </a:ext>
            </a:extLst>
          </p:cNvPr>
          <p:cNvSpPr>
            <a:spLocks noGrp="1"/>
          </p:cNvSpPr>
          <p:nvPr>
            <p:ph type="body" idx="1"/>
          </p:nvPr>
        </p:nvSpPr>
        <p:spPr>
          <a:xfrm>
            <a:off x="839788" y="1681163"/>
            <a:ext cx="5157787" cy="823912"/>
          </a:xfrm>
        </p:spPr>
        <p:txBody>
          <a:bodyPr anchor="b"/>
          <a:lstStyle>
            <a:lvl1pPr marL="0" indent="0">
              <a:buNone/>
              <a:defRPr sz="2400" b="1" i="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05360D2-88E8-43C8-92D1-67AB23BBE26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65C768F6-20A1-47A1-90FE-903135EEFD5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D555EC1-268F-4324-A003-3608AA0D847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C55C8E4-FCB8-4E06-9C43-0ACD949A73D4}"/>
              </a:ext>
            </a:extLst>
          </p:cNvPr>
          <p:cNvSpPr>
            <a:spLocks noGrp="1"/>
          </p:cNvSpPr>
          <p:nvPr>
            <p:ph type="dt" sz="half" idx="10"/>
          </p:nvPr>
        </p:nvSpPr>
        <p:spPr/>
        <p:txBody>
          <a:bodyPr/>
          <a:lstStyle/>
          <a:p>
            <a:fld id="{85E05F5A-E4A3-476F-A89E-C2B73F2431E4}" type="datetime1">
              <a:rPr lang="en-US" smtClean="0"/>
              <a:t>12/7/2025</a:t>
            </a:fld>
            <a:endParaRPr lang="en-US"/>
          </a:p>
        </p:txBody>
      </p:sp>
      <p:sp>
        <p:nvSpPr>
          <p:cNvPr id="8" name="Footer Placeholder 7">
            <a:extLst>
              <a:ext uri="{FF2B5EF4-FFF2-40B4-BE49-F238E27FC236}">
                <a16:creationId xmlns:a16="http://schemas.microsoft.com/office/drawing/2014/main" id="{8B01C005-C973-4D82-942A-334F1D431A04}"/>
              </a:ext>
            </a:extLst>
          </p:cNvPr>
          <p:cNvSpPr>
            <a:spLocks noGrp="1"/>
          </p:cNvSpPr>
          <p:nvPr>
            <p:ph type="ftr" sz="quarter" idx="11"/>
          </p:nvPr>
        </p:nvSpPr>
        <p:spPr/>
        <p:txBody>
          <a:bodyPr/>
          <a:lstStyle/>
          <a:p>
            <a:r>
              <a:rPr lang="en-US"/>
              <a:t>Sample Footer Text</a:t>
            </a:r>
          </a:p>
        </p:txBody>
      </p:sp>
      <p:sp>
        <p:nvSpPr>
          <p:cNvPr id="9" name="Slide Number Placeholder 8">
            <a:extLst>
              <a:ext uri="{FF2B5EF4-FFF2-40B4-BE49-F238E27FC236}">
                <a16:creationId xmlns:a16="http://schemas.microsoft.com/office/drawing/2014/main" id="{AAFB6186-6570-4DE8-8603-70B0A51DFE9C}"/>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37182269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A5ADD3-88C8-4B01-8CC6-808C0E416054}"/>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02634E6A-1390-4101-B78E-7592313407D7}"/>
              </a:ext>
            </a:extLst>
          </p:cNvPr>
          <p:cNvSpPr>
            <a:spLocks noGrp="1"/>
          </p:cNvSpPr>
          <p:nvPr>
            <p:ph type="dt" sz="half" idx="10"/>
          </p:nvPr>
        </p:nvSpPr>
        <p:spPr/>
        <p:txBody>
          <a:bodyPr/>
          <a:lstStyle/>
          <a:p>
            <a:fld id="{E3761515-4A26-4F31-9F61-5A10B1FABBFC}" type="datetime1">
              <a:rPr lang="en-US" smtClean="0"/>
              <a:t>12/7/2025</a:t>
            </a:fld>
            <a:endParaRPr lang="en-US"/>
          </a:p>
        </p:txBody>
      </p:sp>
      <p:sp>
        <p:nvSpPr>
          <p:cNvPr id="4" name="Footer Placeholder 3">
            <a:extLst>
              <a:ext uri="{FF2B5EF4-FFF2-40B4-BE49-F238E27FC236}">
                <a16:creationId xmlns:a16="http://schemas.microsoft.com/office/drawing/2014/main" id="{88BC7B90-4C99-4653-872A-3572A02DAE99}"/>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13B03516-4D31-49D2-9488-33C734A7A4F6}"/>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16089487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10D8488-CF25-431B-A87A-AAF141BD0BBB}"/>
              </a:ext>
            </a:extLst>
          </p:cNvPr>
          <p:cNvSpPr>
            <a:spLocks noGrp="1"/>
          </p:cNvSpPr>
          <p:nvPr>
            <p:ph type="dt" sz="half" idx="10"/>
          </p:nvPr>
        </p:nvSpPr>
        <p:spPr/>
        <p:txBody>
          <a:bodyPr/>
          <a:lstStyle/>
          <a:p>
            <a:fld id="{4A75DC65-7D1F-4BAB-9695-F7E734143E14}" type="datetime1">
              <a:rPr lang="en-US" smtClean="0"/>
              <a:t>12/7/2025</a:t>
            </a:fld>
            <a:endParaRPr lang="en-US"/>
          </a:p>
        </p:txBody>
      </p:sp>
      <p:sp>
        <p:nvSpPr>
          <p:cNvPr id="3" name="Footer Placeholder 2">
            <a:extLst>
              <a:ext uri="{FF2B5EF4-FFF2-40B4-BE49-F238E27FC236}">
                <a16:creationId xmlns:a16="http://schemas.microsoft.com/office/drawing/2014/main" id="{8A2F58E5-C92D-4C64-B867-0576B1EADD06}"/>
              </a:ext>
            </a:extLst>
          </p:cNvPr>
          <p:cNvSpPr>
            <a:spLocks noGrp="1"/>
          </p:cNvSpPr>
          <p:nvPr>
            <p:ph type="ftr" sz="quarter" idx="11"/>
          </p:nvPr>
        </p:nvSpPr>
        <p:spPr/>
        <p:txBody>
          <a:bodyPr/>
          <a:lstStyle/>
          <a:p>
            <a:r>
              <a:rPr lang="en-US"/>
              <a:t>Sample Footer Text</a:t>
            </a:r>
          </a:p>
        </p:txBody>
      </p:sp>
      <p:sp>
        <p:nvSpPr>
          <p:cNvPr id="4" name="Slide Number Placeholder 3">
            <a:extLst>
              <a:ext uri="{FF2B5EF4-FFF2-40B4-BE49-F238E27FC236}">
                <a16:creationId xmlns:a16="http://schemas.microsoft.com/office/drawing/2014/main" id="{89216797-ABEC-4FE0-AFDE-36107B96710D}"/>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4123680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68F2B0-990D-418E-9D10-2464E986692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A6881131-AFFD-4339-9F30-D408B5105CB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7A7C47F4-7968-4698-8BD3-A583099FAA1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E12BC6F-3996-4B2B-B8F2-DD3A82CCF76B}"/>
              </a:ext>
            </a:extLst>
          </p:cNvPr>
          <p:cNvSpPr>
            <a:spLocks noGrp="1"/>
          </p:cNvSpPr>
          <p:nvPr>
            <p:ph type="dt" sz="half" idx="10"/>
          </p:nvPr>
        </p:nvSpPr>
        <p:spPr/>
        <p:txBody>
          <a:bodyPr/>
          <a:lstStyle/>
          <a:p>
            <a:fld id="{7E624077-BD55-4036-8E92-6558FDF3B653}" type="datetime1">
              <a:rPr lang="en-US" smtClean="0"/>
              <a:t>12/7/2025</a:t>
            </a:fld>
            <a:endParaRPr lang="en-US"/>
          </a:p>
        </p:txBody>
      </p:sp>
      <p:sp>
        <p:nvSpPr>
          <p:cNvPr id="6" name="Footer Placeholder 5">
            <a:extLst>
              <a:ext uri="{FF2B5EF4-FFF2-40B4-BE49-F238E27FC236}">
                <a16:creationId xmlns:a16="http://schemas.microsoft.com/office/drawing/2014/main" id="{EA832E66-581A-4CF2-A40A-4E24FAAC4AE4}"/>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E83B1C89-C625-4618-81A2-FB34E4DA0712}"/>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13425220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51486F-443A-4F2D-AB1F-8B1F4C4DE72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3A21213-E7FB-406A-B8CD-735AAC7AD0D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F4F41A03-500E-49F7-8D99-A1EAFE4D340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391523D-69E9-4EAE-A610-B3A237B75842}"/>
              </a:ext>
            </a:extLst>
          </p:cNvPr>
          <p:cNvSpPr>
            <a:spLocks noGrp="1"/>
          </p:cNvSpPr>
          <p:nvPr>
            <p:ph type="dt" sz="half" idx="10"/>
          </p:nvPr>
        </p:nvSpPr>
        <p:spPr/>
        <p:txBody>
          <a:bodyPr/>
          <a:lstStyle/>
          <a:p>
            <a:fld id="{804225F2-7107-4609-BCC2-77C63064A5E8}" type="datetime1">
              <a:rPr lang="en-US" smtClean="0"/>
              <a:t>12/7/2025</a:t>
            </a:fld>
            <a:endParaRPr lang="en-US"/>
          </a:p>
        </p:txBody>
      </p:sp>
      <p:sp>
        <p:nvSpPr>
          <p:cNvPr id="6" name="Footer Placeholder 5">
            <a:extLst>
              <a:ext uri="{FF2B5EF4-FFF2-40B4-BE49-F238E27FC236}">
                <a16:creationId xmlns:a16="http://schemas.microsoft.com/office/drawing/2014/main" id="{4EDB852F-4134-4AB5-BA87-483B1E1ADD21}"/>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5E34C5CB-918E-4A09-8222-D36E37B63C02}"/>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11834214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02744C-12E6-455B-B646-2EA92DE0E9A2}"/>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B7D71C4D-C062-4EEE-9A9A-31ADCC5C876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1944DC97-C26E-407A-9E29-68C52D547BDA}"/>
              </a:ext>
            </a:extLst>
          </p:cNvPr>
          <p:cNvSpPr>
            <a:spLocks noGrp="1"/>
          </p:cNvSpPr>
          <p:nvPr>
            <p:ph type="dt" sz="half" idx="10"/>
          </p:nvPr>
        </p:nvSpPr>
        <p:spPr/>
        <p:txBody>
          <a:bodyPr/>
          <a:lstStyle/>
          <a:p>
            <a:fld id="{11789749-A4CD-447F-8298-2B7988C91CEA}" type="datetime1">
              <a:rPr lang="en-US" smtClean="0"/>
              <a:t>12/7/2025</a:t>
            </a:fld>
            <a:endParaRPr lang="en-US"/>
          </a:p>
        </p:txBody>
      </p:sp>
      <p:sp>
        <p:nvSpPr>
          <p:cNvPr id="5" name="Footer Placeholder 4">
            <a:extLst>
              <a:ext uri="{FF2B5EF4-FFF2-40B4-BE49-F238E27FC236}">
                <a16:creationId xmlns:a16="http://schemas.microsoft.com/office/drawing/2014/main" id="{E72E9353-B771-47FF-975E-72337414E0ED}"/>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1EA5A858-B8B2-4364-A7D0-B2E8FAE0ADD4}"/>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8558550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2A6BABE-D80C-4F54-A03C-E1F9EBCA8323}"/>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9285191-EF5B-48BE-AB5D-B7BA4C3D093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9FA387A-1231-4FE3-8574-D4331A3432D2}"/>
              </a:ext>
            </a:extLst>
          </p:cNvPr>
          <p:cNvSpPr>
            <a:spLocks noGrp="1"/>
          </p:cNvSpPr>
          <p:nvPr>
            <p:ph type="dt" sz="half" idx="10"/>
          </p:nvPr>
        </p:nvSpPr>
        <p:spPr/>
        <p:txBody>
          <a:bodyPr/>
          <a:lstStyle/>
          <a:p>
            <a:fld id="{BA0444D3-C0BA-4587-A56C-581AB9F841BE}" type="datetime1">
              <a:rPr lang="en-US" smtClean="0"/>
              <a:t>12/7/2025</a:t>
            </a:fld>
            <a:endParaRPr lang="en-US"/>
          </a:p>
        </p:txBody>
      </p:sp>
      <p:sp>
        <p:nvSpPr>
          <p:cNvPr id="5" name="Footer Placeholder 4">
            <a:extLst>
              <a:ext uri="{FF2B5EF4-FFF2-40B4-BE49-F238E27FC236}">
                <a16:creationId xmlns:a16="http://schemas.microsoft.com/office/drawing/2014/main" id="{02F21559-4901-4AD3-ABE7-DF0235457312}"/>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D8F6C18E-B751-4E7B-9CD8-1BF44DAB80F4}"/>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18837182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3AA0686-7BAC-45C0-BA30-0D0CBCE5CE63}"/>
              </a:ext>
            </a:extLst>
          </p:cNvPr>
          <p:cNvSpPr>
            <a:spLocks noGrp="1"/>
          </p:cNvSpPr>
          <p:nvPr>
            <p:ph type="title"/>
          </p:nvPr>
        </p:nvSpPr>
        <p:spPr>
          <a:xfrm>
            <a:off x="1371600" y="685800"/>
            <a:ext cx="9486900" cy="1371600"/>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34202DE-82CD-407D-8C68-174B0CBB57F7}"/>
              </a:ext>
            </a:extLst>
          </p:cNvPr>
          <p:cNvSpPr>
            <a:spLocks noGrp="1"/>
          </p:cNvSpPr>
          <p:nvPr>
            <p:ph type="body" idx="1"/>
          </p:nvPr>
        </p:nvSpPr>
        <p:spPr>
          <a:xfrm>
            <a:off x="1371599" y="2254103"/>
            <a:ext cx="9486901" cy="391809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2554AC9D-6E1B-46D3-959F-A068A1EDBDBA}"/>
              </a:ext>
            </a:extLst>
          </p:cNvPr>
          <p:cNvSpPr>
            <a:spLocks noGrp="1"/>
          </p:cNvSpPr>
          <p:nvPr>
            <p:ph type="dt" sz="half" idx="2"/>
          </p:nvPr>
        </p:nvSpPr>
        <p:spPr>
          <a:xfrm rot="5400000">
            <a:off x="9800022" y="3223751"/>
            <a:ext cx="4114801" cy="410501"/>
          </a:xfrm>
          <a:prstGeom prst="rect">
            <a:avLst/>
          </a:prstGeom>
        </p:spPr>
        <p:txBody>
          <a:bodyPr vert="horz" lIns="91440" tIns="45720" rIns="91440" bIns="45720" rtlCol="0" anchor="ctr"/>
          <a:lstStyle>
            <a:lvl1pPr algn="ctr">
              <a:defRPr sz="900" cap="all" spc="300" baseline="0">
                <a:solidFill>
                  <a:schemeClr val="tx2">
                    <a:lumMod val="75000"/>
                    <a:lumOff val="25000"/>
                  </a:schemeClr>
                </a:solidFill>
                <a:latin typeface="+mn-lt"/>
              </a:defRPr>
            </a:lvl1pPr>
          </a:lstStyle>
          <a:p>
            <a:fld id="{D3FE42E8-8B57-452D-A122-4DCE9AC771EF}" type="datetime1">
              <a:rPr lang="en-US" smtClean="0"/>
              <a:t>12/7/2025</a:t>
            </a:fld>
            <a:endParaRPr lang="en-US"/>
          </a:p>
        </p:txBody>
      </p:sp>
      <p:sp>
        <p:nvSpPr>
          <p:cNvPr id="5" name="Footer Placeholder 4">
            <a:extLst>
              <a:ext uri="{FF2B5EF4-FFF2-40B4-BE49-F238E27FC236}">
                <a16:creationId xmlns:a16="http://schemas.microsoft.com/office/drawing/2014/main" id="{A5FC0015-9EFB-40F8-BC00-AC2483D60905}"/>
              </a:ext>
            </a:extLst>
          </p:cNvPr>
          <p:cNvSpPr>
            <a:spLocks noGrp="1"/>
          </p:cNvSpPr>
          <p:nvPr>
            <p:ph type="ftr" sz="quarter" idx="3"/>
          </p:nvPr>
        </p:nvSpPr>
        <p:spPr>
          <a:xfrm rot="5400000">
            <a:off x="-1708136" y="3223750"/>
            <a:ext cx="4114800" cy="410501"/>
          </a:xfrm>
          <a:prstGeom prst="rect">
            <a:avLst/>
          </a:prstGeom>
        </p:spPr>
        <p:txBody>
          <a:bodyPr vert="horz" lIns="91440" tIns="45720" rIns="91440" bIns="45720" rtlCol="0" anchor="ctr"/>
          <a:lstStyle>
            <a:lvl1pPr algn="ctr">
              <a:defRPr sz="900" cap="all" spc="300" baseline="0">
                <a:solidFill>
                  <a:schemeClr val="tx2">
                    <a:lumMod val="75000"/>
                    <a:lumOff val="25000"/>
                  </a:schemeClr>
                </a:solidFill>
                <a:latin typeface="+mn-lt"/>
              </a:defRPr>
            </a:lvl1pPr>
          </a:lstStyle>
          <a:p>
            <a:r>
              <a:rPr lang="en-US" dirty="0"/>
              <a:t>Sample Footer Text</a:t>
            </a:r>
          </a:p>
        </p:txBody>
      </p:sp>
      <p:sp>
        <p:nvSpPr>
          <p:cNvPr id="6" name="Slide Number Placeholder 5">
            <a:extLst>
              <a:ext uri="{FF2B5EF4-FFF2-40B4-BE49-F238E27FC236}">
                <a16:creationId xmlns:a16="http://schemas.microsoft.com/office/drawing/2014/main" id="{E572C732-0E3E-49E0-A72E-D4C08CB4455A}"/>
              </a:ext>
            </a:extLst>
          </p:cNvPr>
          <p:cNvSpPr>
            <a:spLocks noGrp="1"/>
          </p:cNvSpPr>
          <p:nvPr>
            <p:ph type="sldNum" sz="quarter" idx="4"/>
          </p:nvPr>
        </p:nvSpPr>
        <p:spPr>
          <a:xfrm>
            <a:off x="11116340" y="6356350"/>
            <a:ext cx="871868" cy="365125"/>
          </a:xfrm>
          <a:prstGeom prst="rect">
            <a:avLst/>
          </a:prstGeom>
        </p:spPr>
        <p:txBody>
          <a:bodyPr vert="horz" lIns="91440" tIns="45720" rIns="91440" bIns="45720" rtlCol="0" anchor="ctr"/>
          <a:lstStyle>
            <a:lvl1pPr algn="r">
              <a:defRPr sz="900" spc="300">
                <a:solidFill>
                  <a:schemeClr val="tx2">
                    <a:lumMod val="75000"/>
                    <a:lumOff val="25000"/>
                  </a:schemeClr>
                </a:solidFill>
                <a:latin typeface="+mn-lt"/>
              </a:defRPr>
            </a:lvl1pPr>
          </a:lstStyle>
          <a:p>
            <a:fld id="{F8E28480-1C08-4458-AD97-0283E6FFD09D}" type="slidenum">
              <a:rPr lang="en-US" smtClean="0"/>
              <a:pPr/>
              <a:t>‹#›</a:t>
            </a:fld>
            <a:endParaRPr lang="en-US"/>
          </a:p>
        </p:txBody>
      </p:sp>
    </p:spTree>
    <p:extLst>
      <p:ext uri="{BB962C8B-B14F-4D97-AF65-F5344CB8AC3E}">
        <p14:creationId xmlns:p14="http://schemas.microsoft.com/office/powerpoint/2010/main" val="397388703"/>
      </p:ext>
    </p:extLst>
  </p:cSld>
  <p:clrMap bg1="lt1" tx1="dk1" bg2="lt2" tx2="dk2" accent1="accent1" accent2="accent2" accent3="accent3" accent4="accent4" accent5="accent5" accent6="accent6" hlink="hlink" folHlink="folHlink"/>
  <p:sldLayoutIdLst>
    <p:sldLayoutId id="2147483746" r:id="rId1"/>
    <p:sldLayoutId id="2147483747" r:id="rId2"/>
    <p:sldLayoutId id="2147483748" r:id="rId3"/>
    <p:sldLayoutId id="2147483749" r:id="rId4"/>
    <p:sldLayoutId id="2147483750" r:id="rId5"/>
    <p:sldLayoutId id="2147483744" r:id="rId6"/>
    <p:sldLayoutId id="2147483740" r:id="rId7"/>
    <p:sldLayoutId id="2147483741" r:id="rId8"/>
    <p:sldLayoutId id="2147483742" r:id="rId9"/>
    <p:sldLayoutId id="2147483743" r:id="rId10"/>
    <p:sldLayoutId id="2147483745" r:id="rId11"/>
  </p:sldLayoutIdLst>
  <p:hf sldNum="0" hdr="0" ftr="0" dt="0"/>
  <p:txStyles>
    <p:titleStyle>
      <a:lvl1pPr algn="l" defTabSz="914400" rtl="0" eaLnBrk="1" latinLnBrk="0" hangingPunct="1">
        <a:lnSpc>
          <a:spcPct val="90000"/>
        </a:lnSpc>
        <a:spcBef>
          <a:spcPct val="0"/>
        </a:spcBef>
        <a:buNone/>
        <a:defRPr sz="3600" kern="1200">
          <a:solidFill>
            <a:schemeClr val="tx2"/>
          </a:solidFill>
          <a:latin typeface="+mj-lt"/>
          <a:ea typeface="+mj-ea"/>
          <a:cs typeface="+mj-cs"/>
        </a:defRPr>
      </a:lvl1pPr>
    </p:titleStyle>
    <p:bodyStyle>
      <a:lvl1pPr marL="228600" indent="-228600" algn="l" defTabSz="914400" rtl="0" eaLnBrk="1" latinLnBrk="0" hangingPunct="1">
        <a:lnSpc>
          <a:spcPct val="100000"/>
        </a:lnSpc>
        <a:spcBef>
          <a:spcPts val="1000"/>
        </a:spcBef>
        <a:buSzPct val="70000"/>
        <a:buFont typeface="Arial" panose="020B0604020202020204" pitchFamily="34" charset="0"/>
        <a:buChar char="•"/>
        <a:defRPr sz="2400" kern="1200">
          <a:solidFill>
            <a:schemeClr val="tx2"/>
          </a:solidFill>
          <a:latin typeface="+mj-lt"/>
          <a:ea typeface="+mn-ea"/>
          <a:cs typeface="+mn-cs"/>
        </a:defRPr>
      </a:lvl1pPr>
      <a:lvl2pPr marL="685800" indent="-228600" algn="l" defTabSz="914400" rtl="0" eaLnBrk="1" latinLnBrk="0" hangingPunct="1">
        <a:lnSpc>
          <a:spcPct val="100000"/>
        </a:lnSpc>
        <a:spcBef>
          <a:spcPts val="500"/>
        </a:spcBef>
        <a:buSzPct val="70000"/>
        <a:buFont typeface="Arial" panose="020B0604020202020204" pitchFamily="34" charset="0"/>
        <a:buChar char="•"/>
        <a:defRPr sz="2000" kern="1200">
          <a:solidFill>
            <a:schemeClr val="tx2"/>
          </a:solidFill>
          <a:latin typeface="+mj-lt"/>
          <a:ea typeface="+mn-ea"/>
          <a:cs typeface="+mn-cs"/>
        </a:defRPr>
      </a:lvl2pPr>
      <a:lvl3pPr marL="1143000" indent="-228600" algn="l" defTabSz="914400" rtl="0" eaLnBrk="1" latinLnBrk="0" hangingPunct="1">
        <a:lnSpc>
          <a:spcPct val="100000"/>
        </a:lnSpc>
        <a:spcBef>
          <a:spcPts val="500"/>
        </a:spcBef>
        <a:buSzPct val="70000"/>
        <a:buFont typeface="Arial" panose="020B0604020202020204" pitchFamily="34" charset="0"/>
        <a:buChar char="•"/>
        <a:defRPr sz="1800" kern="1200">
          <a:solidFill>
            <a:schemeClr val="tx2"/>
          </a:solidFill>
          <a:latin typeface="+mj-lt"/>
          <a:ea typeface="+mn-ea"/>
          <a:cs typeface="+mn-cs"/>
        </a:defRPr>
      </a:lvl3pPr>
      <a:lvl4pPr marL="1600200" indent="-228600" algn="l" defTabSz="914400" rtl="0" eaLnBrk="1" latinLnBrk="0" hangingPunct="1">
        <a:lnSpc>
          <a:spcPct val="100000"/>
        </a:lnSpc>
        <a:spcBef>
          <a:spcPts val="500"/>
        </a:spcBef>
        <a:buSzPct val="70000"/>
        <a:buFont typeface="Arial" panose="020B0604020202020204" pitchFamily="34" charset="0"/>
        <a:buChar char="•"/>
        <a:defRPr sz="1600" kern="1200">
          <a:solidFill>
            <a:schemeClr val="tx2"/>
          </a:solidFill>
          <a:latin typeface="+mj-lt"/>
          <a:ea typeface="+mn-ea"/>
          <a:cs typeface="+mn-cs"/>
        </a:defRPr>
      </a:lvl4pPr>
      <a:lvl5pPr marL="2057400" indent="-228600" algn="l" defTabSz="914400" rtl="0" eaLnBrk="1" latinLnBrk="0" hangingPunct="1">
        <a:lnSpc>
          <a:spcPct val="100000"/>
        </a:lnSpc>
        <a:spcBef>
          <a:spcPts val="500"/>
        </a:spcBef>
        <a:buSzPct val="70000"/>
        <a:buFont typeface="Arial" panose="020B0604020202020204" pitchFamily="34" charset="0"/>
        <a:buChar char="•"/>
        <a:defRPr sz="1600" kern="1200">
          <a:solidFill>
            <a:schemeClr val="tx2"/>
          </a:solidFill>
          <a:latin typeface="+mj-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www.cambridge.org/core/journals/bjpsych-open/article/uk-national-recovery-survey-nationally-representative-survey-of-people-overcoming-a-drug-or-alcohol-problem/2419DE3E4BBFFF65FCB5CD510E4F340D" TargetMode="External"/><Relationship Id="rId2" Type="http://schemas.openxmlformats.org/officeDocument/2006/relationships/hyperlink" Target="https://www.researchgate.net/profile/Rabia-Hanif-3/publication/365775406_How_Illicit_Drug_Trade_is_Becoming_One_of_the_Largest_Business_in_Asia/links/6383263548124c2bc6772bf6/How-Illicit-Drug-Trade-is-Becoming-One-of-the-Largest-Business-in-Asia.pdf#page=43" TargetMode="External"/><Relationship Id="rId1" Type="http://schemas.openxmlformats.org/officeDocument/2006/relationships/slideLayout" Target="../slideLayouts/slideLayout2.xml"/><Relationship Id="rId5" Type="http://schemas.openxmlformats.org/officeDocument/2006/relationships/hyperlink" Target="https://academic.oup.com/jpubhealth/article/45/4/e656/7246588" TargetMode="External"/><Relationship Id="rId4" Type="http://schemas.openxmlformats.org/officeDocument/2006/relationships/hyperlink" Target="https://www.gov.uk/government/news/421-million-to-boost-drug-and-alcohol-treatment-across-england" TargetMode="External"/></Relationships>
</file>

<file path=ppt/slides/_rels/slide15.xml.rels><?xml version="1.0" encoding="UTF-8" standalone="yes"?>
<Relationships xmlns="http://schemas.openxmlformats.org/package/2006/relationships"><Relationship Id="rId3" Type="http://schemas.openxmlformats.org/officeDocument/2006/relationships/hyperlink" Target="https://research.ebsco.com/c/onvpsy/viewer/pdf/d7i3lqctvj" TargetMode="External"/><Relationship Id="rId2" Type="http://schemas.openxmlformats.org/officeDocument/2006/relationships/hyperlink" Target="https://www.frontiersin.org/journals/psychiatry/articles/10.3389/fpsyt.2021.596895/full" TargetMode="External"/><Relationship Id="rId1" Type="http://schemas.openxmlformats.org/officeDocument/2006/relationships/slideLayout" Target="../slideLayouts/slideLayout2.xml"/><Relationship Id="rId5" Type="http://schemas.openxmlformats.org/officeDocument/2006/relationships/hyperlink" Target="https://www.youtube.com/watch?v=dj_5JkgxmRU" TargetMode="External"/><Relationship Id="rId4" Type="http://schemas.openxmlformats.org/officeDocument/2006/relationships/hyperlink" Target="https://assets.publishing.service.gov.uk/media/5ca4844b40f0b625e7f496aa/prison-drugs-strategy.pdf"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https://publications.parliament.uk/pa/cm5901/cmselect/cmjust/557/report.html#:~:text=In%202023%E2%80%9324%2C%2030%20per,%E2%80%9Ceasy%20to%20get%20drugs%E2%80%9D" TargetMode="External"/><Relationship Id="rId2" Type="http://schemas.openxmlformats.org/officeDocument/2006/relationships/hyperlink" Target="https://academic.oup.com/jpubhealth/article/45/2/e215/6779883" TargetMode="External"/><Relationship Id="rId1" Type="http://schemas.openxmlformats.org/officeDocument/2006/relationships/slideLayout" Target="../slideLayouts/slideLayout2.xml"/><Relationship Id="rId5" Type="http://schemas.openxmlformats.org/officeDocument/2006/relationships/hyperlink" Target="https://www.nationalcrimeagency.gov.uk/news/there-has-never-been-a-more-dangerous-time-to-take-drugs-says-national-crime-agency-as-annual-threat-assessment-is-published" TargetMode="External"/><Relationship Id="rId4" Type="http://schemas.openxmlformats.org/officeDocument/2006/relationships/hyperlink" Target="https://bpspubs.onlinelibrary.wiley.com/doi/epdf/10.1111/bcp.14231" TargetMode="External"/></Relationships>
</file>

<file path=ppt/slides/_rels/slide17.xml.rels><?xml version="1.0" encoding="UTF-8" standalone="yes"?>
<Relationships xmlns="http://schemas.openxmlformats.org/package/2006/relationships"><Relationship Id="rId3" Type="http://schemas.openxmlformats.org/officeDocument/2006/relationships/hyperlink" Target="https://www.ons.gov.uk/peoplepopulationandcommunity/birthsdeathsandmarriages/deaths/bulletins/deathsrelatedtodrugpoisoninginenglandandwales/2021registrations#:~:text=4%2C859%20deaths%20related%20to%20drug,(79.5%20deaths%20per%20million)" TargetMode="External"/><Relationship Id="rId2" Type="http://schemas.openxmlformats.org/officeDocument/2006/relationships/hyperlink" Target="https://www.proquest.com/docview/2289629616/fulltext/2EE74F3CE03F4A25PQ/1?accountid=130472&amp;sourcetype=Scholarly%20Journals" TargetMode="External"/><Relationship Id="rId1" Type="http://schemas.openxmlformats.org/officeDocument/2006/relationships/slideLayout" Target="../slideLayouts/slideLayout2.xml"/><Relationship Id="rId5" Type="http://schemas.openxmlformats.org/officeDocument/2006/relationships/hyperlink" Target="https://prisonreformtrust.org.uk/wp-content/uploads/2025/02/Justice-Committee-tackling-drugs-PRT-written-evidence-FINAL.pdf" TargetMode="External"/><Relationship Id="rId4" Type="http://schemas.openxmlformats.org/officeDocument/2006/relationships/hyperlink" Target="https://www.ons.gov.uk/peoplepopulationandcommunity/birthsdeathsandmarriages/deaths/bulletins/deathsrelatedtodrugpoisoninginenglandandwales/2024registrations" TargetMode="External"/></Relationships>
</file>

<file path=ppt/slides/_rels/slide18.xml.rels><?xml version="1.0" encoding="UTF-8" standalone="yes"?>
<Relationships xmlns="http://schemas.openxmlformats.org/package/2006/relationships"><Relationship Id="rId3" Type="http://schemas.openxmlformats.org/officeDocument/2006/relationships/hyperlink" Target="https://academic.oup.com/ije/article/52/2/562/6606118" TargetMode="External"/><Relationship Id="rId2" Type="http://schemas.openxmlformats.org/officeDocument/2006/relationships/hyperlink" Target="https://onlinelibrary.wiley.com/doi/epdf/10.1111/dar.13979" TargetMode="External"/><Relationship Id="rId1" Type="http://schemas.openxmlformats.org/officeDocument/2006/relationships/slideLayout" Target="../slideLayouts/slideLayout2.xml"/><Relationship Id="rId5" Type="http://schemas.openxmlformats.org/officeDocument/2006/relationships/hyperlink" Target="https://helda.helsinki.fi/server/api/core/bitstreams/f464a404-d85e-4310-8ba5-e52f33e179d2/content" TargetMode="External"/><Relationship Id="rId4" Type="http://schemas.openxmlformats.org/officeDocument/2006/relationships/hyperlink" Target="https://www-sciencedirect-com.ezproxy.uwtsd.ac.uk/science/article/pii/S0955395925003093"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91C9781-1BFB-4400-A1AC-1BEAE67287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AB32CAD-5F08-4EE4-B80D-A9E62A650F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6781800" cy="54864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2C23F88-1F9B-8CA0-3BB4-BA5878C41D3D}"/>
              </a:ext>
            </a:extLst>
          </p:cNvPr>
          <p:cNvSpPr>
            <a:spLocks noGrp="1"/>
          </p:cNvSpPr>
          <p:nvPr>
            <p:ph type="ctrTitle"/>
          </p:nvPr>
        </p:nvSpPr>
        <p:spPr>
          <a:xfrm>
            <a:off x="1637552" y="1371599"/>
            <a:ext cx="5020236" cy="2360429"/>
          </a:xfrm>
        </p:spPr>
        <p:txBody>
          <a:bodyPr>
            <a:normAutofit fontScale="90000"/>
          </a:bodyPr>
          <a:lstStyle/>
          <a:p>
            <a:r>
              <a:rPr lang="en-GB" dirty="0">
                <a:solidFill>
                  <a:schemeClr val="bg2"/>
                </a:solidFill>
              </a:rPr>
              <a:t>UK drug POLICY – challenges, recommendations and priorities</a:t>
            </a:r>
          </a:p>
        </p:txBody>
      </p:sp>
      <p:sp>
        <p:nvSpPr>
          <p:cNvPr id="3" name="Subtitle 2">
            <a:extLst>
              <a:ext uri="{FF2B5EF4-FFF2-40B4-BE49-F238E27FC236}">
                <a16:creationId xmlns:a16="http://schemas.microsoft.com/office/drawing/2014/main" id="{88659F5B-814C-56E9-CAA9-75B585C44CCA}"/>
              </a:ext>
            </a:extLst>
          </p:cNvPr>
          <p:cNvSpPr>
            <a:spLocks noGrp="1"/>
          </p:cNvSpPr>
          <p:nvPr>
            <p:ph type="subTitle" idx="1"/>
          </p:nvPr>
        </p:nvSpPr>
        <p:spPr>
          <a:xfrm>
            <a:off x="1371600" y="4114800"/>
            <a:ext cx="5410200" cy="1371601"/>
          </a:xfrm>
        </p:spPr>
        <p:txBody>
          <a:bodyPr>
            <a:normAutofit/>
          </a:bodyPr>
          <a:lstStyle/>
          <a:p>
            <a:r>
              <a:rPr lang="en-GB" dirty="0">
                <a:solidFill>
                  <a:schemeClr val="bg1"/>
                </a:solidFill>
              </a:rPr>
              <a:t>Presented by Gwennan James </a:t>
            </a:r>
          </a:p>
          <a:p>
            <a:r>
              <a:rPr lang="en-GB" dirty="0">
                <a:solidFill>
                  <a:schemeClr val="bg1"/>
                </a:solidFill>
              </a:rPr>
              <a:t>(2501549)</a:t>
            </a:r>
          </a:p>
        </p:txBody>
      </p:sp>
      <p:pic>
        <p:nvPicPr>
          <p:cNvPr id="1026" name="Picture 2" descr="UK Drug Policy ...">
            <a:extLst>
              <a:ext uri="{FF2B5EF4-FFF2-40B4-BE49-F238E27FC236}">
                <a16:creationId xmlns:a16="http://schemas.microsoft.com/office/drawing/2014/main" id="{52B4DBC3-E6B3-AB8F-5FF7-C04A27F6097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857538" y="685800"/>
            <a:ext cx="3962400" cy="1981200"/>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UK commits £19m to Climate-Resilient ...">
            <a:extLst>
              <a:ext uri="{FF2B5EF4-FFF2-40B4-BE49-F238E27FC236}">
                <a16:creationId xmlns:a16="http://schemas.microsoft.com/office/drawing/2014/main" id="{9EA92592-D956-E349-87D4-A6C780FCC69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33552" y="3057525"/>
            <a:ext cx="3962400" cy="263679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6190603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6BD1C247-1E5B-4399-87F8-31C532F0A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D3F0F311-CB15-4C1D-937F-8DBB429D8E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6096000" cy="6857999"/>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E6F70DE8-A2A4-4336-A602-73036FEDC7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4724400" cy="54864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EB03312-A5E1-CAAC-5F38-ECC31F7063C4}"/>
              </a:ext>
            </a:extLst>
          </p:cNvPr>
          <p:cNvSpPr>
            <a:spLocks noGrp="1"/>
          </p:cNvSpPr>
          <p:nvPr>
            <p:ph type="title"/>
          </p:nvPr>
        </p:nvSpPr>
        <p:spPr>
          <a:xfrm>
            <a:off x="1157027" y="1371600"/>
            <a:ext cx="3702052" cy="4114800"/>
          </a:xfrm>
        </p:spPr>
        <p:txBody>
          <a:bodyPr anchor="ctr">
            <a:normAutofit/>
          </a:bodyPr>
          <a:lstStyle/>
          <a:p>
            <a:pPr algn="ctr"/>
            <a:r>
              <a:rPr lang="en-GB" dirty="0"/>
              <a:t>Challenges facing Uk drug policy – are they still present?</a:t>
            </a:r>
            <a:br>
              <a:rPr lang="en-GB" dirty="0"/>
            </a:br>
            <a:br>
              <a:rPr lang="en-GB" dirty="0"/>
            </a:br>
            <a:r>
              <a:rPr lang="en-GB" b="1" dirty="0"/>
              <a:t>DRUG RELATED DEATHS</a:t>
            </a:r>
          </a:p>
        </p:txBody>
      </p:sp>
      <p:sp>
        <p:nvSpPr>
          <p:cNvPr id="14" name="Rectangle 13">
            <a:extLst>
              <a:ext uri="{FF2B5EF4-FFF2-40B4-BE49-F238E27FC236}">
                <a16:creationId xmlns:a16="http://schemas.microsoft.com/office/drawing/2014/main" id="{0BC37474-18AF-4624-880A-2ACF6A6507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6096000" cy="6858000"/>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9676A09-F58D-48D4-2C3A-6CF0BD4CC011}"/>
              </a:ext>
            </a:extLst>
          </p:cNvPr>
          <p:cNvSpPr>
            <a:spLocks noGrp="1"/>
          </p:cNvSpPr>
          <p:nvPr>
            <p:ph idx="1"/>
          </p:nvPr>
        </p:nvSpPr>
        <p:spPr>
          <a:xfrm>
            <a:off x="6781800" y="520995"/>
            <a:ext cx="4724400" cy="5858539"/>
          </a:xfrm>
        </p:spPr>
        <p:txBody>
          <a:bodyPr anchor="ctr">
            <a:normAutofit/>
          </a:bodyPr>
          <a:lstStyle/>
          <a:p>
            <a:r>
              <a:rPr lang="en-GB" dirty="0"/>
              <a:t>Drug related deaths were at the highest level ever recorded</a:t>
            </a:r>
            <a:endParaRPr lang="en-GB" dirty="0">
              <a:solidFill>
                <a:srgbClr val="FF0000"/>
              </a:solidFill>
            </a:endParaRPr>
          </a:p>
          <a:p>
            <a:r>
              <a:rPr lang="en-GB" dirty="0"/>
              <a:t>2021 – 4859 deaths (The Office for National Statistics, 2022)</a:t>
            </a:r>
          </a:p>
          <a:p>
            <a:r>
              <a:rPr lang="en-GB" dirty="0"/>
              <a:t>2024 – 5565 deaths (The Office for National Statistics, 2025)</a:t>
            </a:r>
          </a:p>
          <a:p>
            <a:r>
              <a:rPr lang="en-GB" dirty="0"/>
              <a:t>One of the highest levels of drug related death in Europe (National Crime Agency, 2024)</a:t>
            </a:r>
          </a:p>
          <a:p>
            <a:r>
              <a:rPr lang="en-GB" dirty="0"/>
              <a:t>Increase in numbers shows that it’s still a challenge today</a:t>
            </a:r>
          </a:p>
          <a:p>
            <a:r>
              <a:rPr lang="en-GB" dirty="0"/>
              <a:t>Why? Inadequate drug policy</a:t>
            </a:r>
          </a:p>
        </p:txBody>
      </p:sp>
    </p:spTree>
    <p:extLst>
      <p:ext uri="{BB962C8B-B14F-4D97-AF65-F5344CB8AC3E}">
        <p14:creationId xmlns:p14="http://schemas.microsoft.com/office/powerpoint/2010/main" val="34931575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8C30EA8-D0F4-D00A-19EA-BCE350B0B9DB}"/>
            </a:ext>
          </a:extLst>
        </p:cNvPr>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400E6513-D054-AEF2-69AC-BD11A7D711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8B81F0D-D205-04F5-9F7B-1501F35F69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6096000" cy="6857999"/>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8E0AC8C3-18AB-01F6-4275-6E3B1C64FE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4724400" cy="54864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071EC29-FA37-F17E-68EF-7C90EC0B2631}"/>
              </a:ext>
            </a:extLst>
          </p:cNvPr>
          <p:cNvSpPr>
            <a:spLocks noGrp="1"/>
          </p:cNvSpPr>
          <p:nvPr>
            <p:ph type="title"/>
          </p:nvPr>
        </p:nvSpPr>
        <p:spPr>
          <a:xfrm>
            <a:off x="1157027" y="1371600"/>
            <a:ext cx="3702052" cy="4114800"/>
          </a:xfrm>
        </p:spPr>
        <p:txBody>
          <a:bodyPr anchor="ctr">
            <a:normAutofit/>
          </a:bodyPr>
          <a:lstStyle/>
          <a:p>
            <a:pPr algn="ctr"/>
            <a:r>
              <a:rPr lang="en-GB" dirty="0"/>
              <a:t>Challenges facing </a:t>
            </a:r>
            <a:r>
              <a:rPr lang="en-GB" dirty="0" err="1"/>
              <a:t>uk</a:t>
            </a:r>
            <a:r>
              <a:rPr lang="en-GB" dirty="0"/>
              <a:t> drug policy – are they still present?</a:t>
            </a:r>
            <a:br>
              <a:rPr lang="en-GB" dirty="0"/>
            </a:br>
            <a:br>
              <a:rPr lang="en-GB" dirty="0"/>
            </a:br>
            <a:r>
              <a:rPr lang="en-GB" b="1" dirty="0"/>
              <a:t>Ideology NOT Evidence </a:t>
            </a:r>
            <a:br>
              <a:rPr lang="en-GB" dirty="0"/>
            </a:br>
            <a:endParaRPr lang="en-GB" b="1" dirty="0"/>
          </a:p>
        </p:txBody>
      </p:sp>
      <p:sp>
        <p:nvSpPr>
          <p:cNvPr id="14" name="Rectangle 13">
            <a:extLst>
              <a:ext uri="{FF2B5EF4-FFF2-40B4-BE49-F238E27FC236}">
                <a16:creationId xmlns:a16="http://schemas.microsoft.com/office/drawing/2014/main" id="{5FC7DAC2-13CC-D63A-95CC-4AE4016BB9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6096000" cy="6858000"/>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9FEE426-50D8-9CDE-1026-812D3BCEEC78}"/>
              </a:ext>
            </a:extLst>
          </p:cNvPr>
          <p:cNvSpPr>
            <a:spLocks noGrp="1"/>
          </p:cNvSpPr>
          <p:nvPr>
            <p:ph idx="1"/>
          </p:nvPr>
        </p:nvSpPr>
        <p:spPr>
          <a:xfrm>
            <a:off x="6781800" y="520995"/>
            <a:ext cx="4724400" cy="5858539"/>
          </a:xfrm>
        </p:spPr>
        <p:txBody>
          <a:bodyPr anchor="ctr">
            <a:normAutofit/>
          </a:bodyPr>
          <a:lstStyle/>
          <a:p>
            <a:r>
              <a:rPr lang="en-GB" dirty="0"/>
              <a:t>UK drug policy is based on ideology not evidence (Horsley, 2020)</a:t>
            </a:r>
          </a:p>
          <a:p>
            <a:r>
              <a:rPr lang="en-GB" dirty="0"/>
              <a:t>Why is this an issues? Successful evidence-based interventions e.g. naloxone therapy, drug consumption rooms, opioid substitution therapy</a:t>
            </a:r>
          </a:p>
          <a:p>
            <a:r>
              <a:rPr lang="en-GB" dirty="0"/>
              <a:t>Harm interventions are underfunded as ideology remains at the forefront</a:t>
            </a:r>
          </a:p>
          <a:p>
            <a:r>
              <a:rPr lang="en-GB" dirty="0"/>
              <a:t>Promote ideological, dangerous and un-evidenced measures (Holland, 2023)</a:t>
            </a:r>
          </a:p>
        </p:txBody>
      </p:sp>
    </p:spTree>
    <p:extLst>
      <p:ext uri="{BB962C8B-B14F-4D97-AF65-F5344CB8AC3E}">
        <p14:creationId xmlns:p14="http://schemas.microsoft.com/office/powerpoint/2010/main" val="41146589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038FFC2-F739-92D7-3878-7961B66A1605}"/>
            </a:ext>
          </a:extLst>
        </p:cNvPr>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0CABFB1F-73AD-7A30-296F-8008DD43D9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FE57E1F2-5D88-27F3-75C0-32B1896321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6096000" cy="6857999"/>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C8612439-540B-6DCD-336C-6E030C9ECE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4724400" cy="54864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50F97F8-C49B-1235-25DE-14F903CE6EB4}"/>
              </a:ext>
            </a:extLst>
          </p:cNvPr>
          <p:cNvSpPr>
            <a:spLocks noGrp="1"/>
          </p:cNvSpPr>
          <p:nvPr>
            <p:ph type="title"/>
          </p:nvPr>
        </p:nvSpPr>
        <p:spPr>
          <a:xfrm>
            <a:off x="1157027" y="1371600"/>
            <a:ext cx="3702052" cy="4114800"/>
          </a:xfrm>
        </p:spPr>
        <p:txBody>
          <a:bodyPr anchor="ctr">
            <a:normAutofit/>
          </a:bodyPr>
          <a:lstStyle/>
          <a:p>
            <a:pPr algn="ctr"/>
            <a:r>
              <a:rPr lang="en-GB" dirty="0"/>
              <a:t>Challenges facing </a:t>
            </a:r>
            <a:r>
              <a:rPr lang="en-GB" dirty="0" err="1"/>
              <a:t>uk</a:t>
            </a:r>
            <a:r>
              <a:rPr lang="en-GB" dirty="0"/>
              <a:t> drug policy – are they still present?</a:t>
            </a:r>
            <a:br>
              <a:rPr lang="en-GB" dirty="0"/>
            </a:br>
            <a:br>
              <a:rPr lang="en-GB" dirty="0"/>
            </a:br>
            <a:r>
              <a:rPr lang="en-GB" b="1" dirty="0"/>
              <a:t>Police enforcement  </a:t>
            </a:r>
            <a:br>
              <a:rPr lang="en-GB" dirty="0"/>
            </a:br>
            <a:endParaRPr lang="en-GB" b="1" dirty="0"/>
          </a:p>
        </p:txBody>
      </p:sp>
      <p:sp>
        <p:nvSpPr>
          <p:cNvPr id="14" name="Rectangle 13">
            <a:extLst>
              <a:ext uri="{FF2B5EF4-FFF2-40B4-BE49-F238E27FC236}">
                <a16:creationId xmlns:a16="http://schemas.microsoft.com/office/drawing/2014/main" id="{3C701248-AE01-DBE9-3B88-B8A6D09E23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6096000" cy="6858000"/>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05D35E0-E12C-7111-D344-6996B4B4E0C4}"/>
              </a:ext>
            </a:extLst>
          </p:cNvPr>
          <p:cNvSpPr>
            <a:spLocks noGrp="1"/>
          </p:cNvSpPr>
          <p:nvPr>
            <p:ph idx="1"/>
          </p:nvPr>
        </p:nvSpPr>
        <p:spPr>
          <a:xfrm>
            <a:off x="6781800" y="520995"/>
            <a:ext cx="4724400" cy="5858539"/>
          </a:xfrm>
        </p:spPr>
        <p:txBody>
          <a:bodyPr anchor="ctr">
            <a:normAutofit/>
          </a:bodyPr>
          <a:lstStyle/>
          <a:p>
            <a:r>
              <a:rPr lang="en-GB" dirty="0"/>
              <a:t>Drug related harms were increased after police involvement (Efthimiou, 2020)</a:t>
            </a:r>
          </a:p>
          <a:p>
            <a:r>
              <a:rPr lang="en-GB" dirty="0"/>
              <a:t>UK drug policy supports increasing police powers to deter people from drugs (Ruane, 2025)</a:t>
            </a:r>
          </a:p>
          <a:p>
            <a:r>
              <a:rPr lang="en-GB" dirty="0"/>
              <a:t>Lack of evidence supporting police involvement and prevalence of drugs (Fordham, 2020)</a:t>
            </a:r>
          </a:p>
          <a:p>
            <a:r>
              <a:rPr lang="en-GB" dirty="0"/>
              <a:t>Why is this an issue? Creates taboo for individuals wanting support for their drug use </a:t>
            </a:r>
          </a:p>
          <a:p>
            <a:endParaRPr lang="en-GB" dirty="0"/>
          </a:p>
        </p:txBody>
      </p:sp>
    </p:spTree>
    <p:extLst>
      <p:ext uri="{BB962C8B-B14F-4D97-AF65-F5344CB8AC3E}">
        <p14:creationId xmlns:p14="http://schemas.microsoft.com/office/powerpoint/2010/main" val="165905228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EC2B834-9DC1-37F5-FF69-706066B35A43}"/>
            </a:ext>
          </a:extLst>
        </p:cNvPr>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A69D4C1E-7FE2-1D17-7704-2F4051A484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85823E68-882E-3916-EC4C-C5B9DBFF89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6096000" cy="6857999"/>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34705446-C443-49DD-131A-9922CD896B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4724400" cy="54864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CE1D349-D886-7647-67D6-5248E3F20EBC}"/>
              </a:ext>
            </a:extLst>
          </p:cNvPr>
          <p:cNvSpPr>
            <a:spLocks noGrp="1"/>
          </p:cNvSpPr>
          <p:nvPr>
            <p:ph type="title"/>
          </p:nvPr>
        </p:nvSpPr>
        <p:spPr>
          <a:xfrm>
            <a:off x="803607" y="1371598"/>
            <a:ext cx="4488787" cy="4114800"/>
          </a:xfrm>
        </p:spPr>
        <p:txBody>
          <a:bodyPr anchor="ctr">
            <a:normAutofit fontScale="90000"/>
          </a:bodyPr>
          <a:lstStyle/>
          <a:p>
            <a:pPr algn="ctr"/>
            <a:r>
              <a:rPr lang="en-GB" dirty="0"/>
              <a:t>RECOMMENDATIONS – Have </a:t>
            </a:r>
            <a:r>
              <a:rPr lang="en-GB" dirty="0" err="1"/>
              <a:t>uk</a:t>
            </a:r>
            <a:r>
              <a:rPr lang="en-GB" dirty="0"/>
              <a:t> drug policy implemented them today? </a:t>
            </a:r>
            <a:br>
              <a:rPr lang="en-GB" dirty="0"/>
            </a:br>
            <a:br>
              <a:rPr lang="en-GB" dirty="0"/>
            </a:br>
            <a:r>
              <a:rPr lang="en-GB" b="1" dirty="0"/>
              <a:t>DRUG CONSUMPTION ROOMS</a:t>
            </a:r>
            <a:br>
              <a:rPr lang="en-GB" dirty="0"/>
            </a:br>
            <a:endParaRPr lang="en-GB" b="1" dirty="0"/>
          </a:p>
        </p:txBody>
      </p:sp>
      <p:sp>
        <p:nvSpPr>
          <p:cNvPr id="14" name="Rectangle 13">
            <a:extLst>
              <a:ext uri="{FF2B5EF4-FFF2-40B4-BE49-F238E27FC236}">
                <a16:creationId xmlns:a16="http://schemas.microsoft.com/office/drawing/2014/main" id="{892BCFB6-A436-47BC-FF74-6CA991ABEF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6096000" cy="6858000"/>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76B56ED-8FB9-FDF6-F7EB-485301156F4B}"/>
              </a:ext>
            </a:extLst>
          </p:cNvPr>
          <p:cNvSpPr>
            <a:spLocks noGrp="1"/>
          </p:cNvSpPr>
          <p:nvPr>
            <p:ph idx="1"/>
          </p:nvPr>
        </p:nvSpPr>
        <p:spPr>
          <a:xfrm>
            <a:off x="6781800" y="520995"/>
            <a:ext cx="4724400" cy="5858539"/>
          </a:xfrm>
        </p:spPr>
        <p:txBody>
          <a:bodyPr anchor="ctr">
            <a:normAutofit/>
          </a:bodyPr>
          <a:lstStyle/>
          <a:p>
            <a:r>
              <a:rPr lang="en-GB" dirty="0"/>
              <a:t>Drugs taken under supervision of professional staff</a:t>
            </a:r>
          </a:p>
          <a:p>
            <a:r>
              <a:rPr lang="en-GB" dirty="0"/>
              <a:t>Prevent overdose (Charvet, 2020)</a:t>
            </a:r>
          </a:p>
          <a:p>
            <a:r>
              <a:rPr lang="en-GB" dirty="0"/>
              <a:t>Could it lead to organised crime activity? (</a:t>
            </a:r>
            <a:r>
              <a:rPr lang="en-GB" dirty="0" err="1"/>
              <a:t>Sunell</a:t>
            </a:r>
            <a:r>
              <a:rPr lang="en-GB" dirty="0"/>
              <a:t>, 2025)</a:t>
            </a:r>
          </a:p>
          <a:p>
            <a:r>
              <a:rPr lang="en-GB" dirty="0"/>
              <a:t>Lower levels of HIV, Hep C and unsafe injecting </a:t>
            </a:r>
            <a:br>
              <a:rPr lang="en-GB" dirty="0"/>
            </a:br>
            <a:r>
              <a:rPr lang="en-GB" dirty="0"/>
              <a:t>(Roux </a:t>
            </a:r>
            <a:r>
              <a:rPr lang="en-GB" i="1" dirty="0"/>
              <a:t>et al</a:t>
            </a:r>
            <a:r>
              <a:rPr lang="en-GB" dirty="0"/>
              <a:t>., 2023)</a:t>
            </a:r>
          </a:p>
          <a:p>
            <a:r>
              <a:rPr lang="en-GB" dirty="0"/>
              <a:t>Abstinence over harm reduction </a:t>
            </a:r>
          </a:p>
          <a:p>
            <a:r>
              <a:rPr lang="en-GB" dirty="0"/>
              <a:t>Illegal under The Misuse of Drugs Act 1971 (Newman, 2019) so not implemented today </a:t>
            </a:r>
          </a:p>
          <a:p>
            <a:endParaRPr lang="en-GB" dirty="0"/>
          </a:p>
        </p:txBody>
      </p:sp>
    </p:spTree>
    <p:extLst>
      <p:ext uri="{BB962C8B-B14F-4D97-AF65-F5344CB8AC3E}">
        <p14:creationId xmlns:p14="http://schemas.microsoft.com/office/powerpoint/2010/main" val="98320215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1CFDA7C-8527-CC4D-CE28-9354397F9D4B}"/>
            </a:ext>
          </a:extLst>
        </p:cNvPr>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0D42523B-82C6-3FF0-1C5A-FDF5C13CBA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E4BC2296-0217-0DD9-E8BC-DD3DBF9996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6096000" cy="6857999"/>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DA22C58E-8C39-BD89-7A3D-F1FF763716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4724400" cy="54864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2D6FD1C-0077-8C73-B3DF-E9C221F223F7}"/>
              </a:ext>
            </a:extLst>
          </p:cNvPr>
          <p:cNvSpPr>
            <a:spLocks noGrp="1"/>
          </p:cNvSpPr>
          <p:nvPr>
            <p:ph type="title"/>
          </p:nvPr>
        </p:nvSpPr>
        <p:spPr>
          <a:xfrm>
            <a:off x="581418" y="1632856"/>
            <a:ext cx="4904982" cy="3853541"/>
          </a:xfrm>
        </p:spPr>
        <p:txBody>
          <a:bodyPr anchor="ctr">
            <a:normAutofit/>
          </a:bodyPr>
          <a:lstStyle/>
          <a:p>
            <a:pPr algn="ctr"/>
            <a:r>
              <a:rPr lang="en-GB" dirty="0"/>
              <a:t>RECOMMENDATIONS – Have </a:t>
            </a:r>
            <a:r>
              <a:rPr lang="en-GB" dirty="0" err="1"/>
              <a:t>uk</a:t>
            </a:r>
            <a:r>
              <a:rPr lang="en-GB" dirty="0"/>
              <a:t> drug policy implemented them today?</a:t>
            </a:r>
            <a:br>
              <a:rPr lang="en-GB" dirty="0"/>
            </a:br>
            <a:br>
              <a:rPr lang="en-GB" dirty="0"/>
            </a:br>
            <a:r>
              <a:rPr lang="en-GB" b="1" dirty="0"/>
              <a:t>Drug testing</a:t>
            </a:r>
            <a:br>
              <a:rPr lang="en-GB" dirty="0"/>
            </a:br>
            <a:endParaRPr lang="en-GB" b="1" dirty="0"/>
          </a:p>
        </p:txBody>
      </p:sp>
      <p:sp>
        <p:nvSpPr>
          <p:cNvPr id="14" name="Rectangle 13">
            <a:extLst>
              <a:ext uri="{FF2B5EF4-FFF2-40B4-BE49-F238E27FC236}">
                <a16:creationId xmlns:a16="http://schemas.microsoft.com/office/drawing/2014/main" id="{54E76DC7-70EA-A748-5ADA-48AA410496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6096000" cy="6858000"/>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B2D2F0B-7325-BC50-CB56-6758DBD93357}"/>
              </a:ext>
            </a:extLst>
          </p:cNvPr>
          <p:cNvSpPr>
            <a:spLocks noGrp="1"/>
          </p:cNvSpPr>
          <p:nvPr>
            <p:ph idx="1"/>
          </p:nvPr>
        </p:nvSpPr>
        <p:spPr>
          <a:xfrm>
            <a:off x="6781800" y="520995"/>
            <a:ext cx="4724400" cy="5858539"/>
          </a:xfrm>
        </p:spPr>
        <p:txBody>
          <a:bodyPr anchor="ctr">
            <a:normAutofit/>
          </a:bodyPr>
          <a:lstStyle/>
          <a:p>
            <a:r>
              <a:rPr lang="en-GB" dirty="0"/>
              <a:t>Recommends drug testing/checking (Fordham, 2020)</a:t>
            </a:r>
          </a:p>
          <a:p>
            <a:r>
              <a:rPr lang="en-GB" dirty="0"/>
              <a:t>Fixed site service and onsite service (</a:t>
            </a:r>
            <a:r>
              <a:rPr lang="en-GB" dirty="0" err="1"/>
              <a:t>Giulini</a:t>
            </a:r>
            <a:r>
              <a:rPr lang="en-GB" dirty="0"/>
              <a:t> </a:t>
            </a:r>
            <a:r>
              <a:rPr lang="en-GB" i="1" dirty="0"/>
              <a:t>et al., </a:t>
            </a:r>
            <a:r>
              <a:rPr lang="en-GB" dirty="0"/>
              <a:t>2023)</a:t>
            </a:r>
          </a:p>
          <a:p>
            <a:r>
              <a:rPr lang="en-GB" dirty="0"/>
              <a:t>Make informed decisions based on what’s in it, purity and dosing (</a:t>
            </a:r>
            <a:r>
              <a:rPr lang="en-GB" dirty="0" err="1"/>
              <a:t>Fregonese</a:t>
            </a:r>
            <a:r>
              <a:rPr lang="en-GB" dirty="0"/>
              <a:t> </a:t>
            </a:r>
            <a:r>
              <a:rPr lang="en-GB" i="1" dirty="0"/>
              <a:t>et al., </a:t>
            </a:r>
            <a:r>
              <a:rPr lang="en-GB" dirty="0"/>
              <a:t>2021)</a:t>
            </a:r>
          </a:p>
          <a:p>
            <a:r>
              <a:rPr lang="en-GB" dirty="0"/>
              <a:t>Convey risk factors, increase information, reduce harm and limit strain on health services (Measham, 2020)</a:t>
            </a:r>
          </a:p>
          <a:p>
            <a:r>
              <a:rPr lang="en-GB" dirty="0"/>
              <a:t>Implemented today? In music festivals in 2016 and community  based in 2018</a:t>
            </a:r>
          </a:p>
          <a:p>
            <a:endParaRPr lang="en-GB" i="1" dirty="0"/>
          </a:p>
        </p:txBody>
      </p:sp>
    </p:spTree>
    <p:extLst>
      <p:ext uri="{BB962C8B-B14F-4D97-AF65-F5344CB8AC3E}">
        <p14:creationId xmlns:p14="http://schemas.microsoft.com/office/powerpoint/2010/main" val="25248713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2E09B23-8101-8B17-325E-6096A2766A07}"/>
            </a:ext>
          </a:extLst>
        </p:cNvPr>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2D3A23CE-B3C1-6BDC-EAD6-B66EE5BF68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55E61DED-3EF3-635A-9556-F68801950B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6096000" cy="6857999"/>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D585A58F-B963-1061-490F-4384075F68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4724400" cy="54864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4A38BA5-7571-7815-865A-F7518F0728AA}"/>
              </a:ext>
            </a:extLst>
          </p:cNvPr>
          <p:cNvSpPr>
            <a:spLocks noGrp="1"/>
          </p:cNvSpPr>
          <p:nvPr>
            <p:ph type="title"/>
          </p:nvPr>
        </p:nvSpPr>
        <p:spPr>
          <a:xfrm>
            <a:off x="581418" y="1371598"/>
            <a:ext cx="4933164" cy="4114800"/>
          </a:xfrm>
        </p:spPr>
        <p:txBody>
          <a:bodyPr anchor="ctr">
            <a:normAutofit fontScale="90000"/>
          </a:bodyPr>
          <a:lstStyle/>
          <a:p>
            <a:pPr algn="ctr"/>
            <a:r>
              <a:rPr lang="en-GB" dirty="0"/>
              <a:t>RECOMMENDATIONS – Have </a:t>
            </a:r>
            <a:r>
              <a:rPr lang="en-GB" dirty="0" err="1"/>
              <a:t>uk</a:t>
            </a:r>
            <a:r>
              <a:rPr lang="en-GB" dirty="0"/>
              <a:t> drug policy implemented them today? </a:t>
            </a:r>
            <a:br>
              <a:rPr lang="en-GB" dirty="0"/>
            </a:br>
            <a:br>
              <a:rPr lang="en-GB" dirty="0"/>
            </a:br>
            <a:r>
              <a:rPr lang="en-GB" b="1" dirty="0"/>
              <a:t>Decriminalisation (Portugal)</a:t>
            </a:r>
            <a:br>
              <a:rPr lang="en-GB" dirty="0"/>
            </a:br>
            <a:br>
              <a:rPr lang="en-GB" dirty="0"/>
            </a:br>
            <a:endParaRPr lang="en-GB" b="1" dirty="0"/>
          </a:p>
        </p:txBody>
      </p:sp>
      <p:sp>
        <p:nvSpPr>
          <p:cNvPr id="14" name="Rectangle 13">
            <a:extLst>
              <a:ext uri="{FF2B5EF4-FFF2-40B4-BE49-F238E27FC236}">
                <a16:creationId xmlns:a16="http://schemas.microsoft.com/office/drawing/2014/main" id="{266142E9-1B53-260A-AEA2-D20D889FAD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6096000" cy="6858000"/>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0DEB3DA-E88A-8840-8416-16CE0F95AD89}"/>
              </a:ext>
            </a:extLst>
          </p:cNvPr>
          <p:cNvSpPr>
            <a:spLocks noGrp="1"/>
          </p:cNvSpPr>
          <p:nvPr>
            <p:ph idx="1"/>
          </p:nvPr>
        </p:nvSpPr>
        <p:spPr>
          <a:xfrm>
            <a:off x="6781800" y="520995"/>
            <a:ext cx="4724400" cy="5858539"/>
          </a:xfrm>
        </p:spPr>
        <p:txBody>
          <a:bodyPr anchor="ctr">
            <a:normAutofit/>
          </a:bodyPr>
          <a:lstStyle/>
          <a:p>
            <a:r>
              <a:rPr lang="en-GB" dirty="0"/>
              <a:t>Decriminalise illicit drugs for personal use in Portugal in 2001 (Capaz, 2020)</a:t>
            </a:r>
          </a:p>
          <a:p>
            <a:r>
              <a:rPr lang="en-GB" dirty="0"/>
              <a:t>Decrease in fatal overdoses from 80 in 2016 to 16 in 2012 (Ashton, 2019)</a:t>
            </a:r>
          </a:p>
          <a:p>
            <a:r>
              <a:rPr lang="en-GB" dirty="0"/>
              <a:t>Treating addictions as a health matter rather than a criminal matter </a:t>
            </a:r>
          </a:p>
          <a:p>
            <a:r>
              <a:rPr lang="en-GB" dirty="0"/>
              <a:t>Administrative offence </a:t>
            </a:r>
          </a:p>
          <a:p>
            <a:r>
              <a:rPr lang="en-GB" dirty="0"/>
              <a:t>UK government has not implemented this policy </a:t>
            </a:r>
          </a:p>
        </p:txBody>
      </p:sp>
    </p:spTree>
    <p:extLst>
      <p:ext uri="{BB962C8B-B14F-4D97-AF65-F5344CB8AC3E}">
        <p14:creationId xmlns:p14="http://schemas.microsoft.com/office/powerpoint/2010/main" val="42840346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7093463-7203-983E-2A00-F233BF14ECA7}"/>
            </a:ext>
          </a:extLst>
        </p:cNvPr>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05D05E32-CE99-50D2-8524-3AC26D2776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6363AA88-2C19-9625-4877-F6C75557C5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6096000" cy="6857999"/>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4CED64CE-46CE-7CE5-3260-E231A0E14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4724400" cy="54864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DB8B89A-57B5-285C-BCFA-76D1B7A8A5F2}"/>
              </a:ext>
            </a:extLst>
          </p:cNvPr>
          <p:cNvSpPr>
            <a:spLocks noGrp="1"/>
          </p:cNvSpPr>
          <p:nvPr>
            <p:ph type="title"/>
          </p:nvPr>
        </p:nvSpPr>
        <p:spPr>
          <a:xfrm>
            <a:off x="581418" y="1371598"/>
            <a:ext cx="4933164" cy="4114800"/>
          </a:xfrm>
        </p:spPr>
        <p:txBody>
          <a:bodyPr anchor="ctr">
            <a:normAutofit/>
          </a:bodyPr>
          <a:lstStyle/>
          <a:p>
            <a:pPr algn="ctr"/>
            <a:r>
              <a:rPr lang="en-GB" dirty="0"/>
              <a:t>What should UK DRUG POLICY PRIORITISE and why? </a:t>
            </a:r>
            <a:br>
              <a:rPr lang="en-GB" dirty="0"/>
            </a:br>
            <a:br>
              <a:rPr lang="en-GB" dirty="0"/>
            </a:br>
            <a:r>
              <a:rPr lang="en-GB" b="1" dirty="0"/>
              <a:t>Drugs in prisons</a:t>
            </a:r>
            <a:br>
              <a:rPr lang="en-GB" dirty="0"/>
            </a:br>
            <a:endParaRPr lang="en-GB" b="1" dirty="0"/>
          </a:p>
        </p:txBody>
      </p:sp>
      <p:sp>
        <p:nvSpPr>
          <p:cNvPr id="14" name="Rectangle 13">
            <a:extLst>
              <a:ext uri="{FF2B5EF4-FFF2-40B4-BE49-F238E27FC236}">
                <a16:creationId xmlns:a16="http://schemas.microsoft.com/office/drawing/2014/main" id="{E49E2040-7142-5A56-A38A-5B84B4C155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6096000" cy="6858000"/>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504DB74-0EBB-C1AD-2358-7838E9A387CA}"/>
              </a:ext>
            </a:extLst>
          </p:cNvPr>
          <p:cNvSpPr>
            <a:spLocks noGrp="1"/>
          </p:cNvSpPr>
          <p:nvPr>
            <p:ph idx="1"/>
          </p:nvPr>
        </p:nvSpPr>
        <p:spPr>
          <a:xfrm>
            <a:off x="6781800" y="520995"/>
            <a:ext cx="4724400" cy="5858539"/>
          </a:xfrm>
        </p:spPr>
        <p:txBody>
          <a:bodyPr anchor="ctr">
            <a:normAutofit/>
          </a:bodyPr>
          <a:lstStyle/>
          <a:p>
            <a:r>
              <a:rPr lang="en-GB" dirty="0"/>
              <a:t>39% of adult male prisoners had no difficulty getting drugs in jail (Justice Committee, 2025)</a:t>
            </a:r>
          </a:p>
          <a:p>
            <a:r>
              <a:rPr lang="en-GB" dirty="0"/>
              <a:t>Regulate supply, minimise demand, establish recovery (HM Prison &amp; Probation Service, 2019)</a:t>
            </a:r>
          </a:p>
          <a:p>
            <a:r>
              <a:rPr lang="en-GB" dirty="0"/>
              <a:t>High levels of drugs = High levels of violence (The Prison Reform Trust, 2025)</a:t>
            </a:r>
          </a:p>
          <a:p>
            <a:r>
              <a:rPr lang="en-GB" dirty="0"/>
              <a:t>Why? Create better prison environment, lower traumatic experiences, reduce strain on staff</a:t>
            </a:r>
          </a:p>
        </p:txBody>
      </p:sp>
    </p:spTree>
    <p:extLst>
      <p:ext uri="{BB962C8B-B14F-4D97-AF65-F5344CB8AC3E}">
        <p14:creationId xmlns:p14="http://schemas.microsoft.com/office/powerpoint/2010/main" val="251470943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AACCAC0-DD29-7E05-389D-7EE40BFDC337}"/>
            </a:ext>
          </a:extLst>
        </p:cNvPr>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4A364F24-0C3C-8CE1-3B5D-992172B500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E2986C7C-C05A-076E-2607-4E15755819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6096000" cy="6857999"/>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82E11E49-7EDD-A0B4-E2E2-FC34C66A5B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4724400" cy="54864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5D22250-B173-3C28-2F75-04ED746DCE07}"/>
              </a:ext>
            </a:extLst>
          </p:cNvPr>
          <p:cNvSpPr>
            <a:spLocks noGrp="1"/>
          </p:cNvSpPr>
          <p:nvPr>
            <p:ph type="title"/>
          </p:nvPr>
        </p:nvSpPr>
        <p:spPr>
          <a:xfrm>
            <a:off x="581418" y="1371598"/>
            <a:ext cx="4933164" cy="4114800"/>
          </a:xfrm>
        </p:spPr>
        <p:txBody>
          <a:bodyPr anchor="ctr">
            <a:normAutofit/>
          </a:bodyPr>
          <a:lstStyle/>
          <a:p>
            <a:pPr algn="ctr"/>
            <a:r>
              <a:rPr lang="en-GB" dirty="0"/>
              <a:t>What should UK DRUG POLICY PRIORITISE and why? </a:t>
            </a:r>
            <a:br>
              <a:rPr lang="en-GB" dirty="0"/>
            </a:br>
            <a:br>
              <a:rPr lang="en-GB" dirty="0"/>
            </a:br>
            <a:r>
              <a:rPr lang="en-GB" b="1" dirty="0"/>
              <a:t>FATAL OVERDOSE CRISIS</a:t>
            </a:r>
            <a:br>
              <a:rPr lang="en-GB" dirty="0"/>
            </a:br>
            <a:endParaRPr lang="en-GB" b="1" dirty="0"/>
          </a:p>
        </p:txBody>
      </p:sp>
      <p:sp>
        <p:nvSpPr>
          <p:cNvPr id="14" name="Rectangle 13">
            <a:extLst>
              <a:ext uri="{FF2B5EF4-FFF2-40B4-BE49-F238E27FC236}">
                <a16:creationId xmlns:a16="http://schemas.microsoft.com/office/drawing/2014/main" id="{2AD72B6B-8F3C-AE90-1CA1-E53EBFEAD2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6096000" cy="6858000"/>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45B93F1-1114-37F1-97B5-4C672C71BA2C}"/>
              </a:ext>
            </a:extLst>
          </p:cNvPr>
          <p:cNvSpPr>
            <a:spLocks noGrp="1"/>
          </p:cNvSpPr>
          <p:nvPr>
            <p:ph idx="1"/>
          </p:nvPr>
        </p:nvSpPr>
        <p:spPr>
          <a:xfrm>
            <a:off x="6781800" y="520995"/>
            <a:ext cx="4724400" cy="5858539"/>
          </a:xfrm>
        </p:spPr>
        <p:txBody>
          <a:bodyPr anchor="ctr">
            <a:normAutofit/>
          </a:bodyPr>
          <a:lstStyle/>
          <a:p>
            <a:r>
              <a:rPr lang="en-GB" dirty="0"/>
              <a:t>Fatal overdoses have increased yearly over the past decade (Rock </a:t>
            </a:r>
            <a:r>
              <a:rPr lang="en-GB" i="1" dirty="0"/>
              <a:t>et al., </a:t>
            </a:r>
            <a:r>
              <a:rPr lang="en-GB" dirty="0"/>
              <a:t>2024)</a:t>
            </a:r>
          </a:p>
          <a:p>
            <a:r>
              <a:rPr lang="en-GB" dirty="0"/>
              <a:t>Opioids are the most associated drug in deaths (Dernie </a:t>
            </a:r>
            <a:r>
              <a:rPr lang="en-GB" i="1" dirty="0"/>
              <a:t>et al., </a:t>
            </a:r>
            <a:r>
              <a:rPr lang="en-GB" dirty="0"/>
              <a:t>2023)</a:t>
            </a:r>
          </a:p>
          <a:p>
            <a:r>
              <a:rPr lang="en-GB" dirty="0"/>
              <a:t>Why? See a decrease in deaths, prioritise harm interventions, drug related deaths are preventable </a:t>
            </a:r>
          </a:p>
          <a:p>
            <a:endParaRPr lang="en-GB" i="1" dirty="0"/>
          </a:p>
        </p:txBody>
      </p:sp>
    </p:spTree>
    <p:extLst>
      <p:ext uri="{BB962C8B-B14F-4D97-AF65-F5344CB8AC3E}">
        <p14:creationId xmlns:p14="http://schemas.microsoft.com/office/powerpoint/2010/main" val="131492153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7ACFD89-91F3-95A5-9CAC-B19DDB9854DE}"/>
            </a:ext>
          </a:extLst>
        </p:cNvPr>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916A8AE4-24F2-318A-811D-F98FF4ECC3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C117520C-9A62-0F30-F248-16A834F6B5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6096000" cy="6857999"/>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CFF463C0-5C23-72DA-7785-108CA0EF34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4724400" cy="54864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56E30C8-079C-48BD-E7A1-33E8C2EB31D0}"/>
              </a:ext>
            </a:extLst>
          </p:cNvPr>
          <p:cNvSpPr>
            <a:spLocks noGrp="1"/>
          </p:cNvSpPr>
          <p:nvPr>
            <p:ph type="title"/>
          </p:nvPr>
        </p:nvSpPr>
        <p:spPr>
          <a:xfrm>
            <a:off x="581418" y="1371598"/>
            <a:ext cx="4933164" cy="4114800"/>
          </a:xfrm>
        </p:spPr>
        <p:txBody>
          <a:bodyPr anchor="ctr">
            <a:normAutofit/>
          </a:bodyPr>
          <a:lstStyle/>
          <a:p>
            <a:pPr algn="ctr"/>
            <a:r>
              <a:rPr lang="en-GB" dirty="0"/>
              <a:t>What should UK DRUG POLICY PRIORITISE and why? </a:t>
            </a:r>
            <a:br>
              <a:rPr lang="en-GB" dirty="0"/>
            </a:br>
            <a:br>
              <a:rPr lang="en-GB" dirty="0"/>
            </a:br>
            <a:r>
              <a:rPr lang="en-GB" b="1" dirty="0"/>
              <a:t>Funding drug services </a:t>
            </a:r>
            <a:br>
              <a:rPr lang="en-GB" dirty="0"/>
            </a:br>
            <a:endParaRPr lang="en-GB" b="1" dirty="0"/>
          </a:p>
        </p:txBody>
      </p:sp>
      <p:sp>
        <p:nvSpPr>
          <p:cNvPr id="14" name="Rectangle 13">
            <a:extLst>
              <a:ext uri="{FF2B5EF4-FFF2-40B4-BE49-F238E27FC236}">
                <a16:creationId xmlns:a16="http://schemas.microsoft.com/office/drawing/2014/main" id="{F0099676-3274-81FE-EA89-83F2E1EDF6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6096000" cy="6858000"/>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33F55C7-816A-495C-0D5F-87872620B8F5}"/>
              </a:ext>
            </a:extLst>
          </p:cNvPr>
          <p:cNvSpPr>
            <a:spLocks noGrp="1"/>
          </p:cNvSpPr>
          <p:nvPr>
            <p:ph idx="1"/>
          </p:nvPr>
        </p:nvSpPr>
        <p:spPr>
          <a:xfrm>
            <a:off x="6781800" y="520995"/>
            <a:ext cx="4724400" cy="5858539"/>
          </a:xfrm>
        </p:spPr>
        <p:txBody>
          <a:bodyPr anchor="ctr">
            <a:normAutofit/>
          </a:bodyPr>
          <a:lstStyle/>
          <a:p>
            <a:r>
              <a:rPr lang="en-GB" dirty="0"/>
              <a:t>Almost 3 million people in the UK have recovered from a drug problem, challenging the idea that people rarely recover (Day </a:t>
            </a:r>
            <a:r>
              <a:rPr lang="en-GB" i="1" dirty="0"/>
              <a:t>et al</a:t>
            </a:r>
            <a:r>
              <a:rPr lang="en-GB" dirty="0"/>
              <a:t>., 2024)</a:t>
            </a:r>
          </a:p>
          <a:p>
            <a:r>
              <a:rPr lang="en-GB" dirty="0"/>
              <a:t>UK government announces an extra £421 million for local authorities in England towards drug services (Department of Health and Social Care, 2023)</a:t>
            </a:r>
          </a:p>
          <a:p>
            <a:r>
              <a:rPr lang="en-GB" dirty="0"/>
              <a:t>Why? Support drug users, rehabilitate, mental health, social, financial, critical services could be implemented in society</a:t>
            </a:r>
          </a:p>
        </p:txBody>
      </p:sp>
    </p:spTree>
    <p:extLst>
      <p:ext uri="{BB962C8B-B14F-4D97-AF65-F5344CB8AC3E}">
        <p14:creationId xmlns:p14="http://schemas.microsoft.com/office/powerpoint/2010/main" val="4943178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5AD9E34-77E4-024E-9305-D81A461156E3}"/>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2D81643-B7CF-C4A4-6909-F5EF1B112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27B8943-DAC5-518E-52B5-1E504AE127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6781800" cy="54864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FC2A702-D26B-ECFD-0592-FFE90BD575E6}"/>
              </a:ext>
            </a:extLst>
          </p:cNvPr>
          <p:cNvSpPr>
            <a:spLocks noGrp="1"/>
          </p:cNvSpPr>
          <p:nvPr>
            <p:ph type="ctrTitle"/>
          </p:nvPr>
        </p:nvSpPr>
        <p:spPr>
          <a:xfrm>
            <a:off x="1637552" y="1371599"/>
            <a:ext cx="5020236" cy="2360429"/>
          </a:xfrm>
        </p:spPr>
        <p:txBody>
          <a:bodyPr>
            <a:normAutofit/>
          </a:bodyPr>
          <a:lstStyle/>
          <a:p>
            <a:r>
              <a:rPr lang="en-GB" dirty="0">
                <a:solidFill>
                  <a:schemeClr val="bg2"/>
                </a:solidFill>
              </a:rPr>
              <a:t>THANK YOU FOR LISTENING!</a:t>
            </a:r>
          </a:p>
        </p:txBody>
      </p:sp>
      <p:sp>
        <p:nvSpPr>
          <p:cNvPr id="3" name="Subtitle 2">
            <a:extLst>
              <a:ext uri="{FF2B5EF4-FFF2-40B4-BE49-F238E27FC236}">
                <a16:creationId xmlns:a16="http://schemas.microsoft.com/office/drawing/2014/main" id="{157B3443-6244-5D24-18EE-730DEEBD0884}"/>
              </a:ext>
            </a:extLst>
          </p:cNvPr>
          <p:cNvSpPr>
            <a:spLocks noGrp="1"/>
          </p:cNvSpPr>
          <p:nvPr>
            <p:ph type="subTitle" idx="1"/>
          </p:nvPr>
        </p:nvSpPr>
        <p:spPr>
          <a:xfrm>
            <a:off x="1371600" y="4114800"/>
            <a:ext cx="5410200" cy="1371601"/>
          </a:xfrm>
        </p:spPr>
        <p:txBody>
          <a:bodyPr>
            <a:normAutofit/>
          </a:bodyPr>
          <a:lstStyle/>
          <a:p>
            <a:r>
              <a:rPr lang="en-GB" dirty="0">
                <a:solidFill>
                  <a:schemeClr val="bg1"/>
                </a:solidFill>
              </a:rPr>
              <a:t>Presented by Gwennan James – </a:t>
            </a:r>
          </a:p>
          <a:p>
            <a:r>
              <a:rPr lang="en-GB" dirty="0">
                <a:solidFill>
                  <a:schemeClr val="bg1"/>
                </a:solidFill>
              </a:rPr>
              <a:t>2501549 </a:t>
            </a:r>
          </a:p>
        </p:txBody>
      </p:sp>
      <p:pic>
        <p:nvPicPr>
          <p:cNvPr id="1026" name="Picture 2" descr="UK Drug Policy ...">
            <a:extLst>
              <a:ext uri="{FF2B5EF4-FFF2-40B4-BE49-F238E27FC236}">
                <a16:creationId xmlns:a16="http://schemas.microsoft.com/office/drawing/2014/main" id="{855FF895-54D5-2DCE-D1A0-7EEB6968022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857538" y="685800"/>
            <a:ext cx="3962400" cy="1981200"/>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UK commits £19m to Climate-Resilient ...">
            <a:extLst>
              <a:ext uri="{FF2B5EF4-FFF2-40B4-BE49-F238E27FC236}">
                <a16:creationId xmlns:a16="http://schemas.microsoft.com/office/drawing/2014/main" id="{1497C957-54D4-D58F-7779-D5454FC743C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33552" y="3057525"/>
            <a:ext cx="3962400" cy="263679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7680062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CFDC8E4-B13C-93C0-F029-3A8BE58F6789}"/>
            </a:ext>
          </a:extLst>
        </p:cNvPr>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4DE6E500-304E-EF2D-4C91-9B8EC34CAD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771B74B4-6AE8-62DC-0028-1DDBC62561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4" name="Rectangle 23">
            <a:extLst>
              <a:ext uri="{FF2B5EF4-FFF2-40B4-BE49-F238E27FC236}">
                <a16:creationId xmlns:a16="http://schemas.microsoft.com/office/drawing/2014/main" id="{D5FFF284-347B-B9C2-FFDF-61119A452A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10820400" cy="54864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8948CD2-C7F1-38A3-82E8-745976412732}"/>
              </a:ext>
            </a:extLst>
          </p:cNvPr>
          <p:cNvSpPr>
            <a:spLocks noGrp="1"/>
          </p:cNvSpPr>
          <p:nvPr>
            <p:ph type="title"/>
          </p:nvPr>
        </p:nvSpPr>
        <p:spPr>
          <a:xfrm>
            <a:off x="1352549" y="435941"/>
            <a:ext cx="9486901" cy="1010088"/>
          </a:xfrm>
        </p:spPr>
        <p:txBody>
          <a:bodyPr anchor="b">
            <a:normAutofit/>
          </a:bodyPr>
          <a:lstStyle/>
          <a:p>
            <a:pPr algn="ctr"/>
            <a:r>
              <a:rPr lang="en-GB" sz="1500" dirty="0"/>
              <a:t>Research timeline </a:t>
            </a:r>
            <a:br>
              <a:rPr lang="en-GB" sz="1500" dirty="0"/>
            </a:br>
            <a:endParaRPr lang="en-GB" sz="1500" b="1" dirty="0"/>
          </a:p>
        </p:txBody>
      </p:sp>
      <p:sp>
        <p:nvSpPr>
          <p:cNvPr id="3" name="Content Placeholder 2">
            <a:extLst>
              <a:ext uri="{FF2B5EF4-FFF2-40B4-BE49-F238E27FC236}">
                <a16:creationId xmlns:a16="http://schemas.microsoft.com/office/drawing/2014/main" id="{9EA0A092-4939-7048-46F2-C3F42A3C4A55}"/>
              </a:ext>
            </a:extLst>
          </p:cNvPr>
          <p:cNvSpPr>
            <a:spLocks noGrp="1"/>
          </p:cNvSpPr>
          <p:nvPr>
            <p:ph idx="1"/>
          </p:nvPr>
        </p:nvSpPr>
        <p:spPr>
          <a:xfrm>
            <a:off x="794658" y="1446029"/>
            <a:ext cx="10624456" cy="4628200"/>
          </a:xfrm>
        </p:spPr>
        <p:txBody>
          <a:bodyPr>
            <a:normAutofit/>
          </a:bodyPr>
          <a:lstStyle/>
          <a:p>
            <a:pPr marL="0" indent="0">
              <a:buNone/>
            </a:pPr>
            <a:r>
              <a:rPr lang="en-GB" sz="1800" b="1" dirty="0"/>
              <a:t>1. Background reading: Where did you access the initial reading and why?</a:t>
            </a:r>
          </a:p>
          <a:p>
            <a:r>
              <a:rPr lang="en-GB" sz="1800" dirty="0"/>
              <a:t>UWTSD online library </a:t>
            </a:r>
          </a:p>
          <a:p>
            <a:r>
              <a:rPr lang="en-GB" sz="1800" dirty="0"/>
              <a:t>Google Scholar </a:t>
            </a:r>
          </a:p>
          <a:p>
            <a:r>
              <a:rPr lang="en-GB" sz="1800" dirty="0"/>
              <a:t>Government websites </a:t>
            </a:r>
          </a:p>
          <a:p>
            <a:r>
              <a:rPr lang="en-GB" sz="1800" dirty="0"/>
              <a:t>Why? They were reliable and insightful, gave me a chance to broaden my reading and research, gov websites were useful when looking for statistics to do with current UK drug policy</a:t>
            </a:r>
          </a:p>
          <a:p>
            <a:endParaRPr lang="en-GB" sz="1800" dirty="0"/>
          </a:p>
          <a:p>
            <a:pPr marL="0" indent="0">
              <a:buNone/>
            </a:pPr>
            <a:r>
              <a:rPr lang="en-GB" sz="1800" b="1" dirty="0"/>
              <a:t>2. Planning: How did you decide which reading was relevant to your presentation?</a:t>
            </a:r>
          </a:p>
          <a:p>
            <a:r>
              <a:rPr lang="en-GB" sz="1800" dirty="0"/>
              <a:t>If it was specific to UK policies rather than globally </a:t>
            </a:r>
          </a:p>
          <a:p>
            <a:r>
              <a:rPr lang="en-GB" sz="1800" dirty="0"/>
              <a:t>If it explained how the challenges were still present today </a:t>
            </a:r>
          </a:p>
          <a:p>
            <a:r>
              <a:rPr lang="en-GB" sz="1800" dirty="0"/>
              <a:t>Links to the module/assessment brief </a:t>
            </a:r>
          </a:p>
          <a:p>
            <a:endParaRPr lang="en-GB" sz="1800" dirty="0"/>
          </a:p>
          <a:p>
            <a:endParaRPr lang="en-GB" sz="1800" dirty="0"/>
          </a:p>
          <a:p>
            <a:pPr marL="0" indent="0">
              <a:buNone/>
            </a:pPr>
            <a:endParaRPr lang="en-GB" sz="1800" dirty="0"/>
          </a:p>
          <a:p>
            <a:pPr marL="0" indent="0">
              <a:buNone/>
            </a:pPr>
            <a:endParaRPr lang="en-GB" sz="1800" dirty="0"/>
          </a:p>
          <a:p>
            <a:pPr marL="0" indent="0">
              <a:buNone/>
            </a:pPr>
            <a:endParaRPr lang="en-GB" sz="1400" dirty="0"/>
          </a:p>
        </p:txBody>
      </p:sp>
    </p:spTree>
    <p:extLst>
      <p:ext uri="{BB962C8B-B14F-4D97-AF65-F5344CB8AC3E}">
        <p14:creationId xmlns:p14="http://schemas.microsoft.com/office/powerpoint/2010/main" val="295159138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503F3F7-BF35-B64E-E7A6-4189D949ECFF}"/>
            </a:ext>
          </a:extLst>
        </p:cNvPr>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5CE51683-8799-82D1-59EA-A826EE114A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138B1E1D-5E6F-7C56-AA49-C6E7B35F06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4" name="Rectangle 23">
            <a:extLst>
              <a:ext uri="{FF2B5EF4-FFF2-40B4-BE49-F238E27FC236}">
                <a16:creationId xmlns:a16="http://schemas.microsoft.com/office/drawing/2014/main" id="{5BE6DFB5-918A-3C64-6592-A999590695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10820400" cy="54864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39B5C42-457D-A160-C2E0-27802DD51ADB}"/>
              </a:ext>
            </a:extLst>
          </p:cNvPr>
          <p:cNvSpPr>
            <a:spLocks noGrp="1"/>
          </p:cNvSpPr>
          <p:nvPr>
            <p:ph type="title"/>
          </p:nvPr>
        </p:nvSpPr>
        <p:spPr>
          <a:xfrm>
            <a:off x="1352549" y="435941"/>
            <a:ext cx="9486901" cy="1010088"/>
          </a:xfrm>
        </p:spPr>
        <p:txBody>
          <a:bodyPr anchor="b">
            <a:normAutofit/>
          </a:bodyPr>
          <a:lstStyle/>
          <a:p>
            <a:pPr algn="ctr"/>
            <a:r>
              <a:rPr lang="en-GB" sz="1500" dirty="0"/>
              <a:t>Research timeline </a:t>
            </a:r>
            <a:br>
              <a:rPr lang="en-GB" sz="1500" dirty="0"/>
            </a:br>
            <a:endParaRPr lang="en-GB" sz="1500" b="1" dirty="0"/>
          </a:p>
        </p:txBody>
      </p:sp>
      <p:sp>
        <p:nvSpPr>
          <p:cNvPr id="3" name="Content Placeholder 2">
            <a:extLst>
              <a:ext uri="{FF2B5EF4-FFF2-40B4-BE49-F238E27FC236}">
                <a16:creationId xmlns:a16="http://schemas.microsoft.com/office/drawing/2014/main" id="{E0919BAE-292C-85AA-741D-8A243C3B79D5}"/>
              </a:ext>
            </a:extLst>
          </p:cNvPr>
          <p:cNvSpPr>
            <a:spLocks noGrp="1"/>
          </p:cNvSpPr>
          <p:nvPr>
            <p:ph idx="1"/>
          </p:nvPr>
        </p:nvSpPr>
        <p:spPr>
          <a:xfrm>
            <a:off x="794658" y="1446029"/>
            <a:ext cx="10624456" cy="4628200"/>
          </a:xfrm>
        </p:spPr>
        <p:txBody>
          <a:bodyPr>
            <a:normAutofit fontScale="92500" lnSpcReduction="10000"/>
          </a:bodyPr>
          <a:lstStyle/>
          <a:p>
            <a:pPr marL="0" indent="0">
              <a:buNone/>
            </a:pPr>
            <a:r>
              <a:rPr lang="en-GB" sz="1800" b="1" dirty="0"/>
              <a:t>3. Structure: How did you utilise the selected sources to structure your presentation?</a:t>
            </a:r>
          </a:p>
          <a:p>
            <a:r>
              <a:rPr lang="en-GB" sz="1800" dirty="0"/>
              <a:t>Sectioning them into the three different topics – challenges, recommendations and priorities </a:t>
            </a:r>
          </a:p>
          <a:p>
            <a:r>
              <a:rPr lang="en-GB" sz="1800" dirty="0"/>
              <a:t>Made it clearer on what sources were relevant in what topic </a:t>
            </a:r>
            <a:endParaRPr lang="en-GB" sz="1800" b="1" dirty="0"/>
          </a:p>
          <a:p>
            <a:pPr marL="0" indent="0">
              <a:buNone/>
            </a:pPr>
            <a:r>
              <a:rPr lang="en-GB" sz="1800" b="1" dirty="0"/>
              <a:t>4. Wider reading: Did you use any additional sources to build upon your initial research?</a:t>
            </a:r>
          </a:p>
          <a:p>
            <a:r>
              <a:rPr lang="en-GB" sz="1800" dirty="0"/>
              <a:t>Looked for additional sources to ensure I was using the most relevant and up to date sources to support the assignment brief and to analyse if challenges were still present today and if UK government had implemented any recommendations made</a:t>
            </a:r>
          </a:p>
          <a:p>
            <a:r>
              <a:rPr lang="en-GB" sz="1800" dirty="0"/>
              <a:t>Strengthen my evidence </a:t>
            </a:r>
          </a:p>
          <a:p>
            <a:pPr marL="0" indent="0">
              <a:buNone/>
            </a:pPr>
            <a:r>
              <a:rPr lang="en-GB" sz="1800" b="1" dirty="0"/>
              <a:t>5. Reflection/ challenges: Did you face any challenges when conducting your research? What would you do differently next time? </a:t>
            </a:r>
          </a:p>
          <a:p>
            <a:r>
              <a:rPr lang="en-GB" sz="1800" dirty="0"/>
              <a:t>Found it challenging to choose the priorities as I wasn’t sure how much information and sources would be out there for certain ones</a:t>
            </a:r>
          </a:p>
          <a:p>
            <a:r>
              <a:rPr lang="en-GB" sz="1800" dirty="0"/>
              <a:t>Struggled with finding UK based resources that weren’t government-based websites </a:t>
            </a:r>
          </a:p>
          <a:p>
            <a:r>
              <a:rPr lang="en-GB" sz="1800" dirty="0"/>
              <a:t>Ensure I leave enough time to thoroughly research and read different sources </a:t>
            </a:r>
          </a:p>
          <a:p>
            <a:endParaRPr lang="en-GB" sz="1800" b="1" dirty="0"/>
          </a:p>
          <a:p>
            <a:pPr marL="0" indent="0">
              <a:buNone/>
            </a:pPr>
            <a:endParaRPr lang="en-GB" sz="1800" b="1" dirty="0"/>
          </a:p>
          <a:p>
            <a:endParaRPr lang="en-GB" sz="1800" b="1" dirty="0"/>
          </a:p>
          <a:p>
            <a:pPr marL="0" indent="0">
              <a:buNone/>
            </a:pPr>
            <a:endParaRPr lang="en-GB" sz="1800" b="1" dirty="0"/>
          </a:p>
          <a:p>
            <a:endParaRPr lang="en-GB" sz="1800" b="1" dirty="0"/>
          </a:p>
          <a:p>
            <a:pPr marL="0" indent="0">
              <a:buNone/>
            </a:pPr>
            <a:endParaRPr lang="en-GB" sz="1800" b="1" dirty="0"/>
          </a:p>
          <a:p>
            <a:pPr marL="0" indent="0">
              <a:buNone/>
            </a:pPr>
            <a:endParaRPr lang="en-GB" sz="1800" b="1" dirty="0"/>
          </a:p>
          <a:p>
            <a:pPr marL="0" indent="0">
              <a:buNone/>
            </a:pPr>
            <a:endParaRPr lang="en-GB" sz="1800" b="1" dirty="0"/>
          </a:p>
          <a:p>
            <a:pPr marL="0" indent="0">
              <a:buNone/>
            </a:pPr>
            <a:endParaRPr lang="en-GB" sz="1800" dirty="0"/>
          </a:p>
          <a:p>
            <a:pPr marL="0" indent="0">
              <a:buNone/>
            </a:pPr>
            <a:endParaRPr lang="en-GB" sz="1800" dirty="0"/>
          </a:p>
          <a:p>
            <a:pPr marL="0" indent="0">
              <a:buNone/>
            </a:pPr>
            <a:endParaRPr lang="en-GB" sz="1400" dirty="0"/>
          </a:p>
        </p:txBody>
      </p:sp>
    </p:spTree>
    <p:extLst>
      <p:ext uri="{BB962C8B-B14F-4D97-AF65-F5344CB8AC3E}">
        <p14:creationId xmlns:p14="http://schemas.microsoft.com/office/powerpoint/2010/main" val="204480148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F8D5B96-D725-086A-8FF1-48551B197EFB}"/>
            </a:ext>
          </a:extLst>
        </p:cNvPr>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EFF9146B-4CCD-4CDB-AB9C-458005307E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5E1FEFA6-7D4F-4746-AE64-D4D52FE76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4" name="Rectangle 23">
            <a:extLst>
              <a:ext uri="{FF2B5EF4-FFF2-40B4-BE49-F238E27FC236}">
                <a16:creationId xmlns:a16="http://schemas.microsoft.com/office/drawing/2014/main" id="{BF8DA3CF-9D4B-403A-9AD4-BB177DAB6C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10820400" cy="54864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F0B1A35-B011-AD81-9749-BCEEA6628998}"/>
              </a:ext>
            </a:extLst>
          </p:cNvPr>
          <p:cNvSpPr>
            <a:spLocks noGrp="1"/>
          </p:cNvSpPr>
          <p:nvPr>
            <p:ph type="title"/>
          </p:nvPr>
        </p:nvSpPr>
        <p:spPr>
          <a:xfrm>
            <a:off x="1352549" y="435941"/>
            <a:ext cx="9486901" cy="1010088"/>
          </a:xfrm>
        </p:spPr>
        <p:txBody>
          <a:bodyPr anchor="b">
            <a:normAutofit/>
          </a:bodyPr>
          <a:lstStyle/>
          <a:p>
            <a:pPr algn="ctr"/>
            <a:r>
              <a:rPr lang="en-GB" sz="1500" dirty="0"/>
              <a:t>REFERENCE LIST</a:t>
            </a:r>
            <a:br>
              <a:rPr lang="en-GB" sz="1500" dirty="0"/>
            </a:br>
            <a:endParaRPr lang="en-GB" sz="1500" b="1" dirty="0"/>
          </a:p>
        </p:txBody>
      </p:sp>
      <p:sp>
        <p:nvSpPr>
          <p:cNvPr id="3" name="Content Placeholder 2">
            <a:extLst>
              <a:ext uri="{FF2B5EF4-FFF2-40B4-BE49-F238E27FC236}">
                <a16:creationId xmlns:a16="http://schemas.microsoft.com/office/drawing/2014/main" id="{64E81BF8-0709-EECE-07CC-AB5D2451FCED}"/>
              </a:ext>
            </a:extLst>
          </p:cNvPr>
          <p:cNvSpPr>
            <a:spLocks noGrp="1"/>
          </p:cNvSpPr>
          <p:nvPr>
            <p:ph idx="1"/>
          </p:nvPr>
        </p:nvSpPr>
        <p:spPr>
          <a:xfrm>
            <a:off x="794658" y="1446029"/>
            <a:ext cx="10624456" cy="4628200"/>
          </a:xfrm>
        </p:spPr>
        <p:txBody>
          <a:bodyPr>
            <a:normAutofit lnSpcReduction="10000"/>
          </a:bodyPr>
          <a:lstStyle/>
          <a:p>
            <a:pPr marL="0" indent="0">
              <a:buNone/>
            </a:pPr>
            <a:r>
              <a:rPr lang="en-GB" sz="1400" dirty="0"/>
              <a:t>Ashton, H. (2019) ‘Drug Decriminalization in Portugal: A Public Health Response, a Humanistic Response’, </a:t>
            </a:r>
            <a:r>
              <a:rPr lang="en-GB" sz="1400" i="1" dirty="0"/>
              <a:t>Health for the Millions</a:t>
            </a:r>
            <a:r>
              <a:rPr lang="en-GB" sz="1400" dirty="0"/>
              <a:t>, 45, p.43. Available at: </a:t>
            </a:r>
            <a:r>
              <a:rPr lang="en-GB" sz="1400" u="sng" dirty="0">
                <a:hlinkClick r:id="rId2"/>
              </a:rPr>
              <a:t>https://www.researchgate.net/profile/Rabia-Hanif-3/publication/365775406_How_Illicit_Drug_Trade_is_Becoming_One_of_the_Largest_Business_in_Asia/links/6383263548124c2bc6772bf6/How-Illicit-Drug-Trade-is-Becoming-One-of-the-Largest-Business-in-Asia.pdf#page=43</a:t>
            </a:r>
            <a:r>
              <a:rPr lang="en-GB" sz="1400" dirty="0"/>
              <a:t> (Accessed: 23 November 2025).</a:t>
            </a:r>
          </a:p>
          <a:p>
            <a:pPr marL="0" indent="0">
              <a:buNone/>
            </a:pPr>
            <a:endParaRPr lang="en-GB" sz="1400" dirty="0"/>
          </a:p>
          <a:p>
            <a:pPr marL="0" indent="0">
              <a:buNone/>
            </a:pPr>
            <a:r>
              <a:rPr lang="en-GB" sz="1400" dirty="0"/>
              <a:t>Day, E., </a:t>
            </a:r>
            <a:r>
              <a:rPr lang="en-GB" sz="1400" dirty="0" err="1"/>
              <a:t>Manitsa</a:t>
            </a:r>
            <a:r>
              <a:rPr lang="en-GB" sz="1400" dirty="0"/>
              <a:t>, I., Farley, A. and Kelly, J. (2024) ‘The UK National Recovery Survey: nationally representative survey of people overcoming a drug or alcohol problem’, </a:t>
            </a:r>
            <a:r>
              <a:rPr lang="en-GB" sz="1400" i="1" dirty="0" err="1"/>
              <a:t>BJPsych</a:t>
            </a:r>
            <a:r>
              <a:rPr lang="en-GB" sz="1400" i="1" dirty="0"/>
              <a:t> Open</a:t>
            </a:r>
            <a:r>
              <a:rPr lang="en-GB" sz="1400" dirty="0"/>
              <a:t>, 10 (March). Available at:</a:t>
            </a:r>
            <a:r>
              <a:rPr lang="en-GB" sz="1400" i="1" dirty="0"/>
              <a:t> </a:t>
            </a:r>
            <a:r>
              <a:rPr lang="en-GB" sz="1400" u="sng" dirty="0">
                <a:hlinkClick r:id="rId3"/>
              </a:rPr>
              <a:t>https://www.cambridge.org/core/journals/bjpsych-open/article/uk-national-recovery-survey-nationally-representative-survey-of-people-overcoming-a-drug-or-alcohol-problem/2419DE3E4BBFFF65FCB5CD510E4F340D</a:t>
            </a:r>
            <a:r>
              <a:rPr lang="en-GB" sz="1400" dirty="0"/>
              <a:t> (Accessed: 3 December 2025).</a:t>
            </a:r>
          </a:p>
          <a:p>
            <a:pPr marL="0" indent="0">
              <a:buNone/>
            </a:pPr>
            <a:endParaRPr lang="en-GB" sz="1400" dirty="0"/>
          </a:p>
          <a:p>
            <a:pPr marL="0" indent="0">
              <a:buNone/>
            </a:pPr>
            <a:r>
              <a:rPr lang="en-GB" sz="1600" dirty="0"/>
              <a:t>Department of Health and Social Care (2023) </a:t>
            </a:r>
            <a:r>
              <a:rPr lang="en-GB" sz="1600" i="1" dirty="0"/>
              <a:t>£421 million to boost drug and alcohol treatment across England. </a:t>
            </a:r>
            <a:r>
              <a:rPr lang="en-GB" sz="1600" dirty="0"/>
              <a:t>Available at: </a:t>
            </a:r>
            <a:r>
              <a:rPr lang="en-GB" sz="1600" u="sng" dirty="0">
                <a:hlinkClick r:id="rId4"/>
              </a:rPr>
              <a:t>https://www.gov.uk/government/news/421-million-to-boost-drug-and-alcohol-treatment-across-england</a:t>
            </a:r>
            <a:r>
              <a:rPr lang="en-GB" sz="1600" dirty="0"/>
              <a:t> (Accessed: 3 December 2025).</a:t>
            </a:r>
          </a:p>
          <a:p>
            <a:pPr marL="0" indent="0">
              <a:buNone/>
            </a:pPr>
            <a:endParaRPr lang="en-GB" sz="1400" dirty="0"/>
          </a:p>
          <a:p>
            <a:pPr marL="0" indent="0">
              <a:buNone/>
            </a:pPr>
            <a:r>
              <a:rPr lang="en-GB" sz="1600" dirty="0"/>
              <a:t>Dernie, F., France, H., Thomas, E., </a:t>
            </a:r>
            <a:r>
              <a:rPr lang="en-GB" sz="1600" dirty="0" err="1"/>
              <a:t>Bilip</a:t>
            </a:r>
            <a:r>
              <a:rPr lang="en-GB" sz="1600" dirty="0"/>
              <a:t>, M., DeVito, N., Ferner, R., Cox, A., Heneghan, C., Aronson, J. and Richards, G. (2023) ‘Preventable deaths involving opioids in England and Wales, 2013-2022: a systematic case series of coroners’ reports’, </a:t>
            </a:r>
            <a:r>
              <a:rPr lang="en-GB" sz="1600" i="1" dirty="0"/>
              <a:t>Journal of Public Health, </a:t>
            </a:r>
            <a:r>
              <a:rPr lang="en-GB" sz="1600" dirty="0"/>
              <a:t>45 (December). Available at: </a:t>
            </a:r>
            <a:r>
              <a:rPr lang="en-GB" sz="1600" u="sng" dirty="0">
                <a:hlinkClick r:id="rId5"/>
              </a:rPr>
              <a:t>https://academic.oup.com/jpubhealth/article/45/4/e656/7246588</a:t>
            </a:r>
            <a:r>
              <a:rPr lang="en-GB" sz="1600" dirty="0"/>
              <a:t> (Accessed: 1 December).</a:t>
            </a:r>
          </a:p>
          <a:p>
            <a:pPr marL="0" indent="0">
              <a:buNone/>
            </a:pPr>
            <a:endParaRPr lang="en-GB" sz="1400" dirty="0"/>
          </a:p>
          <a:p>
            <a:endParaRPr lang="en-GB" dirty="0"/>
          </a:p>
        </p:txBody>
      </p:sp>
    </p:spTree>
    <p:extLst>
      <p:ext uri="{BB962C8B-B14F-4D97-AF65-F5344CB8AC3E}">
        <p14:creationId xmlns:p14="http://schemas.microsoft.com/office/powerpoint/2010/main" val="169404586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D899952-7B56-BC44-868E-296DEED49568}"/>
            </a:ext>
          </a:extLst>
        </p:cNvPr>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654A1056-C791-5CE4-2133-29BC7E3FB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3C881488-AE02-E0ED-5ACC-6465CE1AA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4" name="Rectangle 23">
            <a:extLst>
              <a:ext uri="{FF2B5EF4-FFF2-40B4-BE49-F238E27FC236}">
                <a16:creationId xmlns:a16="http://schemas.microsoft.com/office/drawing/2014/main" id="{26A17C7B-AD50-37DD-FAEB-9DEF149DF0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10820400" cy="54864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0446A2B-D386-B783-9C88-46A46EFAA0EB}"/>
              </a:ext>
            </a:extLst>
          </p:cNvPr>
          <p:cNvSpPr>
            <a:spLocks noGrp="1"/>
          </p:cNvSpPr>
          <p:nvPr>
            <p:ph type="title"/>
          </p:nvPr>
        </p:nvSpPr>
        <p:spPr>
          <a:xfrm>
            <a:off x="1352549" y="435941"/>
            <a:ext cx="9486901" cy="1010088"/>
          </a:xfrm>
        </p:spPr>
        <p:txBody>
          <a:bodyPr anchor="b">
            <a:normAutofit/>
          </a:bodyPr>
          <a:lstStyle/>
          <a:p>
            <a:pPr algn="ctr"/>
            <a:r>
              <a:rPr lang="en-GB" sz="1500" dirty="0"/>
              <a:t>REFERENCE LIST</a:t>
            </a:r>
            <a:br>
              <a:rPr lang="en-GB" sz="1500" dirty="0"/>
            </a:br>
            <a:endParaRPr lang="en-GB" sz="1500" b="1" dirty="0"/>
          </a:p>
        </p:txBody>
      </p:sp>
      <p:sp>
        <p:nvSpPr>
          <p:cNvPr id="3" name="Content Placeholder 2">
            <a:extLst>
              <a:ext uri="{FF2B5EF4-FFF2-40B4-BE49-F238E27FC236}">
                <a16:creationId xmlns:a16="http://schemas.microsoft.com/office/drawing/2014/main" id="{937FD459-4C20-9408-E654-B945E6255389}"/>
              </a:ext>
            </a:extLst>
          </p:cNvPr>
          <p:cNvSpPr>
            <a:spLocks noGrp="1"/>
          </p:cNvSpPr>
          <p:nvPr>
            <p:ph idx="1"/>
          </p:nvPr>
        </p:nvSpPr>
        <p:spPr>
          <a:xfrm>
            <a:off x="794658" y="1446029"/>
            <a:ext cx="10624456" cy="4628200"/>
          </a:xfrm>
        </p:spPr>
        <p:txBody>
          <a:bodyPr>
            <a:normAutofit/>
          </a:bodyPr>
          <a:lstStyle/>
          <a:p>
            <a:pPr marL="0" indent="0">
              <a:buNone/>
            </a:pPr>
            <a:r>
              <a:rPr lang="en-GB" sz="1600" dirty="0" err="1"/>
              <a:t>Fregonese</a:t>
            </a:r>
            <a:r>
              <a:rPr lang="en-GB" sz="1600" dirty="0"/>
              <a:t>, M., Albino, A., Covino, C., Gili, A., Bacci, M., Nicoletti, A. and </a:t>
            </a:r>
            <a:r>
              <a:rPr lang="en-GB" sz="1600" dirty="0" err="1"/>
              <a:t>Gambelunghe</a:t>
            </a:r>
            <a:r>
              <a:rPr lang="en-GB" sz="1600" dirty="0"/>
              <a:t>, C. (2021) ‘Drug Checking as Strategy for Harm Reduction in Recreational Contests: Evaluation of Two Different Drug Analysis Methodologies’, </a:t>
            </a:r>
            <a:r>
              <a:rPr lang="en-GB" sz="1600" i="1" dirty="0"/>
              <a:t>Frontiers in Psychiatry, </a:t>
            </a:r>
            <a:r>
              <a:rPr lang="en-GB" sz="1600" dirty="0"/>
              <a:t>12 (February). Available at: </a:t>
            </a:r>
            <a:r>
              <a:rPr lang="en-GB" sz="1600" u="sng" dirty="0">
                <a:hlinkClick r:id="rId2"/>
              </a:rPr>
              <a:t>https://www.frontiersin.org/journals/psychiatry/articles/10.3389/fpsyt.2021.596895/full</a:t>
            </a:r>
            <a:r>
              <a:rPr lang="en-GB" sz="1600" dirty="0"/>
              <a:t> (Accessed: 25 November 2025).</a:t>
            </a:r>
          </a:p>
          <a:p>
            <a:pPr marL="0" indent="0">
              <a:buNone/>
            </a:pPr>
            <a:endParaRPr lang="en-GB" sz="1600" dirty="0"/>
          </a:p>
          <a:p>
            <a:pPr marL="0" indent="0">
              <a:buNone/>
            </a:pPr>
            <a:r>
              <a:rPr lang="en-GB" sz="1600" dirty="0" err="1"/>
              <a:t>Giulini</a:t>
            </a:r>
            <a:r>
              <a:rPr lang="en-GB" sz="1600" dirty="0"/>
              <a:t>, F., Keenan, E., Killeen, N. and Ivers, J. (2023) ‘A Systematized Review of Drug-checking and Related Considerations for Implementation as A Harm Reduction Intervention’, </a:t>
            </a:r>
            <a:r>
              <a:rPr lang="en-GB" sz="1600" i="1" dirty="0"/>
              <a:t>Journal of Psychoactive Drugs, </a:t>
            </a:r>
            <a:r>
              <a:rPr lang="en-GB" sz="1600" dirty="0"/>
              <a:t>55. Available at: </a:t>
            </a:r>
            <a:r>
              <a:rPr lang="en-GB" sz="1600" u="sng" dirty="0">
                <a:hlinkClick r:id="rId3"/>
              </a:rPr>
              <a:t>https://research.ebsco.com/c/onvpsy/viewer/pdf/d7i3lqctvj</a:t>
            </a:r>
            <a:r>
              <a:rPr lang="en-GB" sz="1600" dirty="0"/>
              <a:t> (Accessed: 21 November 2025).</a:t>
            </a:r>
          </a:p>
          <a:p>
            <a:pPr marL="0" indent="0">
              <a:buNone/>
            </a:pPr>
            <a:endParaRPr lang="en-GB" sz="1600" dirty="0"/>
          </a:p>
          <a:p>
            <a:pPr marL="0" indent="0">
              <a:buNone/>
            </a:pPr>
            <a:r>
              <a:rPr lang="en-GB" sz="1600" dirty="0"/>
              <a:t>HM Prison &amp; Probation Service (2019) </a:t>
            </a:r>
            <a:r>
              <a:rPr lang="en-GB" sz="1600" i="1" dirty="0"/>
              <a:t>Prison Drugs Strategy. </a:t>
            </a:r>
            <a:r>
              <a:rPr lang="en-GB" sz="1600" dirty="0"/>
              <a:t>Available at:</a:t>
            </a:r>
            <a:r>
              <a:rPr lang="en-GB" sz="1600" i="1" dirty="0"/>
              <a:t> </a:t>
            </a:r>
            <a:r>
              <a:rPr lang="en-GB" sz="1600" i="1" u="sng" dirty="0">
                <a:hlinkClick r:id="rId4"/>
              </a:rPr>
              <a:t>https://assets.publishing.service.gov.uk/media/5ca4844b40f0b625e7f496aa/prison-drugs-strategy.pdf</a:t>
            </a:r>
            <a:r>
              <a:rPr lang="en-GB" sz="1600" i="1" dirty="0"/>
              <a:t> </a:t>
            </a:r>
            <a:r>
              <a:rPr lang="en-GB" sz="1600" dirty="0"/>
              <a:t>(Accessed: 1 December 2025).</a:t>
            </a:r>
          </a:p>
          <a:p>
            <a:pPr marL="0" indent="0">
              <a:buNone/>
            </a:pPr>
            <a:endParaRPr lang="en-GB" sz="1600" dirty="0"/>
          </a:p>
          <a:p>
            <a:pPr marL="0" indent="0">
              <a:buNone/>
            </a:pPr>
            <a:r>
              <a:rPr lang="en-GB" sz="1600" dirty="0"/>
              <a:t>Holland, A. (2020) Putting UK Drug Policy into Focus – full film. Available at: </a:t>
            </a:r>
            <a:r>
              <a:rPr lang="en-GB" sz="1600" u="sng" dirty="0">
                <a:hlinkClick r:id="rId5"/>
              </a:rPr>
              <a:t>https://www.youtube.com/watch?v=dj_5JkgxmRU</a:t>
            </a:r>
            <a:r>
              <a:rPr lang="en-GB" sz="1600" dirty="0"/>
              <a:t> (Accessed: 17 November 2025).</a:t>
            </a:r>
          </a:p>
          <a:p>
            <a:pPr marL="0" indent="0">
              <a:buNone/>
            </a:pPr>
            <a:endParaRPr lang="en-GB" sz="1400" dirty="0"/>
          </a:p>
          <a:p>
            <a:endParaRPr lang="en-GB" dirty="0"/>
          </a:p>
        </p:txBody>
      </p:sp>
    </p:spTree>
    <p:extLst>
      <p:ext uri="{BB962C8B-B14F-4D97-AF65-F5344CB8AC3E}">
        <p14:creationId xmlns:p14="http://schemas.microsoft.com/office/powerpoint/2010/main" val="200825159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127C7C4-FEAA-544D-A839-C3D5EB13F0FD}"/>
            </a:ext>
          </a:extLst>
        </p:cNvPr>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178E7EA4-D35A-4AB4-C985-8E4B096C5A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12215EEF-82FE-51BB-4D42-94FD6F2677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4" name="Rectangle 23">
            <a:extLst>
              <a:ext uri="{FF2B5EF4-FFF2-40B4-BE49-F238E27FC236}">
                <a16:creationId xmlns:a16="http://schemas.microsoft.com/office/drawing/2014/main" id="{21494849-F327-6AEC-F460-592238B7A2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10820400" cy="54864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8029E39-D357-6C70-56DE-1808797CD3F8}"/>
              </a:ext>
            </a:extLst>
          </p:cNvPr>
          <p:cNvSpPr>
            <a:spLocks noGrp="1"/>
          </p:cNvSpPr>
          <p:nvPr>
            <p:ph type="title"/>
          </p:nvPr>
        </p:nvSpPr>
        <p:spPr>
          <a:xfrm>
            <a:off x="1352549" y="435941"/>
            <a:ext cx="9486901" cy="1010088"/>
          </a:xfrm>
        </p:spPr>
        <p:txBody>
          <a:bodyPr anchor="b">
            <a:normAutofit/>
          </a:bodyPr>
          <a:lstStyle/>
          <a:p>
            <a:pPr algn="ctr"/>
            <a:r>
              <a:rPr lang="en-GB" sz="1500" dirty="0"/>
              <a:t>REFERENCE LIST</a:t>
            </a:r>
            <a:br>
              <a:rPr lang="en-GB" sz="1500" dirty="0"/>
            </a:br>
            <a:endParaRPr lang="en-GB" sz="1500" b="1" dirty="0"/>
          </a:p>
        </p:txBody>
      </p:sp>
      <p:sp>
        <p:nvSpPr>
          <p:cNvPr id="3" name="Content Placeholder 2">
            <a:extLst>
              <a:ext uri="{FF2B5EF4-FFF2-40B4-BE49-F238E27FC236}">
                <a16:creationId xmlns:a16="http://schemas.microsoft.com/office/drawing/2014/main" id="{251B466E-D989-A0B7-E5A0-CE2292A5B26E}"/>
              </a:ext>
            </a:extLst>
          </p:cNvPr>
          <p:cNvSpPr>
            <a:spLocks noGrp="1"/>
          </p:cNvSpPr>
          <p:nvPr>
            <p:ph idx="1"/>
          </p:nvPr>
        </p:nvSpPr>
        <p:spPr>
          <a:xfrm>
            <a:off x="794658" y="1446029"/>
            <a:ext cx="10624456" cy="4628200"/>
          </a:xfrm>
        </p:spPr>
        <p:txBody>
          <a:bodyPr>
            <a:normAutofit/>
          </a:bodyPr>
          <a:lstStyle/>
          <a:p>
            <a:pPr marL="0" indent="0">
              <a:buNone/>
            </a:pPr>
            <a:r>
              <a:rPr lang="en-GB" sz="1600" dirty="0"/>
              <a:t>Holland, A., Stevens, A., Harris, M., Lewer, D., </a:t>
            </a:r>
            <a:r>
              <a:rPr lang="en-GB" sz="1600" dirty="0" err="1"/>
              <a:t>Sumnall</a:t>
            </a:r>
            <a:r>
              <a:rPr lang="en-GB" sz="1600" dirty="0"/>
              <a:t>, H., Stewart, D., </a:t>
            </a:r>
            <a:r>
              <a:rPr lang="en-GB" sz="1600" dirty="0" err="1"/>
              <a:t>Gilvarry</a:t>
            </a:r>
            <a:r>
              <a:rPr lang="en-GB" sz="1600" dirty="0"/>
              <a:t>, E., Wiseman, A., Howkins., McManus, J., Shorter, G., Nicholls, J., Scott, J., Thomas, K., Reid, L., Day, E., Horsley, J., Measham, F., Rae, M., Fenton, K. and Hickman, M. (2022) ‘Analysis of the UK Government’s 1-Year Drugs Strategy – a resource for </a:t>
            </a:r>
            <a:r>
              <a:rPr lang="en-GB" sz="1600" dirty="0" err="1"/>
              <a:t>practioners</a:t>
            </a:r>
            <a:r>
              <a:rPr lang="en-GB" sz="1600" dirty="0"/>
              <a:t> and policymakers’, </a:t>
            </a:r>
            <a:r>
              <a:rPr lang="en-GB" sz="1600" i="1" dirty="0"/>
              <a:t>Journal of Public Health, </a:t>
            </a:r>
            <a:r>
              <a:rPr lang="en-GB" sz="1600" dirty="0"/>
              <a:t>45 (June) p.5. Available at: </a:t>
            </a:r>
            <a:r>
              <a:rPr lang="en-GB" sz="1600" u="sng" dirty="0">
                <a:hlinkClick r:id="rId2"/>
              </a:rPr>
              <a:t>https://academic.oup.com/jpubhealth/article/45/2/e215/6779883</a:t>
            </a:r>
            <a:r>
              <a:rPr lang="en-GB" sz="1600" dirty="0"/>
              <a:t> (Accessed: 21 November 2025).</a:t>
            </a:r>
          </a:p>
          <a:p>
            <a:pPr marL="0" indent="0">
              <a:buNone/>
            </a:pPr>
            <a:r>
              <a:rPr lang="en-GB" sz="1600" dirty="0"/>
              <a:t>Justice Committee (2025) </a:t>
            </a:r>
            <a:r>
              <a:rPr lang="en-GB" sz="1600" i="1" dirty="0"/>
              <a:t>Tackling the drugs crisis in our prisons</a:t>
            </a:r>
            <a:r>
              <a:rPr lang="en-GB" sz="1600" dirty="0"/>
              <a:t>. Available at: </a:t>
            </a:r>
            <a:r>
              <a:rPr lang="en-GB" sz="1600" u="sng" dirty="0">
                <a:hlinkClick r:id="rId3"/>
              </a:rPr>
              <a:t>https://publications.parliament.uk/pa/cm5901/cmselect/cmjust/557/report.html#:~:text=In%202023%E2%80%9324%2C%2030%20per,%E2%80%9Ceasy%20to%20get%20drugs%E2%80%9D</a:t>
            </a:r>
            <a:r>
              <a:rPr lang="en-GB" sz="1600" dirty="0"/>
              <a:t> (Accessed: 4 December 2025).</a:t>
            </a:r>
          </a:p>
          <a:p>
            <a:pPr marL="0" indent="0">
              <a:buNone/>
            </a:pPr>
            <a:endParaRPr lang="en-GB" sz="1400" dirty="0"/>
          </a:p>
          <a:p>
            <a:pPr marL="0" indent="0">
              <a:buNone/>
            </a:pPr>
            <a:r>
              <a:rPr lang="en-GB" sz="1600" dirty="0"/>
              <a:t>Measham, F. (2020) ‘City checking: Piloting the UK’s first community-based drug safety testing (drug checking) service in 2 city centres’, </a:t>
            </a:r>
            <a:r>
              <a:rPr lang="en-GB" sz="1600" i="1" dirty="0"/>
              <a:t>British Journal of Clinical Pharmacology, </a:t>
            </a:r>
            <a:r>
              <a:rPr lang="en-GB" sz="1600" dirty="0"/>
              <a:t>86 (March). Available at: </a:t>
            </a:r>
            <a:r>
              <a:rPr lang="en-GB" sz="1600" u="sng" dirty="0">
                <a:hlinkClick r:id="rId4"/>
              </a:rPr>
              <a:t>https://bpspubs.onlinelibrary.wiley.com/doi/epdf/10.1111/bcp.14231</a:t>
            </a:r>
            <a:r>
              <a:rPr lang="en-GB" sz="1600" dirty="0"/>
              <a:t> (Accessed: 25 November 2025).</a:t>
            </a:r>
          </a:p>
          <a:p>
            <a:pPr marL="0" indent="0">
              <a:buNone/>
            </a:pPr>
            <a:endParaRPr lang="en-GB" sz="1600" dirty="0"/>
          </a:p>
          <a:p>
            <a:pPr marL="0" indent="0">
              <a:buNone/>
            </a:pPr>
            <a:r>
              <a:rPr lang="en-GB" sz="1600" dirty="0"/>
              <a:t>National Crime Agency (2024) </a:t>
            </a:r>
            <a:r>
              <a:rPr lang="en-GB" sz="1600" i="1" dirty="0"/>
              <a:t>There has never been a more dangerous time to take drugs, says NCA as annual threat assessment is published. </a:t>
            </a:r>
            <a:r>
              <a:rPr lang="en-GB" sz="1600" dirty="0"/>
              <a:t>Available at: </a:t>
            </a:r>
            <a:r>
              <a:rPr lang="en-GB" sz="1600" u="sng" dirty="0">
                <a:hlinkClick r:id="rId5"/>
              </a:rPr>
              <a:t>https://www.nationalcrimeagency.gov.uk/news/there-has-never-been-a-more-dangerous-time-to-take-drugs-says-national-crime-agency-as-annual-threat-assessment-is-published</a:t>
            </a:r>
            <a:r>
              <a:rPr lang="en-GB" sz="1600" dirty="0"/>
              <a:t> (Accessed: 20 November 2025).</a:t>
            </a:r>
          </a:p>
          <a:p>
            <a:pPr marL="0" indent="0">
              <a:buNone/>
            </a:pPr>
            <a:endParaRPr lang="en-GB" sz="1600" dirty="0"/>
          </a:p>
          <a:p>
            <a:pPr marL="0" indent="0">
              <a:buNone/>
            </a:pPr>
            <a:endParaRPr lang="en-GB" sz="1400" dirty="0"/>
          </a:p>
          <a:p>
            <a:endParaRPr lang="en-GB" dirty="0"/>
          </a:p>
        </p:txBody>
      </p:sp>
    </p:spTree>
    <p:extLst>
      <p:ext uri="{BB962C8B-B14F-4D97-AF65-F5344CB8AC3E}">
        <p14:creationId xmlns:p14="http://schemas.microsoft.com/office/powerpoint/2010/main" val="340590148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801996F-76CF-227C-C386-892399B300CE}"/>
            </a:ext>
          </a:extLst>
        </p:cNvPr>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F7D96211-9732-040D-26D0-C0823FF3D6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5F1664CB-C7CB-D7B0-B46A-17F17934A4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4" name="Rectangle 23">
            <a:extLst>
              <a:ext uri="{FF2B5EF4-FFF2-40B4-BE49-F238E27FC236}">
                <a16:creationId xmlns:a16="http://schemas.microsoft.com/office/drawing/2014/main" id="{1B9C4363-D618-9EDF-9A33-F5695F2E17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10820400" cy="54864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FDFFAD1-A037-ACA7-0B9B-319C38C338AE}"/>
              </a:ext>
            </a:extLst>
          </p:cNvPr>
          <p:cNvSpPr>
            <a:spLocks noGrp="1"/>
          </p:cNvSpPr>
          <p:nvPr>
            <p:ph type="title"/>
          </p:nvPr>
        </p:nvSpPr>
        <p:spPr>
          <a:xfrm>
            <a:off x="1352549" y="435941"/>
            <a:ext cx="9486901" cy="1010088"/>
          </a:xfrm>
        </p:spPr>
        <p:txBody>
          <a:bodyPr anchor="b">
            <a:normAutofit/>
          </a:bodyPr>
          <a:lstStyle/>
          <a:p>
            <a:pPr algn="ctr"/>
            <a:r>
              <a:rPr lang="en-GB" sz="1500" dirty="0"/>
              <a:t>REFERENCE LIST</a:t>
            </a:r>
            <a:br>
              <a:rPr lang="en-GB" sz="1500" dirty="0"/>
            </a:br>
            <a:endParaRPr lang="en-GB" sz="1500" b="1" dirty="0"/>
          </a:p>
        </p:txBody>
      </p:sp>
      <p:sp>
        <p:nvSpPr>
          <p:cNvPr id="3" name="Content Placeholder 2">
            <a:extLst>
              <a:ext uri="{FF2B5EF4-FFF2-40B4-BE49-F238E27FC236}">
                <a16:creationId xmlns:a16="http://schemas.microsoft.com/office/drawing/2014/main" id="{DCAD2673-3D05-AB9E-5A9C-4C48CA6017F1}"/>
              </a:ext>
            </a:extLst>
          </p:cNvPr>
          <p:cNvSpPr>
            <a:spLocks noGrp="1"/>
          </p:cNvSpPr>
          <p:nvPr>
            <p:ph idx="1"/>
          </p:nvPr>
        </p:nvSpPr>
        <p:spPr>
          <a:xfrm>
            <a:off x="794658" y="1446029"/>
            <a:ext cx="10624456" cy="4628200"/>
          </a:xfrm>
        </p:spPr>
        <p:txBody>
          <a:bodyPr>
            <a:normAutofit/>
          </a:bodyPr>
          <a:lstStyle/>
          <a:p>
            <a:pPr marL="0" indent="0">
              <a:buNone/>
            </a:pPr>
            <a:r>
              <a:rPr lang="en-GB" sz="1600" dirty="0"/>
              <a:t>Newman, M. (2019) ‘Could drug consumption rooms save lives?’, </a:t>
            </a:r>
            <a:r>
              <a:rPr lang="en-GB" sz="1600" i="1" dirty="0"/>
              <a:t>British Medical Journal, </a:t>
            </a:r>
            <a:r>
              <a:rPr lang="en-GB" sz="1600" dirty="0"/>
              <a:t>366 (August) p.1. Available at: </a:t>
            </a:r>
            <a:r>
              <a:rPr lang="en-GB" sz="1600" u="sng" dirty="0">
                <a:hlinkClick r:id="rId2"/>
              </a:rPr>
              <a:t>https://www.proquest.com/docview/2289629616/fulltext/2EE74F3CE03F4A25PQ/1?accountid=130472&amp;sourcetype=Scholarly%20Journals</a:t>
            </a:r>
            <a:r>
              <a:rPr lang="en-GB" sz="1600" dirty="0"/>
              <a:t> (Accessed: 21 November 2025).</a:t>
            </a:r>
          </a:p>
          <a:p>
            <a:pPr marL="0" indent="0">
              <a:buNone/>
            </a:pPr>
            <a:r>
              <a:rPr lang="en-GB" sz="1600" dirty="0"/>
              <a:t>Office for National Statistics (2022) Deaths related to drug poisoning in England and Wales: 2021 registrations. Available at: </a:t>
            </a:r>
            <a:r>
              <a:rPr lang="en-GB" sz="1600" u="sng" dirty="0">
                <a:hlinkClick r:id="rId3"/>
              </a:rPr>
              <a:t>https://www.ons.gov.uk/peoplepopulationandcommunity/birthsdeathsandmarriages/deaths/bulletins/deathsrelatedtodrugpoisoninginenglandandwales/2021registrations#:~:text=4%2C859%20deaths%20related%20to%20drug,(79.5%20deaths%20per%20million)</a:t>
            </a:r>
            <a:r>
              <a:rPr lang="en-GB" sz="1600" dirty="0"/>
              <a:t> (Accessed: 20 November 2025).</a:t>
            </a:r>
          </a:p>
          <a:p>
            <a:pPr marL="0" indent="0">
              <a:buNone/>
            </a:pPr>
            <a:endParaRPr lang="en-GB" sz="1600" dirty="0"/>
          </a:p>
          <a:p>
            <a:pPr marL="0" indent="0">
              <a:buNone/>
            </a:pPr>
            <a:r>
              <a:rPr lang="en-GB" sz="1600" dirty="0"/>
              <a:t>Office for National Statistics (2025) </a:t>
            </a:r>
            <a:r>
              <a:rPr lang="en-GB" sz="1600" i="1" dirty="0"/>
              <a:t>Deaths related to drug poisoning in England and Wales: 2024 registration. </a:t>
            </a:r>
            <a:r>
              <a:rPr lang="en-GB" sz="1600" dirty="0"/>
              <a:t>Available at: </a:t>
            </a:r>
            <a:r>
              <a:rPr lang="en-GB" sz="1600" u="sng" dirty="0">
                <a:hlinkClick r:id="rId4"/>
              </a:rPr>
              <a:t>https://www.ons.gov.uk/peoplepopulationandcommunity/birthsdeathsandmarriages/deaths/bulletins/deathsrelatedtodrugpoisoninginenglandandwales/2024registrations</a:t>
            </a:r>
            <a:r>
              <a:rPr lang="en-GB" sz="1600" dirty="0"/>
              <a:t> (Accessed: 20 November 2025).</a:t>
            </a:r>
          </a:p>
          <a:p>
            <a:pPr marL="0" indent="0">
              <a:buNone/>
            </a:pPr>
            <a:endParaRPr lang="en-GB" sz="1600" dirty="0"/>
          </a:p>
          <a:p>
            <a:pPr marL="0" indent="0">
              <a:buNone/>
            </a:pPr>
            <a:r>
              <a:rPr lang="en-GB" sz="1600" dirty="0"/>
              <a:t>Prison Reform Trust (2025) </a:t>
            </a:r>
            <a:r>
              <a:rPr lang="en-GB" sz="1600" i="1" dirty="0"/>
              <a:t>Prison Reform Trust response to the Justice Committee inquiry “Tackling drugs in prison” – January 2025. </a:t>
            </a:r>
            <a:r>
              <a:rPr lang="en-GB" sz="1600" dirty="0"/>
              <a:t>Available at: </a:t>
            </a:r>
            <a:r>
              <a:rPr lang="en-GB" sz="1600" u="sng" dirty="0">
                <a:hlinkClick r:id="rId5"/>
              </a:rPr>
              <a:t>https://prisonreformtrust.org.uk/wp-content/uploads/2025/02/Justice-Committee-tackling-drugs-PRT-written-evidence-FINAL.pdf</a:t>
            </a:r>
            <a:r>
              <a:rPr lang="en-GB" sz="1600" dirty="0"/>
              <a:t> (Accessed: 1 December 2025).</a:t>
            </a:r>
          </a:p>
          <a:p>
            <a:pPr marL="0" indent="0">
              <a:buNone/>
            </a:pPr>
            <a:endParaRPr lang="en-GB" sz="1600" dirty="0"/>
          </a:p>
          <a:p>
            <a:pPr marL="0" indent="0">
              <a:buNone/>
            </a:pPr>
            <a:endParaRPr lang="en-GB" sz="1400" dirty="0"/>
          </a:p>
          <a:p>
            <a:endParaRPr lang="en-GB" dirty="0"/>
          </a:p>
        </p:txBody>
      </p:sp>
    </p:spTree>
    <p:extLst>
      <p:ext uri="{BB962C8B-B14F-4D97-AF65-F5344CB8AC3E}">
        <p14:creationId xmlns:p14="http://schemas.microsoft.com/office/powerpoint/2010/main" val="400835463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5365B5D-AB05-E9F4-5C48-80813C9073EF}"/>
            </a:ext>
          </a:extLst>
        </p:cNvPr>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56EC7B51-B407-560A-3A5D-42C38A3F85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295F73A7-E4EB-EABE-24F4-24D9DE0B02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4" name="Rectangle 23">
            <a:extLst>
              <a:ext uri="{FF2B5EF4-FFF2-40B4-BE49-F238E27FC236}">
                <a16:creationId xmlns:a16="http://schemas.microsoft.com/office/drawing/2014/main" id="{AF825A0D-1711-3F60-CC88-F72862E2CF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10820400" cy="54864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7EDACA-2E17-C090-6E57-C6DD8563F3AC}"/>
              </a:ext>
            </a:extLst>
          </p:cNvPr>
          <p:cNvSpPr>
            <a:spLocks noGrp="1"/>
          </p:cNvSpPr>
          <p:nvPr>
            <p:ph type="title"/>
          </p:nvPr>
        </p:nvSpPr>
        <p:spPr>
          <a:xfrm>
            <a:off x="1352549" y="435941"/>
            <a:ext cx="9486901" cy="1010088"/>
          </a:xfrm>
        </p:spPr>
        <p:txBody>
          <a:bodyPr anchor="b">
            <a:normAutofit/>
          </a:bodyPr>
          <a:lstStyle/>
          <a:p>
            <a:pPr algn="ctr"/>
            <a:r>
              <a:rPr lang="en-GB" sz="1500" dirty="0"/>
              <a:t>REFERENCE LIST</a:t>
            </a:r>
            <a:br>
              <a:rPr lang="en-GB" sz="1500" dirty="0"/>
            </a:br>
            <a:endParaRPr lang="en-GB" sz="1500" b="1" dirty="0"/>
          </a:p>
        </p:txBody>
      </p:sp>
      <p:sp>
        <p:nvSpPr>
          <p:cNvPr id="3" name="Content Placeholder 2">
            <a:extLst>
              <a:ext uri="{FF2B5EF4-FFF2-40B4-BE49-F238E27FC236}">
                <a16:creationId xmlns:a16="http://schemas.microsoft.com/office/drawing/2014/main" id="{77E62813-C048-5404-D68E-8E90ECB51244}"/>
              </a:ext>
            </a:extLst>
          </p:cNvPr>
          <p:cNvSpPr>
            <a:spLocks noGrp="1"/>
          </p:cNvSpPr>
          <p:nvPr>
            <p:ph idx="1"/>
          </p:nvPr>
        </p:nvSpPr>
        <p:spPr>
          <a:xfrm>
            <a:off x="794658" y="1446029"/>
            <a:ext cx="10624456" cy="4628200"/>
          </a:xfrm>
        </p:spPr>
        <p:txBody>
          <a:bodyPr>
            <a:normAutofit lnSpcReduction="10000"/>
          </a:bodyPr>
          <a:lstStyle/>
          <a:p>
            <a:pPr marL="0" indent="0">
              <a:buNone/>
            </a:pPr>
            <a:r>
              <a:rPr lang="en-GB" sz="1600" dirty="0"/>
              <a:t>Rock, K., </a:t>
            </a:r>
            <a:r>
              <a:rPr lang="en-GB" sz="1600" dirty="0" err="1"/>
              <a:t>Frinculescu</a:t>
            </a:r>
            <a:r>
              <a:rPr lang="en-GB" sz="1600" dirty="0"/>
              <a:t>, A., Shine, T., Kalk, N. and Copeland, C. (2024) ‘Impact of ‘street’ benzodiazepines on drug-related deaths in England, Wales and Northern Ireland’, </a:t>
            </a:r>
            <a:r>
              <a:rPr lang="en-GB" sz="1600" i="1" dirty="0"/>
              <a:t>Drug and Alcohol Review, </a:t>
            </a:r>
            <a:r>
              <a:rPr lang="en-GB" sz="1600" dirty="0"/>
              <a:t>44 (January). Available at: </a:t>
            </a:r>
            <a:r>
              <a:rPr lang="en-GB" sz="1600" u="sng" dirty="0">
                <a:hlinkClick r:id="rId2"/>
              </a:rPr>
              <a:t>https://onlinelibrary.wiley.com/doi/epdf/10.1111/dar.13979</a:t>
            </a:r>
            <a:r>
              <a:rPr lang="en-GB" sz="1600" dirty="0"/>
              <a:t> (Accessed: 4 December).</a:t>
            </a:r>
          </a:p>
          <a:p>
            <a:pPr marL="0" indent="0">
              <a:buNone/>
            </a:pPr>
            <a:endParaRPr lang="en-GB" sz="1600" dirty="0"/>
          </a:p>
          <a:p>
            <a:pPr marL="0" indent="0">
              <a:buNone/>
            </a:pPr>
            <a:r>
              <a:rPr lang="en-GB" sz="1600" dirty="0"/>
              <a:t>Roux, P., Jauffret-</a:t>
            </a:r>
            <a:r>
              <a:rPr lang="en-GB" sz="1600" dirty="0" err="1"/>
              <a:t>Rousttide</a:t>
            </a:r>
            <a:r>
              <a:rPr lang="en-GB" sz="1600" dirty="0"/>
              <a:t>, M., </a:t>
            </a:r>
            <a:r>
              <a:rPr lang="en-GB" sz="1600" dirty="0" err="1"/>
              <a:t>Donadille</a:t>
            </a:r>
            <a:r>
              <a:rPr lang="en-GB" sz="1600" dirty="0"/>
              <a:t>, C., Briand-Madrid, L., Denis, C., </a:t>
            </a:r>
            <a:r>
              <a:rPr lang="en-GB" sz="1600" dirty="0" err="1"/>
              <a:t>Celerier</a:t>
            </a:r>
            <a:r>
              <a:rPr lang="en-GB" sz="1600" dirty="0"/>
              <a:t>, I., Chauvin, C., Hamelin, N., </a:t>
            </a:r>
            <a:r>
              <a:rPr lang="en-GB" sz="1600" dirty="0" err="1"/>
              <a:t>Maradan</a:t>
            </a:r>
            <a:r>
              <a:rPr lang="en-GB" sz="1600" dirty="0"/>
              <a:t>, G., Carrieri, M.P., </a:t>
            </a:r>
            <a:r>
              <a:rPr lang="en-GB" sz="1600" dirty="0" err="1"/>
              <a:t>Protopopescu</a:t>
            </a:r>
            <a:r>
              <a:rPr lang="en-GB" sz="1600" dirty="0"/>
              <a:t>, C., Lalanne, L., </a:t>
            </a:r>
            <a:r>
              <a:rPr lang="en-GB" sz="1600" dirty="0" err="1"/>
              <a:t>Auriacombe</a:t>
            </a:r>
            <a:r>
              <a:rPr lang="en-GB" sz="1600" dirty="0"/>
              <a:t>, M. and the COSINUS Study Group. (2023) ‘Impact of drug consumption rooms on non-fatal overdoses, abscesses and emergency department visits in people who inject drugs in France: results from the COSINUS cohort’, </a:t>
            </a:r>
            <a:r>
              <a:rPr lang="en-GB" sz="1600" i="1" dirty="0"/>
              <a:t>International Journal of Epidemiology, </a:t>
            </a:r>
            <a:r>
              <a:rPr lang="en-GB" sz="1600" dirty="0"/>
              <a:t>52 (April) p.16. Available at: </a:t>
            </a:r>
            <a:r>
              <a:rPr lang="en-GB" sz="1600" u="sng" dirty="0">
                <a:hlinkClick r:id="rId3"/>
              </a:rPr>
              <a:t>https://academic.oup.com/ije/article/52/2/562/6606118</a:t>
            </a:r>
            <a:r>
              <a:rPr lang="en-GB" sz="1600" dirty="0"/>
              <a:t> (Accessed: 21 November 2025).</a:t>
            </a:r>
          </a:p>
          <a:p>
            <a:pPr marL="0" indent="0">
              <a:buNone/>
            </a:pPr>
            <a:endParaRPr lang="en-GB" sz="1600" dirty="0"/>
          </a:p>
          <a:p>
            <a:pPr marL="0" indent="0">
              <a:buNone/>
            </a:pPr>
            <a:r>
              <a:rPr lang="en-GB" sz="1600" dirty="0"/>
              <a:t>Ruane, D. (2025) ‘Reluctant risk-takers: how law enforcement practices at festivals can obstruct safer drug use’, </a:t>
            </a:r>
            <a:r>
              <a:rPr lang="en-GB" sz="1600" i="1" dirty="0"/>
              <a:t>International Journal of Drug Policy, </a:t>
            </a:r>
            <a:r>
              <a:rPr lang="en-GB" sz="1600" dirty="0"/>
              <a:t>145 (November) p.1. Available at: </a:t>
            </a:r>
            <a:r>
              <a:rPr lang="en-GB" sz="1600" u="sng" dirty="0">
                <a:hlinkClick r:id="rId4"/>
              </a:rPr>
              <a:t>https://www-sciencedirect-com.ezproxy.uwtsd.ac.uk/science/article/pii/S0955395925003093</a:t>
            </a:r>
            <a:r>
              <a:rPr lang="en-GB" sz="1600" dirty="0"/>
              <a:t> (Accessed: 21 November 2025).</a:t>
            </a:r>
          </a:p>
          <a:p>
            <a:pPr marL="0" indent="0">
              <a:buNone/>
            </a:pPr>
            <a:endParaRPr lang="en-GB" sz="1600" dirty="0"/>
          </a:p>
          <a:p>
            <a:pPr marL="0" indent="0">
              <a:buNone/>
            </a:pPr>
            <a:r>
              <a:rPr lang="en-GB" sz="1600" dirty="0" err="1"/>
              <a:t>Sunell</a:t>
            </a:r>
            <a:r>
              <a:rPr lang="en-GB" sz="1600" dirty="0"/>
              <a:t>, K (2025) </a:t>
            </a:r>
            <a:r>
              <a:rPr lang="en-GB" sz="1600" i="1" dirty="0"/>
              <a:t>Drug Consumption Rooms in Helsinki? A Rapid Review of Economic Evidence. University of Helsinki. Available at: </a:t>
            </a:r>
            <a:r>
              <a:rPr lang="en-GB" sz="1600" u="sng" dirty="0">
                <a:hlinkClick r:id="rId5"/>
              </a:rPr>
              <a:t>https://helda.helsinki.fi/server/api/core/bitstreams/f464a404-d85e-4310-8ba5-e52f33e179d2/content</a:t>
            </a:r>
            <a:r>
              <a:rPr lang="en-GB" sz="1600" dirty="0"/>
              <a:t> (Accessed: 1 December).</a:t>
            </a:r>
          </a:p>
          <a:p>
            <a:pPr marL="0" indent="0">
              <a:buNone/>
            </a:pPr>
            <a:endParaRPr lang="en-GB" sz="1600" dirty="0"/>
          </a:p>
          <a:p>
            <a:pPr marL="0" indent="0">
              <a:buNone/>
            </a:pPr>
            <a:endParaRPr lang="en-GB" sz="1600" dirty="0"/>
          </a:p>
          <a:p>
            <a:pPr marL="0" indent="0">
              <a:buNone/>
            </a:pPr>
            <a:endParaRPr lang="en-GB" sz="1600" dirty="0"/>
          </a:p>
          <a:p>
            <a:pPr marL="0" indent="0">
              <a:buNone/>
            </a:pPr>
            <a:endParaRPr lang="en-GB" sz="1600" dirty="0"/>
          </a:p>
          <a:p>
            <a:pPr marL="0" indent="0">
              <a:buNone/>
            </a:pPr>
            <a:endParaRPr lang="en-GB" sz="1400" dirty="0"/>
          </a:p>
          <a:p>
            <a:endParaRPr lang="en-GB" dirty="0"/>
          </a:p>
        </p:txBody>
      </p:sp>
    </p:spTree>
    <p:extLst>
      <p:ext uri="{BB962C8B-B14F-4D97-AF65-F5344CB8AC3E}">
        <p14:creationId xmlns:p14="http://schemas.microsoft.com/office/powerpoint/2010/main" val="478563066"/>
      </p:ext>
    </p:extLst>
  </p:cSld>
  <p:clrMapOvr>
    <a:masterClrMapping/>
  </p:clrMapOvr>
</p:sld>
</file>

<file path=ppt/theme/theme1.xml><?xml version="1.0" encoding="utf-8"?>
<a:theme xmlns:a="http://schemas.openxmlformats.org/drawingml/2006/main" name="ClassicFrameVTI">
  <a:themeElements>
    <a:clrScheme name="Custom 22">
      <a:dk1>
        <a:sysClr val="windowText" lastClr="000000"/>
      </a:dk1>
      <a:lt1>
        <a:sysClr val="window" lastClr="FFFFFF"/>
      </a:lt1>
      <a:dk2>
        <a:srgbClr val="293737"/>
      </a:dk2>
      <a:lt2>
        <a:srgbClr val="EEF2F0"/>
      </a:lt2>
      <a:accent1>
        <a:srgbClr val="749090"/>
      </a:accent1>
      <a:accent2>
        <a:srgbClr val="A5A5A5"/>
      </a:accent2>
      <a:accent3>
        <a:srgbClr val="91A39B"/>
      </a:accent3>
      <a:accent4>
        <a:srgbClr val="A9A698"/>
      </a:accent4>
      <a:accent5>
        <a:srgbClr val="A2A79A"/>
      </a:accent5>
      <a:accent6>
        <a:srgbClr val="897F65"/>
      </a:accent6>
      <a:hlink>
        <a:srgbClr val="92872F"/>
      </a:hlink>
      <a:folHlink>
        <a:srgbClr val="AB73A9"/>
      </a:folHlink>
    </a:clrScheme>
    <a:fontScheme name="Goudy and Gill Sans">
      <a:majorFont>
        <a:latin typeface="Goudy Old Style"/>
        <a:ea typeface=""/>
        <a:cs typeface=""/>
      </a:majorFont>
      <a:minorFont>
        <a:latin typeface="Gill Sans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lassicFrameVTI" id="{4FA2A165-EC65-4FB0-B019-8C8876A1D8E3}" vid="{9D78F1F1-8226-42FD-A1A3-975EDF6D60F8}"/>
    </a:ext>
  </a:extLst>
</a:theme>
</file>

<file path=docProps/app.xml><?xml version="1.0" encoding="utf-8"?>
<Properties xmlns="http://schemas.openxmlformats.org/officeDocument/2006/extended-properties" xmlns:vt="http://schemas.openxmlformats.org/officeDocument/2006/docPropsVTypes">
  <TotalTime>780</TotalTime>
  <Words>2472</Words>
  <Application>Microsoft Office PowerPoint</Application>
  <PresentationFormat>Widescreen</PresentationFormat>
  <Paragraphs>133</Paragraphs>
  <Slides>18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18</vt:i4>
      </vt:variant>
    </vt:vector>
  </HeadingPairs>
  <TitlesOfParts>
    <vt:vector size="22" baseType="lpstr">
      <vt:lpstr>Arial</vt:lpstr>
      <vt:lpstr>Gill Sans MT</vt:lpstr>
      <vt:lpstr>Goudy Old Style</vt:lpstr>
      <vt:lpstr>ClassicFrameVTI</vt:lpstr>
      <vt:lpstr>UK drug POLICY – challenges, recommendations and priorities</vt:lpstr>
      <vt:lpstr>Challenges facing Uk drug policy – are they still present?  DRUG RELATED DEATHS</vt:lpstr>
      <vt:lpstr>Challenges facing uk drug policy – are they still present?  Ideology NOT Evidence  </vt:lpstr>
      <vt:lpstr>Challenges facing uk drug policy – are they still present?  Police enforcement   </vt:lpstr>
      <vt:lpstr>RECOMMENDATIONS – Have uk drug policy implemented them today?   DRUG CONSUMPTION ROOMS </vt:lpstr>
      <vt:lpstr>RECOMMENDATIONS – Have uk drug policy implemented them today?  Drug testing </vt:lpstr>
      <vt:lpstr>RECOMMENDATIONS – Have uk drug policy implemented them today?   Decriminalisation (Portugal)  </vt:lpstr>
      <vt:lpstr>What should UK DRUG POLICY PRIORITISE and why?   Drugs in prisons </vt:lpstr>
      <vt:lpstr>What should UK DRUG POLICY PRIORITISE and why?   FATAL OVERDOSE CRISIS </vt:lpstr>
      <vt:lpstr>What should UK DRUG POLICY PRIORITISE and why?   Funding drug services  </vt:lpstr>
      <vt:lpstr>THANK YOU FOR LISTENING!</vt:lpstr>
      <vt:lpstr>Research timeline  </vt:lpstr>
      <vt:lpstr>Research timeline  </vt:lpstr>
      <vt:lpstr>REFERENCE LIST </vt:lpstr>
      <vt:lpstr>REFERENCE LIST </vt:lpstr>
      <vt:lpstr>REFERENCE LIST </vt:lpstr>
      <vt:lpstr>REFERENCE LIST </vt:lpstr>
      <vt:lpstr>REFERENCE LIST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Gwennan James</dc:creator>
  <cp:lastModifiedBy>Gwennan James</cp:lastModifiedBy>
  <cp:revision>1</cp:revision>
  <dcterms:created xsi:type="dcterms:W3CDTF">2025-12-07T15:49:26Z</dcterms:created>
  <dcterms:modified xsi:type="dcterms:W3CDTF">2025-12-08T04:55:27Z</dcterms:modified>
</cp:coreProperties>
</file>