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aveSubsetFonts="1">
  <p:sldMasterIdLst>
    <p:sldMasterId id="2147483835" r:id="rId1"/>
  </p:sldMasterIdLst>
  <p:notesMasterIdLst>
    <p:notesMasterId r:id="rId35"/>
  </p:notesMasterIdLst>
  <p:handoutMasterIdLst>
    <p:handoutMasterId r:id="rId36"/>
  </p:handoutMasterIdLst>
  <p:sldIdLst>
    <p:sldId id="340" r:id="rId2"/>
    <p:sldId id="341" r:id="rId3"/>
    <p:sldId id="295" r:id="rId4"/>
    <p:sldId id="351" r:id="rId5"/>
    <p:sldId id="258" r:id="rId6"/>
    <p:sldId id="259" r:id="rId7"/>
    <p:sldId id="285" r:id="rId8"/>
    <p:sldId id="260" r:id="rId9"/>
    <p:sldId id="261" r:id="rId10"/>
    <p:sldId id="346" r:id="rId11"/>
    <p:sldId id="263" r:id="rId12"/>
    <p:sldId id="262" r:id="rId13"/>
    <p:sldId id="288" r:id="rId14"/>
    <p:sldId id="283" r:id="rId15"/>
    <p:sldId id="266" r:id="rId16"/>
    <p:sldId id="268" r:id="rId17"/>
    <p:sldId id="269" r:id="rId18"/>
    <p:sldId id="347" r:id="rId19"/>
    <p:sldId id="270" r:id="rId20"/>
    <p:sldId id="335" r:id="rId21"/>
    <p:sldId id="352" r:id="rId22"/>
    <p:sldId id="280" r:id="rId23"/>
    <p:sldId id="356" r:id="rId24"/>
    <p:sldId id="342" r:id="rId25"/>
    <p:sldId id="343" r:id="rId26"/>
    <p:sldId id="353" r:id="rId27"/>
    <p:sldId id="354" r:id="rId28"/>
    <p:sldId id="273" r:id="rId29"/>
    <p:sldId id="349" r:id="rId30"/>
    <p:sldId id="278" r:id="rId31"/>
    <p:sldId id="350" r:id="rId32"/>
    <p:sldId id="277" r:id="rId33"/>
    <p:sldId id="344" r:id="rId34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imes New Roman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>
      <p:cViewPr varScale="1">
        <p:scale>
          <a:sx n="117" d="100"/>
          <a:sy n="117" d="100"/>
        </p:scale>
        <p:origin x="1480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F25A5C2D-9F14-6E34-5D6B-184D3228FF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0"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165054D8-2000-E558-B715-DE5BAC36BEA0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0"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3492" name="Rectangle 4">
            <a:extLst>
              <a:ext uri="{FF2B5EF4-FFF2-40B4-BE49-F238E27FC236}">
                <a16:creationId xmlns:a16="http://schemas.microsoft.com/office/drawing/2014/main" id="{A169A0E2-9D1A-DF3C-06A7-500229955CDE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0"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3493" name="Rectangle 5">
            <a:extLst>
              <a:ext uri="{FF2B5EF4-FFF2-40B4-BE49-F238E27FC236}">
                <a16:creationId xmlns:a16="http://schemas.microsoft.com/office/drawing/2014/main" id="{9A4D6091-D3CA-F6DD-E08D-B4358455358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0" sz="1200"/>
            </a:lvl1pPr>
          </a:lstStyle>
          <a:p>
            <a:fld id="{FF1FAD71-5D9D-C14C-BDD5-2A92AD887E6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1D55B819-E870-552D-E86C-50F4014C133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kumimoji="0"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F34EE534-FD28-AA96-AEB3-732D0286F278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kumimoji="0"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6388" name="Rectangle 4">
            <a:extLst>
              <a:ext uri="{FF2B5EF4-FFF2-40B4-BE49-F238E27FC236}">
                <a16:creationId xmlns:a16="http://schemas.microsoft.com/office/drawing/2014/main" id="{06EA1E6A-4B83-C1BC-86D6-4A85F22F6039}"/>
              </a:ext>
            </a:extLst>
          </p:cNvPr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19163" y="746125"/>
            <a:ext cx="4959350" cy="37211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7" name="Rectangle 5">
            <a:extLst>
              <a:ext uri="{FF2B5EF4-FFF2-40B4-BE49-F238E27FC236}">
                <a16:creationId xmlns:a16="http://schemas.microsoft.com/office/drawing/2014/main" id="{031613C7-7669-762D-CFCC-2FFA5F6721EC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9638" name="Rectangle 6">
            <a:extLst>
              <a:ext uri="{FF2B5EF4-FFF2-40B4-BE49-F238E27FC236}">
                <a16:creationId xmlns:a16="http://schemas.microsoft.com/office/drawing/2014/main" id="{901B09AD-B30C-B19F-4271-45E775810D5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kumimoji="0" sz="1200"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9639" name="Rectangle 7">
            <a:extLst>
              <a:ext uri="{FF2B5EF4-FFF2-40B4-BE49-F238E27FC236}">
                <a16:creationId xmlns:a16="http://schemas.microsoft.com/office/drawing/2014/main" id="{58D789AF-888F-A1B2-8362-A93E286BFA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kumimoji="0" sz="1200"/>
            </a:lvl1pPr>
          </a:lstStyle>
          <a:p>
            <a:fld id="{6C9D4BA4-2E8B-6D4F-B329-385A12666A6C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panose="020B0600070205080204" pitchFamily="34" charset="-128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Arial" charset="0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Arial" charset="0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Arial" charset="0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Arial" charset="0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>
            <a:extLst>
              <a:ext uri="{FF2B5EF4-FFF2-40B4-BE49-F238E27FC236}">
                <a16:creationId xmlns:a16="http://schemas.microsoft.com/office/drawing/2014/main" id="{E4E45799-8F2F-AC09-9D46-D7DC286BAC6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CCAE463-B803-DB41-B5B9-CAA3A9596E57}" type="slidenum">
              <a:rPr kumimoji="0" lang="en-GB" altLang="en-US" sz="1200">
                <a:cs typeface="Arial" panose="020B0604020202020204" pitchFamily="34" charset="0"/>
              </a:rPr>
              <a:pPr eaLnBrk="1" hangingPunct="1"/>
              <a:t>1</a:t>
            </a:fld>
            <a:endParaRPr kumimoji="0" lang="en-GB" altLang="en-US" sz="1200">
              <a:cs typeface="Arial" panose="020B0604020202020204" pitchFamily="34" charset="0"/>
            </a:endParaRPr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0E6E4904-FAEF-142E-AA0C-87C6A40180D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915988" y="742950"/>
            <a:ext cx="4965700" cy="3724275"/>
          </a:xfrm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D0F0D8C4-D08C-D987-22D4-B90086E142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8775" cy="44688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>
            <a:extLst>
              <a:ext uri="{FF2B5EF4-FFF2-40B4-BE49-F238E27FC236}">
                <a16:creationId xmlns:a16="http://schemas.microsoft.com/office/drawing/2014/main" id="{A49A7345-3ABF-2166-264A-18D0F8D9DE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7A0C03D-A0DA-574C-88B1-F340C655531A}" type="slidenum">
              <a:rPr kumimoji="0" lang="en-GB" altLang="en-US" sz="1200">
                <a:cs typeface="Arial" panose="020B0604020202020204" pitchFamily="34" charset="0"/>
              </a:rPr>
              <a:pPr eaLnBrk="1" hangingPunct="1"/>
              <a:t>2</a:t>
            </a:fld>
            <a:endParaRPr kumimoji="0" lang="en-GB" altLang="en-US" sz="1200">
              <a:cs typeface="Arial" panose="020B0604020202020204" pitchFamily="34" charset="0"/>
            </a:endParaRPr>
          </a:p>
        </p:txBody>
      </p:sp>
      <p:sp>
        <p:nvSpPr>
          <p:cNvPr id="20482" name="Rectangle 2">
            <a:extLst>
              <a:ext uri="{FF2B5EF4-FFF2-40B4-BE49-F238E27FC236}">
                <a16:creationId xmlns:a16="http://schemas.microsoft.com/office/drawing/2014/main" id="{5D9E89D9-AFAB-8DDA-E2B2-2691B1103EC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915988" y="742950"/>
            <a:ext cx="4965700" cy="3724275"/>
          </a:xfrm>
          <a:ln/>
        </p:spPr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736D6CCE-88F1-ED1C-0145-1CC48DB5548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8775" cy="44688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>
            <a:extLst>
              <a:ext uri="{FF2B5EF4-FFF2-40B4-BE49-F238E27FC236}">
                <a16:creationId xmlns:a16="http://schemas.microsoft.com/office/drawing/2014/main" id="{3806E20E-C007-1A88-0A21-6BDAD9BA5F9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ACFB2975-EDE3-7348-B345-52F8B0498007}" type="slidenum">
              <a:rPr kumimoji="0" lang="en-GB" altLang="en-US" sz="1200">
                <a:cs typeface="Arial" panose="020B0604020202020204" pitchFamily="34" charset="0"/>
              </a:rPr>
              <a:pPr eaLnBrk="1" hangingPunct="1"/>
              <a:t>3</a:t>
            </a:fld>
            <a:endParaRPr kumimoji="0" lang="en-GB" altLang="en-US" sz="1200">
              <a:cs typeface="Arial" panose="020B0604020202020204" pitchFamily="34" charset="0"/>
            </a:endParaRPr>
          </a:p>
        </p:txBody>
      </p:sp>
      <p:sp>
        <p:nvSpPr>
          <p:cNvPr id="22530" name="Rectangle 2">
            <a:extLst>
              <a:ext uri="{FF2B5EF4-FFF2-40B4-BE49-F238E27FC236}">
                <a16:creationId xmlns:a16="http://schemas.microsoft.com/office/drawing/2014/main" id="{2C4EE66E-DAAF-41A4-BE3A-5D34BA50CA2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915988" y="742950"/>
            <a:ext cx="4965700" cy="3724275"/>
          </a:xfrm>
          <a:ln/>
        </p:spPr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6EC8C102-75E0-C0BF-5479-417D1FF256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8775" cy="44688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>
            <a:extLst>
              <a:ext uri="{FF2B5EF4-FFF2-40B4-BE49-F238E27FC236}">
                <a16:creationId xmlns:a16="http://schemas.microsoft.com/office/drawing/2014/main" id="{55F6BA6F-F54F-7859-ECD7-06946707B7E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402790E-5F4B-4443-811D-00E5EE33695E}" type="slidenum">
              <a:rPr kumimoji="0" lang="en-GB" altLang="en-US" sz="1200">
                <a:cs typeface="Arial" panose="020B0604020202020204" pitchFamily="34" charset="0"/>
              </a:rPr>
              <a:pPr eaLnBrk="1" hangingPunct="1"/>
              <a:t>4</a:t>
            </a:fld>
            <a:endParaRPr kumimoji="0" lang="en-GB" altLang="en-US" sz="1200">
              <a:cs typeface="Arial" panose="020B0604020202020204" pitchFamily="34" charset="0"/>
            </a:endParaRPr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9E19198A-1F7B-3F94-1367-DF138CB55D09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915988" y="742950"/>
            <a:ext cx="4965700" cy="3724275"/>
          </a:xfrm>
          <a:ln/>
        </p:spPr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47C103DD-24EA-B759-9AE7-D9B2473B66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8775" cy="44688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>
            <a:extLst>
              <a:ext uri="{FF2B5EF4-FFF2-40B4-BE49-F238E27FC236}">
                <a16:creationId xmlns:a16="http://schemas.microsoft.com/office/drawing/2014/main" id="{CE2AE55D-45F7-A29F-B1B8-86D2FA0F8C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0FF3CBE-2FDC-8043-8A93-AF46511A2BB2}" type="slidenum">
              <a:rPr kumimoji="0" lang="en-GB" altLang="en-US" sz="1200">
                <a:cs typeface="Arial" panose="020B0604020202020204" pitchFamily="34" charset="0"/>
              </a:rPr>
              <a:pPr eaLnBrk="1" hangingPunct="1"/>
              <a:t>20</a:t>
            </a:fld>
            <a:endParaRPr kumimoji="0" lang="en-GB" altLang="en-US" sz="1200">
              <a:cs typeface="Arial" panose="020B0604020202020204" pitchFamily="34" charset="0"/>
            </a:endParaRPr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AA54B50D-24BD-E971-63A5-8A091B8F5EA3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915988" y="742950"/>
            <a:ext cx="4965700" cy="3724275"/>
          </a:xfrm>
          <a:ln/>
        </p:spPr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6DFABE9D-E172-BBC6-1E0E-821F1916C34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8775" cy="44688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>
            <a:extLst>
              <a:ext uri="{FF2B5EF4-FFF2-40B4-BE49-F238E27FC236}">
                <a16:creationId xmlns:a16="http://schemas.microsoft.com/office/drawing/2014/main" id="{D8802446-BB9F-1298-D668-64CA2821AF6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A129F09-EEE1-7949-84F4-48C7DBB9A28F}" type="slidenum">
              <a:rPr kumimoji="0" lang="en-GB" altLang="en-US" sz="1200">
                <a:cs typeface="Arial" panose="020B0604020202020204" pitchFamily="34" charset="0"/>
              </a:rPr>
              <a:pPr eaLnBrk="1" hangingPunct="1"/>
              <a:t>24</a:t>
            </a:fld>
            <a:endParaRPr kumimoji="0" lang="en-GB" altLang="en-US" sz="1200">
              <a:cs typeface="Arial" panose="020B0604020202020204" pitchFamily="34" charset="0"/>
            </a:endParaRPr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43F8EA10-65A1-429F-B614-363A452BD34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915988" y="742950"/>
            <a:ext cx="4965700" cy="3724275"/>
          </a:xfrm>
          <a:ln/>
        </p:spPr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D9A5B65A-C246-8824-EC94-B40F22764C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8775" cy="44688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>
            <a:extLst>
              <a:ext uri="{FF2B5EF4-FFF2-40B4-BE49-F238E27FC236}">
                <a16:creationId xmlns:a16="http://schemas.microsoft.com/office/drawing/2014/main" id="{51DA89E3-8247-B9DC-751A-1D2BE79556A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22ABCFC-1299-B343-BB53-7C72232FA9DD}" type="slidenum">
              <a:rPr kumimoji="0" lang="en-GB" altLang="en-US" sz="1200">
                <a:cs typeface="Arial" panose="020B0604020202020204" pitchFamily="34" charset="0"/>
              </a:rPr>
              <a:pPr eaLnBrk="1" hangingPunct="1"/>
              <a:t>25</a:t>
            </a:fld>
            <a:endParaRPr kumimoji="0" lang="en-GB" altLang="en-US" sz="1200">
              <a:cs typeface="Arial" panose="020B0604020202020204" pitchFamily="34" charset="0"/>
            </a:endParaRPr>
          </a:p>
        </p:txBody>
      </p:sp>
      <p:sp>
        <p:nvSpPr>
          <p:cNvPr id="49154" name="Rectangle 2">
            <a:extLst>
              <a:ext uri="{FF2B5EF4-FFF2-40B4-BE49-F238E27FC236}">
                <a16:creationId xmlns:a16="http://schemas.microsoft.com/office/drawing/2014/main" id="{A93388D1-615B-883D-4376-A6611ECD1AA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xfrm>
            <a:off x="915988" y="742950"/>
            <a:ext cx="4965700" cy="3724275"/>
          </a:xfrm>
          <a:ln/>
        </p:spPr>
      </p:sp>
      <p:sp>
        <p:nvSpPr>
          <p:cNvPr id="49155" name="Rectangle 3">
            <a:extLst>
              <a:ext uri="{FF2B5EF4-FFF2-40B4-BE49-F238E27FC236}">
                <a16:creationId xmlns:a16="http://schemas.microsoft.com/office/drawing/2014/main" id="{1AB3BAD4-58BA-7E6E-E8CA-2AB31C9775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9450" y="4714875"/>
            <a:ext cx="5438775" cy="44688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Date Placeholder 29">
            <a:extLst>
              <a:ext uri="{FF2B5EF4-FFF2-40B4-BE49-F238E27FC236}">
                <a16:creationId xmlns:a16="http://schemas.microsoft.com/office/drawing/2014/main" id="{30D991B1-FB65-912F-2B94-DBB32EC1A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18">
            <a:extLst>
              <a:ext uri="{FF2B5EF4-FFF2-40B4-BE49-F238E27FC236}">
                <a16:creationId xmlns:a16="http://schemas.microsoft.com/office/drawing/2014/main" id="{A2CAA49A-FAE5-F574-F389-B19C328DD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26">
            <a:extLst>
              <a:ext uri="{FF2B5EF4-FFF2-40B4-BE49-F238E27FC236}">
                <a16:creationId xmlns:a16="http://schemas.microsoft.com/office/drawing/2014/main" id="{85B1AD64-9C12-4532-D5A0-472EBFE53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2ED9814E-CA82-7345-9E37-A16B91D4B67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136521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3D63F41D-2A51-BEB3-5C83-5033904EB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DCBE4F07-09CA-B349-8936-78464FE3B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125B5E04-2643-F5EB-110D-09B4F0D9C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F2B7E0-63D2-D149-AAAC-C4527703952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06808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CE1592-0039-2945-4D04-C48C351EB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89D48-12B8-2754-81CB-9F77C18C6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D2976A-2914-CCE9-401D-B1473847C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D1EAEE"/>
                </a:solidFill>
              </a:defRPr>
            </a:lvl1pPr>
          </a:lstStyle>
          <a:p>
            <a:fld id="{B297C8A0-2DE1-064B-8E3D-AE39E222240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94312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C373742A-6857-8096-A478-6D6D3BF71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F1B8B821-2CC0-E2F9-4466-D021276BE9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E949D73F-612D-9719-96B0-0DA61E652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CA5130-D327-9A4E-9A70-83B7FCF68DF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90560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9">
            <a:extLst>
              <a:ext uri="{FF2B5EF4-FFF2-40B4-BE49-F238E27FC236}">
                <a16:creationId xmlns:a16="http://schemas.microsoft.com/office/drawing/2014/main" id="{E03B58CF-3C83-C98D-5E96-CDA3A67F9B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21">
            <a:extLst>
              <a:ext uri="{FF2B5EF4-FFF2-40B4-BE49-F238E27FC236}">
                <a16:creationId xmlns:a16="http://schemas.microsoft.com/office/drawing/2014/main" id="{854ED999-E266-5982-3934-B0771359A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>
            <a:extLst>
              <a:ext uri="{FF2B5EF4-FFF2-40B4-BE49-F238E27FC236}">
                <a16:creationId xmlns:a16="http://schemas.microsoft.com/office/drawing/2014/main" id="{76764CB4-ABC4-8AF5-CCB0-2C555EB3C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EAAA49-14B0-BE4B-8D82-F9E688B5147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8213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9">
            <a:extLst>
              <a:ext uri="{FF2B5EF4-FFF2-40B4-BE49-F238E27FC236}">
                <a16:creationId xmlns:a16="http://schemas.microsoft.com/office/drawing/2014/main" id="{D6EF04FE-3F86-5189-65C7-D40D86C2E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21">
            <a:extLst>
              <a:ext uri="{FF2B5EF4-FFF2-40B4-BE49-F238E27FC236}">
                <a16:creationId xmlns:a16="http://schemas.microsoft.com/office/drawing/2014/main" id="{9EC0EAE1-C0D6-6E46-5A5E-FC9E75E11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>
            <a:extLst>
              <a:ext uri="{FF2B5EF4-FFF2-40B4-BE49-F238E27FC236}">
                <a16:creationId xmlns:a16="http://schemas.microsoft.com/office/drawing/2014/main" id="{C3903B19-6D84-8E1E-2589-388AFD99D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97D363-D74A-D342-AF15-E9CFD345C2B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2173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>
            <a:extLst>
              <a:ext uri="{FF2B5EF4-FFF2-40B4-BE49-F238E27FC236}">
                <a16:creationId xmlns:a16="http://schemas.microsoft.com/office/drawing/2014/main" id="{D949CA39-15FF-12C6-3E8E-58810B0776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>
            <a:extLst>
              <a:ext uri="{FF2B5EF4-FFF2-40B4-BE49-F238E27FC236}">
                <a16:creationId xmlns:a16="http://schemas.microsoft.com/office/drawing/2014/main" id="{F312C127-74A5-89D1-4796-59699979C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>
            <a:extLst>
              <a:ext uri="{FF2B5EF4-FFF2-40B4-BE49-F238E27FC236}">
                <a16:creationId xmlns:a16="http://schemas.microsoft.com/office/drawing/2014/main" id="{EB76D7FD-9741-200E-9A8D-C49960EE9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555665-EB43-4E43-9FC5-D34A5CB7194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1995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644CE65F-2588-B635-DBE0-494635DB3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9EE14432-3D5B-5D10-B0F8-7CF97FF61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0D2A3F4D-A2EB-29BC-8ADF-0CD65269A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073A05-B031-8E42-B126-04E838DA968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4508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13">
            <a:extLst>
              <a:ext uri="{FF2B5EF4-FFF2-40B4-BE49-F238E27FC236}">
                <a16:creationId xmlns:a16="http://schemas.microsoft.com/office/drawing/2014/main" id="{F0F1C789-6899-C665-1C64-15FE607DB248}"/>
              </a:ext>
            </a:extLst>
          </p:cNvPr>
          <p:cNvSpPr>
            <a:spLocks/>
          </p:cNvSpPr>
          <p:nvPr/>
        </p:nvSpPr>
        <p:spPr bwMode="auto">
          <a:xfrm rot="420000" flipV="1">
            <a:off x="3165475" y="1108075"/>
            <a:ext cx="5257800" cy="4114800"/>
          </a:xfrm>
          <a:custGeom>
            <a:avLst/>
            <a:gdLst>
              <a:gd name="T0" fmla="*/ 0 w 5257800"/>
              <a:gd name="T1" fmla="*/ 0 h 4114800"/>
              <a:gd name="T2" fmla="*/ 5107774 w 5257800"/>
              <a:gd name="T3" fmla="*/ 0 h 4114800"/>
              <a:gd name="T4" fmla="*/ 5257800 w 5257800"/>
              <a:gd name="T5" fmla="*/ 150026 h 4114800"/>
              <a:gd name="T6" fmla="*/ 5257800 w 5257800"/>
              <a:gd name="T7" fmla="*/ 4114800 h 4114800"/>
              <a:gd name="T8" fmla="*/ 0 w 5257800"/>
              <a:gd name="T9" fmla="*/ 4114800 h 4114800"/>
              <a:gd name="T10" fmla="*/ 0 w 5257800"/>
              <a:gd name="T11" fmla="*/ 0 h 4114800"/>
              <a:gd name="T12" fmla="*/ 0 w 5257800"/>
              <a:gd name="T13" fmla="*/ 0 h 411480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5257800" h="4114800">
                <a:moveTo>
                  <a:pt x="0" y="0"/>
                </a:moveTo>
                <a:lnTo>
                  <a:pt x="5107774" y="0"/>
                </a:lnTo>
                <a:lnTo>
                  <a:pt x="5257800" y="150026"/>
                </a:lnTo>
                <a:lnTo>
                  <a:pt x="5257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3175" cap="rnd" cmpd="sng">
            <a:solidFill>
              <a:srgbClr val="C0C0C0"/>
            </a:solidFill>
            <a:prstDash val="solid"/>
            <a:round/>
            <a:headEnd/>
            <a:tailEnd/>
          </a:ln>
          <a:effectLst>
            <a:outerShdw blurRad="63500" dist="38500" dir="7500041" sx="98500" sy="100079" kx="99984" algn="tl" rotWithShape="0">
              <a:srgbClr val="000000">
                <a:alpha val="25000"/>
              </a:srgbClr>
            </a:outerShdw>
          </a:effectLst>
        </p:spPr>
        <p:txBody>
          <a:bodyPr anchor="ctr"/>
          <a:lstStyle/>
          <a:p>
            <a:endParaRPr lang="en-US"/>
          </a:p>
        </p:txBody>
      </p:sp>
      <p:sp>
        <p:nvSpPr>
          <p:cNvPr id="6" name="Right Triangle 5">
            <a:extLst>
              <a:ext uri="{FF2B5EF4-FFF2-40B4-BE49-F238E27FC236}">
                <a16:creationId xmlns:a16="http://schemas.microsoft.com/office/drawing/2014/main" id="{798E1ACE-5F14-1D3E-0076-A4EF4E26EB69}"/>
              </a:ext>
            </a:extLst>
          </p:cNvPr>
          <p:cNvSpPr>
            <a:spLocks noChangeArrowheads="1"/>
          </p:cNvSpPr>
          <p:nvPr/>
        </p:nvSpPr>
        <p:spPr bwMode="auto"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>
            <a:solidFill>
              <a:srgbClr val="FFFFFF"/>
            </a:solidFill>
            <a:bevel/>
            <a:headEnd/>
            <a:tailEnd/>
          </a:ln>
          <a:effectLst>
            <a:outerShdw blurRad="19685" dist="6350" dir="12899787" algn="tl" rotWithShape="0">
              <a:srgbClr val="808080">
                <a:alpha val="46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kumimoji="0" lang="en-US">
              <a:solidFill>
                <a:schemeClr val="lt1"/>
              </a:solidFill>
              <a:latin typeface="+mn-lt"/>
              <a:ea typeface="+mn-ea"/>
            </a:endParaRP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118C96C5-E309-85CF-EF46-33D3A738746F}"/>
              </a:ext>
            </a:extLst>
          </p:cNvPr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kumimoji="0"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FBFD5785-1748-C1D7-6664-95F342040CCE}"/>
              </a:ext>
            </a:extLst>
          </p:cNvPr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kumimoji="0" lang="en-US">
              <a:latin typeface="+mn-lt"/>
              <a:ea typeface="+mn-ea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90094640-5DD1-D357-CBC7-7DEA665471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>
            <a:extLst>
              <a:ext uri="{FF2B5EF4-FFF2-40B4-BE49-F238E27FC236}">
                <a16:creationId xmlns:a16="http://schemas.microsoft.com/office/drawing/2014/main" id="{5717A570-D2F1-F4F9-D2FC-AFD33D7BB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BEC8BF7C-5112-358B-3871-7AB308E1A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fld id="{1A938368-527A-F749-ADB2-B7E6BD2D92C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576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B7859237-23DB-1785-37C6-64968718C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CCDD1C96-D9E6-1772-F3E6-FC7E3BDD7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8575719D-AE7B-0E4D-B4EB-DAD5F3FB0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A7A779-E8BA-B446-84D8-74759897C2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89210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>
            <a:extLst>
              <a:ext uri="{FF2B5EF4-FFF2-40B4-BE49-F238E27FC236}">
                <a16:creationId xmlns:a16="http://schemas.microsoft.com/office/drawing/2014/main" id="{D2113603-01D8-A9B4-A29D-06540F9E3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>
            <a:extLst>
              <a:ext uri="{FF2B5EF4-FFF2-40B4-BE49-F238E27FC236}">
                <a16:creationId xmlns:a16="http://schemas.microsoft.com/office/drawing/2014/main" id="{35665E34-B704-77A2-14BD-07EC9BA20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>
            <a:extLst>
              <a:ext uri="{FF2B5EF4-FFF2-40B4-BE49-F238E27FC236}">
                <a16:creationId xmlns:a16="http://schemas.microsoft.com/office/drawing/2014/main" id="{5F35E0F6-4C57-0747-0C5B-9C227021F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5F5DD0-A02B-C242-9BFB-841CCE86F5E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20858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0188" y="228600"/>
            <a:ext cx="7491412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00188" y="1524000"/>
            <a:ext cx="3668712" cy="4714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5321300" y="1524000"/>
            <a:ext cx="3670300" cy="2281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5321300" y="3957638"/>
            <a:ext cx="3670300" cy="22812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9">
            <a:extLst>
              <a:ext uri="{FF2B5EF4-FFF2-40B4-BE49-F238E27FC236}">
                <a16:creationId xmlns:a16="http://schemas.microsoft.com/office/drawing/2014/main" id="{607C94EC-516D-3DE6-72D2-9324962B7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Footer Placeholder 21">
            <a:extLst>
              <a:ext uri="{FF2B5EF4-FFF2-40B4-BE49-F238E27FC236}">
                <a16:creationId xmlns:a16="http://schemas.microsoft.com/office/drawing/2014/main" id="{B2FC91C0-2D0F-9518-8A6A-2C26ABA55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17">
            <a:extLst>
              <a:ext uri="{FF2B5EF4-FFF2-40B4-BE49-F238E27FC236}">
                <a16:creationId xmlns:a16="http://schemas.microsoft.com/office/drawing/2014/main" id="{AB16A0D8-8F9A-5034-AE45-5308B946A2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20A6BD-103E-B748-854B-99FFDD67241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952317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0188" y="228600"/>
            <a:ext cx="7491412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500188" y="1524000"/>
            <a:ext cx="3668712" cy="4714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21300" y="1524000"/>
            <a:ext cx="3670300" cy="4714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9">
            <a:extLst>
              <a:ext uri="{FF2B5EF4-FFF2-40B4-BE49-F238E27FC236}">
                <a16:creationId xmlns:a16="http://schemas.microsoft.com/office/drawing/2014/main" id="{6365648E-37B0-E499-1F6B-2FDB6BFAC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>
            <a:extLst>
              <a:ext uri="{FF2B5EF4-FFF2-40B4-BE49-F238E27FC236}">
                <a16:creationId xmlns:a16="http://schemas.microsoft.com/office/drawing/2014/main" id="{FC0C1AA3-F851-066F-F0F8-13B625A870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>
            <a:extLst>
              <a:ext uri="{FF2B5EF4-FFF2-40B4-BE49-F238E27FC236}">
                <a16:creationId xmlns:a16="http://schemas.microsoft.com/office/drawing/2014/main" id="{CBD8396A-3A7A-734E-8759-208ACF752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FA89D7-E246-164D-A4EF-245EC19B852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7421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9BEFDC67-A244-3F74-7EC7-1C3DDCE2FF51}"/>
              </a:ext>
            </a:extLst>
          </p:cNvPr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kumimoji="0" lang="en-US">
              <a:latin typeface="+mn-lt"/>
              <a:ea typeface="+mn-ea"/>
            </a:endParaRP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E5E4F27A-20E0-0C62-48EC-9D2DD52C72CE}"/>
              </a:ext>
            </a:extLst>
          </p:cNvPr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kumimoji="0" lang="en-US">
              <a:latin typeface="+mn-lt"/>
              <a:ea typeface="+mn-ea"/>
            </a:endParaRPr>
          </a:p>
        </p:txBody>
      </p:sp>
      <p:sp>
        <p:nvSpPr>
          <p:cNvPr id="1028" name="Title Placeholder 8">
            <a:extLst>
              <a:ext uri="{FF2B5EF4-FFF2-40B4-BE49-F238E27FC236}">
                <a16:creationId xmlns:a16="http://schemas.microsoft.com/office/drawing/2014/main" id="{074F50FE-904B-3B50-6F99-0D313395FAD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9" name="Text Placeholder 29">
            <a:extLst>
              <a:ext uri="{FF2B5EF4-FFF2-40B4-BE49-F238E27FC236}">
                <a16:creationId xmlns:a16="http://schemas.microsoft.com/office/drawing/2014/main" id="{C246BDF1-0A51-E98E-3F21-D12F3795A5A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E11E0A6-6411-1A22-8C28-D6F2C6E94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>
            <a:extLst>
              <a:ext uri="{FF2B5EF4-FFF2-40B4-BE49-F238E27FC236}">
                <a16:creationId xmlns:a16="http://schemas.microsoft.com/office/drawing/2014/main" id="{40B34E26-076B-FD08-2FF6-D79D0F07C2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Times New Roman" pitchFamily="18" charset="0"/>
                <a:ea typeface="+mn-ea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BF8BA915-E22F-3442-1788-2FB075C0C0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defRPr kumimoji="0" sz="1200">
                <a:solidFill>
                  <a:srgbClr val="045C75"/>
                </a:solidFill>
              </a:defRPr>
            </a:lvl1pPr>
          </a:lstStyle>
          <a:p>
            <a:fld id="{475C0C2F-3760-4641-ABE4-839F0BDBFBAA}" type="slidenum">
              <a:rPr lang="en-US" altLang="en-US"/>
              <a:pPr/>
              <a:t>‹#›</a:t>
            </a:fld>
            <a:endParaRPr lang="en-US" altLang="en-US"/>
          </a:p>
        </p:txBody>
      </p:sp>
      <p:grpSp>
        <p:nvGrpSpPr>
          <p:cNvPr id="1033" name="Group 1">
            <a:extLst>
              <a:ext uri="{FF2B5EF4-FFF2-40B4-BE49-F238E27FC236}">
                <a16:creationId xmlns:a16="http://schemas.microsoft.com/office/drawing/2014/main" id="{34FB17A7-1B36-B13C-EEEA-8880C4C81DC5}"/>
              </a:ext>
            </a:extLst>
          </p:cNvPr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59395DC3-AEFA-5F37-F80A-635F8D8E65B8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kumimoji="0" lang="en-US">
                <a:ea typeface="+mn-ea"/>
                <a:cs typeface="Arial" charset="0"/>
              </a:endParaRPr>
            </a:p>
          </p:txBody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E4B7F19D-7DF4-156A-C444-692DDA74002B}"/>
                </a:ext>
              </a:extLst>
            </p:cNvPr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kumimoji="0" lang="en-US">
                <a:ea typeface="+mn-ea"/>
                <a:cs typeface="Arial" charset="0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66" r:id="rId2"/>
    <p:sldLayoutId id="2147483977" r:id="rId3"/>
    <p:sldLayoutId id="2147483967" r:id="rId4"/>
    <p:sldLayoutId id="2147483968" r:id="rId5"/>
    <p:sldLayoutId id="2147483969" r:id="rId6"/>
    <p:sldLayoutId id="2147483970" r:id="rId7"/>
    <p:sldLayoutId id="2147483971" r:id="rId8"/>
    <p:sldLayoutId id="2147483978" r:id="rId9"/>
    <p:sldLayoutId id="2147483972" r:id="rId10"/>
    <p:sldLayoutId id="2147483973" r:id="rId11"/>
    <p:sldLayoutId id="2147483974" r:id="rId12"/>
    <p:sldLayoutId id="2147483975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ＭＳ Ｐゴシック" panose="020B0600070205080204" pitchFamily="34" charset="-128"/>
          <a:cs typeface="MS PGothic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  <a:ea typeface="ＭＳ Ｐゴシック" panose="020B0600070205080204" pitchFamily="34" charset="-128"/>
          <a:cs typeface="MS PGothic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2" charset="2"/>
        <a:buChar char=""/>
        <a:defRPr sz="26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2" charset="2"/>
        <a:buChar char=""/>
        <a:defRPr sz="24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2" charset="2"/>
        <a:buChar char=""/>
        <a:defRPr sz="21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2" charset="2"/>
        <a:buChar char=""/>
        <a:defRPr sz="2000" kern="1200">
          <a:solidFill>
            <a:schemeClr val="tx1"/>
          </a:solidFill>
          <a:latin typeface="+mn-lt"/>
          <a:ea typeface="ＭＳ Ｐゴシック" panose="020B0600070205080204" pitchFamily="34" charset="-128"/>
          <a:cs typeface="MS PGothic" charset="0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images.google.com/imgres?imgurl=www.jeffweaverfansite.com/images/weaver-throwing.jpg&amp;imgrefurl=http://www.jeffweaverfansite.com/pictures.html&amp;hl=en&amp;h=400&amp;w=269&amp;start=5&amp;prev=/images?q=throwing&amp;svnum=10&amp;hl=en&amp;lr=&amp;ie=UTF-8&amp;oe=UTF-8&amp;sa=G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jpeg"/><Relationship Id="rId4" Type="http://schemas.openxmlformats.org/officeDocument/2006/relationships/hyperlink" Target="http://images.google.com/imgres?imgurl=www.dcjdance.com/assets/rdtt2.jpg&amp;imgrefurl=http://www.dcjdance.com/pages/rdtt.htm&amp;hl=en&amp;h=200&amp;w=164&amp;start=12&amp;prev=/images?q=ballet+dance&amp;svnum=10&amp;hl=en&amp;lr=&amp;ie=UTF-8&amp;oe=UTF-8&amp;sa=G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images.google.com/imgres?imgurl=www.999giftideas.co.uk/images/ideas/11-1103-534.gif&amp;imgrefurl=http://www.999giftideas.co.uk/Individual-Sports-&amp;-Activities/Dart-board-and-darts.htm&amp;hl=en&amp;h=200&amp;w=200&amp;start=1&amp;prev=/images?q=dart+board&amp;svnum=10&amp;hl=en&amp;lr=&amp;ie=UTF-8&amp;oe=UTF-8&amp;sa=G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images.google.com/imgres?imgurl=bgm2402.tripod.com/images/cobbles.jpg&amp;imgrefurl=http://bgm2402.tripod.com/1book.html&amp;hl=en&amp;h=449&amp;w=316&amp;start=5&amp;prev=/images?q=cobbles&amp;svnum=10&amp;hl=en&amp;lr=&amp;ie=UTF-8&amp;oe=UTF-8&amp;sa=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images.google.com/imgres?imgurl=lennon.pub.csufresno.edu/~mjt28/dart.jpg&amp;imgrefurl=http://lennon.pub.csufresno.edu/~mjt28/&amp;hl=en&amp;h=480&amp;w=640&amp;start=16&amp;prev=/images?q=dart&amp;svnum=10&amp;hl=en&amp;lr=&amp;ie=UTF-8&amp;oe=UTF-8&amp;sa=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imgres?imgurl=www.gwc.maricopa.edu/class/bio201/muscle/musc13.jpg&amp;imgrefurl=http://www.gwc.maricopa.edu/class/bio201/muscle/musc13.htm&amp;hl=en&amp;h=400&amp;w=300&amp;start=6&amp;prev=/images?q=arm+muscles&amp;svnum=10&amp;hl=en&amp;lr=&amp;ie=UTF-8&amp;oe=UTF-8&amp;sa=G" TargetMode="External"/><Relationship Id="rId2" Type="http://schemas.openxmlformats.org/officeDocument/2006/relationships/hyperlink" Target="http://www.youtube.com/watch?v=nvoC9h7K3JA" TargetMode="Externa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images.google.com/imgres?imgurl=www.dulas.net/images/signs/traffic-lights.gif&amp;imgrefurl=http://www.dulas.net/on-the-road/traffic-lights.htm&amp;hl=en&amp;h=205&amp;w=234&amp;start=1&amp;prev=/images?q=traffic+lights&amp;svnum=10&amp;hl=en&amp;lr=&amp;ie=UTF-8&amp;oe=UTF-8&amp;sa=G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1.jpeg"/><Relationship Id="rId4" Type="http://schemas.openxmlformats.org/officeDocument/2006/relationships/hyperlink" Target="http://images.google.com/imgres?imgurl=www.classicbikes.com/alarm-clock.jpg&amp;imgrefurl=http://www.classicbikes.com/stuff-4-racetrack.html&amp;hl=en&amp;h=218&amp;w=200&amp;start=2&amp;prev=/images?q=alarm+clock&amp;svnum=10&amp;hl=en&amp;lr=&amp;ie=UTF-8&amp;oe=UTF-8&amp;sa=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images.google.com/imgres?imgurl=www.luxproproducts.com/images_products/lv1_180px.jpg&amp;imgrefurl=http://www.luxproproducts.com/thermostats_mech/lv1.htm&amp;hl=en&amp;h=250&amp;w=187&amp;start=2&amp;prev=/images?q=heating+thermostat&amp;svnum=10&amp;hl=en&amp;lr=&amp;ie=UTF-8&amp;oe=UTF-8&amp;sa=G" TargetMode="Externa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3.jpeg"/><Relationship Id="rId4" Type="http://schemas.openxmlformats.org/officeDocument/2006/relationships/hyperlink" Target="http://static.howstuffworks.com/gif/cruise-control-controls.jp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images.google.com/imgres?imgurl=www.avocado8.com/newthings/hockey/images/goalie2.jpg&amp;imgrefurl=http://www.avocado8.com/newthings/hockey/hockey12.html&amp;hl=en&amp;h=198&amp;w=250&amp;start=33&amp;prev=/images?q=ice+hockey&amp;start=20&amp;svnum=10&amp;hl=en&amp;lr=&amp;ie=UTF-8&amp;oe=UTF-8&amp;sa=N" TargetMode="Externa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://images.google.com/imgres?imgurl=www.rugby-kansai.or.jp/image/images/play/tackle.jpg&amp;imgrefurl=http://www.rugby-kansai.or.jp/shiryoukan/tokuten.htm&amp;hl=en&amp;h=150&amp;w=150&amp;start=10&amp;prev=/images?q=rugby+tackle&amp;svnum=10&amp;hl=en&amp;lr=&amp;ie=UTF-8&amp;oe=UTF-8&amp;sa=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http://images.google.com/imgres?imgurl=www.ci.cocoa-beach.fl.us/citylife/tennis%2520serve.jpg&amp;imgrefurl=http://www.ci.cocoa-beach.fl.us/citylife/tennis.htm&amp;hl=en&amp;h=300&amp;w=162&amp;start=4&amp;prev=/images?q=tennis+serve&amp;svnum=10&amp;hl=en&amp;lr=&amp;ie=UTF-8&amp;oe=UTF-8&amp;sa=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19.jpeg"/><Relationship Id="rId2" Type="http://schemas.openxmlformats.org/officeDocument/2006/relationships/hyperlink" Target="http://images.google.com/imgres?imgurl=perso.wanadoo.fr/as-spectraline/images/eleveurs/rottweiler%25203hr.jpg&amp;imgrefurl=http://perso.wanadoo.fr/as-spectraline/html/photos5.html&amp;hl=en&amp;h=456&amp;w=310&amp;start=2&amp;prev=/images?q=rottweiler&amp;svnum=10&amp;hl=en&amp;lr=&amp;ie=UTF-8&amp;oe=UTF-8&amp;sa=G" TargetMode="Externa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images.google.com/imgres?imgurl=www.found-pets.org/l02131.jpg&amp;imgrefurl=http://www.found-pets.org/lostdogs.html&amp;hl=en&amp;h=400&amp;w=294&amp;start=6&amp;prev=/images?q=yorkshire+terrier&amp;svnum=10&amp;hl=en&amp;lr=&amp;ie=UTF-8&amp;oe=UTF-8&amp;sa=G" TargetMode="External"/><Relationship Id="rId5" Type="http://schemas.openxmlformats.org/officeDocument/2006/relationships/image" Target="../media/image18.jpeg"/><Relationship Id="rId4" Type="http://schemas.openxmlformats.org/officeDocument/2006/relationships/hyperlink" Target="http://images.google.com/imgres?imgurl=www.co.st-louis.mo.us/doh/environ/animals/petpix/poodle.jpg&amp;imgrefurl=http://www.co.st-louis.mo.us/doh/environ/animals/adoptpix.html&amp;hl=en&amp;h=229&amp;w=200&amp;start=4&amp;prev=/images?q=poodle&amp;svnum=10&amp;hl=en&amp;lr=&amp;ie=UTF-8&amp;oe=UTF-8&amp;sa=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content.answers.com/main/content/wp/en/7/7e/IMG013biglittledogFX_wb.jpg&amp;imgrefurl=http://www.answers.com/topic/img013biglittledogfx-wb-jpg&amp;h=504&amp;w=600&amp;sz=146&amp;hl=en&amp;start=5&amp;tbnid=VpwW0R6BLVNwnM:&amp;tbnh=113&amp;tbnw=135&amp;prev=/images?q=great+dane&amp;gbv=2&amp;svnum=10&amp;hl=en&amp;sa=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yoW5Ux1aR8" TargetMode="External"/><Relationship Id="rId2" Type="http://schemas.openxmlformats.org/officeDocument/2006/relationships/hyperlink" Target="http://www.youtube.com/watch?v=PfSuvDRWxJM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hyperlink" Target="http://images.google.com/imgres?imgurl=news.bbc.co.uk/olmedia/1340000/images/_1340733_stimpson.jpg&amp;imgrefurl=http://news.bbc.co.uk/sport/hi/english/in_depth/2000/heineken_cup/newsid_1340000/1340733.stm&amp;hl=en&amp;h=180&amp;w=150&amp;start=6&amp;prev=/images?q=kicking+conversion&amp;svnum=10&amp;hl=en&amp;lr=&amp;ie=UTF-8&amp;oe=UTF-8&amp;sa=G" TargetMode="Externa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CC1E62CC-CE1C-2E2E-C7ED-52C84BBA4E7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971600" y="1916113"/>
            <a:ext cx="7558038" cy="1143000"/>
          </a:xfrm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>
            <a:no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en-GB" sz="5400" dirty="0"/>
              <a:t>Learning Theories:</a:t>
            </a:r>
            <a:br>
              <a:rPr lang="en-GB" sz="5400" dirty="0"/>
            </a:br>
            <a:r>
              <a:rPr lang="en-GB" sz="5400" dirty="0"/>
              <a:t>The Traditional Approach</a:t>
            </a:r>
          </a:p>
        </p:txBody>
      </p:sp>
      <p:sp>
        <p:nvSpPr>
          <p:cNvPr id="17410" name="Rectangle 3">
            <a:extLst>
              <a:ext uri="{FF2B5EF4-FFF2-40B4-BE49-F238E27FC236}">
                <a16:creationId xmlns:a16="http://schemas.microsoft.com/office/drawing/2014/main" id="{4F69F11F-1993-C327-4E07-F0E7104C478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403350" y="4292600"/>
            <a:ext cx="6400800" cy="2087563"/>
          </a:xfrm>
        </p:spPr>
        <p:txBody>
          <a:bodyPr/>
          <a:lstStyle/>
          <a:p>
            <a:pPr marR="0" eaLnBrk="1" hangingPunct="1"/>
            <a:endParaRPr lang="en-GB" altLang="en-US" sz="2400"/>
          </a:p>
          <a:p>
            <a:pPr marR="0" eaLnBrk="1" hangingPunct="1"/>
            <a:r>
              <a:rPr lang="en-GB" altLang="en-US" sz="2400"/>
              <a:t>Alison Connaughton</a:t>
            </a:r>
          </a:p>
          <a:p>
            <a:pPr marR="0" eaLnBrk="1" hangingPunct="1"/>
            <a:endParaRPr lang="en-GB" altLang="en-US" sz="24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5940B9C0-4F85-3862-A122-63EFC64813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i="1">
                <a:ea typeface="+mj-ea"/>
                <a:cs typeface="+mj-cs"/>
              </a:rPr>
              <a:t>By the end of this lecture and associated reading you should:</a:t>
            </a:r>
            <a:endParaRPr lang="en-US" sz="4000">
              <a:ea typeface="+mj-ea"/>
              <a:cs typeface="+mj-cs"/>
            </a:endParaRPr>
          </a:p>
        </p:txBody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1471A2FC-8F41-CB54-EF43-50DB37A4155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58888" y="1916113"/>
            <a:ext cx="7732712" cy="43227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/>
              <a:t>Be able to describe the traditional approach to motor control.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Be aware of evidence for and against the motor programme approach.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Understand the implications of the traditional approach adopted by the coach in relation to the organisation of training sessions / practice.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/>
              <a:t>Be aware of the limitations of the traditional perspective and also general problems with this area of study.</a:t>
            </a:r>
            <a:endParaRPr lang="en-US" altLang="en-US" sz="24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5D55DE5F-1CE2-D8B1-DA0D-90243A0F9D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Theories of Motor Learning</a:t>
            </a:r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9452E91C-D67A-14F6-BB1A-0ECA77BE5E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How do we develop new skills? </a:t>
            </a:r>
          </a:p>
          <a:p>
            <a:pPr eaLnBrk="1" hangingPunct="1"/>
            <a:endParaRPr lang="en-GB" altLang="en-US" sz="2800"/>
          </a:p>
          <a:p>
            <a:pPr eaLnBrk="1" hangingPunct="1"/>
            <a:r>
              <a:rPr lang="en-GB" altLang="en-US" sz="2800"/>
              <a:t>Novice / expert</a:t>
            </a:r>
          </a:p>
          <a:p>
            <a:pPr eaLnBrk="1" hangingPunct="1"/>
            <a:r>
              <a:rPr lang="en-GB" altLang="en-US" sz="2800"/>
              <a:t>Netball player / footballer / tennis player</a:t>
            </a:r>
          </a:p>
          <a:p>
            <a:pPr eaLnBrk="1" hangingPunct="1"/>
            <a:endParaRPr lang="en-GB" altLang="en-US" sz="2800"/>
          </a:p>
          <a:p>
            <a:pPr eaLnBrk="1" hangingPunct="1"/>
            <a:r>
              <a:rPr lang="en-GB" altLang="en-US" sz="2800"/>
              <a:t>What characterises the differences in their movements / attention / control?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>
            <a:extLst>
              <a:ext uri="{FF2B5EF4-FFF2-40B4-BE49-F238E27FC236}">
                <a16:creationId xmlns:a16="http://schemas.microsoft.com/office/drawing/2014/main" id="{8F6CF2B1-382F-3A25-361F-6EFF6DEBB1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Theories of Motor Learning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8D7E8058-11D5-F0EA-12FC-696B294536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ea typeface="+mn-ea"/>
                <a:cs typeface="+mn-cs"/>
              </a:rPr>
              <a:t>How do we develop new skills?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ea typeface="+mn-ea"/>
                <a:cs typeface="+mn-cs"/>
              </a:rPr>
              <a:t>Would you know how to throw a bucket across the room?!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ea typeface="+mn-ea"/>
                <a:cs typeface="+mn-cs"/>
              </a:rPr>
              <a:t>You may never have done this before?!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en-GB" sz="2800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ea typeface="+mn-ea"/>
                <a:cs typeface="+mn-cs"/>
              </a:rPr>
              <a:t>How do you know that you can do it?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ea typeface="+mn-ea"/>
                <a:cs typeface="+mn-cs"/>
              </a:rPr>
              <a:t>How do we create movements?...Where does this come from?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en-GB" sz="2800" dirty="0">
                <a:ea typeface="+mn-ea"/>
                <a:cs typeface="+mn-cs"/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>
            <a:extLst>
              <a:ext uri="{FF2B5EF4-FFF2-40B4-BE49-F238E27FC236}">
                <a16:creationId xmlns:a16="http://schemas.microsoft.com/office/drawing/2014/main" id="{9F413CB1-C6C0-5E45-3D39-7C433A2083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Motor skill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DFB572A2-5C67-7792-233C-60DBF607444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87450" y="1524000"/>
            <a:ext cx="7705725" cy="47148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Motor skill success is dependent upon various muscles and joints being co-ordinated to function together.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 i="1">
                <a:cs typeface="Times New Roman" panose="02020603050405020304" pitchFamily="18" charset="0"/>
              </a:rPr>
              <a:t>Slow movements</a:t>
            </a:r>
            <a:r>
              <a:rPr lang="en-GB" altLang="en-US" sz="2400">
                <a:cs typeface="Times New Roman" panose="02020603050405020304" pitchFamily="18" charset="0"/>
              </a:rPr>
              <a:t> (raising a cup to drink)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>
                <a:cs typeface="Times New Roman" panose="02020603050405020304" pitchFamily="18" charset="0"/>
              </a:rPr>
              <a:t>Ballistic movements</a:t>
            </a:r>
            <a:r>
              <a:rPr lang="en-GB" altLang="en-US" sz="2400">
                <a:cs typeface="Times New Roman" panose="02020603050405020304" pitchFamily="18" charset="0"/>
              </a:rPr>
              <a:t> (throwing, jumping)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>
                <a:cs typeface="Times New Roman" panose="02020603050405020304" pitchFamily="18" charset="0"/>
              </a:rPr>
              <a:t>Simple</a:t>
            </a:r>
            <a:r>
              <a:rPr lang="en-GB" altLang="en-US" sz="2400">
                <a:cs typeface="Times New Roman" panose="02020603050405020304" pitchFamily="18" charset="0"/>
              </a:rPr>
              <a:t> (moving gears from first – second)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>
                <a:cs typeface="Times New Roman" panose="02020603050405020304" pitchFamily="18" charset="0"/>
              </a:rPr>
              <a:t>Complex</a:t>
            </a:r>
            <a:r>
              <a:rPr lang="en-GB" altLang="en-US" sz="2400">
                <a:cs typeface="Times New Roman" panose="02020603050405020304" pitchFamily="18" charset="0"/>
              </a:rPr>
              <a:t> (dance routines, piano playing)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/>
          </a:p>
        </p:txBody>
      </p:sp>
      <p:pic>
        <p:nvPicPr>
          <p:cNvPr id="6149" name="Picture 5" descr="weaver-throwing">
            <a:hlinkClick r:id="rId2"/>
            <a:extLst>
              <a:ext uri="{FF2B5EF4-FFF2-40B4-BE49-F238E27FC236}">
                <a16:creationId xmlns:a16="http://schemas.microsoft.com/office/drawing/2014/main" id="{295C87E4-3248-524D-4E1F-697CC725412A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67625" y="2349500"/>
            <a:ext cx="1016000" cy="1498600"/>
          </a:xfrm>
        </p:spPr>
      </p:pic>
      <p:pic>
        <p:nvPicPr>
          <p:cNvPr id="6152" name="Picture 8" descr="rdtt2">
            <a:hlinkClick r:id="rId4"/>
            <a:extLst>
              <a:ext uri="{FF2B5EF4-FFF2-40B4-BE49-F238E27FC236}">
                <a16:creationId xmlns:a16="http://schemas.microsoft.com/office/drawing/2014/main" id="{36769543-0EE2-89DF-3B52-91868E8D28EF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27313" y="4652963"/>
            <a:ext cx="1028700" cy="12446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>
            <a:extLst>
              <a:ext uri="{FF2B5EF4-FFF2-40B4-BE49-F238E27FC236}">
                <a16:creationId xmlns:a16="http://schemas.microsoft.com/office/drawing/2014/main" id="{3E920C2D-24F2-54E2-793E-F125AC772EE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cs typeface="Times New Roman" panose="02020603050405020304" pitchFamily="18" charset="0"/>
              </a:rPr>
              <a:t>Defining co-ordination</a:t>
            </a:r>
            <a:endParaRPr lang="en-GB" altLang="en-US">
              <a:cs typeface="Times New Roman" panose="02020603050405020304" pitchFamily="18" charset="0"/>
            </a:endParaRPr>
          </a:p>
        </p:txBody>
      </p:sp>
      <p:sp>
        <p:nvSpPr>
          <p:cNvPr id="26626" name="Rectangle 3">
            <a:extLst>
              <a:ext uri="{FF2B5EF4-FFF2-40B4-BE49-F238E27FC236}">
                <a16:creationId xmlns:a16="http://schemas.microsoft.com/office/drawing/2014/main" id="{75BE9B43-EE6E-CC93-01DE-D7551AE2DA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Organisational aspect of the muscles to accomplish the goal of the skill effectively &amp; efficiently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i="1">
                <a:cs typeface="Times New Roman" panose="02020603050405020304" pitchFamily="18" charset="0"/>
              </a:rPr>
              <a:t>Patterning of:</a:t>
            </a:r>
            <a:endParaRPr lang="en-GB" altLang="en-US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1)</a:t>
            </a:r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>
                <a:cs typeface="Times New Roman" panose="02020603050405020304" pitchFamily="18" charset="0"/>
              </a:rPr>
              <a:t>body and limb motions relative to the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2) patterning of the environmental objects and events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(Turvey, 1990)</a:t>
            </a:r>
          </a:p>
          <a:p>
            <a:pPr eaLnBrk="1" hangingPunct="1">
              <a:lnSpc>
                <a:spcPct val="90000"/>
              </a:lnSpc>
            </a:pPr>
            <a:endParaRPr lang="en-GB" altLang="en-US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cs typeface="Times New Roman" panose="02020603050405020304" pitchFamily="18" charset="0"/>
              </a:rPr>
              <a:t>How does this happen?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D2D8BC1-3815-45B3-96E4-78F5CDE58D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ea typeface="+mj-ea"/>
                <a:cs typeface="Times New Roman" pitchFamily="18" charset="0"/>
              </a:rPr>
              <a:t>Higgins &amp; Spaeth (1972)</a:t>
            </a:r>
            <a:br>
              <a:rPr lang="en-GB" sz="4000">
                <a:ea typeface="+mj-ea"/>
                <a:cs typeface="Times New Roman" pitchFamily="18" charset="0"/>
              </a:rPr>
            </a:br>
            <a:endParaRPr lang="en-GB" sz="4000">
              <a:ea typeface="+mj-ea"/>
              <a:cs typeface="Times New Roman" pitchFamily="18" charset="0"/>
            </a:endParaRP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B2C739C9-75F4-44DD-EECE-10128B5646F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908050"/>
            <a:ext cx="8675687" cy="53308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1). Dart throwing task (stationary and moving targets)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Distinct pattern of movement emerged of the three segments of the throwing arm with practice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Arm became well organised for successful skill performance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8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8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2). Requirement to consider co-ordination of motor skill relative to the context in which the skill is performed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Motor skill actions vary according to the constraints imposed upon them by the context in which they are performed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E.g. Walking on Cobbles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Thus, co-ordination = combination of body / limb movements &amp; the performance environment</a:t>
            </a:r>
            <a:r>
              <a:rPr lang="en-GB" altLang="en-US" sz="2000"/>
              <a:t> 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</p:txBody>
      </p:sp>
      <p:pic>
        <p:nvPicPr>
          <p:cNvPr id="34821" name="Picture 5" descr="11-1103-534">
            <a:hlinkClick r:id="rId2"/>
            <a:extLst>
              <a:ext uri="{FF2B5EF4-FFF2-40B4-BE49-F238E27FC236}">
                <a16:creationId xmlns:a16="http://schemas.microsoft.com/office/drawing/2014/main" id="{E1DFBD19-1F59-FA4C-208C-29557C178101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00563" y="2205038"/>
            <a:ext cx="1257300" cy="1257300"/>
          </a:xfrm>
        </p:spPr>
      </p:pic>
      <p:pic>
        <p:nvPicPr>
          <p:cNvPr id="34826" name="Picture 10" descr="dart">
            <a:hlinkClick r:id="rId4"/>
            <a:extLst>
              <a:ext uri="{FF2B5EF4-FFF2-40B4-BE49-F238E27FC236}">
                <a16:creationId xmlns:a16="http://schemas.microsoft.com/office/drawing/2014/main" id="{EC8A4D2D-EAC6-7092-1713-23EB7678C3F9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92950" y="2205038"/>
            <a:ext cx="1701800" cy="1282700"/>
          </a:xfrm>
        </p:spPr>
      </p:pic>
      <p:pic>
        <p:nvPicPr>
          <p:cNvPr id="34824" name="Picture 8" descr="cobbles">
            <a:hlinkClick r:id="rId6"/>
            <a:extLst>
              <a:ext uri="{FF2B5EF4-FFF2-40B4-BE49-F238E27FC236}">
                <a16:creationId xmlns:a16="http://schemas.microsoft.com/office/drawing/2014/main" id="{C99D3031-D332-D3DF-CD05-855CBEF6C4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5346700"/>
            <a:ext cx="1403350" cy="151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48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48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4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4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48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48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>
            <a:extLst>
              <a:ext uri="{FF2B5EF4-FFF2-40B4-BE49-F238E27FC236}">
                <a16:creationId xmlns:a16="http://schemas.microsoft.com/office/drawing/2014/main" id="{F0AC4B29-5533-B474-A2F2-632D7942B1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Degrees of Freedom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7F96C290-E661-6A37-FFE3-41F8D183E47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557338"/>
            <a:ext cx="7104063" cy="4714875"/>
          </a:xfrm>
        </p:spPr>
        <p:txBody>
          <a:bodyPr/>
          <a:lstStyle/>
          <a:p>
            <a:pPr algn="ctr" eaLnBrk="1" hangingPunct="1">
              <a:lnSpc>
                <a:spcPct val="70000"/>
              </a:lnSpc>
              <a:buFont typeface="Wingdings" pitchFamily="2" charset="2"/>
              <a:buNone/>
            </a:pPr>
            <a:r>
              <a:rPr lang="en-GB" altLang="en-US" sz="1900">
                <a:cs typeface="Times New Roman" panose="02020603050405020304" pitchFamily="18" charset="0"/>
              </a:rPr>
              <a:t>The degrees of freedom problem (df)</a:t>
            </a:r>
          </a:p>
          <a:p>
            <a:pPr algn="ctr" eaLnBrk="1" hangingPunct="1">
              <a:lnSpc>
                <a:spcPct val="70000"/>
              </a:lnSpc>
              <a:buFont typeface="Wingdings" pitchFamily="2" charset="2"/>
              <a:buNone/>
            </a:pPr>
            <a:endParaRPr lang="en-GB" altLang="en-US" sz="1900"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70000"/>
              </a:lnSpc>
              <a:buFont typeface="Wingdings 2" pitchFamily="2" charset="2"/>
              <a:buNone/>
            </a:pPr>
            <a:r>
              <a:rPr lang="en-GB" altLang="en-US" sz="1900">
                <a:cs typeface="Times New Roman" panose="02020603050405020304" pitchFamily="18" charset="0"/>
                <a:hlinkClick r:id="rId2"/>
              </a:rPr>
              <a:t>http://www.youtube.com/watch?v=nvoC9h7K3JA</a:t>
            </a:r>
            <a:endParaRPr lang="en-GB" altLang="en-US" sz="1900"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70000"/>
              </a:lnSpc>
              <a:buFont typeface="Wingdings" pitchFamily="2" charset="2"/>
              <a:buNone/>
            </a:pPr>
            <a:endParaRPr lang="en-GB" altLang="en-US" sz="1900">
              <a:cs typeface="Times New Roman" panose="02020603050405020304" pitchFamily="18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en-GB" altLang="en-US" sz="1900">
                <a:cs typeface="Times New Roman" panose="02020603050405020304" pitchFamily="18" charset="0"/>
              </a:rPr>
              <a:t>DF of a system has: The number of independent elements or components of the system</a:t>
            </a:r>
          </a:p>
          <a:p>
            <a:pPr eaLnBrk="1" hangingPunct="1">
              <a:lnSpc>
                <a:spcPct val="70000"/>
              </a:lnSpc>
            </a:pPr>
            <a:endParaRPr lang="en-GB" altLang="en-US" sz="1900">
              <a:cs typeface="Times New Roman" panose="02020603050405020304" pitchFamily="18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en-GB" altLang="en-US" sz="1900">
                <a:cs typeface="Times New Roman" panose="02020603050405020304" pitchFamily="18" charset="0"/>
              </a:rPr>
              <a:t>DF problem arises when the system needs to be controlled in a specific way</a:t>
            </a:r>
          </a:p>
          <a:p>
            <a:pPr eaLnBrk="1" hangingPunct="1">
              <a:lnSpc>
                <a:spcPct val="70000"/>
              </a:lnSpc>
            </a:pPr>
            <a:r>
              <a:rPr lang="en-GB" altLang="en-US" sz="1900">
                <a:cs typeface="Times New Roman" panose="02020603050405020304" pitchFamily="18" charset="0"/>
              </a:rPr>
              <a:t>Control problem is, how can an effective yet efficient control system be constrained to act in a certain way?</a:t>
            </a:r>
          </a:p>
          <a:p>
            <a:pPr eaLnBrk="1" hangingPunct="1">
              <a:lnSpc>
                <a:spcPct val="70000"/>
              </a:lnSpc>
              <a:buFont typeface="Wingdings" pitchFamily="2" charset="2"/>
              <a:buNone/>
            </a:pPr>
            <a:endParaRPr lang="en-GB" altLang="en-US" sz="1900">
              <a:cs typeface="Times New Roman" panose="02020603050405020304" pitchFamily="18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en-GB" altLang="en-US" sz="1900">
                <a:cs typeface="Times New Roman" panose="02020603050405020304" pitchFamily="18" charset="0"/>
              </a:rPr>
              <a:t>792 muscles in the body that act to make the 100 joints behave in different ways</a:t>
            </a:r>
          </a:p>
          <a:p>
            <a:pPr eaLnBrk="1" hangingPunct="1">
              <a:lnSpc>
                <a:spcPct val="70000"/>
              </a:lnSpc>
              <a:buFont typeface="Wingdings" pitchFamily="2" charset="2"/>
              <a:buNone/>
            </a:pPr>
            <a:endParaRPr lang="en-GB" altLang="en-US" sz="2200"/>
          </a:p>
          <a:p>
            <a:pPr eaLnBrk="1" hangingPunct="1">
              <a:lnSpc>
                <a:spcPct val="70000"/>
              </a:lnSpc>
              <a:buFont typeface="Wingdings 2" pitchFamily="2" charset="2"/>
              <a:buNone/>
            </a:pPr>
            <a:r>
              <a:rPr lang="en-GB" altLang="en-US" sz="2200">
                <a:cs typeface="Times New Roman" panose="02020603050405020304" pitchFamily="18" charset="0"/>
              </a:rPr>
              <a:t>(Bernstein, 1967; Newell, 1986; Davids, 1997; Williams et al., 1999).  </a:t>
            </a:r>
          </a:p>
          <a:p>
            <a:pPr eaLnBrk="1" hangingPunct="1">
              <a:lnSpc>
                <a:spcPct val="70000"/>
              </a:lnSpc>
              <a:buFont typeface="Wingdings" pitchFamily="2" charset="2"/>
              <a:buNone/>
            </a:pPr>
            <a:endParaRPr lang="en-GB" altLang="en-US" sz="2200"/>
          </a:p>
        </p:txBody>
      </p:sp>
      <p:pic>
        <p:nvPicPr>
          <p:cNvPr id="28675" name="Picture 5" descr="musc13">
            <a:hlinkClick r:id="rId3"/>
            <a:extLst>
              <a:ext uri="{FF2B5EF4-FFF2-40B4-BE49-F238E27FC236}">
                <a16:creationId xmlns:a16="http://schemas.microsoft.com/office/drawing/2014/main" id="{618EC6BF-0202-A0B2-C731-D73B3BC4D53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96188" y="333375"/>
            <a:ext cx="1143000" cy="15240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647EA790-E6ED-1F1B-8797-5C11F39586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ea typeface="+mj-ea"/>
                <a:cs typeface="Times New Roman" pitchFamily="18" charset="0"/>
              </a:rPr>
              <a:t>Open &amp; Closed loop control systems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95D456E-B081-22D9-0445-512AE9D913A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Based on mechanical engineering models of control</a:t>
            </a: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400">
                <a:cs typeface="Times New Roman" panose="02020603050405020304" pitchFamily="18" charset="0"/>
              </a:rPr>
              <a:t>Basic descriptions of different ways the central and peripheral nervous systems initiate and control action.</a:t>
            </a:r>
          </a:p>
          <a:p>
            <a:pPr eaLnBrk="1" hangingPunct="1"/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400">
                <a:cs typeface="Times New Roman" panose="02020603050405020304" pitchFamily="18" charset="0"/>
              </a:rPr>
              <a:t>Each system has a control centre. Part of its role is to generate and issue movement commands to the effectors.</a:t>
            </a:r>
          </a:p>
          <a:p>
            <a:pPr eaLnBrk="1" hangingPunct="1"/>
            <a:r>
              <a:rPr lang="en-GB" altLang="en-US" sz="2400">
                <a:cs typeface="Times New Roman" panose="02020603050405020304" pitchFamily="18" charset="0"/>
              </a:rPr>
              <a:t>Both control systems also contain movement commands that come from the control centre and go to the effectors</a:t>
            </a:r>
            <a:r>
              <a:rPr lang="en-GB" altLang="en-US" sz="2800">
                <a:cs typeface="Times New Roman" panose="02020603050405020304" pitchFamily="18" charset="0"/>
              </a:rPr>
              <a:t>.</a:t>
            </a:r>
          </a:p>
          <a:p>
            <a:pPr eaLnBrk="1" hangingPunct="1"/>
            <a:r>
              <a:rPr lang="en-GB" altLang="en-US" sz="2800"/>
              <a:t>Human as </a:t>
            </a:r>
            <a:r>
              <a:rPr lang="ja-JP" altLang="en-GB" sz="2800"/>
              <a:t>‘</a:t>
            </a:r>
            <a:r>
              <a:rPr lang="en-GB" altLang="ja-JP" sz="2800"/>
              <a:t>computer</a:t>
            </a:r>
            <a:r>
              <a:rPr lang="ja-JP" altLang="en-GB" sz="2800"/>
              <a:t>’</a:t>
            </a: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23F7CEBA-3C0A-925B-08CD-E75658678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Traditional approach…</a:t>
            </a:r>
          </a:p>
        </p:txBody>
      </p:sp>
      <p:sp>
        <p:nvSpPr>
          <p:cNvPr id="30722" name="Content Placeholder 2">
            <a:extLst>
              <a:ext uri="{FF2B5EF4-FFF2-40B4-BE49-F238E27FC236}">
                <a16:creationId xmlns:a16="http://schemas.microsoft.com/office/drawing/2014/main" id="{3A5B43B7-CC55-21BF-CD84-C2D8ABD61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Role of brain – control centre responsible for all movements. 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Ecological approach – interaction with environment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5F32A45-E097-B079-5747-C99FA63FE0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03350" y="404813"/>
            <a:ext cx="7491413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300">
                <a:cs typeface="Times New Roman" panose="02020603050405020304" pitchFamily="18" charset="0"/>
              </a:rPr>
              <a:t>Adams closed loop theory </a:t>
            </a:r>
            <a:r>
              <a:rPr lang="en-GB" altLang="en-US" sz="2300">
                <a:latin typeface="Symbol" pitchFamily="2" charset="2"/>
                <a:cs typeface="Times New Roman" panose="02020603050405020304" pitchFamily="18" charset="0"/>
              </a:rPr>
              <a:t>/ </a:t>
            </a:r>
            <a:r>
              <a:rPr lang="en-GB" altLang="en-US" sz="2300">
                <a:cs typeface="Times New Roman" panose="02020603050405020304" pitchFamily="18" charset="0"/>
              </a:rPr>
              <a:t>Schmidt Schema theory – open loop control</a:t>
            </a:r>
            <a:br>
              <a:rPr lang="en-GB" altLang="en-US" sz="2300">
                <a:cs typeface="Times New Roman" panose="02020603050405020304" pitchFamily="18" charset="0"/>
              </a:rPr>
            </a:br>
            <a:endParaRPr lang="en-GB" altLang="en-US" sz="2300">
              <a:cs typeface="Times New Roman" panose="02020603050405020304" pitchFamily="18" charset="0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E06D5948-5519-B573-D96E-166D62610EBD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500188" y="1524000"/>
            <a:ext cx="7319962" cy="471487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000" i="1">
                <a:cs typeface="Times New Roman" panose="02020603050405020304" pitchFamily="18" charset="0"/>
              </a:rPr>
              <a:t>Mechanical examples of Open and Closed loop control systems</a:t>
            </a:r>
            <a:endParaRPr lang="en-GB" altLang="en-US" sz="2000"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90000"/>
              </a:lnSpc>
            </a:pPr>
            <a:r>
              <a:rPr lang="en-GB" alt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Open Loop Control</a:t>
            </a: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Definition: A type of movement where the motor  (efferent) commands are planned in advance before the movement takes place.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Traffic lights: each light programmed to go on at different time intervals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Traffic conditions not affect the intervals because the signals are impervious to that type of feedback.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(Unless set up to have traffic override the programmed timing sequence).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Media recorder…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Alarm on a clock radio…</a:t>
            </a:r>
          </a:p>
        </p:txBody>
      </p:sp>
      <p:pic>
        <p:nvPicPr>
          <p:cNvPr id="11269" name="Picture 5" descr="traffic-lights">
            <a:hlinkClick r:id="rId2"/>
            <a:extLst>
              <a:ext uri="{FF2B5EF4-FFF2-40B4-BE49-F238E27FC236}">
                <a16:creationId xmlns:a16="http://schemas.microsoft.com/office/drawing/2014/main" id="{A562DFB4-ECAC-E4B5-6409-8AC449EB227F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388" y="1628775"/>
            <a:ext cx="1308100" cy="1155700"/>
          </a:xfrm>
        </p:spPr>
      </p:pic>
      <p:pic>
        <p:nvPicPr>
          <p:cNvPr id="11272" name="Picture 8" descr="alarm-clock">
            <a:hlinkClick r:id="rId4"/>
            <a:extLst>
              <a:ext uri="{FF2B5EF4-FFF2-40B4-BE49-F238E27FC236}">
                <a16:creationId xmlns:a16="http://schemas.microsoft.com/office/drawing/2014/main" id="{D9E5C4B0-F6CC-2A18-F73A-A84C119BA7BF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850" y="3213100"/>
            <a:ext cx="1181100" cy="128270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2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2ABE3256-B064-F039-817F-A054A8839A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GB" altLang="en-US" sz="3300" u="sng">
                <a:cs typeface="Times New Roman" panose="02020603050405020304" pitchFamily="18" charset="0"/>
              </a:rPr>
              <a:t>Open loop control system</a:t>
            </a:r>
            <a:br>
              <a:rPr lang="en-GB" altLang="en-US" sz="3300" u="sng">
                <a:cs typeface="Times New Roman" panose="02020603050405020304" pitchFamily="18" charset="0"/>
              </a:rPr>
            </a:br>
            <a:r>
              <a:rPr lang="en-GB" altLang="en-US" sz="3300" u="sng">
                <a:cs typeface="Times New Roman" panose="02020603050405020304" pitchFamily="18" charset="0"/>
              </a:rPr>
              <a:t>(Schmidt)</a:t>
            </a:r>
            <a:r>
              <a:rPr lang="en-GB" altLang="en-US" sz="3300"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32770" name="Rectangle 7">
            <a:extLst>
              <a:ext uri="{FF2B5EF4-FFF2-40B4-BE49-F238E27FC236}">
                <a16:creationId xmlns:a16="http://schemas.microsoft.com/office/drawing/2014/main" id="{78A5DE96-956C-5C9D-A5B3-0BD6444F062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kumimoji="1" lang="en-US" altLang="en-US"/>
          </a:p>
        </p:txBody>
      </p:sp>
      <p:sp>
        <p:nvSpPr>
          <p:cNvPr id="32771" name="Rectangle 8">
            <a:extLst>
              <a:ext uri="{FF2B5EF4-FFF2-40B4-BE49-F238E27FC236}">
                <a16:creationId xmlns:a16="http://schemas.microsoft.com/office/drawing/2014/main" id="{223C381F-4D86-5A33-4226-4879D074D9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2850" y="3213100"/>
            <a:ext cx="2016125" cy="1223963"/>
          </a:xfrm>
          <a:prstGeom prst="rect">
            <a:avLst/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/>
              <a:t>Movement </a:t>
            </a:r>
          </a:p>
          <a:p>
            <a:pPr algn="ctr" eaLnBrk="1" hangingPunct="1"/>
            <a:r>
              <a:rPr lang="en-GB" altLang="en-US"/>
              <a:t>control </a:t>
            </a:r>
          </a:p>
          <a:p>
            <a:pPr algn="ctr" eaLnBrk="1" hangingPunct="1"/>
            <a:r>
              <a:rPr lang="en-GB" altLang="en-US"/>
              <a:t>centre</a:t>
            </a:r>
            <a:endParaRPr lang="en-US" altLang="en-US"/>
          </a:p>
        </p:txBody>
      </p:sp>
      <p:sp>
        <p:nvSpPr>
          <p:cNvPr id="32772" name="Rectangle 9">
            <a:extLst>
              <a:ext uri="{FF2B5EF4-FFF2-40B4-BE49-F238E27FC236}">
                <a16:creationId xmlns:a16="http://schemas.microsoft.com/office/drawing/2014/main" id="{F9E0208E-5948-48B3-DC2C-0C03D5B182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1863" y="3213100"/>
            <a:ext cx="2376487" cy="1368425"/>
          </a:xfrm>
          <a:prstGeom prst="rect">
            <a:avLst/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/>
              <a:t>Movement </a:t>
            </a:r>
          </a:p>
          <a:p>
            <a:pPr algn="ctr" eaLnBrk="1" hangingPunct="1"/>
            <a:r>
              <a:rPr lang="en-GB" altLang="en-US"/>
              <a:t>effectors</a:t>
            </a:r>
            <a:endParaRPr lang="en-US" altLang="en-US"/>
          </a:p>
        </p:txBody>
      </p:sp>
      <p:sp>
        <p:nvSpPr>
          <p:cNvPr id="32773" name="Line 11">
            <a:extLst>
              <a:ext uri="{FF2B5EF4-FFF2-40B4-BE49-F238E27FC236}">
                <a16:creationId xmlns:a16="http://schemas.microsoft.com/office/drawing/2014/main" id="{6A74E0D8-F783-FFF7-5AF3-085E581DEED0}"/>
              </a:ext>
            </a:extLst>
          </p:cNvPr>
          <p:cNvSpPr>
            <a:spLocks noChangeShapeType="1"/>
          </p:cNvSpPr>
          <p:nvPr/>
        </p:nvSpPr>
        <p:spPr bwMode="auto">
          <a:xfrm>
            <a:off x="7019925" y="2708275"/>
            <a:ext cx="0" cy="504825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4" name="Line 12">
            <a:extLst>
              <a:ext uri="{FF2B5EF4-FFF2-40B4-BE49-F238E27FC236}">
                <a16:creationId xmlns:a16="http://schemas.microsoft.com/office/drawing/2014/main" id="{5D4DA8B4-AB6B-B1CB-75C6-8D9F420C6026}"/>
              </a:ext>
            </a:extLst>
          </p:cNvPr>
          <p:cNvSpPr>
            <a:spLocks noChangeShapeType="1"/>
          </p:cNvSpPr>
          <p:nvPr/>
        </p:nvSpPr>
        <p:spPr bwMode="auto">
          <a:xfrm>
            <a:off x="2411413" y="2708275"/>
            <a:ext cx="4608512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5" name="Line 13">
            <a:extLst>
              <a:ext uri="{FF2B5EF4-FFF2-40B4-BE49-F238E27FC236}">
                <a16:creationId xmlns:a16="http://schemas.microsoft.com/office/drawing/2014/main" id="{99EA49EC-05FA-C824-F9FA-3DE3FEE10C1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411413" y="2708275"/>
            <a:ext cx="0" cy="504825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2776" name="Rectangle 14">
            <a:extLst>
              <a:ext uri="{FF2B5EF4-FFF2-40B4-BE49-F238E27FC236}">
                <a16:creationId xmlns:a16="http://schemas.microsoft.com/office/drawing/2014/main" id="{2EF7CA54-4230-DE06-E058-E07A108CE9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3575" y="2151063"/>
            <a:ext cx="2808288" cy="504825"/>
          </a:xfrm>
          <a:prstGeom prst="rect">
            <a:avLst/>
          </a:prstGeom>
          <a:solidFill>
            <a:srgbClr val="CCFFFF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/>
              <a:t>Movement commands</a:t>
            </a:r>
            <a:endParaRPr lang="en-US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D41CD455-21D8-7E19-581C-49E4CE8854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0525" y="333375"/>
            <a:ext cx="8229600" cy="1143000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3300" u="sng">
                <a:cs typeface="Times New Roman" panose="02020603050405020304" pitchFamily="18" charset="0"/>
              </a:rPr>
              <a:t>Closed loop control system</a:t>
            </a:r>
            <a:br>
              <a:rPr lang="en-GB" altLang="en-US" sz="3300" u="sng">
                <a:cs typeface="Times New Roman" panose="02020603050405020304" pitchFamily="18" charset="0"/>
              </a:rPr>
            </a:br>
            <a:r>
              <a:rPr lang="en-GB" altLang="en-US" sz="3300" u="sng">
                <a:cs typeface="Times New Roman" panose="02020603050405020304" pitchFamily="18" charset="0"/>
              </a:rPr>
              <a:t>(Adams - 1971)</a:t>
            </a:r>
            <a:r>
              <a:rPr lang="en-GB" altLang="en-US" sz="3300"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1264BF59-6241-7742-36C9-5F119DE887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4767262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>
            <a:normAutofit fontScale="850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endParaRPr kumimoji="1" lang="en-GB" dirty="0">
              <a:ea typeface="+mn-ea"/>
              <a:cs typeface="+mn-cs"/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kumimoji="1" lang="en-GB" dirty="0">
                <a:ea typeface="+mn-ea"/>
                <a:cs typeface="+mn-cs"/>
              </a:rPr>
              <a:t>Believed that all motor acts are dependant on a matching process between the desired movement, stored in movement memory, and the actual movement being produced. </a:t>
            </a:r>
            <a:endParaRPr kumimoji="1" lang="en-US" dirty="0">
              <a:ea typeface="+mn-ea"/>
              <a:cs typeface="+mn-cs"/>
            </a:endParaRPr>
          </a:p>
        </p:txBody>
      </p:sp>
      <p:sp>
        <p:nvSpPr>
          <p:cNvPr id="33795" name="Rectangle 4">
            <a:extLst>
              <a:ext uri="{FF2B5EF4-FFF2-40B4-BE49-F238E27FC236}">
                <a16:creationId xmlns:a16="http://schemas.microsoft.com/office/drawing/2014/main" id="{06828F45-3C04-C0FD-19F0-E2ADC95D48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1913" y="2781300"/>
            <a:ext cx="2016125" cy="1223963"/>
          </a:xfrm>
          <a:prstGeom prst="rect">
            <a:avLst/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/>
              <a:t>Movement </a:t>
            </a:r>
          </a:p>
          <a:p>
            <a:pPr algn="ctr" eaLnBrk="1" hangingPunct="1"/>
            <a:r>
              <a:rPr lang="en-GB" altLang="en-US"/>
              <a:t>control </a:t>
            </a:r>
          </a:p>
          <a:p>
            <a:pPr algn="ctr" eaLnBrk="1" hangingPunct="1"/>
            <a:r>
              <a:rPr lang="en-GB" altLang="en-US"/>
              <a:t>centre</a:t>
            </a:r>
            <a:endParaRPr lang="en-US" altLang="en-US"/>
          </a:p>
        </p:txBody>
      </p:sp>
      <p:sp>
        <p:nvSpPr>
          <p:cNvPr id="33796" name="Line 6">
            <a:extLst>
              <a:ext uri="{FF2B5EF4-FFF2-40B4-BE49-F238E27FC236}">
                <a16:creationId xmlns:a16="http://schemas.microsoft.com/office/drawing/2014/main" id="{2A5A3CB9-EE0C-86BF-7D97-D72E95923DE1}"/>
              </a:ext>
            </a:extLst>
          </p:cNvPr>
          <p:cNvSpPr>
            <a:spLocks noChangeShapeType="1"/>
          </p:cNvSpPr>
          <p:nvPr/>
        </p:nvSpPr>
        <p:spPr bwMode="auto">
          <a:xfrm>
            <a:off x="6942138" y="2276475"/>
            <a:ext cx="0" cy="504825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797" name="Line 7">
            <a:extLst>
              <a:ext uri="{FF2B5EF4-FFF2-40B4-BE49-F238E27FC236}">
                <a16:creationId xmlns:a16="http://schemas.microsoft.com/office/drawing/2014/main" id="{251D737D-7428-B938-D7E2-FA295A84475A}"/>
              </a:ext>
            </a:extLst>
          </p:cNvPr>
          <p:cNvSpPr>
            <a:spLocks noChangeShapeType="1"/>
          </p:cNvSpPr>
          <p:nvPr/>
        </p:nvSpPr>
        <p:spPr bwMode="auto">
          <a:xfrm>
            <a:off x="2339975" y="2276475"/>
            <a:ext cx="4608513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798" name="Line 8">
            <a:extLst>
              <a:ext uri="{FF2B5EF4-FFF2-40B4-BE49-F238E27FC236}">
                <a16:creationId xmlns:a16="http://schemas.microsoft.com/office/drawing/2014/main" id="{59245579-F4EA-94AB-B632-666E620D309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39975" y="2276475"/>
            <a:ext cx="0" cy="504825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799" name="Rectangle 9">
            <a:extLst>
              <a:ext uri="{FF2B5EF4-FFF2-40B4-BE49-F238E27FC236}">
                <a16:creationId xmlns:a16="http://schemas.microsoft.com/office/drawing/2014/main" id="{CFE6DF88-0E83-172D-8A8E-B3656D5D03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97213" y="1633538"/>
            <a:ext cx="2808287" cy="504825"/>
          </a:xfrm>
          <a:prstGeom prst="rect">
            <a:avLst/>
          </a:prstGeom>
          <a:solidFill>
            <a:srgbClr val="CCFFFF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/>
              <a:t>Movement commands</a:t>
            </a:r>
            <a:endParaRPr lang="en-US" altLang="en-US"/>
          </a:p>
        </p:txBody>
      </p:sp>
      <p:sp>
        <p:nvSpPr>
          <p:cNvPr id="33800" name="Line 10">
            <a:extLst>
              <a:ext uri="{FF2B5EF4-FFF2-40B4-BE49-F238E27FC236}">
                <a16:creationId xmlns:a16="http://schemas.microsoft.com/office/drawing/2014/main" id="{01FA0A1C-C0B2-E6C5-CBF6-E49C87ACB4EE}"/>
              </a:ext>
            </a:extLst>
          </p:cNvPr>
          <p:cNvSpPr>
            <a:spLocks noChangeShapeType="1"/>
          </p:cNvSpPr>
          <p:nvPr/>
        </p:nvSpPr>
        <p:spPr bwMode="auto">
          <a:xfrm>
            <a:off x="6827838" y="4113213"/>
            <a:ext cx="0" cy="43180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801" name="Line 11">
            <a:extLst>
              <a:ext uri="{FF2B5EF4-FFF2-40B4-BE49-F238E27FC236}">
                <a16:creationId xmlns:a16="http://schemas.microsoft.com/office/drawing/2014/main" id="{57131C11-E348-AAEA-752E-CAC98FC397E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292350" y="4581525"/>
            <a:ext cx="4535488" cy="0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802" name="Line 12">
            <a:extLst>
              <a:ext uri="{FF2B5EF4-FFF2-40B4-BE49-F238E27FC236}">
                <a16:creationId xmlns:a16="http://schemas.microsoft.com/office/drawing/2014/main" id="{7942EAB1-E409-E059-C6E7-A14B173490C5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19338" y="4005263"/>
            <a:ext cx="0" cy="576262"/>
          </a:xfrm>
          <a:prstGeom prst="line">
            <a:avLst/>
          </a:prstGeom>
          <a:noFill/>
          <a:ln w="12700" cap="sq">
            <a:solidFill>
              <a:schemeClr val="tx1"/>
            </a:solidFill>
            <a:round/>
            <a:headEnd type="none" w="sm" len="sm"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3803" name="Rectangle 14">
            <a:extLst>
              <a:ext uri="{FF2B5EF4-FFF2-40B4-BE49-F238E27FC236}">
                <a16:creationId xmlns:a16="http://schemas.microsoft.com/office/drawing/2014/main" id="{09FB22D5-70DB-5DFB-35F5-B1FE681620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67125" y="4652963"/>
            <a:ext cx="2087563" cy="431800"/>
          </a:xfrm>
          <a:prstGeom prst="rect">
            <a:avLst/>
          </a:prstGeom>
          <a:solidFill>
            <a:srgbClr val="CCFFFF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/>
              <a:t>Feedback</a:t>
            </a:r>
            <a:endParaRPr lang="en-US" altLang="en-US"/>
          </a:p>
        </p:txBody>
      </p:sp>
      <p:sp>
        <p:nvSpPr>
          <p:cNvPr id="33804" name="Rectangle 5">
            <a:extLst>
              <a:ext uri="{FF2B5EF4-FFF2-40B4-BE49-F238E27FC236}">
                <a16:creationId xmlns:a16="http://schemas.microsoft.com/office/drawing/2014/main" id="{A68814D7-5AAD-B30B-7032-58AD48DB9A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54688" y="2813050"/>
            <a:ext cx="2376487" cy="1368425"/>
          </a:xfrm>
          <a:prstGeom prst="rect">
            <a:avLst/>
          </a:prstGeom>
          <a:solidFill>
            <a:schemeClr val="accent1"/>
          </a:solidFill>
          <a:ln w="12700" cap="sq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>
            <a:lvl1pPr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Times New Roman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algn="ctr" eaLnBrk="1" hangingPunct="1"/>
            <a:r>
              <a:rPr lang="en-GB" altLang="en-US"/>
              <a:t>Movement </a:t>
            </a:r>
          </a:p>
          <a:p>
            <a:pPr algn="ctr" eaLnBrk="1" hangingPunct="1"/>
            <a:r>
              <a:rPr lang="en-GB" altLang="en-US"/>
              <a:t>effectors</a:t>
            </a:r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>
            <a:extLst>
              <a:ext uri="{FF2B5EF4-FFF2-40B4-BE49-F238E27FC236}">
                <a16:creationId xmlns:a16="http://schemas.microsoft.com/office/drawing/2014/main" id="{EEF55004-BB1E-26B8-6F4E-8265EC6E410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Closed Loop Control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E4C059FD-D9AC-817A-DC53-678344695B4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500188" y="1524000"/>
            <a:ext cx="6959600" cy="471487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000">
                <a:cs typeface="Times New Roman" panose="02020603050405020304" pitchFamily="18" charset="0"/>
              </a:rPr>
              <a:t>Thermostat in a house: Controls the heating system in the house. Desired temperature is set on the thermostat.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000">
                <a:cs typeface="Times New Roman" panose="02020603050405020304" pitchFamily="18" charset="0"/>
              </a:rPr>
              <a:t>Other examples…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2000">
                <a:latin typeface="Symbol" pitchFamily="2" charset="2"/>
                <a:cs typeface="Times New Roman" panose="02020603050405020304" pitchFamily="18" charset="0"/>
              </a:rPr>
              <a:t>·</a:t>
            </a:r>
            <a:r>
              <a:rPr lang="en-GB" alt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      </a:t>
            </a:r>
            <a:r>
              <a:rPr lang="en-GB" altLang="en-US" sz="2000">
                <a:cs typeface="Times New Roman" panose="02020603050405020304" pitchFamily="18" charset="0"/>
              </a:rPr>
              <a:t>Speed control units: Cruise control system in cars.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800"/>
          </a:p>
          <a:p>
            <a:pPr eaLnBrk="1" hangingPunct="1"/>
            <a:endParaRPr lang="en-GB" altLang="en-US" sz="2800"/>
          </a:p>
        </p:txBody>
      </p:sp>
      <p:pic>
        <p:nvPicPr>
          <p:cNvPr id="34819" name="Picture 5" descr="lv1_180px">
            <a:hlinkClick r:id="rId2"/>
            <a:extLst>
              <a:ext uri="{FF2B5EF4-FFF2-40B4-BE49-F238E27FC236}">
                <a16:creationId xmlns:a16="http://schemas.microsoft.com/office/drawing/2014/main" id="{57DDEA8F-E194-9766-32F2-396A3E1508F6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00788" y="3716338"/>
            <a:ext cx="1584325" cy="2160587"/>
          </a:xfrm>
        </p:spPr>
      </p:pic>
      <p:pic>
        <p:nvPicPr>
          <p:cNvPr id="34820" name="Picture 8" descr="cruise-control-controls">
            <a:hlinkClick r:id="rId4"/>
            <a:extLst>
              <a:ext uri="{FF2B5EF4-FFF2-40B4-BE49-F238E27FC236}">
                <a16:creationId xmlns:a16="http://schemas.microsoft.com/office/drawing/2014/main" id="{EF83D5E2-09CA-06FD-F381-892E3FCCB893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713" y="3716338"/>
            <a:ext cx="3306762" cy="228123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>
            <a:extLst>
              <a:ext uri="{FF2B5EF4-FFF2-40B4-BE49-F238E27FC236}">
                <a16:creationId xmlns:a16="http://schemas.microsoft.com/office/drawing/2014/main" id="{C888BBF5-93AC-CFA7-45D9-7DDFF0CC99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33337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>
                <a:cs typeface="Times New Roman" panose="02020603050405020304" pitchFamily="18" charset="0"/>
              </a:rPr>
              <a:t>Adams</a:t>
            </a:r>
            <a:r>
              <a:rPr lang="ja-JP" altLang="en-GB" sz="4000">
                <a:cs typeface="Times New Roman" panose="02020603050405020304" pitchFamily="18" charset="0"/>
              </a:rPr>
              <a:t>’</a:t>
            </a:r>
            <a:r>
              <a:rPr lang="en-GB" altLang="ja-JP" sz="4000">
                <a:cs typeface="Times New Roman" panose="02020603050405020304" pitchFamily="18" charset="0"/>
              </a:rPr>
              <a:t> closed loop theory (1971)</a:t>
            </a:r>
            <a:endParaRPr lang="en-GB" altLang="en-US" sz="4000">
              <a:cs typeface="Times New Roman" panose="02020603050405020304" pitchFamily="18" charset="0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E684E88-8A2B-66F9-3589-01C76DB50A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524000"/>
            <a:ext cx="8380412" cy="5073650"/>
          </a:xfrm>
        </p:spPr>
        <p:txBody>
          <a:bodyPr/>
          <a:lstStyle/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Theory based on a large body of experimental data relating to slow positioning tasks. </a:t>
            </a:r>
          </a:p>
          <a:p>
            <a:pPr eaLnBrk="1" hangingPunct="1"/>
            <a:endParaRPr lang="en-GB" alt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Theory :</a:t>
            </a:r>
          </a:p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Movements are initiated by a </a:t>
            </a:r>
            <a:r>
              <a:rPr lang="ja-JP" altLang="en-GB">
                <a:cs typeface="Times New Roman" panose="02020603050405020304" pitchFamily="18" charset="0"/>
              </a:rPr>
              <a:t>‘</a:t>
            </a:r>
            <a:r>
              <a:rPr lang="en-GB" altLang="ja-JP">
                <a:cs typeface="Times New Roman" panose="02020603050405020304" pitchFamily="18" charset="0"/>
              </a:rPr>
              <a:t>memory trace</a:t>
            </a:r>
            <a:r>
              <a:rPr lang="ja-JP" altLang="en-GB">
                <a:cs typeface="Times New Roman" panose="02020603050405020304" pitchFamily="18" charset="0"/>
              </a:rPr>
              <a:t>’</a:t>
            </a:r>
            <a:r>
              <a:rPr lang="en-GB" altLang="ja-JP">
                <a:cs typeface="Times New Roman" panose="02020603050405020304" pitchFamily="18" charset="0"/>
              </a:rPr>
              <a:t> and controlled by a </a:t>
            </a:r>
            <a:r>
              <a:rPr lang="ja-JP" altLang="en-GB">
                <a:cs typeface="Times New Roman" panose="02020603050405020304" pitchFamily="18" charset="0"/>
              </a:rPr>
              <a:t>‘</a:t>
            </a:r>
            <a:r>
              <a:rPr lang="en-GB" altLang="ja-JP">
                <a:cs typeface="Times New Roman" panose="02020603050405020304" pitchFamily="18" charset="0"/>
              </a:rPr>
              <a:t>perceptual trace</a:t>
            </a:r>
            <a:r>
              <a:rPr lang="ja-JP" altLang="en-GB">
                <a:cs typeface="Times New Roman" panose="02020603050405020304" pitchFamily="18" charset="0"/>
              </a:rPr>
              <a:t>’</a:t>
            </a:r>
            <a:r>
              <a:rPr lang="en-GB" altLang="ja-JP">
                <a:cs typeface="Times New Roman" panose="02020603050405020304" pitchFamily="18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endParaRPr lang="en-GB" altLang="en-US"/>
          </a:p>
          <a:p>
            <a:pPr eaLnBrk="1" hangingPunct="1">
              <a:buFont typeface="Wingdings 2" pitchFamily="2" charset="2"/>
              <a:buNone/>
            </a:pPr>
            <a:r>
              <a:rPr lang="en-GB" altLang="en-US"/>
              <a:t>Memory trace – movement selected and initiated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Perceptual trace – (reference point) correct movement identified – guide to conclusion.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A567ADD-D163-333A-ED68-A3C9B545EB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300">
                <a:cs typeface="Times New Roman" panose="02020603050405020304" pitchFamily="18" charset="0"/>
              </a:rPr>
              <a:t>Problems with Adam</a:t>
            </a:r>
            <a:r>
              <a:rPr lang="ja-JP" altLang="en-GB" sz="3300">
                <a:cs typeface="Times New Roman" panose="02020603050405020304" pitchFamily="18" charset="0"/>
              </a:rPr>
              <a:t>’</a:t>
            </a:r>
            <a:r>
              <a:rPr lang="en-GB" altLang="ja-JP" sz="3300">
                <a:cs typeface="Times New Roman" panose="02020603050405020304" pitchFamily="18" charset="0"/>
              </a:rPr>
              <a:t>s closed loop theory….</a:t>
            </a:r>
            <a:endParaRPr lang="en-GB" altLang="en-US" sz="3300">
              <a:cs typeface="Times New Roman" panose="02020603050405020304" pitchFamily="18" charset="0"/>
            </a:endParaRP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741AF469-AC82-D58B-CF19-45B3B8E0A2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Given the infinite number of movements that can be performed, this assumption poses a very great burden on the individuals memory capacity.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200" b="1">
                <a:cs typeface="Times New Roman" panose="02020603050405020304" pitchFamily="18" charset="0"/>
              </a:rPr>
              <a:t>How many movement options?!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Theory limited to simple, slow, limb-positioning movements and could therefore not be generalised to other types of motor skills</a:t>
            </a:r>
          </a:p>
          <a:p>
            <a:pPr algn="just" eaLnBrk="1" hangingPunct="1">
              <a:lnSpc>
                <a:spcPct val="90000"/>
              </a:lnSpc>
              <a:buFont typeface="Wingdings 2" pitchFamily="2" charset="2"/>
              <a:buNone/>
            </a:pPr>
            <a:endParaRPr lang="en-GB" altLang="en-US" sz="2200">
              <a:cs typeface="Times New Roman" panose="02020603050405020304" pitchFamily="18" charset="0"/>
            </a:endParaRP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Sport – quick movements?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Also…Theory did not provide a logical way to establish how people could make correct response for a movement they had not previously performed in exactly that way, as is common in open motor skills.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6">
            <a:extLst>
              <a:ext uri="{FF2B5EF4-FFF2-40B4-BE49-F238E27FC236}">
                <a16:creationId xmlns:a16="http://schemas.microsoft.com/office/drawing/2014/main" id="{18A96CA1-EEEC-8AEE-0B38-8BAE36BC15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4EC5E027-F5CD-449A-51F0-58E063FDFF97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404813"/>
            <a:ext cx="8208962" cy="61198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To accommodate the limitations in Adams</a:t>
            </a:r>
            <a:r>
              <a:rPr lang="ja-JP" altLang="en-GB" sz="2000">
                <a:cs typeface="Times New Roman" panose="02020603050405020304" pitchFamily="18" charset="0"/>
              </a:rPr>
              <a:t>’</a:t>
            </a:r>
            <a:r>
              <a:rPr lang="en-GB" altLang="ja-JP" sz="2000">
                <a:cs typeface="Times New Roman" panose="02020603050405020304" pitchFamily="18" charset="0"/>
              </a:rPr>
              <a:t> theory, Schmidt presented the schema theory.</a:t>
            </a:r>
          </a:p>
          <a:p>
            <a:pPr eaLnBrk="1" hangingPunct="1">
              <a:lnSpc>
                <a:spcPct val="80000"/>
              </a:lnSpc>
            </a:pPr>
            <a:endParaRPr lang="en-GB" altLang="en-US" sz="16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Like Adams, Schmidt (1975) sought to answer criticisms of previous theories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Schmidt drew attention to the storage problem of Adams theory and also the so-called </a:t>
            </a:r>
            <a:r>
              <a:rPr lang="ja-JP" altLang="en-GB" sz="2000">
                <a:cs typeface="Times New Roman" panose="02020603050405020304" pitchFamily="18" charset="0"/>
              </a:rPr>
              <a:t>‘</a:t>
            </a:r>
            <a:r>
              <a:rPr lang="en-GB" altLang="ja-JP" sz="2000">
                <a:cs typeface="Times New Roman" panose="02020603050405020304" pitchFamily="18" charset="0"/>
              </a:rPr>
              <a:t>novelty</a:t>
            </a:r>
            <a:r>
              <a:rPr lang="ja-JP" altLang="en-GB" sz="2000">
                <a:cs typeface="Times New Roman" panose="02020603050405020304" pitchFamily="18" charset="0"/>
              </a:rPr>
              <a:t>’</a:t>
            </a:r>
            <a:r>
              <a:rPr lang="en-GB" altLang="ja-JP" sz="2000">
                <a:cs typeface="Times New Roman" panose="02020603050405020304" pitchFamily="18" charset="0"/>
              </a:rPr>
              <a:t> problem.  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Reasoned that every movement we execute is different. 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Even similar movements carried out in the same environment (e.g. a tennis serve) are slightly different in some way.</a:t>
            </a:r>
          </a:p>
          <a:p>
            <a:pPr eaLnBrk="1" hangingPunct="1">
              <a:lnSpc>
                <a:spcPct val="8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Therefore, where does the </a:t>
            </a:r>
            <a:r>
              <a:rPr lang="ja-JP" altLang="en-GB" sz="2000">
                <a:cs typeface="Times New Roman" panose="02020603050405020304" pitchFamily="18" charset="0"/>
              </a:rPr>
              <a:t>‘</a:t>
            </a:r>
            <a:r>
              <a:rPr lang="en-GB" altLang="ja-JP" sz="2000">
                <a:cs typeface="Times New Roman" panose="02020603050405020304" pitchFamily="18" charset="0"/>
              </a:rPr>
              <a:t>reference</a:t>
            </a:r>
            <a:r>
              <a:rPr lang="ja-JP" altLang="en-GB" sz="2000">
                <a:cs typeface="Times New Roman" panose="02020603050405020304" pitchFamily="18" charset="0"/>
              </a:rPr>
              <a:t>’</a:t>
            </a:r>
            <a:r>
              <a:rPr lang="en-GB" altLang="ja-JP" sz="2000">
                <a:cs typeface="Times New Roman" panose="02020603050405020304" pitchFamily="18" charset="0"/>
              </a:rPr>
              <a:t> for initiating actions (the </a:t>
            </a:r>
            <a:r>
              <a:rPr lang="ja-JP" altLang="en-GB" sz="2000">
                <a:cs typeface="Times New Roman" panose="02020603050405020304" pitchFamily="18" charset="0"/>
              </a:rPr>
              <a:t>‘</a:t>
            </a:r>
            <a:r>
              <a:rPr lang="en-GB" altLang="ja-JP" sz="2000">
                <a:cs typeface="Times New Roman" panose="02020603050405020304" pitchFamily="18" charset="0"/>
              </a:rPr>
              <a:t>memory trace</a:t>
            </a:r>
            <a:r>
              <a:rPr lang="ja-JP" altLang="en-GB" sz="2000">
                <a:cs typeface="Times New Roman" panose="02020603050405020304" pitchFamily="18" charset="0"/>
              </a:rPr>
              <a:t>’</a:t>
            </a:r>
            <a:r>
              <a:rPr lang="en-GB" altLang="ja-JP" sz="2000">
                <a:cs typeface="Times New Roman" panose="02020603050405020304" pitchFamily="18" charset="0"/>
              </a:rPr>
              <a:t> in Adams theory) come from?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/>
          </a:p>
        </p:txBody>
      </p:sp>
      <p:pic>
        <p:nvPicPr>
          <p:cNvPr id="17422" name="Picture 14" descr="goalie2">
            <a:hlinkClick r:id="rId2"/>
            <a:extLst>
              <a:ext uri="{FF2B5EF4-FFF2-40B4-BE49-F238E27FC236}">
                <a16:creationId xmlns:a16="http://schemas.microsoft.com/office/drawing/2014/main" id="{3498AD8D-A3B0-1D3E-C254-9630597E5DF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51275" y="4186238"/>
            <a:ext cx="2232025" cy="1439862"/>
          </a:xfrm>
        </p:spPr>
      </p:pic>
      <p:pic>
        <p:nvPicPr>
          <p:cNvPr id="17418" name="Picture 10" descr="tennis%2520serve">
            <a:hlinkClick r:id="rId4"/>
            <a:extLst>
              <a:ext uri="{FF2B5EF4-FFF2-40B4-BE49-F238E27FC236}">
                <a16:creationId xmlns:a16="http://schemas.microsoft.com/office/drawing/2014/main" id="{1D2D4AA9-7914-6C80-B92C-CCE397746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4186238"/>
            <a:ext cx="1930400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20" name="Picture 12" descr="tackle">
            <a:hlinkClick r:id="rId6"/>
            <a:extLst>
              <a:ext uri="{FF2B5EF4-FFF2-40B4-BE49-F238E27FC236}">
                <a16:creationId xmlns:a16="http://schemas.microsoft.com/office/drawing/2014/main" id="{2DD4BA94-BEED-9BD1-2EAE-F894F56442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4186238"/>
            <a:ext cx="1584325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4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74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4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5B4A8A86-AD5D-A28A-9B4A-5828C0FF11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Schema was introduced..</a:t>
            </a:r>
          </a:p>
        </p:txBody>
      </p:sp>
      <p:sp>
        <p:nvSpPr>
          <p:cNvPr id="38914" name="Content Placeholder 1">
            <a:extLst>
              <a:ext uri="{FF2B5EF4-FFF2-40B4-BE49-F238E27FC236}">
                <a16:creationId xmlns:a16="http://schemas.microsoft.com/office/drawing/2014/main" id="{EFC3FB5C-BAE3-139F-E3EC-7E84D1BC36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>
            <a:extLst>
              <a:ext uri="{FF2B5EF4-FFF2-40B4-BE49-F238E27FC236}">
                <a16:creationId xmlns:a16="http://schemas.microsoft.com/office/drawing/2014/main" id="{471C640B-19B5-6336-685D-A9B917246E9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What is a Schema?</a:t>
            </a: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0F4BB316-B6BE-A155-7364-BDCAAF3493CA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71550" y="1524000"/>
            <a:ext cx="7848600" cy="471487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An abstract memory representation for events, actions and objects.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A rule, concept or generalisation regarding the phenomenon.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General rules that form an abstract memory representation (e.g. dog). We recognise….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They change, or are modified by experience.</a:t>
            </a:r>
          </a:p>
        </p:txBody>
      </p:sp>
      <p:pic>
        <p:nvPicPr>
          <p:cNvPr id="18437" name="Picture 5" descr="rottweiler%25203hr">
            <a:hlinkClick r:id="rId2"/>
            <a:extLst>
              <a:ext uri="{FF2B5EF4-FFF2-40B4-BE49-F238E27FC236}">
                <a16:creationId xmlns:a16="http://schemas.microsoft.com/office/drawing/2014/main" id="{070B9045-DBE3-81A7-841E-7E71B2E82EED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140200" y="3789363"/>
            <a:ext cx="1800225" cy="1439862"/>
          </a:xfrm>
        </p:spPr>
      </p:pic>
      <p:pic>
        <p:nvPicPr>
          <p:cNvPr id="18440" name="Picture 8" descr="poodle">
            <a:hlinkClick r:id="rId4"/>
            <a:extLst>
              <a:ext uri="{FF2B5EF4-FFF2-40B4-BE49-F238E27FC236}">
                <a16:creationId xmlns:a16="http://schemas.microsoft.com/office/drawing/2014/main" id="{F083B5F5-E6D2-ED6C-AE97-3AFCCDC8C163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59563" y="3716338"/>
            <a:ext cx="1800225" cy="1500187"/>
          </a:xfrm>
        </p:spPr>
      </p:pic>
      <p:pic>
        <p:nvPicPr>
          <p:cNvPr id="18443" name="Picture 11" descr="l02131">
            <a:hlinkClick r:id="rId6"/>
            <a:extLst>
              <a:ext uri="{FF2B5EF4-FFF2-40B4-BE49-F238E27FC236}">
                <a16:creationId xmlns:a16="http://schemas.microsoft.com/office/drawing/2014/main" id="{2723CBF8-56FC-8DD1-E840-F20304FFE5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789363"/>
            <a:ext cx="1512888" cy="1439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8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84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84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>
            <a:extLst>
              <a:ext uri="{FF2B5EF4-FFF2-40B4-BE49-F238E27FC236}">
                <a16:creationId xmlns:a16="http://schemas.microsoft.com/office/drawing/2014/main" id="{C916C8AF-89D3-DA57-C596-9CD0C28D9B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/>
          </a:p>
        </p:txBody>
      </p:sp>
      <p:pic>
        <p:nvPicPr>
          <p:cNvPr id="40962" name="Picture 3" descr="IMG013biglittledogFX_wb">
            <a:hlinkClick r:id="rId3"/>
            <a:extLst>
              <a:ext uri="{FF2B5EF4-FFF2-40B4-BE49-F238E27FC236}">
                <a16:creationId xmlns:a16="http://schemas.microsoft.com/office/drawing/2014/main" id="{C7EE3995-9A25-1A01-3883-A4FDC4A608E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11413" y="2565400"/>
            <a:ext cx="2881312" cy="2103438"/>
          </a:xfr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itle 1">
            <a:extLst>
              <a:ext uri="{FF2B5EF4-FFF2-40B4-BE49-F238E27FC236}">
                <a16:creationId xmlns:a16="http://schemas.microsoft.com/office/drawing/2014/main" id="{AB7643F5-09A3-AB3B-C8E6-49F9B2225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Schmidt</a:t>
            </a:r>
            <a:r>
              <a:rPr lang="ja-JP" altLang="en-GB"/>
              <a:t>’</a:t>
            </a:r>
            <a:r>
              <a:rPr lang="en-GB" altLang="ja-JP"/>
              <a:t>s Schema Theory…</a:t>
            </a:r>
            <a:endParaRPr lang="en-US" altLang="en-US"/>
          </a:p>
        </p:txBody>
      </p:sp>
      <p:sp>
        <p:nvSpPr>
          <p:cNvPr id="43010" name="Content Placeholder 2">
            <a:extLst>
              <a:ext uri="{FF2B5EF4-FFF2-40B4-BE49-F238E27FC236}">
                <a16:creationId xmlns:a16="http://schemas.microsoft.com/office/drawing/2014/main" id="{58B4BDD1-C57E-DC25-BD3B-FAE6564947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Comprehensive learning theory that embraces the notion of a motor programme in a generalised form (Utley and Astill, 2008).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Unique feature – GMP.</a:t>
            </a:r>
          </a:p>
          <a:p>
            <a:pPr eaLnBrk="1" hangingPunct="1"/>
            <a:r>
              <a:rPr lang="en-US" altLang="en-US" u="sng">
                <a:hlinkClick r:id="rId2"/>
              </a:rPr>
              <a:t>http://www.youtube.com/watch?v=PfSuvDRWxJM</a:t>
            </a:r>
            <a:endParaRPr lang="en-US" altLang="en-US" u="sng"/>
          </a:p>
          <a:p>
            <a:pPr eaLnBrk="1" hangingPunct="1"/>
            <a:r>
              <a:rPr lang="pl-PL" altLang="en-US">
                <a:hlinkClick r:id="rId3"/>
              </a:rPr>
              <a:t>https://www.youtube.com/watch?v=1yoW5Ux1aR8</a:t>
            </a:r>
            <a:endParaRPr lang="en-GB" altLang="en-US"/>
          </a:p>
          <a:p>
            <a:pPr eaLnBrk="1" hangingPunct="1"/>
            <a:r>
              <a:rPr lang="en-GB" altLang="en-US"/>
              <a:t>No specifics of movements.</a:t>
            </a:r>
          </a:p>
          <a:p>
            <a:pPr eaLnBrk="1" hangingPunct="1"/>
            <a:r>
              <a:rPr lang="en-GB" altLang="en-US"/>
              <a:t>General instructions for a class of movements. </a:t>
            </a:r>
          </a:p>
          <a:p>
            <a:pPr eaLnBrk="1" hangingPunct="1"/>
            <a:r>
              <a:rPr lang="en-GB" altLang="en-US"/>
              <a:t>Stable and permanent construct.</a:t>
            </a:r>
            <a:endParaRPr lang="en-US" alt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6">
            <a:extLst>
              <a:ext uri="{FF2B5EF4-FFF2-40B4-BE49-F238E27FC236}">
                <a16:creationId xmlns:a16="http://schemas.microsoft.com/office/drawing/2014/main" id="{4D4C6FA4-906C-B2C2-083F-C7D75B9C92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Applied to movement…</a:t>
            </a:r>
            <a:endParaRPr lang="en-US" altLang="en-US"/>
          </a:p>
        </p:txBody>
      </p:sp>
      <p:sp>
        <p:nvSpPr>
          <p:cNvPr id="44034" name="Rectangle 3">
            <a:extLst>
              <a:ext uri="{FF2B5EF4-FFF2-40B4-BE49-F238E27FC236}">
                <a16:creationId xmlns:a16="http://schemas.microsoft.com/office/drawing/2014/main" id="{7AB464B5-5857-1B55-BECA-CA3140FA98E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773238"/>
            <a:ext cx="8135937" cy="44656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Schmidt proposed learning closely linked to memory – 2 stages.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1. Recognition – evaluation of the response, and any corrections possible, to the ongoing movement.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2. Recall – responsible for movement production.</a:t>
            </a:r>
          </a:p>
          <a:p>
            <a:pPr eaLnBrk="1" hangingPunct="1">
              <a:lnSpc>
                <a:spcPct val="90000"/>
              </a:lnSpc>
            </a:pPr>
            <a:endParaRPr lang="en-GB" altLang="en-US" sz="22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Overcame the  problems associated with Adams</a:t>
            </a:r>
            <a:r>
              <a:rPr lang="ja-JP" altLang="en-GB" sz="2200">
                <a:cs typeface="Times New Roman" panose="02020603050405020304" pitchFamily="18" charset="0"/>
              </a:rPr>
              <a:t>’</a:t>
            </a:r>
            <a:r>
              <a:rPr lang="en-GB" altLang="ja-JP" sz="2200">
                <a:cs typeface="Times New Roman" panose="02020603050405020304" pitchFamily="18" charset="0"/>
              </a:rPr>
              <a:t> theory.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Same mechanism two processes (perceptual and memory – same mechanism).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Supports idea of motor programme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More general.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200">
                <a:cs typeface="Times New Roman" panose="02020603050405020304" pitchFamily="18" charset="0"/>
              </a:rPr>
              <a:t>Recognition – slow tasks – feedback / Recall – fast movements.</a:t>
            </a:r>
          </a:p>
          <a:p>
            <a:pPr eaLnBrk="1" hangingPunct="1">
              <a:lnSpc>
                <a:spcPct val="90000"/>
              </a:lnSpc>
            </a:pPr>
            <a:endParaRPr lang="en-GB" altLang="en-US" sz="2200" i="1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200" i="1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9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6">
            <a:extLst>
              <a:ext uri="{FF2B5EF4-FFF2-40B4-BE49-F238E27FC236}">
                <a16:creationId xmlns:a16="http://schemas.microsoft.com/office/drawing/2014/main" id="{85870CFF-FD9E-F55C-46B0-2B155559068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Applied to movement…</a:t>
            </a:r>
            <a:endParaRPr lang="en-US" altLang="en-US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0EA91C15-A622-E09A-3881-7C65A2722E3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84213" y="1773238"/>
            <a:ext cx="8135937" cy="44656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Schmidt proposed two control components that are characterised as abstract – rule based.</a:t>
            </a:r>
          </a:p>
          <a:p>
            <a:pPr algn="ctr" eaLnBrk="1" hangingPunct="1">
              <a:lnSpc>
                <a:spcPct val="90000"/>
              </a:lnSpc>
            </a:pPr>
            <a:r>
              <a:rPr lang="en-GB" altLang="en-US" sz="2400" i="1">
                <a:cs typeface="Times New Roman" panose="02020603050405020304" pitchFamily="18" charset="0"/>
              </a:rPr>
              <a:t>1.</a:t>
            </a:r>
            <a:r>
              <a:rPr lang="en-GB" altLang="en-US" sz="2400" i="1">
                <a:latin typeface="Times New Roman" panose="02020603050405020304" pitchFamily="18" charset="0"/>
                <a:cs typeface="Times New Roman" panose="02020603050405020304" pitchFamily="18" charset="0"/>
              </a:rPr>
              <a:t>        </a:t>
            </a:r>
            <a:r>
              <a:rPr lang="en-GB" altLang="en-US" sz="2400" i="1">
                <a:cs typeface="Times New Roman" panose="02020603050405020304" pitchFamily="18" charset="0"/>
              </a:rPr>
              <a:t>Generalised motor programme - acquire</a:t>
            </a: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This is the general memory representation of the action to be controlled.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This programme is responsible for controlling a class of actions, such as throwing or kicking action, or a walking or running action.</a:t>
            </a:r>
          </a:p>
          <a:p>
            <a:pPr eaLnBrk="1" hangingPunct="1">
              <a:lnSpc>
                <a:spcPct val="90000"/>
              </a:lnSpc>
            </a:pPr>
            <a:endParaRPr lang="en-GB" altLang="en-US" sz="2000"/>
          </a:p>
        </p:txBody>
      </p:sp>
      <p:pic>
        <p:nvPicPr>
          <p:cNvPr id="29701" name="Picture 5" descr="_1340733_stimpson">
            <a:hlinkClick r:id="rId2"/>
            <a:extLst>
              <a:ext uri="{FF2B5EF4-FFF2-40B4-BE49-F238E27FC236}">
                <a16:creationId xmlns:a16="http://schemas.microsoft.com/office/drawing/2014/main" id="{DEED9D84-90B4-C8B0-172E-DA186B2A2CA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35375" y="4437063"/>
            <a:ext cx="2232025" cy="158432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>
            <a:extLst>
              <a:ext uri="{FF2B5EF4-FFF2-40B4-BE49-F238E27FC236}">
                <a16:creationId xmlns:a16="http://schemas.microsoft.com/office/drawing/2014/main" id="{816789F6-BB47-7817-EF55-91653AE80F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0113" y="609600"/>
            <a:ext cx="8015287" cy="1143000"/>
          </a:xfrm>
        </p:spPr>
        <p:txBody>
          <a:bodyPr/>
          <a:lstStyle/>
          <a:p>
            <a:pPr eaLnBrk="1" hangingPunct="1"/>
            <a:br>
              <a:rPr lang="en-GB" altLang="en-US" sz="2400"/>
            </a:br>
            <a:r>
              <a:rPr lang="en-GB" altLang="en-US" sz="2400"/>
              <a:t>2. Learn Schemata that allow the action to be scaled to the environment. </a:t>
            </a:r>
            <a:br>
              <a:rPr lang="en-GB" altLang="en-US" sz="2400"/>
            </a:br>
            <a:r>
              <a:rPr lang="en-GB" altLang="en-US" sz="2400"/>
              <a:t>Invariant features and movement specific parameters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0EBC2161-BE89-2057-5FE8-4D1F0A7544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1981200"/>
            <a:ext cx="8375650" cy="4114800"/>
          </a:xfrm>
        </p:spPr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ea typeface="+mn-ea"/>
                <a:cs typeface="+mn-cs"/>
              </a:rPr>
              <a:t>To produce a specific movement one must retrieve the appropriate GMP and then add </a:t>
            </a:r>
            <a:r>
              <a:rPr lang="en-GB" sz="2800" i="1" dirty="0">
                <a:ea typeface="+mn-ea"/>
                <a:cs typeface="+mn-cs"/>
              </a:rPr>
              <a:t>movement-specific parameters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>
                <a:ea typeface="+mn-ea"/>
                <a:cs typeface="+mn-cs"/>
              </a:rPr>
              <a:t>These can vary from one performance to another</a:t>
            </a:r>
          </a:p>
          <a:p>
            <a:pPr lvl="2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sz="2000" dirty="0">
                <a:ea typeface="+mn-ea"/>
                <a:cs typeface="+mn-cs"/>
              </a:rPr>
              <a:t>E.g. overall force, overall duration, speed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sz="2800" dirty="0">
                <a:ea typeface="+mn-ea"/>
                <a:cs typeface="+mn-cs"/>
              </a:rPr>
              <a:t>Invariant features remain constant from one performance of an action to another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>
                <a:ea typeface="+mn-ea"/>
                <a:cs typeface="+mn-cs"/>
              </a:rPr>
              <a:t>Relative time (rhythm), relative force, order of sequenced movements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GB" dirty="0">
                <a:ea typeface="+mn-ea"/>
                <a:cs typeface="+mn-cs"/>
              </a:rPr>
              <a:t>E.g. walking, running</a:t>
            </a:r>
          </a:p>
          <a:p>
            <a:pPr marL="640080" lvl="1" indent="-246888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en-GB" dirty="0"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29" name="Picture 2" descr="kk">
            <a:extLst>
              <a:ext uri="{FF2B5EF4-FFF2-40B4-BE49-F238E27FC236}">
                <a16:creationId xmlns:a16="http://schemas.microsoft.com/office/drawing/2014/main" id="{6026DBAC-30CE-2005-4F79-FE522B1620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60575"/>
            <a:ext cx="8748713" cy="4797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1251" name="Text Box 3">
            <a:extLst>
              <a:ext uri="{FF2B5EF4-FFF2-40B4-BE49-F238E27FC236}">
                <a16:creationId xmlns:a16="http://schemas.microsoft.com/office/drawing/2014/main" id="{82FB6B52-59F8-7C31-0200-117AC2908B2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0"/>
            <a:ext cx="8085137" cy="2225675"/>
          </a:xfrm>
          <a:prstGeom prst="rect">
            <a:avLst/>
          </a:prstGeom>
          <a:noFill/>
          <a:ln w="9525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kumimoji="0" lang="en-GB" sz="2000" b="1">
                <a:effectLst>
                  <a:outerShdw blurRad="38100" dist="38100" dir="2700000" algn="tl">
                    <a:srgbClr val="C0C0C0"/>
                  </a:outerShdw>
                </a:effectLst>
                <a:latin typeface="Tahoma" charset="0"/>
                <a:ea typeface="+mn-ea"/>
                <a:cs typeface="Arial" charset="0"/>
              </a:rPr>
              <a:t>Testing the invariant features and relative timing aspects of the GMP (Shapiro, Zernicke, Gregor and Diestel, 1981)</a:t>
            </a:r>
            <a:endParaRPr kumimoji="0" lang="en-GB" sz="2000">
              <a:effectLst>
                <a:outerShdw blurRad="38100" dist="38100" dir="2700000" algn="tl">
                  <a:srgbClr val="C0C0C0"/>
                </a:outerShdw>
              </a:effectLst>
              <a:latin typeface="Tahoma" charset="0"/>
              <a:ea typeface="+mn-ea"/>
              <a:cs typeface="Arial" charset="0"/>
            </a:endParaRPr>
          </a:p>
          <a:p>
            <a:pPr lvl="1">
              <a:defRPr/>
            </a:pPr>
            <a:endParaRPr kumimoji="0" lang="en-GB" sz="2000">
              <a:effectLst>
                <a:outerShdw blurRad="38100" dist="38100" dir="2700000" algn="tl">
                  <a:srgbClr val="C0C0C0"/>
                </a:outerShdw>
              </a:effectLst>
              <a:latin typeface="Tahoma" charset="0"/>
              <a:ea typeface="+mn-ea"/>
              <a:cs typeface="Arial" charset="0"/>
            </a:endParaRPr>
          </a:p>
          <a:p>
            <a:pPr lvl="1">
              <a:defRPr/>
            </a:pPr>
            <a:r>
              <a:rPr kumimoji="0" lang="en-GB" sz="2000">
                <a:effectLst>
                  <a:outerShdw blurRad="38100" dist="38100" dir="2700000" algn="tl">
                    <a:srgbClr val="C0C0C0"/>
                  </a:outerShdw>
                </a:effectLst>
                <a:latin typeface="Tahoma" charset="0"/>
                <a:ea typeface="+mn-ea"/>
                <a:cs typeface="Arial" charset="0"/>
              </a:rPr>
              <a:t>Showed that as gait sped up or slowed down the percentage of time accounted for by each step-cycle remained the same for different speeds</a:t>
            </a:r>
          </a:p>
          <a:p>
            <a:pPr>
              <a:defRPr/>
            </a:pPr>
            <a:endParaRPr kumimoji="0" lang="en-GB" sz="2000">
              <a:latin typeface="Tahoma" charset="0"/>
              <a:ea typeface="+mn-ea"/>
              <a:cs typeface="Arial" charset="0"/>
            </a:endParaRP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1F9AB07D-C307-35FD-3DA6-C89DB9D168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836613"/>
            <a:ext cx="7491412" cy="1143000"/>
          </a:xfrm>
        </p:spPr>
        <p:txBody>
          <a:bodyPr>
            <a:normAutofit/>
          </a:bodyPr>
          <a:lstStyle/>
          <a:p>
            <a:pPr eaLnBrk="1" hangingPunct="1"/>
            <a:br>
              <a:rPr lang="en-GB" altLang="en-US" sz="2600" b="1">
                <a:cs typeface="Times New Roman" panose="02020603050405020304" pitchFamily="18" charset="0"/>
              </a:rPr>
            </a:br>
            <a:br>
              <a:rPr lang="en-GB" altLang="en-US" sz="2600" b="1">
                <a:cs typeface="Times New Roman" panose="02020603050405020304" pitchFamily="18" charset="0"/>
              </a:rPr>
            </a:br>
            <a:br>
              <a:rPr lang="en-GB" altLang="en-US" sz="2600" b="1">
                <a:cs typeface="Times New Roman" panose="02020603050405020304" pitchFamily="18" charset="0"/>
              </a:rPr>
            </a:br>
            <a:br>
              <a:rPr lang="en-GB" altLang="en-US" sz="2600" b="1">
                <a:cs typeface="Times New Roman" panose="02020603050405020304" pitchFamily="18" charset="0"/>
              </a:rPr>
            </a:br>
            <a:r>
              <a:rPr lang="en-GB" altLang="en-US" sz="2600" b="1">
                <a:cs typeface="Times New Roman" panose="02020603050405020304" pitchFamily="18" charset="0"/>
              </a:rPr>
              <a:t>Recognition Schema</a:t>
            </a:r>
            <a:br>
              <a:rPr lang="en-GB" altLang="en-US" sz="2600" b="1">
                <a:cs typeface="Times New Roman" panose="02020603050405020304" pitchFamily="18" charset="0"/>
              </a:rPr>
            </a:br>
            <a:endParaRPr lang="en-GB" altLang="en-US" sz="2600" b="1">
              <a:cs typeface="Times New Roman" panose="02020603050405020304" pitchFamily="18" charset="0"/>
            </a:endParaRP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FE79D1A4-5533-940C-6A9C-9C1339F6C9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 Learning closely linked with memory – 2 stages (recognition and recall schema)</a:t>
            </a:r>
          </a:p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Schema composed of relationship between initial conditions, environmental outcomes &amp; sensory consequences.</a:t>
            </a:r>
          </a:p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Outcomes selected &gt; initial conditions assessed</a:t>
            </a:r>
          </a:p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Recognition Schema – estimate sensory consequences which serves as the basis for movement evaluation.</a:t>
            </a:r>
          </a:p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Running on different surfaces…</a:t>
            </a:r>
          </a:p>
          <a:p>
            <a:pPr eaLnBrk="1" hangingPunct="1"/>
            <a:endParaRPr lang="en-GB" altLang="en-US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2">
            <a:extLst>
              <a:ext uri="{FF2B5EF4-FFF2-40B4-BE49-F238E27FC236}">
                <a16:creationId xmlns:a16="http://schemas.microsoft.com/office/drawing/2014/main" id="{674E098F-4681-BF34-3772-869DEF8D1F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>
                <a:cs typeface="Times New Roman" panose="02020603050405020304" pitchFamily="18" charset="0"/>
              </a:rPr>
              <a:t>Recall schema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3308403E-152F-E12D-97EB-4DBA6791CF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Concerned with movement production.</a:t>
            </a:r>
          </a:p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Practice = Successive trials lead to refinement – previous versions </a:t>
            </a:r>
            <a:r>
              <a:rPr lang="ja-JP" altLang="en-GB">
                <a:cs typeface="Times New Roman" panose="02020603050405020304" pitchFamily="18" charset="0"/>
              </a:rPr>
              <a:t>‘</a:t>
            </a:r>
            <a:r>
              <a:rPr lang="en-GB" altLang="ja-JP">
                <a:cs typeface="Times New Roman" panose="02020603050405020304" pitchFamily="18" charset="0"/>
              </a:rPr>
              <a:t>thrown away</a:t>
            </a:r>
            <a:r>
              <a:rPr lang="ja-JP" altLang="en-GB">
                <a:cs typeface="Times New Roman" panose="02020603050405020304" pitchFamily="18" charset="0"/>
              </a:rPr>
              <a:t>’</a:t>
            </a:r>
            <a:endParaRPr lang="en-GB" altLang="ja-JP">
              <a:cs typeface="Times New Roman" panose="02020603050405020304" pitchFamily="18" charset="0"/>
            </a:endParaRPr>
          </a:p>
          <a:p>
            <a:pPr eaLnBrk="1" hangingPunct="1"/>
            <a:endParaRPr lang="en-GB" altLang="en-US"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Best way to solve the problem – Basketball free throw.</a:t>
            </a:r>
          </a:p>
          <a:p>
            <a:pPr eaLnBrk="1" hangingPunct="1">
              <a:buFont typeface="Wingdings 2" pitchFamily="2" charset="2"/>
              <a:buNone/>
            </a:pPr>
            <a:endParaRPr lang="en-GB" altLang="en-US"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Recall schema matches desired outcome with initial conditions – on the basis of this </a:t>
            </a:r>
            <a:r>
              <a:rPr lang="ja-JP" altLang="en-GB">
                <a:cs typeface="Times New Roman" panose="02020603050405020304" pitchFamily="18" charset="0"/>
              </a:rPr>
              <a:t>‘</a:t>
            </a:r>
            <a:r>
              <a:rPr lang="en-GB" altLang="ja-JP">
                <a:cs typeface="Times New Roman" panose="02020603050405020304" pitchFamily="18" charset="0"/>
              </a:rPr>
              <a:t>rule</a:t>
            </a:r>
            <a:r>
              <a:rPr lang="ja-JP" altLang="en-GB">
                <a:cs typeface="Times New Roman" panose="02020603050405020304" pitchFamily="18" charset="0"/>
              </a:rPr>
              <a:t>’</a:t>
            </a:r>
            <a:r>
              <a:rPr lang="en-GB" altLang="ja-JP">
                <a:cs typeface="Times New Roman" panose="02020603050405020304" pitchFamily="18" charset="0"/>
              </a:rPr>
              <a:t>, parameters are set &amp; applied.</a:t>
            </a:r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98944404-991E-4E5F-93E5-2126015869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>
                <a:ea typeface="+mj-ea"/>
                <a:cs typeface="Times New Roman" pitchFamily="18" charset="0"/>
              </a:rPr>
              <a:t>Practical Application:</a:t>
            </a:r>
            <a:br>
              <a:rPr lang="en-GB" sz="4000">
                <a:ea typeface="+mj-ea"/>
                <a:cs typeface="Times New Roman" pitchFamily="18" charset="0"/>
              </a:rPr>
            </a:br>
            <a:r>
              <a:rPr lang="en-GB" sz="4000">
                <a:ea typeface="+mj-ea"/>
                <a:cs typeface="Times New Roman" pitchFamily="18" charset="0"/>
              </a:rPr>
              <a:t>Schema Theory Predictions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82F2B76C-B1CE-1CC2-616F-A4CB42D885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916113"/>
            <a:ext cx="8351837" cy="4608512"/>
          </a:xfrm>
        </p:spPr>
        <p:txBody>
          <a:bodyPr/>
          <a:lstStyle/>
          <a:p>
            <a:pPr algn="ct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000" i="1">
                <a:cs typeface="Times New Roman" panose="02020603050405020304" pitchFamily="18" charset="0"/>
              </a:rPr>
              <a:t>Variability of practice – CI effect</a:t>
            </a:r>
            <a:endParaRPr lang="en-GB" altLang="en-US" sz="20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Increasing the amount and variability of the learner</a:t>
            </a:r>
            <a:r>
              <a:rPr lang="ja-JP" altLang="en-GB" sz="2000">
                <a:cs typeface="Times New Roman" panose="02020603050405020304" pitchFamily="18" charset="0"/>
              </a:rPr>
              <a:t>’</a:t>
            </a:r>
            <a:r>
              <a:rPr lang="en-GB" altLang="ja-JP" sz="2000">
                <a:cs typeface="Times New Roman" panose="02020603050405020304" pitchFamily="18" charset="0"/>
              </a:rPr>
              <a:t>s experience leads to the development of increasingly strong schema.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This idea has implications for the manner in which practice is organised.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Theory predicts that practising a variety of movement outcomes with the same program will provide a wide base of experiences upon which a rule or schema could be built.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Shapiro &amp; Schmidt (1982) found considerable evidence that practice variability is a positive factor in motor learning, especially for children</a:t>
            </a:r>
            <a:r>
              <a:rPr lang="ja-JP" altLang="en-GB" sz="2000">
                <a:cs typeface="Times New Roman" panose="02020603050405020304" pitchFamily="18" charset="0"/>
              </a:rPr>
              <a:t>’</a:t>
            </a:r>
            <a:r>
              <a:rPr lang="en-GB" altLang="ja-JP" sz="2000">
                <a:cs typeface="Times New Roman" panose="02020603050405020304" pitchFamily="18" charset="0"/>
              </a:rPr>
              <a:t>s motor learning.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>
                <a:cs typeface="Times New Roman" panose="02020603050405020304" pitchFamily="18" charset="0"/>
              </a:rPr>
              <a:t>A particular movement outcome need not have been produced previously for it to be produced in the future. 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000" i="1">
                <a:cs typeface="Times New Roman" panose="02020603050405020304" pitchFamily="18" charset="0"/>
              </a:rPr>
              <a:t>I.e. throwing tennis ball and football</a:t>
            </a:r>
            <a:r>
              <a:rPr lang="en-GB" altLang="en-US" sz="2000">
                <a:cs typeface="Times New Roman" panose="02020603050405020304" pitchFamily="18" charset="0"/>
              </a:rPr>
              <a:t>.</a:t>
            </a:r>
            <a:endParaRPr lang="en-GB" altLang="en-US" sz="1800">
              <a:cs typeface="Times New Roman" panose="02020603050405020304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>
            <a:extLst>
              <a:ext uri="{FF2B5EF4-FFF2-40B4-BE49-F238E27FC236}">
                <a16:creationId xmlns:a16="http://schemas.microsoft.com/office/drawing/2014/main" id="{D7ADCE81-A0E0-11DE-9B3E-61DBB8B0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Other CI examples…</a:t>
            </a:r>
            <a:endParaRPr lang="en-US" altLang="en-US"/>
          </a:p>
        </p:txBody>
      </p:sp>
      <p:sp>
        <p:nvSpPr>
          <p:cNvPr id="53250" name="Content Placeholder 2">
            <a:extLst>
              <a:ext uri="{FF2B5EF4-FFF2-40B4-BE49-F238E27FC236}">
                <a16:creationId xmlns:a16="http://schemas.microsoft.com/office/drawing/2014/main" id="{F51DE557-3EA6-8643-32BC-59214675E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+ video clip example</a:t>
            </a:r>
            <a:endParaRPr lang="en-US" alt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>
            <a:extLst>
              <a:ext uri="{FF2B5EF4-FFF2-40B4-BE49-F238E27FC236}">
                <a16:creationId xmlns:a16="http://schemas.microsoft.com/office/drawing/2014/main" id="{505168F3-91A2-278C-AE8C-591132F0BB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/>
          <a:lstStyle/>
          <a:p>
            <a:pPr algn="ctr" eaLnBrk="1" hangingPunct="1"/>
            <a:r>
              <a:rPr lang="en-GB" altLang="en-US" sz="4000" i="1">
                <a:cs typeface="Times New Roman" panose="02020603050405020304" pitchFamily="18" charset="0"/>
              </a:rPr>
              <a:t>Limitations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52437842-25A6-CD07-741D-D936BC12B7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68313" y="1628775"/>
            <a:ext cx="8229600" cy="438943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cs typeface="Times New Roman" panose="02020603050405020304" pitchFamily="18" charset="0"/>
              </a:rPr>
              <a:t>1. The theory emphasises the generalised motor program, however whilst there is evidence to support such a view the structure is vague as to how the program is formed in the first place.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cs typeface="Times New Roman" panose="02020603050405020304" pitchFamily="18" charset="0"/>
              </a:rPr>
              <a:t>2.</a:t>
            </a: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cs typeface="Times New Roman" panose="02020603050405020304" pitchFamily="18" charset="0"/>
              </a:rPr>
              <a:t>How does an individual make a first movement before any schema can exist?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cs typeface="Times New Roman" panose="02020603050405020304" pitchFamily="18" charset="0"/>
              </a:rPr>
              <a:t>3.</a:t>
            </a:r>
            <a:r>
              <a:rPr lang="en-GB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altLang="en-US" sz="2400">
                <a:cs typeface="Times New Roman" panose="02020603050405020304" pitchFamily="18" charset="0"/>
              </a:rPr>
              <a:t>If the GMP idea was shown to be incorrect by future research, so would schema as the theory depends heavily on it.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 b="1">
                <a:cs typeface="Times New Roman" panose="02020603050405020304" pitchFamily="18" charset="0"/>
              </a:rPr>
              <a:t>However: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400">
                <a:cs typeface="Times New Roman" panose="02020603050405020304" pitchFamily="18" charset="0"/>
              </a:rPr>
              <a:t>The theory explains well novel movements in situations that involve open skills.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>
              <a:cs typeface="Times New Roman" panose="02020603050405020304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>
            <a:extLst>
              <a:ext uri="{FF2B5EF4-FFF2-40B4-BE49-F238E27FC236}">
                <a16:creationId xmlns:a16="http://schemas.microsoft.com/office/drawing/2014/main" id="{74C92E21-80B3-D8F1-EACE-6332E105DA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ea typeface="+mj-ea"/>
                <a:cs typeface="+mj-cs"/>
              </a:rPr>
              <a:t>What are the advantages of this approach?</a:t>
            </a:r>
            <a:endParaRPr lang="en-US">
              <a:ea typeface="+mj-ea"/>
              <a:cs typeface="+mj-cs"/>
            </a:endParaRPr>
          </a:p>
        </p:txBody>
      </p:sp>
      <p:sp>
        <p:nvSpPr>
          <p:cNvPr id="55298" name="Content Placeholder 2">
            <a:extLst>
              <a:ext uri="{FF2B5EF4-FFF2-40B4-BE49-F238E27FC236}">
                <a16:creationId xmlns:a16="http://schemas.microsoft.com/office/drawing/2014/main" id="{727D5CF5-D581-AFCC-DD7D-23016FFC82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Wingdings 2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>
            <a:extLst>
              <a:ext uri="{FF2B5EF4-FFF2-40B4-BE49-F238E27FC236}">
                <a16:creationId xmlns:a16="http://schemas.microsoft.com/office/drawing/2014/main" id="{C4236157-8938-F6AA-AF0A-8B96DACCD75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cs typeface="Times New Roman" panose="02020603050405020304" pitchFamily="18" charset="0"/>
              </a:rPr>
              <a:t>Traditional Approach Summary</a:t>
            </a:r>
          </a:p>
        </p:txBody>
      </p:sp>
      <p:sp>
        <p:nvSpPr>
          <p:cNvPr id="56322" name="Rectangle 3">
            <a:extLst>
              <a:ext uri="{FF2B5EF4-FFF2-40B4-BE49-F238E27FC236}">
                <a16:creationId xmlns:a16="http://schemas.microsoft.com/office/drawing/2014/main" id="{8DD23473-371B-473B-2C34-8A25B2B7D8B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Schema has provided an alternative to Adam</a:t>
            </a:r>
            <a:r>
              <a:rPr lang="ja-JP" altLang="en-GB" sz="2400">
                <a:cs typeface="Times New Roman" panose="02020603050405020304" pitchFamily="18" charset="0"/>
              </a:rPr>
              <a:t>’</a:t>
            </a:r>
            <a:r>
              <a:rPr lang="en-GB" altLang="ja-JP" sz="2400">
                <a:cs typeface="Times New Roman" panose="02020603050405020304" pitchFamily="18" charset="0"/>
              </a:rPr>
              <a:t>s closed loop theory of motor learning.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Accounts for more kinds of movements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It accounts for error detection capabilities more effectively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It explains the production of novel movements in open skills situations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It does not however provide a complete understanding of the data on motor learning.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>
                <a:cs typeface="Times New Roman" panose="02020603050405020304" pitchFamily="18" charset="0"/>
              </a:rPr>
              <a:t>Provides a useful framework for thinking about skill learning, because it is consistent with the literature on the generalised motor program.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E4E936DE-4CB4-315A-BA5D-86370E6786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Task (in small groups):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863EEA53-15E4-331F-CF62-34BC07BE41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 Locate and make brief notes of at least three pieces of evidence which suggest that motor programs DO exist.</a:t>
            </a:r>
          </a:p>
          <a:p>
            <a:pPr eaLnBrk="1" hangingPunct="1"/>
            <a:r>
              <a:rPr lang="en-GB" altLang="en-US">
                <a:latin typeface="Calibri" panose="020F0502020204030204" pitchFamily="34" charset="0"/>
              </a:rPr>
              <a:t>Summarise these in your own words…</a:t>
            </a:r>
          </a:p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  <a:p>
            <a:pPr eaLnBrk="1" hangingPunct="1"/>
            <a:endParaRPr lang="en-GB" altLang="en-US">
              <a:latin typeface="Calibri" panose="020F0502020204030204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	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1230</TotalTime>
  <Words>1950</Words>
  <Application>Microsoft Macintosh PowerPoint</Application>
  <PresentationFormat>On-screen Show (4:3)</PresentationFormat>
  <Paragraphs>243</Paragraphs>
  <Slides>33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4" baseType="lpstr">
      <vt:lpstr>Times New Roman</vt:lpstr>
      <vt:lpstr>ＭＳ Ｐゴシック</vt:lpstr>
      <vt:lpstr>Arial</vt:lpstr>
      <vt:lpstr>Calibri</vt:lpstr>
      <vt:lpstr>Constantia</vt:lpstr>
      <vt:lpstr>Wingdings 2</vt:lpstr>
      <vt:lpstr>ＭＳ Ｐゴシック</vt:lpstr>
      <vt:lpstr>Wingdings</vt:lpstr>
      <vt:lpstr>Symbol</vt:lpstr>
      <vt:lpstr>Tahoma</vt:lpstr>
      <vt:lpstr>Flow</vt:lpstr>
      <vt:lpstr>Learning Theories: The Traditional Approach</vt:lpstr>
      <vt:lpstr>By the end of this lecture and associated reading you should:</vt:lpstr>
      <vt:lpstr>Theories of Motor Learning</vt:lpstr>
      <vt:lpstr>Theories of Motor Learning</vt:lpstr>
      <vt:lpstr>Motor skill</vt:lpstr>
      <vt:lpstr>Defining co-ordination</vt:lpstr>
      <vt:lpstr>Higgins &amp; Spaeth (1972) </vt:lpstr>
      <vt:lpstr>Degrees of Freedom</vt:lpstr>
      <vt:lpstr>Open &amp; Closed loop control systems</vt:lpstr>
      <vt:lpstr>Traditional approach…</vt:lpstr>
      <vt:lpstr>Adams closed loop theory / Schmidt Schema theory – open loop control </vt:lpstr>
      <vt:lpstr>Open loop control system (Schmidt) </vt:lpstr>
      <vt:lpstr>Closed loop control system (Adams - 1971) </vt:lpstr>
      <vt:lpstr>Closed Loop Control</vt:lpstr>
      <vt:lpstr>Adams’ closed loop theory (1971)</vt:lpstr>
      <vt:lpstr>Problems with Adam’s closed loop theory….</vt:lpstr>
      <vt:lpstr>PowerPoint Presentation</vt:lpstr>
      <vt:lpstr>Schema was introduced..</vt:lpstr>
      <vt:lpstr>What is a Schema?</vt:lpstr>
      <vt:lpstr>PowerPoint Presentation</vt:lpstr>
      <vt:lpstr>Schmidt’s Schema Theory…</vt:lpstr>
      <vt:lpstr>Applied to movement…</vt:lpstr>
      <vt:lpstr>Applied to movement…</vt:lpstr>
      <vt:lpstr> 2. Learn Schemata that allow the action to be scaled to the environment.  Invariant features and movement specific parameters</vt:lpstr>
      <vt:lpstr>PowerPoint Presentation</vt:lpstr>
      <vt:lpstr>    Recognition Schema </vt:lpstr>
      <vt:lpstr>Recall schema</vt:lpstr>
      <vt:lpstr>Practical Application: Schema Theory Predictions</vt:lpstr>
      <vt:lpstr>Other CI examples…</vt:lpstr>
      <vt:lpstr>Limitations</vt:lpstr>
      <vt:lpstr>What are the advantages of this approach?</vt:lpstr>
      <vt:lpstr>Traditional Approach Summary</vt:lpstr>
      <vt:lpstr>Task (in small groups):</vt:lpstr>
    </vt:vector>
  </TitlesOfParts>
  <Company>UWIC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Schema Theory</dc:title>
  <dc:creator>Declan Connaughton</dc:creator>
  <cp:lastModifiedBy>Alison Connaughton</cp:lastModifiedBy>
  <cp:revision>58</cp:revision>
  <cp:lastPrinted>2015-03-24T14:07:52Z</cp:lastPrinted>
  <dcterms:created xsi:type="dcterms:W3CDTF">2004-02-04T12:17:01Z</dcterms:created>
  <dcterms:modified xsi:type="dcterms:W3CDTF">2023-09-25T14:43:55Z</dcterms:modified>
</cp:coreProperties>
</file>