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88"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9" r:id="rId35"/>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360DC1-C902-4D85-8E03-45EA0652DD0B}"/>
              </a:ext>
            </a:extLst>
          </p:cNvPr>
          <p:cNvSpPr/>
          <p:nvPr/>
        </p:nvSpPr>
        <p:spPr>
          <a:xfrm>
            <a:off x="0" y="0"/>
            <a:ext cx="12192000" cy="45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5">
            <a:extLst>
              <a:ext uri="{FF2B5EF4-FFF2-40B4-BE49-F238E27FC236}">
                <a16:creationId xmlns:a16="http://schemas.microsoft.com/office/drawing/2014/main" id="{8FC98AE0-BDBA-412D-B07E-5067A00E570F}"/>
              </a:ext>
            </a:extLst>
          </p:cNvPr>
          <p:cNvSpPr/>
          <p:nvPr/>
        </p:nvSpPr>
        <p:spPr>
          <a:xfrm>
            <a:off x="0" y="0"/>
            <a:ext cx="12192000" cy="4572000"/>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6B442D8B-9614-43A5-A8FD-6967BE7257CC}"/>
              </a:ext>
            </a:extLst>
          </p:cNvPr>
          <p:cNvCxnSpPr/>
          <p:nvPr/>
        </p:nvCxnSpPr>
        <p:spPr>
          <a:xfrm flipV="1">
            <a:off x="8386763"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457200" y="4960137"/>
            <a:ext cx="7772400" cy="1463040"/>
          </a:xfrm>
        </p:spPr>
        <p:txBody>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3DD5AD8D-83F2-4CAB-AFA6-7AF711A54B00}"/>
              </a:ext>
            </a:extLst>
          </p:cNvPr>
          <p:cNvSpPr>
            <a:spLocks noGrp="1"/>
          </p:cNvSpPr>
          <p:nvPr>
            <p:ph type="dt" sz="half" idx="10"/>
          </p:nvPr>
        </p:nvSpPr>
        <p:spPr/>
        <p:txBody>
          <a:bodyPr/>
          <a:lstStyle>
            <a:lvl1pPr algn="l">
              <a:defRPr smtClean="0"/>
            </a:lvl1pPr>
          </a:lstStyle>
          <a:p>
            <a:pPr>
              <a:defRPr/>
            </a:pPr>
            <a:fld id="{09326743-E0AF-4BF0-9367-2127B080F9FA}" type="datetimeFigureOut">
              <a:rPr lang="en-GB"/>
              <a:pPr>
                <a:defRPr/>
              </a:pPr>
              <a:t>10/11/2020</a:t>
            </a:fld>
            <a:endParaRPr lang="en-GB"/>
          </a:p>
        </p:txBody>
      </p:sp>
      <p:sp>
        <p:nvSpPr>
          <p:cNvPr id="8" name="Footer Placeholder 4">
            <a:extLst>
              <a:ext uri="{FF2B5EF4-FFF2-40B4-BE49-F238E27FC236}">
                <a16:creationId xmlns:a16="http://schemas.microsoft.com/office/drawing/2014/main" id="{028CAE37-5C9D-4A27-ADFF-E0424E231783}"/>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F2517539-2DDB-472F-B21C-D08624E7325B}"/>
              </a:ext>
            </a:extLst>
          </p:cNvPr>
          <p:cNvSpPr>
            <a:spLocks noGrp="1"/>
          </p:cNvSpPr>
          <p:nvPr>
            <p:ph type="sldNum" sz="quarter" idx="12"/>
          </p:nvPr>
        </p:nvSpPr>
        <p:spPr/>
        <p:txBody>
          <a:bodyPr/>
          <a:lstStyle>
            <a:lvl1pPr>
              <a:defRPr/>
            </a:lvl1pPr>
          </a:lstStyle>
          <a:p>
            <a:fld id="{DC5B5CBA-0DA1-4D1A-9DFC-80FECB093AA7}" type="slidenum">
              <a:rPr lang="en-GB" altLang="en-US"/>
              <a:pPr/>
              <a:t>‹#›</a:t>
            </a:fld>
            <a:endParaRPr lang="en-GB" altLang="en-US"/>
          </a:p>
        </p:txBody>
      </p:sp>
    </p:spTree>
    <p:extLst>
      <p:ext uri="{BB962C8B-B14F-4D97-AF65-F5344CB8AC3E}">
        <p14:creationId xmlns:p14="http://schemas.microsoft.com/office/powerpoint/2010/main" val="1154236994"/>
      </p:ext>
    </p:extLst>
  </p:cSld>
  <p:clrMapOvr>
    <a:masterClrMapping/>
  </p:clrMapOvr>
  <p:transition spd="slow">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EAB488C-57B9-46FA-893B-2DE89CF9F8B9}"/>
              </a:ext>
            </a:extLst>
          </p:cNvPr>
          <p:cNvSpPr>
            <a:spLocks noGrp="1"/>
          </p:cNvSpPr>
          <p:nvPr>
            <p:ph type="dt" sz="half" idx="10"/>
          </p:nvPr>
        </p:nvSpPr>
        <p:spPr/>
        <p:txBody>
          <a:bodyPr/>
          <a:lstStyle>
            <a:lvl1pPr>
              <a:defRPr/>
            </a:lvl1pPr>
          </a:lstStyle>
          <a:p>
            <a:pPr>
              <a:defRPr/>
            </a:pPr>
            <a:fld id="{3BDF4714-0308-47A6-876C-C6100834B193}" type="datetimeFigureOut">
              <a:rPr lang="en-GB"/>
              <a:pPr>
                <a:defRPr/>
              </a:pPr>
              <a:t>10/11/2020</a:t>
            </a:fld>
            <a:endParaRPr lang="en-GB"/>
          </a:p>
        </p:txBody>
      </p:sp>
      <p:sp>
        <p:nvSpPr>
          <p:cNvPr id="5" name="Footer Placeholder 4">
            <a:extLst>
              <a:ext uri="{FF2B5EF4-FFF2-40B4-BE49-F238E27FC236}">
                <a16:creationId xmlns:a16="http://schemas.microsoft.com/office/drawing/2014/main" id="{C5F77ABB-F101-4CCD-8054-EE51F580FBD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9E8B765-0F68-4955-A57C-9037D30DC86F}"/>
              </a:ext>
            </a:extLst>
          </p:cNvPr>
          <p:cNvSpPr>
            <a:spLocks noGrp="1"/>
          </p:cNvSpPr>
          <p:nvPr>
            <p:ph type="sldNum" sz="quarter" idx="12"/>
          </p:nvPr>
        </p:nvSpPr>
        <p:spPr/>
        <p:txBody>
          <a:bodyPr/>
          <a:lstStyle>
            <a:lvl1pPr>
              <a:defRPr/>
            </a:lvl1pPr>
          </a:lstStyle>
          <a:p>
            <a:fld id="{55407172-9D4C-465C-A25C-876B67D2F4F4}" type="slidenum">
              <a:rPr lang="en-GB" altLang="en-US"/>
              <a:pPr/>
              <a:t>‹#›</a:t>
            </a:fld>
            <a:endParaRPr lang="en-GB" altLang="en-US"/>
          </a:p>
        </p:txBody>
      </p:sp>
    </p:spTree>
    <p:extLst>
      <p:ext uri="{BB962C8B-B14F-4D97-AF65-F5344CB8AC3E}">
        <p14:creationId xmlns:p14="http://schemas.microsoft.com/office/powerpoint/2010/main" val="1240616535"/>
      </p:ext>
    </p:extLst>
  </p:cSld>
  <p:clrMapOvr>
    <a:masterClrMapping/>
  </p:clrMapOvr>
  <p:transition spd="slow">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50CC20-0DC9-4FF3-9A35-7ACFE28941C1}"/>
              </a:ext>
            </a:extLst>
          </p:cNvPr>
          <p:cNvSpPr/>
          <p:nvPr/>
        </p:nvSpPr>
        <p:spPr>
          <a:xfrm>
            <a:off x="0" y="0"/>
            <a:ext cx="12192000" cy="4572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5">
            <a:extLst>
              <a:ext uri="{FF2B5EF4-FFF2-40B4-BE49-F238E27FC236}">
                <a16:creationId xmlns:a16="http://schemas.microsoft.com/office/drawing/2014/main" id="{9DA1FA12-EB6C-4A2E-973D-7A4DBB357C44}"/>
              </a:ext>
            </a:extLst>
          </p:cNvPr>
          <p:cNvSpPr/>
          <p:nvPr/>
        </p:nvSpPr>
        <p:spPr>
          <a:xfrm>
            <a:off x="0" y="0"/>
            <a:ext cx="12192000" cy="4572000"/>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35C844E9-A943-4ACB-BB1D-DE928BD3D7D1}"/>
              </a:ext>
            </a:extLst>
          </p:cNvPr>
          <p:cNvCxnSpPr/>
          <p:nvPr/>
        </p:nvCxnSpPr>
        <p:spPr>
          <a:xfrm flipV="1">
            <a:off x="8386763"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57200" y="4960137"/>
            <a:ext cx="7772400" cy="1463040"/>
          </a:xfrm>
        </p:spPr>
        <p:txBody>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002FF9A3-DA1F-4B54-B0CF-4723C913D933}"/>
              </a:ext>
            </a:extLst>
          </p:cNvPr>
          <p:cNvSpPr>
            <a:spLocks noGrp="1"/>
          </p:cNvSpPr>
          <p:nvPr>
            <p:ph type="dt" sz="half" idx="10"/>
          </p:nvPr>
        </p:nvSpPr>
        <p:spPr/>
        <p:txBody>
          <a:bodyPr/>
          <a:lstStyle>
            <a:lvl1pPr>
              <a:defRPr/>
            </a:lvl1pPr>
          </a:lstStyle>
          <a:p>
            <a:pPr>
              <a:defRPr/>
            </a:pPr>
            <a:fld id="{0A319A45-AFC0-4035-A703-B5B26F549140}" type="datetimeFigureOut">
              <a:rPr lang="en-GB"/>
              <a:pPr>
                <a:defRPr/>
              </a:pPr>
              <a:t>10/11/2020</a:t>
            </a:fld>
            <a:endParaRPr lang="en-GB"/>
          </a:p>
        </p:txBody>
      </p:sp>
      <p:sp>
        <p:nvSpPr>
          <p:cNvPr id="8" name="Footer Placeholder 4">
            <a:extLst>
              <a:ext uri="{FF2B5EF4-FFF2-40B4-BE49-F238E27FC236}">
                <a16:creationId xmlns:a16="http://schemas.microsoft.com/office/drawing/2014/main" id="{8E9A8681-4319-428C-B10E-F63DB3384F3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DE62FD9D-8B0D-4397-8CE9-7443C7908907}"/>
              </a:ext>
            </a:extLst>
          </p:cNvPr>
          <p:cNvSpPr>
            <a:spLocks noGrp="1"/>
          </p:cNvSpPr>
          <p:nvPr>
            <p:ph type="sldNum" sz="quarter" idx="12"/>
          </p:nvPr>
        </p:nvSpPr>
        <p:spPr/>
        <p:txBody>
          <a:bodyPr/>
          <a:lstStyle>
            <a:lvl1pPr>
              <a:defRPr/>
            </a:lvl1pPr>
          </a:lstStyle>
          <a:p>
            <a:fld id="{0806946A-771D-426A-8D83-B3C2B29AFA6A}" type="slidenum">
              <a:rPr lang="en-GB" altLang="en-US"/>
              <a:pPr/>
              <a:t>‹#›</a:t>
            </a:fld>
            <a:endParaRPr lang="en-GB" altLang="en-US"/>
          </a:p>
        </p:txBody>
      </p:sp>
    </p:spTree>
    <p:extLst>
      <p:ext uri="{BB962C8B-B14F-4D97-AF65-F5344CB8AC3E}">
        <p14:creationId xmlns:p14="http://schemas.microsoft.com/office/powerpoint/2010/main" val="2572954184"/>
      </p:ext>
    </p:extLst>
  </p:cSld>
  <p:clrMapOvr>
    <a:masterClrMapping/>
  </p:clrMapOvr>
  <p:transition spd="slow">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1A277FD-077C-481B-B141-4684544639F5}"/>
              </a:ext>
            </a:extLst>
          </p:cNvPr>
          <p:cNvSpPr>
            <a:spLocks noGrp="1"/>
          </p:cNvSpPr>
          <p:nvPr>
            <p:ph type="dt" sz="half" idx="10"/>
          </p:nvPr>
        </p:nvSpPr>
        <p:spPr/>
        <p:txBody>
          <a:bodyPr/>
          <a:lstStyle>
            <a:lvl1pPr>
              <a:defRPr/>
            </a:lvl1pPr>
          </a:lstStyle>
          <a:p>
            <a:pPr>
              <a:defRPr/>
            </a:pPr>
            <a:fld id="{BE89174B-F714-4E24-9658-3CCE0175DA7F}" type="datetimeFigureOut">
              <a:rPr lang="en-GB"/>
              <a:pPr>
                <a:defRPr/>
              </a:pPr>
              <a:t>10/11/2020</a:t>
            </a:fld>
            <a:endParaRPr lang="en-GB"/>
          </a:p>
        </p:txBody>
      </p:sp>
      <p:sp>
        <p:nvSpPr>
          <p:cNvPr id="6" name="Footer Placeholder 4">
            <a:extLst>
              <a:ext uri="{FF2B5EF4-FFF2-40B4-BE49-F238E27FC236}">
                <a16:creationId xmlns:a16="http://schemas.microsoft.com/office/drawing/2014/main" id="{A763FBFB-BCAE-42D0-ADD9-95C97731950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347EE3C-3484-4BF3-A440-97E6D2B785E4}"/>
              </a:ext>
            </a:extLst>
          </p:cNvPr>
          <p:cNvSpPr>
            <a:spLocks noGrp="1"/>
          </p:cNvSpPr>
          <p:nvPr>
            <p:ph type="sldNum" sz="quarter" idx="12"/>
          </p:nvPr>
        </p:nvSpPr>
        <p:spPr/>
        <p:txBody>
          <a:bodyPr/>
          <a:lstStyle>
            <a:lvl1pPr>
              <a:defRPr/>
            </a:lvl1pPr>
          </a:lstStyle>
          <a:p>
            <a:fld id="{5087EE16-7794-4309-A2C6-45AD4A9A1237}" type="slidenum">
              <a:rPr lang="en-GB" altLang="en-US"/>
              <a:pPr/>
              <a:t>‹#›</a:t>
            </a:fld>
            <a:endParaRPr lang="en-GB" altLang="en-US"/>
          </a:p>
        </p:txBody>
      </p:sp>
    </p:spTree>
    <p:extLst>
      <p:ext uri="{BB962C8B-B14F-4D97-AF65-F5344CB8AC3E}">
        <p14:creationId xmlns:p14="http://schemas.microsoft.com/office/powerpoint/2010/main" val="2041674536"/>
      </p:ext>
    </p:extLst>
  </p:cSld>
  <p:clrMapOvr>
    <a:masterClrMapping/>
  </p:clrMapOvr>
  <p:transition spd="slow">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0BB5F072-84B6-477D-AFC0-9727F1F38A0B}"/>
              </a:ext>
            </a:extLst>
          </p:cNvPr>
          <p:cNvSpPr>
            <a:spLocks noGrp="1"/>
          </p:cNvSpPr>
          <p:nvPr>
            <p:ph type="dt" sz="half" idx="10"/>
          </p:nvPr>
        </p:nvSpPr>
        <p:spPr/>
        <p:txBody>
          <a:bodyPr/>
          <a:lstStyle>
            <a:lvl1pPr>
              <a:defRPr/>
            </a:lvl1pPr>
          </a:lstStyle>
          <a:p>
            <a:pPr>
              <a:defRPr/>
            </a:pPr>
            <a:fld id="{755B4DE3-8E68-464E-988F-5C373C7B8041}" type="datetimeFigureOut">
              <a:rPr lang="en-GB"/>
              <a:pPr>
                <a:defRPr/>
              </a:pPr>
              <a:t>10/11/2020</a:t>
            </a:fld>
            <a:endParaRPr lang="en-GB"/>
          </a:p>
        </p:txBody>
      </p:sp>
      <p:sp>
        <p:nvSpPr>
          <p:cNvPr id="8" name="Footer Placeholder 4">
            <a:extLst>
              <a:ext uri="{FF2B5EF4-FFF2-40B4-BE49-F238E27FC236}">
                <a16:creationId xmlns:a16="http://schemas.microsoft.com/office/drawing/2014/main" id="{232642FE-35A9-41BB-9C4B-F0F1BE2DCB2F}"/>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22EB49CF-2C30-47AB-A892-0FE82DEB2C3A}"/>
              </a:ext>
            </a:extLst>
          </p:cNvPr>
          <p:cNvSpPr>
            <a:spLocks noGrp="1"/>
          </p:cNvSpPr>
          <p:nvPr>
            <p:ph type="sldNum" sz="quarter" idx="12"/>
          </p:nvPr>
        </p:nvSpPr>
        <p:spPr/>
        <p:txBody>
          <a:bodyPr/>
          <a:lstStyle>
            <a:lvl1pPr>
              <a:defRPr/>
            </a:lvl1pPr>
          </a:lstStyle>
          <a:p>
            <a:fld id="{15BF7DC8-4947-4857-B919-AA2948629DA8}" type="slidenum">
              <a:rPr lang="en-GB" altLang="en-US"/>
              <a:pPr/>
              <a:t>‹#›</a:t>
            </a:fld>
            <a:endParaRPr lang="en-GB" altLang="en-US"/>
          </a:p>
        </p:txBody>
      </p:sp>
    </p:spTree>
    <p:extLst>
      <p:ext uri="{BB962C8B-B14F-4D97-AF65-F5344CB8AC3E}">
        <p14:creationId xmlns:p14="http://schemas.microsoft.com/office/powerpoint/2010/main" val="2247571916"/>
      </p:ext>
    </p:extLst>
  </p:cSld>
  <p:clrMapOvr>
    <a:masterClrMapping/>
  </p:clrMapOvr>
  <p:transition spd="slow">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53A21469-82DA-4568-804D-F5E08437BAE0}"/>
              </a:ext>
            </a:extLst>
          </p:cNvPr>
          <p:cNvSpPr>
            <a:spLocks noGrp="1"/>
          </p:cNvSpPr>
          <p:nvPr>
            <p:ph type="dt" sz="half" idx="10"/>
          </p:nvPr>
        </p:nvSpPr>
        <p:spPr/>
        <p:txBody>
          <a:bodyPr/>
          <a:lstStyle>
            <a:lvl1pPr>
              <a:defRPr/>
            </a:lvl1pPr>
          </a:lstStyle>
          <a:p>
            <a:pPr>
              <a:defRPr/>
            </a:pPr>
            <a:fld id="{E60596BE-5768-4235-8FE7-99868A9AD19F}" type="datetimeFigureOut">
              <a:rPr lang="en-GB"/>
              <a:pPr>
                <a:defRPr/>
              </a:pPr>
              <a:t>10/11/2020</a:t>
            </a:fld>
            <a:endParaRPr lang="en-GB"/>
          </a:p>
        </p:txBody>
      </p:sp>
      <p:sp>
        <p:nvSpPr>
          <p:cNvPr id="4" name="Footer Placeholder 4">
            <a:extLst>
              <a:ext uri="{FF2B5EF4-FFF2-40B4-BE49-F238E27FC236}">
                <a16:creationId xmlns:a16="http://schemas.microsoft.com/office/drawing/2014/main" id="{2E2577C2-39A3-46F9-A64B-2436434110C2}"/>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C45950A-464B-44D1-9FF7-86DB31E256D5}"/>
              </a:ext>
            </a:extLst>
          </p:cNvPr>
          <p:cNvSpPr>
            <a:spLocks noGrp="1"/>
          </p:cNvSpPr>
          <p:nvPr>
            <p:ph type="sldNum" sz="quarter" idx="12"/>
          </p:nvPr>
        </p:nvSpPr>
        <p:spPr/>
        <p:txBody>
          <a:bodyPr/>
          <a:lstStyle>
            <a:lvl1pPr>
              <a:defRPr/>
            </a:lvl1pPr>
          </a:lstStyle>
          <a:p>
            <a:fld id="{DD3DD6D1-78B4-4E32-BFF7-AD2577FD8533}" type="slidenum">
              <a:rPr lang="en-GB" altLang="en-US"/>
              <a:pPr/>
              <a:t>‹#›</a:t>
            </a:fld>
            <a:endParaRPr lang="en-GB" altLang="en-US"/>
          </a:p>
        </p:txBody>
      </p:sp>
    </p:spTree>
    <p:extLst>
      <p:ext uri="{BB962C8B-B14F-4D97-AF65-F5344CB8AC3E}">
        <p14:creationId xmlns:p14="http://schemas.microsoft.com/office/powerpoint/2010/main" val="1759268944"/>
      </p:ext>
    </p:extLst>
  </p:cSld>
  <p:clrMapOvr>
    <a:masterClrMapping/>
  </p:clrMapOvr>
  <p:transition spd="slow">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7A8F5B-64B8-4701-92F3-A861C824004C}"/>
              </a:ext>
            </a:extLst>
          </p:cNvPr>
          <p:cNvSpPr>
            <a:spLocks noGrp="1"/>
          </p:cNvSpPr>
          <p:nvPr>
            <p:ph type="dt" sz="half" idx="10"/>
          </p:nvPr>
        </p:nvSpPr>
        <p:spPr/>
        <p:txBody>
          <a:bodyPr/>
          <a:lstStyle>
            <a:lvl1pPr>
              <a:defRPr/>
            </a:lvl1pPr>
          </a:lstStyle>
          <a:p>
            <a:pPr>
              <a:defRPr/>
            </a:pPr>
            <a:fld id="{A609953C-152B-4EE6-AB7C-0115AA01FD52}" type="datetimeFigureOut">
              <a:rPr lang="en-GB"/>
              <a:pPr>
                <a:defRPr/>
              </a:pPr>
              <a:t>10/11/2020</a:t>
            </a:fld>
            <a:endParaRPr lang="en-GB"/>
          </a:p>
        </p:txBody>
      </p:sp>
      <p:sp>
        <p:nvSpPr>
          <p:cNvPr id="3" name="Footer Placeholder 2">
            <a:extLst>
              <a:ext uri="{FF2B5EF4-FFF2-40B4-BE49-F238E27FC236}">
                <a16:creationId xmlns:a16="http://schemas.microsoft.com/office/drawing/2014/main" id="{84C0441F-EAE2-4217-924B-2E69D5B822E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87C473CA-F0AB-41BA-970F-7AB86F4FABAA}"/>
              </a:ext>
            </a:extLst>
          </p:cNvPr>
          <p:cNvSpPr>
            <a:spLocks noGrp="1"/>
          </p:cNvSpPr>
          <p:nvPr>
            <p:ph type="sldNum" sz="quarter" idx="12"/>
          </p:nvPr>
        </p:nvSpPr>
        <p:spPr/>
        <p:txBody>
          <a:bodyPr/>
          <a:lstStyle>
            <a:lvl1pPr>
              <a:defRPr/>
            </a:lvl1pPr>
          </a:lstStyle>
          <a:p>
            <a:fld id="{5CD5B450-82CD-423F-8439-75190D7551D1}" type="slidenum">
              <a:rPr lang="en-GB" altLang="en-US"/>
              <a:pPr/>
              <a:t>‹#›</a:t>
            </a:fld>
            <a:endParaRPr lang="en-GB" altLang="en-US"/>
          </a:p>
        </p:txBody>
      </p:sp>
    </p:spTree>
    <p:extLst>
      <p:ext uri="{BB962C8B-B14F-4D97-AF65-F5344CB8AC3E}">
        <p14:creationId xmlns:p14="http://schemas.microsoft.com/office/powerpoint/2010/main" val="3486895028"/>
      </p:ext>
    </p:extLst>
  </p:cSld>
  <p:clrMapOvr>
    <a:masterClrMapping/>
  </p:clrMapOvr>
  <p:transition spd="slow">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1E8F01D-5AD7-41B0-8B04-FDA1C8763566}"/>
              </a:ext>
            </a:extLst>
          </p:cNvPr>
          <p:cNvSpPr>
            <a:spLocks noGrp="1"/>
          </p:cNvSpPr>
          <p:nvPr>
            <p:ph type="dt" sz="half" idx="10"/>
          </p:nvPr>
        </p:nvSpPr>
        <p:spPr/>
        <p:txBody>
          <a:bodyPr/>
          <a:lstStyle>
            <a:lvl1pPr>
              <a:defRPr/>
            </a:lvl1pPr>
          </a:lstStyle>
          <a:p>
            <a:pPr>
              <a:defRPr/>
            </a:pPr>
            <a:fld id="{3561B5F6-C1F2-465C-BEA9-4EE6CF64B8D8}" type="datetimeFigureOut">
              <a:rPr lang="en-GB"/>
              <a:pPr>
                <a:defRPr/>
              </a:pPr>
              <a:t>10/11/2020</a:t>
            </a:fld>
            <a:endParaRPr lang="en-GB"/>
          </a:p>
        </p:txBody>
      </p:sp>
      <p:sp>
        <p:nvSpPr>
          <p:cNvPr id="6" name="Footer Placeholder 4">
            <a:extLst>
              <a:ext uri="{FF2B5EF4-FFF2-40B4-BE49-F238E27FC236}">
                <a16:creationId xmlns:a16="http://schemas.microsoft.com/office/drawing/2014/main" id="{83BF7337-F769-457F-BC17-D266A0F0347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DA71B4E-EB39-4FC9-BC8D-5688A3E35591}"/>
              </a:ext>
            </a:extLst>
          </p:cNvPr>
          <p:cNvSpPr>
            <a:spLocks noGrp="1"/>
          </p:cNvSpPr>
          <p:nvPr>
            <p:ph type="sldNum" sz="quarter" idx="12"/>
          </p:nvPr>
        </p:nvSpPr>
        <p:spPr/>
        <p:txBody>
          <a:bodyPr/>
          <a:lstStyle>
            <a:lvl1pPr>
              <a:defRPr/>
            </a:lvl1pPr>
          </a:lstStyle>
          <a:p>
            <a:fld id="{66928D6B-06D7-476C-8803-C9B7988252AE}" type="slidenum">
              <a:rPr lang="en-GB" altLang="en-US"/>
              <a:pPr/>
              <a:t>‹#›</a:t>
            </a:fld>
            <a:endParaRPr lang="en-GB" altLang="en-US"/>
          </a:p>
        </p:txBody>
      </p:sp>
    </p:spTree>
    <p:extLst>
      <p:ext uri="{BB962C8B-B14F-4D97-AF65-F5344CB8AC3E}">
        <p14:creationId xmlns:p14="http://schemas.microsoft.com/office/powerpoint/2010/main" val="1876822066"/>
      </p:ext>
    </p:extLst>
  </p:cSld>
  <p:clrMapOvr>
    <a:masterClrMapping/>
  </p:clrMapOvr>
  <p:transition spd="slow">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53F9773D-17C6-4707-8646-7DC7C6758327}"/>
              </a:ext>
            </a:extLst>
          </p:cNvPr>
          <p:cNvCxnSpPr/>
          <p:nvPr/>
        </p:nvCxnSpPr>
        <p:spPr>
          <a:xfrm flipV="1">
            <a:off x="8386763" y="5264150"/>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57200" y="4960138"/>
            <a:ext cx="7772400" cy="1463040"/>
          </a:xfrm>
        </p:spPr>
        <p:txBody>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4">
            <a:extLst>
              <a:ext uri="{FF2B5EF4-FFF2-40B4-BE49-F238E27FC236}">
                <a16:creationId xmlns:a16="http://schemas.microsoft.com/office/drawing/2014/main" id="{B8DC5E73-33F1-45A3-8698-1FA86D18D5B9}"/>
              </a:ext>
            </a:extLst>
          </p:cNvPr>
          <p:cNvSpPr>
            <a:spLocks noGrp="1"/>
          </p:cNvSpPr>
          <p:nvPr>
            <p:ph type="dt" sz="half" idx="10"/>
          </p:nvPr>
        </p:nvSpPr>
        <p:spPr/>
        <p:txBody>
          <a:bodyPr/>
          <a:lstStyle>
            <a:lvl1pPr>
              <a:defRPr/>
            </a:lvl1pPr>
          </a:lstStyle>
          <a:p>
            <a:pPr>
              <a:defRPr/>
            </a:pPr>
            <a:fld id="{6B894EE1-3A55-48E5-89F5-9A76711D3FF4}" type="datetimeFigureOut">
              <a:rPr lang="en-GB"/>
              <a:pPr>
                <a:defRPr/>
              </a:pPr>
              <a:t>10/11/2020</a:t>
            </a:fld>
            <a:endParaRPr lang="en-GB"/>
          </a:p>
        </p:txBody>
      </p:sp>
      <p:sp>
        <p:nvSpPr>
          <p:cNvPr id="7" name="Footer Placeholder 5">
            <a:extLst>
              <a:ext uri="{FF2B5EF4-FFF2-40B4-BE49-F238E27FC236}">
                <a16:creationId xmlns:a16="http://schemas.microsoft.com/office/drawing/2014/main" id="{C8ED44FC-D4D9-41F9-8058-72E89E3DECDB}"/>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F345E4A2-78A4-4AB6-A978-955B7BAB92C9}"/>
              </a:ext>
            </a:extLst>
          </p:cNvPr>
          <p:cNvSpPr>
            <a:spLocks noGrp="1"/>
          </p:cNvSpPr>
          <p:nvPr>
            <p:ph type="sldNum" sz="quarter" idx="12"/>
          </p:nvPr>
        </p:nvSpPr>
        <p:spPr/>
        <p:txBody>
          <a:bodyPr/>
          <a:lstStyle>
            <a:lvl1pPr>
              <a:defRPr/>
            </a:lvl1pPr>
          </a:lstStyle>
          <a:p>
            <a:fld id="{2B651D83-8443-4E34-A83F-978B1DABA04F}" type="slidenum">
              <a:rPr lang="en-GB" altLang="en-US"/>
              <a:pPr/>
              <a:t>‹#›</a:t>
            </a:fld>
            <a:endParaRPr lang="en-GB" altLang="en-US"/>
          </a:p>
        </p:txBody>
      </p:sp>
    </p:spTree>
    <p:extLst>
      <p:ext uri="{BB962C8B-B14F-4D97-AF65-F5344CB8AC3E}">
        <p14:creationId xmlns:p14="http://schemas.microsoft.com/office/powerpoint/2010/main" val="1995849868"/>
      </p:ext>
    </p:extLst>
  </p:cSld>
  <p:clrMapOvr>
    <a:masterClrMapping/>
  </p:clrMapOvr>
  <p:transition spd="slow">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3DA6DF2-B13C-4027-9C47-0307B5D01293}"/>
              </a:ext>
            </a:extLst>
          </p:cNvPr>
          <p:cNvSpPr>
            <a:spLocks noGrp="1"/>
          </p:cNvSpPr>
          <p:nvPr>
            <p:ph type="dt" sz="half" idx="10"/>
          </p:nvPr>
        </p:nvSpPr>
        <p:spPr/>
        <p:txBody>
          <a:bodyPr/>
          <a:lstStyle>
            <a:lvl1pPr>
              <a:defRPr/>
            </a:lvl1pPr>
          </a:lstStyle>
          <a:p>
            <a:pPr>
              <a:defRPr/>
            </a:pPr>
            <a:fld id="{10EFDCE8-982C-47A7-8054-B8C6AB474306}" type="datetimeFigureOut">
              <a:rPr lang="en-GB"/>
              <a:pPr>
                <a:defRPr/>
              </a:pPr>
              <a:t>10/11/2020</a:t>
            </a:fld>
            <a:endParaRPr lang="en-GB"/>
          </a:p>
        </p:txBody>
      </p:sp>
      <p:sp>
        <p:nvSpPr>
          <p:cNvPr id="5" name="Footer Placeholder 4">
            <a:extLst>
              <a:ext uri="{FF2B5EF4-FFF2-40B4-BE49-F238E27FC236}">
                <a16:creationId xmlns:a16="http://schemas.microsoft.com/office/drawing/2014/main" id="{39309F12-3A3F-4208-9C9E-56B7418346B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B3724F2-A342-4820-8177-D8C6FFAA7317}"/>
              </a:ext>
            </a:extLst>
          </p:cNvPr>
          <p:cNvSpPr>
            <a:spLocks noGrp="1"/>
          </p:cNvSpPr>
          <p:nvPr>
            <p:ph type="sldNum" sz="quarter" idx="12"/>
          </p:nvPr>
        </p:nvSpPr>
        <p:spPr/>
        <p:txBody>
          <a:bodyPr/>
          <a:lstStyle>
            <a:lvl1pPr>
              <a:defRPr/>
            </a:lvl1pPr>
          </a:lstStyle>
          <a:p>
            <a:fld id="{21F26391-3D96-4B16-8254-9DD6A89889CC}" type="slidenum">
              <a:rPr lang="en-GB" altLang="en-US"/>
              <a:pPr/>
              <a:t>‹#›</a:t>
            </a:fld>
            <a:endParaRPr lang="en-GB" altLang="en-US"/>
          </a:p>
        </p:txBody>
      </p:sp>
    </p:spTree>
    <p:extLst>
      <p:ext uri="{BB962C8B-B14F-4D97-AF65-F5344CB8AC3E}">
        <p14:creationId xmlns:p14="http://schemas.microsoft.com/office/powerpoint/2010/main" val="1557022684"/>
      </p:ext>
    </p:extLst>
  </p:cSld>
  <p:clrMapOvr>
    <a:masterClrMapping/>
  </p:clrMapOvr>
  <p:transition spd="slow">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16486B0-A479-4ACA-BB0C-B8DF7131BCE6}"/>
              </a:ext>
            </a:extLst>
          </p:cNvPr>
          <p:cNvCxnSpPr/>
          <p:nvPr/>
        </p:nvCxnSpPr>
        <p:spPr>
          <a:xfrm rot="5400000" flipV="1">
            <a:off x="10058400" y="5873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F3D19F97-C3BE-45AC-93AE-4EABEB7D6B3A}"/>
              </a:ext>
            </a:extLst>
          </p:cNvPr>
          <p:cNvSpPr>
            <a:spLocks noGrp="1"/>
          </p:cNvSpPr>
          <p:nvPr>
            <p:ph type="dt" sz="half" idx="10"/>
          </p:nvPr>
        </p:nvSpPr>
        <p:spPr/>
        <p:txBody>
          <a:bodyPr/>
          <a:lstStyle>
            <a:lvl1pPr>
              <a:defRPr/>
            </a:lvl1pPr>
          </a:lstStyle>
          <a:p>
            <a:pPr>
              <a:defRPr/>
            </a:pPr>
            <a:fld id="{27237A25-6A0B-4864-BE9A-B17D03E3F8A6}" type="datetimeFigureOut">
              <a:rPr lang="en-GB"/>
              <a:pPr>
                <a:defRPr/>
              </a:pPr>
              <a:t>10/11/2020</a:t>
            </a:fld>
            <a:endParaRPr lang="en-GB"/>
          </a:p>
        </p:txBody>
      </p:sp>
      <p:sp>
        <p:nvSpPr>
          <p:cNvPr id="6" name="Footer Placeholder 4">
            <a:extLst>
              <a:ext uri="{FF2B5EF4-FFF2-40B4-BE49-F238E27FC236}">
                <a16:creationId xmlns:a16="http://schemas.microsoft.com/office/drawing/2014/main" id="{6659EB32-1BEF-41C6-B44D-AF55CFA5CA6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7AFE5C0-5569-4723-BAB4-79C2CF196984}"/>
              </a:ext>
            </a:extLst>
          </p:cNvPr>
          <p:cNvSpPr>
            <a:spLocks noGrp="1"/>
          </p:cNvSpPr>
          <p:nvPr>
            <p:ph type="sldNum" sz="quarter" idx="12"/>
          </p:nvPr>
        </p:nvSpPr>
        <p:spPr/>
        <p:txBody>
          <a:bodyPr/>
          <a:lstStyle>
            <a:lvl1pPr>
              <a:defRPr/>
            </a:lvl1pPr>
          </a:lstStyle>
          <a:p>
            <a:fld id="{D0FD6966-6874-42F5-9032-83D490260C2F}" type="slidenum">
              <a:rPr lang="en-GB" altLang="en-US"/>
              <a:pPr/>
              <a:t>‹#›</a:t>
            </a:fld>
            <a:endParaRPr lang="en-GB" altLang="en-US"/>
          </a:p>
        </p:txBody>
      </p:sp>
    </p:spTree>
    <p:extLst>
      <p:ext uri="{BB962C8B-B14F-4D97-AF65-F5344CB8AC3E}">
        <p14:creationId xmlns:p14="http://schemas.microsoft.com/office/powerpoint/2010/main" val="1040320088"/>
      </p:ext>
    </p:extLst>
  </p:cSld>
  <p:clrMapOvr>
    <a:masterClrMapping/>
  </p:clrMapOvr>
  <p:transition spd="slow">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E17FC1-CDC0-4EF2-A5AA-FA1936DD990E}"/>
              </a:ext>
            </a:extLst>
          </p:cNvPr>
          <p:cNvSpPr>
            <a:spLocks noGrp="1"/>
          </p:cNvSpPr>
          <p:nvPr>
            <p:ph type="title"/>
          </p:nvPr>
        </p:nvSpPr>
        <p:spPr>
          <a:xfrm>
            <a:off x="1023938" y="585788"/>
            <a:ext cx="9720262" cy="1498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15830A67-A019-4CE8-9DD6-2D298DEEFE35}"/>
              </a:ext>
            </a:extLst>
          </p:cNvPr>
          <p:cNvSpPr>
            <a:spLocks noGrp="1"/>
          </p:cNvSpPr>
          <p:nvPr>
            <p:ph type="body" idx="1"/>
          </p:nvPr>
        </p:nvSpPr>
        <p:spPr bwMode="auto">
          <a:xfrm>
            <a:off x="1023938" y="2286000"/>
            <a:ext cx="9720262"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5720" rIns="4572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75A46E9-C918-411F-A667-73D84E1F86CB}"/>
              </a:ext>
            </a:extLst>
          </p:cNvPr>
          <p:cNvSpPr>
            <a:spLocks noGrp="1"/>
          </p:cNvSpPr>
          <p:nvPr>
            <p:ph type="dt" sz="half" idx="2"/>
          </p:nvPr>
        </p:nvSpPr>
        <p:spPr>
          <a:xfrm>
            <a:off x="1023938" y="6470650"/>
            <a:ext cx="2154237" cy="274638"/>
          </a:xfrm>
          <a:prstGeom prst="rect">
            <a:avLst/>
          </a:prstGeom>
        </p:spPr>
        <p:txBody>
          <a:bodyPr vert="horz" lIns="91440" tIns="45720" rIns="91440" bIns="45720" rtlCol="0" anchor="ctr"/>
          <a:lstStyle>
            <a:lvl1pPr algn="l" fontAlgn="auto">
              <a:spcBef>
                <a:spcPts val="0"/>
              </a:spcBef>
              <a:spcAft>
                <a:spcPts val="0"/>
              </a:spcAft>
              <a:defRPr sz="1000" smtClean="0">
                <a:solidFill>
                  <a:schemeClr val="tx1">
                    <a:lumMod val="95000"/>
                    <a:lumOff val="5000"/>
                  </a:schemeClr>
                </a:solidFill>
                <a:latin typeface="+mj-lt"/>
                <a:cs typeface="+mn-cs"/>
              </a:defRPr>
            </a:lvl1pPr>
          </a:lstStyle>
          <a:p>
            <a:pPr>
              <a:defRPr/>
            </a:pPr>
            <a:fld id="{36078BB8-4122-4192-9812-2CC57F29925A}" type="datetimeFigureOut">
              <a:rPr lang="en-GB"/>
              <a:pPr>
                <a:defRPr/>
              </a:pPr>
              <a:t>10/11/2020</a:t>
            </a:fld>
            <a:endParaRPr lang="en-GB"/>
          </a:p>
        </p:txBody>
      </p:sp>
      <p:sp>
        <p:nvSpPr>
          <p:cNvPr id="5" name="Footer Placeholder 4">
            <a:extLst>
              <a:ext uri="{FF2B5EF4-FFF2-40B4-BE49-F238E27FC236}">
                <a16:creationId xmlns:a16="http://schemas.microsoft.com/office/drawing/2014/main" id="{8CFBF1E5-0F07-462A-8D4F-FAEFCE109B17}"/>
              </a:ext>
            </a:extLst>
          </p:cNvPr>
          <p:cNvSpPr>
            <a:spLocks noGrp="1"/>
          </p:cNvSpPr>
          <p:nvPr>
            <p:ph type="ftr" sz="quarter" idx="3"/>
          </p:nvPr>
        </p:nvSpPr>
        <p:spPr>
          <a:xfrm>
            <a:off x="4843463" y="6470650"/>
            <a:ext cx="5900737" cy="274638"/>
          </a:xfrm>
          <a:prstGeom prst="rect">
            <a:avLst/>
          </a:prstGeom>
        </p:spPr>
        <p:txBody>
          <a:bodyPr vert="horz" lIns="91440" tIns="45720" rIns="91440" bIns="45720" rtlCol="0" anchor="ctr"/>
          <a:lstStyle>
            <a:lvl1pPr algn="r" fontAlgn="auto">
              <a:spcBef>
                <a:spcPts val="0"/>
              </a:spcBef>
              <a:spcAft>
                <a:spcPts val="0"/>
              </a:spcAft>
              <a:defRPr sz="1000" cap="all" baseline="0">
                <a:solidFill>
                  <a:schemeClr val="tx1">
                    <a:lumMod val="95000"/>
                    <a:lumOff val="5000"/>
                  </a:schemeClr>
                </a:solidFill>
                <a:latin typeface="+mj-lt"/>
                <a:cs typeface="+mn-cs"/>
              </a:defRPr>
            </a:lvl1pPr>
          </a:lstStyle>
          <a:p>
            <a:pPr>
              <a:defRPr/>
            </a:pPr>
            <a:endParaRPr lang="en-GB"/>
          </a:p>
        </p:txBody>
      </p:sp>
      <p:sp>
        <p:nvSpPr>
          <p:cNvPr id="6" name="Slide Number Placeholder 5">
            <a:extLst>
              <a:ext uri="{FF2B5EF4-FFF2-40B4-BE49-F238E27FC236}">
                <a16:creationId xmlns:a16="http://schemas.microsoft.com/office/drawing/2014/main" id="{29A3E295-E254-47A2-AEA0-F51FAFB87E71}"/>
              </a:ext>
            </a:extLst>
          </p:cNvPr>
          <p:cNvSpPr>
            <a:spLocks noGrp="1"/>
          </p:cNvSpPr>
          <p:nvPr>
            <p:ph type="sldNum" sz="quarter" idx="4"/>
          </p:nvPr>
        </p:nvSpPr>
        <p:spPr>
          <a:xfrm>
            <a:off x="10837863" y="6470650"/>
            <a:ext cx="973137" cy="274638"/>
          </a:xfrm>
          <a:prstGeom prst="rect">
            <a:avLst/>
          </a:prstGeom>
        </p:spPr>
        <p:txBody>
          <a:bodyPr vert="horz" wrap="square" lIns="91440" tIns="45720" rIns="91440" bIns="45720" numCol="1" anchor="ctr" anchorCtr="0" compatLnSpc="1">
            <a:prstTxWarp prst="textNoShape">
              <a:avLst/>
            </a:prstTxWarp>
          </a:bodyPr>
          <a:lstStyle>
            <a:lvl1pPr>
              <a:defRPr sz="1000">
                <a:solidFill>
                  <a:srgbClr val="0D0D0D"/>
                </a:solidFill>
                <a:latin typeface="Tw Cen MT Condensed" panose="020B0606020104020203" pitchFamily="34" charset="0"/>
              </a:defRPr>
            </a:lvl1pPr>
          </a:lstStyle>
          <a:p>
            <a:fld id="{F80AA5A8-AB29-4F59-BEB5-76DAD25A1239}" type="slidenum">
              <a:rPr lang="en-GB" altLang="en-US"/>
              <a:pPr/>
              <a:t>‹#›</a:t>
            </a:fld>
            <a:endParaRPr lang="en-GB" altLang="en-US"/>
          </a:p>
        </p:txBody>
      </p:sp>
      <p:cxnSp>
        <p:nvCxnSpPr>
          <p:cNvPr id="7" name="Straight Connector 6">
            <a:extLst>
              <a:ext uri="{FF2B5EF4-FFF2-40B4-BE49-F238E27FC236}">
                <a16:creationId xmlns:a16="http://schemas.microsoft.com/office/drawing/2014/main" id="{C49290CD-963E-4862-8DFC-C4E6B2E6DFB8}"/>
              </a:ext>
            </a:extLst>
          </p:cNvPr>
          <p:cNvCxnSpPr/>
          <p:nvPr/>
        </p:nvCxnSpPr>
        <p:spPr>
          <a:xfrm flipV="1">
            <a:off x="762000" y="82708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719" r:id="rId1"/>
    <p:sldLayoutId id="2147483713" r:id="rId2"/>
    <p:sldLayoutId id="2147483720" r:id="rId3"/>
    <p:sldLayoutId id="2147483714" r:id="rId4"/>
    <p:sldLayoutId id="2147483715" r:id="rId5"/>
    <p:sldLayoutId id="2147483716" r:id="rId6"/>
    <p:sldLayoutId id="2147483721" r:id="rId7"/>
    <p:sldLayoutId id="2147483717" r:id="rId8"/>
    <p:sldLayoutId id="2147483722" r:id="rId9"/>
    <p:sldLayoutId id="2147483718" r:id="rId10"/>
    <p:sldLayoutId id="2147483723" r:id="rId11"/>
  </p:sldLayoutIdLst>
  <p:transition spd="slow">
    <p:dissolve/>
  </p:transition>
  <p:txStyles>
    <p:titleStyle>
      <a:lvl1pPr algn="l" rtl="0" fontAlgn="base">
        <a:lnSpc>
          <a:spcPct val="80000"/>
        </a:lnSpc>
        <a:spcBef>
          <a:spcPct val="0"/>
        </a:spcBef>
        <a:spcAft>
          <a:spcPct val="0"/>
        </a:spcAft>
        <a:defRPr sz="5000" kern="1200" cap="all" spc="100">
          <a:solidFill>
            <a:srgbClr val="0D0D0D"/>
          </a:solidFill>
          <a:latin typeface="+mj-lt"/>
          <a:ea typeface="+mj-ea"/>
          <a:cs typeface="+mj-cs"/>
        </a:defRPr>
      </a:lvl1pPr>
      <a:lvl2pPr algn="l" rtl="0" fontAlgn="base">
        <a:lnSpc>
          <a:spcPct val="80000"/>
        </a:lnSpc>
        <a:spcBef>
          <a:spcPct val="0"/>
        </a:spcBef>
        <a:spcAft>
          <a:spcPct val="0"/>
        </a:spcAft>
        <a:defRPr sz="5000">
          <a:solidFill>
            <a:srgbClr val="0D0D0D"/>
          </a:solidFill>
          <a:latin typeface="Tw Cen MT Condensed" panose="020B0606020104020203" pitchFamily="34" charset="0"/>
        </a:defRPr>
      </a:lvl2pPr>
      <a:lvl3pPr algn="l" rtl="0" fontAlgn="base">
        <a:lnSpc>
          <a:spcPct val="80000"/>
        </a:lnSpc>
        <a:spcBef>
          <a:spcPct val="0"/>
        </a:spcBef>
        <a:spcAft>
          <a:spcPct val="0"/>
        </a:spcAft>
        <a:defRPr sz="5000">
          <a:solidFill>
            <a:srgbClr val="0D0D0D"/>
          </a:solidFill>
          <a:latin typeface="Tw Cen MT Condensed" panose="020B0606020104020203" pitchFamily="34" charset="0"/>
        </a:defRPr>
      </a:lvl3pPr>
      <a:lvl4pPr algn="l" rtl="0" fontAlgn="base">
        <a:lnSpc>
          <a:spcPct val="80000"/>
        </a:lnSpc>
        <a:spcBef>
          <a:spcPct val="0"/>
        </a:spcBef>
        <a:spcAft>
          <a:spcPct val="0"/>
        </a:spcAft>
        <a:defRPr sz="5000">
          <a:solidFill>
            <a:srgbClr val="0D0D0D"/>
          </a:solidFill>
          <a:latin typeface="Tw Cen MT Condensed" panose="020B0606020104020203" pitchFamily="34" charset="0"/>
        </a:defRPr>
      </a:lvl4pPr>
      <a:lvl5pPr algn="l" rtl="0" fontAlgn="base">
        <a:lnSpc>
          <a:spcPct val="80000"/>
        </a:lnSpc>
        <a:spcBef>
          <a:spcPct val="0"/>
        </a:spcBef>
        <a:spcAft>
          <a:spcPct val="0"/>
        </a:spcAft>
        <a:defRPr sz="5000">
          <a:solidFill>
            <a:srgbClr val="0D0D0D"/>
          </a:solidFill>
          <a:latin typeface="Tw Cen MT Condensed" panose="020B0606020104020203" pitchFamily="34" charset="0"/>
        </a:defRPr>
      </a:lvl5pPr>
      <a:lvl6pPr marL="457200" algn="l" rtl="0" fontAlgn="base">
        <a:lnSpc>
          <a:spcPct val="80000"/>
        </a:lnSpc>
        <a:spcBef>
          <a:spcPct val="0"/>
        </a:spcBef>
        <a:spcAft>
          <a:spcPct val="0"/>
        </a:spcAft>
        <a:defRPr sz="5000">
          <a:solidFill>
            <a:srgbClr val="0D0D0D"/>
          </a:solidFill>
          <a:latin typeface="Tw Cen MT Condensed" panose="020B0606020104020203" pitchFamily="34" charset="0"/>
        </a:defRPr>
      </a:lvl6pPr>
      <a:lvl7pPr marL="914400" algn="l" rtl="0" fontAlgn="base">
        <a:lnSpc>
          <a:spcPct val="80000"/>
        </a:lnSpc>
        <a:spcBef>
          <a:spcPct val="0"/>
        </a:spcBef>
        <a:spcAft>
          <a:spcPct val="0"/>
        </a:spcAft>
        <a:defRPr sz="5000">
          <a:solidFill>
            <a:srgbClr val="0D0D0D"/>
          </a:solidFill>
          <a:latin typeface="Tw Cen MT Condensed" panose="020B0606020104020203" pitchFamily="34" charset="0"/>
        </a:defRPr>
      </a:lvl7pPr>
      <a:lvl8pPr marL="1371600" algn="l" rtl="0" fontAlgn="base">
        <a:lnSpc>
          <a:spcPct val="80000"/>
        </a:lnSpc>
        <a:spcBef>
          <a:spcPct val="0"/>
        </a:spcBef>
        <a:spcAft>
          <a:spcPct val="0"/>
        </a:spcAft>
        <a:defRPr sz="5000">
          <a:solidFill>
            <a:srgbClr val="0D0D0D"/>
          </a:solidFill>
          <a:latin typeface="Tw Cen MT Condensed" panose="020B0606020104020203" pitchFamily="34" charset="0"/>
        </a:defRPr>
      </a:lvl8pPr>
      <a:lvl9pPr marL="1828800" algn="l" rtl="0" fontAlgn="base">
        <a:lnSpc>
          <a:spcPct val="80000"/>
        </a:lnSpc>
        <a:spcBef>
          <a:spcPct val="0"/>
        </a:spcBef>
        <a:spcAft>
          <a:spcPct val="0"/>
        </a:spcAft>
        <a:defRPr sz="5000">
          <a:solidFill>
            <a:srgbClr val="0D0D0D"/>
          </a:solidFill>
          <a:latin typeface="Tw Cen MT Condensed" panose="020B0606020104020203" pitchFamily="34" charset="0"/>
        </a:defRPr>
      </a:lvl9pPr>
    </p:titleStyle>
    <p:bodyStyle>
      <a:lvl1pPr marL="90488" indent="-90488" algn="l" rtl="0" fontAlgn="base">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13" indent="-136525" algn="l" rtl="0" fontAlgn="base">
        <a:lnSpc>
          <a:spcPct val="90000"/>
        </a:lnSpc>
        <a:spcBef>
          <a:spcPts val="200"/>
        </a:spcBef>
        <a:spcAft>
          <a:spcPts val="400"/>
        </a:spcAft>
        <a:buClr>
          <a:schemeClr val="accent1"/>
        </a:buClr>
        <a:buFont typeface="Wingdings 3" panose="05040102010807070707" pitchFamily="18" charset="2"/>
        <a:buChar char=""/>
        <a:defRPr kern="1200">
          <a:solidFill>
            <a:schemeClr val="tx1"/>
          </a:solidFill>
          <a:latin typeface="+mn-lt"/>
          <a:ea typeface="+mn-ea"/>
          <a:cs typeface="+mn-cs"/>
        </a:defRPr>
      </a:lvl2pPr>
      <a:lvl3pPr marL="447675" indent="-136525" algn="l" rtl="0" fontAlgn="base">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3pPr>
      <a:lvl4pPr marL="593725" indent="-136525" algn="l" rtl="0" fontAlgn="base">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4pPr>
      <a:lvl5pPr marL="776288" indent="-136525" algn="l" rtl="0" fontAlgn="base">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youtube.com/watch?v=R-sGvh6tI0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hakank.org/weka/iris.arf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youtube.com/watch?v=aF7FEjplYPg"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B6DD2-EB15-4F2C-B806-F1E9C0894661}"/>
              </a:ext>
            </a:extLst>
          </p:cNvPr>
          <p:cNvSpPr>
            <a:spLocks noGrp="1"/>
          </p:cNvSpPr>
          <p:nvPr>
            <p:ph type="ctrTitle"/>
          </p:nvPr>
        </p:nvSpPr>
        <p:spPr>
          <a:xfrm>
            <a:off x="457200" y="4959350"/>
            <a:ext cx="7772400" cy="1463675"/>
          </a:xfrm>
        </p:spPr>
        <p:txBody>
          <a:bodyPr/>
          <a:lstStyle/>
          <a:p>
            <a:pPr algn="ctr" fontAlgn="auto">
              <a:spcAft>
                <a:spcPts val="0"/>
              </a:spcAft>
              <a:defRPr/>
            </a:pPr>
            <a:r>
              <a:rPr lang="en-GB" b="1" dirty="0">
                <a:solidFill>
                  <a:schemeClr val="tx1">
                    <a:lumMod val="95000"/>
                    <a:lumOff val="5000"/>
                  </a:schemeClr>
                </a:solidFill>
              </a:rPr>
              <a:t>Data Mining With </a:t>
            </a:r>
            <a:r>
              <a:rPr lang="en-GB" b="1" dirty="0" err="1">
                <a:solidFill>
                  <a:schemeClr val="tx1">
                    <a:lumMod val="95000"/>
                    <a:lumOff val="5000"/>
                  </a:schemeClr>
                </a:solidFill>
              </a:rPr>
              <a:t>Weka</a:t>
            </a:r>
            <a:r>
              <a:rPr lang="en-GB" b="1" dirty="0">
                <a:solidFill>
                  <a:schemeClr val="tx1">
                    <a:lumMod val="95000"/>
                    <a:lumOff val="5000"/>
                  </a:schemeClr>
                </a:solidFill>
              </a:rPr>
              <a:t> </a:t>
            </a:r>
          </a:p>
        </p:txBody>
      </p:sp>
      <p:pic>
        <p:nvPicPr>
          <p:cNvPr id="7171" name="Picture 2" descr="Image result for weka">
            <a:extLst>
              <a:ext uri="{FF2B5EF4-FFF2-40B4-BE49-F238E27FC236}">
                <a16:creationId xmlns:a16="http://schemas.microsoft.com/office/drawing/2014/main" id="{CC5FC418-DF47-48F5-9E52-D94CD21362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8338" y="4884738"/>
            <a:ext cx="1531937" cy="153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51E3C-BDDC-4300-82DF-850F21A1FDB6}"/>
              </a:ext>
            </a:extLst>
          </p:cNvPr>
          <p:cNvSpPr>
            <a:spLocks noGrp="1"/>
          </p:cNvSpPr>
          <p:nvPr>
            <p:ph type="title"/>
          </p:nvPr>
        </p:nvSpPr>
        <p:spPr>
          <a:xfrm>
            <a:off x="1023938" y="312738"/>
            <a:ext cx="9720262" cy="1500187"/>
          </a:xfrm>
        </p:spPr>
        <p:txBody>
          <a:bodyPr/>
          <a:lstStyle/>
          <a:p>
            <a:pPr fontAlgn="auto">
              <a:spcAft>
                <a:spcPts val="0"/>
              </a:spcAft>
              <a:defRPr/>
            </a:pPr>
            <a:r>
              <a:rPr lang="en-GB" sz="4000" b="1" dirty="0">
                <a:solidFill>
                  <a:schemeClr val="accent2"/>
                </a:solidFill>
              </a:rPr>
              <a:t>WEKA Tutorial </a:t>
            </a:r>
          </a:p>
        </p:txBody>
      </p:sp>
      <p:sp>
        <p:nvSpPr>
          <p:cNvPr id="3" name="Content Placeholder 2">
            <a:extLst>
              <a:ext uri="{FF2B5EF4-FFF2-40B4-BE49-F238E27FC236}">
                <a16:creationId xmlns:a16="http://schemas.microsoft.com/office/drawing/2014/main" id="{3CCA07C0-94D7-432D-B304-8F25467EEB8F}"/>
              </a:ext>
            </a:extLst>
          </p:cNvPr>
          <p:cNvSpPr>
            <a:spLocks noGrp="1"/>
          </p:cNvSpPr>
          <p:nvPr>
            <p:ph idx="1"/>
          </p:nvPr>
        </p:nvSpPr>
        <p:spPr>
          <a:xfrm>
            <a:off x="1023938" y="1458913"/>
            <a:ext cx="9720262" cy="5029200"/>
          </a:xfrm>
        </p:spPr>
        <p:txBody>
          <a:bodyPr/>
          <a:lstStyle/>
          <a:p>
            <a:pPr lvl="1"/>
            <a:r>
              <a:rPr lang="en-US" altLang="en-US" sz="3600"/>
              <a:t> This is a tutorial for those who are not familiar with </a:t>
            </a:r>
            <a:r>
              <a:rPr lang="en-US" altLang="en-US" sz="3600" b="1">
                <a:solidFill>
                  <a:schemeClr val="accent2"/>
                </a:solidFill>
              </a:rPr>
              <a:t>WEKA</a:t>
            </a:r>
            <a:r>
              <a:rPr lang="en-US" altLang="en-US" sz="3600"/>
              <a:t>.</a:t>
            </a:r>
          </a:p>
          <a:p>
            <a:pPr lvl="1"/>
            <a:r>
              <a:rPr lang="en-US" altLang="en-US" sz="3600" b="1"/>
              <a:t> </a:t>
            </a:r>
            <a:r>
              <a:rPr lang="en-US" altLang="en-US" sz="3600" b="1">
                <a:solidFill>
                  <a:schemeClr val="accent2"/>
                </a:solidFill>
              </a:rPr>
              <a:t>WEKA</a:t>
            </a:r>
            <a:r>
              <a:rPr lang="en-US" altLang="en-US" sz="3600"/>
              <a:t> was built at the University of Waikato in New Zealand.</a:t>
            </a:r>
          </a:p>
          <a:p>
            <a:pPr lvl="1"/>
            <a:r>
              <a:rPr lang="en-US" altLang="en-US" sz="3600"/>
              <a:t> </a:t>
            </a:r>
            <a:r>
              <a:rPr lang="en-US" altLang="en-US" sz="3600" b="1">
                <a:solidFill>
                  <a:schemeClr val="accent2"/>
                </a:solidFill>
              </a:rPr>
              <a:t>WEKA</a:t>
            </a:r>
            <a:r>
              <a:rPr lang="en-US" altLang="en-US" sz="3600"/>
              <a:t> is an open source collection of data mining tasks which you can utilize in a number of different ways.</a:t>
            </a:r>
          </a:p>
          <a:p>
            <a:pPr lvl="1"/>
            <a:r>
              <a:rPr lang="en-US" altLang="en-US" sz="3600"/>
              <a:t> </a:t>
            </a:r>
            <a:r>
              <a:rPr lang="en-US" altLang="en-US" sz="3600" b="1">
                <a:solidFill>
                  <a:schemeClr val="accent2"/>
                </a:solidFill>
              </a:rPr>
              <a:t>WEKA</a:t>
            </a:r>
            <a:r>
              <a:rPr lang="en-US" altLang="en-US" sz="3600"/>
              <a:t> comes with a Graphical User Interface (GUI).</a:t>
            </a:r>
            <a:endParaRPr lang="en-GB" altLang="en-US" sz="3600"/>
          </a:p>
          <a:p>
            <a:pPr lvl="1"/>
            <a:endParaRPr lang="en-GB" altLang="en-US" sz="3600"/>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90C77-1921-4F05-AFCC-8B4D51ECEEB3}"/>
              </a:ext>
            </a:extLst>
          </p:cNvPr>
          <p:cNvSpPr>
            <a:spLocks noGrp="1"/>
          </p:cNvSpPr>
          <p:nvPr>
            <p:ph type="title"/>
          </p:nvPr>
        </p:nvSpPr>
        <p:spPr/>
        <p:txBody>
          <a:bodyPr/>
          <a:lstStyle/>
          <a:p>
            <a:pPr fontAlgn="auto">
              <a:spcAft>
                <a:spcPts val="0"/>
              </a:spcAft>
              <a:defRPr/>
            </a:pPr>
            <a:r>
              <a:rPr lang="en-GB" sz="4000" b="1" dirty="0">
                <a:solidFill>
                  <a:srgbClr val="0070C0"/>
                </a:solidFill>
              </a:rPr>
              <a:t>Session Objectives </a:t>
            </a:r>
          </a:p>
        </p:txBody>
      </p:sp>
      <p:sp>
        <p:nvSpPr>
          <p:cNvPr id="3" name="Content Placeholder 2">
            <a:extLst>
              <a:ext uri="{FF2B5EF4-FFF2-40B4-BE49-F238E27FC236}">
                <a16:creationId xmlns:a16="http://schemas.microsoft.com/office/drawing/2014/main" id="{0230F75D-82E1-4145-8811-895302917BBB}"/>
              </a:ext>
            </a:extLst>
          </p:cNvPr>
          <p:cNvSpPr>
            <a:spLocks noGrp="1"/>
          </p:cNvSpPr>
          <p:nvPr>
            <p:ph idx="1"/>
          </p:nvPr>
        </p:nvSpPr>
        <p:spPr>
          <a:xfrm>
            <a:off x="1023938" y="1806575"/>
            <a:ext cx="9720262" cy="4502150"/>
          </a:xfrm>
        </p:spPr>
        <p:txBody>
          <a:bodyPr/>
          <a:lstStyle/>
          <a:p>
            <a:r>
              <a:rPr lang="en-GB" altLang="en-US" sz="2500"/>
              <a:t>By the end of the session you will be familiar with:</a:t>
            </a:r>
          </a:p>
          <a:p>
            <a:pPr lvl="1"/>
            <a:r>
              <a:rPr lang="en-GB" altLang="en-US" sz="2200"/>
              <a:t>What Data Mining is</a:t>
            </a:r>
          </a:p>
          <a:p>
            <a:pPr lvl="1"/>
            <a:r>
              <a:rPr lang="en-GB" altLang="en-US" sz="2200"/>
              <a:t>How to get started in WEKA</a:t>
            </a:r>
          </a:p>
          <a:p>
            <a:pPr lvl="1"/>
            <a:r>
              <a:rPr lang="en-GB" altLang="en-US" sz="2200"/>
              <a:t>How to Visualise Data </a:t>
            </a:r>
          </a:p>
          <a:p>
            <a:pPr lvl="1"/>
            <a:r>
              <a:rPr lang="en-GB" altLang="en-US" sz="2200"/>
              <a:t>How to Log File </a:t>
            </a:r>
          </a:p>
          <a:p>
            <a:pPr lvl="1"/>
            <a:r>
              <a:rPr lang="en-GB" altLang="en-US" sz="2200"/>
              <a:t>How to create .CSV files and transfer into ARFF Files</a:t>
            </a:r>
          </a:p>
          <a:p>
            <a:pPr lvl="1"/>
            <a:r>
              <a:rPr lang="en-GB" altLang="en-US" sz="2200"/>
              <a:t>How to use, analyse and interpret data using the Regression model </a:t>
            </a:r>
          </a:p>
          <a:p>
            <a:pPr lvl="1"/>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3">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3">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39" presetClass="entr" presetSubtype="0" accel="10000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500" fill="hold"/>
                                        <p:tgtEl>
                                          <p:spTgt spid="3">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56" dur="500" fill="hold"/>
                                        <p:tgtEl>
                                          <p:spTgt spid="3">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p:cTn id="57" dur="500" fill="hold"/>
                                        <p:tgtEl>
                                          <p:spTgt spid="3">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p:cTn id="5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A7B88-0BC5-4E90-916D-84BE02B43495}"/>
              </a:ext>
            </a:extLst>
          </p:cNvPr>
          <p:cNvSpPr>
            <a:spLocks noGrp="1"/>
          </p:cNvSpPr>
          <p:nvPr>
            <p:ph type="title"/>
          </p:nvPr>
        </p:nvSpPr>
        <p:spPr>
          <a:xfrm>
            <a:off x="1023938" y="301625"/>
            <a:ext cx="9720262" cy="1500188"/>
          </a:xfrm>
        </p:spPr>
        <p:txBody>
          <a:bodyPr/>
          <a:lstStyle/>
          <a:p>
            <a:pPr fontAlgn="auto">
              <a:spcAft>
                <a:spcPts val="0"/>
              </a:spcAft>
              <a:defRPr/>
            </a:pPr>
            <a:r>
              <a:rPr lang="en-GB" sz="4000" b="1" dirty="0">
                <a:solidFill>
                  <a:schemeClr val="accent2"/>
                </a:solidFill>
              </a:rPr>
              <a:t>What is data mining? </a:t>
            </a:r>
          </a:p>
        </p:txBody>
      </p:sp>
      <p:sp>
        <p:nvSpPr>
          <p:cNvPr id="3" name="Content Placeholder 2">
            <a:extLst>
              <a:ext uri="{FF2B5EF4-FFF2-40B4-BE49-F238E27FC236}">
                <a16:creationId xmlns:a16="http://schemas.microsoft.com/office/drawing/2014/main" id="{A09A91CE-E7BD-4889-AB73-47F552E9BDAB}"/>
              </a:ext>
            </a:extLst>
          </p:cNvPr>
          <p:cNvSpPr>
            <a:spLocks noGrp="1"/>
          </p:cNvSpPr>
          <p:nvPr>
            <p:ph idx="1"/>
          </p:nvPr>
        </p:nvSpPr>
        <p:spPr>
          <a:xfrm>
            <a:off x="1023938" y="1709738"/>
            <a:ext cx="9720262" cy="4886325"/>
          </a:xfrm>
        </p:spPr>
        <p:txBody>
          <a:bodyPr/>
          <a:lstStyle/>
          <a:p>
            <a:pPr>
              <a:buFont typeface="Wingdings" panose="05000000000000000000" pitchFamily="2" charset="2"/>
              <a:buChar char="§"/>
            </a:pPr>
            <a:r>
              <a:rPr lang="en-GB" altLang="en-US" sz="2700"/>
              <a:t> Data Mining is the process of </a:t>
            </a:r>
            <a:r>
              <a:rPr lang="en-GB" altLang="en-US" sz="2700" b="1">
                <a:solidFill>
                  <a:schemeClr val="accent2"/>
                </a:solidFill>
              </a:rPr>
              <a:t>analyzing data </a:t>
            </a:r>
            <a:r>
              <a:rPr lang="en-GB" altLang="en-US" sz="2700"/>
              <a:t>from different perspectives and summarizing it into </a:t>
            </a:r>
            <a:r>
              <a:rPr lang="en-GB" altLang="en-US" sz="2700" b="1">
                <a:solidFill>
                  <a:schemeClr val="accent2"/>
                </a:solidFill>
              </a:rPr>
              <a:t>useful information</a:t>
            </a:r>
            <a:r>
              <a:rPr lang="en-GB" altLang="en-US" sz="2700"/>
              <a:t>.</a:t>
            </a:r>
          </a:p>
          <a:p>
            <a:pPr>
              <a:buFont typeface="Wingdings" panose="05000000000000000000" pitchFamily="2" charset="2"/>
              <a:buChar char="§"/>
            </a:pPr>
            <a:r>
              <a:rPr lang="en-GB" altLang="en-US" sz="2700"/>
              <a:t> This information can then be used to </a:t>
            </a:r>
            <a:r>
              <a:rPr lang="en-GB" altLang="en-US" sz="2700" b="1">
                <a:solidFill>
                  <a:schemeClr val="accent2"/>
                </a:solidFill>
              </a:rPr>
              <a:t>increase revenue</a:t>
            </a:r>
            <a:r>
              <a:rPr lang="en-GB" altLang="en-US" sz="2700"/>
              <a:t>, cuts costs, or both.</a:t>
            </a:r>
          </a:p>
          <a:p>
            <a:pPr>
              <a:buFont typeface="Wingdings" panose="05000000000000000000" pitchFamily="2" charset="2"/>
              <a:buChar char="§"/>
            </a:pPr>
            <a:r>
              <a:rPr lang="en-GB" altLang="en-US" sz="2700"/>
              <a:t> Data mining software is one of a number of analytical tools for analyzing data. It allows users to analyze data from many different dimensions or angles, categorize it, and </a:t>
            </a:r>
            <a:r>
              <a:rPr lang="en-GB" altLang="en-US" sz="2700" b="1">
                <a:solidFill>
                  <a:schemeClr val="accent2"/>
                </a:solidFill>
              </a:rPr>
              <a:t>summarize the relationships identified. </a:t>
            </a:r>
          </a:p>
          <a:p>
            <a:pPr>
              <a:buFont typeface="Wingdings" panose="05000000000000000000" pitchFamily="2" charset="2"/>
              <a:buChar char="§"/>
            </a:pPr>
            <a:r>
              <a:rPr lang="en-GB" altLang="en-US" sz="2700"/>
              <a:t> Technically, data mining is the process of finding </a:t>
            </a:r>
            <a:r>
              <a:rPr lang="en-GB" altLang="en-US" sz="2700" b="1">
                <a:solidFill>
                  <a:schemeClr val="accent2"/>
                </a:solidFill>
              </a:rPr>
              <a:t>correlations</a:t>
            </a:r>
            <a:r>
              <a:rPr lang="en-GB" altLang="en-US" sz="2700"/>
              <a:t> or </a:t>
            </a:r>
            <a:r>
              <a:rPr lang="en-GB" altLang="en-US" sz="2700" b="1">
                <a:solidFill>
                  <a:schemeClr val="accent2"/>
                </a:solidFill>
              </a:rPr>
              <a:t>patterns</a:t>
            </a:r>
            <a:r>
              <a:rPr lang="en-GB" altLang="en-US" sz="2700"/>
              <a:t> among dozens of fields in large relational databases.</a:t>
            </a:r>
          </a:p>
        </p:txBody>
      </p:sp>
      <p:pic>
        <p:nvPicPr>
          <p:cNvPr id="30724" name="Picture 4" descr="Image result for data mining icon">
            <a:hlinkClick r:id="rId2"/>
            <a:extLst>
              <a:ext uri="{FF2B5EF4-FFF2-40B4-BE49-F238E27FC236}">
                <a16:creationId xmlns:a16="http://schemas.microsoft.com/office/drawing/2014/main" id="{4FB54749-6454-43FB-ACE6-47A434A1837E}"/>
              </a:ext>
            </a:extLst>
          </p:cNvPr>
          <p:cNvPicPr>
            <a:picLocks noChangeAspect="1" noChangeArrowheads="1"/>
          </p:cNvPicPr>
          <p:nvPr/>
        </p:nvPicPr>
        <p:blipFill>
          <a:blip r:embed="rId3"/>
          <a:srcRect t="7417" b="6650"/>
          <a:stretch>
            <a:fillRect/>
          </a:stretch>
        </p:blipFill>
        <p:spPr bwMode="auto">
          <a:xfrm>
            <a:off x="9177338" y="150813"/>
            <a:ext cx="1673225" cy="1438275"/>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CEFA-A176-4511-BF6B-51D93CF7E5A7}"/>
              </a:ext>
            </a:extLst>
          </p:cNvPr>
          <p:cNvSpPr>
            <a:spLocks noGrp="1"/>
          </p:cNvSpPr>
          <p:nvPr>
            <p:ph type="title"/>
          </p:nvPr>
        </p:nvSpPr>
        <p:spPr>
          <a:xfrm>
            <a:off x="1023938" y="247650"/>
            <a:ext cx="9720262" cy="1500188"/>
          </a:xfrm>
        </p:spPr>
        <p:txBody>
          <a:bodyPr/>
          <a:lstStyle/>
          <a:p>
            <a:pPr fontAlgn="auto">
              <a:spcAft>
                <a:spcPts val="0"/>
              </a:spcAft>
              <a:defRPr/>
            </a:pPr>
            <a:r>
              <a:rPr lang="en-GB" sz="4000" b="1" dirty="0">
                <a:solidFill>
                  <a:schemeClr val="accent2"/>
                </a:solidFill>
              </a:rPr>
              <a:t>Getting started</a:t>
            </a:r>
          </a:p>
        </p:txBody>
      </p:sp>
      <p:sp>
        <p:nvSpPr>
          <p:cNvPr id="3" name="Content Placeholder 2">
            <a:extLst>
              <a:ext uri="{FF2B5EF4-FFF2-40B4-BE49-F238E27FC236}">
                <a16:creationId xmlns:a16="http://schemas.microsoft.com/office/drawing/2014/main" id="{206515C5-6BBD-4533-A653-D06968679D8C}"/>
              </a:ext>
            </a:extLst>
          </p:cNvPr>
          <p:cNvSpPr>
            <a:spLocks noGrp="1"/>
          </p:cNvSpPr>
          <p:nvPr>
            <p:ph idx="1"/>
          </p:nvPr>
        </p:nvSpPr>
        <p:spPr>
          <a:xfrm>
            <a:off x="1023938" y="1328738"/>
            <a:ext cx="9720262" cy="5300662"/>
          </a:xfrm>
        </p:spPr>
        <p:txBody>
          <a:bodyPr/>
          <a:lstStyle/>
          <a:p>
            <a:pPr>
              <a:buFont typeface="Wingdings" panose="05000000000000000000" pitchFamily="2" charset="2"/>
              <a:buChar char="§"/>
            </a:pPr>
            <a:r>
              <a:rPr lang="en-GB" altLang="en-US"/>
              <a:t> Once WEKA has been started up, </a:t>
            </a:r>
            <a:r>
              <a:rPr lang="en-US" altLang="en-US"/>
              <a:t>you'll have a choice between the command line interface (CLI):</a:t>
            </a:r>
          </a:p>
          <a:p>
            <a:pPr lvl="1">
              <a:buFont typeface="Wingdings" panose="05000000000000000000" pitchFamily="2" charset="2"/>
              <a:buChar char="§"/>
            </a:pPr>
            <a:r>
              <a:rPr lang="en-US" altLang="en-US" sz="2000"/>
              <a:t> Explorer</a:t>
            </a:r>
            <a:endParaRPr lang="en-GB" altLang="en-US" sz="1400"/>
          </a:p>
          <a:p>
            <a:pPr lvl="1">
              <a:buFont typeface="Wingdings" panose="05000000000000000000" pitchFamily="2" charset="2"/>
              <a:buChar char="§"/>
            </a:pPr>
            <a:r>
              <a:rPr lang="en-GB" altLang="en-US" sz="2000"/>
              <a:t>Experimenter</a:t>
            </a:r>
          </a:p>
          <a:p>
            <a:pPr lvl="1">
              <a:buFont typeface="Wingdings" panose="05000000000000000000" pitchFamily="2" charset="2"/>
              <a:buChar char="§"/>
            </a:pPr>
            <a:r>
              <a:rPr lang="en-GB" altLang="en-US" sz="2000"/>
              <a:t>Knowledge Flow</a:t>
            </a:r>
          </a:p>
          <a:p>
            <a:pPr lvl="1">
              <a:buFont typeface="Wingdings" panose="05000000000000000000" pitchFamily="2" charset="2"/>
              <a:buChar char="§"/>
            </a:pPr>
            <a:r>
              <a:rPr lang="en-GB" altLang="en-US" sz="2000"/>
              <a:t>Simple CLI</a:t>
            </a:r>
          </a:p>
          <a:p>
            <a:pPr lvl="1">
              <a:buFont typeface="Wingdings" panose="05000000000000000000" pitchFamily="2" charset="2"/>
              <a:buChar char="§"/>
            </a:pPr>
            <a:endParaRPr lang="en-GB" altLang="en-US"/>
          </a:p>
        </p:txBody>
      </p:sp>
      <p:pic>
        <p:nvPicPr>
          <p:cNvPr id="4" name="Picture 4" descr="Image result for weka guide">
            <a:extLst>
              <a:ext uri="{FF2B5EF4-FFF2-40B4-BE49-F238E27FC236}">
                <a16:creationId xmlns:a16="http://schemas.microsoft.com/office/drawing/2014/main" id="{DFA021C5-5897-4633-99C9-5C20F3D74C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025" y="3360738"/>
            <a:ext cx="5715000" cy="391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Arrow Connector 5">
            <a:extLst>
              <a:ext uri="{FF2B5EF4-FFF2-40B4-BE49-F238E27FC236}">
                <a16:creationId xmlns:a16="http://schemas.microsoft.com/office/drawing/2014/main" id="{4B1DCCE5-9764-4F97-B61B-F18816D15392}"/>
              </a:ext>
            </a:extLst>
          </p:cNvPr>
          <p:cNvCxnSpPr/>
          <p:nvPr/>
        </p:nvCxnSpPr>
        <p:spPr>
          <a:xfrm flipH="1" flipV="1">
            <a:off x="4910138" y="4735513"/>
            <a:ext cx="2078037" cy="11112"/>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C8FA40F-03C9-4908-A409-380D7E30E99E}"/>
              </a:ext>
            </a:extLst>
          </p:cNvPr>
          <p:cNvSpPr txBox="1"/>
          <p:nvPr/>
        </p:nvSpPr>
        <p:spPr>
          <a:xfrm>
            <a:off x="7064375" y="4397375"/>
            <a:ext cx="2732088" cy="708025"/>
          </a:xfrm>
          <a:prstGeom prst="rect">
            <a:avLst/>
          </a:prstGeom>
          <a:ln w="28575">
            <a:solidFill>
              <a:schemeClr val="accent2"/>
            </a:solidFill>
          </a:ln>
        </p:spPr>
        <p:style>
          <a:lnRef idx="2">
            <a:schemeClr val="accent1"/>
          </a:lnRef>
          <a:fillRef idx="1">
            <a:schemeClr val="lt1"/>
          </a:fillRef>
          <a:effectRef idx="0">
            <a:schemeClr val="accent1"/>
          </a:effectRef>
          <a:fontRef idx="minor">
            <a:schemeClr val="dk1"/>
          </a:fontRef>
        </p:style>
        <p:txBody>
          <a:bodyPr>
            <a:spAutoFit/>
          </a:bodyPr>
          <a:lstStyle/>
          <a:p>
            <a:pPr algn="ctr" fontAlgn="auto">
              <a:spcBef>
                <a:spcPts val="0"/>
              </a:spcBef>
              <a:spcAft>
                <a:spcPts val="0"/>
              </a:spcAft>
              <a:defRPr/>
            </a:pPr>
            <a:r>
              <a:rPr lang="en-GB" sz="2000" b="1" dirty="0"/>
              <a:t>We’ll stick with the Explorer!</a:t>
            </a:r>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 calcmode="lin" valueType="num">
                                      <p:cBhvr>
                                        <p:cTn id="47" dur="500" fill="hold"/>
                                        <p:tgtEl>
                                          <p:spTgt spid="4"/>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4"/>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4"/>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4"/>
                                        </p:tgtEl>
                                        <p:attrNameLst>
                                          <p:attrName>ppt_y</p:attrName>
                                        </p:attrNameLst>
                                      </p:cBhvr>
                                      <p:tavLst>
                                        <p:tav tm="0">
                                          <p:val>
                                            <p:strVal val="#ppt_y"/>
                                          </p:val>
                                        </p:tav>
                                        <p:tav tm="100000">
                                          <p:val>
                                            <p:strVal val="#ppt_y"/>
                                          </p:val>
                                        </p:tav>
                                      </p:tavLst>
                                    </p:anim>
                                  </p:childTnLst>
                                </p:cTn>
                              </p:par>
                              <p:par>
                                <p:cTn id="51" presetID="39" presetClass="entr" presetSubtype="0" accel="100000" fill="hold" nodeType="withEffect">
                                  <p:stCondLst>
                                    <p:cond delay="0"/>
                                  </p:stCondLst>
                                  <p:childTnLst>
                                    <p:set>
                                      <p:cBhvr>
                                        <p:cTn id="52" dur="1" fill="hold">
                                          <p:stCondLst>
                                            <p:cond delay="0"/>
                                          </p:stCondLst>
                                        </p:cTn>
                                        <p:tgtEl>
                                          <p:spTgt spid="6"/>
                                        </p:tgtEl>
                                        <p:attrNameLst>
                                          <p:attrName>style.visibility</p:attrName>
                                        </p:attrNameLst>
                                      </p:cBhvr>
                                      <p:to>
                                        <p:strVal val="visible"/>
                                      </p:to>
                                    </p:set>
                                    <p:anim calcmode="lin" valueType="num">
                                      <p:cBhvr>
                                        <p:cTn id="53" dur="500" fill="hold"/>
                                        <p:tgtEl>
                                          <p:spTgt spid="6"/>
                                        </p:tgtEl>
                                        <p:attrNameLst>
                                          <p:attrName>ppt_h</p:attrName>
                                        </p:attrNameLst>
                                      </p:cBhvr>
                                      <p:tavLst>
                                        <p:tav tm="0">
                                          <p:val>
                                            <p:strVal val="#ppt_h/20"/>
                                          </p:val>
                                        </p:tav>
                                        <p:tav tm="50000">
                                          <p:val>
                                            <p:strVal val="#ppt_h/20"/>
                                          </p:val>
                                        </p:tav>
                                        <p:tav tm="100000">
                                          <p:val>
                                            <p:strVal val="#ppt_h"/>
                                          </p:val>
                                        </p:tav>
                                      </p:tavLst>
                                    </p:anim>
                                    <p:anim calcmode="lin" valueType="num">
                                      <p:cBhvr>
                                        <p:cTn id="54" dur="500" fill="hold"/>
                                        <p:tgtEl>
                                          <p:spTgt spid="6"/>
                                        </p:tgtEl>
                                        <p:attrNameLst>
                                          <p:attrName>ppt_w</p:attrName>
                                        </p:attrNameLst>
                                      </p:cBhvr>
                                      <p:tavLst>
                                        <p:tav tm="0">
                                          <p:val>
                                            <p:strVal val="#ppt_w+.3"/>
                                          </p:val>
                                        </p:tav>
                                        <p:tav tm="50000">
                                          <p:val>
                                            <p:strVal val="#ppt_w+.3"/>
                                          </p:val>
                                        </p:tav>
                                        <p:tav tm="100000">
                                          <p:val>
                                            <p:strVal val="#ppt_w"/>
                                          </p:val>
                                        </p:tav>
                                      </p:tavLst>
                                    </p:anim>
                                    <p:anim calcmode="lin" valueType="num">
                                      <p:cBhvr>
                                        <p:cTn id="55" dur="500" fill="hold"/>
                                        <p:tgtEl>
                                          <p:spTgt spid="6"/>
                                        </p:tgtEl>
                                        <p:attrNameLst>
                                          <p:attrName>ppt_x</p:attrName>
                                        </p:attrNameLst>
                                      </p:cBhvr>
                                      <p:tavLst>
                                        <p:tav tm="0">
                                          <p:val>
                                            <p:strVal val="#ppt_x-.3"/>
                                          </p:val>
                                        </p:tav>
                                        <p:tav tm="50000">
                                          <p:val>
                                            <p:strVal val="#ppt_x"/>
                                          </p:val>
                                        </p:tav>
                                        <p:tav tm="100000">
                                          <p:val>
                                            <p:strVal val="#ppt_x"/>
                                          </p:val>
                                        </p:tav>
                                      </p:tavLst>
                                    </p:anim>
                                    <p:anim calcmode="lin" valueType="num">
                                      <p:cBhvr>
                                        <p:cTn id="56" dur="500" fill="hold"/>
                                        <p:tgtEl>
                                          <p:spTgt spid="6"/>
                                        </p:tgtEl>
                                        <p:attrNameLst>
                                          <p:attrName>ppt_y</p:attrName>
                                        </p:attrNameLst>
                                      </p:cBhvr>
                                      <p:tavLst>
                                        <p:tav tm="0">
                                          <p:val>
                                            <p:strVal val="#ppt_y"/>
                                          </p:val>
                                        </p:tav>
                                        <p:tav tm="100000">
                                          <p:val>
                                            <p:strVal val="#ppt_y"/>
                                          </p:val>
                                        </p:tav>
                                      </p:tavLst>
                                    </p:anim>
                                  </p:childTnLst>
                                </p:cTn>
                              </p:par>
                              <p:par>
                                <p:cTn id="57" presetID="39" presetClass="entr" presetSubtype="0" accel="100000" fill="hold" grpId="0" nodeType="withEffect">
                                  <p:stCondLst>
                                    <p:cond delay="0"/>
                                  </p:stCondLst>
                                  <p:childTnLst>
                                    <p:set>
                                      <p:cBhvr>
                                        <p:cTn id="58" dur="1" fill="hold">
                                          <p:stCondLst>
                                            <p:cond delay="0"/>
                                          </p:stCondLst>
                                        </p:cTn>
                                        <p:tgtEl>
                                          <p:spTgt spid="9"/>
                                        </p:tgtEl>
                                        <p:attrNameLst>
                                          <p:attrName>style.visibility</p:attrName>
                                        </p:attrNameLst>
                                      </p:cBhvr>
                                      <p:to>
                                        <p:strVal val="visible"/>
                                      </p:to>
                                    </p:set>
                                    <p:anim calcmode="lin" valueType="num">
                                      <p:cBhvr>
                                        <p:cTn id="59" dur="500" fill="hold"/>
                                        <p:tgtEl>
                                          <p:spTgt spid="9"/>
                                        </p:tgtEl>
                                        <p:attrNameLst>
                                          <p:attrName>ppt_h</p:attrName>
                                        </p:attrNameLst>
                                      </p:cBhvr>
                                      <p:tavLst>
                                        <p:tav tm="0">
                                          <p:val>
                                            <p:strVal val="#ppt_h/20"/>
                                          </p:val>
                                        </p:tav>
                                        <p:tav tm="50000">
                                          <p:val>
                                            <p:strVal val="#ppt_h/20"/>
                                          </p:val>
                                        </p:tav>
                                        <p:tav tm="100000">
                                          <p:val>
                                            <p:strVal val="#ppt_h"/>
                                          </p:val>
                                        </p:tav>
                                      </p:tavLst>
                                    </p:anim>
                                    <p:anim calcmode="lin" valueType="num">
                                      <p:cBhvr>
                                        <p:cTn id="60" dur="500" fill="hold"/>
                                        <p:tgtEl>
                                          <p:spTgt spid="9"/>
                                        </p:tgtEl>
                                        <p:attrNameLst>
                                          <p:attrName>ppt_w</p:attrName>
                                        </p:attrNameLst>
                                      </p:cBhvr>
                                      <p:tavLst>
                                        <p:tav tm="0">
                                          <p:val>
                                            <p:strVal val="#ppt_w+.3"/>
                                          </p:val>
                                        </p:tav>
                                        <p:tav tm="50000">
                                          <p:val>
                                            <p:strVal val="#ppt_w+.3"/>
                                          </p:val>
                                        </p:tav>
                                        <p:tav tm="100000">
                                          <p:val>
                                            <p:strVal val="#ppt_w"/>
                                          </p:val>
                                        </p:tav>
                                      </p:tavLst>
                                    </p:anim>
                                    <p:anim calcmode="lin" valueType="num">
                                      <p:cBhvr>
                                        <p:cTn id="61" dur="500" fill="hold"/>
                                        <p:tgtEl>
                                          <p:spTgt spid="9"/>
                                        </p:tgtEl>
                                        <p:attrNameLst>
                                          <p:attrName>ppt_x</p:attrName>
                                        </p:attrNameLst>
                                      </p:cBhvr>
                                      <p:tavLst>
                                        <p:tav tm="0">
                                          <p:val>
                                            <p:strVal val="#ppt_x-.3"/>
                                          </p:val>
                                        </p:tav>
                                        <p:tav tm="50000">
                                          <p:val>
                                            <p:strVal val="#ppt_x"/>
                                          </p:val>
                                        </p:tav>
                                        <p:tav tm="100000">
                                          <p:val>
                                            <p:strVal val="#ppt_x"/>
                                          </p:val>
                                        </p:tav>
                                      </p:tavLst>
                                    </p:anim>
                                    <p:anim calcmode="lin" valueType="num">
                                      <p:cBhvr>
                                        <p:cTn id="62"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B5072-5061-495E-A381-AE9610F11174}"/>
              </a:ext>
            </a:extLst>
          </p:cNvPr>
          <p:cNvSpPr>
            <a:spLocks noGrp="1"/>
          </p:cNvSpPr>
          <p:nvPr>
            <p:ph type="title"/>
          </p:nvPr>
        </p:nvSpPr>
        <p:spPr>
          <a:xfrm>
            <a:off x="1023938" y="0"/>
            <a:ext cx="9720262" cy="1500188"/>
          </a:xfrm>
        </p:spPr>
        <p:txBody>
          <a:bodyPr/>
          <a:lstStyle/>
          <a:p>
            <a:pPr fontAlgn="auto">
              <a:spcAft>
                <a:spcPts val="0"/>
              </a:spcAft>
              <a:defRPr/>
            </a:pPr>
            <a:r>
              <a:rPr lang="en-GB" sz="4000" b="1" dirty="0">
                <a:solidFill>
                  <a:schemeClr val="accent2"/>
                </a:solidFill>
              </a:rPr>
              <a:t>The explorer</a:t>
            </a:r>
          </a:p>
        </p:txBody>
      </p:sp>
      <p:sp>
        <p:nvSpPr>
          <p:cNvPr id="12291" name="Content Placeholder 2">
            <a:extLst>
              <a:ext uri="{FF2B5EF4-FFF2-40B4-BE49-F238E27FC236}">
                <a16:creationId xmlns:a16="http://schemas.microsoft.com/office/drawing/2014/main" id="{223B5426-75F9-4450-A79B-589E984E5740}"/>
              </a:ext>
            </a:extLst>
          </p:cNvPr>
          <p:cNvSpPr>
            <a:spLocks noGrp="1"/>
          </p:cNvSpPr>
          <p:nvPr>
            <p:ph idx="1"/>
          </p:nvPr>
        </p:nvSpPr>
        <p:spPr>
          <a:xfrm>
            <a:off x="1089025" y="1066800"/>
            <a:ext cx="9720263" cy="4546600"/>
          </a:xfrm>
        </p:spPr>
        <p:txBody>
          <a:bodyPr/>
          <a:lstStyle/>
          <a:p>
            <a:pPr>
              <a:buFont typeface="Wingdings" panose="05000000000000000000" pitchFamily="2" charset="2"/>
              <a:buChar char="§"/>
            </a:pPr>
            <a:r>
              <a:rPr lang="en-US" altLang="en-US"/>
              <a:t> Once you click on the </a:t>
            </a:r>
            <a:r>
              <a:rPr lang="en-US" altLang="en-US" b="1">
                <a:solidFill>
                  <a:schemeClr val="accent2"/>
                </a:solidFill>
              </a:rPr>
              <a:t>Explorer</a:t>
            </a:r>
            <a:r>
              <a:rPr lang="en-US" altLang="en-US"/>
              <a:t> you'll see the (initially empty) main GUI.</a:t>
            </a:r>
            <a:endParaRPr lang="en-GB" altLang="en-US"/>
          </a:p>
          <a:p>
            <a:endParaRPr lang="en-GB" altLang="en-US"/>
          </a:p>
        </p:txBody>
      </p:sp>
      <p:pic>
        <p:nvPicPr>
          <p:cNvPr id="12292" name="Picture 3">
            <a:extLst>
              <a:ext uri="{FF2B5EF4-FFF2-40B4-BE49-F238E27FC236}">
                <a16:creationId xmlns:a16="http://schemas.microsoft.com/office/drawing/2014/main" id="{AFDA3C79-90BF-4C3B-99D7-89FFD8F5A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4888" y="1524000"/>
            <a:ext cx="7359650"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94F03-64F2-48BC-924D-088B557B658E}"/>
              </a:ext>
            </a:extLst>
          </p:cNvPr>
          <p:cNvSpPr>
            <a:spLocks noGrp="1"/>
          </p:cNvSpPr>
          <p:nvPr>
            <p:ph type="title"/>
          </p:nvPr>
        </p:nvSpPr>
        <p:spPr>
          <a:xfrm>
            <a:off x="1023938" y="0"/>
            <a:ext cx="9720262" cy="1500188"/>
          </a:xfrm>
        </p:spPr>
        <p:txBody>
          <a:bodyPr/>
          <a:lstStyle/>
          <a:p>
            <a:pPr fontAlgn="auto">
              <a:spcAft>
                <a:spcPts val="0"/>
              </a:spcAft>
              <a:defRPr/>
            </a:pPr>
            <a:r>
              <a:rPr lang="en-GB" sz="4000" b="1" dirty="0">
                <a:solidFill>
                  <a:schemeClr val="accent2"/>
                </a:solidFill>
              </a:rPr>
              <a:t>The explorer</a:t>
            </a:r>
            <a:endParaRPr lang="en-GB" sz="40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EF93FD23-0229-4AF4-BDC9-968D2BC7F968}"/>
              </a:ext>
            </a:extLst>
          </p:cNvPr>
          <p:cNvSpPr>
            <a:spLocks noGrp="1"/>
          </p:cNvSpPr>
          <p:nvPr>
            <p:ph idx="1"/>
          </p:nvPr>
        </p:nvSpPr>
        <p:spPr>
          <a:xfrm>
            <a:off x="1111250" y="1077913"/>
            <a:ext cx="9720263" cy="5627687"/>
          </a:xfrm>
        </p:spPr>
        <p:txBody>
          <a:bodyPr/>
          <a:lstStyle/>
          <a:p>
            <a:pPr>
              <a:buFont typeface="Wingdings" panose="05000000000000000000" pitchFamily="2" charset="2"/>
              <a:buChar char="§"/>
            </a:pPr>
            <a:r>
              <a:rPr lang="en-GB" altLang="en-US"/>
              <a:t> </a:t>
            </a:r>
            <a:r>
              <a:rPr lang="en-US" altLang="en-US"/>
              <a:t>You now have a number of choices, but before you can work with any data, you'll have to load it into WEKA. </a:t>
            </a:r>
          </a:p>
          <a:p>
            <a:pPr>
              <a:buFont typeface="Wingdings" panose="05000000000000000000" pitchFamily="2" charset="2"/>
              <a:buChar char="§"/>
            </a:pPr>
            <a:r>
              <a:rPr lang="en-US" altLang="en-US"/>
              <a:t> Rather than opening a file we’ll go straight to a file on the internet.</a:t>
            </a:r>
          </a:p>
          <a:p>
            <a:pPr>
              <a:buFont typeface="Wingdings" panose="05000000000000000000" pitchFamily="2" charset="2"/>
              <a:buChar char="§"/>
            </a:pPr>
            <a:r>
              <a:rPr lang="en-US" altLang="en-US"/>
              <a:t> </a:t>
            </a:r>
            <a:r>
              <a:rPr lang="en-US" altLang="en-US" u="sng">
                <a:hlinkClick r:id="rId2"/>
              </a:rPr>
              <a:t>http://www.hakank.org/weka/iris.arff</a:t>
            </a:r>
            <a:endParaRPr lang="en-US" altLang="en-US" u="sng"/>
          </a:p>
          <a:p>
            <a:pPr>
              <a:buFont typeface="Tw Cen MT" panose="020B0602020104020603" pitchFamily="34" charset="0"/>
              <a:buNone/>
            </a:pPr>
            <a:endParaRPr lang="en-GB" altLang="en-US"/>
          </a:p>
        </p:txBody>
      </p:sp>
      <p:pic>
        <p:nvPicPr>
          <p:cNvPr id="5" name="Picture 4">
            <a:extLst>
              <a:ext uri="{FF2B5EF4-FFF2-40B4-BE49-F238E27FC236}">
                <a16:creationId xmlns:a16="http://schemas.microsoft.com/office/drawing/2014/main" id="{EC3B2915-B8E5-4B6F-B32D-5872A73AE4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2384425"/>
            <a:ext cx="5540375" cy="424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Arrow Connector 5">
            <a:extLst>
              <a:ext uri="{FF2B5EF4-FFF2-40B4-BE49-F238E27FC236}">
                <a16:creationId xmlns:a16="http://schemas.microsoft.com/office/drawing/2014/main" id="{DB99E080-063D-4252-B54C-55C589F8A450}"/>
              </a:ext>
            </a:extLst>
          </p:cNvPr>
          <p:cNvCxnSpPr/>
          <p:nvPr/>
        </p:nvCxnSpPr>
        <p:spPr>
          <a:xfrm>
            <a:off x="5932488" y="2590800"/>
            <a:ext cx="1806575" cy="327025"/>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500" fill="hold"/>
                                        <p:tgtEl>
                                          <p:spTgt spid="6"/>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6"/>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6"/>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6"/>
                                        </p:tgtEl>
                                        <p:attrNameLst>
                                          <p:attrName>ppt_y</p:attrName>
                                        </p:attrNameLst>
                                      </p:cBhvr>
                                      <p:tavLst>
                                        <p:tav tm="0">
                                          <p:val>
                                            <p:strVal val="#ppt_y"/>
                                          </p:val>
                                        </p:tav>
                                        <p:tav tm="100000">
                                          <p:val>
                                            <p:strVal val="#ppt_y"/>
                                          </p:val>
                                        </p:tav>
                                      </p:tavLst>
                                    </p:anim>
                                  </p:childTnLst>
                                </p:cTn>
                              </p:par>
                              <p:par>
                                <p:cTn id="35" presetID="39" presetClass="entr" presetSubtype="0" accel="100000" fill="hold" nodeType="with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500" fill="hold"/>
                                        <p:tgtEl>
                                          <p:spTgt spid="5"/>
                                        </p:tgtEl>
                                        <p:attrNameLst>
                                          <p:attrName>ppt_h</p:attrName>
                                        </p:attrNameLst>
                                      </p:cBhvr>
                                      <p:tavLst>
                                        <p:tav tm="0">
                                          <p:val>
                                            <p:strVal val="#ppt_h/20"/>
                                          </p:val>
                                        </p:tav>
                                        <p:tav tm="50000">
                                          <p:val>
                                            <p:strVal val="#ppt_h/20"/>
                                          </p:val>
                                        </p:tav>
                                        <p:tav tm="100000">
                                          <p:val>
                                            <p:strVal val="#ppt_h"/>
                                          </p:val>
                                        </p:tav>
                                      </p:tavLst>
                                    </p:anim>
                                    <p:anim calcmode="lin" valueType="num">
                                      <p:cBhvr>
                                        <p:cTn id="38" dur="500" fill="hold"/>
                                        <p:tgtEl>
                                          <p:spTgt spid="5"/>
                                        </p:tgtEl>
                                        <p:attrNameLst>
                                          <p:attrName>ppt_w</p:attrName>
                                        </p:attrNameLst>
                                      </p:cBhvr>
                                      <p:tavLst>
                                        <p:tav tm="0">
                                          <p:val>
                                            <p:strVal val="#ppt_w+.3"/>
                                          </p:val>
                                        </p:tav>
                                        <p:tav tm="50000">
                                          <p:val>
                                            <p:strVal val="#ppt_w+.3"/>
                                          </p:val>
                                        </p:tav>
                                        <p:tav tm="100000">
                                          <p:val>
                                            <p:strVal val="#ppt_w"/>
                                          </p:val>
                                        </p:tav>
                                      </p:tavLst>
                                    </p:anim>
                                    <p:anim calcmode="lin" valueType="num">
                                      <p:cBhvr>
                                        <p:cTn id="39" dur="500" fill="hold"/>
                                        <p:tgtEl>
                                          <p:spTgt spid="5"/>
                                        </p:tgtEl>
                                        <p:attrNameLst>
                                          <p:attrName>ppt_x</p:attrName>
                                        </p:attrNameLst>
                                      </p:cBhvr>
                                      <p:tavLst>
                                        <p:tav tm="0">
                                          <p:val>
                                            <p:strVal val="#ppt_x-.3"/>
                                          </p:val>
                                        </p:tav>
                                        <p:tav tm="50000">
                                          <p:val>
                                            <p:strVal val="#ppt_x"/>
                                          </p:val>
                                        </p:tav>
                                        <p:tav tm="100000">
                                          <p:val>
                                            <p:strVal val="#ppt_x"/>
                                          </p:val>
                                        </p:tav>
                                      </p:tavLst>
                                    </p:anim>
                                    <p:anim calcmode="lin" valueType="num">
                                      <p:cBhvr>
                                        <p:cTn id="40"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AAA8D25-39D4-487C-9149-89A91C36C4DD}"/>
              </a:ext>
            </a:extLst>
          </p:cNvPr>
          <p:cNvSpPr>
            <a:spLocks noGrp="1"/>
          </p:cNvSpPr>
          <p:nvPr>
            <p:ph type="title"/>
          </p:nvPr>
        </p:nvSpPr>
        <p:spPr>
          <a:xfrm>
            <a:off x="1001713" y="0"/>
            <a:ext cx="9720262" cy="1500188"/>
          </a:xfrm>
        </p:spPr>
        <p:txBody>
          <a:bodyPr/>
          <a:lstStyle/>
          <a:p>
            <a:pPr fontAlgn="auto">
              <a:spcAft>
                <a:spcPts val="0"/>
              </a:spcAft>
              <a:defRPr/>
            </a:pPr>
            <a:r>
              <a:rPr lang="en-GB" sz="4000" b="1" dirty="0">
                <a:solidFill>
                  <a:schemeClr val="accent2"/>
                </a:solidFill>
              </a:rPr>
              <a:t>Iris flower dataset</a:t>
            </a:r>
          </a:p>
        </p:txBody>
      </p:sp>
      <p:sp>
        <p:nvSpPr>
          <p:cNvPr id="6" name="Content Placeholder 5">
            <a:extLst>
              <a:ext uri="{FF2B5EF4-FFF2-40B4-BE49-F238E27FC236}">
                <a16:creationId xmlns:a16="http://schemas.microsoft.com/office/drawing/2014/main" id="{7CEB050E-7287-4F4E-A16B-A7AE4D11AD74}"/>
              </a:ext>
            </a:extLst>
          </p:cNvPr>
          <p:cNvSpPr>
            <a:spLocks noGrp="1"/>
          </p:cNvSpPr>
          <p:nvPr>
            <p:ph sz="half" idx="2"/>
          </p:nvPr>
        </p:nvSpPr>
        <p:spPr>
          <a:xfrm>
            <a:off x="1023938" y="1154113"/>
            <a:ext cx="4754562" cy="5154612"/>
          </a:xfrm>
        </p:spPr>
        <p:txBody>
          <a:bodyPr rtlCol="0">
            <a:normAutofit fontScale="92500"/>
          </a:bodyPr>
          <a:lstStyle/>
          <a:p>
            <a:pPr marL="91440" indent="-91440" fontAlgn="auto">
              <a:buFont typeface="Wingdings" pitchFamily="2" charset="2"/>
              <a:buChar char="§"/>
              <a:defRPr/>
            </a:pPr>
            <a:r>
              <a:rPr lang="en-US" dirty="0"/>
              <a:t>The Iris flower dataset is a famous dataset from statistics and is heavily borrowed by researchers in </a:t>
            </a:r>
            <a:r>
              <a:rPr lang="en-US" b="1" dirty="0">
                <a:solidFill>
                  <a:schemeClr val="accent2"/>
                </a:solidFill>
              </a:rPr>
              <a:t>Machine Learning </a:t>
            </a:r>
            <a:r>
              <a:rPr lang="en-US" dirty="0"/>
              <a:t>(</a:t>
            </a:r>
            <a:r>
              <a:rPr lang="en-GB" dirty="0"/>
              <a:t>provides computers with the ability to learn without being explicitly programmed).</a:t>
            </a:r>
          </a:p>
          <a:p>
            <a:pPr marL="91440" indent="-91440" fontAlgn="auto">
              <a:buFont typeface="Wingdings" pitchFamily="2" charset="2"/>
              <a:buChar char="§"/>
              <a:defRPr/>
            </a:pPr>
            <a:r>
              <a:rPr lang="en-GB" dirty="0"/>
              <a:t> </a:t>
            </a:r>
            <a:r>
              <a:rPr lang="en-US" dirty="0"/>
              <a:t>It contains 150 instances (rows) and 4 attributes (columns) and a class attribute for the species of iris flower (one of </a:t>
            </a:r>
            <a:r>
              <a:rPr lang="en-US" dirty="0" err="1"/>
              <a:t>setosa</a:t>
            </a:r>
            <a:r>
              <a:rPr lang="en-US" dirty="0"/>
              <a:t>, </a:t>
            </a:r>
            <a:r>
              <a:rPr lang="en-US" dirty="0" err="1"/>
              <a:t>versicolor</a:t>
            </a:r>
            <a:r>
              <a:rPr lang="en-US" dirty="0"/>
              <a:t>, </a:t>
            </a:r>
            <a:r>
              <a:rPr lang="en-US" dirty="0" err="1"/>
              <a:t>virginica</a:t>
            </a:r>
            <a:r>
              <a:rPr lang="en-US" dirty="0"/>
              <a:t>).</a:t>
            </a:r>
          </a:p>
          <a:p>
            <a:pPr marL="91440" indent="-91440" fontAlgn="auto">
              <a:buFont typeface="Wingdings" pitchFamily="2" charset="2"/>
              <a:buChar char="§"/>
              <a:defRPr/>
            </a:pPr>
            <a:r>
              <a:rPr lang="en-US" dirty="0"/>
              <a:t> You'll notice that Weka now provides some information about the data, such as for example the number of </a:t>
            </a:r>
            <a:r>
              <a:rPr lang="en-US" b="1" dirty="0">
                <a:solidFill>
                  <a:schemeClr val="accent2"/>
                </a:solidFill>
              </a:rPr>
              <a:t>instances</a:t>
            </a:r>
            <a:r>
              <a:rPr lang="en-US" dirty="0"/>
              <a:t>, the number of </a:t>
            </a:r>
            <a:r>
              <a:rPr lang="en-US" b="1" dirty="0">
                <a:solidFill>
                  <a:schemeClr val="accent2"/>
                </a:solidFill>
              </a:rPr>
              <a:t>attributes</a:t>
            </a:r>
            <a:r>
              <a:rPr lang="en-US" dirty="0"/>
              <a:t>, and also some statistical information about the attributes one at a time. </a:t>
            </a:r>
            <a:endParaRPr lang="en-GB" dirty="0"/>
          </a:p>
          <a:p>
            <a:pPr marL="91440" indent="-91440" fontAlgn="auto">
              <a:buFont typeface="Wingdings" pitchFamily="2" charset="2"/>
              <a:buChar char="§"/>
              <a:defRPr/>
            </a:pPr>
            <a:endParaRPr lang="en-GB" dirty="0"/>
          </a:p>
          <a:p>
            <a:pPr marL="91440" indent="-91440" fontAlgn="auto">
              <a:defRPr/>
            </a:pPr>
            <a:endParaRPr lang="en-GB" dirty="0"/>
          </a:p>
        </p:txBody>
      </p:sp>
      <p:pic>
        <p:nvPicPr>
          <p:cNvPr id="14340" name="Picture 6">
            <a:extLst>
              <a:ext uri="{FF2B5EF4-FFF2-40B4-BE49-F238E27FC236}">
                <a16:creationId xmlns:a16="http://schemas.microsoft.com/office/drawing/2014/main" id="{234FFC19-65AB-45BD-8A0D-E3253ACC36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313" y="1001713"/>
            <a:ext cx="6172200" cy="568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Straight Arrow Connector 10">
            <a:extLst>
              <a:ext uri="{FF2B5EF4-FFF2-40B4-BE49-F238E27FC236}">
                <a16:creationId xmlns:a16="http://schemas.microsoft.com/office/drawing/2014/main" id="{090D6D53-CFEC-4D58-9274-7AE910A76426}"/>
              </a:ext>
            </a:extLst>
          </p:cNvPr>
          <p:cNvCxnSpPr/>
          <p:nvPr/>
        </p:nvCxnSpPr>
        <p:spPr>
          <a:xfrm flipV="1">
            <a:off x="3189288" y="2776538"/>
            <a:ext cx="2720975" cy="282575"/>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6092E75-0871-45F9-BD6A-BAB4524D7BA0}"/>
              </a:ext>
            </a:extLst>
          </p:cNvPr>
          <p:cNvCxnSpPr/>
          <p:nvPr/>
        </p:nvCxnSpPr>
        <p:spPr>
          <a:xfrm flipV="1">
            <a:off x="2187575" y="2830513"/>
            <a:ext cx="5268913" cy="533400"/>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50322A8-0460-47E5-9D5A-CA3AFEBFB976}"/>
              </a:ext>
            </a:extLst>
          </p:cNvPr>
          <p:cNvCxnSpPr/>
          <p:nvPr/>
        </p:nvCxnSpPr>
        <p:spPr>
          <a:xfrm>
            <a:off x="4343400" y="3929063"/>
            <a:ext cx="1817688" cy="120650"/>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500" fill="hold"/>
                                        <p:tgtEl>
                                          <p:spTgt spid="6">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6">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6">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 calcmode="lin" valueType="num">
                                      <p:cBhvr>
                                        <p:cTn id="15" dur="500" fill="hold"/>
                                        <p:tgtEl>
                                          <p:spTgt spid="6">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6">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6">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p:cTn id="23" dur="500" fill="hold"/>
                                        <p:tgtEl>
                                          <p:spTgt spid="11"/>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11"/>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11"/>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500" fill="hold"/>
                                        <p:tgtEl>
                                          <p:spTgt spid="15"/>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15"/>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15"/>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nodeType="click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p:cTn id="39" dur="500" fill="hold"/>
                                        <p:tgtEl>
                                          <p:spTgt spid="18"/>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18"/>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18"/>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grpId="0"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 calcmode="lin" valueType="num">
                                      <p:cBhvr>
                                        <p:cTn id="47" dur="500" fill="hold"/>
                                        <p:tgtEl>
                                          <p:spTgt spid="6">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6">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6">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FEBBA-3BAB-4916-A5AF-7558BD7CE025}"/>
              </a:ext>
            </a:extLst>
          </p:cNvPr>
          <p:cNvSpPr>
            <a:spLocks noGrp="1"/>
          </p:cNvSpPr>
          <p:nvPr>
            <p:ph type="title"/>
          </p:nvPr>
        </p:nvSpPr>
        <p:spPr>
          <a:xfrm>
            <a:off x="1023938" y="323850"/>
            <a:ext cx="9720262" cy="1500188"/>
          </a:xfrm>
        </p:spPr>
        <p:txBody>
          <a:bodyPr/>
          <a:lstStyle/>
          <a:p>
            <a:pPr fontAlgn="auto">
              <a:spcAft>
                <a:spcPts val="0"/>
              </a:spcAft>
              <a:defRPr/>
            </a:pPr>
            <a:r>
              <a:rPr lang="en-GB" sz="4000" b="1" dirty="0">
                <a:solidFill>
                  <a:schemeClr val="accent2"/>
                </a:solidFill>
              </a:rPr>
              <a:t>Visualisation </a:t>
            </a:r>
          </a:p>
        </p:txBody>
      </p:sp>
      <p:sp>
        <p:nvSpPr>
          <p:cNvPr id="3" name="Content Placeholder 2">
            <a:extLst>
              <a:ext uri="{FF2B5EF4-FFF2-40B4-BE49-F238E27FC236}">
                <a16:creationId xmlns:a16="http://schemas.microsoft.com/office/drawing/2014/main" id="{DFC63D63-B33C-41E4-B2F9-0ED51A42C358}"/>
              </a:ext>
            </a:extLst>
          </p:cNvPr>
          <p:cNvSpPr>
            <a:spLocks noGrp="1"/>
          </p:cNvSpPr>
          <p:nvPr>
            <p:ph idx="1"/>
          </p:nvPr>
        </p:nvSpPr>
        <p:spPr>
          <a:xfrm>
            <a:off x="1023938" y="1490663"/>
            <a:ext cx="9720262" cy="4818062"/>
          </a:xfrm>
        </p:spPr>
        <p:txBody>
          <a:bodyPr/>
          <a:lstStyle/>
          <a:p>
            <a:pPr>
              <a:buFont typeface="Wingdings" panose="05000000000000000000" pitchFamily="2" charset="2"/>
              <a:buChar char="§"/>
            </a:pPr>
            <a:r>
              <a:rPr lang="en-GB" altLang="en-US"/>
              <a:t> </a:t>
            </a:r>
            <a:r>
              <a:rPr lang="en-US" altLang="en-US"/>
              <a:t>There are a number of ways in which you can use WEKA to </a:t>
            </a:r>
            <a:r>
              <a:rPr lang="en-US" altLang="en-US" b="1">
                <a:solidFill>
                  <a:schemeClr val="accent2"/>
                </a:solidFill>
              </a:rPr>
              <a:t>visualize</a:t>
            </a:r>
            <a:r>
              <a:rPr lang="en-US" altLang="en-US"/>
              <a:t> your data.</a:t>
            </a:r>
          </a:p>
          <a:p>
            <a:pPr>
              <a:buFont typeface="Wingdings" panose="05000000000000000000" pitchFamily="2" charset="2"/>
              <a:buChar char="§"/>
            </a:pPr>
            <a:r>
              <a:rPr lang="en-US" altLang="en-US"/>
              <a:t> The main GUI will show a </a:t>
            </a:r>
            <a:r>
              <a:rPr lang="en-US" altLang="en-US" b="1">
                <a:solidFill>
                  <a:schemeClr val="accent2"/>
                </a:solidFill>
              </a:rPr>
              <a:t>histogram</a:t>
            </a:r>
            <a:r>
              <a:rPr lang="en-US" altLang="en-US"/>
              <a:t> for the attribute distributions for a single selected attribute at a time, by default this is the class attribute.</a:t>
            </a:r>
          </a:p>
          <a:p>
            <a:pPr>
              <a:buFont typeface="Wingdings" panose="05000000000000000000" pitchFamily="2" charset="2"/>
              <a:buChar char="§"/>
            </a:pPr>
            <a:r>
              <a:rPr lang="en-US" altLang="en-US"/>
              <a:t> Note that the individual colors indicate the individual classes (the Iris dataset has 3).</a:t>
            </a:r>
          </a:p>
          <a:p>
            <a:pPr>
              <a:buFont typeface="Wingdings" panose="05000000000000000000" pitchFamily="2" charset="2"/>
              <a:buChar char="§"/>
            </a:pPr>
            <a:r>
              <a:rPr lang="en-US" altLang="en-US"/>
              <a:t> If you move the mouse over the histogram, it will show you the ranges and how many samples fall in each range.</a:t>
            </a:r>
          </a:p>
          <a:p>
            <a:pPr>
              <a:buFont typeface="Wingdings" panose="05000000000000000000" pitchFamily="2" charset="2"/>
              <a:buChar char="§"/>
            </a:pPr>
            <a:r>
              <a:rPr lang="en-US" altLang="en-US"/>
              <a:t> The button </a:t>
            </a:r>
            <a:r>
              <a:rPr lang="en-US" altLang="en-US" b="1">
                <a:solidFill>
                  <a:schemeClr val="accent2"/>
                </a:solidFill>
              </a:rPr>
              <a:t>VISUALIZE ALL </a:t>
            </a:r>
            <a:r>
              <a:rPr lang="en-US" altLang="en-US"/>
              <a:t>will let you bring up a screen showing all distributions at once.</a:t>
            </a:r>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1">
            <a:extLst>
              <a:ext uri="{FF2B5EF4-FFF2-40B4-BE49-F238E27FC236}">
                <a16:creationId xmlns:a16="http://schemas.microsoft.com/office/drawing/2014/main" id="{C6E905FB-A2EE-4147-AC83-7921DA081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913" y="130175"/>
            <a:ext cx="6835775" cy="658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val 2">
            <a:extLst>
              <a:ext uri="{FF2B5EF4-FFF2-40B4-BE49-F238E27FC236}">
                <a16:creationId xmlns:a16="http://schemas.microsoft.com/office/drawing/2014/main" id="{0A828804-F121-4A55-9463-22A075EA1ECE}"/>
              </a:ext>
            </a:extLst>
          </p:cNvPr>
          <p:cNvSpPr/>
          <p:nvPr/>
        </p:nvSpPr>
        <p:spPr>
          <a:xfrm>
            <a:off x="6118225" y="3614738"/>
            <a:ext cx="1239838" cy="8382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4" name="TextBox 3">
            <a:extLst>
              <a:ext uri="{FF2B5EF4-FFF2-40B4-BE49-F238E27FC236}">
                <a16:creationId xmlns:a16="http://schemas.microsoft.com/office/drawing/2014/main" id="{1185593F-6C4F-474F-AB70-BA418553ED52}"/>
              </a:ext>
            </a:extLst>
          </p:cNvPr>
          <p:cNvSpPr txBox="1"/>
          <p:nvPr/>
        </p:nvSpPr>
        <p:spPr>
          <a:xfrm>
            <a:off x="8816975" y="2960688"/>
            <a:ext cx="2732088" cy="400050"/>
          </a:xfrm>
          <a:prstGeom prst="rect">
            <a:avLst/>
          </a:prstGeom>
          <a:ln w="28575">
            <a:solidFill>
              <a:schemeClr val="accent2"/>
            </a:solidFill>
          </a:ln>
        </p:spPr>
        <p:style>
          <a:lnRef idx="2">
            <a:schemeClr val="accent1"/>
          </a:lnRef>
          <a:fillRef idx="1">
            <a:schemeClr val="lt1"/>
          </a:fillRef>
          <a:effectRef idx="0">
            <a:schemeClr val="accent1"/>
          </a:effectRef>
          <a:fontRef idx="minor">
            <a:schemeClr val="dk1"/>
          </a:fontRef>
        </p:style>
        <p:txBody>
          <a:bodyPr>
            <a:spAutoFit/>
          </a:bodyPr>
          <a:lstStyle/>
          <a:p>
            <a:pPr algn="ctr" fontAlgn="auto">
              <a:spcBef>
                <a:spcPts val="0"/>
              </a:spcBef>
              <a:spcAft>
                <a:spcPts val="0"/>
              </a:spcAft>
              <a:defRPr/>
            </a:pPr>
            <a:r>
              <a:rPr lang="en-GB" sz="2000" b="1" dirty="0"/>
              <a:t>Visualise All </a:t>
            </a:r>
          </a:p>
        </p:txBody>
      </p:sp>
      <p:cxnSp>
        <p:nvCxnSpPr>
          <p:cNvPr id="5" name="Straight Arrow Connector 4">
            <a:extLst>
              <a:ext uri="{FF2B5EF4-FFF2-40B4-BE49-F238E27FC236}">
                <a16:creationId xmlns:a16="http://schemas.microsoft.com/office/drawing/2014/main" id="{26172DB2-6B0B-4DEA-BC35-9099B182D4C1}"/>
              </a:ext>
            </a:extLst>
          </p:cNvPr>
          <p:cNvCxnSpPr/>
          <p:nvPr/>
        </p:nvCxnSpPr>
        <p:spPr>
          <a:xfrm flipH="1">
            <a:off x="7391400" y="3417888"/>
            <a:ext cx="1349375" cy="479425"/>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1">
            <a:extLst>
              <a:ext uri="{FF2B5EF4-FFF2-40B4-BE49-F238E27FC236}">
                <a16:creationId xmlns:a16="http://schemas.microsoft.com/office/drawing/2014/main" id="{11A64EC6-6F47-47FC-911C-ACCE1660DC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7150" y="0"/>
            <a:ext cx="93884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66522-AD96-4CC2-8900-D62C01CD445C}"/>
              </a:ext>
            </a:extLst>
          </p:cNvPr>
          <p:cNvSpPr>
            <a:spLocks noGrp="1"/>
          </p:cNvSpPr>
          <p:nvPr>
            <p:ph type="title"/>
          </p:nvPr>
        </p:nvSpPr>
        <p:spPr>
          <a:xfrm>
            <a:off x="828675" y="-90488"/>
            <a:ext cx="9720263" cy="1500188"/>
          </a:xfrm>
        </p:spPr>
        <p:txBody>
          <a:bodyPr/>
          <a:lstStyle/>
          <a:p>
            <a:pPr fontAlgn="auto">
              <a:spcAft>
                <a:spcPts val="0"/>
              </a:spcAft>
              <a:defRPr/>
            </a:pPr>
            <a:r>
              <a:rPr lang="en-GB" sz="4000" b="1" dirty="0">
                <a:solidFill>
                  <a:schemeClr val="accent2"/>
                </a:solidFill>
              </a:rPr>
              <a:t>Visualisation </a:t>
            </a:r>
            <a:endParaRPr lang="en-GB" sz="40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904C6B69-44C6-4751-BF96-930A2913D30D}"/>
              </a:ext>
            </a:extLst>
          </p:cNvPr>
          <p:cNvSpPr>
            <a:spLocks noGrp="1"/>
          </p:cNvSpPr>
          <p:nvPr>
            <p:ph sz="half" idx="1"/>
          </p:nvPr>
        </p:nvSpPr>
        <p:spPr>
          <a:xfrm>
            <a:off x="904875" y="957263"/>
            <a:ext cx="4754563" cy="4024312"/>
          </a:xfrm>
        </p:spPr>
        <p:txBody>
          <a:bodyPr/>
          <a:lstStyle/>
          <a:p>
            <a:pPr>
              <a:buFont typeface="Wingdings" panose="05000000000000000000" pitchFamily="2" charset="2"/>
              <a:buChar char="§"/>
            </a:pPr>
            <a:r>
              <a:rPr lang="en-GB" altLang="en-US"/>
              <a:t> </a:t>
            </a:r>
            <a:r>
              <a:rPr lang="en-US" altLang="en-US"/>
              <a:t>There is also a tab called </a:t>
            </a:r>
            <a:r>
              <a:rPr lang="en-US" altLang="en-US" b="1">
                <a:solidFill>
                  <a:schemeClr val="accent2"/>
                </a:solidFill>
              </a:rPr>
              <a:t>VISUALIZE.</a:t>
            </a:r>
          </a:p>
          <a:p>
            <a:pPr>
              <a:buFont typeface="Wingdings" panose="05000000000000000000" pitchFamily="2" charset="2"/>
              <a:buChar char="§"/>
            </a:pPr>
            <a:r>
              <a:rPr lang="en-US" altLang="en-US" b="1">
                <a:solidFill>
                  <a:schemeClr val="accent2"/>
                </a:solidFill>
              </a:rPr>
              <a:t> </a:t>
            </a:r>
            <a:r>
              <a:rPr lang="en-US" altLang="en-US"/>
              <a:t>Clicking on that will open the </a:t>
            </a:r>
            <a:r>
              <a:rPr lang="en-US" altLang="en-US" b="1">
                <a:solidFill>
                  <a:schemeClr val="accent2"/>
                </a:solidFill>
              </a:rPr>
              <a:t>scatterplots</a:t>
            </a:r>
            <a:r>
              <a:rPr lang="en-US" altLang="en-US"/>
              <a:t> for all attribute pairs:</a:t>
            </a:r>
            <a:endParaRPr lang="en-GB" altLang="en-US"/>
          </a:p>
          <a:p>
            <a:pPr>
              <a:buFont typeface="Wingdings" panose="05000000000000000000" pitchFamily="2" charset="2"/>
              <a:buChar char="§"/>
            </a:pPr>
            <a:endParaRPr lang="en-GB" altLang="en-US" b="1">
              <a:solidFill>
                <a:schemeClr val="accent2"/>
              </a:solidFill>
            </a:endParaRPr>
          </a:p>
        </p:txBody>
      </p:sp>
      <p:sp>
        <p:nvSpPr>
          <p:cNvPr id="18436" name="Content Placeholder 4">
            <a:extLst>
              <a:ext uri="{FF2B5EF4-FFF2-40B4-BE49-F238E27FC236}">
                <a16:creationId xmlns:a16="http://schemas.microsoft.com/office/drawing/2014/main" id="{325D8BC0-5096-4061-B7F6-BA7AB564F1CE}"/>
              </a:ext>
            </a:extLst>
          </p:cNvPr>
          <p:cNvSpPr>
            <a:spLocks noGrp="1"/>
          </p:cNvSpPr>
          <p:nvPr>
            <p:ph sz="half" idx="2"/>
          </p:nvPr>
        </p:nvSpPr>
        <p:spPr>
          <a:xfrm>
            <a:off x="5989638" y="2286000"/>
            <a:ext cx="4754562" cy="4022725"/>
          </a:xfrm>
        </p:spPr>
        <p:txBody>
          <a:bodyPr/>
          <a:lstStyle/>
          <a:p>
            <a:endParaRPr lang="en-GB" altLang="en-US"/>
          </a:p>
        </p:txBody>
      </p:sp>
      <p:pic>
        <p:nvPicPr>
          <p:cNvPr id="18437" name="Picture 3">
            <a:extLst>
              <a:ext uri="{FF2B5EF4-FFF2-40B4-BE49-F238E27FC236}">
                <a16:creationId xmlns:a16="http://schemas.microsoft.com/office/drawing/2014/main" id="{8CF50C34-E481-4225-A675-F49BD065DE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5575" y="0"/>
            <a:ext cx="68373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a:extLst>
              <a:ext uri="{FF2B5EF4-FFF2-40B4-BE49-F238E27FC236}">
                <a16:creationId xmlns:a16="http://schemas.microsoft.com/office/drawing/2014/main" id="{5B0B4994-C8C7-4F34-AA8E-38102F315FA6}"/>
              </a:ext>
            </a:extLst>
          </p:cNvPr>
          <p:cNvSpPr/>
          <p:nvPr/>
        </p:nvSpPr>
        <p:spPr>
          <a:xfrm>
            <a:off x="7783513" y="109538"/>
            <a:ext cx="815975" cy="6858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cxnSp>
        <p:nvCxnSpPr>
          <p:cNvPr id="7" name="Straight Arrow Connector 6">
            <a:extLst>
              <a:ext uri="{FF2B5EF4-FFF2-40B4-BE49-F238E27FC236}">
                <a16:creationId xmlns:a16="http://schemas.microsoft.com/office/drawing/2014/main" id="{BF983A47-E076-4E8F-810A-6EBD4DD79496}"/>
              </a:ext>
            </a:extLst>
          </p:cNvPr>
          <p:cNvCxnSpPr/>
          <p:nvPr/>
        </p:nvCxnSpPr>
        <p:spPr>
          <a:xfrm flipV="1">
            <a:off x="2633663" y="652463"/>
            <a:ext cx="5095875" cy="871537"/>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500" fill="hold"/>
                                        <p:tgtEl>
                                          <p:spTgt spid="6"/>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6"/>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6"/>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6"/>
                                        </p:tgtEl>
                                        <p:attrNameLst>
                                          <p:attrName>ppt_y</p:attrName>
                                        </p:attrNameLst>
                                      </p:cBhvr>
                                      <p:tavLst>
                                        <p:tav tm="0">
                                          <p:val>
                                            <p:strVal val="#ppt_y"/>
                                          </p:val>
                                        </p:tav>
                                        <p:tav tm="100000">
                                          <p:val>
                                            <p:strVal val="#ppt_y"/>
                                          </p:val>
                                        </p:tav>
                                      </p:tavLst>
                                    </p:anim>
                                  </p:childTnLst>
                                </p:cTn>
                              </p:par>
                              <p:par>
                                <p:cTn id="19" presetID="39" presetClass="entr" presetSubtype="0" accel="10000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ppt_h</p:attrName>
                                        </p:attrNameLst>
                                      </p:cBhvr>
                                      <p:tavLst>
                                        <p:tav tm="0">
                                          <p:val>
                                            <p:strVal val="#ppt_h/20"/>
                                          </p:val>
                                        </p:tav>
                                        <p:tav tm="50000">
                                          <p:val>
                                            <p:strVal val="#ppt_h/20"/>
                                          </p:val>
                                        </p:tav>
                                        <p:tav tm="100000">
                                          <p:val>
                                            <p:strVal val="#ppt_h"/>
                                          </p:val>
                                        </p:tav>
                                      </p:tavLst>
                                    </p:anim>
                                    <p:anim calcmode="lin" valueType="num">
                                      <p:cBhvr>
                                        <p:cTn id="22" dur="500" fill="hold"/>
                                        <p:tgtEl>
                                          <p:spTgt spid="7"/>
                                        </p:tgtEl>
                                        <p:attrNameLst>
                                          <p:attrName>ppt_w</p:attrName>
                                        </p:attrNameLst>
                                      </p:cBhvr>
                                      <p:tavLst>
                                        <p:tav tm="0">
                                          <p:val>
                                            <p:strVal val="#ppt_w+.3"/>
                                          </p:val>
                                        </p:tav>
                                        <p:tav tm="50000">
                                          <p:val>
                                            <p:strVal val="#ppt_w+.3"/>
                                          </p:val>
                                        </p:tav>
                                        <p:tav tm="100000">
                                          <p:val>
                                            <p:strVal val="#ppt_w"/>
                                          </p:val>
                                        </p:tav>
                                      </p:tavLst>
                                    </p:anim>
                                    <p:anim calcmode="lin" valueType="num">
                                      <p:cBhvr>
                                        <p:cTn id="23" dur="500" fill="hold"/>
                                        <p:tgtEl>
                                          <p:spTgt spid="7"/>
                                        </p:tgtEl>
                                        <p:attrNameLst>
                                          <p:attrName>ppt_x</p:attrName>
                                        </p:attrNameLst>
                                      </p:cBhvr>
                                      <p:tavLst>
                                        <p:tav tm="0">
                                          <p:val>
                                            <p:strVal val="#ppt_x-.3"/>
                                          </p:val>
                                        </p:tav>
                                        <p:tav tm="50000">
                                          <p:val>
                                            <p:strVal val="#ppt_x"/>
                                          </p:val>
                                        </p:tav>
                                        <p:tav tm="100000">
                                          <p:val>
                                            <p:strVal val="#ppt_x"/>
                                          </p:val>
                                        </p:tav>
                                      </p:tavLst>
                                    </p:anim>
                                    <p:anim calcmode="lin" valueType="num">
                                      <p:cBhvr>
                                        <p:cTn id="2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39" presetClass="entr" presetSubtype="0" accel="100000"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p:cTn id="29"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0"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1"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3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a:extLst>
              <a:ext uri="{FF2B5EF4-FFF2-40B4-BE49-F238E27FC236}">
                <a16:creationId xmlns:a16="http://schemas.microsoft.com/office/drawing/2014/main" id="{88F406E3-F26F-4735-A757-2F0530E832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9775" y="0"/>
            <a:ext cx="76422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28F9631-3D7C-492F-AC25-87030FCF9ED3}"/>
              </a:ext>
            </a:extLst>
          </p:cNvPr>
          <p:cNvSpPr txBox="1"/>
          <p:nvPr/>
        </p:nvSpPr>
        <p:spPr>
          <a:xfrm>
            <a:off x="293688" y="392113"/>
            <a:ext cx="3995737" cy="5324475"/>
          </a:xfrm>
          <a:prstGeom prst="rect">
            <a:avLst/>
          </a:prstGeom>
          <a:ln w="38100">
            <a:solidFill>
              <a:srgbClr val="0070C0"/>
            </a:solidFill>
          </a:ln>
        </p:spPr>
        <p:style>
          <a:lnRef idx="2">
            <a:schemeClr val="accent1"/>
          </a:lnRef>
          <a:fillRef idx="1">
            <a:schemeClr val="lt1"/>
          </a:fillRef>
          <a:effectRef idx="0">
            <a:schemeClr val="accent1"/>
          </a:effectRef>
          <a:fontRef idx="minor">
            <a:schemeClr val="dk1"/>
          </a:fontRef>
        </p:style>
        <p:txBody>
          <a:bodyPr>
            <a:spAutoFit/>
          </a:bodyPr>
          <a:lstStyle/>
          <a:p>
            <a:pPr fontAlgn="auto">
              <a:spcBef>
                <a:spcPts val="0"/>
              </a:spcBef>
              <a:spcAft>
                <a:spcPts val="0"/>
              </a:spcAft>
              <a:buClr>
                <a:schemeClr val="accent2"/>
              </a:buClr>
              <a:buFont typeface="Wingdings" pitchFamily="2" charset="2"/>
              <a:buChar char="§"/>
              <a:defRPr/>
            </a:pPr>
            <a:r>
              <a:rPr lang="en-US" sz="2000" dirty="0"/>
              <a:t> From these </a:t>
            </a:r>
            <a:r>
              <a:rPr lang="en-US" sz="2000" dirty="0" err="1"/>
              <a:t>scatterplots</a:t>
            </a:r>
            <a:r>
              <a:rPr lang="en-US" sz="2000" dirty="0"/>
              <a:t>, we can assume a number of interesting things:</a:t>
            </a:r>
          </a:p>
          <a:p>
            <a:pPr fontAlgn="auto">
              <a:spcBef>
                <a:spcPts val="0"/>
              </a:spcBef>
              <a:spcAft>
                <a:spcPts val="0"/>
              </a:spcAft>
              <a:buClr>
                <a:schemeClr val="accent2"/>
              </a:buClr>
              <a:buFont typeface="Wingdings" pitchFamily="2" charset="2"/>
              <a:buChar char="§"/>
              <a:defRPr/>
            </a:pPr>
            <a:r>
              <a:rPr lang="en-US" sz="2000" dirty="0"/>
              <a:t> In the picture </a:t>
            </a:r>
            <a:endParaRPr lang="en-GB" sz="2000" dirty="0"/>
          </a:p>
          <a:p>
            <a:pPr fontAlgn="auto">
              <a:spcBef>
                <a:spcPts val="0"/>
              </a:spcBef>
              <a:spcAft>
                <a:spcPts val="0"/>
              </a:spcAft>
              <a:defRPr/>
            </a:pPr>
            <a:r>
              <a:rPr lang="en-US" sz="2000" dirty="0"/>
              <a:t>we can see that in some examples the </a:t>
            </a:r>
            <a:r>
              <a:rPr lang="en-US" sz="2000" b="1" dirty="0">
                <a:solidFill>
                  <a:schemeClr val="accent2"/>
                </a:solidFill>
              </a:rPr>
              <a:t>clusters </a:t>
            </a:r>
            <a:r>
              <a:rPr lang="en-US" sz="2000" dirty="0"/>
              <a:t>and the different colors correspond to each other.</a:t>
            </a:r>
          </a:p>
          <a:p>
            <a:pPr fontAlgn="auto">
              <a:spcBef>
                <a:spcPts val="0"/>
              </a:spcBef>
              <a:spcAft>
                <a:spcPts val="0"/>
              </a:spcAft>
              <a:buClr>
                <a:srgbClr val="0070C0"/>
              </a:buClr>
              <a:buFont typeface="Wingdings" pitchFamily="2" charset="2"/>
              <a:buChar char="§"/>
              <a:defRPr/>
            </a:pPr>
            <a:r>
              <a:rPr lang="en-US" sz="2000" dirty="0"/>
              <a:t> For example in the plots for class/(any attribute) pairs and the </a:t>
            </a:r>
            <a:r>
              <a:rPr lang="en-US" sz="2000" dirty="0" err="1"/>
              <a:t>petalwidth</a:t>
            </a:r>
            <a:r>
              <a:rPr lang="en-US" sz="2000" dirty="0"/>
              <a:t>/</a:t>
            </a:r>
            <a:r>
              <a:rPr lang="en-US" sz="2000" dirty="0" err="1"/>
              <a:t>petallength</a:t>
            </a:r>
            <a:r>
              <a:rPr lang="en-US" sz="2000" dirty="0"/>
              <a:t> attribute pair.</a:t>
            </a:r>
          </a:p>
          <a:p>
            <a:pPr fontAlgn="auto">
              <a:spcBef>
                <a:spcPts val="0"/>
              </a:spcBef>
              <a:spcAft>
                <a:spcPts val="0"/>
              </a:spcAft>
              <a:buClr>
                <a:srgbClr val="0070C0"/>
              </a:buClr>
              <a:buFont typeface="Wingdings" pitchFamily="2" charset="2"/>
              <a:buChar char="§"/>
              <a:defRPr/>
            </a:pPr>
            <a:r>
              <a:rPr lang="en-US" sz="2000" b="1" dirty="0">
                <a:solidFill>
                  <a:schemeClr val="accent2"/>
                </a:solidFill>
              </a:rPr>
              <a:t> </a:t>
            </a:r>
            <a:r>
              <a:rPr lang="en-US" sz="2000" dirty="0"/>
              <a:t>whereas for other pairs (</a:t>
            </a:r>
            <a:r>
              <a:rPr lang="en-US" sz="2000" dirty="0" err="1"/>
              <a:t>sepalwidth</a:t>
            </a:r>
            <a:r>
              <a:rPr lang="en-US" sz="2000" dirty="0"/>
              <a:t>/</a:t>
            </a:r>
            <a:r>
              <a:rPr lang="en-US" sz="2000" dirty="0" err="1"/>
              <a:t>sepallength</a:t>
            </a:r>
            <a:r>
              <a:rPr lang="en-US" sz="2000" dirty="0"/>
              <a:t> for example) it's much harder to separate the clusters by color.  </a:t>
            </a:r>
            <a:endParaRPr lang="en-GB" sz="2000" dirty="0"/>
          </a:p>
          <a:p>
            <a:pPr fontAlgn="auto">
              <a:spcBef>
                <a:spcPts val="0"/>
              </a:spcBef>
              <a:spcAft>
                <a:spcPts val="0"/>
              </a:spcAft>
              <a:buClr>
                <a:srgbClr val="0070C0"/>
              </a:buClr>
              <a:defRPr/>
            </a:pPr>
            <a:endParaRPr lang="en-GB" sz="2000" b="1" dirty="0">
              <a:solidFill>
                <a:schemeClr val="accent2"/>
              </a:solidFill>
            </a:endParaRPr>
          </a:p>
        </p:txBody>
      </p:sp>
      <p:cxnSp>
        <p:nvCxnSpPr>
          <p:cNvPr id="7" name="Straight Arrow Connector 6">
            <a:extLst>
              <a:ext uri="{FF2B5EF4-FFF2-40B4-BE49-F238E27FC236}">
                <a16:creationId xmlns:a16="http://schemas.microsoft.com/office/drawing/2014/main" id="{3F2C1A93-09AF-4E91-905E-6DF5D8402D97}"/>
              </a:ext>
            </a:extLst>
          </p:cNvPr>
          <p:cNvCxnSpPr/>
          <p:nvPr/>
        </p:nvCxnSpPr>
        <p:spPr>
          <a:xfrm>
            <a:off x="1676400" y="2786063"/>
            <a:ext cx="5224463" cy="3484562"/>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6"/>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6"/>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500" fill="hold"/>
                                        <p:tgtEl>
                                          <p:spTgt spid="7"/>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7"/>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7"/>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BEB05-A546-4845-95DE-8BDB3A54E6AD}"/>
              </a:ext>
            </a:extLst>
          </p:cNvPr>
          <p:cNvSpPr>
            <a:spLocks noGrp="1"/>
          </p:cNvSpPr>
          <p:nvPr>
            <p:ph type="title"/>
          </p:nvPr>
        </p:nvSpPr>
        <p:spPr>
          <a:xfrm>
            <a:off x="1023938" y="312738"/>
            <a:ext cx="9720262" cy="1500187"/>
          </a:xfrm>
        </p:spPr>
        <p:txBody>
          <a:bodyPr/>
          <a:lstStyle/>
          <a:p>
            <a:pPr fontAlgn="auto">
              <a:spcAft>
                <a:spcPts val="0"/>
              </a:spcAft>
              <a:defRPr/>
            </a:pPr>
            <a:r>
              <a:rPr lang="en-GB" sz="4000" b="1" dirty="0">
                <a:solidFill>
                  <a:schemeClr val="accent2"/>
                </a:solidFill>
              </a:rPr>
              <a:t>Visualisation</a:t>
            </a:r>
            <a:endParaRPr lang="en-GB" sz="40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48C6404F-25F2-42DF-B41E-FDBDEACCBA5A}"/>
              </a:ext>
            </a:extLst>
          </p:cNvPr>
          <p:cNvSpPr>
            <a:spLocks noGrp="1"/>
          </p:cNvSpPr>
          <p:nvPr>
            <p:ph idx="1"/>
          </p:nvPr>
        </p:nvSpPr>
        <p:spPr>
          <a:xfrm>
            <a:off x="1023938" y="1425575"/>
            <a:ext cx="9720262" cy="4883150"/>
          </a:xfrm>
        </p:spPr>
        <p:txBody>
          <a:bodyPr/>
          <a:lstStyle/>
          <a:p>
            <a:pPr>
              <a:buFont typeface="Wingdings" panose="05000000000000000000" pitchFamily="2" charset="2"/>
              <a:buChar char="§"/>
            </a:pPr>
            <a:r>
              <a:rPr lang="en-GB" altLang="en-US"/>
              <a:t> </a:t>
            </a:r>
            <a:r>
              <a:rPr lang="en-US" altLang="en-US"/>
              <a:t>By default, the colors indicate the different classes.</a:t>
            </a:r>
          </a:p>
          <a:p>
            <a:pPr>
              <a:buFont typeface="Tw Cen MT" panose="020B0602020104020603" pitchFamily="34" charset="0"/>
              <a:buNone/>
            </a:pPr>
            <a:r>
              <a:rPr lang="en-US" altLang="en-US"/>
              <a:t> </a:t>
            </a:r>
          </a:p>
          <a:p>
            <a:pPr>
              <a:buFont typeface="Wingdings" panose="05000000000000000000" pitchFamily="2" charset="2"/>
              <a:buChar char="§"/>
            </a:pPr>
            <a:r>
              <a:rPr lang="en-US" altLang="en-US"/>
              <a:t> In this case we used red and two shades of blue. </a:t>
            </a:r>
          </a:p>
          <a:p>
            <a:pPr>
              <a:buFont typeface="Tw Cen MT" panose="020B0602020104020603" pitchFamily="34" charset="0"/>
              <a:buNone/>
            </a:pPr>
            <a:endParaRPr lang="en-US" altLang="en-US"/>
          </a:p>
          <a:p>
            <a:pPr>
              <a:buFont typeface="Wingdings" panose="05000000000000000000" pitchFamily="2" charset="2"/>
              <a:buChar char="§"/>
            </a:pPr>
            <a:r>
              <a:rPr lang="en-US" altLang="en-US"/>
              <a:t> Left clicking on any of the highlighted class names towards the bottom of the screenshot allows you to set your own color for the classes. </a:t>
            </a:r>
          </a:p>
          <a:p>
            <a:pPr>
              <a:buFont typeface="Tw Cen MT" panose="020B0602020104020603" pitchFamily="34" charset="0"/>
              <a:buNone/>
            </a:pPr>
            <a:endParaRPr lang="en-US" altLang="en-US"/>
          </a:p>
          <a:p>
            <a:pPr>
              <a:buFont typeface="Wingdings" panose="05000000000000000000" pitchFamily="2" charset="2"/>
              <a:buChar char="§"/>
            </a:pPr>
            <a:r>
              <a:rPr lang="en-US" altLang="en-US"/>
              <a:t> Also, by default, the color is used in conjunction with the class attribute, but it can be useful to color the other attributes as well. </a:t>
            </a:r>
          </a:p>
          <a:p>
            <a:pPr>
              <a:buFont typeface="Tw Cen MT" panose="020B0602020104020603" pitchFamily="34" charset="0"/>
              <a:buNone/>
            </a:pPr>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500" fill="hold"/>
                                        <p:tgtEl>
                                          <p:spTgt spid="3">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77976E-4FF7-412E-B224-61D78268B4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613" y="4376738"/>
            <a:ext cx="4048125"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1">
            <a:extLst>
              <a:ext uri="{FF2B5EF4-FFF2-40B4-BE49-F238E27FC236}">
                <a16:creationId xmlns:a16="http://schemas.microsoft.com/office/drawing/2014/main" id="{3AADCC42-6685-4952-AE02-17EC9DEA2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775" y="0"/>
            <a:ext cx="76422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1D2FF3C3-3204-40E0-AF3E-320DDE0BF913}"/>
              </a:ext>
            </a:extLst>
          </p:cNvPr>
          <p:cNvSpPr txBox="1"/>
          <p:nvPr/>
        </p:nvSpPr>
        <p:spPr>
          <a:xfrm>
            <a:off x="282575" y="403225"/>
            <a:ext cx="3995738" cy="3784600"/>
          </a:xfrm>
          <a:prstGeom prst="rect">
            <a:avLst/>
          </a:prstGeom>
          <a:ln w="38100">
            <a:solidFill>
              <a:srgbClr val="0070C0"/>
            </a:solidFill>
          </a:ln>
        </p:spPr>
        <p:style>
          <a:lnRef idx="2">
            <a:schemeClr val="accent1"/>
          </a:lnRef>
          <a:fillRef idx="1">
            <a:schemeClr val="lt1"/>
          </a:fillRef>
          <a:effectRef idx="0">
            <a:schemeClr val="accent1"/>
          </a:effectRef>
          <a:fontRef idx="minor">
            <a:schemeClr val="dk1"/>
          </a:fontRef>
        </p:style>
        <p:txBody>
          <a:bodyPr>
            <a:spAutoFit/>
          </a:bodyPr>
          <a:lstStyle/>
          <a:p>
            <a:pPr fontAlgn="auto">
              <a:spcBef>
                <a:spcPts val="0"/>
              </a:spcBef>
              <a:spcAft>
                <a:spcPts val="0"/>
              </a:spcAft>
              <a:buClr>
                <a:schemeClr val="accent2"/>
              </a:buClr>
              <a:buFont typeface="Wingdings" pitchFamily="2" charset="2"/>
              <a:buChar char="§"/>
              <a:defRPr/>
            </a:pPr>
            <a:r>
              <a:rPr lang="en-US" sz="2000" dirty="0"/>
              <a:t>For example, changing the color to the fourth attribute by clicking on the arrow next to the bar that currently reads Color: class (Num) and selecting </a:t>
            </a:r>
            <a:r>
              <a:rPr lang="en-US" sz="2000" dirty="0" err="1"/>
              <a:t>petalwidth</a:t>
            </a:r>
            <a:r>
              <a:rPr lang="en-US" sz="2000" dirty="0"/>
              <a:t> enables us to observe even more about the data, for example the fact that for the class/</a:t>
            </a:r>
            <a:r>
              <a:rPr lang="en-US" sz="2000" dirty="0" err="1"/>
              <a:t>sepallength</a:t>
            </a:r>
            <a:r>
              <a:rPr lang="en-US" sz="2000" dirty="0"/>
              <a:t> attribute pair, which range of  attribute values (indicated by different color) tends to go along with which class. </a:t>
            </a:r>
            <a:endParaRPr lang="en-GB" sz="2000" b="1" dirty="0">
              <a:solidFill>
                <a:schemeClr val="accent2"/>
              </a:solidFill>
            </a:endParaRPr>
          </a:p>
        </p:txBody>
      </p:sp>
      <p:cxnSp>
        <p:nvCxnSpPr>
          <p:cNvPr id="4" name="Straight Arrow Connector 3">
            <a:extLst>
              <a:ext uri="{FF2B5EF4-FFF2-40B4-BE49-F238E27FC236}">
                <a16:creationId xmlns:a16="http://schemas.microsoft.com/office/drawing/2014/main" id="{4D14A72C-D5D2-4FF5-82F8-48240BF1B998}"/>
              </a:ext>
            </a:extLst>
          </p:cNvPr>
          <p:cNvCxnSpPr/>
          <p:nvPr/>
        </p:nvCxnSpPr>
        <p:spPr>
          <a:xfrm>
            <a:off x="1143000" y="1927225"/>
            <a:ext cx="3776663" cy="3765550"/>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500" fill="hold"/>
                                        <p:tgtEl>
                                          <p:spTgt spid="4"/>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4"/>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4"/>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6"/>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6"/>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B91-9EB4-4742-80C1-9B6D7AB65418}"/>
              </a:ext>
            </a:extLst>
          </p:cNvPr>
          <p:cNvSpPr>
            <a:spLocks noGrp="1"/>
          </p:cNvSpPr>
          <p:nvPr>
            <p:ph type="title"/>
          </p:nvPr>
        </p:nvSpPr>
        <p:spPr>
          <a:xfrm>
            <a:off x="1023938" y="312738"/>
            <a:ext cx="9720262" cy="1500187"/>
          </a:xfrm>
        </p:spPr>
        <p:txBody>
          <a:bodyPr/>
          <a:lstStyle/>
          <a:p>
            <a:pPr fontAlgn="auto">
              <a:spcAft>
                <a:spcPts val="0"/>
              </a:spcAft>
              <a:defRPr/>
            </a:pPr>
            <a:r>
              <a:rPr lang="en-GB" sz="4000" b="1" dirty="0">
                <a:solidFill>
                  <a:schemeClr val="accent2"/>
                </a:solidFill>
              </a:rPr>
              <a:t>The Log File </a:t>
            </a:r>
          </a:p>
        </p:txBody>
      </p:sp>
      <p:sp>
        <p:nvSpPr>
          <p:cNvPr id="3" name="Content Placeholder 2">
            <a:extLst>
              <a:ext uri="{FF2B5EF4-FFF2-40B4-BE49-F238E27FC236}">
                <a16:creationId xmlns:a16="http://schemas.microsoft.com/office/drawing/2014/main" id="{6F940CEC-BB10-40AE-9AA1-82A135CF0994}"/>
              </a:ext>
            </a:extLst>
          </p:cNvPr>
          <p:cNvSpPr>
            <a:spLocks noGrp="1"/>
          </p:cNvSpPr>
          <p:nvPr>
            <p:ph sz="half" idx="1"/>
          </p:nvPr>
        </p:nvSpPr>
        <p:spPr>
          <a:xfrm>
            <a:off x="261938" y="1774825"/>
            <a:ext cx="4754562" cy="4219575"/>
          </a:xfrm>
        </p:spPr>
        <p:txBody>
          <a:bodyPr/>
          <a:lstStyle/>
          <a:p>
            <a:pPr>
              <a:buFont typeface="Wingdings" panose="05000000000000000000" pitchFamily="2" charset="2"/>
              <a:buChar char="§"/>
            </a:pPr>
            <a:r>
              <a:rPr lang="en-GB" altLang="en-US"/>
              <a:t> </a:t>
            </a:r>
            <a:r>
              <a:rPr lang="en-US" altLang="en-US"/>
              <a:t>The </a:t>
            </a:r>
            <a:r>
              <a:rPr lang="en-US" altLang="en-US" b="1">
                <a:solidFill>
                  <a:schemeClr val="accent2"/>
                </a:solidFill>
              </a:rPr>
              <a:t>log file </a:t>
            </a:r>
            <a:r>
              <a:rPr lang="en-US" altLang="en-US"/>
              <a:t>is used to keep track of what you did.</a:t>
            </a:r>
          </a:p>
          <a:p>
            <a:pPr>
              <a:buFont typeface="Wingdings" panose="05000000000000000000" pitchFamily="2" charset="2"/>
              <a:buChar char="§"/>
            </a:pPr>
            <a:r>
              <a:rPr lang="en-US" altLang="en-US"/>
              <a:t> Clicking on </a:t>
            </a:r>
            <a:r>
              <a:rPr lang="en-US" altLang="en-US" b="1">
                <a:solidFill>
                  <a:schemeClr val="accent2"/>
                </a:solidFill>
              </a:rPr>
              <a:t>LOG</a:t>
            </a:r>
            <a:r>
              <a:rPr lang="en-US" altLang="en-US"/>
              <a:t> in your main GUI will bring up another window which will show exactly what you did, in this case it shows that we loaded the Iris data set and applied a filter.  </a:t>
            </a:r>
            <a:endParaRPr lang="en-GB" altLang="en-US"/>
          </a:p>
          <a:p>
            <a:pPr>
              <a:buFont typeface="Wingdings" panose="05000000000000000000" pitchFamily="2" charset="2"/>
              <a:buChar char="§"/>
            </a:pPr>
            <a:endParaRPr lang="en-GB" altLang="en-US"/>
          </a:p>
        </p:txBody>
      </p:sp>
      <p:pic>
        <p:nvPicPr>
          <p:cNvPr id="22532" name="Picture 4">
            <a:extLst>
              <a:ext uri="{FF2B5EF4-FFF2-40B4-BE49-F238E27FC236}">
                <a16:creationId xmlns:a16="http://schemas.microsoft.com/office/drawing/2014/main" id="{AEE5F1E2-8BF2-4580-888E-6B78FE9C15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5575" y="0"/>
            <a:ext cx="68373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a:extLst>
              <a:ext uri="{FF2B5EF4-FFF2-40B4-BE49-F238E27FC236}">
                <a16:creationId xmlns:a16="http://schemas.microsoft.com/office/drawing/2014/main" id="{E26A4949-5575-4DBD-B71D-E937E2DBDB41}"/>
              </a:ext>
            </a:extLst>
          </p:cNvPr>
          <p:cNvSpPr/>
          <p:nvPr/>
        </p:nvSpPr>
        <p:spPr>
          <a:xfrm>
            <a:off x="10733088" y="6205538"/>
            <a:ext cx="708025" cy="6096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cxnSp>
        <p:nvCxnSpPr>
          <p:cNvPr id="7" name="Straight Arrow Connector 6">
            <a:extLst>
              <a:ext uri="{FF2B5EF4-FFF2-40B4-BE49-F238E27FC236}">
                <a16:creationId xmlns:a16="http://schemas.microsoft.com/office/drawing/2014/main" id="{D53AA40E-6FB4-4B06-910B-9D3D59EF5F88}"/>
              </a:ext>
            </a:extLst>
          </p:cNvPr>
          <p:cNvCxnSpPr/>
          <p:nvPr/>
        </p:nvCxnSpPr>
        <p:spPr>
          <a:xfrm>
            <a:off x="4289425" y="3886200"/>
            <a:ext cx="6389688" cy="2514600"/>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55A52071-BC4F-47D7-89CD-C520FD83AA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48045"/>
          <a:stretch>
            <a:fillRect/>
          </a:stretch>
        </p:blipFill>
        <p:spPr bwMode="auto">
          <a:xfrm>
            <a:off x="433388" y="4316413"/>
            <a:ext cx="4552950" cy="227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6"/>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6"/>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6"/>
                                        </p:tgtEl>
                                        <p:attrNameLst>
                                          <p:attrName>ppt_y</p:attrName>
                                        </p:attrNameLst>
                                      </p:cBhvr>
                                      <p:tavLst>
                                        <p:tav tm="0">
                                          <p:val>
                                            <p:strVal val="#ppt_y"/>
                                          </p:val>
                                        </p:tav>
                                        <p:tav tm="100000">
                                          <p:val>
                                            <p:strVal val="#ppt_y"/>
                                          </p:val>
                                        </p:tav>
                                      </p:tavLst>
                                    </p:anim>
                                  </p:childTnLst>
                                </p:cTn>
                              </p:par>
                              <p:par>
                                <p:cTn id="27" presetID="39" presetClass="entr" presetSubtype="0" accel="10000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p:cTn id="29" dur="500" fill="hold"/>
                                        <p:tgtEl>
                                          <p:spTgt spid="7"/>
                                        </p:tgtEl>
                                        <p:attrNameLst>
                                          <p:attrName>ppt_h</p:attrName>
                                        </p:attrNameLst>
                                      </p:cBhvr>
                                      <p:tavLst>
                                        <p:tav tm="0">
                                          <p:val>
                                            <p:strVal val="#ppt_h/20"/>
                                          </p:val>
                                        </p:tav>
                                        <p:tav tm="50000">
                                          <p:val>
                                            <p:strVal val="#ppt_h/20"/>
                                          </p:val>
                                        </p:tav>
                                        <p:tav tm="100000">
                                          <p:val>
                                            <p:strVal val="#ppt_h"/>
                                          </p:val>
                                        </p:tav>
                                      </p:tavLst>
                                    </p:anim>
                                    <p:anim calcmode="lin" valueType="num">
                                      <p:cBhvr>
                                        <p:cTn id="30" dur="500" fill="hold"/>
                                        <p:tgtEl>
                                          <p:spTgt spid="7"/>
                                        </p:tgtEl>
                                        <p:attrNameLst>
                                          <p:attrName>ppt_w</p:attrName>
                                        </p:attrNameLst>
                                      </p:cBhvr>
                                      <p:tavLst>
                                        <p:tav tm="0">
                                          <p:val>
                                            <p:strVal val="#ppt_w+.3"/>
                                          </p:val>
                                        </p:tav>
                                        <p:tav tm="50000">
                                          <p:val>
                                            <p:strVal val="#ppt_w+.3"/>
                                          </p:val>
                                        </p:tav>
                                        <p:tav tm="100000">
                                          <p:val>
                                            <p:strVal val="#ppt_w"/>
                                          </p:val>
                                        </p:tav>
                                      </p:tavLst>
                                    </p:anim>
                                    <p:anim calcmode="lin" valueType="num">
                                      <p:cBhvr>
                                        <p:cTn id="31" dur="500" fill="hold"/>
                                        <p:tgtEl>
                                          <p:spTgt spid="7"/>
                                        </p:tgtEl>
                                        <p:attrNameLst>
                                          <p:attrName>ppt_x</p:attrName>
                                        </p:attrNameLst>
                                      </p:cBhvr>
                                      <p:tavLst>
                                        <p:tav tm="0">
                                          <p:val>
                                            <p:strVal val="#ppt_x-.3"/>
                                          </p:val>
                                        </p:tav>
                                        <p:tav tm="50000">
                                          <p:val>
                                            <p:strVal val="#ppt_x"/>
                                          </p:val>
                                        </p:tav>
                                        <p:tav tm="100000">
                                          <p:val>
                                            <p:strVal val="#ppt_x"/>
                                          </p:val>
                                        </p:tav>
                                      </p:tavLst>
                                    </p:anim>
                                    <p:anim calcmode="lin" valueType="num">
                                      <p:cBhvr>
                                        <p:cTn id="32"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39" presetClass="entr" presetSubtype="0" accel="10000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p:cTn id="37" dur="500" fill="hold"/>
                                        <p:tgtEl>
                                          <p:spTgt spid="9"/>
                                        </p:tgtEl>
                                        <p:attrNameLst>
                                          <p:attrName>ppt_h</p:attrName>
                                        </p:attrNameLst>
                                      </p:cBhvr>
                                      <p:tavLst>
                                        <p:tav tm="0">
                                          <p:val>
                                            <p:strVal val="#ppt_h/20"/>
                                          </p:val>
                                        </p:tav>
                                        <p:tav tm="50000">
                                          <p:val>
                                            <p:strVal val="#ppt_h/20"/>
                                          </p:val>
                                        </p:tav>
                                        <p:tav tm="100000">
                                          <p:val>
                                            <p:strVal val="#ppt_h"/>
                                          </p:val>
                                        </p:tav>
                                      </p:tavLst>
                                    </p:anim>
                                    <p:anim calcmode="lin" valueType="num">
                                      <p:cBhvr>
                                        <p:cTn id="38" dur="500" fill="hold"/>
                                        <p:tgtEl>
                                          <p:spTgt spid="9"/>
                                        </p:tgtEl>
                                        <p:attrNameLst>
                                          <p:attrName>ppt_w</p:attrName>
                                        </p:attrNameLst>
                                      </p:cBhvr>
                                      <p:tavLst>
                                        <p:tav tm="0">
                                          <p:val>
                                            <p:strVal val="#ppt_w+.3"/>
                                          </p:val>
                                        </p:tav>
                                        <p:tav tm="50000">
                                          <p:val>
                                            <p:strVal val="#ppt_w+.3"/>
                                          </p:val>
                                        </p:tav>
                                        <p:tav tm="100000">
                                          <p:val>
                                            <p:strVal val="#ppt_w"/>
                                          </p:val>
                                        </p:tav>
                                      </p:tavLst>
                                    </p:anim>
                                    <p:anim calcmode="lin" valueType="num">
                                      <p:cBhvr>
                                        <p:cTn id="39" dur="500" fill="hold"/>
                                        <p:tgtEl>
                                          <p:spTgt spid="9"/>
                                        </p:tgtEl>
                                        <p:attrNameLst>
                                          <p:attrName>ppt_x</p:attrName>
                                        </p:attrNameLst>
                                      </p:cBhvr>
                                      <p:tavLst>
                                        <p:tav tm="0">
                                          <p:val>
                                            <p:strVal val="#ppt_x-.3"/>
                                          </p:val>
                                        </p:tav>
                                        <p:tav tm="50000">
                                          <p:val>
                                            <p:strVal val="#ppt_x"/>
                                          </p:val>
                                        </p:tav>
                                        <p:tav tm="100000">
                                          <p:val>
                                            <p:strVal val="#ppt_x"/>
                                          </p:val>
                                        </p:tav>
                                      </p:tavLst>
                                    </p:anim>
                                    <p:anim calcmode="lin" valueType="num">
                                      <p:cBhvr>
                                        <p:cTn id="40"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Image result for iris flower">
            <a:hlinkClick r:id="rId2"/>
            <a:extLst>
              <a:ext uri="{FF2B5EF4-FFF2-40B4-BE49-F238E27FC236}">
                <a16:creationId xmlns:a16="http://schemas.microsoft.com/office/drawing/2014/main" id="{7D588C85-F70E-465F-A5EC-6F14CBAF1446}"/>
              </a:ext>
            </a:extLst>
          </p:cNvPr>
          <p:cNvPicPr>
            <a:picLocks noChangeAspect="1" noChangeArrowheads="1"/>
          </p:cNvPicPr>
          <p:nvPr/>
        </p:nvPicPr>
        <p:blipFill>
          <a:blip r:embed="rId3" cstate="print"/>
          <a:srcRect/>
          <a:stretch>
            <a:fillRect/>
          </a:stretch>
        </p:blipFill>
        <p:spPr bwMode="auto">
          <a:xfrm>
            <a:off x="766526" y="0"/>
            <a:ext cx="10279656" cy="6857999"/>
          </a:xfrm>
          <a:prstGeom prst="rect">
            <a:avLst/>
          </a:prstGeom>
          <a:ln>
            <a:noFill/>
          </a:ln>
          <a:effectLst>
            <a:softEdge rad="112500"/>
          </a:effectLst>
        </p:spPr>
      </p:pic>
    </p:spTree>
  </p:cSld>
  <p:clrMapOvr>
    <a:masterClrMapping/>
  </p:clrMapOvr>
  <p:transition spd="slow">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FF85-8610-4688-A32E-50C12EE246A8}"/>
              </a:ext>
            </a:extLst>
          </p:cNvPr>
          <p:cNvSpPr>
            <a:spLocks noGrp="1"/>
          </p:cNvSpPr>
          <p:nvPr>
            <p:ph type="title"/>
          </p:nvPr>
        </p:nvSpPr>
        <p:spPr>
          <a:xfrm>
            <a:off x="1023938" y="269875"/>
            <a:ext cx="9720262" cy="1498600"/>
          </a:xfrm>
        </p:spPr>
        <p:txBody>
          <a:bodyPr/>
          <a:lstStyle/>
          <a:p>
            <a:pPr fontAlgn="auto">
              <a:spcAft>
                <a:spcPts val="0"/>
              </a:spcAft>
              <a:defRPr/>
            </a:pPr>
            <a:r>
              <a:rPr lang="en-GB" sz="4000" b="1" dirty="0">
                <a:solidFill>
                  <a:schemeClr val="accent2"/>
                </a:solidFill>
              </a:rPr>
              <a:t>Making your own </a:t>
            </a:r>
            <a:r>
              <a:rPr lang="en-GB" sz="4000" b="1" dirty="0" err="1">
                <a:solidFill>
                  <a:srgbClr val="FF0000"/>
                </a:solidFill>
              </a:rPr>
              <a:t>ARFF</a:t>
            </a:r>
            <a:r>
              <a:rPr lang="en-GB" sz="4000" b="1" dirty="0">
                <a:solidFill>
                  <a:schemeClr val="accent2"/>
                </a:solidFill>
              </a:rPr>
              <a:t> file</a:t>
            </a:r>
          </a:p>
        </p:txBody>
      </p:sp>
      <p:sp>
        <p:nvSpPr>
          <p:cNvPr id="3" name="Content Placeholder 2">
            <a:extLst>
              <a:ext uri="{FF2B5EF4-FFF2-40B4-BE49-F238E27FC236}">
                <a16:creationId xmlns:a16="http://schemas.microsoft.com/office/drawing/2014/main" id="{4517FA4E-5322-4A48-A399-A7FDD6B4DE21}"/>
              </a:ext>
            </a:extLst>
          </p:cNvPr>
          <p:cNvSpPr>
            <a:spLocks noGrp="1"/>
          </p:cNvSpPr>
          <p:nvPr>
            <p:ph idx="1"/>
          </p:nvPr>
        </p:nvSpPr>
        <p:spPr>
          <a:xfrm>
            <a:off x="1023938" y="1470025"/>
            <a:ext cx="9720262" cy="4838700"/>
          </a:xfrm>
        </p:spPr>
        <p:txBody>
          <a:bodyPr/>
          <a:lstStyle/>
          <a:p>
            <a:pPr>
              <a:buFont typeface="Wingdings" panose="05000000000000000000" pitchFamily="2" charset="2"/>
              <a:buChar char="§"/>
            </a:pPr>
            <a:r>
              <a:rPr lang="en-GB" altLang="en-US"/>
              <a:t> </a:t>
            </a:r>
            <a:r>
              <a:rPr lang="en-US" altLang="en-US"/>
              <a:t>To use WEKA with a data set that isn't included in the package already, the data you want to examine needs to be in a certain format (</a:t>
            </a:r>
            <a:r>
              <a:rPr lang="en-US" altLang="en-US" b="1">
                <a:solidFill>
                  <a:schemeClr val="accent2"/>
                </a:solidFill>
              </a:rPr>
              <a:t>arff file</a:t>
            </a:r>
            <a:r>
              <a:rPr lang="en-US" altLang="en-US"/>
              <a:t>).</a:t>
            </a:r>
          </a:p>
          <a:p>
            <a:pPr>
              <a:buFont typeface="Wingdings" panose="05000000000000000000" pitchFamily="2" charset="2"/>
              <a:buChar char="§"/>
            </a:pPr>
            <a:r>
              <a:rPr lang="en-US" altLang="en-US"/>
              <a:t> Easiest way to create an arff files is to create a table with headers in excel.</a:t>
            </a:r>
          </a:p>
          <a:p>
            <a:pPr>
              <a:buFont typeface="Wingdings" panose="05000000000000000000" pitchFamily="2" charset="2"/>
              <a:buChar char="§"/>
            </a:pPr>
            <a:r>
              <a:rPr lang="en-US" altLang="en-US"/>
              <a:t> Save this to .csv format. </a:t>
            </a:r>
            <a:endParaRPr lang="en-GB" altLang="en-US"/>
          </a:p>
        </p:txBody>
      </p:sp>
      <p:pic>
        <p:nvPicPr>
          <p:cNvPr id="45058" name="Picture 2">
            <a:extLst>
              <a:ext uri="{FF2B5EF4-FFF2-40B4-BE49-F238E27FC236}">
                <a16:creationId xmlns:a16="http://schemas.microsoft.com/office/drawing/2014/main" id="{A09E8BE3-9BC3-492A-B9D9-D64E094299C6}"/>
              </a:ext>
            </a:extLst>
          </p:cNvPr>
          <p:cNvPicPr>
            <a:picLocks noChangeAspect="1" noChangeArrowheads="1"/>
          </p:cNvPicPr>
          <p:nvPr/>
        </p:nvPicPr>
        <p:blipFill>
          <a:blip r:embed="rId2"/>
          <a:srcRect l="22064" t="14095" r="35635" b="32063"/>
          <a:stretch>
            <a:fillRect/>
          </a:stretch>
        </p:blipFill>
        <p:spPr bwMode="auto">
          <a:xfrm>
            <a:off x="5486400" y="2595563"/>
            <a:ext cx="5029200" cy="4000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5" name="Straight Arrow Connector 4">
            <a:extLst>
              <a:ext uri="{FF2B5EF4-FFF2-40B4-BE49-F238E27FC236}">
                <a16:creationId xmlns:a16="http://schemas.microsoft.com/office/drawing/2014/main" id="{0CBE692D-B48A-4EA8-9A83-CAEA6C3D8F7B}"/>
              </a:ext>
            </a:extLst>
          </p:cNvPr>
          <p:cNvCxnSpPr/>
          <p:nvPr/>
        </p:nvCxnSpPr>
        <p:spPr>
          <a:xfrm>
            <a:off x="2852738" y="3101975"/>
            <a:ext cx="3090862" cy="2570163"/>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D42DB8F0-9943-4749-8C01-AB5587131BEA}"/>
              </a:ext>
            </a:extLst>
          </p:cNvPr>
          <p:cNvSpPr/>
          <p:nvPr/>
        </p:nvSpPr>
        <p:spPr>
          <a:xfrm>
            <a:off x="5921375" y="5387975"/>
            <a:ext cx="708025" cy="6096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p:cTn id="31" dur="500" fill="hold"/>
                                        <p:tgtEl>
                                          <p:spTgt spid="9"/>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9"/>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9"/>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9"/>
                                        </p:tgtEl>
                                        <p:attrNameLst>
                                          <p:attrName>ppt_y</p:attrName>
                                        </p:attrNameLst>
                                      </p:cBhvr>
                                      <p:tavLst>
                                        <p:tav tm="0">
                                          <p:val>
                                            <p:strVal val="#ppt_y"/>
                                          </p:val>
                                        </p:tav>
                                        <p:tav tm="100000">
                                          <p:val>
                                            <p:strVal val="#ppt_y"/>
                                          </p:val>
                                        </p:tav>
                                      </p:tavLst>
                                    </p:anim>
                                  </p:childTnLst>
                                </p:cTn>
                              </p:par>
                              <p:par>
                                <p:cTn id="35" presetID="39" presetClass="entr" presetSubtype="0" accel="100000" fill="hold" nodeType="with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500" fill="hold"/>
                                        <p:tgtEl>
                                          <p:spTgt spid="5"/>
                                        </p:tgtEl>
                                        <p:attrNameLst>
                                          <p:attrName>ppt_h</p:attrName>
                                        </p:attrNameLst>
                                      </p:cBhvr>
                                      <p:tavLst>
                                        <p:tav tm="0">
                                          <p:val>
                                            <p:strVal val="#ppt_h/20"/>
                                          </p:val>
                                        </p:tav>
                                        <p:tav tm="50000">
                                          <p:val>
                                            <p:strVal val="#ppt_h/20"/>
                                          </p:val>
                                        </p:tav>
                                        <p:tav tm="100000">
                                          <p:val>
                                            <p:strVal val="#ppt_h"/>
                                          </p:val>
                                        </p:tav>
                                      </p:tavLst>
                                    </p:anim>
                                    <p:anim calcmode="lin" valueType="num">
                                      <p:cBhvr>
                                        <p:cTn id="38" dur="500" fill="hold"/>
                                        <p:tgtEl>
                                          <p:spTgt spid="5"/>
                                        </p:tgtEl>
                                        <p:attrNameLst>
                                          <p:attrName>ppt_w</p:attrName>
                                        </p:attrNameLst>
                                      </p:cBhvr>
                                      <p:tavLst>
                                        <p:tav tm="0">
                                          <p:val>
                                            <p:strVal val="#ppt_w+.3"/>
                                          </p:val>
                                        </p:tav>
                                        <p:tav tm="50000">
                                          <p:val>
                                            <p:strVal val="#ppt_w+.3"/>
                                          </p:val>
                                        </p:tav>
                                        <p:tav tm="100000">
                                          <p:val>
                                            <p:strVal val="#ppt_w"/>
                                          </p:val>
                                        </p:tav>
                                      </p:tavLst>
                                    </p:anim>
                                    <p:anim calcmode="lin" valueType="num">
                                      <p:cBhvr>
                                        <p:cTn id="39" dur="500" fill="hold"/>
                                        <p:tgtEl>
                                          <p:spTgt spid="5"/>
                                        </p:tgtEl>
                                        <p:attrNameLst>
                                          <p:attrName>ppt_x</p:attrName>
                                        </p:attrNameLst>
                                      </p:cBhvr>
                                      <p:tavLst>
                                        <p:tav tm="0">
                                          <p:val>
                                            <p:strVal val="#ppt_x-.3"/>
                                          </p:val>
                                        </p:tav>
                                        <p:tav tm="50000">
                                          <p:val>
                                            <p:strVal val="#ppt_x"/>
                                          </p:val>
                                        </p:tav>
                                        <p:tav tm="100000">
                                          <p:val>
                                            <p:strVal val="#ppt_x"/>
                                          </p:val>
                                        </p:tav>
                                      </p:tavLst>
                                    </p:anim>
                                    <p:anim calcmode="lin" valueType="num">
                                      <p:cBhvr>
                                        <p:cTn id="40"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A347-9ADA-4640-98B6-867E72B7AB88}"/>
              </a:ext>
            </a:extLst>
          </p:cNvPr>
          <p:cNvSpPr>
            <a:spLocks noGrp="1"/>
          </p:cNvSpPr>
          <p:nvPr>
            <p:ph type="title"/>
          </p:nvPr>
        </p:nvSpPr>
        <p:spPr>
          <a:xfrm>
            <a:off x="1023938" y="19050"/>
            <a:ext cx="9720262" cy="1500188"/>
          </a:xfrm>
        </p:spPr>
        <p:txBody>
          <a:bodyPr/>
          <a:lstStyle/>
          <a:p>
            <a:pPr fontAlgn="auto">
              <a:spcAft>
                <a:spcPts val="0"/>
              </a:spcAft>
              <a:defRPr/>
            </a:pPr>
            <a:r>
              <a:rPr lang="en-GB" sz="4000" b="1" dirty="0">
                <a:solidFill>
                  <a:schemeClr val="accent2"/>
                </a:solidFill>
              </a:rPr>
              <a:t>Convert from </a:t>
            </a:r>
            <a:r>
              <a:rPr lang="en-GB" sz="4000" b="1" dirty="0">
                <a:solidFill>
                  <a:srgbClr val="FF0000"/>
                </a:solidFill>
              </a:rPr>
              <a:t>CSV</a:t>
            </a:r>
            <a:r>
              <a:rPr lang="en-GB" sz="4000" b="1" dirty="0">
                <a:solidFill>
                  <a:schemeClr val="accent2"/>
                </a:solidFill>
              </a:rPr>
              <a:t> to </a:t>
            </a:r>
            <a:r>
              <a:rPr lang="en-GB" sz="4000" b="1" dirty="0" err="1">
                <a:solidFill>
                  <a:srgbClr val="FF0000"/>
                </a:solidFill>
              </a:rPr>
              <a:t>Arff</a:t>
            </a:r>
            <a:r>
              <a:rPr lang="en-GB" sz="4000" b="1" dirty="0">
                <a:solidFill>
                  <a:schemeClr val="accent2"/>
                </a:solidFill>
              </a:rPr>
              <a:t> using </a:t>
            </a:r>
            <a:r>
              <a:rPr lang="en-GB" sz="4000" b="1" dirty="0" err="1">
                <a:solidFill>
                  <a:schemeClr val="accent2"/>
                </a:solidFill>
              </a:rPr>
              <a:t>weka</a:t>
            </a:r>
            <a:endParaRPr lang="en-GB" sz="4000" b="1" dirty="0">
              <a:solidFill>
                <a:schemeClr val="accent2"/>
              </a:solidFill>
            </a:endParaRPr>
          </a:p>
        </p:txBody>
      </p:sp>
      <p:sp>
        <p:nvSpPr>
          <p:cNvPr id="3" name="Content Placeholder 2">
            <a:extLst>
              <a:ext uri="{FF2B5EF4-FFF2-40B4-BE49-F238E27FC236}">
                <a16:creationId xmlns:a16="http://schemas.microsoft.com/office/drawing/2014/main" id="{CDD0BC34-C17B-4BFD-8130-B0E5A20874BE}"/>
              </a:ext>
            </a:extLst>
          </p:cNvPr>
          <p:cNvSpPr>
            <a:spLocks noGrp="1"/>
          </p:cNvSpPr>
          <p:nvPr>
            <p:ph idx="1"/>
          </p:nvPr>
        </p:nvSpPr>
        <p:spPr>
          <a:xfrm>
            <a:off x="1023938" y="1425575"/>
            <a:ext cx="9720262" cy="5432425"/>
          </a:xfrm>
        </p:spPr>
        <p:txBody>
          <a:bodyPr rtlCol="0">
            <a:normAutofit lnSpcReduction="10000"/>
          </a:bodyPr>
          <a:lstStyle/>
          <a:p>
            <a:pPr marL="91440" indent="-91440" fontAlgn="auto">
              <a:buFont typeface="Wingdings" pitchFamily="2" charset="2"/>
              <a:buChar char="§"/>
              <a:defRPr/>
            </a:pPr>
            <a:r>
              <a:rPr lang="en-GB" dirty="0"/>
              <a:t> Run WEKA – click tools </a:t>
            </a:r>
            <a:r>
              <a:rPr lang="en-GB" dirty="0" err="1"/>
              <a:t>ARFFVIEWER</a:t>
            </a:r>
            <a:endParaRPr lang="en-GB" dirty="0"/>
          </a:p>
          <a:p>
            <a:pPr marL="91440" indent="-91440" fontAlgn="auto">
              <a:buFont typeface="Wingdings" pitchFamily="2" charset="2"/>
              <a:buChar char="§"/>
              <a:defRPr/>
            </a:pPr>
            <a:r>
              <a:rPr lang="en-GB" dirty="0"/>
              <a:t> Then you will see this window:  </a:t>
            </a:r>
          </a:p>
          <a:p>
            <a:pPr marL="91440" indent="-91440" fontAlgn="auto">
              <a:buFont typeface="Wingdings" pitchFamily="2" charset="2"/>
              <a:buChar char="§"/>
              <a:defRPr/>
            </a:pPr>
            <a:endParaRPr lang="en-GB" dirty="0"/>
          </a:p>
          <a:p>
            <a:pPr marL="91440" indent="-91440" fontAlgn="auto">
              <a:buFont typeface="Wingdings" pitchFamily="2" charset="2"/>
              <a:buChar char="§"/>
              <a:defRPr/>
            </a:pPr>
            <a:endParaRPr lang="en-GB" dirty="0"/>
          </a:p>
          <a:p>
            <a:pPr marL="91440" indent="-91440" fontAlgn="auto">
              <a:buFont typeface="Wingdings" pitchFamily="2" charset="2"/>
              <a:buChar char="§"/>
              <a:defRPr/>
            </a:pPr>
            <a:endParaRPr lang="en-GB" dirty="0"/>
          </a:p>
          <a:p>
            <a:pPr marL="91440" indent="-91440" fontAlgn="auto">
              <a:buFont typeface="Wingdings" pitchFamily="2" charset="2"/>
              <a:buChar char="§"/>
              <a:defRPr/>
            </a:pPr>
            <a:endParaRPr lang="en-GB" dirty="0"/>
          </a:p>
          <a:p>
            <a:pPr marL="91440" indent="-91440" fontAlgn="auto">
              <a:buFont typeface="Wingdings" pitchFamily="2" charset="2"/>
              <a:buChar char="§"/>
              <a:defRPr/>
            </a:pPr>
            <a:endParaRPr lang="en-GB" dirty="0"/>
          </a:p>
          <a:p>
            <a:pPr marL="91440" indent="-91440" fontAlgn="auto">
              <a:buFont typeface="Tw Cen MT" panose="020B0602020104020603" pitchFamily="34" charset="0"/>
              <a:buNone/>
              <a:defRPr/>
            </a:pPr>
            <a:endParaRPr lang="en-GB" dirty="0"/>
          </a:p>
          <a:p>
            <a:pPr marL="91440" indent="-91440" fontAlgn="auto">
              <a:buFont typeface="Tw Cen MT" panose="020B0602020104020603" pitchFamily="34" charset="0"/>
              <a:buNone/>
              <a:defRPr/>
            </a:pPr>
            <a:endParaRPr lang="en-GB" dirty="0"/>
          </a:p>
          <a:p>
            <a:pPr marL="91440" indent="-91440" fontAlgn="auto">
              <a:buFont typeface="Wingdings" pitchFamily="2" charset="2"/>
              <a:buChar char="§"/>
              <a:defRPr/>
            </a:pPr>
            <a:r>
              <a:rPr lang="en-GB" dirty="0"/>
              <a:t> Open the CSV file (</a:t>
            </a:r>
            <a:r>
              <a:rPr lang="en-GB" dirty="0" err="1"/>
              <a:t>dont</a:t>
            </a:r>
            <a:r>
              <a:rPr lang="en-GB" dirty="0"/>
              <a:t> forget to change files of type become : CSV)</a:t>
            </a:r>
          </a:p>
          <a:p>
            <a:pPr marL="91440" indent="-91440" fontAlgn="auto">
              <a:buFont typeface="Wingdings" pitchFamily="2" charset="2"/>
              <a:buChar char="§"/>
              <a:defRPr/>
            </a:pPr>
            <a:r>
              <a:rPr lang="en-GB" dirty="0"/>
              <a:t> Then save as the file, in the file name delete ".</a:t>
            </a:r>
            <a:r>
              <a:rPr lang="en-GB" dirty="0" err="1"/>
              <a:t>csv</a:t>
            </a:r>
            <a:r>
              <a:rPr lang="en-GB" dirty="0"/>
              <a:t>" and change it to ".</a:t>
            </a:r>
            <a:r>
              <a:rPr lang="en-GB" dirty="0" err="1"/>
              <a:t>arff</a:t>
            </a:r>
            <a:r>
              <a:rPr lang="en-GB" dirty="0"/>
              <a:t>", then save it. Finish, you already convert CSV file to </a:t>
            </a:r>
            <a:r>
              <a:rPr lang="en-GB" dirty="0" err="1"/>
              <a:t>Arff</a:t>
            </a:r>
            <a:r>
              <a:rPr lang="en-GB" dirty="0"/>
              <a:t> file :)</a:t>
            </a:r>
          </a:p>
          <a:p>
            <a:pPr marL="91440" indent="-91440" fontAlgn="auto">
              <a:buFont typeface="Wingdings" pitchFamily="2" charset="2"/>
              <a:buChar char="§"/>
              <a:defRPr/>
            </a:pPr>
            <a:endParaRPr lang="en-GB" dirty="0"/>
          </a:p>
        </p:txBody>
      </p:sp>
      <p:pic>
        <p:nvPicPr>
          <p:cNvPr id="46082" name="Picture 2">
            <a:extLst>
              <a:ext uri="{FF2B5EF4-FFF2-40B4-BE49-F238E27FC236}">
                <a16:creationId xmlns:a16="http://schemas.microsoft.com/office/drawing/2014/main" id="{1DC622ED-C6BA-4800-AC27-DCCCDB429F73}"/>
              </a:ext>
            </a:extLst>
          </p:cNvPr>
          <p:cNvPicPr>
            <a:picLocks noChangeAspect="1" noChangeArrowheads="1"/>
          </p:cNvPicPr>
          <p:nvPr/>
        </p:nvPicPr>
        <p:blipFill>
          <a:blip r:embed="rId2"/>
          <a:srcRect l="25476" t="31238" r="47937" b="39175"/>
          <a:stretch>
            <a:fillRect/>
          </a:stretch>
        </p:blipFill>
        <p:spPr bwMode="auto">
          <a:xfrm>
            <a:off x="8012113" y="925513"/>
            <a:ext cx="3646487" cy="25368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5" name="Straight Arrow Connector 4">
            <a:extLst>
              <a:ext uri="{FF2B5EF4-FFF2-40B4-BE49-F238E27FC236}">
                <a16:creationId xmlns:a16="http://schemas.microsoft.com/office/drawing/2014/main" id="{4AAA63D2-7607-4452-B53F-9F5FAEB6741E}"/>
              </a:ext>
            </a:extLst>
          </p:cNvPr>
          <p:cNvCxnSpPr/>
          <p:nvPr/>
        </p:nvCxnSpPr>
        <p:spPr>
          <a:xfrm flipV="1">
            <a:off x="6172200" y="1501775"/>
            <a:ext cx="3200400" cy="98425"/>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pic>
        <p:nvPicPr>
          <p:cNvPr id="46083" name="Picture 3">
            <a:extLst>
              <a:ext uri="{FF2B5EF4-FFF2-40B4-BE49-F238E27FC236}">
                <a16:creationId xmlns:a16="http://schemas.microsoft.com/office/drawing/2014/main" id="{CD4AE474-903D-4879-8A0D-267A1392718B}"/>
              </a:ext>
            </a:extLst>
          </p:cNvPr>
          <p:cNvPicPr>
            <a:picLocks noChangeAspect="1" noChangeArrowheads="1"/>
          </p:cNvPicPr>
          <p:nvPr/>
        </p:nvPicPr>
        <p:blipFill>
          <a:blip r:embed="rId3"/>
          <a:srcRect l="24127" t="47810" r="46825" b="13206"/>
          <a:stretch>
            <a:fillRect/>
          </a:stretch>
        </p:blipFill>
        <p:spPr bwMode="auto">
          <a:xfrm>
            <a:off x="1273175" y="2227263"/>
            <a:ext cx="3690938" cy="30956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Oval 8">
            <a:extLst>
              <a:ext uri="{FF2B5EF4-FFF2-40B4-BE49-F238E27FC236}">
                <a16:creationId xmlns:a16="http://schemas.microsoft.com/office/drawing/2014/main" id="{10E479AE-A0FB-4F66-AE4D-854D974DF3DC}"/>
              </a:ext>
            </a:extLst>
          </p:cNvPr>
          <p:cNvSpPr/>
          <p:nvPr/>
        </p:nvSpPr>
        <p:spPr>
          <a:xfrm>
            <a:off x="9307513" y="1089025"/>
            <a:ext cx="708025" cy="6096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p:cTn id="15" dur="500" fill="hold"/>
                                        <p:tgtEl>
                                          <p:spTgt spid="9"/>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9"/>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9"/>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9"/>
                                        </p:tgtEl>
                                        <p:attrNameLst>
                                          <p:attrName>ppt_y</p:attrName>
                                        </p:attrNameLst>
                                      </p:cBhvr>
                                      <p:tavLst>
                                        <p:tav tm="0">
                                          <p:val>
                                            <p:strVal val="#ppt_y"/>
                                          </p:val>
                                        </p:tav>
                                        <p:tav tm="100000">
                                          <p:val>
                                            <p:strVal val="#ppt_y"/>
                                          </p:val>
                                        </p:tav>
                                      </p:tavLst>
                                    </p:anim>
                                  </p:childTnLst>
                                </p:cTn>
                              </p:par>
                              <p:par>
                                <p:cTn id="19" presetID="39" presetClass="entr" presetSubtype="0" accel="10000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ppt_h</p:attrName>
                                        </p:attrNameLst>
                                      </p:cBhvr>
                                      <p:tavLst>
                                        <p:tav tm="0">
                                          <p:val>
                                            <p:strVal val="#ppt_h/20"/>
                                          </p:val>
                                        </p:tav>
                                        <p:tav tm="50000">
                                          <p:val>
                                            <p:strVal val="#ppt_h/20"/>
                                          </p:val>
                                        </p:tav>
                                        <p:tav tm="100000">
                                          <p:val>
                                            <p:strVal val="#ppt_h"/>
                                          </p:val>
                                        </p:tav>
                                      </p:tavLst>
                                    </p:anim>
                                    <p:anim calcmode="lin" valueType="num">
                                      <p:cBhvr>
                                        <p:cTn id="22" dur="500" fill="hold"/>
                                        <p:tgtEl>
                                          <p:spTgt spid="5"/>
                                        </p:tgtEl>
                                        <p:attrNameLst>
                                          <p:attrName>ppt_w</p:attrName>
                                        </p:attrNameLst>
                                      </p:cBhvr>
                                      <p:tavLst>
                                        <p:tav tm="0">
                                          <p:val>
                                            <p:strVal val="#ppt_w+.3"/>
                                          </p:val>
                                        </p:tav>
                                        <p:tav tm="50000">
                                          <p:val>
                                            <p:strVal val="#ppt_w+.3"/>
                                          </p:val>
                                        </p:tav>
                                        <p:tav tm="100000">
                                          <p:val>
                                            <p:strVal val="#ppt_w"/>
                                          </p:val>
                                        </p:tav>
                                      </p:tavLst>
                                    </p:anim>
                                    <p:anim calcmode="lin" valueType="num">
                                      <p:cBhvr>
                                        <p:cTn id="23" dur="500" fill="hold"/>
                                        <p:tgtEl>
                                          <p:spTgt spid="5"/>
                                        </p:tgtEl>
                                        <p:attrNameLst>
                                          <p:attrName>ppt_x</p:attrName>
                                        </p:attrNameLst>
                                      </p:cBhvr>
                                      <p:tavLst>
                                        <p:tav tm="0">
                                          <p:val>
                                            <p:strVal val="#ppt_x-.3"/>
                                          </p:val>
                                        </p:tav>
                                        <p:tav tm="50000">
                                          <p:val>
                                            <p:strVal val="#ppt_x"/>
                                          </p:val>
                                        </p:tav>
                                        <p:tav tm="100000">
                                          <p:val>
                                            <p:strVal val="#ppt_x"/>
                                          </p:val>
                                        </p:tav>
                                      </p:tavLst>
                                    </p:anim>
                                    <p:anim calcmode="lin" valueType="num">
                                      <p:cBhvr>
                                        <p:cTn id="2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39" presetClass="entr" presetSubtype="0" accel="100000"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p:cTn id="29"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0"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1"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3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39" presetClass="entr" presetSubtype="0" accel="100000" fill="hold" nodeType="clickEffect">
                                  <p:stCondLst>
                                    <p:cond delay="0"/>
                                  </p:stCondLst>
                                  <p:childTnLst>
                                    <p:set>
                                      <p:cBhvr>
                                        <p:cTn id="36" dur="1" fill="hold">
                                          <p:stCondLst>
                                            <p:cond delay="0"/>
                                          </p:stCondLst>
                                        </p:cTn>
                                        <p:tgtEl>
                                          <p:spTgt spid="46083"/>
                                        </p:tgtEl>
                                        <p:attrNameLst>
                                          <p:attrName>style.visibility</p:attrName>
                                        </p:attrNameLst>
                                      </p:cBhvr>
                                      <p:to>
                                        <p:strVal val="visible"/>
                                      </p:to>
                                    </p:set>
                                    <p:anim calcmode="lin" valueType="num">
                                      <p:cBhvr>
                                        <p:cTn id="37" dur="500" fill="hold"/>
                                        <p:tgtEl>
                                          <p:spTgt spid="46083"/>
                                        </p:tgtEl>
                                        <p:attrNameLst>
                                          <p:attrName>ppt_h</p:attrName>
                                        </p:attrNameLst>
                                      </p:cBhvr>
                                      <p:tavLst>
                                        <p:tav tm="0">
                                          <p:val>
                                            <p:strVal val="#ppt_h/20"/>
                                          </p:val>
                                        </p:tav>
                                        <p:tav tm="50000">
                                          <p:val>
                                            <p:strVal val="#ppt_h/20"/>
                                          </p:val>
                                        </p:tav>
                                        <p:tav tm="100000">
                                          <p:val>
                                            <p:strVal val="#ppt_h"/>
                                          </p:val>
                                        </p:tav>
                                      </p:tavLst>
                                    </p:anim>
                                    <p:anim calcmode="lin" valueType="num">
                                      <p:cBhvr>
                                        <p:cTn id="38" dur="500" fill="hold"/>
                                        <p:tgtEl>
                                          <p:spTgt spid="46083"/>
                                        </p:tgtEl>
                                        <p:attrNameLst>
                                          <p:attrName>ppt_w</p:attrName>
                                        </p:attrNameLst>
                                      </p:cBhvr>
                                      <p:tavLst>
                                        <p:tav tm="0">
                                          <p:val>
                                            <p:strVal val="#ppt_w+.3"/>
                                          </p:val>
                                        </p:tav>
                                        <p:tav tm="50000">
                                          <p:val>
                                            <p:strVal val="#ppt_w+.3"/>
                                          </p:val>
                                        </p:tav>
                                        <p:tav tm="100000">
                                          <p:val>
                                            <p:strVal val="#ppt_w"/>
                                          </p:val>
                                        </p:tav>
                                      </p:tavLst>
                                    </p:anim>
                                    <p:anim calcmode="lin" valueType="num">
                                      <p:cBhvr>
                                        <p:cTn id="39" dur="500" fill="hold"/>
                                        <p:tgtEl>
                                          <p:spTgt spid="46083"/>
                                        </p:tgtEl>
                                        <p:attrNameLst>
                                          <p:attrName>ppt_x</p:attrName>
                                        </p:attrNameLst>
                                      </p:cBhvr>
                                      <p:tavLst>
                                        <p:tav tm="0">
                                          <p:val>
                                            <p:strVal val="#ppt_x-.3"/>
                                          </p:val>
                                        </p:tav>
                                        <p:tav tm="50000">
                                          <p:val>
                                            <p:strVal val="#ppt_x"/>
                                          </p:val>
                                        </p:tav>
                                        <p:tav tm="100000">
                                          <p:val>
                                            <p:strVal val="#ppt_x"/>
                                          </p:val>
                                        </p:tav>
                                      </p:tavLst>
                                    </p:anim>
                                    <p:anim calcmode="lin" valueType="num">
                                      <p:cBhvr>
                                        <p:cTn id="40" dur="500" fill="hold"/>
                                        <p:tgtEl>
                                          <p:spTgt spid="46083"/>
                                        </p:tgtEl>
                                        <p:attrNameLst>
                                          <p:attrName>ppt_y</p:attrName>
                                        </p:attrNameLst>
                                      </p:cBhvr>
                                      <p:tavLst>
                                        <p:tav tm="0">
                                          <p:val>
                                            <p:strVal val="#ppt_y"/>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39" presetClass="entr" presetSubtype="0" accel="100000" fill="hold" grpId="0"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 calcmode="lin" valueType="num">
                                      <p:cBhvr>
                                        <p:cTn id="45" dur="500" fill="hold"/>
                                        <p:tgtEl>
                                          <p:spTgt spid="3">
                                            <p:txEl>
                                              <p:pRg st="9" end="9"/>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6" dur="500" fill="hold"/>
                                        <p:tgtEl>
                                          <p:spTgt spid="3">
                                            <p:txEl>
                                              <p:pRg st="9" end="9"/>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7" dur="500" fill="hold"/>
                                        <p:tgtEl>
                                          <p:spTgt spid="3">
                                            <p:txEl>
                                              <p:pRg st="9" end="9"/>
                                            </p:txEl>
                                          </p:spTgt>
                                        </p:tgtEl>
                                        <p:attrNameLst>
                                          <p:attrName>ppt_x</p:attrName>
                                        </p:attrNameLst>
                                      </p:cBhvr>
                                      <p:tavLst>
                                        <p:tav tm="0">
                                          <p:val>
                                            <p:strVal val="#ppt_x-.3"/>
                                          </p:val>
                                        </p:tav>
                                        <p:tav tm="50000">
                                          <p:val>
                                            <p:strVal val="#ppt_x"/>
                                          </p:val>
                                        </p:tav>
                                        <p:tav tm="100000">
                                          <p:val>
                                            <p:strVal val="#ppt_x"/>
                                          </p:val>
                                        </p:tav>
                                      </p:tavLst>
                                    </p:anim>
                                    <p:anim calcmode="lin" valueType="num">
                                      <p:cBhvr>
                                        <p:cTn id="48" dur="5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39" presetClass="entr" presetSubtype="0" accel="100000" fill="hold" grpId="0" nodeType="click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p:cTn id="53" dur="500" fill="hold"/>
                                        <p:tgtEl>
                                          <p:spTgt spid="3">
                                            <p:txEl>
                                              <p:pRg st="10" end="1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54" dur="500" fill="hold"/>
                                        <p:tgtEl>
                                          <p:spTgt spid="3">
                                            <p:txEl>
                                              <p:pRg st="10" end="1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55" dur="500" fill="hold"/>
                                        <p:tgtEl>
                                          <p:spTgt spid="3">
                                            <p:txEl>
                                              <p:pRg st="10" end="10"/>
                                            </p:txEl>
                                          </p:spTgt>
                                        </p:tgtEl>
                                        <p:attrNameLst>
                                          <p:attrName>ppt_x</p:attrName>
                                        </p:attrNameLst>
                                      </p:cBhvr>
                                      <p:tavLst>
                                        <p:tav tm="0">
                                          <p:val>
                                            <p:strVal val="#ppt_x-.3"/>
                                          </p:val>
                                        </p:tav>
                                        <p:tav tm="50000">
                                          <p:val>
                                            <p:strVal val="#ppt_x"/>
                                          </p:val>
                                        </p:tav>
                                        <p:tav tm="100000">
                                          <p:val>
                                            <p:strVal val="#ppt_x"/>
                                          </p:val>
                                        </p:tav>
                                      </p:tavLst>
                                    </p:anim>
                                    <p:anim calcmode="lin" valueType="num">
                                      <p:cBhvr>
                                        <p:cTn id="56" dur="50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4242-9AA2-4B45-B7EB-6B264C2ADFCC}"/>
              </a:ext>
            </a:extLst>
          </p:cNvPr>
          <p:cNvSpPr>
            <a:spLocks noGrp="1"/>
          </p:cNvSpPr>
          <p:nvPr>
            <p:ph type="title"/>
          </p:nvPr>
        </p:nvSpPr>
        <p:spPr>
          <a:xfrm>
            <a:off x="1023938" y="19050"/>
            <a:ext cx="9720262" cy="1500188"/>
          </a:xfrm>
        </p:spPr>
        <p:txBody>
          <a:bodyPr/>
          <a:lstStyle/>
          <a:p>
            <a:pPr fontAlgn="auto">
              <a:spcAft>
                <a:spcPts val="0"/>
              </a:spcAft>
              <a:defRPr/>
            </a:pPr>
            <a:r>
              <a:rPr lang="en-GB" sz="4000" b="1" dirty="0">
                <a:solidFill>
                  <a:srgbClr val="0070C0"/>
                </a:solidFill>
              </a:rPr>
              <a:t>Data analysis using </a:t>
            </a:r>
            <a:r>
              <a:rPr lang="en-GB" sz="4000" b="1" dirty="0" err="1">
                <a:solidFill>
                  <a:srgbClr val="0070C0"/>
                </a:solidFill>
              </a:rPr>
              <a:t>weka</a:t>
            </a:r>
            <a:endParaRPr lang="en-GB" sz="4000" b="1" dirty="0">
              <a:solidFill>
                <a:srgbClr val="0070C0"/>
              </a:solidFill>
            </a:endParaRPr>
          </a:p>
        </p:txBody>
      </p:sp>
      <p:sp>
        <p:nvSpPr>
          <p:cNvPr id="3" name="Content Placeholder 2">
            <a:extLst>
              <a:ext uri="{FF2B5EF4-FFF2-40B4-BE49-F238E27FC236}">
                <a16:creationId xmlns:a16="http://schemas.microsoft.com/office/drawing/2014/main" id="{CF3733DD-880F-4D1D-845C-50E6B52C4AE3}"/>
              </a:ext>
            </a:extLst>
          </p:cNvPr>
          <p:cNvSpPr>
            <a:spLocks noGrp="1"/>
          </p:cNvSpPr>
          <p:nvPr>
            <p:ph idx="1"/>
          </p:nvPr>
        </p:nvSpPr>
        <p:spPr>
          <a:xfrm>
            <a:off x="1023938" y="1196975"/>
            <a:ext cx="9720262" cy="5111750"/>
          </a:xfrm>
        </p:spPr>
        <p:txBody>
          <a:bodyPr rtlCol="0">
            <a:normAutofit fontScale="92500"/>
          </a:bodyPr>
          <a:lstStyle/>
          <a:p>
            <a:pPr marL="91440" indent="-91440" fontAlgn="auto">
              <a:buFont typeface="Wingdings" pitchFamily="2" charset="2"/>
              <a:buChar char="§"/>
              <a:defRPr/>
            </a:pPr>
            <a:r>
              <a:rPr lang="en-GB" dirty="0"/>
              <a:t> </a:t>
            </a:r>
            <a:r>
              <a:rPr lang="en-GB" sz="2500" b="1" i="1" dirty="0"/>
              <a:t>Regression Model:  </a:t>
            </a:r>
          </a:p>
          <a:p>
            <a:pPr marL="265176" lvl="1" indent="-137160" fontAlgn="auto">
              <a:buFont typeface="Wingdings" pitchFamily="2" charset="2"/>
              <a:buChar char="§"/>
              <a:defRPr/>
            </a:pPr>
            <a:r>
              <a:rPr lang="en-GB" sz="2200" dirty="0"/>
              <a:t> Is a technique used to predict a value and </a:t>
            </a:r>
            <a:r>
              <a:rPr lang="en-US" sz="2200" dirty="0"/>
              <a:t>is probably the easiest technique to use but is also probably the least powerful.</a:t>
            </a:r>
          </a:p>
          <a:p>
            <a:pPr marL="265176" lvl="1" indent="-137160" fontAlgn="auto">
              <a:buFont typeface="Wingdings 3" panose="05040102010807070707" pitchFamily="18" charset="2"/>
              <a:buNone/>
              <a:defRPr/>
            </a:pPr>
            <a:endParaRPr lang="en-US" sz="2200" dirty="0"/>
          </a:p>
          <a:p>
            <a:pPr marL="265176" lvl="1" indent="-137160" fontAlgn="auto">
              <a:buFont typeface="Wingdings" pitchFamily="2" charset="2"/>
              <a:buChar char="§"/>
              <a:defRPr/>
            </a:pPr>
            <a:r>
              <a:rPr lang="en-US" sz="2200" dirty="0"/>
              <a:t> </a:t>
            </a:r>
            <a:r>
              <a:rPr lang="en-US" sz="2400" dirty="0"/>
              <a:t>This model can be as easy as one input variable and one output variable (called a Scatter diagram in Excel).</a:t>
            </a:r>
          </a:p>
          <a:p>
            <a:pPr marL="265176" lvl="1" indent="-137160" fontAlgn="auto">
              <a:buFont typeface="Wingdings 3" panose="05040102010807070707" pitchFamily="18" charset="2"/>
              <a:buNone/>
              <a:defRPr/>
            </a:pPr>
            <a:endParaRPr lang="en-US" sz="2400" dirty="0"/>
          </a:p>
          <a:p>
            <a:pPr marL="265176" lvl="1" indent="-137160" fontAlgn="auto">
              <a:buFont typeface="Wingdings" pitchFamily="2" charset="2"/>
              <a:buChar char="§"/>
              <a:defRPr/>
            </a:pPr>
            <a:r>
              <a:rPr lang="en-US" sz="2400" dirty="0"/>
              <a:t> In effect, regression models all fit the same general pattern.</a:t>
            </a:r>
          </a:p>
          <a:p>
            <a:pPr marL="265176" lvl="1" indent="-137160" fontAlgn="auto">
              <a:buFont typeface="Wingdings 3" panose="05040102010807070707" pitchFamily="18" charset="2"/>
              <a:buNone/>
              <a:defRPr/>
            </a:pPr>
            <a:endParaRPr lang="en-US" sz="2400" dirty="0"/>
          </a:p>
          <a:p>
            <a:pPr marL="265176" lvl="1" indent="-137160" fontAlgn="auto">
              <a:buFont typeface="Wingdings" pitchFamily="2" charset="2"/>
              <a:buChar char="§"/>
              <a:defRPr/>
            </a:pPr>
            <a:r>
              <a:rPr lang="en-US" sz="2400" dirty="0"/>
              <a:t> There are a number of independent variables, which, when taken together, produce a result — a dependent variable.</a:t>
            </a:r>
          </a:p>
          <a:p>
            <a:pPr marL="265176" lvl="1" indent="-137160" fontAlgn="auto">
              <a:buFont typeface="Wingdings 3" panose="05040102010807070707" pitchFamily="18" charset="2"/>
              <a:buNone/>
              <a:defRPr/>
            </a:pPr>
            <a:endParaRPr lang="en-US" sz="2400" dirty="0"/>
          </a:p>
          <a:p>
            <a:pPr marL="265176" lvl="1" indent="-137160" fontAlgn="auto">
              <a:buFont typeface="Wingdings" pitchFamily="2" charset="2"/>
              <a:buChar char="§"/>
              <a:defRPr/>
            </a:pPr>
            <a:r>
              <a:rPr lang="en-US" sz="2400" dirty="0"/>
              <a:t> The regression model is then used to predict the result of an unknown dependent variable, given the values of the independent variables.</a:t>
            </a:r>
            <a:endParaRPr lang="en-GB" sz="2400" dirty="0"/>
          </a:p>
          <a:p>
            <a:pPr marL="265176" lvl="1" indent="-137160" fontAlgn="auto">
              <a:buFont typeface="Wingdings 3" panose="05040102010807070707" pitchFamily="18" charset="2"/>
              <a:buNone/>
              <a:defRPr/>
            </a:pPr>
            <a:endParaRPr lang="en-GB" sz="2200" dirty="0"/>
          </a:p>
          <a:p>
            <a:pPr marL="91440" indent="-91440" fontAlgn="auto">
              <a:buFont typeface="Tw Cen MT" panose="020B0602020104020603" pitchFamily="34" charset="0"/>
              <a:buNone/>
              <a:defRPr/>
            </a:pPr>
            <a:endParaRPr lang="en-GB" dirty="0"/>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p:cTn id="31" dur="500" fill="hold"/>
                                        <p:tgtEl>
                                          <p:spTgt spid="3">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p:cTn id="39" dur="500" fill="hold"/>
                                        <p:tgtEl>
                                          <p:spTgt spid="3">
                                            <p:txEl>
                                              <p:pRg st="7" end="7"/>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7" end="7"/>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7" end="7"/>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p:cTn id="47" dur="500" fill="hold"/>
                                        <p:tgtEl>
                                          <p:spTgt spid="3">
                                            <p:txEl>
                                              <p:pRg st="9" end="9"/>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3">
                                            <p:txEl>
                                              <p:pRg st="9" end="9"/>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3">
                                            <p:txEl>
                                              <p:pRg st="9" end="9"/>
                                            </p:txEl>
                                          </p:spTgt>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E28CE-539A-4B01-9C41-8F91FB9979C3}"/>
              </a:ext>
            </a:extLst>
          </p:cNvPr>
          <p:cNvSpPr>
            <a:spLocks noGrp="1"/>
          </p:cNvSpPr>
          <p:nvPr>
            <p:ph type="title"/>
          </p:nvPr>
        </p:nvSpPr>
        <p:spPr>
          <a:xfrm>
            <a:off x="1023938" y="7938"/>
            <a:ext cx="9720262" cy="1500187"/>
          </a:xfrm>
        </p:spPr>
        <p:txBody>
          <a:bodyPr/>
          <a:lstStyle/>
          <a:p>
            <a:pPr fontAlgn="auto">
              <a:spcAft>
                <a:spcPts val="0"/>
              </a:spcAft>
              <a:defRPr/>
            </a:pPr>
            <a:r>
              <a:rPr lang="en-GB" sz="4000" b="1" dirty="0">
                <a:solidFill>
                  <a:srgbClr val="0070C0"/>
                </a:solidFill>
              </a:rPr>
              <a:t>Regression Model</a:t>
            </a:r>
            <a:endParaRPr lang="en-GB" sz="4000" dirty="0">
              <a:solidFill>
                <a:srgbClr val="0070C0"/>
              </a:solidFill>
            </a:endParaRPr>
          </a:p>
        </p:txBody>
      </p:sp>
      <p:sp>
        <p:nvSpPr>
          <p:cNvPr id="3" name="Content Placeholder 2">
            <a:extLst>
              <a:ext uri="{FF2B5EF4-FFF2-40B4-BE49-F238E27FC236}">
                <a16:creationId xmlns:a16="http://schemas.microsoft.com/office/drawing/2014/main" id="{2267C24F-8FAE-4FD0-92B5-96CCB641DE81}"/>
              </a:ext>
            </a:extLst>
          </p:cNvPr>
          <p:cNvSpPr>
            <a:spLocks noGrp="1"/>
          </p:cNvSpPr>
          <p:nvPr>
            <p:ph idx="1"/>
          </p:nvPr>
        </p:nvSpPr>
        <p:spPr>
          <a:xfrm>
            <a:off x="1023938" y="1081088"/>
            <a:ext cx="9720262" cy="5576887"/>
          </a:xfrm>
        </p:spPr>
        <p:txBody>
          <a:bodyPr/>
          <a:lstStyle/>
          <a:p>
            <a:pPr>
              <a:buFont typeface="Wingdings" panose="05000000000000000000" pitchFamily="2" charset="2"/>
              <a:buChar char="§"/>
            </a:pPr>
            <a:r>
              <a:rPr lang="en-GB" altLang="en-US" sz="2300"/>
              <a:t> </a:t>
            </a:r>
            <a:r>
              <a:rPr lang="en-US" altLang="en-US" sz="2300"/>
              <a:t>Everyone has probably used or seen a regression model before, maybe even mentally creating a regression model.</a:t>
            </a:r>
          </a:p>
          <a:p>
            <a:pPr>
              <a:buFont typeface="Wingdings" panose="05000000000000000000" pitchFamily="2" charset="2"/>
              <a:buChar char="§"/>
            </a:pPr>
            <a:r>
              <a:rPr lang="en-US" altLang="en-US" sz="2300"/>
              <a:t> The example that immediately comes to mind is pricing a house.</a:t>
            </a:r>
          </a:p>
          <a:p>
            <a:pPr>
              <a:buFont typeface="Wingdings" panose="05000000000000000000" pitchFamily="2" charset="2"/>
              <a:buChar char="§"/>
            </a:pPr>
            <a:r>
              <a:rPr lang="en-US" altLang="en-US" sz="2300"/>
              <a:t> The price of the house (the </a:t>
            </a:r>
            <a:r>
              <a:rPr lang="en-US" altLang="en-US" sz="2300" b="1">
                <a:solidFill>
                  <a:srgbClr val="0070C0"/>
                </a:solidFill>
              </a:rPr>
              <a:t>dependent variable</a:t>
            </a:r>
            <a:r>
              <a:rPr lang="en-US" altLang="en-US" sz="2300"/>
              <a:t>) is the result of many </a:t>
            </a:r>
            <a:r>
              <a:rPr lang="en-US" altLang="en-US" sz="2300" b="1">
                <a:solidFill>
                  <a:srgbClr val="0070C0"/>
                </a:solidFill>
              </a:rPr>
              <a:t>independent variables </a:t>
            </a:r>
            <a:r>
              <a:rPr lang="en-US" altLang="en-US" sz="2300"/>
              <a:t>— the square footage of the house, the size of the plot, whether granite is in the kitchen, bathrooms are upgraded.</a:t>
            </a:r>
          </a:p>
          <a:p>
            <a:pPr>
              <a:buFont typeface="Wingdings" panose="05000000000000000000" pitchFamily="2" charset="2"/>
              <a:buChar char="§"/>
            </a:pPr>
            <a:r>
              <a:rPr lang="en-US" altLang="en-US" sz="2300"/>
              <a:t> Therefore, if you've ever bought a house or sold a house, you've likely created a regression model to price the house. You created the model based on other comparable houses in the area and what they sold for (the model), then put the values of your own house into this model to produce an expected price.</a:t>
            </a:r>
            <a:endParaRPr lang="en-GB" altLang="en-US" sz="2300"/>
          </a:p>
          <a:p>
            <a:pPr>
              <a:buFont typeface="Wingdings" panose="05000000000000000000" pitchFamily="2" charset="2"/>
              <a:buChar char="§"/>
            </a:pPr>
            <a:r>
              <a:rPr lang="en-GB" altLang="en-US" sz="2300"/>
              <a:t> </a:t>
            </a:r>
            <a:r>
              <a:rPr lang="en-US" altLang="en-US" sz="2300"/>
              <a:t>Let's continue this example of a house price-based regression model, and create some real data to examine. These are actual numbers from houses for sale, and we will be trying to find the value for my own house. </a:t>
            </a:r>
            <a:endParaRPr lang="en-GB" altLang="en-US" sz="2300"/>
          </a:p>
          <a:p>
            <a:pPr>
              <a:buFont typeface="Wingdings" panose="05000000000000000000" pitchFamily="2" charset="2"/>
              <a:buChar char="§"/>
            </a:pPr>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a:extLst>
              <a:ext uri="{FF2B5EF4-FFF2-40B4-BE49-F238E27FC236}">
                <a16:creationId xmlns:a16="http://schemas.microsoft.com/office/drawing/2014/main" id="{2C5F11B4-C369-43FD-A04F-CEB54462E92C}"/>
              </a:ext>
            </a:extLst>
          </p:cNvPr>
          <p:cNvPicPr>
            <a:picLocks noChangeAspect="1" noChangeArrowheads="1"/>
          </p:cNvPicPr>
          <p:nvPr/>
        </p:nvPicPr>
        <p:blipFill>
          <a:blip r:embed="rId2"/>
          <a:srcRect r="56111" b="55556"/>
          <a:stretch>
            <a:fillRect/>
          </a:stretch>
        </p:blipFill>
        <p:spPr bwMode="auto">
          <a:xfrm>
            <a:off x="1349375" y="561975"/>
            <a:ext cx="9002713" cy="56975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dissolv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41D04-689A-4983-A212-9BA445A29733}"/>
              </a:ext>
            </a:extLst>
          </p:cNvPr>
          <p:cNvSpPr>
            <a:spLocks noGrp="1"/>
          </p:cNvSpPr>
          <p:nvPr>
            <p:ph type="title"/>
          </p:nvPr>
        </p:nvSpPr>
        <p:spPr/>
        <p:txBody>
          <a:bodyPr/>
          <a:lstStyle/>
          <a:p>
            <a:pPr fontAlgn="auto">
              <a:spcAft>
                <a:spcPts val="0"/>
              </a:spcAft>
              <a:defRPr/>
            </a:pPr>
            <a:r>
              <a:rPr lang="en-US" sz="4000" b="1" dirty="0">
                <a:solidFill>
                  <a:srgbClr val="0070C0"/>
                </a:solidFill>
              </a:rPr>
              <a:t>Building the data set for WEKA</a:t>
            </a:r>
            <a:br>
              <a:rPr lang="en-GB" sz="4000" b="1" dirty="0">
                <a:solidFill>
                  <a:srgbClr val="0070C0"/>
                </a:solidFill>
              </a:rPr>
            </a:br>
            <a:endParaRPr lang="en-GB" sz="4000" b="1" dirty="0">
              <a:solidFill>
                <a:srgbClr val="0070C0"/>
              </a:solidFill>
            </a:endParaRPr>
          </a:p>
        </p:txBody>
      </p:sp>
      <p:sp>
        <p:nvSpPr>
          <p:cNvPr id="3" name="Content Placeholder 2">
            <a:extLst>
              <a:ext uri="{FF2B5EF4-FFF2-40B4-BE49-F238E27FC236}">
                <a16:creationId xmlns:a16="http://schemas.microsoft.com/office/drawing/2014/main" id="{61FFCFB1-F3BC-466D-B54B-7E9C0300C839}"/>
              </a:ext>
            </a:extLst>
          </p:cNvPr>
          <p:cNvSpPr>
            <a:spLocks noGrp="1"/>
          </p:cNvSpPr>
          <p:nvPr>
            <p:ph idx="1"/>
          </p:nvPr>
        </p:nvSpPr>
        <p:spPr>
          <a:xfrm>
            <a:off x="1062038" y="1611313"/>
            <a:ext cx="9720262" cy="4697412"/>
          </a:xfrm>
        </p:spPr>
        <p:txBody>
          <a:bodyPr rtlCol="0">
            <a:normAutofit/>
          </a:bodyPr>
          <a:lstStyle/>
          <a:p>
            <a:pPr marL="91440" indent="-91440" fontAlgn="auto">
              <a:buFont typeface="Wingdings" pitchFamily="2" charset="2"/>
              <a:buChar char="§"/>
              <a:defRPr/>
            </a:pPr>
            <a:r>
              <a:rPr lang="en-GB" dirty="0"/>
              <a:t> </a:t>
            </a:r>
            <a:r>
              <a:rPr lang="en-US" dirty="0"/>
              <a:t>To load data into WEKA, we have to put it into a format that will be understood. </a:t>
            </a:r>
            <a:r>
              <a:rPr lang="en-US" dirty="0" err="1"/>
              <a:t>WEKA's</a:t>
            </a:r>
            <a:r>
              <a:rPr lang="en-US" dirty="0"/>
              <a:t> preferred method for loading data is in the Attribute-Relation File Format (</a:t>
            </a:r>
            <a:r>
              <a:rPr lang="en-US" dirty="0" err="1"/>
              <a:t>ARFF</a:t>
            </a:r>
            <a:r>
              <a:rPr lang="en-US" dirty="0"/>
              <a:t>).</a:t>
            </a:r>
          </a:p>
          <a:p>
            <a:pPr marL="91440" indent="-91440" fontAlgn="auto">
              <a:buFont typeface="Wingdings" pitchFamily="2" charset="2"/>
              <a:buChar char="§"/>
              <a:defRPr/>
            </a:pPr>
            <a:r>
              <a:rPr lang="en-US" dirty="0"/>
              <a:t> Save this as:  houseprice_estimator.csv in a place you can remember </a:t>
            </a:r>
            <a:endParaRPr lang="en-GB" dirty="0"/>
          </a:p>
          <a:p>
            <a:pPr marL="11113" indent="-11113" fontAlgn="auto">
              <a:buFont typeface="Wingdings" pitchFamily="2" charset="2"/>
              <a:buChar char="§"/>
              <a:defRPr/>
            </a:pPr>
            <a:r>
              <a:rPr lang="en-US" dirty="0"/>
              <a:t> Now go back to the GUI interface for Weka</a:t>
            </a:r>
            <a:endParaRPr lang="en-GB" dirty="0"/>
          </a:p>
          <a:p>
            <a:pPr marL="91440" indent="-91440" fontAlgn="auto">
              <a:buFont typeface="Wingdings" pitchFamily="2" charset="2"/>
              <a:buChar char="§"/>
              <a:defRPr/>
            </a:pPr>
            <a:r>
              <a:rPr lang="en-GB" dirty="0"/>
              <a:t> </a:t>
            </a:r>
            <a:r>
              <a:rPr lang="en-US" dirty="0"/>
              <a:t>Click on Tools&gt;</a:t>
            </a:r>
            <a:r>
              <a:rPr lang="en-US" dirty="0" err="1"/>
              <a:t>ArffViewer</a:t>
            </a:r>
            <a:r>
              <a:rPr lang="en-US" dirty="0"/>
              <a:t>&gt;File&gt;Open</a:t>
            </a:r>
            <a:endParaRPr lang="en-GB" dirty="0"/>
          </a:p>
          <a:p>
            <a:pPr marL="91440" indent="-91440" fontAlgn="auto">
              <a:buFont typeface="Wingdings" pitchFamily="2" charset="2"/>
              <a:buChar char="§"/>
              <a:defRPr/>
            </a:pPr>
            <a:r>
              <a:rPr lang="en-GB" dirty="0"/>
              <a:t> </a:t>
            </a:r>
            <a:r>
              <a:rPr lang="en-US" dirty="0"/>
              <a:t>Locate your houseprice_estimator.csv</a:t>
            </a:r>
            <a:endParaRPr lang="en-GB" dirty="0"/>
          </a:p>
          <a:p>
            <a:pPr marL="91440" indent="-91440" fontAlgn="auto">
              <a:buFont typeface="Wingdings" pitchFamily="2" charset="2"/>
              <a:buChar char="§"/>
              <a:defRPr/>
            </a:pPr>
            <a:r>
              <a:rPr lang="en-US" dirty="0"/>
              <a:t> Double click on the file and Save As&gt;</a:t>
            </a:r>
            <a:r>
              <a:rPr lang="en-US" dirty="0" err="1"/>
              <a:t>Arff</a:t>
            </a:r>
            <a:endParaRPr lang="en-US" dirty="0"/>
          </a:p>
          <a:p>
            <a:pPr marL="91440" indent="-91440" fontAlgn="auto">
              <a:buFont typeface="Wingdings" pitchFamily="2" charset="2"/>
              <a:buChar char="§"/>
              <a:defRPr/>
            </a:pPr>
            <a:r>
              <a:rPr lang="en-US" dirty="0"/>
              <a:t> Now open the Weka explorer menu and load your new </a:t>
            </a:r>
            <a:r>
              <a:rPr lang="en-US" dirty="0" err="1"/>
              <a:t>ARFF</a:t>
            </a:r>
            <a:r>
              <a:rPr lang="en-US" dirty="0"/>
              <a:t> file.</a:t>
            </a:r>
            <a:endParaRPr lang="en-GB" dirty="0"/>
          </a:p>
          <a:p>
            <a:pPr marL="91440" indent="-91440" fontAlgn="auto">
              <a:buFont typeface="Tw Cen MT" panose="020B0602020104020603" pitchFamily="34" charset="0"/>
              <a:buNone/>
              <a:defRPr/>
            </a:pPr>
            <a:endParaRPr lang="en-GB" dirty="0"/>
          </a:p>
          <a:p>
            <a:pPr marL="91440" indent="-91440" fontAlgn="auto">
              <a:buFont typeface="Wingdings" pitchFamily="2" charset="2"/>
              <a:buChar char="§"/>
              <a:defRPr/>
            </a:pPr>
            <a:endParaRPr lang="en-GB" dirty="0"/>
          </a:p>
          <a:p>
            <a:pPr marL="91440" indent="-91440" fontAlgn="auto">
              <a:buFont typeface="Wingdings" pitchFamily="2" charset="2"/>
              <a:buChar char="§"/>
              <a:defRPr/>
            </a:pPr>
            <a:endParaRPr lang="en-GB" dirty="0"/>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3">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3">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39" presetClass="entr" presetSubtype="0" accel="10000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500" fill="hold"/>
                                        <p:tgtEl>
                                          <p:spTgt spid="3">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56" dur="500" fill="hold"/>
                                        <p:tgtEl>
                                          <p:spTgt spid="3">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p:cTn id="57" dur="500" fill="hold"/>
                                        <p:tgtEl>
                                          <p:spTgt spid="3">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p:cTn id="5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1">
            <a:extLst>
              <a:ext uri="{FF2B5EF4-FFF2-40B4-BE49-F238E27FC236}">
                <a16:creationId xmlns:a16="http://schemas.microsoft.com/office/drawing/2014/main" id="{F691706F-8521-4538-90B1-E618213780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0263" y="0"/>
            <a:ext cx="78819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CA8EB8-5A67-49BA-B9CC-04EF2B9DAA58}"/>
              </a:ext>
            </a:extLst>
          </p:cNvPr>
          <p:cNvSpPr>
            <a:spLocks noGrp="1"/>
          </p:cNvSpPr>
          <p:nvPr>
            <p:ph idx="1"/>
          </p:nvPr>
        </p:nvSpPr>
        <p:spPr>
          <a:xfrm>
            <a:off x="1023938" y="555625"/>
            <a:ext cx="9720262" cy="5862638"/>
          </a:xfrm>
        </p:spPr>
        <p:txBody>
          <a:bodyPr/>
          <a:lstStyle/>
          <a:p>
            <a:pPr>
              <a:buFont typeface="Wingdings" panose="05000000000000000000" pitchFamily="2" charset="2"/>
              <a:buChar char="§"/>
            </a:pPr>
            <a:r>
              <a:rPr lang="en-GB" altLang="en-US"/>
              <a:t> </a:t>
            </a:r>
            <a:r>
              <a:rPr lang="en-US" altLang="en-US"/>
              <a:t>In this view, WEKA allows you to review the data you're working with. In the left section of the Explorer window, it outlines all of the columns in your data (Attributes) and the number of rows of data supplied (Instances). </a:t>
            </a:r>
          </a:p>
          <a:p>
            <a:pPr>
              <a:buFont typeface="Tw Cen MT" panose="020B0602020104020603" pitchFamily="34" charset="0"/>
              <a:buNone/>
            </a:pPr>
            <a:endParaRPr lang="en-US" altLang="en-US"/>
          </a:p>
          <a:p>
            <a:pPr>
              <a:buFont typeface="Wingdings" panose="05000000000000000000" pitchFamily="2" charset="2"/>
              <a:buChar char="§"/>
            </a:pPr>
            <a:r>
              <a:rPr lang="en-US" altLang="en-US"/>
              <a:t> By selecting each column, the right section of the Explorer window will also give you information about the data in that column of your data set.</a:t>
            </a:r>
          </a:p>
          <a:p>
            <a:pPr lvl="1">
              <a:buFont typeface="Wingdings" panose="05000000000000000000" pitchFamily="2" charset="2"/>
              <a:buChar char="§"/>
            </a:pPr>
            <a:r>
              <a:rPr lang="en-US" altLang="en-US"/>
              <a:t>For example, by selecting the</a:t>
            </a:r>
            <a:r>
              <a:rPr lang="en-US" altLang="en-US">
                <a:solidFill>
                  <a:srgbClr val="0070C0"/>
                </a:solidFill>
              </a:rPr>
              <a:t> </a:t>
            </a:r>
            <a:r>
              <a:rPr lang="en-US" altLang="en-US" b="1">
                <a:solidFill>
                  <a:srgbClr val="0070C0"/>
                </a:solidFill>
              </a:rPr>
              <a:t>houseSize</a:t>
            </a:r>
            <a:r>
              <a:rPr lang="en-US" altLang="en-US">
                <a:solidFill>
                  <a:srgbClr val="0070C0"/>
                </a:solidFill>
              </a:rPr>
              <a:t> </a:t>
            </a:r>
            <a:r>
              <a:rPr lang="en-US" altLang="en-US"/>
              <a:t>column in the left section (which should be selected by default), the right-section should change to show you additional statistical information about the column. </a:t>
            </a:r>
          </a:p>
          <a:p>
            <a:pPr lvl="1">
              <a:buFont typeface="Wingdings 3" panose="05040102010807070707" pitchFamily="18" charset="2"/>
              <a:buNone/>
            </a:pPr>
            <a:endParaRPr lang="en-US" altLang="en-US"/>
          </a:p>
          <a:p>
            <a:pPr lvl="1">
              <a:buFont typeface="Wingdings" panose="05000000000000000000" pitchFamily="2" charset="2"/>
              <a:buChar char="§"/>
            </a:pPr>
            <a:r>
              <a:rPr lang="en-US" altLang="en-US"/>
              <a:t>It shows the maximum value in the data set for this column is 4,032 square feet, and the minimum is 2,200 square feet. The average size is 3,131 square feet, with a standard deviation of 655 square feet.</a:t>
            </a:r>
          </a:p>
          <a:p>
            <a:pPr lvl="1">
              <a:buFont typeface="Wingdings 3" panose="05040102010807070707" pitchFamily="18" charset="2"/>
              <a:buNone/>
            </a:pPr>
            <a:endParaRPr lang="en-US" altLang="en-US"/>
          </a:p>
          <a:p>
            <a:pPr lvl="1">
              <a:buFont typeface="Wingdings" panose="05000000000000000000" pitchFamily="2" charset="2"/>
              <a:buChar char="§"/>
            </a:pPr>
            <a:r>
              <a:rPr lang="en-US" altLang="en-US"/>
              <a:t> Finally, there's a visual way of examining the data, which you can see by clicking the </a:t>
            </a:r>
            <a:r>
              <a:rPr lang="en-US" altLang="en-US" b="1">
                <a:solidFill>
                  <a:srgbClr val="0070C0"/>
                </a:solidFill>
              </a:rPr>
              <a:t>Visualize All</a:t>
            </a:r>
            <a:r>
              <a:rPr lang="en-US" altLang="en-US">
                <a:solidFill>
                  <a:srgbClr val="0070C0"/>
                </a:solidFill>
              </a:rPr>
              <a:t> </a:t>
            </a:r>
            <a:r>
              <a:rPr lang="en-US" altLang="en-US"/>
              <a:t>button. Due to our limited number of rows in this data set, the visualization is not as powerful as it would be if there were more data points</a:t>
            </a:r>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p:cTn id="31" dur="500" fill="hold"/>
                                        <p:tgtEl>
                                          <p:spTgt spid="3">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p:cTn id="39" dur="500" fill="hold"/>
                                        <p:tgtEl>
                                          <p:spTgt spid="3">
                                            <p:txEl>
                                              <p:pRg st="7" end="7"/>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7" end="7"/>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7" end="7"/>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D269D-9151-4AD8-9849-FB3EED10B9F5}"/>
              </a:ext>
            </a:extLst>
          </p:cNvPr>
          <p:cNvSpPr>
            <a:spLocks noGrp="1"/>
          </p:cNvSpPr>
          <p:nvPr>
            <p:ph type="title"/>
          </p:nvPr>
        </p:nvSpPr>
        <p:spPr>
          <a:xfrm>
            <a:off x="741363" y="117475"/>
            <a:ext cx="9720262" cy="1498600"/>
          </a:xfrm>
        </p:spPr>
        <p:txBody>
          <a:bodyPr>
            <a:normAutofit fontScale="90000"/>
          </a:bodyPr>
          <a:lstStyle/>
          <a:p>
            <a:pPr fontAlgn="auto">
              <a:spcAft>
                <a:spcPts val="0"/>
              </a:spcAft>
              <a:defRPr/>
            </a:pPr>
            <a:r>
              <a:rPr lang="en-US" sz="4400" b="1" dirty="0">
                <a:solidFill>
                  <a:srgbClr val="0070C0"/>
                </a:solidFill>
              </a:rPr>
              <a:t>Creating the regression model with WEKA</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4" name="Content Placeholder 3">
            <a:extLst>
              <a:ext uri="{FF2B5EF4-FFF2-40B4-BE49-F238E27FC236}">
                <a16:creationId xmlns:a16="http://schemas.microsoft.com/office/drawing/2014/main" id="{063BB110-95C2-4D49-816F-7B882CC94B3A}"/>
              </a:ext>
            </a:extLst>
          </p:cNvPr>
          <p:cNvSpPr>
            <a:spLocks noGrp="1"/>
          </p:cNvSpPr>
          <p:nvPr>
            <p:ph sz="half" idx="1"/>
          </p:nvPr>
        </p:nvSpPr>
        <p:spPr>
          <a:xfrm>
            <a:off x="806450" y="1230313"/>
            <a:ext cx="4754563" cy="5441950"/>
          </a:xfrm>
        </p:spPr>
        <p:txBody>
          <a:bodyPr/>
          <a:lstStyle/>
          <a:p>
            <a:pPr>
              <a:buFont typeface="Wingdings" panose="05000000000000000000" pitchFamily="2" charset="2"/>
              <a:buChar char="§"/>
            </a:pPr>
            <a:r>
              <a:rPr lang="en-US" altLang="en-US"/>
              <a:t> To create the model, click on the </a:t>
            </a:r>
            <a:r>
              <a:rPr lang="en-US" altLang="en-US" b="1">
                <a:solidFill>
                  <a:srgbClr val="0070C0"/>
                </a:solidFill>
              </a:rPr>
              <a:t>Classify</a:t>
            </a:r>
            <a:r>
              <a:rPr lang="en-US" altLang="en-US"/>
              <a:t> tab. The first step is to select the model we want to build, so WEKA knows how to work with the data, and how to create the appropriate model:</a:t>
            </a:r>
          </a:p>
          <a:p>
            <a:pPr>
              <a:buFont typeface="Tw Cen MT" panose="020B0602020104020603" pitchFamily="34" charset="0"/>
              <a:buNone/>
            </a:pPr>
            <a:endParaRPr lang="en-US" altLang="en-US"/>
          </a:p>
          <a:p>
            <a:pPr>
              <a:buFont typeface="Wingdings" panose="05000000000000000000" pitchFamily="2" charset="2"/>
              <a:buChar char="§"/>
            </a:pPr>
            <a:r>
              <a:rPr lang="en-US" altLang="en-US"/>
              <a:t> Click the </a:t>
            </a:r>
            <a:r>
              <a:rPr lang="en-US" altLang="en-US" b="1">
                <a:solidFill>
                  <a:srgbClr val="0070C0"/>
                </a:solidFill>
              </a:rPr>
              <a:t>Choose</a:t>
            </a:r>
            <a:r>
              <a:rPr lang="en-US" altLang="en-US"/>
              <a:t> button, then expand the </a:t>
            </a:r>
            <a:r>
              <a:rPr lang="en-US" altLang="en-US" b="1">
                <a:solidFill>
                  <a:srgbClr val="0070C0"/>
                </a:solidFill>
              </a:rPr>
              <a:t>Functions</a:t>
            </a:r>
            <a:r>
              <a:rPr lang="en-US" altLang="en-US"/>
              <a:t> branch.</a:t>
            </a:r>
          </a:p>
          <a:p>
            <a:pPr>
              <a:buFont typeface="Tw Cen MT" panose="020B0602020104020603" pitchFamily="34" charset="0"/>
              <a:buNone/>
            </a:pPr>
            <a:endParaRPr lang="en-US" altLang="en-US"/>
          </a:p>
          <a:p>
            <a:pPr>
              <a:buFont typeface="Wingdings" panose="05000000000000000000" pitchFamily="2" charset="2"/>
              <a:buChar char="§"/>
            </a:pPr>
            <a:r>
              <a:rPr lang="en-US" altLang="en-US"/>
              <a:t> Select the </a:t>
            </a:r>
            <a:r>
              <a:rPr lang="en-US" altLang="en-US" b="1">
                <a:solidFill>
                  <a:srgbClr val="0070C0"/>
                </a:solidFill>
              </a:rPr>
              <a:t>LinearRegression</a:t>
            </a:r>
            <a:r>
              <a:rPr lang="en-US" altLang="en-US"/>
              <a:t> leaf.</a:t>
            </a:r>
          </a:p>
          <a:p>
            <a:pPr>
              <a:buFont typeface="Tw Cen MT" panose="020B0602020104020603" pitchFamily="34" charset="0"/>
              <a:buNone/>
            </a:pPr>
            <a:endParaRPr lang="en-GB" altLang="en-US"/>
          </a:p>
          <a:p>
            <a:pPr>
              <a:buFont typeface="Wingdings" panose="05000000000000000000" pitchFamily="2" charset="2"/>
              <a:buChar char="§"/>
            </a:pPr>
            <a:r>
              <a:rPr lang="en-GB" altLang="en-US"/>
              <a:t> </a:t>
            </a:r>
            <a:r>
              <a:rPr lang="en-US" altLang="en-US"/>
              <a:t>This tells WEKA that we want to build a </a:t>
            </a:r>
            <a:r>
              <a:rPr lang="en-US" altLang="en-US" b="1">
                <a:solidFill>
                  <a:srgbClr val="0070C0"/>
                </a:solidFill>
              </a:rPr>
              <a:t>Regression Model.</a:t>
            </a:r>
            <a:endParaRPr lang="en-GB" altLang="en-US" b="1">
              <a:solidFill>
                <a:srgbClr val="0070C0"/>
              </a:solidFill>
            </a:endParaRPr>
          </a:p>
          <a:p>
            <a:pPr>
              <a:buFont typeface="Wingdings" panose="05000000000000000000" pitchFamily="2" charset="2"/>
              <a:buChar char="§"/>
            </a:pPr>
            <a:endParaRPr lang="en-GB" altLang="en-US"/>
          </a:p>
          <a:p>
            <a:endParaRPr lang="en-GB" altLang="en-US"/>
          </a:p>
        </p:txBody>
      </p:sp>
      <p:pic>
        <p:nvPicPr>
          <p:cNvPr id="32772" name="Picture 5">
            <a:extLst>
              <a:ext uri="{FF2B5EF4-FFF2-40B4-BE49-F238E27FC236}">
                <a16:creationId xmlns:a16="http://schemas.microsoft.com/office/drawing/2014/main" id="{6905099A-9E43-44F7-9DDA-CDE1AFAD16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0850" y="979488"/>
            <a:ext cx="6661150" cy="573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Arrow Connector 6">
            <a:extLst>
              <a:ext uri="{FF2B5EF4-FFF2-40B4-BE49-F238E27FC236}">
                <a16:creationId xmlns:a16="http://schemas.microsoft.com/office/drawing/2014/main" id="{73B67019-6874-4240-B54A-B2AA9C551D99}"/>
              </a:ext>
            </a:extLst>
          </p:cNvPr>
          <p:cNvCxnSpPr/>
          <p:nvPr/>
        </p:nvCxnSpPr>
        <p:spPr>
          <a:xfrm flipV="1">
            <a:off x="1839913" y="1371600"/>
            <a:ext cx="4060825" cy="217488"/>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C19BDCD4-6B34-4C95-875C-CD8A6DEEE4B3}"/>
              </a:ext>
            </a:extLst>
          </p:cNvPr>
          <p:cNvSpPr/>
          <p:nvPr/>
        </p:nvSpPr>
        <p:spPr>
          <a:xfrm>
            <a:off x="5965825" y="1143000"/>
            <a:ext cx="685800" cy="4572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cxnSp>
        <p:nvCxnSpPr>
          <p:cNvPr id="12" name="Straight Arrow Connector 11">
            <a:extLst>
              <a:ext uri="{FF2B5EF4-FFF2-40B4-BE49-F238E27FC236}">
                <a16:creationId xmlns:a16="http://schemas.microsoft.com/office/drawing/2014/main" id="{3F78DA63-1B3E-4D22-A1F6-2A7389E5630B}"/>
              </a:ext>
            </a:extLst>
          </p:cNvPr>
          <p:cNvCxnSpPr/>
          <p:nvPr/>
        </p:nvCxnSpPr>
        <p:spPr>
          <a:xfrm flipV="1">
            <a:off x="2830513" y="1916113"/>
            <a:ext cx="3101975" cy="1828800"/>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38959CB-8258-44F2-8C0F-BC67DDB6B233}"/>
              </a:ext>
            </a:extLst>
          </p:cNvPr>
          <p:cNvCxnSpPr/>
          <p:nvPr/>
        </p:nvCxnSpPr>
        <p:spPr>
          <a:xfrm flipV="1">
            <a:off x="4376738" y="1938338"/>
            <a:ext cx="2057400" cy="3014662"/>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4">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4">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500" fill="hold"/>
                                        <p:tgtEl>
                                          <p:spTgt spid="8"/>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8"/>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8"/>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8"/>
                                        </p:tgtEl>
                                        <p:attrNameLst>
                                          <p:attrName>ppt_y</p:attrName>
                                        </p:attrNameLst>
                                      </p:cBhvr>
                                      <p:tavLst>
                                        <p:tav tm="0">
                                          <p:val>
                                            <p:strVal val="#ppt_y"/>
                                          </p:val>
                                        </p:tav>
                                        <p:tav tm="100000">
                                          <p:val>
                                            <p:strVal val="#ppt_y"/>
                                          </p:val>
                                        </p:tav>
                                      </p:tavLst>
                                    </p:anim>
                                  </p:childTnLst>
                                </p:cTn>
                              </p:par>
                              <p:par>
                                <p:cTn id="19" presetID="39" presetClass="entr" presetSubtype="0" accel="10000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500" fill="hold"/>
                                        <p:tgtEl>
                                          <p:spTgt spid="7"/>
                                        </p:tgtEl>
                                        <p:attrNameLst>
                                          <p:attrName>ppt_h</p:attrName>
                                        </p:attrNameLst>
                                      </p:cBhvr>
                                      <p:tavLst>
                                        <p:tav tm="0">
                                          <p:val>
                                            <p:strVal val="#ppt_h/20"/>
                                          </p:val>
                                        </p:tav>
                                        <p:tav tm="50000">
                                          <p:val>
                                            <p:strVal val="#ppt_h/20"/>
                                          </p:val>
                                        </p:tav>
                                        <p:tav tm="100000">
                                          <p:val>
                                            <p:strVal val="#ppt_h"/>
                                          </p:val>
                                        </p:tav>
                                      </p:tavLst>
                                    </p:anim>
                                    <p:anim calcmode="lin" valueType="num">
                                      <p:cBhvr>
                                        <p:cTn id="22" dur="500" fill="hold"/>
                                        <p:tgtEl>
                                          <p:spTgt spid="7"/>
                                        </p:tgtEl>
                                        <p:attrNameLst>
                                          <p:attrName>ppt_w</p:attrName>
                                        </p:attrNameLst>
                                      </p:cBhvr>
                                      <p:tavLst>
                                        <p:tav tm="0">
                                          <p:val>
                                            <p:strVal val="#ppt_w+.3"/>
                                          </p:val>
                                        </p:tav>
                                        <p:tav tm="50000">
                                          <p:val>
                                            <p:strVal val="#ppt_w+.3"/>
                                          </p:val>
                                        </p:tav>
                                        <p:tav tm="100000">
                                          <p:val>
                                            <p:strVal val="#ppt_w"/>
                                          </p:val>
                                        </p:tav>
                                      </p:tavLst>
                                    </p:anim>
                                    <p:anim calcmode="lin" valueType="num">
                                      <p:cBhvr>
                                        <p:cTn id="23" dur="500" fill="hold"/>
                                        <p:tgtEl>
                                          <p:spTgt spid="7"/>
                                        </p:tgtEl>
                                        <p:attrNameLst>
                                          <p:attrName>ppt_x</p:attrName>
                                        </p:attrNameLst>
                                      </p:cBhvr>
                                      <p:tavLst>
                                        <p:tav tm="0">
                                          <p:val>
                                            <p:strVal val="#ppt_x-.3"/>
                                          </p:val>
                                        </p:tav>
                                        <p:tav tm="50000">
                                          <p:val>
                                            <p:strVal val="#ppt_x"/>
                                          </p:val>
                                        </p:tav>
                                        <p:tav tm="100000">
                                          <p:val>
                                            <p:strVal val="#ppt_x"/>
                                          </p:val>
                                        </p:tav>
                                      </p:tavLst>
                                    </p:anim>
                                    <p:anim calcmode="lin" valueType="num">
                                      <p:cBhvr>
                                        <p:cTn id="2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39" presetClass="entr" presetSubtype="0" accel="100000"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p:cTn id="29" dur="500" fill="hold"/>
                                        <p:tgtEl>
                                          <p:spTgt spid="4">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0" dur="500" fill="hold"/>
                                        <p:tgtEl>
                                          <p:spTgt spid="4">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1" dur="500" fill="hold"/>
                                        <p:tgtEl>
                                          <p:spTgt spid="4">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32"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39" presetClass="entr" presetSubtype="0" accel="100000"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p:cTn id="37" dur="500" fill="hold"/>
                                        <p:tgtEl>
                                          <p:spTgt spid="12"/>
                                        </p:tgtEl>
                                        <p:attrNameLst>
                                          <p:attrName>ppt_h</p:attrName>
                                        </p:attrNameLst>
                                      </p:cBhvr>
                                      <p:tavLst>
                                        <p:tav tm="0">
                                          <p:val>
                                            <p:strVal val="#ppt_h/20"/>
                                          </p:val>
                                        </p:tav>
                                        <p:tav tm="50000">
                                          <p:val>
                                            <p:strVal val="#ppt_h/20"/>
                                          </p:val>
                                        </p:tav>
                                        <p:tav tm="100000">
                                          <p:val>
                                            <p:strVal val="#ppt_h"/>
                                          </p:val>
                                        </p:tav>
                                      </p:tavLst>
                                    </p:anim>
                                    <p:anim calcmode="lin" valueType="num">
                                      <p:cBhvr>
                                        <p:cTn id="38" dur="500" fill="hold"/>
                                        <p:tgtEl>
                                          <p:spTgt spid="12"/>
                                        </p:tgtEl>
                                        <p:attrNameLst>
                                          <p:attrName>ppt_w</p:attrName>
                                        </p:attrNameLst>
                                      </p:cBhvr>
                                      <p:tavLst>
                                        <p:tav tm="0">
                                          <p:val>
                                            <p:strVal val="#ppt_w+.3"/>
                                          </p:val>
                                        </p:tav>
                                        <p:tav tm="50000">
                                          <p:val>
                                            <p:strVal val="#ppt_w+.3"/>
                                          </p:val>
                                        </p:tav>
                                        <p:tav tm="100000">
                                          <p:val>
                                            <p:strVal val="#ppt_w"/>
                                          </p:val>
                                        </p:tav>
                                      </p:tavLst>
                                    </p:anim>
                                    <p:anim calcmode="lin" valueType="num">
                                      <p:cBhvr>
                                        <p:cTn id="39" dur="500" fill="hold"/>
                                        <p:tgtEl>
                                          <p:spTgt spid="12"/>
                                        </p:tgtEl>
                                        <p:attrNameLst>
                                          <p:attrName>ppt_x</p:attrName>
                                        </p:attrNameLst>
                                      </p:cBhvr>
                                      <p:tavLst>
                                        <p:tav tm="0">
                                          <p:val>
                                            <p:strVal val="#ppt_x-.3"/>
                                          </p:val>
                                        </p:tav>
                                        <p:tav tm="50000">
                                          <p:val>
                                            <p:strVal val="#ppt_x"/>
                                          </p:val>
                                        </p:tav>
                                        <p:tav tm="100000">
                                          <p:val>
                                            <p:strVal val="#ppt_x"/>
                                          </p:val>
                                        </p:tav>
                                      </p:tavLst>
                                    </p:anim>
                                    <p:anim calcmode="lin" valueType="num">
                                      <p:cBhvr>
                                        <p:cTn id="40"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39" presetClass="entr" presetSubtype="0" accel="100000" fill="hold" grpId="0" nodeType="click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 calcmode="lin" valueType="num">
                                      <p:cBhvr>
                                        <p:cTn id="45" dur="500" fill="hold"/>
                                        <p:tgtEl>
                                          <p:spTgt spid="4">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6" dur="500" fill="hold"/>
                                        <p:tgtEl>
                                          <p:spTgt spid="4">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7" dur="500" fill="hold"/>
                                        <p:tgtEl>
                                          <p:spTgt spid="4">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8"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39" presetClass="entr" presetSubtype="0" accel="100000" fill="hold" nodeType="clickEffect">
                                  <p:stCondLst>
                                    <p:cond delay="0"/>
                                  </p:stCondLst>
                                  <p:childTnLst>
                                    <p:set>
                                      <p:cBhvr>
                                        <p:cTn id="52" dur="1" fill="hold">
                                          <p:stCondLst>
                                            <p:cond delay="0"/>
                                          </p:stCondLst>
                                        </p:cTn>
                                        <p:tgtEl>
                                          <p:spTgt spid="14"/>
                                        </p:tgtEl>
                                        <p:attrNameLst>
                                          <p:attrName>style.visibility</p:attrName>
                                        </p:attrNameLst>
                                      </p:cBhvr>
                                      <p:to>
                                        <p:strVal val="visible"/>
                                      </p:to>
                                    </p:set>
                                    <p:anim calcmode="lin" valueType="num">
                                      <p:cBhvr>
                                        <p:cTn id="53" dur="500" fill="hold"/>
                                        <p:tgtEl>
                                          <p:spTgt spid="14"/>
                                        </p:tgtEl>
                                        <p:attrNameLst>
                                          <p:attrName>ppt_h</p:attrName>
                                        </p:attrNameLst>
                                      </p:cBhvr>
                                      <p:tavLst>
                                        <p:tav tm="0">
                                          <p:val>
                                            <p:strVal val="#ppt_h/20"/>
                                          </p:val>
                                        </p:tav>
                                        <p:tav tm="50000">
                                          <p:val>
                                            <p:strVal val="#ppt_h/20"/>
                                          </p:val>
                                        </p:tav>
                                        <p:tav tm="100000">
                                          <p:val>
                                            <p:strVal val="#ppt_h"/>
                                          </p:val>
                                        </p:tav>
                                      </p:tavLst>
                                    </p:anim>
                                    <p:anim calcmode="lin" valueType="num">
                                      <p:cBhvr>
                                        <p:cTn id="54" dur="500" fill="hold"/>
                                        <p:tgtEl>
                                          <p:spTgt spid="14"/>
                                        </p:tgtEl>
                                        <p:attrNameLst>
                                          <p:attrName>ppt_w</p:attrName>
                                        </p:attrNameLst>
                                      </p:cBhvr>
                                      <p:tavLst>
                                        <p:tav tm="0">
                                          <p:val>
                                            <p:strVal val="#ppt_w+.3"/>
                                          </p:val>
                                        </p:tav>
                                        <p:tav tm="50000">
                                          <p:val>
                                            <p:strVal val="#ppt_w+.3"/>
                                          </p:val>
                                        </p:tav>
                                        <p:tav tm="100000">
                                          <p:val>
                                            <p:strVal val="#ppt_w"/>
                                          </p:val>
                                        </p:tav>
                                      </p:tavLst>
                                    </p:anim>
                                    <p:anim calcmode="lin" valueType="num">
                                      <p:cBhvr>
                                        <p:cTn id="55" dur="500" fill="hold"/>
                                        <p:tgtEl>
                                          <p:spTgt spid="14"/>
                                        </p:tgtEl>
                                        <p:attrNameLst>
                                          <p:attrName>ppt_x</p:attrName>
                                        </p:attrNameLst>
                                      </p:cBhvr>
                                      <p:tavLst>
                                        <p:tav tm="0">
                                          <p:val>
                                            <p:strVal val="#ppt_x-.3"/>
                                          </p:val>
                                        </p:tav>
                                        <p:tav tm="50000">
                                          <p:val>
                                            <p:strVal val="#ppt_x"/>
                                          </p:val>
                                        </p:tav>
                                        <p:tav tm="100000">
                                          <p:val>
                                            <p:strVal val="#ppt_x"/>
                                          </p:val>
                                        </p:tav>
                                      </p:tavLst>
                                    </p:anim>
                                    <p:anim calcmode="lin" valueType="num">
                                      <p:cBhvr>
                                        <p:cTn id="56"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39" presetClass="entr" presetSubtype="0" accel="100000" fill="hold" grpId="0"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p:cTn id="61" dur="500" fill="hold"/>
                                        <p:tgtEl>
                                          <p:spTgt spid="4">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62" dur="500" fill="hold"/>
                                        <p:tgtEl>
                                          <p:spTgt spid="4">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p:cTn id="63" dur="500" fill="hold"/>
                                        <p:tgtEl>
                                          <p:spTgt spid="4">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p:cTn id="6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BA0E1-71D4-4045-8112-62A86D12BECE}"/>
              </a:ext>
            </a:extLst>
          </p:cNvPr>
          <p:cNvSpPr>
            <a:spLocks noGrp="1"/>
          </p:cNvSpPr>
          <p:nvPr>
            <p:ph type="title"/>
          </p:nvPr>
        </p:nvSpPr>
        <p:spPr>
          <a:xfrm>
            <a:off x="1023938" y="357188"/>
            <a:ext cx="9720262" cy="1498600"/>
          </a:xfrm>
        </p:spPr>
        <p:txBody>
          <a:bodyPr/>
          <a:lstStyle/>
          <a:p>
            <a:pPr fontAlgn="auto">
              <a:spcAft>
                <a:spcPts val="0"/>
              </a:spcAft>
              <a:defRPr/>
            </a:pPr>
            <a:r>
              <a:rPr lang="en-US" sz="4000" b="1" dirty="0">
                <a:solidFill>
                  <a:srgbClr val="0070C0"/>
                </a:solidFill>
              </a:rPr>
              <a:t>Creating the regression model with WEKA</a:t>
            </a:r>
            <a:endParaRPr lang="en-GB" sz="40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6EEF0503-09EE-4F29-A129-9895AAD8D2E9}"/>
              </a:ext>
            </a:extLst>
          </p:cNvPr>
          <p:cNvSpPr>
            <a:spLocks noGrp="1"/>
          </p:cNvSpPr>
          <p:nvPr>
            <p:ph idx="1"/>
          </p:nvPr>
        </p:nvSpPr>
        <p:spPr>
          <a:xfrm>
            <a:off x="1023938" y="1882775"/>
            <a:ext cx="9720262" cy="4425950"/>
          </a:xfrm>
        </p:spPr>
        <p:txBody>
          <a:bodyPr/>
          <a:lstStyle/>
          <a:p>
            <a:pPr>
              <a:buFont typeface="Wingdings" panose="05000000000000000000" pitchFamily="2" charset="2"/>
              <a:buChar char="§"/>
            </a:pPr>
            <a:r>
              <a:rPr lang="en-GB" altLang="en-US"/>
              <a:t> </a:t>
            </a:r>
            <a:r>
              <a:rPr lang="en-US" altLang="en-US"/>
              <a:t>Now that the desired model has been chosen, we have to tell WEKA where the data is that it should use to build the model.</a:t>
            </a:r>
          </a:p>
          <a:p>
            <a:pPr>
              <a:buFont typeface="Wingdings" panose="05000000000000000000" pitchFamily="2" charset="2"/>
              <a:buChar char="§"/>
            </a:pPr>
            <a:r>
              <a:rPr lang="en-US" altLang="en-US"/>
              <a:t> The last step to creating our model is to choose the dependent variable (the column we are looking to predict).</a:t>
            </a:r>
          </a:p>
          <a:p>
            <a:pPr>
              <a:buFont typeface="Wingdings" panose="05000000000000000000" pitchFamily="2" charset="2"/>
              <a:buChar char="§"/>
            </a:pPr>
            <a:r>
              <a:rPr lang="en-US" altLang="en-US"/>
              <a:t> We know this should be the selling price, since that's what we're trying to determine for my house.</a:t>
            </a:r>
          </a:p>
          <a:p>
            <a:pPr>
              <a:buFont typeface="Wingdings" panose="05000000000000000000" pitchFamily="2" charset="2"/>
              <a:buChar char="§"/>
            </a:pPr>
            <a:r>
              <a:rPr lang="en-US" altLang="en-US"/>
              <a:t> Right below the test options, there's a combo box that lets you choose the dependent variable. The column </a:t>
            </a:r>
            <a:r>
              <a:rPr lang="en-US" altLang="en-US" b="1">
                <a:solidFill>
                  <a:srgbClr val="0070C0"/>
                </a:solidFill>
              </a:rPr>
              <a:t>sellingPrice</a:t>
            </a:r>
            <a:r>
              <a:rPr lang="en-US" altLang="en-US"/>
              <a:t> should be selected by default. If it's not, please select it.</a:t>
            </a:r>
            <a:endParaRPr lang="en-GB" altLang="en-US"/>
          </a:p>
          <a:p>
            <a:pPr>
              <a:buFont typeface="Wingdings" panose="05000000000000000000" pitchFamily="2" charset="2"/>
              <a:buChar char="§"/>
            </a:pPr>
            <a:r>
              <a:rPr lang="en-US" altLang="en-US"/>
              <a:t> Now we are ready to create our model. Click </a:t>
            </a:r>
            <a:r>
              <a:rPr lang="en-US" altLang="en-US" b="1">
                <a:solidFill>
                  <a:srgbClr val="0070C0"/>
                </a:solidFill>
              </a:rPr>
              <a:t>Start</a:t>
            </a:r>
            <a:r>
              <a:rPr lang="en-US" altLang="en-US"/>
              <a:t>. </a:t>
            </a:r>
            <a:endParaRPr lang="en-GB" altLang="en-US"/>
          </a:p>
          <a:p>
            <a:pPr>
              <a:buFont typeface="Wingdings" panose="05000000000000000000" pitchFamily="2" charset="2"/>
              <a:buChar char="§"/>
            </a:pPr>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1">
            <a:extLst>
              <a:ext uri="{FF2B5EF4-FFF2-40B4-BE49-F238E27FC236}">
                <a16:creationId xmlns:a16="http://schemas.microsoft.com/office/drawing/2014/main" id="{40E4952C-B3CC-44F0-86A1-22F3B3C337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4513" y="0"/>
            <a:ext cx="783748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val 2">
            <a:extLst>
              <a:ext uri="{FF2B5EF4-FFF2-40B4-BE49-F238E27FC236}">
                <a16:creationId xmlns:a16="http://schemas.microsoft.com/office/drawing/2014/main" id="{67A463E7-0AB0-43A7-ABC3-6B2A282222C1}"/>
              </a:ext>
            </a:extLst>
          </p:cNvPr>
          <p:cNvSpPr/>
          <p:nvPr/>
        </p:nvSpPr>
        <p:spPr>
          <a:xfrm>
            <a:off x="4637088" y="3352800"/>
            <a:ext cx="685800" cy="4572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cxnSp>
        <p:nvCxnSpPr>
          <p:cNvPr id="4" name="Straight Arrow Connector 3">
            <a:extLst>
              <a:ext uri="{FF2B5EF4-FFF2-40B4-BE49-F238E27FC236}">
                <a16:creationId xmlns:a16="http://schemas.microsoft.com/office/drawing/2014/main" id="{32CC6B52-F4C1-4A84-8A2A-E4D2CED1053B}"/>
              </a:ext>
            </a:extLst>
          </p:cNvPr>
          <p:cNvCxnSpPr/>
          <p:nvPr/>
        </p:nvCxnSpPr>
        <p:spPr>
          <a:xfrm>
            <a:off x="2339975" y="2243138"/>
            <a:ext cx="2265363" cy="1381125"/>
          </a:xfrm>
          <a:prstGeom prst="straightConnector1">
            <a:avLst/>
          </a:prstGeom>
          <a:ln w="38100">
            <a:solidFill>
              <a:schemeClr val="accent2"/>
            </a:solidFill>
            <a:tailEnd type="arrow"/>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9BE5D23-82AC-4B00-B50C-51F1D48247BE}"/>
              </a:ext>
            </a:extLst>
          </p:cNvPr>
          <p:cNvSpPr txBox="1"/>
          <p:nvPr/>
        </p:nvSpPr>
        <p:spPr>
          <a:xfrm>
            <a:off x="587375" y="1851025"/>
            <a:ext cx="2732088" cy="400050"/>
          </a:xfrm>
          <a:prstGeom prst="rect">
            <a:avLst/>
          </a:prstGeom>
          <a:ln w="28575">
            <a:solidFill>
              <a:schemeClr val="accent2"/>
            </a:solidFill>
          </a:ln>
        </p:spPr>
        <p:style>
          <a:lnRef idx="2">
            <a:schemeClr val="accent1"/>
          </a:lnRef>
          <a:fillRef idx="1">
            <a:schemeClr val="lt1"/>
          </a:fillRef>
          <a:effectRef idx="0">
            <a:schemeClr val="accent1"/>
          </a:effectRef>
          <a:fontRef idx="minor">
            <a:schemeClr val="dk1"/>
          </a:fontRef>
        </p:style>
        <p:txBody>
          <a:bodyPr>
            <a:spAutoFit/>
          </a:bodyPr>
          <a:lstStyle/>
          <a:p>
            <a:pPr algn="ctr" fontAlgn="auto">
              <a:spcBef>
                <a:spcPts val="0"/>
              </a:spcBef>
              <a:spcAft>
                <a:spcPts val="0"/>
              </a:spcAft>
              <a:defRPr/>
            </a:pPr>
            <a:r>
              <a:rPr lang="en-GB" sz="2000" b="1" dirty="0"/>
              <a:t>Start Button  </a:t>
            </a:r>
          </a:p>
        </p:txBody>
      </p:sp>
    </p:spTree>
  </p:cSld>
  <p:clrMapOvr>
    <a:masterClrMapping/>
  </p:clrMapOvr>
  <p:transition spd="slow">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9A89-E456-418C-AF92-93363E68441A}"/>
              </a:ext>
            </a:extLst>
          </p:cNvPr>
          <p:cNvSpPr>
            <a:spLocks noGrp="1"/>
          </p:cNvSpPr>
          <p:nvPr>
            <p:ph type="title"/>
          </p:nvPr>
        </p:nvSpPr>
        <p:spPr/>
        <p:txBody>
          <a:bodyPr>
            <a:normAutofit fontScale="90000"/>
          </a:bodyPr>
          <a:lstStyle/>
          <a:p>
            <a:pPr fontAlgn="auto">
              <a:spcAft>
                <a:spcPts val="0"/>
              </a:spcAft>
              <a:defRPr/>
            </a:pPr>
            <a:r>
              <a:rPr lang="en-US" sz="4400" b="1" dirty="0">
                <a:solidFill>
                  <a:srgbClr val="0070C0"/>
                </a:solidFill>
              </a:rPr>
              <a:t>Interpreting the regression model</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7C0B2491-D816-43B9-83AD-FB84E0B0906B}"/>
              </a:ext>
            </a:extLst>
          </p:cNvPr>
          <p:cNvSpPr>
            <a:spLocks noGrp="1"/>
          </p:cNvSpPr>
          <p:nvPr>
            <p:ph idx="1"/>
          </p:nvPr>
        </p:nvSpPr>
        <p:spPr>
          <a:xfrm>
            <a:off x="1023938" y="1774825"/>
            <a:ext cx="9720262" cy="4533900"/>
          </a:xfrm>
        </p:spPr>
        <p:txBody>
          <a:bodyPr/>
          <a:lstStyle/>
          <a:p>
            <a:pPr>
              <a:buFont typeface="Wingdings" panose="05000000000000000000" pitchFamily="2" charset="2"/>
              <a:buChar char="§"/>
            </a:pPr>
            <a:r>
              <a:rPr lang="en-GB" altLang="en-US"/>
              <a:t> </a:t>
            </a:r>
            <a:r>
              <a:rPr lang="en-US" altLang="en-US"/>
              <a:t>WEKA doesn't mess around. It puts the regression model right there in the output, as shown in the previous slide.</a:t>
            </a:r>
          </a:p>
          <a:p>
            <a:pPr>
              <a:buFont typeface="Wingdings" panose="05000000000000000000" pitchFamily="2" charset="2"/>
              <a:buChar char="§"/>
            </a:pPr>
            <a:r>
              <a:rPr lang="en-US" altLang="en-US"/>
              <a:t> </a:t>
            </a:r>
            <a:r>
              <a:rPr lang="en-US" altLang="en-US" b="1" i="1"/>
              <a:t>Regression Output</a:t>
            </a:r>
          </a:p>
          <a:p>
            <a:r>
              <a:rPr lang="en-US" altLang="en-US"/>
              <a:t> SellingPrice = (-26.6882  * houseSize) + </a:t>
            </a:r>
            <a:endParaRPr lang="en-GB" altLang="en-US"/>
          </a:p>
          <a:p>
            <a:r>
              <a:rPr lang="en-US" altLang="en-US"/>
              <a:t>                        (7.0551     * lotSize) + </a:t>
            </a:r>
            <a:endParaRPr lang="en-GB" altLang="en-US"/>
          </a:p>
          <a:p>
            <a:r>
              <a:rPr lang="en-US" altLang="en-US"/>
              <a:t>                        (43166.0767 * bedrooms) +</a:t>
            </a:r>
            <a:endParaRPr lang="en-GB" altLang="en-US"/>
          </a:p>
          <a:p>
            <a:r>
              <a:rPr lang="en-US" altLang="en-US"/>
              <a:t>                        (42292.0901 * bathroom) </a:t>
            </a:r>
            <a:endParaRPr lang="en-GB" altLang="en-US"/>
          </a:p>
          <a:p>
            <a:pPr lvl="1">
              <a:buFont typeface="Wingdings 3" panose="05040102010807070707" pitchFamily="18" charset="2"/>
              <a:buNone/>
            </a:pPr>
            <a:r>
              <a:rPr lang="en-US" altLang="en-US"/>
              <a:t>	</a:t>
            </a:r>
            <a:r>
              <a:rPr lang="en-US" altLang="en-US" sz="2200"/>
              <a:t>	              - 21661.1208</a:t>
            </a:r>
            <a:endParaRPr lang="en-GB" altLang="en-US" sz="2200"/>
          </a:p>
          <a:p>
            <a:pPr>
              <a:buFont typeface="Wingdings" panose="05000000000000000000" pitchFamily="2" charset="2"/>
              <a:buChar char="§"/>
            </a:pPr>
            <a:r>
              <a:rPr lang="en-US" altLang="en-US"/>
              <a:t> It has create an </a:t>
            </a:r>
            <a:r>
              <a:rPr lang="en-US" altLang="en-US" b="1">
                <a:solidFill>
                  <a:srgbClr val="0070C0"/>
                </a:solidFill>
              </a:rPr>
              <a:t>algorithm </a:t>
            </a:r>
            <a:r>
              <a:rPr lang="en-US" altLang="en-US"/>
              <a:t>to work out selling prices of property based on the attributes we chose.</a:t>
            </a:r>
            <a:endParaRPr lang="en-GB" altLang="en-US"/>
          </a:p>
          <a:p>
            <a:pPr>
              <a:buFont typeface="Wingdings" panose="05000000000000000000" pitchFamily="2" charset="2"/>
              <a:buChar char="§"/>
            </a:pPr>
            <a:endParaRPr lang="en-US" altLang="en-US"/>
          </a:p>
          <a:p>
            <a:pPr>
              <a:buFont typeface="Wingdings" panose="05000000000000000000" pitchFamily="2" charset="2"/>
              <a:buChar char="§"/>
            </a:pPr>
            <a:endParaRPr lang="en-GB" altLang="en-US"/>
          </a:p>
          <a:p>
            <a:pPr>
              <a:buFont typeface="Wingdings" panose="05000000000000000000" pitchFamily="2" charset="2"/>
              <a:buChar char="§"/>
            </a:pPr>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3">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3">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39" presetClass="entr" presetSubtype="0" accel="10000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500" fill="hold"/>
                                        <p:tgtEl>
                                          <p:spTgt spid="3">
                                            <p:txEl>
                                              <p:pRg st="6" end="6"/>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56" dur="500" fill="hold"/>
                                        <p:tgtEl>
                                          <p:spTgt spid="3">
                                            <p:txEl>
                                              <p:pRg st="6" end="6"/>
                                            </p:txEl>
                                          </p:spTgt>
                                        </p:tgtEl>
                                        <p:attrNameLst>
                                          <p:attrName>ppt_w</p:attrName>
                                        </p:attrNameLst>
                                      </p:cBhvr>
                                      <p:tavLst>
                                        <p:tav tm="0">
                                          <p:val>
                                            <p:strVal val="#ppt_w+.3"/>
                                          </p:val>
                                        </p:tav>
                                        <p:tav tm="50000">
                                          <p:val>
                                            <p:strVal val="#ppt_w+.3"/>
                                          </p:val>
                                        </p:tav>
                                        <p:tav tm="100000">
                                          <p:val>
                                            <p:strVal val="#ppt_w"/>
                                          </p:val>
                                        </p:tav>
                                      </p:tavLst>
                                    </p:anim>
                                    <p:anim calcmode="lin" valueType="num">
                                      <p:cBhvr>
                                        <p:cTn id="57" dur="500" fill="hold"/>
                                        <p:tgtEl>
                                          <p:spTgt spid="3">
                                            <p:txEl>
                                              <p:pRg st="6" end="6"/>
                                            </p:txEl>
                                          </p:spTgt>
                                        </p:tgtEl>
                                        <p:attrNameLst>
                                          <p:attrName>ppt_x</p:attrName>
                                        </p:attrNameLst>
                                      </p:cBhvr>
                                      <p:tavLst>
                                        <p:tav tm="0">
                                          <p:val>
                                            <p:strVal val="#ppt_x-.3"/>
                                          </p:val>
                                        </p:tav>
                                        <p:tav tm="50000">
                                          <p:val>
                                            <p:strVal val="#ppt_x"/>
                                          </p:val>
                                        </p:tav>
                                        <p:tav tm="100000">
                                          <p:val>
                                            <p:strVal val="#ppt_x"/>
                                          </p:val>
                                        </p:tav>
                                      </p:tavLst>
                                    </p:anim>
                                    <p:anim calcmode="lin" valueType="num">
                                      <p:cBhvr>
                                        <p:cTn id="5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39" presetClass="entr" presetSubtype="0" accel="10000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500" fill="hold"/>
                                        <p:tgtEl>
                                          <p:spTgt spid="3">
                                            <p:txEl>
                                              <p:pRg st="7" end="7"/>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64" dur="500" fill="hold"/>
                                        <p:tgtEl>
                                          <p:spTgt spid="3">
                                            <p:txEl>
                                              <p:pRg st="7" end="7"/>
                                            </p:txEl>
                                          </p:spTgt>
                                        </p:tgtEl>
                                        <p:attrNameLst>
                                          <p:attrName>ppt_w</p:attrName>
                                        </p:attrNameLst>
                                      </p:cBhvr>
                                      <p:tavLst>
                                        <p:tav tm="0">
                                          <p:val>
                                            <p:strVal val="#ppt_w+.3"/>
                                          </p:val>
                                        </p:tav>
                                        <p:tav tm="50000">
                                          <p:val>
                                            <p:strVal val="#ppt_w+.3"/>
                                          </p:val>
                                        </p:tav>
                                        <p:tav tm="100000">
                                          <p:val>
                                            <p:strVal val="#ppt_w"/>
                                          </p:val>
                                        </p:tav>
                                      </p:tavLst>
                                    </p:anim>
                                    <p:anim calcmode="lin" valueType="num">
                                      <p:cBhvr>
                                        <p:cTn id="65" dur="500" fill="hold"/>
                                        <p:tgtEl>
                                          <p:spTgt spid="3">
                                            <p:txEl>
                                              <p:pRg st="7" end="7"/>
                                            </p:txEl>
                                          </p:spTgt>
                                        </p:tgtEl>
                                        <p:attrNameLst>
                                          <p:attrName>ppt_x</p:attrName>
                                        </p:attrNameLst>
                                      </p:cBhvr>
                                      <p:tavLst>
                                        <p:tav tm="0">
                                          <p:val>
                                            <p:strVal val="#ppt_x-.3"/>
                                          </p:val>
                                        </p:tav>
                                        <p:tav tm="50000">
                                          <p:val>
                                            <p:strVal val="#ppt_x"/>
                                          </p:val>
                                        </p:tav>
                                        <p:tav tm="100000">
                                          <p:val>
                                            <p:strVal val="#ppt_x"/>
                                          </p:val>
                                        </p:tav>
                                      </p:tavLst>
                                    </p:anim>
                                    <p:anim calcmode="lin" valueType="num">
                                      <p:cBhvr>
                                        <p:cTn id="6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C43B3-9C94-4982-98A4-0E78E9014837}"/>
              </a:ext>
            </a:extLst>
          </p:cNvPr>
          <p:cNvSpPr>
            <a:spLocks noGrp="1"/>
          </p:cNvSpPr>
          <p:nvPr>
            <p:ph type="title"/>
          </p:nvPr>
        </p:nvSpPr>
        <p:spPr/>
        <p:txBody>
          <a:bodyPr>
            <a:normAutofit fontScale="90000"/>
          </a:bodyPr>
          <a:lstStyle/>
          <a:p>
            <a:pPr fontAlgn="auto">
              <a:spcAft>
                <a:spcPts val="0"/>
              </a:spcAft>
              <a:defRPr/>
            </a:pPr>
            <a:r>
              <a:rPr lang="en-US" sz="4400" b="1" dirty="0">
                <a:solidFill>
                  <a:srgbClr val="0070C0"/>
                </a:solidFill>
              </a:rPr>
              <a:t>House value using regression model</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8205F7C-C077-4AE9-8B01-B19E992D6081}"/>
              </a:ext>
            </a:extLst>
          </p:cNvPr>
          <p:cNvSpPr>
            <a:spLocks noGrp="1"/>
          </p:cNvSpPr>
          <p:nvPr>
            <p:ph idx="1"/>
          </p:nvPr>
        </p:nvSpPr>
        <p:spPr>
          <a:xfrm>
            <a:off x="1023938" y="1785938"/>
            <a:ext cx="9720262" cy="4522787"/>
          </a:xfrm>
        </p:spPr>
        <p:txBody>
          <a:bodyPr rtlCol="0">
            <a:normAutofit lnSpcReduction="10000"/>
          </a:bodyPr>
          <a:lstStyle/>
          <a:p>
            <a:pPr marL="91440" indent="-91440" fontAlgn="auto">
              <a:buFont typeface="Wingdings" pitchFamily="2" charset="2"/>
              <a:buChar char="§"/>
              <a:defRPr/>
            </a:pPr>
            <a:r>
              <a:rPr lang="en-GB" dirty="0"/>
              <a:t> </a:t>
            </a:r>
            <a:r>
              <a:rPr lang="en-US" dirty="0"/>
              <a:t>Plugging in the attributes of my house (maybe using excel) I can estimate its selling price.</a:t>
            </a:r>
            <a:endParaRPr lang="en-GB" dirty="0"/>
          </a:p>
          <a:p>
            <a:pPr marL="91440" indent="-91440" fontAlgn="auto">
              <a:defRPr/>
            </a:pPr>
            <a:r>
              <a:rPr lang="en-GB" dirty="0"/>
              <a:t> </a:t>
            </a:r>
            <a:r>
              <a:rPr lang="en-US" dirty="0" err="1"/>
              <a:t>SellingPrice</a:t>
            </a:r>
            <a:r>
              <a:rPr lang="en-US" dirty="0"/>
              <a:t> = (-26.6882   * 3198) + </a:t>
            </a:r>
            <a:endParaRPr lang="en-GB" dirty="0"/>
          </a:p>
          <a:p>
            <a:pPr marL="91440" indent="-91440" fontAlgn="auto">
              <a:defRPr/>
            </a:pPr>
            <a:r>
              <a:rPr lang="en-US" dirty="0"/>
              <a:t>                        (7.0551 * 9669) + </a:t>
            </a:r>
            <a:endParaRPr lang="en-GB" dirty="0"/>
          </a:p>
          <a:p>
            <a:pPr marL="91440" indent="-91440" fontAlgn="auto">
              <a:defRPr/>
            </a:pPr>
            <a:r>
              <a:rPr lang="en-US" dirty="0"/>
              <a:t>                       (43166.0767 * 5) + </a:t>
            </a:r>
            <a:endParaRPr lang="en-GB" dirty="0"/>
          </a:p>
          <a:p>
            <a:pPr marL="91440" indent="-91440" fontAlgn="auto">
              <a:defRPr/>
            </a:pPr>
            <a:r>
              <a:rPr lang="en-US" dirty="0"/>
              <a:t>                       (42292.0901 * 1) </a:t>
            </a:r>
            <a:endParaRPr lang="en-GB" dirty="0"/>
          </a:p>
          <a:p>
            <a:pPr marL="91440" indent="-91440" fontAlgn="auto">
              <a:defRPr/>
            </a:pPr>
            <a:r>
              <a:rPr lang="en-US" dirty="0"/>
              <a:t>                       - 21661.1208</a:t>
            </a:r>
            <a:endParaRPr lang="en-GB" dirty="0"/>
          </a:p>
          <a:p>
            <a:pPr marL="91440" indent="-91440" fontAlgn="auto">
              <a:defRPr/>
            </a:pPr>
            <a:r>
              <a:rPr lang="en-US" dirty="0"/>
              <a:t> </a:t>
            </a:r>
            <a:endParaRPr lang="en-GB" dirty="0"/>
          </a:p>
          <a:p>
            <a:pPr marL="91440" indent="-91440" fontAlgn="auto">
              <a:defRPr/>
            </a:pPr>
            <a:r>
              <a:rPr lang="en-US" dirty="0" err="1"/>
              <a:t>SellingPrice</a:t>
            </a:r>
            <a:r>
              <a:rPr lang="en-US" dirty="0"/>
              <a:t> = 219,328</a:t>
            </a:r>
            <a:endParaRPr lang="en-GB" dirty="0"/>
          </a:p>
          <a:p>
            <a:pPr marL="91440" indent="-91440" fontAlgn="auto">
              <a:defRPr/>
            </a:pPr>
            <a:r>
              <a:rPr lang="en-US" dirty="0"/>
              <a:t> </a:t>
            </a:r>
            <a:endParaRPr lang="en-GB" dirty="0"/>
          </a:p>
          <a:p>
            <a:pPr marL="91440" indent="-91440" fontAlgn="auto">
              <a:buFont typeface="Wingdings" pitchFamily="2" charset="2"/>
              <a:buChar char="§"/>
              <a:defRPr/>
            </a:pPr>
            <a:endParaRPr lang="en-GB" dirty="0"/>
          </a:p>
        </p:txBody>
      </p:sp>
      <p:pic>
        <p:nvPicPr>
          <p:cNvPr id="48130" name="Picture 2">
            <a:extLst>
              <a:ext uri="{FF2B5EF4-FFF2-40B4-BE49-F238E27FC236}">
                <a16:creationId xmlns:a16="http://schemas.microsoft.com/office/drawing/2014/main" id="{49F753B7-BC93-46B1-BCE9-B2A553DEE33C}"/>
              </a:ext>
            </a:extLst>
          </p:cNvPr>
          <p:cNvPicPr>
            <a:picLocks noChangeAspect="1" noChangeArrowheads="1"/>
          </p:cNvPicPr>
          <p:nvPr/>
        </p:nvPicPr>
        <p:blipFill>
          <a:blip r:embed="rId2"/>
          <a:srcRect l="37063" t="25397" b="4000"/>
          <a:stretch>
            <a:fillRect/>
          </a:stretch>
        </p:blipFill>
        <p:spPr bwMode="auto">
          <a:xfrm>
            <a:off x="5748338" y="2252663"/>
            <a:ext cx="6203950" cy="4351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39" presetClass="entr" presetSubtype="0" ac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0" dur="500" fill="hold"/>
                                        <p:tgtEl>
                                          <p:spTgt spid="3">
                                            <p:txEl>
                                              <p:pRg st="4" end="4"/>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1" dur="500" fill="hold"/>
                                        <p:tgtEl>
                                          <p:spTgt spid="3">
                                            <p:txEl>
                                              <p:pRg st="4" end="4"/>
                                            </p:txEl>
                                          </p:spTgt>
                                        </p:tgtEl>
                                        <p:attrNameLst>
                                          <p:attrName>ppt_x</p:attrName>
                                        </p:attrNameLst>
                                      </p:cBhvr>
                                      <p:tavLst>
                                        <p:tav tm="0">
                                          <p:val>
                                            <p:strVal val="#ppt_x-.3"/>
                                          </p:val>
                                        </p:tav>
                                        <p:tav tm="50000">
                                          <p:val>
                                            <p:strVal val="#ppt_x"/>
                                          </p:val>
                                        </p:tav>
                                        <p:tav tm="100000">
                                          <p:val>
                                            <p:strVal val="#ppt_x"/>
                                          </p:val>
                                        </p:tav>
                                      </p:tavLst>
                                    </p:anim>
                                    <p:anim calcmode="lin" valueType="num">
                                      <p:cBhvr>
                                        <p:cTn id="4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39" presetClass="entr" presetSubtype="0" ac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48" dur="500" fill="hold"/>
                                        <p:tgtEl>
                                          <p:spTgt spid="3">
                                            <p:txEl>
                                              <p:pRg st="5" end="5"/>
                                            </p:txEl>
                                          </p:spTgt>
                                        </p:tgtEl>
                                        <p:attrNameLst>
                                          <p:attrName>ppt_w</p:attrName>
                                        </p:attrNameLst>
                                      </p:cBhvr>
                                      <p:tavLst>
                                        <p:tav tm="0">
                                          <p:val>
                                            <p:strVal val="#ppt_w+.3"/>
                                          </p:val>
                                        </p:tav>
                                        <p:tav tm="50000">
                                          <p:val>
                                            <p:strVal val="#ppt_w+.3"/>
                                          </p:val>
                                        </p:tav>
                                        <p:tav tm="100000">
                                          <p:val>
                                            <p:strVal val="#ppt_w"/>
                                          </p:val>
                                        </p:tav>
                                      </p:tavLst>
                                    </p:anim>
                                    <p:anim calcmode="lin" valueType="num">
                                      <p:cBhvr>
                                        <p:cTn id="49" dur="500" fill="hold"/>
                                        <p:tgtEl>
                                          <p:spTgt spid="3">
                                            <p:txEl>
                                              <p:pRg st="5" end="5"/>
                                            </p:txEl>
                                          </p:spTgt>
                                        </p:tgtEl>
                                        <p:attrNameLst>
                                          <p:attrName>ppt_x</p:attrName>
                                        </p:attrNameLst>
                                      </p:cBhvr>
                                      <p:tavLst>
                                        <p:tav tm="0">
                                          <p:val>
                                            <p:strVal val="#ppt_x-.3"/>
                                          </p:val>
                                        </p:tav>
                                        <p:tav tm="50000">
                                          <p:val>
                                            <p:strVal val="#ppt_x"/>
                                          </p:val>
                                        </p:tav>
                                        <p:tav tm="100000">
                                          <p:val>
                                            <p:strVal val="#ppt_x"/>
                                          </p:val>
                                        </p:tav>
                                      </p:tavLst>
                                    </p:anim>
                                    <p:anim calcmode="lin" valueType="num">
                                      <p:cBhvr>
                                        <p:cTn id="5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39" presetClass="entr" presetSubtype="0" accel="100000"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p:cTn id="55" dur="500" fill="hold"/>
                                        <p:tgtEl>
                                          <p:spTgt spid="3">
                                            <p:txEl>
                                              <p:pRg st="7" end="7"/>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56" dur="500" fill="hold"/>
                                        <p:tgtEl>
                                          <p:spTgt spid="3">
                                            <p:txEl>
                                              <p:pRg st="7" end="7"/>
                                            </p:txEl>
                                          </p:spTgt>
                                        </p:tgtEl>
                                        <p:attrNameLst>
                                          <p:attrName>ppt_w</p:attrName>
                                        </p:attrNameLst>
                                      </p:cBhvr>
                                      <p:tavLst>
                                        <p:tav tm="0">
                                          <p:val>
                                            <p:strVal val="#ppt_w+.3"/>
                                          </p:val>
                                        </p:tav>
                                        <p:tav tm="50000">
                                          <p:val>
                                            <p:strVal val="#ppt_w+.3"/>
                                          </p:val>
                                        </p:tav>
                                        <p:tav tm="100000">
                                          <p:val>
                                            <p:strVal val="#ppt_w"/>
                                          </p:val>
                                        </p:tav>
                                      </p:tavLst>
                                    </p:anim>
                                    <p:anim calcmode="lin" valueType="num">
                                      <p:cBhvr>
                                        <p:cTn id="57" dur="500" fill="hold"/>
                                        <p:tgtEl>
                                          <p:spTgt spid="3">
                                            <p:txEl>
                                              <p:pRg st="7" end="7"/>
                                            </p:txEl>
                                          </p:spTgt>
                                        </p:tgtEl>
                                        <p:attrNameLst>
                                          <p:attrName>ppt_x</p:attrName>
                                        </p:attrNameLst>
                                      </p:cBhvr>
                                      <p:tavLst>
                                        <p:tav tm="0">
                                          <p:val>
                                            <p:strVal val="#ppt_x-.3"/>
                                          </p:val>
                                        </p:tav>
                                        <p:tav tm="50000">
                                          <p:val>
                                            <p:strVal val="#ppt_x"/>
                                          </p:val>
                                        </p:tav>
                                        <p:tav tm="100000">
                                          <p:val>
                                            <p:strVal val="#ppt_x"/>
                                          </p:val>
                                        </p:tav>
                                      </p:tavLst>
                                    </p:anim>
                                    <p:anim calcmode="lin" valueType="num">
                                      <p:cBhvr>
                                        <p:cTn id="58"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39" presetClass="entr" presetSubtype="0" accel="100000" fill="hold" nodeType="clickEffect">
                                  <p:stCondLst>
                                    <p:cond delay="0"/>
                                  </p:stCondLst>
                                  <p:childTnLst>
                                    <p:set>
                                      <p:cBhvr>
                                        <p:cTn id="62" dur="1" fill="hold">
                                          <p:stCondLst>
                                            <p:cond delay="0"/>
                                          </p:stCondLst>
                                        </p:cTn>
                                        <p:tgtEl>
                                          <p:spTgt spid="48130"/>
                                        </p:tgtEl>
                                        <p:attrNameLst>
                                          <p:attrName>style.visibility</p:attrName>
                                        </p:attrNameLst>
                                      </p:cBhvr>
                                      <p:to>
                                        <p:strVal val="visible"/>
                                      </p:to>
                                    </p:set>
                                    <p:anim calcmode="lin" valueType="num">
                                      <p:cBhvr>
                                        <p:cTn id="63" dur="500" fill="hold"/>
                                        <p:tgtEl>
                                          <p:spTgt spid="48130"/>
                                        </p:tgtEl>
                                        <p:attrNameLst>
                                          <p:attrName>ppt_h</p:attrName>
                                        </p:attrNameLst>
                                      </p:cBhvr>
                                      <p:tavLst>
                                        <p:tav tm="0">
                                          <p:val>
                                            <p:strVal val="#ppt_h/20"/>
                                          </p:val>
                                        </p:tav>
                                        <p:tav tm="50000">
                                          <p:val>
                                            <p:strVal val="#ppt_h/20"/>
                                          </p:val>
                                        </p:tav>
                                        <p:tav tm="100000">
                                          <p:val>
                                            <p:strVal val="#ppt_h"/>
                                          </p:val>
                                        </p:tav>
                                      </p:tavLst>
                                    </p:anim>
                                    <p:anim calcmode="lin" valueType="num">
                                      <p:cBhvr>
                                        <p:cTn id="64" dur="500" fill="hold"/>
                                        <p:tgtEl>
                                          <p:spTgt spid="48130"/>
                                        </p:tgtEl>
                                        <p:attrNameLst>
                                          <p:attrName>ppt_w</p:attrName>
                                        </p:attrNameLst>
                                      </p:cBhvr>
                                      <p:tavLst>
                                        <p:tav tm="0">
                                          <p:val>
                                            <p:strVal val="#ppt_w+.3"/>
                                          </p:val>
                                        </p:tav>
                                        <p:tav tm="50000">
                                          <p:val>
                                            <p:strVal val="#ppt_w+.3"/>
                                          </p:val>
                                        </p:tav>
                                        <p:tav tm="100000">
                                          <p:val>
                                            <p:strVal val="#ppt_w"/>
                                          </p:val>
                                        </p:tav>
                                      </p:tavLst>
                                    </p:anim>
                                    <p:anim calcmode="lin" valueType="num">
                                      <p:cBhvr>
                                        <p:cTn id="65" dur="500" fill="hold"/>
                                        <p:tgtEl>
                                          <p:spTgt spid="48130"/>
                                        </p:tgtEl>
                                        <p:attrNameLst>
                                          <p:attrName>ppt_x</p:attrName>
                                        </p:attrNameLst>
                                      </p:cBhvr>
                                      <p:tavLst>
                                        <p:tav tm="0">
                                          <p:val>
                                            <p:strVal val="#ppt_x-.3"/>
                                          </p:val>
                                        </p:tav>
                                        <p:tav tm="50000">
                                          <p:val>
                                            <p:strVal val="#ppt_x"/>
                                          </p:val>
                                        </p:tav>
                                        <p:tav tm="100000">
                                          <p:val>
                                            <p:strVal val="#ppt_x"/>
                                          </p:val>
                                        </p:tav>
                                      </p:tavLst>
                                    </p:anim>
                                    <p:anim calcmode="lin" valueType="num">
                                      <p:cBhvr>
                                        <p:cTn id="66" dur="500" fill="hold"/>
                                        <p:tgtEl>
                                          <p:spTgt spid="4813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BCB680-7CAB-44CD-AA73-96EEDA82B69D}"/>
              </a:ext>
            </a:extLst>
          </p:cNvPr>
          <p:cNvSpPr>
            <a:spLocks noGrp="1"/>
          </p:cNvSpPr>
          <p:nvPr>
            <p:ph type="title"/>
          </p:nvPr>
        </p:nvSpPr>
        <p:spPr/>
        <p:txBody>
          <a:bodyPr/>
          <a:lstStyle/>
          <a:p>
            <a:pPr fontAlgn="auto">
              <a:spcAft>
                <a:spcPts val="0"/>
              </a:spcAft>
              <a:defRPr/>
            </a:pPr>
            <a:r>
              <a:rPr lang="en-GB" sz="4000" b="1" dirty="0">
                <a:solidFill>
                  <a:srgbClr val="0070C0"/>
                </a:solidFill>
              </a:rPr>
              <a:t>Regression Model </a:t>
            </a:r>
          </a:p>
        </p:txBody>
      </p:sp>
      <p:sp>
        <p:nvSpPr>
          <p:cNvPr id="5" name="Content Placeholder 4">
            <a:extLst>
              <a:ext uri="{FF2B5EF4-FFF2-40B4-BE49-F238E27FC236}">
                <a16:creationId xmlns:a16="http://schemas.microsoft.com/office/drawing/2014/main" id="{BF18610B-0882-4F58-8DCE-65D438BDC41E}"/>
              </a:ext>
            </a:extLst>
          </p:cNvPr>
          <p:cNvSpPr>
            <a:spLocks noGrp="1"/>
          </p:cNvSpPr>
          <p:nvPr>
            <p:ph idx="1"/>
          </p:nvPr>
        </p:nvSpPr>
        <p:spPr>
          <a:xfrm>
            <a:off x="1023938" y="1795463"/>
            <a:ext cx="9720262" cy="4568825"/>
          </a:xfrm>
        </p:spPr>
        <p:txBody>
          <a:bodyPr/>
          <a:lstStyle/>
          <a:p>
            <a:pPr>
              <a:buFont typeface="Wingdings" panose="05000000000000000000" pitchFamily="2" charset="2"/>
              <a:buChar char="§"/>
            </a:pPr>
            <a:r>
              <a:rPr lang="en-US" altLang="en-US"/>
              <a:t> </a:t>
            </a:r>
            <a:r>
              <a:rPr lang="en-US" altLang="en-US" sz="2500"/>
              <a:t>However, data mining isn't just about outputting a single number: It's about identifying patterns and rules. It's not strictly used to produce an absolute number but rather to create a model that lets you detect patterns, predict output, and come up with conclusions backed by the data.</a:t>
            </a:r>
          </a:p>
          <a:p>
            <a:pPr>
              <a:buFont typeface="Tw Cen MT" panose="020B0602020104020603" pitchFamily="34" charset="0"/>
              <a:buNone/>
            </a:pPr>
            <a:endParaRPr lang="en-US" altLang="en-US" sz="2500"/>
          </a:p>
          <a:p>
            <a:pPr>
              <a:buFont typeface="Wingdings" panose="05000000000000000000" pitchFamily="2" charset="2"/>
              <a:buChar char="§"/>
            </a:pPr>
            <a:r>
              <a:rPr lang="en-US" altLang="en-US" sz="2500"/>
              <a:t>Let's take another step and interpret the patterns and conclusions that our model tells us, besides just a strict house value: </a:t>
            </a:r>
            <a:endParaRPr lang="en-GB" altLang="en-US" sz="2500"/>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5">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5">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p:cTn id="15" dur="500" fill="hold"/>
                                        <p:tgtEl>
                                          <p:spTgt spid="5">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5">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5">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F26FA-4574-47F7-AABD-F1089D3DF30A}"/>
              </a:ext>
            </a:extLst>
          </p:cNvPr>
          <p:cNvSpPr>
            <a:spLocks noGrp="1"/>
          </p:cNvSpPr>
          <p:nvPr>
            <p:ph type="title"/>
          </p:nvPr>
        </p:nvSpPr>
        <p:spPr>
          <a:xfrm>
            <a:off x="1023938" y="269875"/>
            <a:ext cx="9720262" cy="1498600"/>
          </a:xfrm>
        </p:spPr>
        <p:txBody>
          <a:bodyPr/>
          <a:lstStyle/>
          <a:p>
            <a:pPr fontAlgn="auto">
              <a:spcAft>
                <a:spcPts val="0"/>
              </a:spcAft>
              <a:defRPr/>
            </a:pPr>
            <a:r>
              <a:rPr lang="en-GB" sz="4000" b="1" dirty="0">
                <a:solidFill>
                  <a:srgbClr val="0070C0"/>
                </a:solidFill>
              </a:rPr>
              <a:t>Patterns and conclusions </a:t>
            </a:r>
          </a:p>
        </p:txBody>
      </p:sp>
      <p:sp>
        <p:nvSpPr>
          <p:cNvPr id="3" name="Content Placeholder 2">
            <a:extLst>
              <a:ext uri="{FF2B5EF4-FFF2-40B4-BE49-F238E27FC236}">
                <a16:creationId xmlns:a16="http://schemas.microsoft.com/office/drawing/2014/main" id="{8A481D98-7C98-449A-8406-B3F40BC2818A}"/>
              </a:ext>
            </a:extLst>
          </p:cNvPr>
          <p:cNvSpPr>
            <a:spLocks noGrp="1"/>
          </p:cNvSpPr>
          <p:nvPr>
            <p:ph idx="1"/>
          </p:nvPr>
        </p:nvSpPr>
        <p:spPr>
          <a:xfrm>
            <a:off x="1023938" y="1447800"/>
            <a:ext cx="9720262" cy="4860925"/>
          </a:xfrm>
        </p:spPr>
        <p:txBody>
          <a:bodyPr rtlCol="0">
            <a:normAutofit fontScale="92500" lnSpcReduction="10000"/>
          </a:bodyPr>
          <a:lstStyle/>
          <a:p>
            <a:pPr marL="91440" indent="-91440" fontAlgn="auto">
              <a:buFont typeface="Wingdings" pitchFamily="2" charset="2"/>
              <a:buChar char="§"/>
              <a:defRPr/>
            </a:pPr>
            <a:r>
              <a:rPr lang="en-GB" dirty="0"/>
              <a:t>  </a:t>
            </a:r>
            <a:r>
              <a:rPr lang="en-US" b="1" i="1" dirty="0"/>
              <a:t>Granite doesn't matter</a:t>
            </a:r>
            <a:r>
              <a:rPr lang="en-US" dirty="0"/>
              <a:t>— WEKA will only use columns that statistically contribute to the accuracy of the model It will throw out and ignore columns that don't help in creating a good model. So this regression model is telling us that granite in your kitchen doesn't affect the house's value.</a:t>
            </a:r>
          </a:p>
          <a:p>
            <a:pPr marL="91440" indent="-91440" fontAlgn="auto">
              <a:buFont typeface="Wingdings" pitchFamily="2" charset="2"/>
              <a:buChar char="§"/>
              <a:defRPr/>
            </a:pPr>
            <a:r>
              <a:rPr lang="en-US" i="1" dirty="0"/>
              <a:t> </a:t>
            </a:r>
            <a:r>
              <a:rPr lang="en-US" b="1" i="1" dirty="0"/>
              <a:t>Bathrooms do matter</a:t>
            </a:r>
            <a:r>
              <a:rPr lang="en-US" dirty="0"/>
              <a:t>— Since we use a simple 0 or 1 value for an upgraded bathroom, we can use the coefficient from the regression model to determine the value of an upgraded bathroom on the house value. The model tells us it adds £42,292 to the house value.</a:t>
            </a:r>
          </a:p>
          <a:p>
            <a:pPr marL="91440" indent="-91440" fontAlgn="auto">
              <a:buFont typeface="Wingdings" pitchFamily="2" charset="2"/>
              <a:buChar char="§"/>
              <a:defRPr/>
            </a:pPr>
            <a:r>
              <a:rPr lang="en-US" dirty="0"/>
              <a:t> </a:t>
            </a:r>
            <a:r>
              <a:rPr lang="en-US" b="1" dirty="0"/>
              <a:t>Bigger houses reduce the value</a:t>
            </a:r>
            <a:r>
              <a:rPr lang="en-US" dirty="0"/>
              <a:t>— WEKA is telling us that the bigger our house is, the lower the selling price? This can be seen by the negative coefficient in front of the </a:t>
            </a:r>
            <a:r>
              <a:rPr lang="en-US" dirty="0" err="1"/>
              <a:t>HouseSize</a:t>
            </a:r>
            <a:r>
              <a:rPr lang="en-US" dirty="0"/>
              <a:t> variable. The model is telling us that every additional square foot of the house reduces its price by £26?.</a:t>
            </a:r>
          </a:p>
          <a:p>
            <a:pPr marL="91440" indent="-91440" fontAlgn="auto">
              <a:buFont typeface="Wingdings" pitchFamily="2" charset="2"/>
              <a:buChar char="§"/>
              <a:defRPr/>
            </a:pPr>
            <a:r>
              <a:rPr lang="en-US" dirty="0"/>
              <a:t> That doesn't make any sense at all! Bigger is better!. How should we interpret this? This is a good example of garbage in, garbage out. The house size, unfortunately, isn't an independent variable because it's related to the bedrooms variable, which makes sense, since bigger houses tend to have more bedrooms. So our model isn't perfect.</a:t>
            </a:r>
            <a:endParaRPr lang="en-GB" dirty="0"/>
          </a:p>
          <a:p>
            <a:pPr marL="91440" indent="-91440" fontAlgn="auto">
              <a:buFont typeface="Wingdings" pitchFamily="2" charset="2"/>
              <a:buChar char="§"/>
              <a:defRPr/>
            </a:pPr>
            <a:endParaRPr lang="en-GB" dirty="0"/>
          </a:p>
          <a:p>
            <a:pPr marL="91440" indent="-91440" fontAlgn="auto">
              <a:buFont typeface="Wingdings" pitchFamily="2" charset="2"/>
              <a:buChar char="§"/>
              <a:defRPr/>
            </a:pPr>
            <a:endParaRPr lang="en-GB" dirty="0"/>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9" presetClass="entr" presetSubtype="0" ac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16" dur="500" fill="hold"/>
                                        <p:tgtEl>
                                          <p:spTgt spid="3">
                                            <p:txEl>
                                              <p:pRg st="1" end="1"/>
                                            </p:txEl>
                                          </p:spTgt>
                                        </p:tgtEl>
                                        <p:attrNameLst>
                                          <p:attrName>ppt_w</p:attrName>
                                        </p:attrNameLst>
                                      </p:cBhvr>
                                      <p:tavLst>
                                        <p:tav tm="0">
                                          <p:val>
                                            <p:strVal val="#ppt_w+.3"/>
                                          </p:val>
                                        </p:tav>
                                        <p:tav tm="50000">
                                          <p:val>
                                            <p:strVal val="#ppt_w+.3"/>
                                          </p:val>
                                        </p:tav>
                                        <p:tav tm="100000">
                                          <p:val>
                                            <p:strVal val="#ppt_w"/>
                                          </p:val>
                                        </p:tav>
                                      </p:tavLst>
                                    </p:anim>
                                    <p:anim calcmode="lin" valueType="num">
                                      <p:cBhvr>
                                        <p:cTn id="17" dur="500" fill="hold"/>
                                        <p:tgtEl>
                                          <p:spTgt spid="3">
                                            <p:txEl>
                                              <p:pRg st="1" end="1"/>
                                            </p:txEl>
                                          </p:spTgt>
                                        </p:tgtEl>
                                        <p:attrNameLst>
                                          <p:attrName>ppt_x</p:attrName>
                                        </p:attrNameLst>
                                      </p:cBhvr>
                                      <p:tavLst>
                                        <p:tav tm="0">
                                          <p:val>
                                            <p:strVal val="#ppt_x-.3"/>
                                          </p:val>
                                        </p:tav>
                                        <p:tav tm="50000">
                                          <p:val>
                                            <p:strVal val="#ppt_x"/>
                                          </p:val>
                                        </p:tav>
                                        <p:tav tm="100000">
                                          <p:val>
                                            <p:strVal val="#ppt_x"/>
                                          </p:val>
                                        </p:tav>
                                      </p:tavLst>
                                    </p:anim>
                                    <p:anim calcmode="lin" valueType="num">
                                      <p:cBhvr>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9" presetClass="entr" presetSubtype="0" ac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24" dur="500" fill="hold"/>
                                        <p:tgtEl>
                                          <p:spTgt spid="3">
                                            <p:txEl>
                                              <p:pRg st="2" end="2"/>
                                            </p:txEl>
                                          </p:spTgt>
                                        </p:tgtEl>
                                        <p:attrNameLst>
                                          <p:attrName>ppt_w</p:attrName>
                                        </p:attrNameLst>
                                      </p:cBhvr>
                                      <p:tavLst>
                                        <p:tav tm="0">
                                          <p:val>
                                            <p:strVal val="#ppt_w+.3"/>
                                          </p:val>
                                        </p:tav>
                                        <p:tav tm="50000">
                                          <p:val>
                                            <p:strVal val="#ppt_w+.3"/>
                                          </p:val>
                                        </p:tav>
                                        <p:tav tm="100000">
                                          <p:val>
                                            <p:strVal val="#ppt_w"/>
                                          </p:val>
                                        </p:tav>
                                      </p:tavLst>
                                    </p:anim>
                                    <p:anim calcmode="lin" valueType="num">
                                      <p:cBhvr>
                                        <p:cTn id="25" dur="500" fill="hold"/>
                                        <p:tgtEl>
                                          <p:spTgt spid="3">
                                            <p:txEl>
                                              <p:pRg st="2" end="2"/>
                                            </p:txEl>
                                          </p:spTgt>
                                        </p:tgtEl>
                                        <p:attrNameLst>
                                          <p:attrName>ppt_x</p:attrName>
                                        </p:attrNameLst>
                                      </p:cBhvr>
                                      <p:tavLst>
                                        <p:tav tm="0">
                                          <p:val>
                                            <p:strVal val="#ppt_x-.3"/>
                                          </p:val>
                                        </p:tav>
                                        <p:tav tm="5000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39" presetClass="entr" presetSubtype="0" ac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32" dur="500" fill="hold"/>
                                        <p:tgtEl>
                                          <p:spTgt spid="3">
                                            <p:txEl>
                                              <p:pRg st="3" end="3"/>
                                            </p:txEl>
                                          </p:spTgt>
                                        </p:tgtEl>
                                        <p:attrNameLst>
                                          <p:attrName>ppt_w</p:attrName>
                                        </p:attrNameLst>
                                      </p:cBhvr>
                                      <p:tavLst>
                                        <p:tav tm="0">
                                          <p:val>
                                            <p:strVal val="#ppt_w+.3"/>
                                          </p:val>
                                        </p:tav>
                                        <p:tav tm="50000">
                                          <p:val>
                                            <p:strVal val="#ppt_w+.3"/>
                                          </p:val>
                                        </p:tav>
                                        <p:tav tm="100000">
                                          <p:val>
                                            <p:strVal val="#ppt_w"/>
                                          </p:val>
                                        </p:tav>
                                      </p:tavLst>
                                    </p:anim>
                                    <p:anim calcmode="lin" valueType="num">
                                      <p:cBhvr>
                                        <p:cTn id="33" dur="500" fill="hold"/>
                                        <p:tgtEl>
                                          <p:spTgt spid="3">
                                            <p:txEl>
                                              <p:pRg st="3" end="3"/>
                                            </p:txEl>
                                          </p:spTgt>
                                        </p:tgtEl>
                                        <p:attrNameLst>
                                          <p:attrName>ppt_x</p:attrName>
                                        </p:attrNameLst>
                                      </p:cBhvr>
                                      <p:tavLst>
                                        <p:tav tm="0">
                                          <p:val>
                                            <p:strVal val="#ppt_x-.3"/>
                                          </p:val>
                                        </p:tav>
                                        <p:tav tm="50000">
                                          <p:val>
                                            <p:strVal val="#ppt_x"/>
                                          </p:val>
                                        </p:tav>
                                        <p:tav tm="100000">
                                          <p:val>
                                            <p:strVal val="#ppt_x"/>
                                          </p:val>
                                        </p:tav>
                                      </p:tavLst>
                                    </p:anim>
                                    <p:anim calcmode="lin" valueType="num">
                                      <p:cBhvr>
                                        <p:cTn id="3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9A489-68E4-4A00-8D65-F390526D7D77}"/>
              </a:ext>
            </a:extLst>
          </p:cNvPr>
          <p:cNvSpPr>
            <a:spLocks noGrp="1"/>
          </p:cNvSpPr>
          <p:nvPr>
            <p:ph type="title"/>
          </p:nvPr>
        </p:nvSpPr>
        <p:spPr/>
        <p:txBody>
          <a:bodyPr/>
          <a:lstStyle/>
          <a:p>
            <a:pPr fontAlgn="auto">
              <a:spcAft>
                <a:spcPts val="0"/>
              </a:spcAft>
              <a:defRPr/>
            </a:pPr>
            <a:r>
              <a:rPr lang="en-GB" sz="4000" b="1" dirty="0">
                <a:solidFill>
                  <a:srgbClr val="0070C0"/>
                </a:solidFill>
              </a:rPr>
              <a:t>Patterns and conclusions </a:t>
            </a:r>
            <a:endParaRPr lang="en-GB" sz="40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B7897B29-CDA7-4A18-B136-F9EAA22815B6}"/>
              </a:ext>
            </a:extLst>
          </p:cNvPr>
          <p:cNvSpPr>
            <a:spLocks noGrp="1"/>
          </p:cNvSpPr>
          <p:nvPr>
            <p:ph idx="1"/>
          </p:nvPr>
        </p:nvSpPr>
        <p:spPr/>
        <p:txBody>
          <a:bodyPr/>
          <a:lstStyle/>
          <a:p>
            <a:pPr>
              <a:buFont typeface="Wingdings" panose="05000000000000000000" pitchFamily="2" charset="2"/>
              <a:buChar char="§"/>
            </a:pPr>
            <a:r>
              <a:rPr lang="en-GB" altLang="en-US"/>
              <a:t> </a:t>
            </a:r>
            <a:r>
              <a:rPr lang="en-US" altLang="en-US"/>
              <a:t>But we can fix this. On the </a:t>
            </a:r>
            <a:r>
              <a:rPr lang="en-US" altLang="en-US" b="1"/>
              <a:t>Preprocess</a:t>
            </a:r>
            <a:r>
              <a:rPr lang="en-US" altLang="en-US"/>
              <a:t> tab, you can remove columns from the data set. For your own practice, remove the </a:t>
            </a:r>
            <a:r>
              <a:rPr lang="en-US" altLang="en-US" b="1"/>
              <a:t>houseSize</a:t>
            </a:r>
            <a:r>
              <a:rPr lang="en-US" altLang="en-US"/>
              <a:t> column and create another model. How does it affect the price of my house? How does this new model make more sense? (My amended house value: £217,894).</a:t>
            </a:r>
            <a:endParaRPr lang="en-GB" altLang="en-US"/>
          </a:p>
          <a:p>
            <a:pPr>
              <a:buFont typeface="Wingdings" panose="05000000000000000000" pitchFamily="2" charset="2"/>
              <a:buChar char="§"/>
            </a:pPr>
            <a:endParaRPr lang="en-GB" altLang="en-US"/>
          </a:p>
        </p:txBody>
      </p:sp>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9" presetClass="entr" presetSubtype="0" ac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ppt_h</p:attrName>
                                        </p:attrNameLst>
                                      </p:cBhvr>
                                      <p:tavLst>
                                        <p:tav tm="0">
                                          <p:val>
                                            <p:strVal val="#ppt_h/20"/>
                                          </p:val>
                                        </p:tav>
                                        <p:tav tm="50000">
                                          <p:val>
                                            <p:strVal val="#ppt_h/20"/>
                                          </p:val>
                                        </p:tav>
                                        <p:tav tm="100000">
                                          <p:val>
                                            <p:strVal val="#ppt_h"/>
                                          </p:val>
                                        </p:tav>
                                      </p:tavLst>
                                    </p:anim>
                                    <p:anim calcmode="lin" valueType="num">
                                      <p:cBhvr>
                                        <p:cTn id="8" dur="500" fill="hold"/>
                                        <p:tgtEl>
                                          <p:spTgt spid="3">
                                            <p:txEl>
                                              <p:pRg st="0" end="0"/>
                                            </p:txEl>
                                          </p:spTgt>
                                        </p:tgtEl>
                                        <p:attrNameLst>
                                          <p:attrName>ppt_w</p:attrName>
                                        </p:attrNameLst>
                                      </p:cBhvr>
                                      <p:tavLst>
                                        <p:tav tm="0">
                                          <p:val>
                                            <p:strVal val="#ppt_w+.3"/>
                                          </p:val>
                                        </p:tav>
                                        <p:tav tm="50000">
                                          <p:val>
                                            <p:strVal val="#ppt_w+.3"/>
                                          </p:val>
                                        </p:tav>
                                        <p:tav tm="100000">
                                          <p:val>
                                            <p:strVal val="#ppt_w"/>
                                          </p:val>
                                        </p:tav>
                                      </p:tavLst>
                                    </p:anim>
                                    <p:anim calcmode="lin" valueType="num">
                                      <p:cBhvr>
                                        <p:cTn id="9" dur="500" fill="hold"/>
                                        <p:tgtEl>
                                          <p:spTgt spid="3">
                                            <p:txEl>
                                              <p:pRg st="0" end="0"/>
                                            </p:txEl>
                                          </p:spTgt>
                                        </p:tgtEl>
                                        <p:attrNameLst>
                                          <p:attrName>ppt_x</p:attrName>
                                        </p:attrNameLst>
                                      </p:cBhvr>
                                      <p:tavLst>
                                        <p:tav tm="0">
                                          <p:val>
                                            <p:strVal val="#ppt_x-.3"/>
                                          </p:val>
                                        </p:tav>
                                        <p:tav tm="50000">
                                          <p:val>
                                            <p:strVal val="#ppt_x"/>
                                          </p:val>
                                        </p:tav>
                                        <p:tav tm="100000">
                                          <p:val>
                                            <p:strVal val="#ppt_x"/>
                                          </p:val>
                                        </p:tav>
                                      </p:tavLst>
                                    </p:anim>
                                    <p:anim calcmode="lin" valueType="num">
                                      <p:cBhvr>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Image result for activity">
            <a:extLst>
              <a:ext uri="{FF2B5EF4-FFF2-40B4-BE49-F238E27FC236}">
                <a16:creationId xmlns:a16="http://schemas.microsoft.com/office/drawing/2014/main" id="{483B5D72-AACC-4713-8B0E-5F5A15BB9BC5}"/>
              </a:ext>
            </a:extLst>
          </p:cNvPr>
          <p:cNvPicPr>
            <a:picLocks noChangeAspect="1" noChangeArrowheads="1"/>
          </p:cNvPicPr>
          <p:nvPr/>
        </p:nvPicPr>
        <p:blipFill>
          <a:blip r:embed="rId2"/>
          <a:srcRect t="5183" r="3117" b="4817"/>
          <a:stretch>
            <a:fillRect/>
          </a:stretch>
        </p:blipFill>
        <p:spPr bwMode="auto">
          <a:xfrm>
            <a:off x="3233738" y="0"/>
            <a:ext cx="5537200"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dissolv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1072</TotalTime>
  <Words>2362</Words>
  <Application>Microsoft Office PowerPoint</Application>
  <PresentationFormat>Widescreen</PresentationFormat>
  <Paragraphs>159</Paragraphs>
  <Slides>34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Tw Cen MT</vt:lpstr>
      <vt:lpstr>Arial</vt:lpstr>
      <vt:lpstr>Tw Cen MT Condensed</vt:lpstr>
      <vt:lpstr>Wingdings 3</vt:lpstr>
      <vt:lpstr>Calibri</vt:lpstr>
      <vt:lpstr>Wingdings</vt:lpstr>
      <vt:lpstr>Integral</vt:lpstr>
      <vt:lpstr>Data Mining With Weka </vt:lpstr>
      <vt:lpstr>WEKA Tutorial </vt:lpstr>
      <vt:lpstr>Session Objectives </vt:lpstr>
      <vt:lpstr>What is data mining? </vt:lpstr>
      <vt:lpstr>Getting started</vt:lpstr>
      <vt:lpstr>The explorer</vt:lpstr>
      <vt:lpstr>The explorer</vt:lpstr>
      <vt:lpstr>Iris flower dataset</vt:lpstr>
      <vt:lpstr>Visualisation </vt:lpstr>
      <vt:lpstr>PowerPoint Presentation</vt:lpstr>
      <vt:lpstr>PowerPoint Presentation</vt:lpstr>
      <vt:lpstr>Visualisation </vt:lpstr>
      <vt:lpstr>PowerPoint Presentation</vt:lpstr>
      <vt:lpstr>Visualisation</vt:lpstr>
      <vt:lpstr>PowerPoint Presentation</vt:lpstr>
      <vt:lpstr>The Log File </vt:lpstr>
      <vt:lpstr>PowerPoint Presentation</vt:lpstr>
      <vt:lpstr>Making your own ARFF file</vt:lpstr>
      <vt:lpstr>Convert from CSV to Arff using weka</vt:lpstr>
      <vt:lpstr>Data analysis using weka</vt:lpstr>
      <vt:lpstr>Regression Model</vt:lpstr>
      <vt:lpstr>PowerPoint Presentation</vt:lpstr>
      <vt:lpstr>Building the data set for WEKA </vt:lpstr>
      <vt:lpstr>PowerPoint Presentation</vt:lpstr>
      <vt:lpstr>PowerPoint Presentation</vt:lpstr>
      <vt:lpstr>Creating the regression model with WEKA </vt:lpstr>
      <vt:lpstr>Creating the regression model with WEKA</vt:lpstr>
      <vt:lpstr>PowerPoint Presentation</vt:lpstr>
      <vt:lpstr>Interpreting the regression model </vt:lpstr>
      <vt:lpstr>House value using regression model </vt:lpstr>
      <vt:lpstr>Regression Model </vt:lpstr>
      <vt:lpstr>Patterns and conclusions </vt:lpstr>
      <vt:lpstr>Patterns and conclusions </vt:lpstr>
      <vt:lpstr>PowerPoint Presentation</vt:lpstr>
    </vt:vector>
  </TitlesOfParts>
  <Company>Coleg Sir Gar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Handling &amp; Business Intelligence</dc:title>
  <dc:creator>DavinaE</dc:creator>
  <cp:lastModifiedBy>Davina Evans</cp:lastModifiedBy>
  <cp:revision>25</cp:revision>
  <dcterms:created xsi:type="dcterms:W3CDTF">2015-09-21T07:48:44Z</dcterms:created>
  <dcterms:modified xsi:type="dcterms:W3CDTF">2020-11-10T12:29:58Z</dcterms:modified>
</cp:coreProperties>
</file>