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78" r:id="rId5"/>
    <p:sldId id="262" r:id="rId6"/>
    <p:sldId id="263" r:id="rId7"/>
    <p:sldId id="274" r:id="rId8"/>
    <p:sldId id="275" r:id="rId9"/>
    <p:sldId id="270" r:id="rId10"/>
    <p:sldId id="267" r:id="rId11"/>
    <p:sldId id="279" r:id="rId12"/>
    <p:sldId id="280" r:id="rId13"/>
    <p:sldId id="281" r:id="rId14"/>
    <p:sldId id="282" r:id="rId15"/>
    <p:sldId id="283" r:id="rId16"/>
    <p:sldId id="337" r:id="rId17"/>
    <p:sldId id="336" r:id="rId18"/>
    <p:sldId id="284" r:id="rId19"/>
    <p:sldId id="318" r:id="rId20"/>
    <p:sldId id="319" r:id="rId21"/>
    <p:sldId id="320" r:id="rId22"/>
    <p:sldId id="321" r:id="rId23"/>
    <p:sldId id="322" r:id="rId24"/>
    <p:sldId id="323" r:id="rId25"/>
    <p:sldId id="324" r:id="rId26"/>
    <p:sldId id="326" r:id="rId27"/>
    <p:sldId id="327" r:id="rId28"/>
    <p:sldId id="328" r:id="rId29"/>
    <p:sldId id="329" r:id="rId30"/>
    <p:sldId id="330" r:id="rId31"/>
    <p:sldId id="331" r:id="rId32"/>
    <p:sldId id="332" r:id="rId33"/>
    <p:sldId id="333" r:id="rId34"/>
    <p:sldId id="296" r:id="rId35"/>
    <p:sldId id="285" r:id="rId36"/>
    <p:sldId id="286" r:id="rId37"/>
    <p:sldId id="287" r:id="rId38"/>
    <p:sldId id="288" r:id="rId39"/>
    <p:sldId id="289" r:id="rId40"/>
    <p:sldId id="290" r:id="rId41"/>
    <p:sldId id="291" r:id="rId42"/>
    <p:sldId id="292" r:id="rId43"/>
    <p:sldId id="293" r:id="rId44"/>
    <p:sldId id="294" r:id="rId45"/>
    <p:sldId id="295" r:id="rId46"/>
    <p:sldId id="297" r:id="rId47"/>
    <p:sldId id="298" r:id="rId48"/>
    <p:sldId id="299" r:id="rId49"/>
    <p:sldId id="276" r:id="rId50"/>
    <p:sldId id="316" r:id="rId51"/>
    <p:sldId id="300" r:id="rId52"/>
    <p:sldId id="301" r:id="rId53"/>
    <p:sldId id="302" r:id="rId54"/>
    <p:sldId id="303" r:id="rId55"/>
    <p:sldId id="304" r:id="rId56"/>
    <p:sldId id="305" r:id="rId57"/>
    <p:sldId id="306" r:id="rId58"/>
    <p:sldId id="307" r:id="rId59"/>
    <p:sldId id="308" r:id="rId60"/>
    <p:sldId id="309" r:id="rId61"/>
    <p:sldId id="271" r:id="rId62"/>
    <p:sldId id="311" r:id="rId63"/>
    <p:sldId id="312" r:id="rId64"/>
    <p:sldId id="265" r:id="rId65"/>
    <p:sldId id="269" r:id="rId66"/>
    <p:sldId id="334" r:id="rId67"/>
    <p:sldId id="335" r:id="rId68"/>
    <p:sldId id="272"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6FE3A"/>
    <a:srgbClr val="D72E83"/>
    <a:srgbClr val="C1338F"/>
    <a:srgbClr val="634AC3"/>
    <a:srgbClr val="FEC55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94660" autoAdjust="0"/>
  </p:normalViewPr>
  <p:slideViewPr>
    <p:cSldViewPr snapToGrid="0">
      <p:cViewPr varScale="1">
        <p:scale>
          <a:sx n="66" d="100"/>
          <a:sy n="66" d="100"/>
        </p:scale>
        <p:origin x="708" y="40"/>
      </p:cViewPr>
      <p:guideLst>
        <p:guide orient="horz" pos="2160"/>
        <p:guide pos="3840"/>
      </p:guideLst>
    </p:cSldViewPr>
  </p:slideViewPr>
  <p:outlineViewPr>
    <p:cViewPr>
      <p:scale>
        <a:sx n="33" d="100"/>
        <a:sy n="33" d="100"/>
      </p:scale>
      <p:origin x="48" y="27918"/>
    </p:cViewPr>
  </p:outlineViewPr>
  <p:notesTextViewPr>
    <p:cViewPr>
      <p:scale>
        <a:sx n="1" d="1"/>
        <a:sy n="1" d="1"/>
      </p:scale>
      <p:origin x="0" y="0"/>
    </p:cViewPr>
  </p:notesTextViewPr>
  <p:sorterViewPr>
    <p:cViewPr>
      <p:scale>
        <a:sx n="100" d="100"/>
        <a:sy n="100" d="100"/>
      </p:scale>
      <p:origin x="0" y="-1533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IN" sz="1600" b="1" i="0" u="none" strike="noStrike" baseline="0">
                <a:effectLst>
                  <a:outerShdw blurRad="50800" dist="38100" dir="5400000" algn="t" rotWithShape="0">
                    <a:prstClr val="black">
                      <a:alpha val="40000"/>
                    </a:prstClr>
                  </a:outerShdw>
                </a:effectLst>
              </a:rPr>
              <a:t>International Comparison of Safety App Outcomes</a:t>
            </a:r>
            <a:endParaRPr kumimoji="0" lang="en-US" sz="1600" b="1" i="0" u="none" strike="noStrike" kern="1200" cap="none" spc="100" normalizeH="0" baseline="0" noProof="0">
              <a:ln>
                <a:noFill/>
              </a:ln>
              <a:solidFill>
                <a:sysClr val="window" lastClr="FFFFFF">
                  <a:lumMod val="95000"/>
                </a:sysClr>
              </a:solidFill>
              <a:effectLst>
                <a:outerShdw blurRad="50800" dist="38100" dir="5400000" algn="t" rotWithShape="0">
                  <a:prstClr val="black">
                    <a:alpha val="40000"/>
                  </a:prstClr>
                </a:outerShdw>
              </a:effectLst>
              <a:uLnTx/>
              <a:uFillTx/>
              <a:latin typeface="Calibri" panose="020F0502020204030204"/>
            </a:endParaRP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0.11376159230096236"/>
          <c:y val="0.31972222222222224"/>
          <c:w val="0.84734951881014875"/>
          <c:h val="0.42074803149606299"/>
        </c:manualLayout>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val>
            <c:numRef>
              <c:f>Sheet1!$B$2:$B$4</c:f>
              <c:numCache>
                <c:formatCode>General</c:formatCode>
                <c:ptCount val="3"/>
                <c:pt idx="0">
                  <c:v>20</c:v>
                </c:pt>
                <c:pt idx="1">
                  <c:v>15</c:v>
                </c:pt>
                <c:pt idx="2">
                  <c:v>25</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Reported Outcomes (%)</c:v>
                      </c:pt>
                    </c:strCache>
                  </c:strRef>
                </c15:tx>
              </c15:filteredSeriesTitle>
            </c:ext>
            <c:ext xmlns:c15="http://schemas.microsoft.com/office/drawing/2012/chart" uri="{02D57815-91ED-43cb-92C2-25804820EDAC}">
              <c15:filteredCategoryTitle>
                <c15:cat>
                  <c:strRef>
                    <c:extLst>
                      <c:ext uri="{02D57815-91ED-43cb-92C2-25804820EDAC}">
                        <c15:formulaRef>
                          <c15:sqref>Sheet1!$A$2:$A$4</c15:sqref>
                        </c15:formulaRef>
                      </c:ext>
                    </c:extLst>
                    <c:strCache>
                      <c:ptCount val="3"/>
                      <c:pt idx="0">
                        <c:v>Australia</c:v>
                      </c:pt>
                      <c:pt idx="1">
                        <c:v>Canada</c:v>
                      </c:pt>
                      <c:pt idx="2">
                        <c:v>United Kingdom (SafeCycle)</c:v>
                      </c:pt>
                    </c:strCache>
                  </c:strRef>
                </c15:cat>
              </c15:filteredCategoryTitle>
            </c:ext>
            <c:ext xmlns:c16="http://schemas.microsoft.com/office/drawing/2014/chart" uri="{C3380CC4-5D6E-409C-BE32-E72D297353CC}">
              <c16:uniqueId val="{00000000-6260-4B76-B71D-6C442407A98E}"/>
            </c:ext>
          </c:extLst>
        </c:ser>
        <c:dLbls>
          <c:showLegendKey val="0"/>
          <c:showVal val="0"/>
          <c:showCatName val="0"/>
          <c:showSerName val="0"/>
          <c:showPercent val="0"/>
          <c:showBubbleSize val="0"/>
        </c:dLbls>
        <c:gapWidth val="150"/>
        <c:axId val="2032434063"/>
        <c:axId val="2032434895"/>
      </c:barChart>
      <c:catAx>
        <c:axId val="2032434063"/>
        <c:scaling>
          <c:orientation val="minMax"/>
        </c:scaling>
        <c:delete val="0"/>
        <c:axPos val="b"/>
        <c:title>
          <c:tx>
            <c:rich>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IN" sz="900" b="1" i="0" u="none" strike="noStrike" cap="all" baseline="0"/>
                  <a:t>Country</a:t>
                </a:r>
                <a:endParaRPr lang="en-IN"/>
              </a:p>
            </c:rich>
          </c:tx>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032434895"/>
        <c:crosses val="autoZero"/>
        <c:auto val="1"/>
        <c:lblAlgn val="ctr"/>
        <c:lblOffset val="100"/>
        <c:noMultiLvlLbl val="0"/>
      </c:catAx>
      <c:valAx>
        <c:axId val="2032434895"/>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IN" sz="900" b="1" i="0" u="none" strike="noStrike" cap="all" baseline="0"/>
                  <a:t>Reported Improvement (%)</a:t>
                </a:r>
                <a:endParaRPr lang="en-IN"/>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03243406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F7682C-2147-4C0E-91CF-1287A4CFC7BA}" type="doc">
      <dgm:prSet loTypeId="urn:microsoft.com/office/officeart/2005/8/layout/vProcess5" loCatId="process" qsTypeId="urn:microsoft.com/office/officeart/2005/8/quickstyle/3d2" qsCatId="3D" csTypeId="urn:microsoft.com/office/officeart/2005/8/colors/accent1_2" csCatId="accent1" phldr="1"/>
      <dgm:spPr/>
      <dgm:t>
        <a:bodyPr/>
        <a:lstStyle/>
        <a:p>
          <a:endParaRPr lang="en-GB"/>
        </a:p>
      </dgm:t>
    </dgm:pt>
    <dgm:pt modelId="{4BD238C2-DEA7-4C66-9675-EBB34834D0A5}">
      <dgm:prSet phldrT="[Text]" custT="1"/>
      <dgm:spPr/>
      <dgm:t>
        <a:bodyPr/>
        <a:lstStyle/>
        <a:p>
          <a:pPr algn="just"/>
          <a:r>
            <a:rPr lang="en-GB" sz="1800" dirty="0"/>
            <a:t>It includes combine physical safety features (including panic alert button and real time GPS tracking with user consent) and mental wellbeing tools (including stress relief notification and self care remainders) (Robinson et al., 2025)</a:t>
          </a:r>
        </a:p>
      </dgm:t>
    </dgm:pt>
    <dgm:pt modelId="{187ECD1C-8851-498A-B29B-55E95AB51966}" type="parTrans" cxnId="{AB0D934E-D061-402B-844D-5980C3B35096}">
      <dgm:prSet/>
      <dgm:spPr/>
      <dgm:t>
        <a:bodyPr/>
        <a:lstStyle/>
        <a:p>
          <a:endParaRPr lang="en-GB"/>
        </a:p>
      </dgm:t>
    </dgm:pt>
    <dgm:pt modelId="{13C7586C-26B7-43B0-9A04-B2355469056D}" type="sibTrans" cxnId="{AB0D934E-D061-402B-844D-5980C3B35096}">
      <dgm:prSet/>
      <dgm:spPr/>
      <dgm:t>
        <a:bodyPr/>
        <a:lstStyle/>
        <a:p>
          <a:endParaRPr lang="en-GB"/>
        </a:p>
      </dgm:t>
    </dgm:pt>
    <dgm:pt modelId="{35080090-626D-4215-A997-57BB094B6215}">
      <dgm:prSet phldrT="[Text]" custT="1"/>
      <dgm:spPr/>
      <dgm:t>
        <a:bodyPr/>
        <a:lstStyle/>
        <a:p>
          <a:pPr algn="just"/>
          <a:r>
            <a:rPr lang="en-GB" sz="1800" b="1" dirty="0"/>
            <a:t>Safe Cycle</a:t>
          </a:r>
          <a:r>
            <a:rPr lang="en-GB" sz="1800" dirty="0"/>
            <a:t>, integrate existing workplace safe system and wearable device improving coordination between employer and users and align with national initiatives including </a:t>
          </a:r>
          <a:r>
            <a:rPr lang="en-GB" sz="1800" b="1" dirty="0"/>
            <a:t>NHS Workforce Wellbeing Plan (2023)</a:t>
          </a:r>
          <a:r>
            <a:rPr lang="en-GB" sz="1800" dirty="0"/>
            <a:t> and </a:t>
          </a:r>
          <a:r>
            <a:rPr lang="en-GB" sz="1800" b="1" dirty="0"/>
            <a:t>UK Violence Against Women and Girls Strategy (2021)</a:t>
          </a:r>
          <a:r>
            <a:rPr lang="en-GB" sz="1800" dirty="0"/>
            <a:t> </a:t>
          </a:r>
          <a:r>
            <a:rPr lang="en-GB" sz="1800" b="1" dirty="0"/>
            <a:t>(Shi et al., 2022)</a:t>
          </a:r>
          <a:r>
            <a:rPr lang="en-GB" sz="1800" dirty="0"/>
            <a:t>,</a:t>
          </a:r>
        </a:p>
      </dgm:t>
    </dgm:pt>
    <dgm:pt modelId="{14CE12A7-932D-4169-BD09-0A92EA377BFD}" type="parTrans" cxnId="{044E1D5F-4D09-4775-A68B-978A28CC66C1}">
      <dgm:prSet/>
      <dgm:spPr/>
      <dgm:t>
        <a:bodyPr/>
        <a:lstStyle/>
        <a:p>
          <a:endParaRPr lang="en-GB"/>
        </a:p>
      </dgm:t>
    </dgm:pt>
    <dgm:pt modelId="{DE184995-673D-4E45-BF35-328BE1708CA6}" type="sibTrans" cxnId="{044E1D5F-4D09-4775-A68B-978A28CC66C1}">
      <dgm:prSet/>
      <dgm:spPr/>
      <dgm:t>
        <a:bodyPr/>
        <a:lstStyle/>
        <a:p>
          <a:endParaRPr lang="en-GB"/>
        </a:p>
      </dgm:t>
    </dgm:pt>
    <dgm:pt modelId="{46D319F2-55B7-4222-B7A3-7AF583A1D7DF}">
      <dgm:prSet custT="1"/>
      <dgm:spPr/>
      <dgm:t>
        <a:bodyPr/>
        <a:lstStyle/>
        <a:p>
          <a:pPr algn="just"/>
          <a:r>
            <a:rPr lang="en-GB" sz="1800" dirty="0"/>
            <a:t>This app core function includes direct link to emergency series, route planning and workplace security and each function aligned with COM-B model, enhancing knowledge, opportunity and motivation to engage safe behaviour (Ding et al., 2025)</a:t>
          </a:r>
        </a:p>
      </dgm:t>
    </dgm:pt>
    <dgm:pt modelId="{F4441F09-0F4A-4074-9488-9E8D91493D58}" type="parTrans" cxnId="{408D2701-A273-449A-A55C-CA814786F6DF}">
      <dgm:prSet/>
      <dgm:spPr/>
      <dgm:t>
        <a:bodyPr/>
        <a:lstStyle/>
        <a:p>
          <a:endParaRPr lang="en-GB"/>
        </a:p>
      </dgm:t>
    </dgm:pt>
    <dgm:pt modelId="{940A8171-6A7F-419D-B9B5-052033C05493}" type="sibTrans" cxnId="{408D2701-A273-449A-A55C-CA814786F6DF}">
      <dgm:prSet/>
      <dgm:spPr/>
      <dgm:t>
        <a:bodyPr/>
        <a:lstStyle/>
        <a:p>
          <a:endParaRPr lang="en-GB"/>
        </a:p>
      </dgm:t>
    </dgm:pt>
    <dgm:pt modelId="{708DD681-5647-4EDE-8C48-CE2B129522A0}" type="pres">
      <dgm:prSet presAssocID="{3EF7682C-2147-4C0E-91CF-1287A4CFC7BA}" presName="outerComposite" presStyleCnt="0">
        <dgm:presLayoutVars>
          <dgm:chMax val="5"/>
          <dgm:dir/>
          <dgm:resizeHandles val="exact"/>
        </dgm:presLayoutVars>
      </dgm:prSet>
      <dgm:spPr/>
    </dgm:pt>
    <dgm:pt modelId="{056D80C3-881B-4E17-AD18-A41931AF684D}" type="pres">
      <dgm:prSet presAssocID="{3EF7682C-2147-4C0E-91CF-1287A4CFC7BA}" presName="dummyMaxCanvas" presStyleCnt="0">
        <dgm:presLayoutVars/>
      </dgm:prSet>
      <dgm:spPr/>
    </dgm:pt>
    <dgm:pt modelId="{B33A515F-2F41-475E-B53B-69D5F6133909}" type="pres">
      <dgm:prSet presAssocID="{3EF7682C-2147-4C0E-91CF-1287A4CFC7BA}" presName="ThreeNodes_1" presStyleLbl="node1" presStyleIdx="0" presStyleCnt="3">
        <dgm:presLayoutVars>
          <dgm:bulletEnabled val="1"/>
        </dgm:presLayoutVars>
      </dgm:prSet>
      <dgm:spPr/>
    </dgm:pt>
    <dgm:pt modelId="{EE720133-A83D-4D96-BEAF-ECAC919661E3}" type="pres">
      <dgm:prSet presAssocID="{3EF7682C-2147-4C0E-91CF-1287A4CFC7BA}" presName="ThreeNodes_2" presStyleLbl="node1" presStyleIdx="1" presStyleCnt="3">
        <dgm:presLayoutVars>
          <dgm:bulletEnabled val="1"/>
        </dgm:presLayoutVars>
      </dgm:prSet>
      <dgm:spPr/>
    </dgm:pt>
    <dgm:pt modelId="{BAAD5129-31F6-4600-9AA2-DE5BD93A31A8}" type="pres">
      <dgm:prSet presAssocID="{3EF7682C-2147-4C0E-91CF-1287A4CFC7BA}" presName="ThreeNodes_3" presStyleLbl="node1" presStyleIdx="2" presStyleCnt="3" custScaleY="115849">
        <dgm:presLayoutVars>
          <dgm:bulletEnabled val="1"/>
        </dgm:presLayoutVars>
      </dgm:prSet>
      <dgm:spPr/>
    </dgm:pt>
    <dgm:pt modelId="{DB1F60EB-BA52-41FA-8A36-DAA1C9EB3F26}" type="pres">
      <dgm:prSet presAssocID="{3EF7682C-2147-4C0E-91CF-1287A4CFC7BA}" presName="ThreeConn_1-2" presStyleLbl="fgAccFollowNode1" presStyleIdx="0" presStyleCnt="2">
        <dgm:presLayoutVars>
          <dgm:bulletEnabled val="1"/>
        </dgm:presLayoutVars>
      </dgm:prSet>
      <dgm:spPr/>
    </dgm:pt>
    <dgm:pt modelId="{E02DEFFF-CF4D-4CF2-B585-756AC7F8DB6E}" type="pres">
      <dgm:prSet presAssocID="{3EF7682C-2147-4C0E-91CF-1287A4CFC7BA}" presName="ThreeConn_2-3" presStyleLbl="fgAccFollowNode1" presStyleIdx="1" presStyleCnt="2">
        <dgm:presLayoutVars>
          <dgm:bulletEnabled val="1"/>
        </dgm:presLayoutVars>
      </dgm:prSet>
      <dgm:spPr/>
    </dgm:pt>
    <dgm:pt modelId="{C35B2B81-725D-443F-81A6-1D0C920AE7E7}" type="pres">
      <dgm:prSet presAssocID="{3EF7682C-2147-4C0E-91CF-1287A4CFC7BA}" presName="ThreeNodes_1_text" presStyleLbl="node1" presStyleIdx="2" presStyleCnt="3">
        <dgm:presLayoutVars>
          <dgm:bulletEnabled val="1"/>
        </dgm:presLayoutVars>
      </dgm:prSet>
      <dgm:spPr/>
    </dgm:pt>
    <dgm:pt modelId="{87319588-CE6A-4262-9095-29F60C078FC9}" type="pres">
      <dgm:prSet presAssocID="{3EF7682C-2147-4C0E-91CF-1287A4CFC7BA}" presName="ThreeNodes_2_text" presStyleLbl="node1" presStyleIdx="2" presStyleCnt="3">
        <dgm:presLayoutVars>
          <dgm:bulletEnabled val="1"/>
        </dgm:presLayoutVars>
      </dgm:prSet>
      <dgm:spPr/>
    </dgm:pt>
    <dgm:pt modelId="{B1D8C699-F23D-4E5D-BD85-C44800AF53A1}" type="pres">
      <dgm:prSet presAssocID="{3EF7682C-2147-4C0E-91CF-1287A4CFC7BA}" presName="ThreeNodes_3_text" presStyleLbl="node1" presStyleIdx="2" presStyleCnt="3">
        <dgm:presLayoutVars>
          <dgm:bulletEnabled val="1"/>
        </dgm:presLayoutVars>
      </dgm:prSet>
      <dgm:spPr/>
    </dgm:pt>
  </dgm:ptLst>
  <dgm:cxnLst>
    <dgm:cxn modelId="{408D2701-A273-449A-A55C-CA814786F6DF}" srcId="{3EF7682C-2147-4C0E-91CF-1287A4CFC7BA}" destId="{46D319F2-55B7-4222-B7A3-7AF583A1D7DF}" srcOrd="1" destOrd="0" parTransId="{F4441F09-0F4A-4074-9488-9E8D91493D58}" sibTransId="{940A8171-6A7F-419D-B9B5-052033C05493}"/>
    <dgm:cxn modelId="{3D61E60C-36AA-4D5C-B868-D51E3CD6EE8C}" type="presOf" srcId="{13C7586C-26B7-43B0-9A04-B2355469056D}" destId="{DB1F60EB-BA52-41FA-8A36-DAA1C9EB3F26}" srcOrd="0" destOrd="0" presId="urn:microsoft.com/office/officeart/2005/8/layout/vProcess5"/>
    <dgm:cxn modelId="{4C317331-059F-4012-BA8A-ECDA87F18615}" type="presOf" srcId="{46D319F2-55B7-4222-B7A3-7AF583A1D7DF}" destId="{87319588-CE6A-4262-9095-29F60C078FC9}" srcOrd="1" destOrd="0" presId="urn:microsoft.com/office/officeart/2005/8/layout/vProcess5"/>
    <dgm:cxn modelId="{044E1D5F-4D09-4775-A68B-978A28CC66C1}" srcId="{3EF7682C-2147-4C0E-91CF-1287A4CFC7BA}" destId="{35080090-626D-4215-A997-57BB094B6215}" srcOrd="2" destOrd="0" parTransId="{14CE12A7-932D-4169-BD09-0A92EA377BFD}" sibTransId="{DE184995-673D-4E45-BF35-328BE1708CA6}"/>
    <dgm:cxn modelId="{A7E41242-EA44-4950-B6CE-1D43486E970C}" type="presOf" srcId="{3EF7682C-2147-4C0E-91CF-1287A4CFC7BA}" destId="{708DD681-5647-4EDE-8C48-CE2B129522A0}" srcOrd="0" destOrd="0" presId="urn:microsoft.com/office/officeart/2005/8/layout/vProcess5"/>
    <dgm:cxn modelId="{AB0D934E-D061-402B-844D-5980C3B35096}" srcId="{3EF7682C-2147-4C0E-91CF-1287A4CFC7BA}" destId="{4BD238C2-DEA7-4C66-9675-EBB34834D0A5}" srcOrd="0" destOrd="0" parTransId="{187ECD1C-8851-498A-B29B-55E95AB51966}" sibTransId="{13C7586C-26B7-43B0-9A04-B2355469056D}"/>
    <dgm:cxn modelId="{1A175CBB-CB46-4292-88A4-D32DFF60580A}" type="presOf" srcId="{35080090-626D-4215-A997-57BB094B6215}" destId="{BAAD5129-31F6-4600-9AA2-DE5BD93A31A8}" srcOrd="0" destOrd="0" presId="urn:microsoft.com/office/officeart/2005/8/layout/vProcess5"/>
    <dgm:cxn modelId="{77C1FFC8-5A5E-45E3-AD90-F8B9388545B8}" type="presOf" srcId="{940A8171-6A7F-419D-B9B5-052033C05493}" destId="{E02DEFFF-CF4D-4CF2-B585-756AC7F8DB6E}" srcOrd="0" destOrd="0" presId="urn:microsoft.com/office/officeart/2005/8/layout/vProcess5"/>
    <dgm:cxn modelId="{2C38FBE5-45FB-4A4D-94F4-51E433172A6F}" type="presOf" srcId="{35080090-626D-4215-A997-57BB094B6215}" destId="{B1D8C699-F23D-4E5D-BD85-C44800AF53A1}" srcOrd="1" destOrd="0" presId="urn:microsoft.com/office/officeart/2005/8/layout/vProcess5"/>
    <dgm:cxn modelId="{20E81DF2-174D-44A4-8F89-174BA8BD18A2}" type="presOf" srcId="{46D319F2-55B7-4222-B7A3-7AF583A1D7DF}" destId="{EE720133-A83D-4D96-BEAF-ECAC919661E3}" srcOrd="0" destOrd="0" presId="urn:microsoft.com/office/officeart/2005/8/layout/vProcess5"/>
    <dgm:cxn modelId="{100B28F7-9F4E-4030-B275-BEA87E927D9C}" type="presOf" srcId="{4BD238C2-DEA7-4C66-9675-EBB34834D0A5}" destId="{B33A515F-2F41-475E-B53B-69D5F6133909}" srcOrd="0" destOrd="0" presId="urn:microsoft.com/office/officeart/2005/8/layout/vProcess5"/>
    <dgm:cxn modelId="{566C75F7-B927-4890-906B-029A67AC9006}" type="presOf" srcId="{4BD238C2-DEA7-4C66-9675-EBB34834D0A5}" destId="{C35B2B81-725D-443F-81A6-1D0C920AE7E7}" srcOrd="1" destOrd="0" presId="urn:microsoft.com/office/officeart/2005/8/layout/vProcess5"/>
    <dgm:cxn modelId="{9FEF1AAC-0730-408C-963E-0B2A2311ED31}" type="presParOf" srcId="{708DD681-5647-4EDE-8C48-CE2B129522A0}" destId="{056D80C3-881B-4E17-AD18-A41931AF684D}" srcOrd="0" destOrd="0" presId="urn:microsoft.com/office/officeart/2005/8/layout/vProcess5"/>
    <dgm:cxn modelId="{54D0BE06-03F3-49BB-B8A5-A5AC2682F289}" type="presParOf" srcId="{708DD681-5647-4EDE-8C48-CE2B129522A0}" destId="{B33A515F-2F41-475E-B53B-69D5F6133909}" srcOrd="1" destOrd="0" presId="urn:microsoft.com/office/officeart/2005/8/layout/vProcess5"/>
    <dgm:cxn modelId="{11802BF6-BBC7-43F2-8C07-9C144848A752}" type="presParOf" srcId="{708DD681-5647-4EDE-8C48-CE2B129522A0}" destId="{EE720133-A83D-4D96-BEAF-ECAC919661E3}" srcOrd="2" destOrd="0" presId="urn:microsoft.com/office/officeart/2005/8/layout/vProcess5"/>
    <dgm:cxn modelId="{79FB7C96-ECFB-4030-A0FC-7359ABA51B3A}" type="presParOf" srcId="{708DD681-5647-4EDE-8C48-CE2B129522A0}" destId="{BAAD5129-31F6-4600-9AA2-DE5BD93A31A8}" srcOrd="3" destOrd="0" presId="urn:microsoft.com/office/officeart/2005/8/layout/vProcess5"/>
    <dgm:cxn modelId="{3739CB05-CA71-4685-A347-4A08A1471FED}" type="presParOf" srcId="{708DD681-5647-4EDE-8C48-CE2B129522A0}" destId="{DB1F60EB-BA52-41FA-8A36-DAA1C9EB3F26}" srcOrd="4" destOrd="0" presId="urn:microsoft.com/office/officeart/2005/8/layout/vProcess5"/>
    <dgm:cxn modelId="{790E7316-90D8-476B-80ED-8AA4F1CC1900}" type="presParOf" srcId="{708DD681-5647-4EDE-8C48-CE2B129522A0}" destId="{E02DEFFF-CF4D-4CF2-B585-756AC7F8DB6E}" srcOrd="5" destOrd="0" presId="urn:microsoft.com/office/officeart/2005/8/layout/vProcess5"/>
    <dgm:cxn modelId="{2C03F56B-D46C-4CDC-9FFC-385019278827}" type="presParOf" srcId="{708DD681-5647-4EDE-8C48-CE2B129522A0}" destId="{C35B2B81-725D-443F-81A6-1D0C920AE7E7}" srcOrd="6" destOrd="0" presId="urn:microsoft.com/office/officeart/2005/8/layout/vProcess5"/>
    <dgm:cxn modelId="{BC848E3A-C17F-43DC-A3A4-225726FF0697}" type="presParOf" srcId="{708DD681-5647-4EDE-8C48-CE2B129522A0}" destId="{87319588-CE6A-4262-9095-29F60C078FC9}" srcOrd="7" destOrd="0" presId="urn:microsoft.com/office/officeart/2005/8/layout/vProcess5"/>
    <dgm:cxn modelId="{AB26998E-CC62-4BB3-8E77-27359F35A570}" type="presParOf" srcId="{708DD681-5647-4EDE-8C48-CE2B129522A0}" destId="{B1D8C699-F23D-4E5D-BD85-C44800AF53A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125BFB-E608-4044-B924-A9708039113D}" type="doc">
      <dgm:prSet loTypeId="urn:microsoft.com/office/officeart/2005/8/layout/funnel1" loCatId="process" qsTypeId="urn:microsoft.com/office/officeart/2005/8/quickstyle/simple1" qsCatId="simple" csTypeId="urn:microsoft.com/office/officeart/2005/8/colors/accent1_2" csCatId="accent1" phldr="1"/>
      <dgm:spPr/>
      <dgm:t>
        <a:bodyPr/>
        <a:lstStyle/>
        <a:p>
          <a:endParaRPr lang="en-GB"/>
        </a:p>
      </dgm:t>
    </dgm:pt>
    <dgm:pt modelId="{F3499B06-23EA-4BBB-83D1-33C87029D0E1}">
      <dgm:prSet phldrT="[Text]" custT="1"/>
      <dgm:spPr/>
      <dgm:t>
        <a:bodyPr/>
        <a:lstStyle/>
        <a:p>
          <a:pPr algn="just">
            <a:lnSpc>
              <a:spcPct val="100000"/>
            </a:lnSpc>
          </a:pPr>
          <a:r>
            <a:rPr lang="en-GB" sz="1800" dirty="0"/>
            <a:t>According to </a:t>
          </a:r>
          <a:r>
            <a:rPr lang="en-GB" sz="1800" b="0" dirty="0"/>
            <a:t>Li et al., (2024) </a:t>
          </a:r>
          <a:r>
            <a:rPr lang="en-GB" sz="1800" dirty="0"/>
            <a:t>night shift work with elevated issues of depression, insomnia and cardiovascular strain because to circadian </a:t>
          </a:r>
          <a:r>
            <a:rPr lang="en-GB" sz="1800" dirty="0" err="1"/>
            <a:t>rhtym</a:t>
          </a:r>
          <a:r>
            <a:rPr lang="en-GB" sz="1800" dirty="0"/>
            <a:t> disruption</a:t>
          </a:r>
        </a:p>
        <a:p>
          <a:pPr algn="just">
            <a:lnSpc>
              <a:spcPct val="100000"/>
            </a:lnSpc>
          </a:pPr>
          <a:r>
            <a:rPr lang="en-GB" sz="1800" dirty="0"/>
            <a:t>National survey shows that 60% of female care workers have reported high workplace stress, underscoring that urgent requirement for digital solution which address both physical and psychological safely concerns(</a:t>
          </a:r>
          <a:r>
            <a:rPr lang="en-GB" sz="1800" dirty="0" err="1"/>
            <a:t>Lecca</a:t>
          </a:r>
          <a:r>
            <a:rPr lang="en-GB" sz="1800" dirty="0"/>
            <a:t> et al., 2023).</a:t>
          </a:r>
        </a:p>
      </dgm:t>
    </dgm:pt>
    <dgm:pt modelId="{F6F01BA4-D6AC-4F8D-928F-3FC8DEA14151}" type="parTrans" cxnId="{BAEC8203-E261-4E2A-805C-AD444B4BCF71}">
      <dgm:prSet/>
      <dgm:spPr/>
      <dgm:t>
        <a:bodyPr/>
        <a:lstStyle/>
        <a:p>
          <a:endParaRPr lang="en-GB"/>
        </a:p>
      </dgm:t>
    </dgm:pt>
    <dgm:pt modelId="{684B74D0-BEEF-47CD-9EDB-B3DA845B9DC7}" type="sibTrans" cxnId="{BAEC8203-E261-4E2A-805C-AD444B4BCF71}">
      <dgm:prSet/>
      <dgm:spPr/>
      <dgm:t>
        <a:bodyPr/>
        <a:lstStyle/>
        <a:p>
          <a:endParaRPr lang="en-GB"/>
        </a:p>
      </dgm:t>
    </dgm:pt>
    <dgm:pt modelId="{FD5070F3-9D27-491A-B74C-F4DB0449DEC1}" type="pres">
      <dgm:prSet presAssocID="{47125BFB-E608-4044-B924-A9708039113D}" presName="Name0" presStyleCnt="0">
        <dgm:presLayoutVars>
          <dgm:chMax val="4"/>
          <dgm:resizeHandles val="exact"/>
        </dgm:presLayoutVars>
      </dgm:prSet>
      <dgm:spPr/>
    </dgm:pt>
    <dgm:pt modelId="{9F8BBC10-86D9-4503-8384-233AF05E919F}" type="pres">
      <dgm:prSet presAssocID="{47125BFB-E608-4044-B924-A9708039113D}" presName="ellipse" presStyleLbl="trBgShp" presStyleIdx="0" presStyleCnt="1" custLinFactX="15964" custLinFactNeighborX="100000" custLinFactNeighborY="-10889"/>
      <dgm:spPr/>
    </dgm:pt>
    <dgm:pt modelId="{D85BFABF-1930-4AE6-A906-5F7E738A1DFF}" type="pres">
      <dgm:prSet presAssocID="{47125BFB-E608-4044-B924-A9708039113D}" presName="arrow1" presStyleLbl="fgShp" presStyleIdx="0" presStyleCnt="1" custScaleY="91551" custLinFactY="-271507" custLinFactNeighborX="-8029" custLinFactNeighborY="-300000">
        <dgm:style>
          <a:lnRef idx="2">
            <a:schemeClr val="dk1">
              <a:shade val="50000"/>
            </a:schemeClr>
          </a:lnRef>
          <a:fillRef idx="1">
            <a:schemeClr val="dk1"/>
          </a:fillRef>
          <a:effectRef idx="0">
            <a:schemeClr val="dk1"/>
          </a:effectRef>
          <a:fontRef idx="minor">
            <a:schemeClr val="lt1"/>
          </a:fontRef>
        </dgm:style>
      </dgm:prSet>
      <dgm:spPr/>
    </dgm:pt>
    <dgm:pt modelId="{57494809-8993-4B86-8A4D-26D7C53C861A}" type="pres">
      <dgm:prSet presAssocID="{47125BFB-E608-4044-B924-A9708039113D}" presName="rectangle" presStyleLbl="revTx" presStyleIdx="0" presStyleCnt="1" custScaleX="166667" custLinFactNeighborX="-608" custLinFactNeighborY="7509">
        <dgm:presLayoutVars>
          <dgm:bulletEnabled val="1"/>
        </dgm:presLayoutVars>
      </dgm:prSet>
      <dgm:spPr/>
    </dgm:pt>
    <dgm:pt modelId="{E2963F80-6165-4E2E-81BF-A6428DEEDF6B}" type="pres">
      <dgm:prSet presAssocID="{47125BFB-E608-4044-B924-A9708039113D}" presName="funnel" presStyleLbl="trAlignAcc1" presStyleIdx="0" presStyleCnt="1" custScaleX="94596" custLinFactNeighborX="-669" custLinFactNeighborY="-81098">
        <dgm:style>
          <a:lnRef idx="2">
            <a:schemeClr val="dk1">
              <a:shade val="50000"/>
            </a:schemeClr>
          </a:lnRef>
          <a:fillRef idx="1">
            <a:schemeClr val="dk1"/>
          </a:fillRef>
          <a:effectRef idx="0">
            <a:schemeClr val="dk1"/>
          </a:effectRef>
          <a:fontRef idx="minor">
            <a:schemeClr val="lt1"/>
          </a:fontRef>
        </dgm:style>
      </dgm:prSet>
      <dgm:spPr/>
    </dgm:pt>
  </dgm:ptLst>
  <dgm:cxnLst>
    <dgm:cxn modelId="{BAEC8203-E261-4E2A-805C-AD444B4BCF71}" srcId="{47125BFB-E608-4044-B924-A9708039113D}" destId="{F3499B06-23EA-4BBB-83D1-33C87029D0E1}" srcOrd="0" destOrd="0" parTransId="{F6F01BA4-D6AC-4F8D-928F-3FC8DEA14151}" sibTransId="{684B74D0-BEEF-47CD-9EDB-B3DA845B9DC7}"/>
    <dgm:cxn modelId="{6556310C-6B10-42CC-A0AA-50B206B94E5E}" type="presOf" srcId="{47125BFB-E608-4044-B924-A9708039113D}" destId="{FD5070F3-9D27-491A-B74C-F4DB0449DEC1}" srcOrd="0" destOrd="0" presId="urn:microsoft.com/office/officeart/2005/8/layout/funnel1"/>
    <dgm:cxn modelId="{9B77AAA8-89D5-4A3A-9CA9-1899C7794213}" type="presOf" srcId="{F3499B06-23EA-4BBB-83D1-33C87029D0E1}" destId="{57494809-8993-4B86-8A4D-26D7C53C861A}" srcOrd="0" destOrd="0" presId="urn:microsoft.com/office/officeart/2005/8/layout/funnel1"/>
    <dgm:cxn modelId="{F3D78E17-8811-450E-A9AE-50DC9C04E450}" type="presParOf" srcId="{FD5070F3-9D27-491A-B74C-F4DB0449DEC1}" destId="{9F8BBC10-86D9-4503-8384-233AF05E919F}" srcOrd="0" destOrd="0" presId="urn:microsoft.com/office/officeart/2005/8/layout/funnel1"/>
    <dgm:cxn modelId="{C5A7BE79-E558-43DB-A50C-C80F402EAA0F}" type="presParOf" srcId="{FD5070F3-9D27-491A-B74C-F4DB0449DEC1}" destId="{D85BFABF-1930-4AE6-A906-5F7E738A1DFF}" srcOrd="1" destOrd="0" presId="urn:microsoft.com/office/officeart/2005/8/layout/funnel1"/>
    <dgm:cxn modelId="{D78A986C-327B-4CED-A2AA-3149CEB4B834}" type="presParOf" srcId="{FD5070F3-9D27-491A-B74C-F4DB0449DEC1}" destId="{57494809-8993-4B86-8A4D-26D7C53C861A}" srcOrd="2" destOrd="0" presId="urn:microsoft.com/office/officeart/2005/8/layout/funnel1"/>
    <dgm:cxn modelId="{C0594B55-8A6F-404D-8059-FAD3B3EE30EA}" type="presParOf" srcId="{FD5070F3-9D27-491A-B74C-F4DB0449DEC1}" destId="{E2963F80-6165-4E2E-81BF-A6428DEEDF6B}" srcOrd="3"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125BFB-E608-4044-B924-A9708039113D}" type="doc">
      <dgm:prSet loTypeId="urn:microsoft.com/office/officeart/2005/8/layout/funnel1" loCatId="process" qsTypeId="urn:microsoft.com/office/officeart/2005/8/quickstyle/simple1" qsCatId="simple" csTypeId="urn:microsoft.com/office/officeart/2005/8/colors/accent1_2" csCatId="accent1" phldr="1"/>
      <dgm:spPr/>
      <dgm:t>
        <a:bodyPr/>
        <a:lstStyle/>
        <a:p>
          <a:endParaRPr lang="en-GB"/>
        </a:p>
      </dgm:t>
    </dgm:pt>
    <dgm:pt modelId="{F3499B06-23EA-4BBB-83D1-33C87029D0E1}">
      <dgm:prSet phldrT="[Text]" custT="1"/>
      <dgm:spPr/>
      <dgm:t>
        <a:bodyPr/>
        <a:lstStyle/>
        <a:p>
          <a:pPr algn="just">
            <a:lnSpc>
              <a:spcPct val="100000"/>
            </a:lnSpc>
          </a:pPr>
          <a:r>
            <a:rPr lang="en-GB" sz="1800" dirty="0"/>
            <a:t>National survey shows that 60% of female care workers have reported high workplace stress, underscoring that urgent requirement for digital solution which address both physical and psychological safely concerns(</a:t>
          </a:r>
          <a:r>
            <a:rPr lang="en-GB" sz="1800" dirty="0" err="1"/>
            <a:t>Lecca</a:t>
          </a:r>
          <a:r>
            <a:rPr lang="en-GB" sz="1800" dirty="0"/>
            <a:t> et al., 2023).</a:t>
          </a:r>
        </a:p>
      </dgm:t>
    </dgm:pt>
    <dgm:pt modelId="{F6F01BA4-D6AC-4F8D-928F-3FC8DEA14151}" type="parTrans" cxnId="{BAEC8203-E261-4E2A-805C-AD444B4BCF71}">
      <dgm:prSet/>
      <dgm:spPr/>
      <dgm:t>
        <a:bodyPr/>
        <a:lstStyle/>
        <a:p>
          <a:endParaRPr lang="en-GB"/>
        </a:p>
      </dgm:t>
    </dgm:pt>
    <dgm:pt modelId="{684B74D0-BEEF-47CD-9EDB-B3DA845B9DC7}" type="sibTrans" cxnId="{BAEC8203-E261-4E2A-805C-AD444B4BCF71}">
      <dgm:prSet/>
      <dgm:spPr/>
      <dgm:t>
        <a:bodyPr/>
        <a:lstStyle/>
        <a:p>
          <a:endParaRPr lang="en-GB"/>
        </a:p>
      </dgm:t>
    </dgm:pt>
    <dgm:pt modelId="{FD5070F3-9D27-491A-B74C-F4DB0449DEC1}" type="pres">
      <dgm:prSet presAssocID="{47125BFB-E608-4044-B924-A9708039113D}" presName="Name0" presStyleCnt="0">
        <dgm:presLayoutVars>
          <dgm:chMax val="4"/>
          <dgm:resizeHandles val="exact"/>
        </dgm:presLayoutVars>
      </dgm:prSet>
      <dgm:spPr/>
    </dgm:pt>
    <dgm:pt modelId="{9F8BBC10-86D9-4503-8384-233AF05E919F}" type="pres">
      <dgm:prSet presAssocID="{47125BFB-E608-4044-B924-A9708039113D}" presName="ellipse" presStyleLbl="trBgShp" presStyleIdx="0" presStyleCnt="1" custLinFactX="15964" custLinFactNeighborX="100000" custLinFactNeighborY="-10889"/>
      <dgm:spPr/>
    </dgm:pt>
    <dgm:pt modelId="{D85BFABF-1930-4AE6-A906-5F7E738A1DFF}" type="pres">
      <dgm:prSet presAssocID="{47125BFB-E608-4044-B924-A9708039113D}" presName="arrow1" presStyleLbl="fgShp" presStyleIdx="0" presStyleCnt="1" custLinFactY="-100000" custLinFactNeighborX="22993" custLinFactNeighborY="-138050">
        <dgm:style>
          <a:lnRef idx="2">
            <a:schemeClr val="dk1">
              <a:shade val="50000"/>
            </a:schemeClr>
          </a:lnRef>
          <a:fillRef idx="1">
            <a:schemeClr val="dk1"/>
          </a:fillRef>
          <a:effectRef idx="0">
            <a:schemeClr val="dk1"/>
          </a:effectRef>
          <a:fontRef idx="minor">
            <a:schemeClr val="lt1"/>
          </a:fontRef>
        </dgm:style>
      </dgm:prSet>
      <dgm:spPr/>
    </dgm:pt>
    <dgm:pt modelId="{57494809-8993-4B86-8A4D-26D7C53C861A}" type="pres">
      <dgm:prSet presAssocID="{47125BFB-E608-4044-B924-A9708039113D}" presName="rectangle" presStyleLbl="revTx" presStyleIdx="0" presStyleCnt="1" custScaleX="166667" custLinFactNeighborX="-21289" custLinFactNeighborY="63470">
        <dgm:presLayoutVars>
          <dgm:bulletEnabled val="1"/>
        </dgm:presLayoutVars>
      </dgm:prSet>
      <dgm:spPr/>
    </dgm:pt>
    <dgm:pt modelId="{E2963F80-6165-4E2E-81BF-A6428DEEDF6B}" type="pres">
      <dgm:prSet presAssocID="{47125BFB-E608-4044-B924-A9708039113D}" presName="funnel" presStyleLbl="trAlignAcc1" presStyleIdx="0" presStyleCnt="1" custScaleX="94596" custLinFactNeighborX="3233" custLinFactNeighborY="-35330">
        <dgm:style>
          <a:lnRef idx="2">
            <a:schemeClr val="accent4">
              <a:shade val="50000"/>
            </a:schemeClr>
          </a:lnRef>
          <a:fillRef idx="1">
            <a:schemeClr val="accent4"/>
          </a:fillRef>
          <a:effectRef idx="0">
            <a:schemeClr val="accent4"/>
          </a:effectRef>
          <a:fontRef idx="minor">
            <a:schemeClr val="lt1"/>
          </a:fontRef>
        </dgm:style>
      </dgm:prSet>
      <dgm:spPr/>
    </dgm:pt>
  </dgm:ptLst>
  <dgm:cxnLst>
    <dgm:cxn modelId="{BAEC8203-E261-4E2A-805C-AD444B4BCF71}" srcId="{47125BFB-E608-4044-B924-A9708039113D}" destId="{F3499B06-23EA-4BBB-83D1-33C87029D0E1}" srcOrd="0" destOrd="0" parTransId="{F6F01BA4-D6AC-4F8D-928F-3FC8DEA14151}" sibTransId="{684B74D0-BEEF-47CD-9EDB-B3DA845B9DC7}"/>
    <dgm:cxn modelId="{979F34A4-6C56-4B1F-B401-D5E4397A2CCE}" type="presOf" srcId="{F3499B06-23EA-4BBB-83D1-33C87029D0E1}" destId="{57494809-8993-4B86-8A4D-26D7C53C861A}" srcOrd="0" destOrd="0" presId="urn:microsoft.com/office/officeart/2005/8/layout/funnel1"/>
    <dgm:cxn modelId="{240AE4EC-7406-43AC-BF27-C17D8E8DC973}" type="presOf" srcId="{47125BFB-E608-4044-B924-A9708039113D}" destId="{FD5070F3-9D27-491A-B74C-F4DB0449DEC1}" srcOrd="0" destOrd="0" presId="urn:microsoft.com/office/officeart/2005/8/layout/funnel1"/>
    <dgm:cxn modelId="{983E1736-5507-4710-BAFD-1480309D26DE}" type="presParOf" srcId="{FD5070F3-9D27-491A-B74C-F4DB0449DEC1}" destId="{9F8BBC10-86D9-4503-8384-233AF05E919F}" srcOrd="0" destOrd="0" presId="urn:microsoft.com/office/officeart/2005/8/layout/funnel1"/>
    <dgm:cxn modelId="{CB99C60E-AE2A-4AF7-AB65-437F680D743F}" type="presParOf" srcId="{FD5070F3-9D27-491A-B74C-F4DB0449DEC1}" destId="{D85BFABF-1930-4AE6-A906-5F7E738A1DFF}" srcOrd="1" destOrd="0" presId="urn:microsoft.com/office/officeart/2005/8/layout/funnel1"/>
    <dgm:cxn modelId="{F30D1E95-90C8-4811-8BB8-423CC5F67295}" type="presParOf" srcId="{FD5070F3-9D27-491A-B74C-F4DB0449DEC1}" destId="{57494809-8993-4B86-8A4D-26D7C53C861A}" srcOrd="2" destOrd="0" presId="urn:microsoft.com/office/officeart/2005/8/layout/funnel1"/>
    <dgm:cxn modelId="{094F2B30-8E90-4600-9D46-2637558F1501}" type="presParOf" srcId="{FD5070F3-9D27-491A-B74C-F4DB0449DEC1}" destId="{E2963F80-6165-4E2E-81BF-A6428DEEDF6B}" srcOrd="3" destOrd="0" presId="urn:microsoft.com/office/officeart/2005/8/layout/funne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125BFB-E608-4044-B924-A9708039113D}" type="doc">
      <dgm:prSet loTypeId="urn:microsoft.com/office/officeart/2005/8/layout/funnel1" loCatId="process" qsTypeId="urn:microsoft.com/office/officeart/2005/8/quickstyle/simple1" qsCatId="simple" csTypeId="urn:microsoft.com/office/officeart/2005/8/colors/accent1_2" csCatId="accent1" phldr="1"/>
      <dgm:spPr/>
      <dgm:t>
        <a:bodyPr/>
        <a:lstStyle/>
        <a:p>
          <a:endParaRPr lang="en-GB"/>
        </a:p>
      </dgm:t>
    </dgm:pt>
    <dgm:pt modelId="{F3499B06-23EA-4BBB-83D1-33C87029D0E1}">
      <dgm:prSet phldrT="[Text]" custT="1"/>
      <dgm:spPr/>
      <dgm:t>
        <a:bodyPr/>
        <a:lstStyle/>
        <a:p>
          <a:pPr algn="just">
            <a:lnSpc>
              <a:spcPct val="100000"/>
            </a:lnSpc>
          </a:pPr>
          <a:r>
            <a:rPr lang="en-GB" sz="1800" dirty="0"/>
            <a:t>Research stated that shift nurses obtained that 58.8% experiences repression and 62.1% anxiety with higher rate associated to fatigue, long hours (&gt;40 hr/week) and poor sleep quality showing affect female workers in care setting (Li et al., 2022)</a:t>
          </a:r>
        </a:p>
      </dgm:t>
    </dgm:pt>
    <dgm:pt modelId="{F6F01BA4-D6AC-4F8D-928F-3FC8DEA14151}" type="parTrans" cxnId="{BAEC8203-E261-4E2A-805C-AD444B4BCF71}">
      <dgm:prSet/>
      <dgm:spPr/>
      <dgm:t>
        <a:bodyPr/>
        <a:lstStyle/>
        <a:p>
          <a:endParaRPr lang="en-GB"/>
        </a:p>
      </dgm:t>
    </dgm:pt>
    <dgm:pt modelId="{684B74D0-BEEF-47CD-9EDB-B3DA845B9DC7}" type="sibTrans" cxnId="{BAEC8203-E261-4E2A-805C-AD444B4BCF71}">
      <dgm:prSet/>
      <dgm:spPr/>
      <dgm:t>
        <a:bodyPr/>
        <a:lstStyle/>
        <a:p>
          <a:endParaRPr lang="en-GB"/>
        </a:p>
      </dgm:t>
    </dgm:pt>
    <dgm:pt modelId="{FD5070F3-9D27-491A-B74C-F4DB0449DEC1}" type="pres">
      <dgm:prSet presAssocID="{47125BFB-E608-4044-B924-A9708039113D}" presName="Name0" presStyleCnt="0">
        <dgm:presLayoutVars>
          <dgm:chMax val="4"/>
          <dgm:resizeHandles val="exact"/>
        </dgm:presLayoutVars>
      </dgm:prSet>
      <dgm:spPr/>
    </dgm:pt>
    <dgm:pt modelId="{9F8BBC10-86D9-4503-8384-233AF05E919F}" type="pres">
      <dgm:prSet presAssocID="{47125BFB-E608-4044-B924-A9708039113D}" presName="ellipse" presStyleLbl="trBgShp" presStyleIdx="0" presStyleCnt="1" custLinFactX="15964" custLinFactNeighborX="100000" custLinFactNeighborY="-10889"/>
      <dgm:spPr/>
    </dgm:pt>
    <dgm:pt modelId="{D85BFABF-1930-4AE6-A906-5F7E738A1DFF}" type="pres">
      <dgm:prSet presAssocID="{47125BFB-E608-4044-B924-A9708039113D}" presName="arrow1" presStyleLbl="fgShp" presStyleIdx="0" presStyleCnt="1" custLinFactY="-100000" custLinFactNeighborX="13350" custLinFactNeighborY="-126473">
        <dgm:style>
          <a:lnRef idx="2">
            <a:schemeClr val="dk1">
              <a:shade val="50000"/>
            </a:schemeClr>
          </a:lnRef>
          <a:fillRef idx="1">
            <a:schemeClr val="dk1"/>
          </a:fillRef>
          <a:effectRef idx="0">
            <a:schemeClr val="dk1"/>
          </a:effectRef>
          <a:fontRef idx="minor">
            <a:schemeClr val="lt1"/>
          </a:fontRef>
        </dgm:style>
      </dgm:prSet>
      <dgm:spPr/>
    </dgm:pt>
    <dgm:pt modelId="{57494809-8993-4B86-8A4D-26D7C53C861A}" type="pres">
      <dgm:prSet presAssocID="{47125BFB-E608-4044-B924-A9708039113D}" presName="rectangle" presStyleLbl="revTx" presStyleIdx="0" presStyleCnt="1" custScaleX="166667" custLinFactY="2399" custLinFactNeighborX="2433" custLinFactNeighborY="100000">
        <dgm:presLayoutVars>
          <dgm:bulletEnabled val="1"/>
        </dgm:presLayoutVars>
      </dgm:prSet>
      <dgm:spPr/>
    </dgm:pt>
    <dgm:pt modelId="{E2963F80-6165-4E2E-81BF-A6428DEEDF6B}" type="pres">
      <dgm:prSet presAssocID="{47125BFB-E608-4044-B924-A9708039113D}" presName="funnel" presStyleLbl="trAlignAcc1" presStyleIdx="0" presStyleCnt="1" custScaleX="94596" custLinFactNeighborX="2048" custLinFactNeighborY="-34212">
        <dgm:style>
          <a:lnRef idx="3">
            <a:schemeClr val="lt1"/>
          </a:lnRef>
          <a:fillRef idx="1">
            <a:schemeClr val="accent6"/>
          </a:fillRef>
          <a:effectRef idx="1">
            <a:schemeClr val="accent6"/>
          </a:effectRef>
          <a:fontRef idx="minor">
            <a:schemeClr val="lt1"/>
          </a:fontRef>
        </dgm:style>
      </dgm:prSet>
      <dgm:spPr/>
    </dgm:pt>
  </dgm:ptLst>
  <dgm:cxnLst>
    <dgm:cxn modelId="{BAEC8203-E261-4E2A-805C-AD444B4BCF71}" srcId="{47125BFB-E608-4044-B924-A9708039113D}" destId="{F3499B06-23EA-4BBB-83D1-33C87029D0E1}" srcOrd="0" destOrd="0" parTransId="{F6F01BA4-D6AC-4F8D-928F-3FC8DEA14151}" sibTransId="{684B74D0-BEEF-47CD-9EDB-B3DA845B9DC7}"/>
    <dgm:cxn modelId="{7DD41E16-322C-4587-ABA8-E129BEB7BDD9}" type="presOf" srcId="{47125BFB-E608-4044-B924-A9708039113D}" destId="{FD5070F3-9D27-491A-B74C-F4DB0449DEC1}" srcOrd="0" destOrd="0" presId="urn:microsoft.com/office/officeart/2005/8/layout/funnel1"/>
    <dgm:cxn modelId="{976463FC-93DB-4537-BFD4-D151A71D1F8F}" type="presOf" srcId="{F3499B06-23EA-4BBB-83D1-33C87029D0E1}" destId="{57494809-8993-4B86-8A4D-26D7C53C861A}" srcOrd="0" destOrd="0" presId="urn:microsoft.com/office/officeart/2005/8/layout/funnel1"/>
    <dgm:cxn modelId="{9903B81E-8725-413D-A080-49403B3E27BB}" type="presParOf" srcId="{FD5070F3-9D27-491A-B74C-F4DB0449DEC1}" destId="{9F8BBC10-86D9-4503-8384-233AF05E919F}" srcOrd="0" destOrd="0" presId="urn:microsoft.com/office/officeart/2005/8/layout/funnel1"/>
    <dgm:cxn modelId="{EA2AD17F-46B7-478C-900A-6E7AE1E7EB40}" type="presParOf" srcId="{FD5070F3-9D27-491A-B74C-F4DB0449DEC1}" destId="{D85BFABF-1930-4AE6-A906-5F7E738A1DFF}" srcOrd="1" destOrd="0" presId="urn:microsoft.com/office/officeart/2005/8/layout/funnel1"/>
    <dgm:cxn modelId="{03B782CE-4259-4351-8BF0-89013020E858}" type="presParOf" srcId="{FD5070F3-9D27-491A-B74C-F4DB0449DEC1}" destId="{57494809-8993-4B86-8A4D-26D7C53C861A}" srcOrd="2" destOrd="0" presId="urn:microsoft.com/office/officeart/2005/8/layout/funnel1"/>
    <dgm:cxn modelId="{44AF74D0-265A-4660-B958-B427B281EC51}" type="presParOf" srcId="{FD5070F3-9D27-491A-B74C-F4DB0449DEC1}" destId="{E2963F80-6165-4E2E-81BF-A6428DEEDF6B}" srcOrd="3" destOrd="0" presId="urn:microsoft.com/office/officeart/2005/8/layout/funnel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7EF77F-A48B-4933-A0E1-3AB4DB22A10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C73AC0DE-55A8-4CB5-AAC5-C1813AB9CDD5}">
      <dgm:prSet phldrT="[Text]" custT="1"/>
      <dgm:spPr/>
      <dgm:t>
        <a:bodyPr/>
        <a:lstStyle/>
        <a:p>
          <a:r>
            <a:rPr lang="en-GB" sz="2000" b="1" dirty="0"/>
            <a:t>Persistent safety </a:t>
          </a:r>
        </a:p>
      </dgm:t>
    </dgm:pt>
    <dgm:pt modelId="{21034826-25FC-4AB9-B161-5D18AF54B960}" type="parTrans" cxnId="{071E932D-01CD-4C12-8CDD-69626DBB38D0}">
      <dgm:prSet/>
      <dgm:spPr/>
      <dgm:t>
        <a:bodyPr/>
        <a:lstStyle/>
        <a:p>
          <a:endParaRPr lang="en-GB"/>
        </a:p>
      </dgm:t>
    </dgm:pt>
    <dgm:pt modelId="{327D0641-01D8-4F52-910A-8E45018D3423}" type="sibTrans" cxnId="{071E932D-01CD-4C12-8CDD-69626DBB38D0}">
      <dgm:prSet/>
      <dgm:spPr/>
      <dgm:t>
        <a:bodyPr/>
        <a:lstStyle/>
        <a:p>
          <a:endParaRPr lang="en-GB"/>
        </a:p>
      </dgm:t>
    </dgm:pt>
    <dgm:pt modelId="{878CD33C-8539-4C19-A839-00D8810F6C62}">
      <dgm:prSet phldrT="[Text]" custT="1"/>
      <dgm:spPr/>
      <dgm:t>
        <a:bodyPr/>
        <a:lstStyle/>
        <a:p>
          <a:pPr algn="just"/>
          <a:r>
            <a:rPr lang="en-GB" sz="1800" dirty="0"/>
            <a:t>Persistent safety fear contribute to anxiety, stress and sleep deprivation that significantly impacting worker emotional and physical wellbeing (</a:t>
          </a:r>
          <a:r>
            <a:rPr lang="en-GB" sz="1800" dirty="0" err="1"/>
            <a:t>Kapitza</a:t>
          </a:r>
          <a:r>
            <a:rPr lang="en-GB" sz="1800" dirty="0"/>
            <a:t>, 2024)</a:t>
          </a:r>
        </a:p>
      </dgm:t>
    </dgm:pt>
    <dgm:pt modelId="{A9E76DB0-8079-4BFA-AE47-2514BA408F28}" type="parTrans" cxnId="{AC418532-8ED4-4202-B455-AFBF90EA3EA6}">
      <dgm:prSet/>
      <dgm:spPr/>
      <dgm:t>
        <a:bodyPr/>
        <a:lstStyle/>
        <a:p>
          <a:endParaRPr lang="en-GB"/>
        </a:p>
      </dgm:t>
    </dgm:pt>
    <dgm:pt modelId="{0781CDC1-2CA1-46B4-ABB9-8D4211F80490}" type="sibTrans" cxnId="{AC418532-8ED4-4202-B455-AFBF90EA3EA6}">
      <dgm:prSet/>
      <dgm:spPr/>
      <dgm:t>
        <a:bodyPr/>
        <a:lstStyle/>
        <a:p>
          <a:endParaRPr lang="en-GB"/>
        </a:p>
      </dgm:t>
    </dgm:pt>
    <dgm:pt modelId="{93D515AE-006A-42D3-B7F6-3FFD54A8333D}">
      <dgm:prSet phldrT="[Text]" custT="1"/>
      <dgm:spPr/>
      <dgm:t>
        <a:bodyPr/>
        <a:lstStyle/>
        <a:p>
          <a:r>
            <a:rPr lang="en-GB" sz="2000" b="1" dirty="0"/>
            <a:t>Higher absenteeism rate</a:t>
          </a:r>
        </a:p>
      </dgm:t>
    </dgm:pt>
    <dgm:pt modelId="{93FD3ECE-9CCC-4EA2-86D5-59399CB52F8F}" type="parTrans" cxnId="{88DA0059-1246-4553-AD8D-91F678FA6786}">
      <dgm:prSet/>
      <dgm:spPr/>
      <dgm:t>
        <a:bodyPr/>
        <a:lstStyle/>
        <a:p>
          <a:endParaRPr lang="en-GB"/>
        </a:p>
      </dgm:t>
    </dgm:pt>
    <dgm:pt modelId="{6FF14764-BF52-4810-ACA0-75E789D93066}" type="sibTrans" cxnId="{88DA0059-1246-4553-AD8D-91F678FA6786}">
      <dgm:prSet/>
      <dgm:spPr/>
      <dgm:t>
        <a:bodyPr/>
        <a:lstStyle/>
        <a:p>
          <a:endParaRPr lang="en-GB"/>
        </a:p>
      </dgm:t>
    </dgm:pt>
    <dgm:pt modelId="{339F8E6C-D7A0-4955-8E62-976E20727075}">
      <dgm:prSet phldrT="[Text]" custT="1"/>
      <dgm:spPr/>
      <dgm:t>
        <a:bodyPr/>
        <a:lstStyle/>
        <a:p>
          <a:pPr algn="just"/>
          <a:r>
            <a:rPr lang="en-GB" sz="1800" dirty="0"/>
            <a:t>The NHS report stated that 15% higher absenteeism rate among female night shift workers compared to daytime colleagues over £2.4 billion annually, while staff turnover in night shift role exceed 25% worsening workforce shortage (NHS Digital 2024)</a:t>
          </a:r>
        </a:p>
      </dgm:t>
    </dgm:pt>
    <dgm:pt modelId="{9D3EE667-0492-451C-BD58-87AD4864F108}" type="parTrans" cxnId="{10F9273F-F095-4FDF-A89B-2B1CF1BE3E59}">
      <dgm:prSet/>
      <dgm:spPr/>
      <dgm:t>
        <a:bodyPr/>
        <a:lstStyle/>
        <a:p>
          <a:endParaRPr lang="en-GB"/>
        </a:p>
      </dgm:t>
    </dgm:pt>
    <dgm:pt modelId="{5873847A-1DFD-405C-9B94-A6600B3326BD}" type="sibTrans" cxnId="{10F9273F-F095-4FDF-A89B-2B1CF1BE3E59}">
      <dgm:prSet/>
      <dgm:spPr/>
      <dgm:t>
        <a:bodyPr/>
        <a:lstStyle/>
        <a:p>
          <a:endParaRPr lang="en-GB"/>
        </a:p>
      </dgm:t>
    </dgm:pt>
    <dgm:pt modelId="{6B0FF9C7-7258-421F-953B-E3A265516A54}">
      <dgm:prSet phldrT="[Text]" custT="1"/>
      <dgm:spPr/>
      <dgm:t>
        <a:bodyPr/>
        <a:lstStyle/>
        <a:p>
          <a:r>
            <a:rPr lang="en-GB" sz="2000" b="1" dirty="0"/>
            <a:t>Raises employees turnover</a:t>
          </a:r>
        </a:p>
      </dgm:t>
    </dgm:pt>
    <dgm:pt modelId="{0D17E87C-BFD9-49E3-8DD8-18E76576ABE2}" type="parTrans" cxnId="{9C40DC53-4853-4698-8F64-F213F0C23A4A}">
      <dgm:prSet/>
      <dgm:spPr/>
      <dgm:t>
        <a:bodyPr/>
        <a:lstStyle/>
        <a:p>
          <a:endParaRPr lang="en-GB"/>
        </a:p>
      </dgm:t>
    </dgm:pt>
    <dgm:pt modelId="{F2C72FD3-4208-43FA-94F6-BD063C09BCA3}" type="sibTrans" cxnId="{9C40DC53-4853-4698-8F64-F213F0C23A4A}">
      <dgm:prSet/>
      <dgm:spPr/>
      <dgm:t>
        <a:bodyPr/>
        <a:lstStyle/>
        <a:p>
          <a:endParaRPr lang="en-GB"/>
        </a:p>
      </dgm:t>
    </dgm:pt>
    <dgm:pt modelId="{4361858B-D445-4A6B-9428-DA46D522D019}">
      <dgm:prSet phldrT="[Text]" custT="1"/>
      <dgm:spPr/>
      <dgm:t>
        <a:bodyPr/>
        <a:lstStyle/>
        <a:p>
          <a:pPr algn="just"/>
          <a:r>
            <a:rPr lang="en-GB" sz="1800" dirty="0"/>
            <a:t>These pattern raises employees turnover, recruitment costs and operational strain while undermining patients care quality showing urgent requirement for targeted digital intervention (</a:t>
          </a:r>
          <a:r>
            <a:rPr lang="en-GB" sz="1800" dirty="0" err="1"/>
            <a:t>Lecca</a:t>
          </a:r>
          <a:r>
            <a:rPr lang="en-GB" sz="1800" dirty="0"/>
            <a:t> et al., 2023)</a:t>
          </a:r>
        </a:p>
      </dgm:t>
    </dgm:pt>
    <dgm:pt modelId="{1C01CB95-AF28-47B4-8D04-BA7BC860FA1F}" type="parTrans" cxnId="{006FB72B-D81D-4296-9993-C24FECB5CB17}">
      <dgm:prSet/>
      <dgm:spPr/>
      <dgm:t>
        <a:bodyPr/>
        <a:lstStyle/>
        <a:p>
          <a:endParaRPr lang="en-GB"/>
        </a:p>
      </dgm:t>
    </dgm:pt>
    <dgm:pt modelId="{6F8BF5E5-C363-4430-AD5A-C7E2644E9597}" type="sibTrans" cxnId="{006FB72B-D81D-4296-9993-C24FECB5CB17}">
      <dgm:prSet/>
      <dgm:spPr/>
      <dgm:t>
        <a:bodyPr/>
        <a:lstStyle/>
        <a:p>
          <a:endParaRPr lang="en-GB"/>
        </a:p>
      </dgm:t>
    </dgm:pt>
    <dgm:pt modelId="{24E46D03-73B8-4CA4-A32F-E93A48C14746}" type="pres">
      <dgm:prSet presAssocID="{427EF77F-A48B-4933-A0E1-3AB4DB22A10D}" presName="linear" presStyleCnt="0">
        <dgm:presLayoutVars>
          <dgm:dir/>
          <dgm:animLvl val="lvl"/>
          <dgm:resizeHandles val="exact"/>
        </dgm:presLayoutVars>
      </dgm:prSet>
      <dgm:spPr/>
    </dgm:pt>
    <dgm:pt modelId="{C21CA7E2-8131-40AE-B6B0-62EDFDD53DAA}" type="pres">
      <dgm:prSet presAssocID="{C73AC0DE-55A8-4CB5-AAC5-C1813AB9CDD5}" presName="parentLin" presStyleCnt="0"/>
      <dgm:spPr/>
    </dgm:pt>
    <dgm:pt modelId="{E7C1451E-AAD2-4039-B9B0-5F08E500AACF}" type="pres">
      <dgm:prSet presAssocID="{C73AC0DE-55A8-4CB5-AAC5-C1813AB9CDD5}" presName="parentLeftMargin" presStyleLbl="node1" presStyleIdx="0" presStyleCnt="3"/>
      <dgm:spPr/>
    </dgm:pt>
    <dgm:pt modelId="{6B5CBB0A-22BB-4250-A412-0FDAD8DB87FB}" type="pres">
      <dgm:prSet presAssocID="{C73AC0DE-55A8-4CB5-AAC5-C1813AB9CDD5}" presName="parentText" presStyleLbl="node1" presStyleIdx="0" presStyleCnt="3">
        <dgm:presLayoutVars>
          <dgm:chMax val="0"/>
          <dgm:bulletEnabled val="1"/>
        </dgm:presLayoutVars>
      </dgm:prSet>
      <dgm:spPr/>
    </dgm:pt>
    <dgm:pt modelId="{BE9BB32B-24B1-4653-9622-7E7650C538F8}" type="pres">
      <dgm:prSet presAssocID="{C73AC0DE-55A8-4CB5-AAC5-C1813AB9CDD5}" presName="negativeSpace" presStyleCnt="0"/>
      <dgm:spPr/>
    </dgm:pt>
    <dgm:pt modelId="{7ED85167-C99B-495C-A777-32E5CA7CF434}" type="pres">
      <dgm:prSet presAssocID="{C73AC0DE-55A8-4CB5-AAC5-C1813AB9CDD5}" presName="childText" presStyleLbl="conFgAcc1" presStyleIdx="0" presStyleCnt="3" custLinFactNeighborY="24306">
        <dgm:presLayoutVars>
          <dgm:bulletEnabled val="1"/>
        </dgm:presLayoutVars>
      </dgm:prSet>
      <dgm:spPr/>
    </dgm:pt>
    <dgm:pt modelId="{6759A825-418F-4A5D-98B3-40A2A322B9BC}" type="pres">
      <dgm:prSet presAssocID="{327D0641-01D8-4F52-910A-8E45018D3423}" presName="spaceBetweenRectangles" presStyleCnt="0"/>
      <dgm:spPr/>
    </dgm:pt>
    <dgm:pt modelId="{C02E132C-9831-4FFB-BB56-B4FD5313ABA4}" type="pres">
      <dgm:prSet presAssocID="{93D515AE-006A-42D3-B7F6-3FFD54A8333D}" presName="parentLin" presStyleCnt="0"/>
      <dgm:spPr/>
    </dgm:pt>
    <dgm:pt modelId="{661A8CD6-A404-471D-B8FA-168BEDE5D03D}" type="pres">
      <dgm:prSet presAssocID="{93D515AE-006A-42D3-B7F6-3FFD54A8333D}" presName="parentLeftMargin" presStyleLbl="node1" presStyleIdx="0" presStyleCnt="3"/>
      <dgm:spPr/>
    </dgm:pt>
    <dgm:pt modelId="{79BBF7E6-4860-4BDD-8C22-F6D865F07C40}" type="pres">
      <dgm:prSet presAssocID="{93D515AE-006A-42D3-B7F6-3FFD54A8333D}" presName="parentText" presStyleLbl="node1" presStyleIdx="1" presStyleCnt="3" custLinFactNeighborX="3769" custLinFactNeighborY="-4446">
        <dgm:presLayoutVars>
          <dgm:chMax val="0"/>
          <dgm:bulletEnabled val="1"/>
        </dgm:presLayoutVars>
      </dgm:prSet>
      <dgm:spPr/>
    </dgm:pt>
    <dgm:pt modelId="{53242A00-8A60-4755-8C79-340C2B0BCE20}" type="pres">
      <dgm:prSet presAssocID="{93D515AE-006A-42D3-B7F6-3FFD54A8333D}" presName="negativeSpace" presStyleCnt="0"/>
      <dgm:spPr/>
    </dgm:pt>
    <dgm:pt modelId="{86AECADC-E752-47EE-B83A-1BB220EA17DE}" type="pres">
      <dgm:prSet presAssocID="{93D515AE-006A-42D3-B7F6-3FFD54A8333D}" presName="childText" presStyleLbl="conFgAcc1" presStyleIdx="1" presStyleCnt="3">
        <dgm:presLayoutVars>
          <dgm:bulletEnabled val="1"/>
        </dgm:presLayoutVars>
      </dgm:prSet>
      <dgm:spPr/>
    </dgm:pt>
    <dgm:pt modelId="{EB336073-F882-49D4-BCA1-6B8D7266687C}" type="pres">
      <dgm:prSet presAssocID="{6FF14764-BF52-4810-ACA0-75E789D93066}" presName="spaceBetweenRectangles" presStyleCnt="0"/>
      <dgm:spPr/>
    </dgm:pt>
    <dgm:pt modelId="{BD4B6447-53F3-4832-BD18-1C506A13F61E}" type="pres">
      <dgm:prSet presAssocID="{6B0FF9C7-7258-421F-953B-E3A265516A54}" presName="parentLin" presStyleCnt="0"/>
      <dgm:spPr/>
    </dgm:pt>
    <dgm:pt modelId="{BEC5EE6A-472B-416E-917C-348812251B0C}" type="pres">
      <dgm:prSet presAssocID="{6B0FF9C7-7258-421F-953B-E3A265516A54}" presName="parentLeftMargin" presStyleLbl="node1" presStyleIdx="1" presStyleCnt="3"/>
      <dgm:spPr/>
    </dgm:pt>
    <dgm:pt modelId="{A12B5ACA-CCEB-474E-AFBE-9D9EFEEEDB4A}" type="pres">
      <dgm:prSet presAssocID="{6B0FF9C7-7258-421F-953B-E3A265516A54}" presName="parentText" presStyleLbl="node1" presStyleIdx="2" presStyleCnt="3">
        <dgm:presLayoutVars>
          <dgm:chMax val="0"/>
          <dgm:bulletEnabled val="1"/>
        </dgm:presLayoutVars>
      </dgm:prSet>
      <dgm:spPr/>
    </dgm:pt>
    <dgm:pt modelId="{1E4F51C3-E2D3-44DA-9ED3-4529BBFA1232}" type="pres">
      <dgm:prSet presAssocID="{6B0FF9C7-7258-421F-953B-E3A265516A54}" presName="negativeSpace" presStyleCnt="0"/>
      <dgm:spPr/>
    </dgm:pt>
    <dgm:pt modelId="{6C455B0A-06CA-4716-BE88-193DDD61B1A7}" type="pres">
      <dgm:prSet presAssocID="{6B0FF9C7-7258-421F-953B-E3A265516A54}" presName="childText" presStyleLbl="conFgAcc1" presStyleIdx="2" presStyleCnt="3">
        <dgm:presLayoutVars>
          <dgm:bulletEnabled val="1"/>
        </dgm:presLayoutVars>
      </dgm:prSet>
      <dgm:spPr/>
    </dgm:pt>
  </dgm:ptLst>
  <dgm:cxnLst>
    <dgm:cxn modelId="{006FB72B-D81D-4296-9993-C24FECB5CB17}" srcId="{6B0FF9C7-7258-421F-953B-E3A265516A54}" destId="{4361858B-D445-4A6B-9428-DA46D522D019}" srcOrd="0" destOrd="0" parTransId="{1C01CB95-AF28-47B4-8D04-BA7BC860FA1F}" sibTransId="{6F8BF5E5-C363-4430-AD5A-C7E2644E9597}"/>
    <dgm:cxn modelId="{071E932D-01CD-4C12-8CDD-69626DBB38D0}" srcId="{427EF77F-A48B-4933-A0E1-3AB4DB22A10D}" destId="{C73AC0DE-55A8-4CB5-AAC5-C1813AB9CDD5}" srcOrd="0" destOrd="0" parTransId="{21034826-25FC-4AB9-B161-5D18AF54B960}" sibTransId="{327D0641-01D8-4F52-910A-8E45018D3423}"/>
    <dgm:cxn modelId="{AC418532-8ED4-4202-B455-AFBF90EA3EA6}" srcId="{C73AC0DE-55A8-4CB5-AAC5-C1813AB9CDD5}" destId="{878CD33C-8539-4C19-A839-00D8810F6C62}" srcOrd="0" destOrd="0" parTransId="{A9E76DB0-8079-4BFA-AE47-2514BA408F28}" sibTransId="{0781CDC1-2CA1-46B4-ABB9-8D4211F80490}"/>
    <dgm:cxn modelId="{20F1793A-D3BE-4FFF-9E5B-E037E31415D3}" type="presOf" srcId="{6B0FF9C7-7258-421F-953B-E3A265516A54}" destId="{BEC5EE6A-472B-416E-917C-348812251B0C}" srcOrd="0" destOrd="0" presId="urn:microsoft.com/office/officeart/2005/8/layout/list1"/>
    <dgm:cxn modelId="{6E29823A-10FD-45BC-AFE1-6A5C54B43D60}" type="presOf" srcId="{93D515AE-006A-42D3-B7F6-3FFD54A8333D}" destId="{661A8CD6-A404-471D-B8FA-168BEDE5D03D}" srcOrd="0" destOrd="0" presId="urn:microsoft.com/office/officeart/2005/8/layout/list1"/>
    <dgm:cxn modelId="{10F9273F-F095-4FDF-A89B-2B1CF1BE3E59}" srcId="{93D515AE-006A-42D3-B7F6-3FFD54A8333D}" destId="{339F8E6C-D7A0-4955-8E62-976E20727075}" srcOrd="0" destOrd="0" parTransId="{9D3EE667-0492-451C-BD58-87AD4864F108}" sibTransId="{5873847A-1DFD-405C-9B94-A6600B3326BD}"/>
    <dgm:cxn modelId="{6EA6A26B-2654-4AAE-AEB7-675F0C0A69E9}" type="presOf" srcId="{93D515AE-006A-42D3-B7F6-3FFD54A8333D}" destId="{79BBF7E6-4860-4BDD-8C22-F6D865F07C40}" srcOrd="1" destOrd="0" presId="urn:microsoft.com/office/officeart/2005/8/layout/list1"/>
    <dgm:cxn modelId="{9C40DC53-4853-4698-8F64-F213F0C23A4A}" srcId="{427EF77F-A48B-4933-A0E1-3AB4DB22A10D}" destId="{6B0FF9C7-7258-421F-953B-E3A265516A54}" srcOrd="2" destOrd="0" parTransId="{0D17E87C-BFD9-49E3-8DD8-18E76576ABE2}" sibTransId="{F2C72FD3-4208-43FA-94F6-BD063C09BCA3}"/>
    <dgm:cxn modelId="{88DA0059-1246-4553-AD8D-91F678FA6786}" srcId="{427EF77F-A48B-4933-A0E1-3AB4DB22A10D}" destId="{93D515AE-006A-42D3-B7F6-3FFD54A8333D}" srcOrd="1" destOrd="0" parTransId="{93FD3ECE-9CCC-4EA2-86D5-59399CB52F8F}" sibTransId="{6FF14764-BF52-4810-ACA0-75E789D93066}"/>
    <dgm:cxn modelId="{53299879-ED2E-4224-A4C1-166D71A6AEA9}" type="presOf" srcId="{6B0FF9C7-7258-421F-953B-E3A265516A54}" destId="{A12B5ACA-CCEB-474E-AFBE-9D9EFEEEDB4A}" srcOrd="1" destOrd="0" presId="urn:microsoft.com/office/officeart/2005/8/layout/list1"/>
    <dgm:cxn modelId="{F5A39F7D-6AAD-4C8C-A7E6-A0843C89CA15}" type="presOf" srcId="{4361858B-D445-4A6B-9428-DA46D522D019}" destId="{6C455B0A-06CA-4716-BE88-193DDD61B1A7}" srcOrd="0" destOrd="0" presId="urn:microsoft.com/office/officeart/2005/8/layout/list1"/>
    <dgm:cxn modelId="{F1FAA89E-A302-48FD-95CF-BDC1FFB6B453}" type="presOf" srcId="{C73AC0DE-55A8-4CB5-AAC5-C1813AB9CDD5}" destId="{6B5CBB0A-22BB-4250-A412-0FDAD8DB87FB}" srcOrd="1" destOrd="0" presId="urn:microsoft.com/office/officeart/2005/8/layout/list1"/>
    <dgm:cxn modelId="{28BFA4A1-E077-4E90-A352-2362EFEBAA4B}" type="presOf" srcId="{878CD33C-8539-4C19-A839-00D8810F6C62}" destId="{7ED85167-C99B-495C-A777-32E5CA7CF434}" srcOrd="0" destOrd="0" presId="urn:microsoft.com/office/officeart/2005/8/layout/list1"/>
    <dgm:cxn modelId="{73757BCD-DDF4-43A4-A9FE-0A1785460ABF}" type="presOf" srcId="{339F8E6C-D7A0-4955-8E62-976E20727075}" destId="{86AECADC-E752-47EE-B83A-1BB220EA17DE}" srcOrd="0" destOrd="0" presId="urn:microsoft.com/office/officeart/2005/8/layout/list1"/>
    <dgm:cxn modelId="{A61F9AEA-DBA9-4913-8510-051FA7430FFD}" type="presOf" srcId="{C73AC0DE-55A8-4CB5-AAC5-C1813AB9CDD5}" destId="{E7C1451E-AAD2-4039-B9B0-5F08E500AACF}" srcOrd="0" destOrd="0" presId="urn:microsoft.com/office/officeart/2005/8/layout/list1"/>
    <dgm:cxn modelId="{136980FB-785F-44C4-83B9-BD11B16E2498}" type="presOf" srcId="{427EF77F-A48B-4933-A0E1-3AB4DB22A10D}" destId="{24E46D03-73B8-4CA4-A32F-E93A48C14746}" srcOrd="0" destOrd="0" presId="urn:microsoft.com/office/officeart/2005/8/layout/list1"/>
    <dgm:cxn modelId="{D6D18497-516F-499E-BA63-534749DEFF4C}" type="presParOf" srcId="{24E46D03-73B8-4CA4-A32F-E93A48C14746}" destId="{C21CA7E2-8131-40AE-B6B0-62EDFDD53DAA}" srcOrd="0" destOrd="0" presId="urn:microsoft.com/office/officeart/2005/8/layout/list1"/>
    <dgm:cxn modelId="{0FD512A9-C253-4CCA-BF9D-C4FA5CE6E346}" type="presParOf" srcId="{C21CA7E2-8131-40AE-B6B0-62EDFDD53DAA}" destId="{E7C1451E-AAD2-4039-B9B0-5F08E500AACF}" srcOrd="0" destOrd="0" presId="urn:microsoft.com/office/officeart/2005/8/layout/list1"/>
    <dgm:cxn modelId="{CC2543B7-6A79-4087-9AAC-62FB54475B9B}" type="presParOf" srcId="{C21CA7E2-8131-40AE-B6B0-62EDFDD53DAA}" destId="{6B5CBB0A-22BB-4250-A412-0FDAD8DB87FB}" srcOrd="1" destOrd="0" presId="urn:microsoft.com/office/officeart/2005/8/layout/list1"/>
    <dgm:cxn modelId="{7AD20132-4D60-48F6-AA5A-8E209E465E73}" type="presParOf" srcId="{24E46D03-73B8-4CA4-A32F-E93A48C14746}" destId="{BE9BB32B-24B1-4653-9622-7E7650C538F8}" srcOrd="1" destOrd="0" presId="urn:microsoft.com/office/officeart/2005/8/layout/list1"/>
    <dgm:cxn modelId="{3E7422D3-51C0-4BA4-9B2C-46ABC126D413}" type="presParOf" srcId="{24E46D03-73B8-4CA4-A32F-E93A48C14746}" destId="{7ED85167-C99B-495C-A777-32E5CA7CF434}" srcOrd="2" destOrd="0" presId="urn:microsoft.com/office/officeart/2005/8/layout/list1"/>
    <dgm:cxn modelId="{B59C3D1F-48B1-48DC-8FC3-1C6CF53E5136}" type="presParOf" srcId="{24E46D03-73B8-4CA4-A32F-E93A48C14746}" destId="{6759A825-418F-4A5D-98B3-40A2A322B9BC}" srcOrd="3" destOrd="0" presId="urn:microsoft.com/office/officeart/2005/8/layout/list1"/>
    <dgm:cxn modelId="{AA26484D-E5C3-41AD-B3C9-3364145F756A}" type="presParOf" srcId="{24E46D03-73B8-4CA4-A32F-E93A48C14746}" destId="{C02E132C-9831-4FFB-BB56-B4FD5313ABA4}" srcOrd="4" destOrd="0" presId="urn:microsoft.com/office/officeart/2005/8/layout/list1"/>
    <dgm:cxn modelId="{9F731E62-AC7F-4FE2-BD90-3F505A79218B}" type="presParOf" srcId="{C02E132C-9831-4FFB-BB56-B4FD5313ABA4}" destId="{661A8CD6-A404-471D-B8FA-168BEDE5D03D}" srcOrd="0" destOrd="0" presId="urn:microsoft.com/office/officeart/2005/8/layout/list1"/>
    <dgm:cxn modelId="{C380E512-0083-4F5E-91FE-B34930B334F9}" type="presParOf" srcId="{C02E132C-9831-4FFB-BB56-B4FD5313ABA4}" destId="{79BBF7E6-4860-4BDD-8C22-F6D865F07C40}" srcOrd="1" destOrd="0" presId="urn:microsoft.com/office/officeart/2005/8/layout/list1"/>
    <dgm:cxn modelId="{0BC09C83-4563-44C3-B0DE-9EAAE5520423}" type="presParOf" srcId="{24E46D03-73B8-4CA4-A32F-E93A48C14746}" destId="{53242A00-8A60-4755-8C79-340C2B0BCE20}" srcOrd="5" destOrd="0" presId="urn:microsoft.com/office/officeart/2005/8/layout/list1"/>
    <dgm:cxn modelId="{A18E17C5-C1E7-4BFE-862F-80FFCADC94C3}" type="presParOf" srcId="{24E46D03-73B8-4CA4-A32F-E93A48C14746}" destId="{86AECADC-E752-47EE-B83A-1BB220EA17DE}" srcOrd="6" destOrd="0" presId="urn:microsoft.com/office/officeart/2005/8/layout/list1"/>
    <dgm:cxn modelId="{F17BB1CB-F936-4810-917D-B084C6354ED8}" type="presParOf" srcId="{24E46D03-73B8-4CA4-A32F-E93A48C14746}" destId="{EB336073-F882-49D4-BCA1-6B8D7266687C}" srcOrd="7" destOrd="0" presId="urn:microsoft.com/office/officeart/2005/8/layout/list1"/>
    <dgm:cxn modelId="{13FBC066-D0B4-45F0-8E86-04422CABD6C2}" type="presParOf" srcId="{24E46D03-73B8-4CA4-A32F-E93A48C14746}" destId="{BD4B6447-53F3-4832-BD18-1C506A13F61E}" srcOrd="8" destOrd="0" presId="urn:microsoft.com/office/officeart/2005/8/layout/list1"/>
    <dgm:cxn modelId="{38CD5B0E-2CBA-4ECF-93E6-11CD5BA948CC}" type="presParOf" srcId="{BD4B6447-53F3-4832-BD18-1C506A13F61E}" destId="{BEC5EE6A-472B-416E-917C-348812251B0C}" srcOrd="0" destOrd="0" presId="urn:microsoft.com/office/officeart/2005/8/layout/list1"/>
    <dgm:cxn modelId="{2F67DCBD-37AB-4A3B-BAC4-C86844656281}" type="presParOf" srcId="{BD4B6447-53F3-4832-BD18-1C506A13F61E}" destId="{A12B5ACA-CCEB-474E-AFBE-9D9EFEEEDB4A}" srcOrd="1" destOrd="0" presId="urn:microsoft.com/office/officeart/2005/8/layout/list1"/>
    <dgm:cxn modelId="{86311DC6-BD70-4BEC-81D0-9430C66E8FA5}" type="presParOf" srcId="{24E46D03-73B8-4CA4-A32F-E93A48C14746}" destId="{1E4F51C3-E2D3-44DA-9ED3-4529BBFA1232}" srcOrd="9" destOrd="0" presId="urn:microsoft.com/office/officeart/2005/8/layout/list1"/>
    <dgm:cxn modelId="{37BEC583-27D6-42F3-9D47-DBE2B0522230}" type="presParOf" srcId="{24E46D03-73B8-4CA4-A32F-E93A48C14746}" destId="{6C455B0A-06CA-4716-BE88-193DDD61B1A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1452C5C-2025-4A2D-8FA0-17E94BD2C9FF}" type="doc">
      <dgm:prSet loTypeId="urn:microsoft.com/office/officeart/2005/8/layout/hProcess4" loCatId="process" qsTypeId="urn:microsoft.com/office/officeart/2005/8/quickstyle/3d2" qsCatId="3D" csTypeId="urn:microsoft.com/office/officeart/2005/8/colors/accent1_2" csCatId="accent1" phldr="1"/>
      <dgm:spPr/>
      <dgm:t>
        <a:bodyPr/>
        <a:lstStyle/>
        <a:p>
          <a:endParaRPr lang="en-GB"/>
        </a:p>
      </dgm:t>
    </dgm:pt>
    <dgm:pt modelId="{93E5D4C1-B6DF-4C08-B945-C78B5BEB86B1}">
      <dgm:prSet phldrT="[Text]" custT="1"/>
      <dgm:spPr/>
      <dgm:t>
        <a:bodyPr/>
        <a:lstStyle/>
        <a:p>
          <a:r>
            <a:rPr lang="en-GB" sz="2400" b="1" dirty="0">
              <a:effectLst>
                <a:outerShdw blurRad="38100" dist="38100" dir="2700000" algn="tl">
                  <a:srgbClr val="000000">
                    <a:alpha val="43137"/>
                  </a:srgbClr>
                </a:outerShdw>
              </a:effectLst>
            </a:rPr>
            <a:t>Inputs </a:t>
          </a:r>
          <a:endParaRPr lang="en-GB" sz="2400" dirty="0">
            <a:effectLst>
              <a:outerShdw blurRad="38100" dist="38100" dir="2700000" algn="tl">
                <a:srgbClr val="000000">
                  <a:alpha val="43137"/>
                </a:srgbClr>
              </a:outerShdw>
            </a:effectLst>
          </a:endParaRPr>
        </a:p>
      </dgm:t>
    </dgm:pt>
    <dgm:pt modelId="{F5C9BD86-9980-44C0-884B-8EFB6F25A195}" type="parTrans" cxnId="{593561FD-5DC4-483D-8ADA-9A10E4CF77CC}">
      <dgm:prSet/>
      <dgm:spPr/>
      <dgm:t>
        <a:bodyPr/>
        <a:lstStyle/>
        <a:p>
          <a:endParaRPr lang="en-GB"/>
        </a:p>
      </dgm:t>
    </dgm:pt>
    <dgm:pt modelId="{D98C34C7-6469-432C-BB9B-CFE307C7DC02}" type="sibTrans" cxnId="{593561FD-5DC4-483D-8ADA-9A10E4CF77CC}">
      <dgm:prSet/>
      <dgm:spPr/>
      <dgm:t>
        <a:bodyPr/>
        <a:lstStyle/>
        <a:p>
          <a:endParaRPr lang="en-GB"/>
        </a:p>
      </dgm:t>
    </dgm:pt>
    <dgm:pt modelId="{A6D0F0BD-65A0-46D4-8D10-43A5BC59862B}">
      <dgm:prSet phldrT="[Text]"/>
      <dgm:spPr/>
      <dgm:t>
        <a:bodyPr/>
        <a:lstStyle/>
        <a:p>
          <a:pPr algn="just"/>
          <a:r>
            <a:rPr lang="en-GB" dirty="0"/>
            <a:t>App developers, NHS collaborators, Funding, Employee training resources</a:t>
          </a:r>
        </a:p>
      </dgm:t>
    </dgm:pt>
    <dgm:pt modelId="{A4441B88-0CA2-46B9-A7E5-7A6A8C08C92B}" type="parTrans" cxnId="{4A31F106-5467-46B8-9A7A-5F08C1AE59EA}">
      <dgm:prSet/>
      <dgm:spPr/>
      <dgm:t>
        <a:bodyPr/>
        <a:lstStyle/>
        <a:p>
          <a:endParaRPr lang="en-GB"/>
        </a:p>
      </dgm:t>
    </dgm:pt>
    <dgm:pt modelId="{0931364F-A032-4C7D-A626-BF356E682901}" type="sibTrans" cxnId="{4A31F106-5467-46B8-9A7A-5F08C1AE59EA}">
      <dgm:prSet/>
      <dgm:spPr/>
      <dgm:t>
        <a:bodyPr/>
        <a:lstStyle/>
        <a:p>
          <a:endParaRPr lang="en-GB"/>
        </a:p>
      </dgm:t>
    </dgm:pt>
    <dgm:pt modelId="{CD892F15-DAE6-4B4F-92E7-CD76846DE678}">
      <dgm:prSet phldrT="[Text]" custT="1"/>
      <dgm:spPr/>
      <dgm:t>
        <a:bodyPr/>
        <a:lstStyle/>
        <a:p>
          <a:r>
            <a:rPr lang="en-GB" sz="2400" b="1" dirty="0">
              <a:effectLst>
                <a:outerShdw blurRad="38100" dist="38100" dir="2700000" algn="tl">
                  <a:srgbClr val="000000">
                    <a:alpha val="43137"/>
                  </a:srgbClr>
                </a:outerShdw>
              </a:effectLst>
            </a:rPr>
            <a:t>Activities </a:t>
          </a:r>
          <a:endParaRPr lang="en-GB" sz="2400" dirty="0">
            <a:effectLst>
              <a:outerShdw blurRad="38100" dist="38100" dir="2700000" algn="tl">
                <a:srgbClr val="000000">
                  <a:alpha val="43137"/>
                </a:srgbClr>
              </a:outerShdw>
            </a:effectLst>
          </a:endParaRPr>
        </a:p>
      </dgm:t>
    </dgm:pt>
    <dgm:pt modelId="{8B4C2471-374A-4EA3-ACD6-C13DD85C65EF}" type="parTrans" cxnId="{83B5D55D-EC5F-4F38-B7EF-4E476A457E89}">
      <dgm:prSet/>
      <dgm:spPr/>
      <dgm:t>
        <a:bodyPr/>
        <a:lstStyle/>
        <a:p>
          <a:endParaRPr lang="en-GB"/>
        </a:p>
      </dgm:t>
    </dgm:pt>
    <dgm:pt modelId="{99D25462-C77D-4A97-BD7B-5097F8FC697C}" type="sibTrans" cxnId="{83B5D55D-EC5F-4F38-B7EF-4E476A457E89}">
      <dgm:prSet/>
      <dgm:spPr/>
      <dgm:t>
        <a:bodyPr/>
        <a:lstStyle/>
        <a:p>
          <a:endParaRPr lang="en-GB"/>
        </a:p>
      </dgm:t>
    </dgm:pt>
    <dgm:pt modelId="{284C80E9-FD1F-429A-8622-92927D74897B}">
      <dgm:prSet phldrT="[Text]"/>
      <dgm:spPr/>
      <dgm:t>
        <a:bodyPr/>
        <a:lstStyle/>
        <a:p>
          <a:pPr algn="just"/>
          <a:r>
            <a:rPr lang="en-GB" dirty="0"/>
            <a:t>Pilot examining, app co design, protection and wellbeing prompts</a:t>
          </a:r>
        </a:p>
      </dgm:t>
    </dgm:pt>
    <dgm:pt modelId="{1F217B14-4575-46CA-B759-2EEE3693F533}" type="parTrans" cxnId="{9CF298FF-DF1A-48CE-BC8F-B19244C217A2}">
      <dgm:prSet/>
      <dgm:spPr/>
      <dgm:t>
        <a:bodyPr/>
        <a:lstStyle/>
        <a:p>
          <a:endParaRPr lang="en-GB"/>
        </a:p>
      </dgm:t>
    </dgm:pt>
    <dgm:pt modelId="{61ED4DFA-EA70-402A-8FAB-B7281E5332BA}" type="sibTrans" cxnId="{9CF298FF-DF1A-48CE-BC8F-B19244C217A2}">
      <dgm:prSet/>
      <dgm:spPr/>
      <dgm:t>
        <a:bodyPr/>
        <a:lstStyle/>
        <a:p>
          <a:endParaRPr lang="en-GB"/>
        </a:p>
      </dgm:t>
    </dgm:pt>
    <dgm:pt modelId="{0C852046-E858-4F32-AD40-E4A1A44BEEA8}">
      <dgm:prSet phldrT="[Text]" custT="1"/>
      <dgm:spPr/>
      <dgm:t>
        <a:bodyPr/>
        <a:lstStyle/>
        <a:p>
          <a:r>
            <a:rPr lang="en-GB" sz="2400" b="1" dirty="0">
              <a:effectLst>
                <a:outerShdw blurRad="38100" dist="38100" dir="2700000" algn="tl">
                  <a:srgbClr val="000000">
                    <a:alpha val="43137"/>
                  </a:srgbClr>
                </a:outerShdw>
              </a:effectLst>
            </a:rPr>
            <a:t>Outputs</a:t>
          </a:r>
          <a:r>
            <a:rPr lang="en-GB" sz="3900" b="1" dirty="0"/>
            <a:t> </a:t>
          </a:r>
          <a:endParaRPr lang="en-GB" sz="3900" dirty="0"/>
        </a:p>
      </dgm:t>
    </dgm:pt>
    <dgm:pt modelId="{2F1D871D-E6E9-43CA-8590-8FFFB347A5C9}" type="parTrans" cxnId="{6F8FBAE9-4010-44D0-871A-B0E4AFED608B}">
      <dgm:prSet/>
      <dgm:spPr/>
      <dgm:t>
        <a:bodyPr/>
        <a:lstStyle/>
        <a:p>
          <a:endParaRPr lang="en-GB"/>
        </a:p>
      </dgm:t>
    </dgm:pt>
    <dgm:pt modelId="{243FBA15-5896-4300-A4DB-54587321CA42}" type="sibTrans" cxnId="{6F8FBAE9-4010-44D0-871A-B0E4AFED608B}">
      <dgm:prSet/>
      <dgm:spPr/>
      <dgm:t>
        <a:bodyPr/>
        <a:lstStyle/>
        <a:p>
          <a:endParaRPr lang="en-GB"/>
        </a:p>
      </dgm:t>
    </dgm:pt>
    <dgm:pt modelId="{A49AFD2D-881E-41B5-827A-0AA30037F109}">
      <dgm:prSet phldrT="[Text]"/>
      <dgm:spPr/>
      <dgm:t>
        <a:bodyPr/>
        <a:lstStyle/>
        <a:p>
          <a:pPr algn="just"/>
          <a:r>
            <a:rPr lang="en-GB" dirty="0"/>
            <a:t>Involvement parameters, app downloads, accomplishment surveys</a:t>
          </a:r>
        </a:p>
      </dgm:t>
    </dgm:pt>
    <dgm:pt modelId="{98F742EB-1483-4A46-AA2C-8B62369C9CBC}" type="parTrans" cxnId="{E9870004-1EA3-496F-9146-28042E24DE2F}">
      <dgm:prSet/>
      <dgm:spPr/>
      <dgm:t>
        <a:bodyPr/>
        <a:lstStyle/>
        <a:p>
          <a:endParaRPr lang="en-GB"/>
        </a:p>
      </dgm:t>
    </dgm:pt>
    <dgm:pt modelId="{945E9567-6540-4C05-BCE3-0E44BE451FD1}" type="sibTrans" cxnId="{E9870004-1EA3-496F-9146-28042E24DE2F}">
      <dgm:prSet/>
      <dgm:spPr/>
      <dgm:t>
        <a:bodyPr/>
        <a:lstStyle/>
        <a:p>
          <a:endParaRPr lang="en-GB"/>
        </a:p>
      </dgm:t>
    </dgm:pt>
    <dgm:pt modelId="{2ECF84EC-874C-4C09-B252-26F8374DD8A9}" type="pres">
      <dgm:prSet presAssocID="{11452C5C-2025-4A2D-8FA0-17E94BD2C9FF}" presName="Name0" presStyleCnt="0">
        <dgm:presLayoutVars>
          <dgm:dir/>
          <dgm:animLvl val="lvl"/>
          <dgm:resizeHandles val="exact"/>
        </dgm:presLayoutVars>
      </dgm:prSet>
      <dgm:spPr/>
    </dgm:pt>
    <dgm:pt modelId="{F813DDF0-4C6E-4063-894D-39E41DEC1720}" type="pres">
      <dgm:prSet presAssocID="{11452C5C-2025-4A2D-8FA0-17E94BD2C9FF}" presName="tSp" presStyleCnt="0"/>
      <dgm:spPr/>
    </dgm:pt>
    <dgm:pt modelId="{41FC4536-96A4-4013-92C1-40C7B9B5CECA}" type="pres">
      <dgm:prSet presAssocID="{11452C5C-2025-4A2D-8FA0-17E94BD2C9FF}" presName="bSp" presStyleCnt="0"/>
      <dgm:spPr/>
    </dgm:pt>
    <dgm:pt modelId="{6E6EF3EB-948E-487E-9993-DAB78B403A7D}" type="pres">
      <dgm:prSet presAssocID="{11452C5C-2025-4A2D-8FA0-17E94BD2C9FF}" presName="process" presStyleCnt="0"/>
      <dgm:spPr/>
    </dgm:pt>
    <dgm:pt modelId="{A7C1ED8F-300C-4AF0-B8F7-2D49C86FB7CE}" type="pres">
      <dgm:prSet presAssocID="{93E5D4C1-B6DF-4C08-B945-C78B5BEB86B1}" presName="composite1" presStyleCnt="0"/>
      <dgm:spPr/>
    </dgm:pt>
    <dgm:pt modelId="{76969F15-236A-4EC0-B4FC-E2292045147A}" type="pres">
      <dgm:prSet presAssocID="{93E5D4C1-B6DF-4C08-B945-C78B5BEB86B1}" presName="dummyNode1" presStyleLbl="node1" presStyleIdx="0" presStyleCnt="3"/>
      <dgm:spPr/>
    </dgm:pt>
    <dgm:pt modelId="{4477CBC5-32DA-4BE4-9506-485E2EC823A7}" type="pres">
      <dgm:prSet presAssocID="{93E5D4C1-B6DF-4C08-B945-C78B5BEB86B1}" presName="childNode1" presStyleLbl="bgAcc1" presStyleIdx="0" presStyleCnt="3" custLinFactNeighborY="2493">
        <dgm:presLayoutVars>
          <dgm:bulletEnabled val="1"/>
        </dgm:presLayoutVars>
      </dgm:prSet>
      <dgm:spPr/>
    </dgm:pt>
    <dgm:pt modelId="{A15576C6-9394-4E78-A585-A50FD37248D3}" type="pres">
      <dgm:prSet presAssocID="{93E5D4C1-B6DF-4C08-B945-C78B5BEB86B1}" presName="childNode1tx" presStyleLbl="bgAcc1" presStyleIdx="0" presStyleCnt="3">
        <dgm:presLayoutVars>
          <dgm:bulletEnabled val="1"/>
        </dgm:presLayoutVars>
      </dgm:prSet>
      <dgm:spPr/>
    </dgm:pt>
    <dgm:pt modelId="{0F0BFE94-FE25-47DC-B4C2-3904E5695F40}" type="pres">
      <dgm:prSet presAssocID="{93E5D4C1-B6DF-4C08-B945-C78B5BEB86B1}" presName="parentNode1" presStyleLbl="node1" presStyleIdx="0" presStyleCnt="3">
        <dgm:presLayoutVars>
          <dgm:chMax val="1"/>
          <dgm:bulletEnabled val="1"/>
        </dgm:presLayoutVars>
      </dgm:prSet>
      <dgm:spPr/>
    </dgm:pt>
    <dgm:pt modelId="{06148257-5305-4D3D-9E85-A5D6A459E27E}" type="pres">
      <dgm:prSet presAssocID="{93E5D4C1-B6DF-4C08-B945-C78B5BEB86B1}" presName="connSite1" presStyleCnt="0"/>
      <dgm:spPr/>
    </dgm:pt>
    <dgm:pt modelId="{B4E892F2-A413-4357-B83B-BA7DE1F0D80C}" type="pres">
      <dgm:prSet presAssocID="{D98C34C7-6469-432C-BB9B-CFE307C7DC02}" presName="Name9" presStyleLbl="sibTrans2D1" presStyleIdx="0" presStyleCnt="2"/>
      <dgm:spPr/>
    </dgm:pt>
    <dgm:pt modelId="{87CE3132-64E6-4D26-9B9E-13CF0FBEF41A}" type="pres">
      <dgm:prSet presAssocID="{CD892F15-DAE6-4B4F-92E7-CD76846DE678}" presName="composite2" presStyleCnt="0"/>
      <dgm:spPr/>
    </dgm:pt>
    <dgm:pt modelId="{66315D3B-7CD9-4F34-A27F-0A772342E658}" type="pres">
      <dgm:prSet presAssocID="{CD892F15-DAE6-4B4F-92E7-CD76846DE678}" presName="dummyNode2" presStyleLbl="node1" presStyleIdx="0" presStyleCnt="3"/>
      <dgm:spPr/>
    </dgm:pt>
    <dgm:pt modelId="{DBFD3FFC-A0FD-48B3-AF6D-3567A807DA3F}" type="pres">
      <dgm:prSet presAssocID="{CD892F15-DAE6-4B4F-92E7-CD76846DE678}" presName="childNode2" presStyleLbl="bgAcc1" presStyleIdx="1" presStyleCnt="3">
        <dgm:presLayoutVars>
          <dgm:bulletEnabled val="1"/>
        </dgm:presLayoutVars>
      </dgm:prSet>
      <dgm:spPr/>
    </dgm:pt>
    <dgm:pt modelId="{A0CCD2B4-3947-4160-8003-77FD429CC7E1}" type="pres">
      <dgm:prSet presAssocID="{CD892F15-DAE6-4B4F-92E7-CD76846DE678}" presName="childNode2tx" presStyleLbl="bgAcc1" presStyleIdx="1" presStyleCnt="3">
        <dgm:presLayoutVars>
          <dgm:bulletEnabled val="1"/>
        </dgm:presLayoutVars>
      </dgm:prSet>
      <dgm:spPr/>
    </dgm:pt>
    <dgm:pt modelId="{261C23B3-F2A1-480C-A7C7-E1724361552A}" type="pres">
      <dgm:prSet presAssocID="{CD892F15-DAE6-4B4F-92E7-CD76846DE678}" presName="parentNode2" presStyleLbl="node1" presStyleIdx="1" presStyleCnt="3">
        <dgm:presLayoutVars>
          <dgm:chMax val="0"/>
          <dgm:bulletEnabled val="1"/>
        </dgm:presLayoutVars>
      </dgm:prSet>
      <dgm:spPr/>
    </dgm:pt>
    <dgm:pt modelId="{CA9959F6-89AB-44AF-B657-05C34F1E4CC0}" type="pres">
      <dgm:prSet presAssocID="{CD892F15-DAE6-4B4F-92E7-CD76846DE678}" presName="connSite2" presStyleCnt="0"/>
      <dgm:spPr/>
    </dgm:pt>
    <dgm:pt modelId="{BC585287-BE18-4031-987B-F55325A865B5}" type="pres">
      <dgm:prSet presAssocID="{99D25462-C77D-4A97-BD7B-5097F8FC697C}" presName="Name18" presStyleLbl="sibTrans2D1" presStyleIdx="1" presStyleCnt="2"/>
      <dgm:spPr/>
    </dgm:pt>
    <dgm:pt modelId="{F53EA576-6073-4C2E-880F-423A5D502263}" type="pres">
      <dgm:prSet presAssocID="{0C852046-E858-4F32-AD40-E4A1A44BEEA8}" presName="composite1" presStyleCnt="0"/>
      <dgm:spPr/>
    </dgm:pt>
    <dgm:pt modelId="{0AAD85D7-B604-4BE7-8FCE-770FA6BD5AC7}" type="pres">
      <dgm:prSet presAssocID="{0C852046-E858-4F32-AD40-E4A1A44BEEA8}" presName="dummyNode1" presStyleLbl="node1" presStyleIdx="1" presStyleCnt="3"/>
      <dgm:spPr/>
    </dgm:pt>
    <dgm:pt modelId="{32858D41-ADDF-462F-9D1C-BEF0F4D30F29}" type="pres">
      <dgm:prSet presAssocID="{0C852046-E858-4F32-AD40-E4A1A44BEEA8}" presName="childNode1" presStyleLbl="bgAcc1" presStyleIdx="2" presStyleCnt="3">
        <dgm:presLayoutVars>
          <dgm:bulletEnabled val="1"/>
        </dgm:presLayoutVars>
      </dgm:prSet>
      <dgm:spPr/>
    </dgm:pt>
    <dgm:pt modelId="{4E115FFD-55D3-449E-AE12-D7763C3B4570}" type="pres">
      <dgm:prSet presAssocID="{0C852046-E858-4F32-AD40-E4A1A44BEEA8}" presName="childNode1tx" presStyleLbl="bgAcc1" presStyleIdx="2" presStyleCnt="3">
        <dgm:presLayoutVars>
          <dgm:bulletEnabled val="1"/>
        </dgm:presLayoutVars>
      </dgm:prSet>
      <dgm:spPr/>
    </dgm:pt>
    <dgm:pt modelId="{0CB3E045-7075-4CA9-890B-58BCB7BFBB32}" type="pres">
      <dgm:prSet presAssocID="{0C852046-E858-4F32-AD40-E4A1A44BEEA8}" presName="parentNode1" presStyleLbl="node1" presStyleIdx="2" presStyleCnt="3">
        <dgm:presLayoutVars>
          <dgm:chMax val="1"/>
          <dgm:bulletEnabled val="1"/>
        </dgm:presLayoutVars>
      </dgm:prSet>
      <dgm:spPr/>
    </dgm:pt>
    <dgm:pt modelId="{1FCFE457-B5D4-4F95-81F6-7189E1FB19BD}" type="pres">
      <dgm:prSet presAssocID="{0C852046-E858-4F32-AD40-E4A1A44BEEA8}" presName="connSite1" presStyleCnt="0"/>
      <dgm:spPr/>
    </dgm:pt>
  </dgm:ptLst>
  <dgm:cxnLst>
    <dgm:cxn modelId="{2D5FDE01-01A9-4562-9BCB-CAB106FE3C6C}" type="presOf" srcId="{0C852046-E858-4F32-AD40-E4A1A44BEEA8}" destId="{0CB3E045-7075-4CA9-890B-58BCB7BFBB32}" srcOrd="0" destOrd="0" presId="urn:microsoft.com/office/officeart/2005/8/layout/hProcess4"/>
    <dgm:cxn modelId="{E9870004-1EA3-496F-9146-28042E24DE2F}" srcId="{0C852046-E858-4F32-AD40-E4A1A44BEEA8}" destId="{A49AFD2D-881E-41B5-827A-0AA30037F109}" srcOrd="0" destOrd="0" parTransId="{98F742EB-1483-4A46-AA2C-8B62369C9CBC}" sibTransId="{945E9567-6540-4C05-BCE3-0E44BE451FD1}"/>
    <dgm:cxn modelId="{4A31F106-5467-46B8-9A7A-5F08C1AE59EA}" srcId="{93E5D4C1-B6DF-4C08-B945-C78B5BEB86B1}" destId="{A6D0F0BD-65A0-46D4-8D10-43A5BC59862B}" srcOrd="0" destOrd="0" parTransId="{A4441B88-0CA2-46B9-A7E5-7A6A8C08C92B}" sibTransId="{0931364F-A032-4C7D-A626-BF356E682901}"/>
    <dgm:cxn modelId="{D91ECD3B-02E5-4DD6-9614-D39A9BE8FD45}" type="presOf" srcId="{A6D0F0BD-65A0-46D4-8D10-43A5BC59862B}" destId="{4477CBC5-32DA-4BE4-9506-485E2EC823A7}" srcOrd="0" destOrd="0" presId="urn:microsoft.com/office/officeart/2005/8/layout/hProcess4"/>
    <dgm:cxn modelId="{83B5D55D-EC5F-4F38-B7EF-4E476A457E89}" srcId="{11452C5C-2025-4A2D-8FA0-17E94BD2C9FF}" destId="{CD892F15-DAE6-4B4F-92E7-CD76846DE678}" srcOrd="1" destOrd="0" parTransId="{8B4C2471-374A-4EA3-ACD6-C13DD85C65EF}" sibTransId="{99D25462-C77D-4A97-BD7B-5097F8FC697C}"/>
    <dgm:cxn modelId="{84BACA6C-02BB-468B-B631-3683156441E5}" type="presOf" srcId="{93E5D4C1-B6DF-4C08-B945-C78B5BEB86B1}" destId="{0F0BFE94-FE25-47DC-B4C2-3904E5695F40}" srcOrd="0" destOrd="0" presId="urn:microsoft.com/office/officeart/2005/8/layout/hProcess4"/>
    <dgm:cxn modelId="{A06BFD6D-51A8-4309-824C-357BA178F07F}" type="presOf" srcId="{284C80E9-FD1F-429A-8622-92927D74897B}" destId="{DBFD3FFC-A0FD-48B3-AF6D-3567A807DA3F}" srcOrd="0" destOrd="0" presId="urn:microsoft.com/office/officeart/2005/8/layout/hProcess4"/>
    <dgm:cxn modelId="{C86EAE71-441D-4323-A51E-D2AF26BF1772}" type="presOf" srcId="{284C80E9-FD1F-429A-8622-92927D74897B}" destId="{A0CCD2B4-3947-4160-8003-77FD429CC7E1}" srcOrd="1" destOrd="0" presId="urn:microsoft.com/office/officeart/2005/8/layout/hProcess4"/>
    <dgm:cxn modelId="{45A330A0-E654-4BEC-820E-A41636D1D13D}" type="presOf" srcId="{CD892F15-DAE6-4B4F-92E7-CD76846DE678}" destId="{261C23B3-F2A1-480C-A7C7-E1724361552A}" srcOrd="0" destOrd="0" presId="urn:microsoft.com/office/officeart/2005/8/layout/hProcess4"/>
    <dgm:cxn modelId="{E67114A9-291B-41A2-B48C-3C0C132A4B17}" type="presOf" srcId="{A49AFD2D-881E-41B5-827A-0AA30037F109}" destId="{32858D41-ADDF-462F-9D1C-BEF0F4D30F29}" srcOrd="0" destOrd="0" presId="urn:microsoft.com/office/officeart/2005/8/layout/hProcess4"/>
    <dgm:cxn modelId="{59F8EBB6-C6F3-44F9-BAB7-EE71B2AD9930}" type="presOf" srcId="{A6D0F0BD-65A0-46D4-8D10-43A5BC59862B}" destId="{A15576C6-9394-4E78-A585-A50FD37248D3}" srcOrd="1" destOrd="0" presId="urn:microsoft.com/office/officeart/2005/8/layout/hProcess4"/>
    <dgm:cxn modelId="{4DA0C7B8-2211-4F42-B514-9CCE487CD51D}" type="presOf" srcId="{D98C34C7-6469-432C-BB9B-CFE307C7DC02}" destId="{B4E892F2-A413-4357-B83B-BA7DE1F0D80C}" srcOrd="0" destOrd="0" presId="urn:microsoft.com/office/officeart/2005/8/layout/hProcess4"/>
    <dgm:cxn modelId="{CA9A3ACA-722F-4BA5-92D7-62E12CE88B67}" type="presOf" srcId="{11452C5C-2025-4A2D-8FA0-17E94BD2C9FF}" destId="{2ECF84EC-874C-4C09-B252-26F8374DD8A9}" srcOrd="0" destOrd="0" presId="urn:microsoft.com/office/officeart/2005/8/layout/hProcess4"/>
    <dgm:cxn modelId="{8581FACA-36BF-424D-B7B3-6679D0774F00}" type="presOf" srcId="{A49AFD2D-881E-41B5-827A-0AA30037F109}" destId="{4E115FFD-55D3-449E-AE12-D7763C3B4570}" srcOrd="1" destOrd="0" presId="urn:microsoft.com/office/officeart/2005/8/layout/hProcess4"/>
    <dgm:cxn modelId="{2B308EDF-01A8-4274-A055-E879A04B44DD}" type="presOf" srcId="{99D25462-C77D-4A97-BD7B-5097F8FC697C}" destId="{BC585287-BE18-4031-987B-F55325A865B5}" srcOrd="0" destOrd="0" presId="urn:microsoft.com/office/officeart/2005/8/layout/hProcess4"/>
    <dgm:cxn modelId="{6F8FBAE9-4010-44D0-871A-B0E4AFED608B}" srcId="{11452C5C-2025-4A2D-8FA0-17E94BD2C9FF}" destId="{0C852046-E858-4F32-AD40-E4A1A44BEEA8}" srcOrd="2" destOrd="0" parTransId="{2F1D871D-E6E9-43CA-8590-8FFFB347A5C9}" sibTransId="{243FBA15-5896-4300-A4DB-54587321CA42}"/>
    <dgm:cxn modelId="{593561FD-5DC4-483D-8ADA-9A10E4CF77CC}" srcId="{11452C5C-2025-4A2D-8FA0-17E94BD2C9FF}" destId="{93E5D4C1-B6DF-4C08-B945-C78B5BEB86B1}" srcOrd="0" destOrd="0" parTransId="{F5C9BD86-9980-44C0-884B-8EFB6F25A195}" sibTransId="{D98C34C7-6469-432C-BB9B-CFE307C7DC02}"/>
    <dgm:cxn modelId="{9CF298FF-DF1A-48CE-BC8F-B19244C217A2}" srcId="{CD892F15-DAE6-4B4F-92E7-CD76846DE678}" destId="{284C80E9-FD1F-429A-8622-92927D74897B}" srcOrd="0" destOrd="0" parTransId="{1F217B14-4575-46CA-B759-2EEE3693F533}" sibTransId="{61ED4DFA-EA70-402A-8FAB-B7281E5332BA}"/>
    <dgm:cxn modelId="{5EBEC9B0-8C17-4C96-84F7-464175B2545F}" type="presParOf" srcId="{2ECF84EC-874C-4C09-B252-26F8374DD8A9}" destId="{F813DDF0-4C6E-4063-894D-39E41DEC1720}" srcOrd="0" destOrd="0" presId="urn:microsoft.com/office/officeart/2005/8/layout/hProcess4"/>
    <dgm:cxn modelId="{67918541-2C1A-4AA2-863F-ED79690EA2CF}" type="presParOf" srcId="{2ECF84EC-874C-4C09-B252-26F8374DD8A9}" destId="{41FC4536-96A4-4013-92C1-40C7B9B5CECA}" srcOrd="1" destOrd="0" presId="urn:microsoft.com/office/officeart/2005/8/layout/hProcess4"/>
    <dgm:cxn modelId="{CF3D972C-91F8-4355-8698-D3367F4AEF5E}" type="presParOf" srcId="{2ECF84EC-874C-4C09-B252-26F8374DD8A9}" destId="{6E6EF3EB-948E-487E-9993-DAB78B403A7D}" srcOrd="2" destOrd="0" presId="urn:microsoft.com/office/officeart/2005/8/layout/hProcess4"/>
    <dgm:cxn modelId="{C9695A1D-3353-47C4-8755-1102E63D1DC4}" type="presParOf" srcId="{6E6EF3EB-948E-487E-9993-DAB78B403A7D}" destId="{A7C1ED8F-300C-4AF0-B8F7-2D49C86FB7CE}" srcOrd="0" destOrd="0" presId="urn:microsoft.com/office/officeart/2005/8/layout/hProcess4"/>
    <dgm:cxn modelId="{96E629F8-986E-4497-9722-51CEDF04CA2F}" type="presParOf" srcId="{A7C1ED8F-300C-4AF0-B8F7-2D49C86FB7CE}" destId="{76969F15-236A-4EC0-B4FC-E2292045147A}" srcOrd="0" destOrd="0" presId="urn:microsoft.com/office/officeart/2005/8/layout/hProcess4"/>
    <dgm:cxn modelId="{A6F29BC2-172B-405F-812C-872DAFBFB0B7}" type="presParOf" srcId="{A7C1ED8F-300C-4AF0-B8F7-2D49C86FB7CE}" destId="{4477CBC5-32DA-4BE4-9506-485E2EC823A7}" srcOrd="1" destOrd="0" presId="urn:microsoft.com/office/officeart/2005/8/layout/hProcess4"/>
    <dgm:cxn modelId="{E960F869-043A-460A-A339-1078459463FE}" type="presParOf" srcId="{A7C1ED8F-300C-4AF0-B8F7-2D49C86FB7CE}" destId="{A15576C6-9394-4E78-A585-A50FD37248D3}" srcOrd="2" destOrd="0" presId="urn:microsoft.com/office/officeart/2005/8/layout/hProcess4"/>
    <dgm:cxn modelId="{809FADDD-B36E-459C-800F-32A51DA35E4A}" type="presParOf" srcId="{A7C1ED8F-300C-4AF0-B8F7-2D49C86FB7CE}" destId="{0F0BFE94-FE25-47DC-B4C2-3904E5695F40}" srcOrd="3" destOrd="0" presId="urn:microsoft.com/office/officeart/2005/8/layout/hProcess4"/>
    <dgm:cxn modelId="{4E1C2EFE-1377-43F1-AE30-34C2FE5D8420}" type="presParOf" srcId="{A7C1ED8F-300C-4AF0-B8F7-2D49C86FB7CE}" destId="{06148257-5305-4D3D-9E85-A5D6A459E27E}" srcOrd="4" destOrd="0" presId="urn:microsoft.com/office/officeart/2005/8/layout/hProcess4"/>
    <dgm:cxn modelId="{BF73C186-50D4-49BC-8D7C-B848286CA508}" type="presParOf" srcId="{6E6EF3EB-948E-487E-9993-DAB78B403A7D}" destId="{B4E892F2-A413-4357-B83B-BA7DE1F0D80C}" srcOrd="1" destOrd="0" presId="urn:microsoft.com/office/officeart/2005/8/layout/hProcess4"/>
    <dgm:cxn modelId="{9B8741AD-299C-4532-861F-AE46FB9B8CD1}" type="presParOf" srcId="{6E6EF3EB-948E-487E-9993-DAB78B403A7D}" destId="{87CE3132-64E6-4D26-9B9E-13CF0FBEF41A}" srcOrd="2" destOrd="0" presId="urn:microsoft.com/office/officeart/2005/8/layout/hProcess4"/>
    <dgm:cxn modelId="{F0DC1159-653E-4C4F-BA07-AC0C305AD849}" type="presParOf" srcId="{87CE3132-64E6-4D26-9B9E-13CF0FBEF41A}" destId="{66315D3B-7CD9-4F34-A27F-0A772342E658}" srcOrd="0" destOrd="0" presId="urn:microsoft.com/office/officeart/2005/8/layout/hProcess4"/>
    <dgm:cxn modelId="{C80FC108-CF25-4A31-914D-B00A0AE1D45D}" type="presParOf" srcId="{87CE3132-64E6-4D26-9B9E-13CF0FBEF41A}" destId="{DBFD3FFC-A0FD-48B3-AF6D-3567A807DA3F}" srcOrd="1" destOrd="0" presId="urn:microsoft.com/office/officeart/2005/8/layout/hProcess4"/>
    <dgm:cxn modelId="{4C7A378D-4D03-4458-AA38-B321653C9C1B}" type="presParOf" srcId="{87CE3132-64E6-4D26-9B9E-13CF0FBEF41A}" destId="{A0CCD2B4-3947-4160-8003-77FD429CC7E1}" srcOrd="2" destOrd="0" presId="urn:microsoft.com/office/officeart/2005/8/layout/hProcess4"/>
    <dgm:cxn modelId="{EB98AF2E-696B-49FB-A8D6-94E93D1EBA05}" type="presParOf" srcId="{87CE3132-64E6-4D26-9B9E-13CF0FBEF41A}" destId="{261C23B3-F2A1-480C-A7C7-E1724361552A}" srcOrd="3" destOrd="0" presId="urn:microsoft.com/office/officeart/2005/8/layout/hProcess4"/>
    <dgm:cxn modelId="{86035C26-F78F-4A67-8EC1-22834142103C}" type="presParOf" srcId="{87CE3132-64E6-4D26-9B9E-13CF0FBEF41A}" destId="{CA9959F6-89AB-44AF-B657-05C34F1E4CC0}" srcOrd="4" destOrd="0" presId="urn:microsoft.com/office/officeart/2005/8/layout/hProcess4"/>
    <dgm:cxn modelId="{42F485F5-08B5-4E9B-A0EC-6D037B24DE5C}" type="presParOf" srcId="{6E6EF3EB-948E-487E-9993-DAB78B403A7D}" destId="{BC585287-BE18-4031-987B-F55325A865B5}" srcOrd="3" destOrd="0" presId="urn:microsoft.com/office/officeart/2005/8/layout/hProcess4"/>
    <dgm:cxn modelId="{D40FBFD6-F19B-45CC-BACB-D9FB37B433F9}" type="presParOf" srcId="{6E6EF3EB-948E-487E-9993-DAB78B403A7D}" destId="{F53EA576-6073-4C2E-880F-423A5D502263}" srcOrd="4" destOrd="0" presId="urn:microsoft.com/office/officeart/2005/8/layout/hProcess4"/>
    <dgm:cxn modelId="{C1B17BA7-A9EF-4DC7-B84E-7B9F250FF4FE}" type="presParOf" srcId="{F53EA576-6073-4C2E-880F-423A5D502263}" destId="{0AAD85D7-B604-4BE7-8FCE-770FA6BD5AC7}" srcOrd="0" destOrd="0" presId="urn:microsoft.com/office/officeart/2005/8/layout/hProcess4"/>
    <dgm:cxn modelId="{12410AFA-8CEF-450F-BAA1-5737449E3575}" type="presParOf" srcId="{F53EA576-6073-4C2E-880F-423A5D502263}" destId="{32858D41-ADDF-462F-9D1C-BEF0F4D30F29}" srcOrd="1" destOrd="0" presId="urn:microsoft.com/office/officeart/2005/8/layout/hProcess4"/>
    <dgm:cxn modelId="{C3BFEBF6-DD6D-4436-8591-8885DFBACEFE}" type="presParOf" srcId="{F53EA576-6073-4C2E-880F-423A5D502263}" destId="{4E115FFD-55D3-449E-AE12-D7763C3B4570}" srcOrd="2" destOrd="0" presId="urn:microsoft.com/office/officeart/2005/8/layout/hProcess4"/>
    <dgm:cxn modelId="{2059431F-A95C-40A7-A257-5DC9A8100DFC}" type="presParOf" srcId="{F53EA576-6073-4C2E-880F-423A5D502263}" destId="{0CB3E045-7075-4CA9-890B-58BCB7BFBB32}" srcOrd="3" destOrd="0" presId="urn:microsoft.com/office/officeart/2005/8/layout/hProcess4"/>
    <dgm:cxn modelId="{1B78E3B6-D53D-4A89-A13F-A467422FF8E7}" type="presParOf" srcId="{F53EA576-6073-4C2E-880F-423A5D502263}" destId="{1FCFE457-B5D4-4F95-81F6-7189E1FB19BD}"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1452C5C-2025-4A2D-8FA0-17E94BD2C9FF}" type="doc">
      <dgm:prSet loTypeId="urn:microsoft.com/office/officeart/2005/8/layout/hProcess4" loCatId="process" qsTypeId="urn:microsoft.com/office/officeart/2005/8/quickstyle/3d2" qsCatId="3D" csTypeId="urn:microsoft.com/office/officeart/2005/8/colors/accent1_2" csCatId="accent1" phldr="1"/>
      <dgm:spPr/>
      <dgm:t>
        <a:bodyPr/>
        <a:lstStyle/>
        <a:p>
          <a:endParaRPr lang="en-GB"/>
        </a:p>
      </dgm:t>
    </dgm:pt>
    <dgm:pt modelId="{93E5D4C1-B6DF-4C08-B945-C78B5BEB86B1}">
      <dgm:prSet phldrT="[Text]"/>
      <dgm:spPr/>
      <dgm:t>
        <a:bodyPr/>
        <a:lstStyle/>
        <a:p>
          <a:r>
            <a:rPr lang="en-GB" b="1" dirty="0">
              <a:effectLst>
                <a:outerShdw blurRad="38100" dist="38100" dir="2700000" algn="tl">
                  <a:srgbClr val="000000">
                    <a:alpha val="43137"/>
                  </a:srgbClr>
                </a:outerShdw>
              </a:effectLst>
            </a:rPr>
            <a:t>Consequences </a:t>
          </a:r>
          <a:endParaRPr lang="en-GB" dirty="0">
            <a:effectLst>
              <a:outerShdw blurRad="38100" dist="38100" dir="2700000" algn="tl">
                <a:srgbClr val="000000">
                  <a:alpha val="43137"/>
                </a:srgbClr>
              </a:outerShdw>
            </a:effectLst>
          </a:endParaRPr>
        </a:p>
      </dgm:t>
    </dgm:pt>
    <dgm:pt modelId="{F5C9BD86-9980-44C0-884B-8EFB6F25A195}" type="parTrans" cxnId="{593561FD-5DC4-483D-8ADA-9A10E4CF77CC}">
      <dgm:prSet/>
      <dgm:spPr/>
      <dgm:t>
        <a:bodyPr/>
        <a:lstStyle/>
        <a:p>
          <a:endParaRPr lang="en-GB"/>
        </a:p>
      </dgm:t>
    </dgm:pt>
    <dgm:pt modelId="{D98C34C7-6469-432C-BB9B-CFE307C7DC02}" type="sibTrans" cxnId="{593561FD-5DC4-483D-8ADA-9A10E4CF77CC}">
      <dgm:prSet/>
      <dgm:spPr/>
      <dgm:t>
        <a:bodyPr/>
        <a:lstStyle/>
        <a:p>
          <a:endParaRPr lang="en-GB"/>
        </a:p>
      </dgm:t>
    </dgm:pt>
    <dgm:pt modelId="{A6D0F0BD-65A0-46D4-8D10-43A5BC59862B}">
      <dgm:prSet phldrT="[Text]"/>
      <dgm:spPr/>
      <dgm:t>
        <a:bodyPr/>
        <a:lstStyle/>
        <a:p>
          <a:pPr algn="just"/>
          <a:r>
            <a:rPr lang="en-GB" dirty="0"/>
            <a:t>Diminish stress, enhanced witnessed safety, minimised absenteeism</a:t>
          </a:r>
        </a:p>
      </dgm:t>
    </dgm:pt>
    <dgm:pt modelId="{A4441B88-0CA2-46B9-A7E5-7A6A8C08C92B}" type="parTrans" cxnId="{4A31F106-5467-46B8-9A7A-5F08C1AE59EA}">
      <dgm:prSet/>
      <dgm:spPr/>
      <dgm:t>
        <a:bodyPr/>
        <a:lstStyle/>
        <a:p>
          <a:endParaRPr lang="en-GB"/>
        </a:p>
      </dgm:t>
    </dgm:pt>
    <dgm:pt modelId="{0931364F-A032-4C7D-A626-BF356E682901}" type="sibTrans" cxnId="{4A31F106-5467-46B8-9A7A-5F08C1AE59EA}">
      <dgm:prSet/>
      <dgm:spPr/>
      <dgm:t>
        <a:bodyPr/>
        <a:lstStyle/>
        <a:p>
          <a:endParaRPr lang="en-GB"/>
        </a:p>
      </dgm:t>
    </dgm:pt>
    <dgm:pt modelId="{CD892F15-DAE6-4B4F-92E7-CD76846DE678}">
      <dgm:prSet phldrT="[Text]"/>
      <dgm:spPr/>
      <dgm:t>
        <a:bodyPr/>
        <a:lstStyle/>
        <a:p>
          <a:r>
            <a:rPr lang="en-GB" b="1" dirty="0">
              <a:effectLst>
                <a:outerShdw blurRad="38100" dist="38100" dir="2700000" algn="tl">
                  <a:srgbClr val="000000">
                    <a:alpha val="43137"/>
                  </a:srgbClr>
                </a:outerShdw>
              </a:effectLst>
            </a:rPr>
            <a:t>Impact </a:t>
          </a:r>
          <a:endParaRPr lang="en-GB" dirty="0">
            <a:effectLst>
              <a:outerShdw blurRad="38100" dist="38100" dir="2700000" algn="tl">
                <a:srgbClr val="000000">
                  <a:alpha val="43137"/>
                </a:srgbClr>
              </a:outerShdw>
            </a:effectLst>
          </a:endParaRPr>
        </a:p>
      </dgm:t>
    </dgm:pt>
    <dgm:pt modelId="{8B4C2471-374A-4EA3-ACD6-C13DD85C65EF}" type="parTrans" cxnId="{83B5D55D-EC5F-4F38-B7EF-4E476A457E89}">
      <dgm:prSet/>
      <dgm:spPr/>
      <dgm:t>
        <a:bodyPr/>
        <a:lstStyle/>
        <a:p>
          <a:endParaRPr lang="en-GB"/>
        </a:p>
      </dgm:t>
    </dgm:pt>
    <dgm:pt modelId="{99D25462-C77D-4A97-BD7B-5097F8FC697C}" type="sibTrans" cxnId="{83B5D55D-EC5F-4F38-B7EF-4E476A457E89}">
      <dgm:prSet/>
      <dgm:spPr/>
      <dgm:t>
        <a:bodyPr/>
        <a:lstStyle/>
        <a:p>
          <a:endParaRPr lang="en-GB"/>
        </a:p>
      </dgm:t>
    </dgm:pt>
    <dgm:pt modelId="{284C80E9-FD1F-429A-8622-92927D74897B}">
      <dgm:prSet phldrT="[Text]"/>
      <dgm:spPr/>
      <dgm:t>
        <a:bodyPr/>
        <a:lstStyle/>
        <a:p>
          <a:pPr algn="just"/>
          <a:r>
            <a:rPr lang="en-GB" dirty="0"/>
            <a:t>Developed women staffs health and betterment and protected night shift ambiance</a:t>
          </a:r>
        </a:p>
      </dgm:t>
    </dgm:pt>
    <dgm:pt modelId="{1F217B14-4575-46CA-B759-2EEE3693F533}" type="parTrans" cxnId="{9CF298FF-DF1A-48CE-BC8F-B19244C217A2}">
      <dgm:prSet/>
      <dgm:spPr/>
      <dgm:t>
        <a:bodyPr/>
        <a:lstStyle/>
        <a:p>
          <a:endParaRPr lang="en-GB"/>
        </a:p>
      </dgm:t>
    </dgm:pt>
    <dgm:pt modelId="{61ED4DFA-EA70-402A-8FAB-B7281E5332BA}" type="sibTrans" cxnId="{9CF298FF-DF1A-48CE-BC8F-B19244C217A2}">
      <dgm:prSet/>
      <dgm:spPr/>
      <dgm:t>
        <a:bodyPr/>
        <a:lstStyle/>
        <a:p>
          <a:endParaRPr lang="en-GB"/>
        </a:p>
      </dgm:t>
    </dgm:pt>
    <dgm:pt modelId="{2ECF84EC-874C-4C09-B252-26F8374DD8A9}" type="pres">
      <dgm:prSet presAssocID="{11452C5C-2025-4A2D-8FA0-17E94BD2C9FF}" presName="Name0" presStyleCnt="0">
        <dgm:presLayoutVars>
          <dgm:dir/>
          <dgm:animLvl val="lvl"/>
          <dgm:resizeHandles val="exact"/>
        </dgm:presLayoutVars>
      </dgm:prSet>
      <dgm:spPr/>
    </dgm:pt>
    <dgm:pt modelId="{F813DDF0-4C6E-4063-894D-39E41DEC1720}" type="pres">
      <dgm:prSet presAssocID="{11452C5C-2025-4A2D-8FA0-17E94BD2C9FF}" presName="tSp" presStyleCnt="0"/>
      <dgm:spPr/>
    </dgm:pt>
    <dgm:pt modelId="{41FC4536-96A4-4013-92C1-40C7B9B5CECA}" type="pres">
      <dgm:prSet presAssocID="{11452C5C-2025-4A2D-8FA0-17E94BD2C9FF}" presName="bSp" presStyleCnt="0"/>
      <dgm:spPr/>
    </dgm:pt>
    <dgm:pt modelId="{6E6EF3EB-948E-487E-9993-DAB78B403A7D}" type="pres">
      <dgm:prSet presAssocID="{11452C5C-2025-4A2D-8FA0-17E94BD2C9FF}" presName="process" presStyleCnt="0"/>
      <dgm:spPr/>
    </dgm:pt>
    <dgm:pt modelId="{A7C1ED8F-300C-4AF0-B8F7-2D49C86FB7CE}" type="pres">
      <dgm:prSet presAssocID="{93E5D4C1-B6DF-4C08-B945-C78B5BEB86B1}" presName="composite1" presStyleCnt="0"/>
      <dgm:spPr/>
    </dgm:pt>
    <dgm:pt modelId="{76969F15-236A-4EC0-B4FC-E2292045147A}" type="pres">
      <dgm:prSet presAssocID="{93E5D4C1-B6DF-4C08-B945-C78B5BEB86B1}" presName="dummyNode1" presStyleLbl="node1" presStyleIdx="0" presStyleCnt="2"/>
      <dgm:spPr/>
    </dgm:pt>
    <dgm:pt modelId="{4477CBC5-32DA-4BE4-9506-485E2EC823A7}" type="pres">
      <dgm:prSet presAssocID="{93E5D4C1-B6DF-4C08-B945-C78B5BEB86B1}" presName="childNode1" presStyleLbl="bgAcc1" presStyleIdx="0" presStyleCnt="2">
        <dgm:presLayoutVars>
          <dgm:bulletEnabled val="1"/>
        </dgm:presLayoutVars>
      </dgm:prSet>
      <dgm:spPr/>
    </dgm:pt>
    <dgm:pt modelId="{A15576C6-9394-4E78-A585-A50FD37248D3}" type="pres">
      <dgm:prSet presAssocID="{93E5D4C1-B6DF-4C08-B945-C78B5BEB86B1}" presName="childNode1tx" presStyleLbl="bgAcc1" presStyleIdx="0" presStyleCnt="2">
        <dgm:presLayoutVars>
          <dgm:bulletEnabled val="1"/>
        </dgm:presLayoutVars>
      </dgm:prSet>
      <dgm:spPr/>
    </dgm:pt>
    <dgm:pt modelId="{0F0BFE94-FE25-47DC-B4C2-3904E5695F40}" type="pres">
      <dgm:prSet presAssocID="{93E5D4C1-B6DF-4C08-B945-C78B5BEB86B1}" presName="parentNode1" presStyleLbl="node1" presStyleIdx="0" presStyleCnt="2">
        <dgm:presLayoutVars>
          <dgm:chMax val="1"/>
          <dgm:bulletEnabled val="1"/>
        </dgm:presLayoutVars>
      </dgm:prSet>
      <dgm:spPr/>
    </dgm:pt>
    <dgm:pt modelId="{06148257-5305-4D3D-9E85-A5D6A459E27E}" type="pres">
      <dgm:prSet presAssocID="{93E5D4C1-B6DF-4C08-B945-C78B5BEB86B1}" presName="connSite1" presStyleCnt="0"/>
      <dgm:spPr/>
    </dgm:pt>
    <dgm:pt modelId="{B4E892F2-A413-4357-B83B-BA7DE1F0D80C}" type="pres">
      <dgm:prSet presAssocID="{D98C34C7-6469-432C-BB9B-CFE307C7DC02}" presName="Name9" presStyleLbl="sibTrans2D1" presStyleIdx="0" presStyleCnt="1"/>
      <dgm:spPr/>
    </dgm:pt>
    <dgm:pt modelId="{87CE3132-64E6-4D26-9B9E-13CF0FBEF41A}" type="pres">
      <dgm:prSet presAssocID="{CD892F15-DAE6-4B4F-92E7-CD76846DE678}" presName="composite2" presStyleCnt="0"/>
      <dgm:spPr/>
    </dgm:pt>
    <dgm:pt modelId="{66315D3B-7CD9-4F34-A27F-0A772342E658}" type="pres">
      <dgm:prSet presAssocID="{CD892F15-DAE6-4B4F-92E7-CD76846DE678}" presName="dummyNode2" presStyleLbl="node1" presStyleIdx="0" presStyleCnt="2"/>
      <dgm:spPr/>
    </dgm:pt>
    <dgm:pt modelId="{DBFD3FFC-A0FD-48B3-AF6D-3567A807DA3F}" type="pres">
      <dgm:prSet presAssocID="{CD892F15-DAE6-4B4F-92E7-CD76846DE678}" presName="childNode2" presStyleLbl="bgAcc1" presStyleIdx="1" presStyleCnt="2">
        <dgm:presLayoutVars>
          <dgm:bulletEnabled val="1"/>
        </dgm:presLayoutVars>
      </dgm:prSet>
      <dgm:spPr/>
    </dgm:pt>
    <dgm:pt modelId="{A0CCD2B4-3947-4160-8003-77FD429CC7E1}" type="pres">
      <dgm:prSet presAssocID="{CD892F15-DAE6-4B4F-92E7-CD76846DE678}" presName="childNode2tx" presStyleLbl="bgAcc1" presStyleIdx="1" presStyleCnt="2">
        <dgm:presLayoutVars>
          <dgm:bulletEnabled val="1"/>
        </dgm:presLayoutVars>
      </dgm:prSet>
      <dgm:spPr/>
    </dgm:pt>
    <dgm:pt modelId="{261C23B3-F2A1-480C-A7C7-E1724361552A}" type="pres">
      <dgm:prSet presAssocID="{CD892F15-DAE6-4B4F-92E7-CD76846DE678}" presName="parentNode2" presStyleLbl="node1" presStyleIdx="1" presStyleCnt="2">
        <dgm:presLayoutVars>
          <dgm:chMax val="0"/>
          <dgm:bulletEnabled val="1"/>
        </dgm:presLayoutVars>
      </dgm:prSet>
      <dgm:spPr/>
    </dgm:pt>
    <dgm:pt modelId="{CA9959F6-89AB-44AF-B657-05C34F1E4CC0}" type="pres">
      <dgm:prSet presAssocID="{CD892F15-DAE6-4B4F-92E7-CD76846DE678}" presName="connSite2" presStyleCnt="0"/>
      <dgm:spPr/>
    </dgm:pt>
  </dgm:ptLst>
  <dgm:cxnLst>
    <dgm:cxn modelId="{EC548604-4AEF-41C2-985A-B1BB6AD10E83}" type="presOf" srcId="{A6D0F0BD-65A0-46D4-8D10-43A5BC59862B}" destId="{4477CBC5-32DA-4BE4-9506-485E2EC823A7}" srcOrd="0" destOrd="0" presId="urn:microsoft.com/office/officeart/2005/8/layout/hProcess4"/>
    <dgm:cxn modelId="{4A31F106-5467-46B8-9A7A-5F08C1AE59EA}" srcId="{93E5D4C1-B6DF-4C08-B945-C78B5BEB86B1}" destId="{A6D0F0BD-65A0-46D4-8D10-43A5BC59862B}" srcOrd="0" destOrd="0" parTransId="{A4441B88-0CA2-46B9-A7E5-7A6A8C08C92B}" sibTransId="{0931364F-A032-4C7D-A626-BF356E682901}"/>
    <dgm:cxn modelId="{38FF4216-9A91-46FD-9E2D-3E118B3D87ED}" type="presOf" srcId="{CD892F15-DAE6-4B4F-92E7-CD76846DE678}" destId="{261C23B3-F2A1-480C-A7C7-E1724361552A}" srcOrd="0" destOrd="0" presId="urn:microsoft.com/office/officeart/2005/8/layout/hProcess4"/>
    <dgm:cxn modelId="{2F609826-33E2-4BC0-AFBD-8AAC520DD7D8}" type="presOf" srcId="{A6D0F0BD-65A0-46D4-8D10-43A5BC59862B}" destId="{A15576C6-9394-4E78-A585-A50FD37248D3}" srcOrd="1" destOrd="0" presId="urn:microsoft.com/office/officeart/2005/8/layout/hProcess4"/>
    <dgm:cxn modelId="{83B5D55D-EC5F-4F38-B7EF-4E476A457E89}" srcId="{11452C5C-2025-4A2D-8FA0-17E94BD2C9FF}" destId="{CD892F15-DAE6-4B4F-92E7-CD76846DE678}" srcOrd="1" destOrd="0" parTransId="{8B4C2471-374A-4EA3-ACD6-C13DD85C65EF}" sibTransId="{99D25462-C77D-4A97-BD7B-5097F8FC697C}"/>
    <dgm:cxn modelId="{90676477-C65F-4987-B5BB-EE1022D4CC60}" type="presOf" srcId="{284C80E9-FD1F-429A-8622-92927D74897B}" destId="{DBFD3FFC-A0FD-48B3-AF6D-3567A807DA3F}" srcOrd="0" destOrd="0" presId="urn:microsoft.com/office/officeart/2005/8/layout/hProcess4"/>
    <dgm:cxn modelId="{29B004B5-CB92-40FE-A805-A51C9E830EA6}" type="presOf" srcId="{284C80E9-FD1F-429A-8622-92927D74897B}" destId="{A0CCD2B4-3947-4160-8003-77FD429CC7E1}" srcOrd="1" destOrd="0" presId="urn:microsoft.com/office/officeart/2005/8/layout/hProcess4"/>
    <dgm:cxn modelId="{4CF8DAE7-F2ED-447D-9BF2-F10E925CC267}" type="presOf" srcId="{11452C5C-2025-4A2D-8FA0-17E94BD2C9FF}" destId="{2ECF84EC-874C-4C09-B252-26F8374DD8A9}" srcOrd="0" destOrd="0" presId="urn:microsoft.com/office/officeart/2005/8/layout/hProcess4"/>
    <dgm:cxn modelId="{87A849EE-DA56-466F-A57C-DC7EA5E645BA}" type="presOf" srcId="{93E5D4C1-B6DF-4C08-B945-C78B5BEB86B1}" destId="{0F0BFE94-FE25-47DC-B4C2-3904E5695F40}" srcOrd="0" destOrd="0" presId="urn:microsoft.com/office/officeart/2005/8/layout/hProcess4"/>
    <dgm:cxn modelId="{2247F8F0-12D1-4662-AF9A-3F431CA1A773}" type="presOf" srcId="{D98C34C7-6469-432C-BB9B-CFE307C7DC02}" destId="{B4E892F2-A413-4357-B83B-BA7DE1F0D80C}" srcOrd="0" destOrd="0" presId="urn:microsoft.com/office/officeart/2005/8/layout/hProcess4"/>
    <dgm:cxn modelId="{593561FD-5DC4-483D-8ADA-9A10E4CF77CC}" srcId="{11452C5C-2025-4A2D-8FA0-17E94BD2C9FF}" destId="{93E5D4C1-B6DF-4C08-B945-C78B5BEB86B1}" srcOrd="0" destOrd="0" parTransId="{F5C9BD86-9980-44C0-884B-8EFB6F25A195}" sibTransId="{D98C34C7-6469-432C-BB9B-CFE307C7DC02}"/>
    <dgm:cxn modelId="{9CF298FF-DF1A-48CE-BC8F-B19244C217A2}" srcId="{CD892F15-DAE6-4B4F-92E7-CD76846DE678}" destId="{284C80E9-FD1F-429A-8622-92927D74897B}" srcOrd="0" destOrd="0" parTransId="{1F217B14-4575-46CA-B759-2EEE3693F533}" sibTransId="{61ED4DFA-EA70-402A-8FAB-B7281E5332BA}"/>
    <dgm:cxn modelId="{B523000C-13DA-4228-B992-0756685BE94B}" type="presParOf" srcId="{2ECF84EC-874C-4C09-B252-26F8374DD8A9}" destId="{F813DDF0-4C6E-4063-894D-39E41DEC1720}" srcOrd="0" destOrd="0" presId="urn:microsoft.com/office/officeart/2005/8/layout/hProcess4"/>
    <dgm:cxn modelId="{642215FE-40A6-46D0-AC71-9C74916E869C}" type="presParOf" srcId="{2ECF84EC-874C-4C09-B252-26F8374DD8A9}" destId="{41FC4536-96A4-4013-92C1-40C7B9B5CECA}" srcOrd="1" destOrd="0" presId="urn:microsoft.com/office/officeart/2005/8/layout/hProcess4"/>
    <dgm:cxn modelId="{CF32331B-01E4-489F-B64D-DA02C340C3F0}" type="presParOf" srcId="{2ECF84EC-874C-4C09-B252-26F8374DD8A9}" destId="{6E6EF3EB-948E-487E-9993-DAB78B403A7D}" srcOrd="2" destOrd="0" presId="urn:microsoft.com/office/officeart/2005/8/layout/hProcess4"/>
    <dgm:cxn modelId="{46DB9078-A151-49C9-A429-16C6C73AF3D6}" type="presParOf" srcId="{6E6EF3EB-948E-487E-9993-DAB78B403A7D}" destId="{A7C1ED8F-300C-4AF0-B8F7-2D49C86FB7CE}" srcOrd="0" destOrd="0" presId="urn:microsoft.com/office/officeart/2005/8/layout/hProcess4"/>
    <dgm:cxn modelId="{2DFDA80F-BE74-45AE-B5CF-03BA2A13C528}" type="presParOf" srcId="{A7C1ED8F-300C-4AF0-B8F7-2D49C86FB7CE}" destId="{76969F15-236A-4EC0-B4FC-E2292045147A}" srcOrd="0" destOrd="0" presId="urn:microsoft.com/office/officeart/2005/8/layout/hProcess4"/>
    <dgm:cxn modelId="{416E57DA-55BD-41CB-8656-ECA63F63B545}" type="presParOf" srcId="{A7C1ED8F-300C-4AF0-B8F7-2D49C86FB7CE}" destId="{4477CBC5-32DA-4BE4-9506-485E2EC823A7}" srcOrd="1" destOrd="0" presId="urn:microsoft.com/office/officeart/2005/8/layout/hProcess4"/>
    <dgm:cxn modelId="{4688CFFF-2535-4023-B1CE-DEA4393865FB}" type="presParOf" srcId="{A7C1ED8F-300C-4AF0-B8F7-2D49C86FB7CE}" destId="{A15576C6-9394-4E78-A585-A50FD37248D3}" srcOrd="2" destOrd="0" presId="urn:microsoft.com/office/officeart/2005/8/layout/hProcess4"/>
    <dgm:cxn modelId="{8D8D4834-C704-42DA-AA10-2FCC5FDC75B6}" type="presParOf" srcId="{A7C1ED8F-300C-4AF0-B8F7-2D49C86FB7CE}" destId="{0F0BFE94-FE25-47DC-B4C2-3904E5695F40}" srcOrd="3" destOrd="0" presId="urn:microsoft.com/office/officeart/2005/8/layout/hProcess4"/>
    <dgm:cxn modelId="{2B93FE57-9A43-4C23-807D-A56566C08114}" type="presParOf" srcId="{A7C1ED8F-300C-4AF0-B8F7-2D49C86FB7CE}" destId="{06148257-5305-4D3D-9E85-A5D6A459E27E}" srcOrd="4" destOrd="0" presId="urn:microsoft.com/office/officeart/2005/8/layout/hProcess4"/>
    <dgm:cxn modelId="{058173FB-7B76-4291-8135-F6EC109D64CC}" type="presParOf" srcId="{6E6EF3EB-948E-487E-9993-DAB78B403A7D}" destId="{B4E892F2-A413-4357-B83B-BA7DE1F0D80C}" srcOrd="1" destOrd="0" presId="urn:microsoft.com/office/officeart/2005/8/layout/hProcess4"/>
    <dgm:cxn modelId="{E8E96E2A-065F-4B6B-BDEE-EB633EBAA5FC}" type="presParOf" srcId="{6E6EF3EB-948E-487E-9993-DAB78B403A7D}" destId="{87CE3132-64E6-4D26-9B9E-13CF0FBEF41A}" srcOrd="2" destOrd="0" presId="urn:microsoft.com/office/officeart/2005/8/layout/hProcess4"/>
    <dgm:cxn modelId="{9156D759-737C-41D5-BEF6-54587CC3EE08}" type="presParOf" srcId="{87CE3132-64E6-4D26-9B9E-13CF0FBEF41A}" destId="{66315D3B-7CD9-4F34-A27F-0A772342E658}" srcOrd="0" destOrd="0" presId="urn:microsoft.com/office/officeart/2005/8/layout/hProcess4"/>
    <dgm:cxn modelId="{C98A782B-CBC3-4F08-A0AB-84DBADF1D32D}" type="presParOf" srcId="{87CE3132-64E6-4D26-9B9E-13CF0FBEF41A}" destId="{DBFD3FFC-A0FD-48B3-AF6D-3567A807DA3F}" srcOrd="1" destOrd="0" presId="urn:microsoft.com/office/officeart/2005/8/layout/hProcess4"/>
    <dgm:cxn modelId="{D885BF97-40A5-4165-81B6-B3002854C81E}" type="presParOf" srcId="{87CE3132-64E6-4D26-9B9E-13CF0FBEF41A}" destId="{A0CCD2B4-3947-4160-8003-77FD429CC7E1}" srcOrd="2" destOrd="0" presId="urn:microsoft.com/office/officeart/2005/8/layout/hProcess4"/>
    <dgm:cxn modelId="{91CFCA50-2E5B-4805-A2DF-05F7BBF5ED63}" type="presParOf" srcId="{87CE3132-64E6-4D26-9B9E-13CF0FBEF41A}" destId="{261C23B3-F2A1-480C-A7C7-E1724361552A}" srcOrd="3" destOrd="0" presId="urn:microsoft.com/office/officeart/2005/8/layout/hProcess4"/>
    <dgm:cxn modelId="{D170C203-9217-477E-955E-4F26DDD790E4}" type="presParOf" srcId="{87CE3132-64E6-4D26-9B9E-13CF0FBEF41A}" destId="{CA9959F6-89AB-44AF-B657-05C34F1E4CC0}" srcOrd="4" destOrd="0" presId="urn:microsoft.com/office/officeart/2005/8/layout/h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27EF77F-A48B-4933-A0E1-3AB4DB22A10D}"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C73AC0DE-55A8-4CB5-AAC5-C1813AB9CDD5}">
      <dgm:prSet phldrT="[Text]" custT="1"/>
      <dgm:spPr/>
      <dgm:t>
        <a:bodyPr/>
        <a:lstStyle/>
        <a:p>
          <a:r>
            <a:rPr lang="en-GB" sz="2000" b="1" dirty="0"/>
            <a:t>Primary and data security issues </a:t>
          </a:r>
        </a:p>
      </dgm:t>
    </dgm:pt>
    <dgm:pt modelId="{21034826-25FC-4AB9-B161-5D18AF54B960}" type="parTrans" cxnId="{071E932D-01CD-4C12-8CDD-69626DBB38D0}">
      <dgm:prSet/>
      <dgm:spPr/>
      <dgm:t>
        <a:bodyPr/>
        <a:lstStyle/>
        <a:p>
          <a:endParaRPr lang="en-GB"/>
        </a:p>
      </dgm:t>
    </dgm:pt>
    <dgm:pt modelId="{327D0641-01D8-4F52-910A-8E45018D3423}" type="sibTrans" cxnId="{071E932D-01CD-4C12-8CDD-69626DBB38D0}">
      <dgm:prSet/>
      <dgm:spPr/>
      <dgm:t>
        <a:bodyPr/>
        <a:lstStyle/>
        <a:p>
          <a:endParaRPr lang="en-GB"/>
        </a:p>
      </dgm:t>
    </dgm:pt>
    <dgm:pt modelId="{878CD33C-8539-4C19-A839-00D8810F6C62}">
      <dgm:prSet phldrT="[Text]" custT="1"/>
      <dgm:spPr/>
      <dgm:t>
        <a:bodyPr/>
        <a:lstStyle/>
        <a:p>
          <a:pPr algn="just"/>
          <a:r>
            <a:rPr lang="en-GB" sz="1800" dirty="0"/>
            <a:t>Primary and data security issues are the most significant barriers to adoption mainly regarding GPS tracking  (</a:t>
          </a:r>
          <a:r>
            <a:rPr lang="en-GB" sz="1800" dirty="0" err="1"/>
            <a:t>Lecca</a:t>
          </a:r>
          <a:r>
            <a:rPr lang="en-GB" sz="1800" dirty="0"/>
            <a:t> et al., 2023)</a:t>
          </a:r>
        </a:p>
      </dgm:t>
    </dgm:pt>
    <dgm:pt modelId="{A9E76DB0-8079-4BFA-AE47-2514BA408F28}" type="parTrans" cxnId="{AC418532-8ED4-4202-B455-AFBF90EA3EA6}">
      <dgm:prSet/>
      <dgm:spPr/>
      <dgm:t>
        <a:bodyPr/>
        <a:lstStyle/>
        <a:p>
          <a:endParaRPr lang="en-GB"/>
        </a:p>
      </dgm:t>
    </dgm:pt>
    <dgm:pt modelId="{0781CDC1-2CA1-46B4-ABB9-8D4211F80490}" type="sibTrans" cxnId="{AC418532-8ED4-4202-B455-AFBF90EA3EA6}">
      <dgm:prSet/>
      <dgm:spPr/>
      <dgm:t>
        <a:bodyPr/>
        <a:lstStyle/>
        <a:p>
          <a:endParaRPr lang="en-GB"/>
        </a:p>
      </dgm:t>
    </dgm:pt>
    <dgm:pt modelId="{93D515AE-006A-42D3-B7F6-3FFD54A8333D}">
      <dgm:prSet phldrT="[Text]" custT="1"/>
      <dgm:spPr/>
      <dgm:t>
        <a:bodyPr/>
        <a:lstStyle/>
        <a:p>
          <a:r>
            <a:rPr lang="en-GB" sz="2000" b="1" dirty="0"/>
            <a:t>Digital exclusion affect </a:t>
          </a:r>
        </a:p>
      </dgm:t>
    </dgm:pt>
    <dgm:pt modelId="{93FD3ECE-9CCC-4EA2-86D5-59399CB52F8F}" type="parTrans" cxnId="{88DA0059-1246-4553-AD8D-91F678FA6786}">
      <dgm:prSet/>
      <dgm:spPr/>
      <dgm:t>
        <a:bodyPr/>
        <a:lstStyle/>
        <a:p>
          <a:endParaRPr lang="en-GB"/>
        </a:p>
      </dgm:t>
    </dgm:pt>
    <dgm:pt modelId="{6FF14764-BF52-4810-ACA0-75E789D93066}" type="sibTrans" cxnId="{88DA0059-1246-4553-AD8D-91F678FA6786}">
      <dgm:prSet/>
      <dgm:spPr/>
      <dgm:t>
        <a:bodyPr/>
        <a:lstStyle/>
        <a:p>
          <a:endParaRPr lang="en-GB"/>
        </a:p>
      </dgm:t>
    </dgm:pt>
    <dgm:pt modelId="{339F8E6C-D7A0-4955-8E62-976E20727075}">
      <dgm:prSet phldrT="[Text]" custT="1"/>
      <dgm:spPr/>
      <dgm:t>
        <a:bodyPr/>
        <a:lstStyle/>
        <a:p>
          <a:pPr algn="just"/>
          <a:r>
            <a:rPr lang="en-GB" sz="1800" dirty="0"/>
            <a:t>Digital exclusion affect older workers or those with limited skills in Smartphone’s declining equitable access (</a:t>
          </a:r>
          <a:r>
            <a:rPr lang="en-GB" sz="1800" dirty="0" err="1"/>
            <a:t>Ganesan</a:t>
          </a:r>
          <a:r>
            <a:rPr lang="en-GB" sz="1800" dirty="0"/>
            <a:t> et al., 2019)</a:t>
          </a:r>
        </a:p>
      </dgm:t>
    </dgm:pt>
    <dgm:pt modelId="{9D3EE667-0492-451C-BD58-87AD4864F108}" type="parTrans" cxnId="{10F9273F-F095-4FDF-A89B-2B1CF1BE3E59}">
      <dgm:prSet/>
      <dgm:spPr/>
      <dgm:t>
        <a:bodyPr/>
        <a:lstStyle/>
        <a:p>
          <a:endParaRPr lang="en-GB"/>
        </a:p>
      </dgm:t>
    </dgm:pt>
    <dgm:pt modelId="{5873847A-1DFD-405C-9B94-A6600B3326BD}" type="sibTrans" cxnId="{10F9273F-F095-4FDF-A89B-2B1CF1BE3E59}">
      <dgm:prSet/>
      <dgm:spPr/>
      <dgm:t>
        <a:bodyPr/>
        <a:lstStyle/>
        <a:p>
          <a:endParaRPr lang="en-GB"/>
        </a:p>
      </dgm:t>
    </dgm:pt>
    <dgm:pt modelId="{6B0FF9C7-7258-421F-953B-E3A265516A54}">
      <dgm:prSet phldrT="[Text]" custT="1"/>
      <dgm:spPr/>
      <dgm:t>
        <a:bodyPr/>
        <a:lstStyle/>
        <a:p>
          <a:r>
            <a:rPr lang="en-GB" sz="2000" b="1" dirty="0"/>
            <a:t>Cost  &amp; Building trust </a:t>
          </a:r>
        </a:p>
      </dgm:t>
    </dgm:pt>
    <dgm:pt modelId="{0D17E87C-BFD9-49E3-8DD8-18E76576ABE2}" type="parTrans" cxnId="{9C40DC53-4853-4698-8F64-F213F0C23A4A}">
      <dgm:prSet/>
      <dgm:spPr/>
      <dgm:t>
        <a:bodyPr/>
        <a:lstStyle/>
        <a:p>
          <a:endParaRPr lang="en-GB"/>
        </a:p>
      </dgm:t>
    </dgm:pt>
    <dgm:pt modelId="{F2C72FD3-4208-43FA-94F6-BD063C09BCA3}" type="sibTrans" cxnId="{9C40DC53-4853-4698-8F64-F213F0C23A4A}">
      <dgm:prSet/>
      <dgm:spPr/>
      <dgm:t>
        <a:bodyPr/>
        <a:lstStyle/>
        <a:p>
          <a:endParaRPr lang="en-GB"/>
        </a:p>
      </dgm:t>
    </dgm:pt>
    <dgm:pt modelId="{4361858B-D445-4A6B-9428-DA46D522D019}">
      <dgm:prSet phldrT="[Text]" custT="1"/>
      <dgm:spPr/>
      <dgm:t>
        <a:bodyPr/>
        <a:lstStyle/>
        <a:p>
          <a:pPr algn="just"/>
          <a:r>
            <a:rPr lang="en-GB" sz="1800" dirty="0"/>
            <a:t>Cost of maintenance and app update can limit scalability in smaller care and Building trust through transparency and training is vital to reducing these perceived risks </a:t>
          </a:r>
        </a:p>
      </dgm:t>
    </dgm:pt>
    <dgm:pt modelId="{1C01CB95-AF28-47B4-8D04-BA7BC860FA1F}" type="parTrans" cxnId="{006FB72B-D81D-4296-9993-C24FECB5CB17}">
      <dgm:prSet/>
      <dgm:spPr/>
      <dgm:t>
        <a:bodyPr/>
        <a:lstStyle/>
        <a:p>
          <a:endParaRPr lang="en-GB"/>
        </a:p>
      </dgm:t>
    </dgm:pt>
    <dgm:pt modelId="{6F8BF5E5-C363-4430-AD5A-C7E2644E9597}" type="sibTrans" cxnId="{006FB72B-D81D-4296-9993-C24FECB5CB17}">
      <dgm:prSet/>
      <dgm:spPr/>
      <dgm:t>
        <a:bodyPr/>
        <a:lstStyle/>
        <a:p>
          <a:endParaRPr lang="en-GB"/>
        </a:p>
      </dgm:t>
    </dgm:pt>
    <dgm:pt modelId="{F965E1B4-BF8B-41EC-812B-99BFD9E36713}" type="pres">
      <dgm:prSet presAssocID="{427EF77F-A48B-4933-A0E1-3AB4DB22A10D}" presName="theList" presStyleCnt="0">
        <dgm:presLayoutVars>
          <dgm:dir/>
          <dgm:animLvl val="lvl"/>
          <dgm:resizeHandles val="exact"/>
        </dgm:presLayoutVars>
      </dgm:prSet>
      <dgm:spPr/>
    </dgm:pt>
    <dgm:pt modelId="{4DA37BE5-1CE6-4AAE-884F-7CBD91C3F26A}" type="pres">
      <dgm:prSet presAssocID="{C73AC0DE-55A8-4CB5-AAC5-C1813AB9CDD5}" presName="compNode" presStyleCnt="0"/>
      <dgm:spPr/>
    </dgm:pt>
    <dgm:pt modelId="{89165E74-1589-47E2-B5E1-AEE9CF10D8D5}" type="pres">
      <dgm:prSet presAssocID="{C73AC0DE-55A8-4CB5-AAC5-C1813AB9CDD5}" presName="aNode" presStyleLbl="bgShp" presStyleIdx="0" presStyleCnt="3"/>
      <dgm:spPr/>
    </dgm:pt>
    <dgm:pt modelId="{68D0BB02-2E90-46F5-A363-BD296FCFFC50}" type="pres">
      <dgm:prSet presAssocID="{C73AC0DE-55A8-4CB5-AAC5-C1813AB9CDD5}" presName="textNode" presStyleLbl="bgShp" presStyleIdx="0" presStyleCnt="3"/>
      <dgm:spPr/>
    </dgm:pt>
    <dgm:pt modelId="{41C246B5-5EF9-4D64-805A-6B2AFDD3AA21}" type="pres">
      <dgm:prSet presAssocID="{C73AC0DE-55A8-4CB5-AAC5-C1813AB9CDD5}" presName="compChildNode" presStyleCnt="0"/>
      <dgm:spPr/>
    </dgm:pt>
    <dgm:pt modelId="{D772F82B-BB8C-440B-A64C-BC2C347447B5}" type="pres">
      <dgm:prSet presAssocID="{C73AC0DE-55A8-4CB5-AAC5-C1813AB9CDD5}" presName="theInnerList" presStyleCnt="0"/>
      <dgm:spPr/>
    </dgm:pt>
    <dgm:pt modelId="{6898A012-38D7-4B16-B682-C83BD757C809}" type="pres">
      <dgm:prSet presAssocID="{878CD33C-8539-4C19-A839-00D8810F6C62}" presName="childNode" presStyleLbl="node1" presStyleIdx="0" presStyleCnt="3">
        <dgm:presLayoutVars>
          <dgm:bulletEnabled val="1"/>
        </dgm:presLayoutVars>
      </dgm:prSet>
      <dgm:spPr/>
    </dgm:pt>
    <dgm:pt modelId="{29509152-AFE3-4EF8-8471-BBD62248B8C1}" type="pres">
      <dgm:prSet presAssocID="{C73AC0DE-55A8-4CB5-AAC5-C1813AB9CDD5}" presName="aSpace" presStyleCnt="0"/>
      <dgm:spPr/>
    </dgm:pt>
    <dgm:pt modelId="{74E6D60A-6008-414B-B61E-0FF2D30FEDE3}" type="pres">
      <dgm:prSet presAssocID="{93D515AE-006A-42D3-B7F6-3FFD54A8333D}" presName="compNode" presStyleCnt="0"/>
      <dgm:spPr/>
    </dgm:pt>
    <dgm:pt modelId="{787AEB97-9224-4687-BDCA-3145D0A68C39}" type="pres">
      <dgm:prSet presAssocID="{93D515AE-006A-42D3-B7F6-3FFD54A8333D}" presName="aNode" presStyleLbl="bgShp" presStyleIdx="1" presStyleCnt="3"/>
      <dgm:spPr/>
    </dgm:pt>
    <dgm:pt modelId="{91B21111-4090-425B-BE5C-DD9C7EA3631E}" type="pres">
      <dgm:prSet presAssocID="{93D515AE-006A-42D3-B7F6-3FFD54A8333D}" presName="textNode" presStyleLbl="bgShp" presStyleIdx="1" presStyleCnt="3"/>
      <dgm:spPr/>
    </dgm:pt>
    <dgm:pt modelId="{72D90DDB-FC21-4B1F-B017-53194E6D5569}" type="pres">
      <dgm:prSet presAssocID="{93D515AE-006A-42D3-B7F6-3FFD54A8333D}" presName="compChildNode" presStyleCnt="0"/>
      <dgm:spPr/>
    </dgm:pt>
    <dgm:pt modelId="{DACE544F-2755-4681-AA76-A67263FFEEB8}" type="pres">
      <dgm:prSet presAssocID="{93D515AE-006A-42D3-B7F6-3FFD54A8333D}" presName="theInnerList" presStyleCnt="0"/>
      <dgm:spPr/>
    </dgm:pt>
    <dgm:pt modelId="{8C9E1EBB-88CB-4AE9-AEE6-FC5314A64C6B}" type="pres">
      <dgm:prSet presAssocID="{339F8E6C-D7A0-4955-8E62-976E20727075}" presName="childNode" presStyleLbl="node1" presStyleIdx="1" presStyleCnt="3">
        <dgm:presLayoutVars>
          <dgm:bulletEnabled val="1"/>
        </dgm:presLayoutVars>
      </dgm:prSet>
      <dgm:spPr/>
    </dgm:pt>
    <dgm:pt modelId="{A6ED09C2-6941-4993-965C-F67B69F43B07}" type="pres">
      <dgm:prSet presAssocID="{93D515AE-006A-42D3-B7F6-3FFD54A8333D}" presName="aSpace" presStyleCnt="0"/>
      <dgm:spPr/>
    </dgm:pt>
    <dgm:pt modelId="{9AA631BF-0697-4EC7-AB85-8FB2E6292016}" type="pres">
      <dgm:prSet presAssocID="{6B0FF9C7-7258-421F-953B-E3A265516A54}" presName="compNode" presStyleCnt="0"/>
      <dgm:spPr/>
    </dgm:pt>
    <dgm:pt modelId="{B366F4BD-4B46-4F16-BD72-737AB87A6FD9}" type="pres">
      <dgm:prSet presAssocID="{6B0FF9C7-7258-421F-953B-E3A265516A54}" presName="aNode" presStyleLbl="bgShp" presStyleIdx="2" presStyleCnt="3"/>
      <dgm:spPr/>
    </dgm:pt>
    <dgm:pt modelId="{A16D71B4-7DE3-447B-B38C-1584EF0A28AB}" type="pres">
      <dgm:prSet presAssocID="{6B0FF9C7-7258-421F-953B-E3A265516A54}" presName="textNode" presStyleLbl="bgShp" presStyleIdx="2" presStyleCnt="3"/>
      <dgm:spPr/>
    </dgm:pt>
    <dgm:pt modelId="{DCB8942A-AAE6-40A8-AE65-570C04DA0CC8}" type="pres">
      <dgm:prSet presAssocID="{6B0FF9C7-7258-421F-953B-E3A265516A54}" presName="compChildNode" presStyleCnt="0"/>
      <dgm:spPr/>
    </dgm:pt>
    <dgm:pt modelId="{52F374F9-103A-4949-99AE-22887C12370F}" type="pres">
      <dgm:prSet presAssocID="{6B0FF9C7-7258-421F-953B-E3A265516A54}" presName="theInnerList" presStyleCnt="0"/>
      <dgm:spPr/>
    </dgm:pt>
    <dgm:pt modelId="{554E5B00-2EC5-4166-896A-A27ED5907F5F}" type="pres">
      <dgm:prSet presAssocID="{4361858B-D445-4A6B-9428-DA46D522D019}" presName="childNode" presStyleLbl="node1" presStyleIdx="2" presStyleCnt="3">
        <dgm:presLayoutVars>
          <dgm:bulletEnabled val="1"/>
        </dgm:presLayoutVars>
      </dgm:prSet>
      <dgm:spPr/>
    </dgm:pt>
  </dgm:ptLst>
  <dgm:cxnLst>
    <dgm:cxn modelId="{006FB72B-D81D-4296-9993-C24FECB5CB17}" srcId="{6B0FF9C7-7258-421F-953B-E3A265516A54}" destId="{4361858B-D445-4A6B-9428-DA46D522D019}" srcOrd="0" destOrd="0" parTransId="{1C01CB95-AF28-47B4-8D04-BA7BC860FA1F}" sibTransId="{6F8BF5E5-C363-4430-AD5A-C7E2644E9597}"/>
    <dgm:cxn modelId="{071E932D-01CD-4C12-8CDD-69626DBB38D0}" srcId="{427EF77F-A48B-4933-A0E1-3AB4DB22A10D}" destId="{C73AC0DE-55A8-4CB5-AAC5-C1813AB9CDD5}" srcOrd="0" destOrd="0" parTransId="{21034826-25FC-4AB9-B161-5D18AF54B960}" sibTransId="{327D0641-01D8-4F52-910A-8E45018D3423}"/>
    <dgm:cxn modelId="{AC418532-8ED4-4202-B455-AFBF90EA3EA6}" srcId="{C73AC0DE-55A8-4CB5-AAC5-C1813AB9CDD5}" destId="{878CD33C-8539-4C19-A839-00D8810F6C62}" srcOrd="0" destOrd="0" parTransId="{A9E76DB0-8079-4BFA-AE47-2514BA408F28}" sibTransId="{0781CDC1-2CA1-46B4-ABB9-8D4211F80490}"/>
    <dgm:cxn modelId="{10F9273F-F095-4FDF-A89B-2B1CF1BE3E59}" srcId="{93D515AE-006A-42D3-B7F6-3FFD54A8333D}" destId="{339F8E6C-D7A0-4955-8E62-976E20727075}" srcOrd="0" destOrd="0" parTransId="{9D3EE667-0492-451C-BD58-87AD4864F108}" sibTransId="{5873847A-1DFD-405C-9B94-A6600B3326BD}"/>
    <dgm:cxn modelId="{F82FCF63-5982-454F-9B2F-2A3F4ED3EF10}" type="presOf" srcId="{878CD33C-8539-4C19-A839-00D8810F6C62}" destId="{6898A012-38D7-4B16-B682-C83BD757C809}" srcOrd="0" destOrd="0" presId="urn:microsoft.com/office/officeart/2005/8/layout/lProcess2"/>
    <dgm:cxn modelId="{9C40DC53-4853-4698-8F64-F213F0C23A4A}" srcId="{427EF77F-A48B-4933-A0E1-3AB4DB22A10D}" destId="{6B0FF9C7-7258-421F-953B-E3A265516A54}" srcOrd="2" destOrd="0" parTransId="{0D17E87C-BFD9-49E3-8DD8-18E76576ABE2}" sibTransId="{F2C72FD3-4208-43FA-94F6-BD063C09BCA3}"/>
    <dgm:cxn modelId="{EC5D9175-A1FA-4D75-AAB3-7D121FE4F2C3}" type="presOf" srcId="{4361858B-D445-4A6B-9428-DA46D522D019}" destId="{554E5B00-2EC5-4166-896A-A27ED5907F5F}" srcOrd="0" destOrd="0" presId="urn:microsoft.com/office/officeart/2005/8/layout/lProcess2"/>
    <dgm:cxn modelId="{88DA0059-1246-4553-AD8D-91F678FA6786}" srcId="{427EF77F-A48B-4933-A0E1-3AB4DB22A10D}" destId="{93D515AE-006A-42D3-B7F6-3FFD54A8333D}" srcOrd="1" destOrd="0" parTransId="{93FD3ECE-9CCC-4EA2-86D5-59399CB52F8F}" sibTransId="{6FF14764-BF52-4810-ACA0-75E789D93066}"/>
    <dgm:cxn modelId="{F1CD3F7A-7C27-440D-8A21-788CFC021AEB}" type="presOf" srcId="{C73AC0DE-55A8-4CB5-AAC5-C1813AB9CDD5}" destId="{89165E74-1589-47E2-B5E1-AEE9CF10D8D5}" srcOrd="0" destOrd="0" presId="urn:microsoft.com/office/officeart/2005/8/layout/lProcess2"/>
    <dgm:cxn modelId="{E1945187-6015-4BEA-BDFD-D7E1CC6A6A07}" type="presOf" srcId="{93D515AE-006A-42D3-B7F6-3FFD54A8333D}" destId="{91B21111-4090-425B-BE5C-DD9C7EA3631E}" srcOrd="1" destOrd="0" presId="urn:microsoft.com/office/officeart/2005/8/layout/lProcess2"/>
    <dgm:cxn modelId="{E76ADD95-B082-46C4-A3D9-3188B856A8B3}" type="presOf" srcId="{6B0FF9C7-7258-421F-953B-E3A265516A54}" destId="{A16D71B4-7DE3-447B-B38C-1584EF0A28AB}" srcOrd="1" destOrd="0" presId="urn:microsoft.com/office/officeart/2005/8/layout/lProcess2"/>
    <dgm:cxn modelId="{1D3BC1B6-23CD-4925-9AD2-2E84678991BD}" type="presOf" srcId="{427EF77F-A48B-4933-A0E1-3AB4DB22A10D}" destId="{F965E1B4-BF8B-41EC-812B-99BFD9E36713}" srcOrd="0" destOrd="0" presId="urn:microsoft.com/office/officeart/2005/8/layout/lProcess2"/>
    <dgm:cxn modelId="{40EC02CB-719A-4693-BF13-CBD7C739E14C}" type="presOf" srcId="{93D515AE-006A-42D3-B7F6-3FFD54A8333D}" destId="{787AEB97-9224-4687-BDCA-3145D0A68C39}" srcOrd="0" destOrd="0" presId="urn:microsoft.com/office/officeart/2005/8/layout/lProcess2"/>
    <dgm:cxn modelId="{88355CDA-FABB-4ED9-84EA-3051AF8F3C49}" type="presOf" srcId="{339F8E6C-D7A0-4955-8E62-976E20727075}" destId="{8C9E1EBB-88CB-4AE9-AEE6-FC5314A64C6B}" srcOrd="0" destOrd="0" presId="urn:microsoft.com/office/officeart/2005/8/layout/lProcess2"/>
    <dgm:cxn modelId="{32BA2BDB-9812-4F51-8E8D-953F9C7FD8FA}" type="presOf" srcId="{C73AC0DE-55A8-4CB5-AAC5-C1813AB9CDD5}" destId="{68D0BB02-2E90-46F5-A363-BD296FCFFC50}" srcOrd="1" destOrd="0" presId="urn:microsoft.com/office/officeart/2005/8/layout/lProcess2"/>
    <dgm:cxn modelId="{606943F2-DE2B-44FF-BF55-88F1F7C18EF9}" type="presOf" srcId="{6B0FF9C7-7258-421F-953B-E3A265516A54}" destId="{B366F4BD-4B46-4F16-BD72-737AB87A6FD9}" srcOrd="0" destOrd="0" presId="urn:microsoft.com/office/officeart/2005/8/layout/lProcess2"/>
    <dgm:cxn modelId="{4112C00E-DA8F-4EDF-A00D-AD2E4E5CDE35}" type="presParOf" srcId="{F965E1B4-BF8B-41EC-812B-99BFD9E36713}" destId="{4DA37BE5-1CE6-4AAE-884F-7CBD91C3F26A}" srcOrd="0" destOrd="0" presId="urn:microsoft.com/office/officeart/2005/8/layout/lProcess2"/>
    <dgm:cxn modelId="{5D024547-46CF-420A-BC45-24D869F1F39B}" type="presParOf" srcId="{4DA37BE5-1CE6-4AAE-884F-7CBD91C3F26A}" destId="{89165E74-1589-47E2-B5E1-AEE9CF10D8D5}" srcOrd="0" destOrd="0" presId="urn:microsoft.com/office/officeart/2005/8/layout/lProcess2"/>
    <dgm:cxn modelId="{C507B56B-7519-41AF-841D-5A0B9A3CD9C8}" type="presParOf" srcId="{4DA37BE5-1CE6-4AAE-884F-7CBD91C3F26A}" destId="{68D0BB02-2E90-46F5-A363-BD296FCFFC50}" srcOrd="1" destOrd="0" presId="urn:microsoft.com/office/officeart/2005/8/layout/lProcess2"/>
    <dgm:cxn modelId="{42AC1E74-63B6-45CA-8D7C-4354DF7C4195}" type="presParOf" srcId="{4DA37BE5-1CE6-4AAE-884F-7CBD91C3F26A}" destId="{41C246B5-5EF9-4D64-805A-6B2AFDD3AA21}" srcOrd="2" destOrd="0" presId="urn:microsoft.com/office/officeart/2005/8/layout/lProcess2"/>
    <dgm:cxn modelId="{7914058F-6C54-49AB-8D25-B9B314D5EDF2}" type="presParOf" srcId="{41C246B5-5EF9-4D64-805A-6B2AFDD3AA21}" destId="{D772F82B-BB8C-440B-A64C-BC2C347447B5}" srcOrd="0" destOrd="0" presId="urn:microsoft.com/office/officeart/2005/8/layout/lProcess2"/>
    <dgm:cxn modelId="{CC11E748-F861-4D4E-8935-E6D65E362921}" type="presParOf" srcId="{D772F82B-BB8C-440B-A64C-BC2C347447B5}" destId="{6898A012-38D7-4B16-B682-C83BD757C809}" srcOrd="0" destOrd="0" presId="urn:microsoft.com/office/officeart/2005/8/layout/lProcess2"/>
    <dgm:cxn modelId="{286CEFCB-0027-41AF-976A-64A8208DB8E2}" type="presParOf" srcId="{F965E1B4-BF8B-41EC-812B-99BFD9E36713}" destId="{29509152-AFE3-4EF8-8471-BBD62248B8C1}" srcOrd="1" destOrd="0" presId="urn:microsoft.com/office/officeart/2005/8/layout/lProcess2"/>
    <dgm:cxn modelId="{F033BE7D-1569-4262-8D32-99B1DF1C9DFF}" type="presParOf" srcId="{F965E1B4-BF8B-41EC-812B-99BFD9E36713}" destId="{74E6D60A-6008-414B-B61E-0FF2D30FEDE3}" srcOrd="2" destOrd="0" presId="urn:microsoft.com/office/officeart/2005/8/layout/lProcess2"/>
    <dgm:cxn modelId="{AA8D943E-78B3-41D2-90A8-28C60D851C67}" type="presParOf" srcId="{74E6D60A-6008-414B-B61E-0FF2D30FEDE3}" destId="{787AEB97-9224-4687-BDCA-3145D0A68C39}" srcOrd="0" destOrd="0" presId="urn:microsoft.com/office/officeart/2005/8/layout/lProcess2"/>
    <dgm:cxn modelId="{279ED59B-B529-4B83-9FFC-73C9E5A9C36D}" type="presParOf" srcId="{74E6D60A-6008-414B-B61E-0FF2D30FEDE3}" destId="{91B21111-4090-425B-BE5C-DD9C7EA3631E}" srcOrd="1" destOrd="0" presId="urn:microsoft.com/office/officeart/2005/8/layout/lProcess2"/>
    <dgm:cxn modelId="{1F017922-6C37-4C29-9F3C-842F5D0AF6B2}" type="presParOf" srcId="{74E6D60A-6008-414B-B61E-0FF2D30FEDE3}" destId="{72D90DDB-FC21-4B1F-B017-53194E6D5569}" srcOrd="2" destOrd="0" presId="urn:microsoft.com/office/officeart/2005/8/layout/lProcess2"/>
    <dgm:cxn modelId="{9BE485B5-7B29-4611-9264-AD459F697832}" type="presParOf" srcId="{72D90DDB-FC21-4B1F-B017-53194E6D5569}" destId="{DACE544F-2755-4681-AA76-A67263FFEEB8}" srcOrd="0" destOrd="0" presId="urn:microsoft.com/office/officeart/2005/8/layout/lProcess2"/>
    <dgm:cxn modelId="{26085291-F8CC-4CB6-AB66-D0CCC4EE5307}" type="presParOf" srcId="{DACE544F-2755-4681-AA76-A67263FFEEB8}" destId="{8C9E1EBB-88CB-4AE9-AEE6-FC5314A64C6B}" srcOrd="0" destOrd="0" presId="urn:microsoft.com/office/officeart/2005/8/layout/lProcess2"/>
    <dgm:cxn modelId="{DE5CC7C4-044F-400D-8D14-0FD078FA3615}" type="presParOf" srcId="{F965E1B4-BF8B-41EC-812B-99BFD9E36713}" destId="{A6ED09C2-6941-4993-965C-F67B69F43B07}" srcOrd="3" destOrd="0" presId="urn:microsoft.com/office/officeart/2005/8/layout/lProcess2"/>
    <dgm:cxn modelId="{9B3247F9-D46D-4035-8828-7DFFC3E5DBF6}" type="presParOf" srcId="{F965E1B4-BF8B-41EC-812B-99BFD9E36713}" destId="{9AA631BF-0697-4EC7-AB85-8FB2E6292016}" srcOrd="4" destOrd="0" presId="urn:microsoft.com/office/officeart/2005/8/layout/lProcess2"/>
    <dgm:cxn modelId="{4A2CC631-137D-4625-BB6D-A1CCC6C1C6A2}" type="presParOf" srcId="{9AA631BF-0697-4EC7-AB85-8FB2E6292016}" destId="{B366F4BD-4B46-4F16-BD72-737AB87A6FD9}" srcOrd="0" destOrd="0" presId="urn:microsoft.com/office/officeart/2005/8/layout/lProcess2"/>
    <dgm:cxn modelId="{F8252A0D-AFB8-440C-AFA4-1560CCB85FBE}" type="presParOf" srcId="{9AA631BF-0697-4EC7-AB85-8FB2E6292016}" destId="{A16D71B4-7DE3-447B-B38C-1584EF0A28AB}" srcOrd="1" destOrd="0" presId="urn:microsoft.com/office/officeart/2005/8/layout/lProcess2"/>
    <dgm:cxn modelId="{06043425-A962-4D4D-B9E2-44FDD8D9446D}" type="presParOf" srcId="{9AA631BF-0697-4EC7-AB85-8FB2E6292016}" destId="{DCB8942A-AAE6-40A8-AE65-570C04DA0CC8}" srcOrd="2" destOrd="0" presId="urn:microsoft.com/office/officeart/2005/8/layout/lProcess2"/>
    <dgm:cxn modelId="{DCC386EB-F6F7-43AB-9CFF-191C189E6F0A}" type="presParOf" srcId="{DCB8942A-AAE6-40A8-AE65-570C04DA0CC8}" destId="{52F374F9-103A-4949-99AE-22887C12370F}" srcOrd="0" destOrd="0" presId="urn:microsoft.com/office/officeart/2005/8/layout/lProcess2"/>
    <dgm:cxn modelId="{E9E3EC73-55AF-47DC-BF9B-EE3E75D63393}" type="presParOf" srcId="{52F374F9-103A-4949-99AE-22887C12370F}" destId="{554E5B00-2EC5-4166-896A-A27ED5907F5F}" srcOrd="0"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DE20998-4901-41DE-AE8D-355183A64AD3}" type="doc">
      <dgm:prSet loTypeId="urn:microsoft.com/office/officeart/2005/8/layout/vProcess5" loCatId="process" qsTypeId="urn:microsoft.com/office/officeart/2005/8/quickstyle/simple1" qsCatId="simple" csTypeId="urn:microsoft.com/office/officeart/2005/8/colors/accent1_2" csCatId="accent1" phldr="1"/>
      <dgm:spPr/>
    </dgm:pt>
    <dgm:pt modelId="{6F328CA1-C932-449D-9701-E4606753A1C0}">
      <dgm:prSet phldrT="[Text]">
        <dgm:style>
          <a:lnRef idx="2">
            <a:schemeClr val="dk1">
              <a:shade val="50000"/>
            </a:schemeClr>
          </a:lnRef>
          <a:fillRef idx="1">
            <a:schemeClr val="dk1"/>
          </a:fillRef>
          <a:effectRef idx="0">
            <a:schemeClr val="dk1"/>
          </a:effectRef>
          <a:fontRef idx="minor">
            <a:schemeClr val="lt1"/>
          </a:fontRef>
        </dgm:style>
      </dgm:prSet>
      <dgm:spPr/>
      <dgm:t>
        <a:bodyPr/>
        <a:lstStyle/>
        <a:p>
          <a:r>
            <a:rPr lang="en-GB" dirty="0"/>
            <a:t>The collection of wellbeing and location data rise question of autonomy, informed consent and confidentiality (Hansen and Pedersen, 2024)</a:t>
          </a:r>
        </a:p>
      </dgm:t>
    </dgm:pt>
    <dgm:pt modelId="{2DC908D2-A376-4E20-BCFE-FCD4E10DEC66}" type="parTrans" cxnId="{7428A8A8-2A9E-43F9-B7D5-4DE2DE650870}">
      <dgm:prSet/>
      <dgm:spPr/>
      <dgm:t>
        <a:bodyPr/>
        <a:lstStyle/>
        <a:p>
          <a:endParaRPr lang="en-GB"/>
        </a:p>
      </dgm:t>
    </dgm:pt>
    <dgm:pt modelId="{0DBD23D5-6C85-4BAF-87F1-468BC3BA00BA}" type="sibTrans" cxnId="{7428A8A8-2A9E-43F9-B7D5-4DE2DE650870}">
      <dgm:prSet/>
      <dgm:spPr/>
      <dgm:t>
        <a:bodyPr/>
        <a:lstStyle/>
        <a:p>
          <a:endParaRPr lang="en-GB"/>
        </a:p>
      </dgm:t>
    </dgm:pt>
    <dgm:pt modelId="{C62E25A6-1490-4CC2-9E6F-86701CAEB979}">
      <dgm:prSet phldrT="[Text]">
        <dgm:style>
          <a:lnRef idx="2">
            <a:schemeClr val="accent5">
              <a:shade val="50000"/>
            </a:schemeClr>
          </a:lnRef>
          <a:fillRef idx="1">
            <a:schemeClr val="accent5"/>
          </a:fillRef>
          <a:effectRef idx="0">
            <a:schemeClr val="accent5"/>
          </a:effectRef>
          <a:fontRef idx="minor">
            <a:schemeClr val="lt1"/>
          </a:fontRef>
        </dgm:style>
      </dgm:prSet>
      <dgm:spPr/>
      <dgm:t>
        <a:bodyPr/>
        <a:lstStyle/>
        <a:p>
          <a:r>
            <a:rPr lang="en-GB" dirty="0"/>
            <a:t>There is risk of perceived surveillance if GPS data is misused or mismanaged by employers(</a:t>
          </a:r>
          <a:r>
            <a:rPr lang="en-GB" dirty="0" err="1"/>
            <a:t>Lecca</a:t>
          </a:r>
          <a:r>
            <a:rPr lang="en-GB" dirty="0"/>
            <a:t> et al., 2023)</a:t>
          </a:r>
        </a:p>
      </dgm:t>
    </dgm:pt>
    <dgm:pt modelId="{2951D3BA-B200-4636-A8BD-99571FB600D1}" type="parTrans" cxnId="{0C337934-174C-4396-91D2-38360511A440}">
      <dgm:prSet/>
      <dgm:spPr/>
      <dgm:t>
        <a:bodyPr/>
        <a:lstStyle/>
        <a:p>
          <a:endParaRPr lang="en-GB"/>
        </a:p>
      </dgm:t>
    </dgm:pt>
    <dgm:pt modelId="{D6079291-6727-43F3-B00C-E0C2878262D8}" type="sibTrans" cxnId="{0C337934-174C-4396-91D2-38360511A440}">
      <dgm:prSet/>
      <dgm:spPr/>
      <dgm:t>
        <a:bodyPr/>
        <a:lstStyle/>
        <a:p>
          <a:endParaRPr lang="en-GB"/>
        </a:p>
      </dgm:t>
    </dgm:pt>
    <dgm:pt modelId="{88E500BF-691E-4417-8279-AF8698F84480}">
      <dgm:prSet phldrT="[Text]">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GB" dirty="0"/>
            <a:t>Ethical design needs to follow Nuffield Council on Bioethics (2022) principles of privacy, purpose and proportionality limitation </a:t>
          </a:r>
        </a:p>
      </dgm:t>
    </dgm:pt>
    <dgm:pt modelId="{C0D9B4B5-1B46-4613-A683-A1ABAE9C849E}" type="parTrans" cxnId="{A0B5370F-0C55-4ACB-8783-144837ABBA13}">
      <dgm:prSet/>
      <dgm:spPr/>
      <dgm:t>
        <a:bodyPr/>
        <a:lstStyle/>
        <a:p>
          <a:endParaRPr lang="en-GB"/>
        </a:p>
      </dgm:t>
    </dgm:pt>
    <dgm:pt modelId="{198F26B1-A160-4CE3-9AFD-D8238EA07557}" type="sibTrans" cxnId="{A0B5370F-0C55-4ACB-8783-144837ABBA13}">
      <dgm:prSet/>
      <dgm:spPr/>
      <dgm:t>
        <a:bodyPr/>
        <a:lstStyle/>
        <a:p>
          <a:endParaRPr lang="en-GB"/>
        </a:p>
      </dgm:t>
    </dgm:pt>
    <dgm:pt modelId="{CCA6BBC2-7D34-4D2E-8725-2CB55F309AA9}">
      <dgm:prSe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GB" dirty="0"/>
            <a:t>Respecting user autonomy and ensuring voluntary involvement is vital to maintain compliance and trust </a:t>
          </a:r>
        </a:p>
      </dgm:t>
    </dgm:pt>
    <dgm:pt modelId="{3B519222-D0BC-4884-BAA0-346EBFC7B197}" type="parTrans" cxnId="{ABDAB165-4428-4B8B-85BB-5FCBCE2EE7CA}">
      <dgm:prSet/>
      <dgm:spPr/>
      <dgm:t>
        <a:bodyPr/>
        <a:lstStyle/>
        <a:p>
          <a:endParaRPr lang="en-IN"/>
        </a:p>
      </dgm:t>
    </dgm:pt>
    <dgm:pt modelId="{9458E715-88C7-4A43-9E6A-F9031A3BCA46}" type="sibTrans" cxnId="{ABDAB165-4428-4B8B-85BB-5FCBCE2EE7CA}">
      <dgm:prSet/>
      <dgm:spPr/>
      <dgm:t>
        <a:bodyPr/>
        <a:lstStyle/>
        <a:p>
          <a:endParaRPr lang="en-IN"/>
        </a:p>
      </dgm:t>
    </dgm:pt>
    <dgm:pt modelId="{A1D37335-267D-46C4-9ACF-7D7615E80644}" type="pres">
      <dgm:prSet presAssocID="{CDE20998-4901-41DE-AE8D-355183A64AD3}" presName="outerComposite" presStyleCnt="0">
        <dgm:presLayoutVars>
          <dgm:chMax val="5"/>
          <dgm:dir/>
          <dgm:resizeHandles val="exact"/>
        </dgm:presLayoutVars>
      </dgm:prSet>
      <dgm:spPr/>
    </dgm:pt>
    <dgm:pt modelId="{71E35F2F-F737-4F95-BA3A-9DC8D5BC25CC}" type="pres">
      <dgm:prSet presAssocID="{CDE20998-4901-41DE-AE8D-355183A64AD3}" presName="dummyMaxCanvas" presStyleCnt="0">
        <dgm:presLayoutVars/>
      </dgm:prSet>
      <dgm:spPr/>
    </dgm:pt>
    <dgm:pt modelId="{AA5B25C6-093D-4015-B4EF-BF96605B028C}" type="pres">
      <dgm:prSet presAssocID="{CDE20998-4901-41DE-AE8D-355183A64AD3}" presName="FourNodes_1" presStyleLbl="node1" presStyleIdx="0" presStyleCnt="4" custLinFactNeighborY="2455">
        <dgm:presLayoutVars>
          <dgm:bulletEnabled val="1"/>
        </dgm:presLayoutVars>
      </dgm:prSet>
      <dgm:spPr/>
    </dgm:pt>
    <dgm:pt modelId="{DA625CEB-4199-41CA-A6D9-72AD77B094D8}" type="pres">
      <dgm:prSet presAssocID="{CDE20998-4901-41DE-AE8D-355183A64AD3}" presName="FourNodes_2" presStyleLbl="node1" presStyleIdx="1" presStyleCnt="4">
        <dgm:presLayoutVars>
          <dgm:bulletEnabled val="1"/>
        </dgm:presLayoutVars>
      </dgm:prSet>
      <dgm:spPr/>
    </dgm:pt>
    <dgm:pt modelId="{63995E95-53B2-4017-9934-BFAF3D8B4952}" type="pres">
      <dgm:prSet presAssocID="{CDE20998-4901-41DE-AE8D-355183A64AD3}" presName="FourNodes_3" presStyleLbl="node1" presStyleIdx="2" presStyleCnt="4">
        <dgm:presLayoutVars>
          <dgm:bulletEnabled val="1"/>
        </dgm:presLayoutVars>
      </dgm:prSet>
      <dgm:spPr/>
    </dgm:pt>
    <dgm:pt modelId="{E66D2C3C-3D35-49EF-8E76-4C7D82E13BB7}" type="pres">
      <dgm:prSet presAssocID="{CDE20998-4901-41DE-AE8D-355183A64AD3}" presName="FourNodes_4" presStyleLbl="node1" presStyleIdx="3" presStyleCnt="4">
        <dgm:presLayoutVars>
          <dgm:bulletEnabled val="1"/>
        </dgm:presLayoutVars>
      </dgm:prSet>
      <dgm:spPr/>
    </dgm:pt>
    <dgm:pt modelId="{7806C0CF-9F28-43B2-96A7-B0B7756A1491}" type="pres">
      <dgm:prSet presAssocID="{CDE20998-4901-41DE-AE8D-355183A64AD3}" presName="FourConn_1-2" presStyleLbl="fgAccFollowNode1" presStyleIdx="0" presStyleCnt="3">
        <dgm:presLayoutVars>
          <dgm:bulletEnabled val="1"/>
        </dgm:presLayoutVars>
      </dgm:prSet>
      <dgm:spPr/>
    </dgm:pt>
    <dgm:pt modelId="{986400ED-EC8B-498E-811B-74D3C985B60D}" type="pres">
      <dgm:prSet presAssocID="{CDE20998-4901-41DE-AE8D-355183A64AD3}" presName="FourConn_2-3" presStyleLbl="fgAccFollowNode1" presStyleIdx="1" presStyleCnt="3">
        <dgm:presLayoutVars>
          <dgm:bulletEnabled val="1"/>
        </dgm:presLayoutVars>
      </dgm:prSet>
      <dgm:spPr/>
    </dgm:pt>
    <dgm:pt modelId="{953F14BB-9B2B-4AE0-8E43-1B62BB069744}" type="pres">
      <dgm:prSet presAssocID="{CDE20998-4901-41DE-AE8D-355183A64AD3}" presName="FourConn_3-4" presStyleLbl="fgAccFollowNode1" presStyleIdx="2" presStyleCnt="3">
        <dgm:presLayoutVars>
          <dgm:bulletEnabled val="1"/>
        </dgm:presLayoutVars>
      </dgm:prSet>
      <dgm:spPr/>
    </dgm:pt>
    <dgm:pt modelId="{56CCC88E-3EAA-4AF7-B81C-8AE0EEB3B784}" type="pres">
      <dgm:prSet presAssocID="{CDE20998-4901-41DE-AE8D-355183A64AD3}" presName="FourNodes_1_text" presStyleLbl="node1" presStyleIdx="3" presStyleCnt="4">
        <dgm:presLayoutVars>
          <dgm:bulletEnabled val="1"/>
        </dgm:presLayoutVars>
      </dgm:prSet>
      <dgm:spPr/>
    </dgm:pt>
    <dgm:pt modelId="{A564DAD7-1DDA-44DA-A7E8-8085C28EDCEB}" type="pres">
      <dgm:prSet presAssocID="{CDE20998-4901-41DE-AE8D-355183A64AD3}" presName="FourNodes_2_text" presStyleLbl="node1" presStyleIdx="3" presStyleCnt="4">
        <dgm:presLayoutVars>
          <dgm:bulletEnabled val="1"/>
        </dgm:presLayoutVars>
      </dgm:prSet>
      <dgm:spPr/>
    </dgm:pt>
    <dgm:pt modelId="{186B51EF-B43A-44A9-BCA7-D90646471A54}" type="pres">
      <dgm:prSet presAssocID="{CDE20998-4901-41DE-AE8D-355183A64AD3}" presName="FourNodes_3_text" presStyleLbl="node1" presStyleIdx="3" presStyleCnt="4">
        <dgm:presLayoutVars>
          <dgm:bulletEnabled val="1"/>
        </dgm:presLayoutVars>
      </dgm:prSet>
      <dgm:spPr/>
    </dgm:pt>
    <dgm:pt modelId="{19528B00-BB20-4FA5-BB06-98FC169950E4}" type="pres">
      <dgm:prSet presAssocID="{CDE20998-4901-41DE-AE8D-355183A64AD3}" presName="FourNodes_4_text" presStyleLbl="node1" presStyleIdx="3" presStyleCnt="4">
        <dgm:presLayoutVars>
          <dgm:bulletEnabled val="1"/>
        </dgm:presLayoutVars>
      </dgm:prSet>
      <dgm:spPr/>
    </dgm:pt>
  </dgm:ptLst>
  <dgm:cxnLst>
    <dgm:cxn modelId="{377E0C08-D4BF-4411-A84A-291C7A6A35C6}" type="presOf" srcId="{6F328CA1-C932-449D-9701-E4606753A1C0}" destId="{56CCC88E-3EAA-4AF7-B81C-8AE0EEB3B784}" srcOrd="1" destOrd="0" presId="urn:microsoft.com/office/officeart/2005/8/layout/vProcess5"/>
    <dgm:cxn modelId="{A0B5370F-0C55-4ACB-8783-144837ABBA13}" srcId="{CDE20998-4901-41DE-AE8D-355183A64AD3}" destId="{88E500BF-691E-4417-8279-AF8698F84480}" srcOrd="2" destOrd="0" parTransId="{C0D9B4B5-1B46-4613-A683-A1ABAE9C849E}" sibTransId="{198F26B1-A160-4CE3-9AFD-D8238EA07557}"/>
    <dgm:cxn modelId="{9662C51A-B5A2-4B46-8177-DADDCF0784BE}" type="presOf" srcId="{88E500BF-691E-4417-8279-AF8698F84480}" destId="{63995E95-53B2-4017-9934-BFAF3D8B4952}" srcOrd="0" destOrd="0" presId="urn:microsoft.com/office/officeart/2005/8/layout/vProcess5"/>
    <dgm:cxn modelId="{A44F3B2A-EDD1-4FC5-A6FF-C96DB6EA14EB}" type="presOf" srcId="{6F328CA1-C932-449D-9701-E4606753A1C0}" destId="{AA5B25C6-093D-4015-B4EF-BF96605B028C}" srcOrd="0" destOrd="0" presId="urn:microsoft.com/office/officeart/2005/8/layout/vProcess5"/>
    <dgm:cxn modelId="{43A47430-987E-47BA-931D-7F6E4B96145C}" type="presOf" srcId="{CCA6BBC2-7D34-4D2E-8725-2CB55F309AA9}" destId="{E66D2C3C-3D35-49EF-8E76-4C7D82E13BB7}" srcOrd="0" destOrd="0" presId="urn:microsoft.com/office/officeart/2005/8/layout/vProcess5"/>
    <dgm:cxn modelId="{0C337934-174C-4396-91D2-38360511A440}" srcId="{CDE20998-4901-41DE-AE8D-355183A64AD3}" destId="{C62E25A6-1490-4CC2-9E6F-86701CAEB979}" srcOrd="1" destOrd="0" parTransId="{2951D3BA-B200-4636-A8BD-99571FB600D1}" sibTransId="{D6079291-6727-43F3-B00C-E0C2878262D8}"/>
    <dgm:cxn modelId="{ABDAB165-4428-4B8B-85BB-5FCBCE2EE7CA}" srcId="{CDE20998-4901-41DE-AE8D-355183A64AD3}" destId="{CCA6BBC2-7D34-4D2E-8725-2CB55F309AA9}" srcOrd="3" destOrd="0" parTransId="{3B519222-D0BC-4884-BAA0-346EBFC7B197}" sibTransId="{9458E715-88C7-4A43-9E6A-F9031A3BCA46}"/>
    <dgm:cxn modelId="{6E0CCF52-B66E-44CF-8A71-2C0816E4F2E5}" type="presOf" srcId="{0DBD23D5-6C85-4BAF-87F1-468BC3BA00BA}" destId="{7806C0CF-9F28-43B2-96A7-B0B7756A1491}" srcOrd="0" destOrd="0" presId="urn:microsoft.com/office/officeart/2005/8/layout/vProcess5"/>
    <dgm:cxn modelId="{27430B8C-2B3D-4040-8228-9A86C52BA003}" type="presOf" srcId="{CCA6BBC2-7D34-4D2E-8725-2CB55F309AA9}" destId="{19528B00-BB20-4FA5-BB06-98FC169950E4}" srcOrd="1" destOrd="0" presId="urn:microsoft.com/office/officeart/2005/8/layout/vProcess5"/>
    <dgm:cxn modelId="{7428A8A8-2A9E-43F9-B7D5-4DE2DE650870}" srcId="{CDE20998-4901-41DE-AE8D-355183A64AD3}" destId="{6F328CA1-C932-449D-9701-E4606753A1C0}" srcOrd="0" destOrd="0" parTransId="{2DC908D2-A376-4E20-BCFE-FCD4E10DEC66}" sibTransId="{0DBD23D5-6C85-4BAF-87F1-468BC3BA00BA}"/>
    <dgm:cxn modelId="{B0FE5AC4-238E-41AE-A093-A4D6B4F8C4EB}" type="presOf" srcId="{C62E25A6-1490-4CC2-9E6F-86701CAEB979}" destId="{DA625CEB-4199-41CA-A6D9-72AD77B094D8}" srcOrd="0" destOrd="0" presId="urn:microsoft.com/office/officeart/2005/8/layout/vProcess5"/>
    <dgm:cxn modelId="{F517BCC6-B8C1-4CBA-8F75-17B40EAE1453}" type="presOf" srcId="{88E500BF-691E-4417-8279-AF8698F84480}" destId="{186B51EF-B43A-44A9-BCA7-D90646471A54}" srcOrd="1" destOrd="0" presId="urn:microsoft.com/office/officeart/2005/8/layout/vProcess5"/>
    <dgm:cxn modelId="{63B2C3D4-5CD1-493F-A884-F9B722F7E34B}" type="presOf" srcId="{198F26B1-A160-4CE3-9AFD-D8238EA07557}" destId="{953F14BB-9B2B-4AE0-8E43-1B62BB069744}" srcOrd="0" destOrd="0" presId="urn:microsoft.com/office/officeart/2005/8/layout/vProcess5"/>
    <dgm:cxn modelId="{DDA574D8-1055-4EAB-AAA1-82BED5479C63}" type="presOf" srcId="{C62E25A6-1490-4CC2-9E6F-86701CAEB979}" destId="{A564DAD7-1DDA-44DA-A7E8-8085C28EDCEB}" srcOrd="1" destOrd="0" presId="urn:microsoft.com/office/officeart/2005/8/layout/vProcess5"/>
    <dgm:cxn modelId="{D5F99ADF-7381-479D-BC4B-271C19482EE4}" type="presOf" srcId="{CDE20998-4901-41DE-AE8D-355183A64AD3}" destId="{A1D37335-267D-46C4-9ACF-7D7615E80644}" srcOrd="0" destOrd="0" presId="urn:microsoft.com/office/officeart/2005/8/layout/vProcess5"/>
    <dgm:cxn modelId="{0A6C16F5-26DD-401B-A1F8-A91952A6162F}" type="presOf" srcId="{D6079291-6727-43F3-B00C-E0C2878262D8}" destId="{986400ED-EC8B-498E-811B-74D3C985B60D}" srcOrd="0" destOrd="0" presId="urn:microsoft.com/office/officeart/2005/8/layout/vProcess5"/>
    <dgm:cxn modelId="{021F5B91-9CE6-4ACA-B68E-DA30B543F58E}" type="presParOf" srcId="{A1D37335-267D-46C4-9ACF-7D7615E80644}" destId="{71E35F2F-F737-4F95-BA3A-9DC8D5BC25CC}" srcOrd="0" destOrd="0" presId="urn:microsoft.com/office/officeart/2005/8/layout/vProcess5"/>
    <dgm:cxn modelId="{BD59F63C-3B28-4486-8E0C-1E501675F667}" type="presParOf" srcId="{A1D37335-267D-46C4-9ACF-7D7615E80644}" destId="{AA5B25C6-093D-4015-B4EF-BF96605B028C}" srcOrd="1" destOrd="0" presId="urn:microsoft.com/office/officeart/2005/8/layout/vProcess5"/>
    <dgm:cxn modelId="{CEC5AB9B-986C-428E-8331-37E5841627C9}" type="presParOf" srcId="{A1D37335-267D-46C4-9ACF-7D7615E80644}" destId="{DA625CEB-4199-41CA-A6D9-72AD77B094D8}" srcOrd="2" destOrd="0" presId="urn:microsoft.com/office/officeart/2005/8/layout/vProcess5"/>
    <dgm:cxn modelId="{4A7342E3-D342-4C2B-8359-B75705BF4473}" type="presParOf" srcId="{A1D37335-267D-46C4-9ACF-7D7615E80644}" destId="{63995E95-53B2-4017-9934-BFAF3D8B4952}" srcOrd="3" destOrd="0" presId="urn:microsoft.com/office/officeart/2005/8/layout/vProcess5"/>
    <dgm:cxn modelId="{A4804F6C-E2EA-4CAF-BA1B-FDAC81CD22D9}" type="presParOf" srcId="{A1D37335-267D-46C4-9ACF-7D7615E80644}" destId="{E66D2C3C-3D35-49EF-8E76-4C7D82E13BB7}" srcOrd="4" destOrd="0" presId="urn:microsoft.com/office/officeart/2005/8/layout/vProcess5"/>
    <dgm:cxn modelId="{63303264-D4C5-43BB-9CE2-06BC6B9CB3FE}" type="presParOf" srcId="{A1D37335-267D-46C4-9ACF-7D7615E80644}" destId="{7806C0CF-9F28-43B2-96A7-B0B7756A1491}" srcOrd="5" destOrd="0" presId="urn:microsoft.com/office/officeart/2005/8/layout/vProcess5"/>
    <dgm:cxn modelId="{FDB43EFE-34D3-423F-9CD7-E33A637268D3}" type="presParOf" srcId="{A1D37335-267D-46C4-9ACF-7D7615E80644}" destId="{986400ED-EC8B-498E-811B-74D3C985B60D}" srcOrd="6" destOrd="0" presId="urn:microsoft.com/office/officeart/2005/8/layout/vProcess5"/>
    <dgm:cxn modelId="{20464ED0-62CB-4B3C-B8AC-BFB4C57AA266}" type="presParOf" srcId="{A1D37335-267D-46C4-9ACF-7D7615E80644}" destId="{953F14BB-9B2B-4AE0-8E43-1B62BB069744}" srcOrd="7" destOrd="0" presId="urn:microsoft.com/office/officeart/2005/8/layout/vProcess5"/>
    <dgm:cxn modelId="{E97574DF-7CE5-4279-AAD4-3B56407A5C59}" type="presParOf" srcId="{A1D37335-267D-46C4-9ACF-7D7615E80644}" destId="{56CCC88E-3EAA-4AF7-B81C-8AE0EEB3B784}" srcOrd="8" destOrd="0" presId="urn:microsoft.com/office/officeart/2005/8/layout/vProcess5"/>
    <dgm:cxn modelId="{2C4AB07D-723E-48B6-B03C-037A62A7BE0E}" type="presParOf" srcId="{A1D37335-267D-46C4-9ACF-7D7615E80644}" destId="{A564DAD7-1DDA-44DA-A7E8-8085C28EDCEB}" srcOrd="9" destOrd="0" presId="urn:microsoft.com/office/officeart/2005/8/layout/vProcess5"/>
    <dgm:cxn modelId="{0556FFBA-2678-499D-B820-6383DA62D5C7}" type="presParOf" srcId="{A1D37335-267D-46C4-9ACF-7D7615E80644}" destId="{186B51EF-B43A-44A9-BCA7-D90646471A54}" srcOrd="10" destOrd="0" presId="urn:microsoft.com/office/officeart/2005/8/layout/vProcess5"/>
    <dgm:cxn modelId="{9AE23EF6-0091-4AAA-B0B3-6BFFEEECD64D}" type="presParOf" srcId="{A1D37335-267D-46C4-9ACF-7D7615E80644}" destId="{19528B00-BB20-4FA5-BB06-98FC169950E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D6BFC5-FA0C-441D-B0C7-FA2D1FDA001B}"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IN"/>
        </a:p>
      </dgm:t>
    </dgm:pt>
    <dgm:pt modelId="{20555583-6C7E-448B-81F0-ACCF64091E13}">
      <dgm:prSet/>
      <dgm:spPr/>
      <dgm:t>
        <a:bodyPr/>
        <a:lstStyle/>
        <a:p>
          <a:r>
            <a:rPr lang="en-IN" dirty="0"/>
            <a:t>By adopting an adaptive management, the developers of </a:t>
          </a:r>
          <a:r>
            <a:rPr lang="en-IN" i="1" dirty="0" err="1"/>
            <a:t>SafeCycle</a:t>
          </a:r>
          <a:r>
            <a:rPr lang="en-IN" dirty="0"/>
            <a:t> have ensured that the app remains user-centric, relevant and compliant with existing healthcare standards.</a:t>
          </a:r>
        </a:p>
      </dgm:t>
    </dgm:pt>
    <dgm:pt modelId="{CB31EDAC-A236-4769-9440-1654E1B98219}" type="parTrans" cxnId="{22E8E5CA-23A2-44B6-8E55-43F7E6081E28}">
      <dgm:prSet/>
      <dgm:spPr/>
      <dgm:t>
        <a:bodyPr/>
        <a:lstStyle/>
        <a:p>
          <a:endParaRPr lang="en-IN"/>
        </a:p>
      </dgm:t>
    </dgm:pt>
    <dgm:pt modelId="{E7A2E02E-2029-442D-A28A-C743124BD30C}" type="sibTrans" cxnId="{22E8E5CA-23A2-44B6-8E55-43F7E6081E28}">
      <dgm:prSet/>
      <dgm:spPr/>
      <dgm:t>
        <a:bodyPr/>
        <a:lstStyle/>
        <a:p>
          <a:endParaRPr lang="en-IN"/>
        </a:p>
      </dgm:t>
    </dgm:pt>
    <dgm:pt modelId="{06D5EED6-C304-4645-A1C1-ACD563CA2017}">
      <dgm:prSet/>
      <dgm:spPr/>
      <dgm:t>
        <a:bodyPr/>
        <a:lstStyle/>
        <a:p>
          <a:r>
            <a:rPr lang="en-IN"/>
            <a:t>Through user analytics any engagement gaps are identified and this helps in informing future app upgrades (Kumar et al., 2021).</a:t>
          </a:r>
        </a:p>
      </dgm:t>
    </dgm:pt>
    <dgm:pt modelId="{8321C2DA-2876-473F-B8F1-BC0C5C650731}" type="parTrans" cxnId="{08A15F1B-FF27-4E84-953F-B0E264F875B7}">
      <dgm:prSet/>
      <dgm:spPr/>
      <dgm:t>
        <a:bodyPr/>
        <a:lstStyle/>
        <a:p>
          <a:endParaRPr lang="en-IN"/>
        </a:p>
      </dgm:t>
    </dgm:pt>
    <dgm:pt modelId="{E419EFD2-C969-476B-A4EF-828C7F1FE9BD}" type="sibTrans" cxnId="{08A15F1B-FF27-4E84-953F-B0E264F875B7}">
      <dgm:prSet/>
      <dgm:spPr/>
      <dgm:t>
        <a:bodyPr/>
        <a:lstStyle/>
        <a:p>
          <a:endParaRPr lang="en-IN"/>
        </a:p>
      </dgm:t>
    </dgm:pt>
    <dgm:pt modelId="{C35098D6-DB8A-4EF2-89E8-0B212E6D42DE}">
      <dgm:prSet/>
      <dgm:spPr/>
      <dgm:t>
        <a:bodyPr/>
        <a:lstStyle/>
        <a:p>
          <a:r>
            <a:rPr lang="en-IN"/>
            <a:t>The developers organise co-design workshops every six months to incorporate new changes and modifications in the app as a part of next product iteration.</a:t>
          </a:r>
        </a:p>
      </dgm:t>
    </dgm:pt>
    <dgm:pt modelId="{7E0CB99A-88EF-4C45-A2B0-E126FED8CECA}" type="parTrans" cxnId="{C6C43069-B344-493D-B966-B6129A6B1948}">
      <dgm:prSet/>
      <dgm:spPr/>
      <dgm:t>
        <a:bodyPr/>
        <a:lstStyle/>
        <a:p>
          <a:endParaRPr lang="en-IN"/>
        </a:p>
      </dgm:t>
    </dgm:pt>
    <dgm:pt modelId="{467F3F9E-0C23-486F-9B34-5905118DBB7F}" type="sibTrans" cxnId="{C6C43069-B344-493D-B966-B6129A6B1948}">
      <dgm:prSet/>
      <dgm:spPr/>
      <dgm:t>
        <a:bodyPr/>
        <a:lstStyle/>
        <a:p>
          <a:endParaRPr lang="en-IN"/>
        </a:p>
      </dgm:t>
    </dgm:pt>
    <dgm:pt modelId="{0DEE443E-7C65-44B4-9EA2-E5FADFED3BBA}" type="pres">
      <dgm:prSet presAssocID="{60D6BFC5-FA0C-441D-B0C7-FA2D1FDA001B}" presName="linear" presStyleCnt="0">
        <dgm:presLayoutVars>
          <dgm:animLvl val="lvl"/>
          <dgm:resizeHandles val="exact"/>
        </dgm:presLayoutVars>
      </dgm:prSet>
      <dgm:spPr/>
    </dgm:pt>
    <dgm:pt modelId="{1B984D43-94E7-426E-81D7-185C65A48467}" type="pres">
      <dgm:prSet presAssocID="{20555583-6C7E-448B-81F0-ACCF64091E13}" presName="parentText" presStyleLbl="node1" presStyleIdx="0" presStyleCnt="3" custLinFactNeighborX="6343" custLinFactNeighborY="36327">
        <dgm:presLayoutVars>
          <dgm:chMax val="0"/>
          <dgm:bulletEnabled val="1"/>
        </dgm:presLayoutVars>
      </dgm:prSet>
      <dgm:spPr/>
    </dgm:pt>
    <dgm:pt modelId="{B205EC37-2982-4191-A130-29B134AD3C2B}" type="pres">
      <dgm:prSet presAssocID="{E7A2E02E-2029-442D-A28A-C743124BD30C}" presName="spacer" presStyleCnt="0"/>
      <dgm:spPr/>
    </dgm:pt>
    <dgm:pt modelId="{8CF5750B-20E3-4C54-94CE-D4F619458B3E}" type="pres">
      <dgm:prSet presAssocID="{06D5EED6-C304-4645-A1C1-ACD563CA2017}" presName="parentText" presStyleLbl="node1" presStyleIdx="1" presStyleCnt="3">
        <dgm:presLayoutVars>
          <dgm:chMax val="0"/>
          <dgm:bulletEnabled val="1"/>
        </dgm:presLayoutVars>
      </dgm:prSet>
      <dgm:spPr/>
    </dgm:pt>
    <dgm:pt modelId="{C9B68049-684F-4AD4-98D4-C21727C6CE77}" type="pres">
      <dgm:prSet presAssocID="{E419EFD2-C969-476B-A4EF-828C7F1FE9BD}" presName="spacer" presStyleCnt="0"/>
      <dgm:spPr/>
    </dgm:pt>
    <dgm:pt modelId="{7716CF46-2A32-4087-93FC-BE947DD716FB}" type="pres">
      <dgm:prSet presAssocID="{C35098D6-DB8A-4EF2-89E8-0B212E6D42DE}" presName="parentText" presStyleLbl="node1" presStyleIdx="2" presStyleCnt="3">
        <dgm:presLayoutVars>
          <dgm:chMax val="0"/>
          <dgm:bulletEnabled val="1"/>
        </dgm:presLayoutVars>
      </dgm:prSet>
      <dgm:spPr/>
    </dgm:pt>
  </dgm:ptLst>
  <dgm:cxnLst>
    <dgm:cxn modelId="{08A15F1B-FF27-4E84-953F-B0E264F875B7}" srcId="{60D6BFC5-FA0C-441D-B0C7-FA2D1FDA001B}" destId="{06D5EED6-C304-4645-A1C1-ACD563CA2017}" srcOrd="1" destOrd="0" parTransId="{8321C2DA-2876-473F-B8F1-BC0C5C650731}" sibTransId="{E419EFD2-C969-476B-A4EF-828C7F1FE9BD}"/>
    <dgm:cxn modelId="{1F76D744-6E48-44AC-80E6-7A63ABFDB894}" type="presOf" srcId="{C35098D6-DB8A-4EF2-89E8-0B212E6D42DE}" destId="{7716CF46-2A32-4087-93FC-BE947DD716FB}" srcOrd="0" destOrd="0" presId="urn:microsoft.com/office/officeart/2005/8/layout/vList2"/>
    <dgm:cxn modelId="{C6C43069-B344-493D-B966-B6129A6B1948}" srcId="{60D6BFC5-FA0C-441D-B0C7-FA2D1FDA001B}" destId="{C35098D6-DB8A-4EF2-89E8-0B212E6D42DE}" srcOrd="2" destOrd="0" parTransId="{7E0CB99A-88EF-4C45-A2B0-E126FED8CECA}" sibTransId="{467F3F9E-0C23-486F-9B34-5905118DBB7F}"/>
    <dgm:cxn modelId="{1F367570-5649-4487-8F01-EBA6929B35DD}" type="presOf" srcId="{60D6BFC5-FA0C-441D-B0C7-FA2D1FDA001B}" destId="{0DEE443E-7C65-44B4-9EA2-E5FADFED3BBA}" srcOrd="0" destOrd="0" presId="urn:microsoft.com/office/officeart/2005/8/layout/vList2"/>
    <dgm:cxn modelId="{A5BF9C51-6AB4-4331-9695-71B966906C84}" type="presOf" srcId="{20555583-6C7E-448B-81F0-ACCF64091E13}" destId="{1B984D43-94E7-426E-81D7-185C65A48467}" srcOrd="0" destOrd="0" presId="urn:microsoft.com/office/officeart/2005/8/layout/vList2"/>
    <dgm:cxn modelId="{BECF2DA7-5DC6-466D-A5B7-64AE57D8857B}" type="presOf" srcId="{06D5EED6-C304-4645-A1C1-ACD563CA2017}" destId="{8CF5750B-20E3-4C54-94CE-D4F619458B3E}" srcOrd="0" destOrd="0" presId="urn:microsoft.com/office/officeart/2005/8/layout/vList2"/>
    <dgm:cxn modelId="{22E8E5CA-23A2-44B6-8E55-43F7E6081E28}" srcId="{60D6BFC5-FA0C-441D-B0C7-FA2D1FDA001B}" destId="{20555583-6C7E-448B-81F0-ACCF64091E13}" srcOrd="0" destOrd="0" parTransId="{CB31EDAC-A236-4769-9440-1654E1B98219}" sibTransId="{E7A2E02E-2029-442D-A28A-C743124BD30C}"/>
    <dgm:cxn modelId="{B10DD86C-714D-4E32-BBBA-523968BC81DA}" type="presParOf" srcId="{0DEE443E-7C65-44B4-9EA2-E5FADFED3BBA}" destId="{1B984D43-94E7-426E-81D7-185C65A48467}" srcOrd="0" destOrd="0" presId="urn:microsoft.com/office/officeart/2005/8/layout/vList2"/>
    <dgm:cxn modelId="{79CBE5F7-2D07-4595-8149-69D863C1EB37}" type="presParOf" srcId="{0DEE443E-7C65-44B4-9EA2-E5FADFED3BBA}" destId="{B205EC37-2982-4191-A130-29B134AD3C2B}" srcOrd="1" destOrd="0" presId="urn:microsoft.com/office/officeart/2005/8/layout/vList2"/>
    <dgm:cxn modelId="{54E2A6E6-AFB0-44DA-BEB0-8E0512BF8FF5}" type="presParOf" srcId="{0DEE443E-7C65-44B4-9EA2-E5FADFED3BBA}" destId="{8CF5750B-20E3-4C54-94CE-D4F619458B3E}" srcOrd="2" destOrd="0" presId="urn:microsoft.com/office/officeart/2005/8/layout/vList2"/>
    <dgm:cxn modelId="{6B48741D-63B7-4398-8116-0B12341FC730}" type="presParOf" srcId="{0DEE443E-7C65-44B4-9EA2-E5FADFED3BBA}" destId="{C9B68049-684F-4AD4-98D4-C21727C6CE77}" srcOrd="3" destOrd="0" presId="urn:microsoft.com/office/officeart/2005/8/layout/vList2"/>
    <dgm:cxn modelId="{BDA0FE30-F20F-4FD9-9AFC-6A3517F72257}" type="presParOf" srcId="{0DEE443E-7C65-44B4-9EA2-E5FADFED3BBA}" destId="{7716CF46-2A32-4087-93FC-BE947DD716F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17E7196-BBB7-4552-A3D9-A2D1D819A564}" type="doc">
      <dgm:prSet loTypeId="urn:microsoft.com/office/officeart/2005/8/layout/pyramid2" loCatId="list" qsTypeId="urn:microsoft.com/office/officeart/2005/8/quickstyle/simple1" qsCatId="simple" csTypeId="urn:microsoft.com/office/officeart/2005/8/colors/accent1_2" csCatId="accent1" phldr="1"/>
      <dgm:spPr/>
    </dgm:pt>
    <dgm:pt modelId="{856D77C8-A76F-40F8-B6B8-E09D54B4CDF5}">
      <dgm:prSet phldrT="[Text]" custT="1"/>
      <dgm:spPr/>
      <dgm:t>
        <a:bodyPr/>
        <a:lstStyle/>
        <a:p>
          <a:pPr algn="just"/>
          <a:r>
            <a:rPr lang="en-IN" sz="1800" dirty="0"/>
            <a:t>By improving staff safety and morale, </a:t>
          </a:r>
          <a:r>
            <a:rPr lang="en-IN" sz="1800" i="1" dirty="0" err="1"/>
            <a:t>SafeCycle</a:t>
          </a:r>
          <a:r>
            <a:rPr lang="en-IN" sz="1800" dirty="0"/>
            <a:t> directly supports </a:t>
          </a:r>
          <a:r>
            <a:rPr lang="en-IN" sz="1800" b="1" dirty="0"/>
            <a:t>NHS Workforce Wellbeing Plan of 2023</a:t>
          </a:r>
          <a:r>
            <a:rPr lang="en-IN" sz="1800" dirty="0"/>
            <a:t>(</a:t>
          </a:r>
          <a:r>
            <a:rPr lang="en-IN" sz="1800" dirty="0" err="1"/>
            <a:t>Faghihi</a:t>
          </a:r>
          <a:r>
            <a:rPr lang="en-IN" sz="1800" dirty="0"/>
            <a:t> et al., 2024).</a:t>
          </a:r>
          <a:endParaRPr lang="en-GB" sz="1800" dirty="0"/>
        </a:p>
      </dgm:t>
    </dgm:pt>
    <dgm:pt modelId="{CF98F43B-69BD-4F69-AA5E-AA9E061A2468}" type="parTrans" cxnId="{4C3977EE-6A49-46E2-B45D-A42F5CFD1FD7}">
      <dgm:prSet/>
      <dgm:spPr/>
      <dgm:t>
        <a:bodyPr/>
        <a:lstStyle/>
        <a:p>
          <a:endParaRPr lang="en-GB"/>
        </a:p>
      </dgm:t>
    </dgm:pt>
    <dgm:pt modelId="{D4D74E70-4AB7-406A-9602-89D41BB4FF7D}" type="sibTrans" cxnId="{4C3977EE-6A49-46E2-B45D-A42F5CFD1FD7}">
      <dgm:prSet/>
      <dgm:spPr/>
      <dgm:t>
        <a:bodyPr/>
        <a:lstStyle/>
        <a:p>
          <a:endParaRPr lang="en-GB"/>
        </a:p>
      </dgm:t>
    </dgm:pt>
    <dgm:pt modelId="{45F0F5C6-E620-4B3D-8F7D-577191219518}">
      <dgm:prSet phldrT="[Text]" custT="1"/>
      <dgm:spPr/>
      <dgm:t>
        <a:bodyPr/>
        <a:lstStyle/>
        <a:p>
          <a:pPr algn="just"/>
          <a:r>
            <a:rPr lang="en-IN" sz="1800" dirty="0"/>
            <a:t>Contributes towards successful realisation of UN SDG 5 (Gender Equality) and SDG 3 (Good Health and Wellbeing) </a:t>
          </a:r>
          <a:endParaRPr lang="en-GB" sz="1800" dirty="0"/>
        </a:p>
      </dgm:t>
    </dgm:pt>
    <dgm:pt modelId="{92A2A1C4-CE86-4EB8-BE97-CA96C836AD77}" type="parTrans" cxnId="{52C377AA-AA29-49BC-BD67-8399CFFE9AE1}">
      <dgm:prSet/>
      <dgm:spPr/>
      <dgm:t>
        <a:bodyPr/>
        <a:lstStyle/>
        <a:p>
          <a:endParaRPr lang="en-GB"/>
        </a:p>
      </dgm:t>
    </dgm:pt>
    <dgm:pt modelId="{F03FCFBB-227C-4AAA-8A8C-102CE0253E91}" type="sibTrans" cxnId="{52C377AA-AA29-49BC-BD67-8399CFFE9AE1}">
      <dgm:prSet/>
      <dgm:spPr/>
      <dgm:t>
        <a:bodyPr/>
        <a:lstStyle/>
        <a:p>
          <a:endParaRPr lang="en-GB"/>
        </a:p>
      </dgm:t>
    </dgm:pt>
    <dgm:pt modelId="{27B27783-FD5B-44F8-9889-46FEDBC7501F}">
      <dgm:prSet phldrT="[Text]" custT="1"/>
      <dgm:spPr/>
      <dgm:t>
        <a:bodyPr/>
        <a:lstStyle/>
        <a:p>
          <a:pPr algn="just"/>
          <a:r>
            <a:rPr lang="en-IN" sz="1800" dirty="0"/>
            <a:t>Perfectly complies with the </a:t>
          </a:r>
          <a:r>
            <a:rPr lang="en-IN" sz="1800" b="1" dirty="0"/>
            <a:t>UK Violence Against Women and Girls Strategy of 2021</a:t>
          </a:r>
          <a:r>
            <a:rPr lang="en-IN" sz="1800" dirty="0"/>
            <a:t> while promoting safer and secure mobility for working women (</a:t>
          </a:r>
          <a:r>
            <a:rPr lang="en-IN" sz="1800" dirty="0" err="1"/>
            <a:t>Sardinha</a:t>
          </a:r>
          <a:r>
            <a:rPr lang="en-IN" sz="1800" dirty="0"/>
            <a:t> et al., 2022).</a:t>
          </a:r>
          <a:endParaRPr lang="en-GB" sz="1800" dirty="0"/>
        </a:p>
      </dgm:t>
    </dgm:pt>
    <dgm:pt modelId="{8563772B-CAE3-419E-86EF-BEC8F63A8180}" type="parTrans" cxnId="{C5A4A285-F958-499D-B065-5CFE3E39DC6A}">
      <dgm:prSet/>
      <dgm:spPr/>
      <dgm:t>
        <a:bodyPr/>
        <a:lstStyle/>
        <a:p>
          <a:endParaRPr lang="en-GB"/>
        </a:p>
      </dgm:t>
    </dgm:pt>
    <dgm:pt modelId="{ABD99E5E-8387-46FE-BFCD-C38856139C77}" type="sibTrans" cxnId="{C5A4A285-F958-499D-B065-5CFE3E39DC6A}">
      <dgm:prSet/>
      <dgm:spPr/>
      <dgm:t>
        <a:bodyPr/>
        <a:lstStyle/>
        <a:p>
          <a:endParaRPr lang="en-GB"/>
        </a:p>
      </dgm:t>
    </dgm:pt>
    <dgm:pt modelId="{6EDB1008-CBEB-4D33-A245-AFC923EDE1A4}">
      <dgm:prSet custT="1"/>
      <dgm:spPr/>
      <dgm:t>
        <a:bodyPr/>
        <a:lstStyle/>
        <a:p>
          <a:pPr algn="just"/>
          <a:r>
            <a:rPr lang="en-IN" sz="1800" dirty="0"/>
            <a:t>Provides strong evidence-based solutions for successfully integrating digital safety solutions within existing health policy frameworks of UK (</a:t>
          </a:r>
          <a:r>
            <a:rPr lang="en-IN" sz="1800" dirty="0" err="1"/>
            <a:t>Kaurand</a:t>
          </a:r>
          <a:r>
            <a:rPr lang="en-IN" sz="1800" dirty="0"/>
            <a:t> Sharma, 2023). </a:t>
          </a:r>
          <a:endParaRPr lang="en-GB" sz="1800" dirty="0"/>
        </a:p>
        <a:p>
          <a:pPr algn="just"/>
          <a:endParaRPr lang="en-GB" sz="1800" dirty="0"/>
        </a:p>
      </dgm:t>
    </dgm:pt>
    <dgm:pt modelId="{3C52733B-AAD4-4E09-B6D8-8AF235406F42}" type="parTrans" cxnId="{6CBAF6FF-0258-4365-981B-7A61B77C9BA4}">
      <dgm:prSet/>
      <dgm:spPr/>
      <dgm:t>
        <a:bodyPr/>
        <a:lstStyle/>
        <a:p>
          <a:endParaRPr lang="en-GB"/>
        </a:p>
      </dgm:t>
    </dgm:pt>
    <dgm:pt modelId="{CE58D4DC-55F4-4F8C-8863-0D4ECC5D4269}" type="sibTrans" cxnId="{6CBAF6FF-0258-4365-981B-7A61B77C9BA4}">
      <dgm:prSet/>
      <dgm:spPr/>
      <dgm:t>
        <a:bodyPr/>
        <a:lstStyle/>
        <a:p>
          <a:endParaRPr lang="en-GB"/>
        </a:p>
      </dgm:t>
    </dgm:pt>
    <dgm:pt modelId="{2966FE6E-4189-4AF9-B2D2-001A4A82C076}" type="pres">
      <dgm:prSet presAssocID="{A17E7196-BBB7-4552-A3D9-A2D1D819A564}" presName="compositeShape" presStyleCnt="0">
        <dgm:presLayoutVars>
          <dgm:dir/>
          <dgm:resizeHandles/>
        </dgm:presLayoutVars>
      </dgm:prSet>
      <dgm:spPr/>
    </dgm:pt>
    <dgm:pt modelId="{2D6366A3-3D16-4B7E-B95A-DAA797040A2B}" type="pres">
      <dgm:prSet presAssocID="{A17E7196-BBB7-4552-A3D9-A2D1D819A564}" presName="pyramid" presStyleLbl="node1" presStyleIdx="0" presStyleCnt="1"/>
      <dgm:spPr/>
    </dgm:pt>
    <dgm:pt modelId="{6C0DE783-5070-46C2-AFC5-CCAC17A4DA17}" type="pres">
      <dgm:prSet presAssocID="{A17E7196-BBB7-4552-A3D9-A2D1D819A564}" presName="theList" presStyleCnt="0"/>
      <dgm:spPr/>
    </dgm:pt>
    <dgm:pt modelId="{51971836-FE70-4557-9452-72094B7DDB16}" type="pres">
      <dgm:prSet presAssocID="{856D77C8-A76F-40F8-B6B8-E09D54B4CDF5}" presName="aNode" presStyleLbl="fgAcc1" presStyleIdx="0" presStyleCnt="4">
        <dgm:presLayoutVars>
          <dgm:bulletEnabled val="1"/>
        </dgm:presLayoutVars>
      </dgm:prSet>
      <dgm:spPr/>
    </dgm:pt>
    <dgm:pt modelId="{34E6A648-CB1B-4D9C-95A7-0FD4AD1F5D32}" type="pres">
      <dgm:prSet presAssocID="{856D77C8-A76F-40F8-B6B8-E09D54B4CDF5}" presName="aSpace" presStyleCnt="0"/>
      <dgm:spPr/>
    </dgm:pt>
    <dgm:pt modelId="{EF2DE25E-14D3-4ACF-8BA3-3DD191E0E31D}" type="pres">
      <dgm:prSet presAssocID="{45F0F5C6-E620-4B3D-8F7D-577191219518}" presName="aNode" presStyleLbl="fgAcc1" presStyleIdx="1" presStyleCnt="4">
        <dgm:presLayoutVars>
          <dgm:bulletEnabled val="1"/>
        </dgm:presLayoutVars>
      </dgm:prSet>
      <dgm:spPr/>
    </dgm:pt>
    <dgm:pt modelId="{A952F4AD-2D40-4810-9D91-AF1E0ACD3322}" type="pres">
      <dgm:prSet presAssocID="{45F0F5C6-E620-4B3D-8F7D-577191219518}" presName="aSpace" presStyleCnt="0"/>
      <dgm:spPr/>
    </dgm:pt>
    <dgm:pt modelId="{3B8415B3-90A8-4FA9-B83B-F517E3836273}" type="pres">
      <dgm:prSet presAssocID="{27B27783-FD5B-44F8-9889-46FEDBC7501F}" presName="aNode" presStyleLbl="fgAcc1" presStyleIdx="2" presStyleCnt="4">
        <dgm:presLayoutVars>
          <dgm:bulletEnabled val="1"/>
        </dgm:presLayoutVars>
      </dgm:prSet>
      <dgm:spPr/>
    </dgm:pt>
    <dgm:pt modelId="{729E4B25-5BC9-44C3-83FD-90A85FE32CD8}" type="pres">
      <dgm:prSet presAssocID="{27B27783-FD5B-44F8-9889-46FEDBC7501F}" presName="aSpace" presStyleCnt="0"/>
      <dgm:spPr/>
    </dgm:pt>
    <dgm:pt modelId="{7B20C5D6-FFC6-4C4D-91AE-09E1C3D72FF0}" type="pres">
      <dgm:prSet presAssocID="{6EDB1008-CBEB-4D33-A245-AFC923EDE1A4}" presName="aNode" presStyleLbl="fgAcc1" presStyleIdx="3" presStyleCnt="4" custScaleX="105641" custScaleY="106891">
        <dgm:presLayoutVars>
          <dgm:bulletEnabled val="1"/>
        </dgm:presLayoutVars>
      </dgm:prSet>
      <dgm:spPr/>
    </dgm:pt>
    <dgm:pt modelId="{71144431-1617-4286-97D4-47CCA8AFAA1B}" type="pres">
      <dgm:prSet presAssocID="{6EDB1008-CBEB-4D33-A245-AFC923EDE1A4}" presName="aSpace" presStyleCnt="0"/>
      <dgm:spPr/>
    </dgm:pt>
  </dgm:ptLst>
  <dgm:cxnLst>
    <dgm:cxn modelId="{A8B94B49-9DCF-40DA-8BEB-F7E09CDEA1DB}" type="presOf" srcId="{6EDB1008-CBEB-4D33-A245-AFC923EDE1A4}" destId="{7B20C5D6-FFC6-4C4D-91AE-09E1C3D72FF0}" srcOrd="0" destOrd="0" presId="urn:microsoft.com/office/officeart/2005/8/layout/pyramid2"/>
    <dgm:cxn modelId="{D17B5C51-83E7-4CEA-B0D3-EAA80DAC18D2}" type="presOf" srcId="{A17E7196-BBB7-4552-A3D9-A2D1D819A564}" destId="{2966FE6E-4189-4AF9-B2D2-001A4A82C076}" srcOrd="0" destOrd="0" presId="urn:microsoft.com/office/officeart/2005/8/layout/pyramid2"/>
    <dgm:cxn modelId="{646CE97E-1D70-44D7-9449-296E2C26438C}" type="presOf" srcId="{27B27783-FD5B-44F8-9889-46FEDBC7501F}" destId="{3B8415B3-90A8-4FA9-B83B-F517E3836273}" srcOrd="0" destOrd="0" presId="urn:microsoft.com/office/officeart/2005/8/layout/pyramid2"/>
    <dgm:cxn modelId="{C5A4A285-F958-499D-B065-5CFE3E39DC6A}" srcId="{A17E7196-BBB7-4552-A3D9-A2D1D819A564}" destId="{27B27783-FD5B-44F8-9889-46FEDBC7501F}" srcOrd="2" destOrd="0" parTransId="{8563772B-CAE3-419E-86EF-BEC8F63A8180}" sibTransId="{ABD99E5E-8387-46FE-BFCD-C38856139C77}"/>
    <dgm:cxn modelId="{52C377AA-AA29-49BC-BD67-8399CFFE9AE1}" srcId="{A17E7196-BBB7-4552-A3D9-A2D1D819A564}" destId="{45F0F5C6-E620-4B3D-8F7D-577191219518}" srcOrd="1" destOrd="0" parTransId="{92A2A1C4-CE86-4EB8-BE97-CA96C836AD77}" sibTransId="{F03FCFBB-227C-4AAA-8A8C-102CE0253E91}"/>
    <dgm:cxn modelId="{2EF90BCB-BDAE-4C3A-BF94-5CF52DA7C7B9}" type="presOf" srcId="{856D77C8-A76F-40F8-B6B8-E09D54B4CDF5}" destId="{51971836-FE70-4557-9452-72094B7DDB16}" srcOrd="0" destOrd="0" presId="urn:microsoft.com/office/officeart/2005/8/layout/pyramid2"/>
    <dgm:cxn modelId="{2BE378CC-58CF-44FE-AB10-61A05981B3BD}" type="presOf" srcId="{45F0F5C6-E620-4B3D-8F7D-577191219518}" destId="{EF2DE25E-14D3-4ACF-8BA3-3DD191E0E31D}" srcOrd="0" destOrd="0" presId="urn:microsoft.com/office/officeart/2005/8/layout/pyramid2"/>
    <dgm:cxn modelId="{4C3977EE-6A49-46E2-B45D-A42F5CFD1FD7}" srcId="{A17E7196-BBB7-4552-A3D9-A2D1D819A564}" destId="{856D77C8-A76F-40F8-B6B8-E09D54B4CDF5}" srcOrd="0" destOrd="0" parTransId="{CF98F43B-69BD-4F69-AA5E-AA9E061A2468}" sibTransId="{D4D74E70-4AB7-406A-9602-89D41BB4FF7D}"/>
    <dgm:cxn modelId="{6CBAF6FF-0258-4365-981B-7A61B77C9BA4}" srcId="{A17E7196-BBB7-4552-A3D9-A2D1D819A564}" destId="{6EDB1008-CBEB-4D33-A245-AFC923EDE1A4}" srcOrd="3" destOrd="0" parTransId="{3C52733B-AAD4-4E09-B6D8-8AF235406F42}" sibTransId="{CE58D4DC-55F4-4F8C-8863-0D4ECC5D4269}"/>
    <dgm:cxn modelId="{F5753E5E-6190-4EE4-9770-84BB211E2342}" type="presParOf" srcId="{2966FE6E-4189-4AF9-B2D2-001A4A82C076}" destId="{2D6366A3-3D16-4B7E-B95A-DAA797040A2B}" srcOrd="0" destOrd="0" presId="urn:microsoft.com/office/officeart/2005/8/layout/pyramid2"/>
    <dgm:cxn modelId="{1DDA8BBC-C0CA-487D-9BE2-C2662535F262}" type="presParOf" srcId="{2966FE6E-4189-4AF9-B2D2-001A4A82C076}" destId="{6C0DE783-5070-46C2-AFC5-CCAC17A4DA17}" srcOrd="1" destOrd="0" presId="urn:microsoft.com/office/officeart/2005/8/layout/pyramid2"/>
    <dgm:cxn modelId="{473AE222-3A84-45F5-875C-27480E038CDF}" type="presParOf" srcId="{6C0DE783-5070-46C2-AFC5-CCAC17A4DA17}" destId="{51971836-FE70-4557-9452-72094B7DDB16}" srcOrd="0" destOrd="0" presId="urn:microsoft.com/office/officeart/2005/8/layout/pyramid2"/>
    <dgm:cxn modelId="{5C1A7CC5-34BB-4540-AC0A-2B47BC7881FE}" type="presParOf" srcId="{6C0DE783-5070-46C2-AFC5-CCAC17A4DA17}" destId="{34E6A648-CB1B-4D9C-95A7-0FD4AD1F5D32}" srcOrd="1" destOrd="0" presId="urn:microsoft.com/office/officeart/2005/8/layout/pyramid2"/>
    <dgm:cxn modelId="{06093EA0-DF6E-4A1B-88BD-FB2895273D66}" type="presParOf" srcId="{6C0DE783-5070-46C2-AFC5-CCAC17A4DA17}" destId="{EF2DE25E-14D3-4ACF-8BA3-3DD191E0E31D}" srcOrd="2" destOrd="0" presId="urn:microsoft.com/office/officeart/2005/8/layout/pyramid2"/>
    <dgm:cxn modelId="{9C5B79A5-30CF-4421-8055-225BABA0FBD5}" type="presParOf" srcId="{6C0DE783-5070-46C2-AFC5-CCAC17A4DA17}" destId="{A952F4AD-2D40-4810-9D91-AF1E0ACD3322}" srcOrd="3" destOrd="0" presId="urn:microsoft.com/office/officeart/2005/8/layout/pyramid2"/>
    <dgm:cxn modelId="{0C36740F-6C12-46FD-A56D-54AAF87DE9F0}" type="presParOf" srcId="{6C0DE783-5070-46C2-AFC5-CCAC17A4DA17}" destId="{3B8415B3-90A8-4FA9-B83B-F517E3836273}" srcOrd="4" destOrd="0" presId="urn:microsoft.com/office/officeart/2005/8/layout/pyramid2"/>
    <dgm:cxn modelId="{5D674B7B-7396-4FF1-867A-02667C47EAD9}" type="presParOf" srcId="{6C0DE783-5070-46C2-AFC5-CCAC17A4DA17}" destId="{729E4B25-5BC9-44C3-83FD-90A85FE32CD8}" srcOrd="5" destOrd="0" presId="urn:microsoft.com/office/officeart/2005/8/layout/pyramid2"/>
    <dgm:cxn modelId="{98E1ED65-A829-4513-AFDD-DFE407497A43}" type="presParOf" srcId="{6C0DE783-5070-46C2-AFC5-CCAC17A4DA17}" destId="{7B20C5D6-FFC6-4C4D-91AE-09E1C3D72FF0}" srcOrd="6" destOrd="0" presId="urn:microsoft.com/office/officeart/2005/8/layout/pyramid2"/>
    <dgm:cxn modelId="{0188DBB1-A9D0-4A68-BD6C-EEE211FCD43D}" type="presParOf" srcId="{6C0DE783-5070-46C2-AFC5-CCAC17A4DA17}" destId="{71144431-1617-4286-97D4-47CCA8AFAA1B}" srcOrd="7"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FB1BC51-B418-4B9D-BA10-3888F39234A8}"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CFC6305E-93C6-42A3-8739-9CDB43DB98A4}">
      <dgm:prSet phldrT="[Text]">
        <dgm:style>
          <a:lnRef idx="3">
            <a:schemeClr val="lt1"/>
          </a:lnRef>
          <a:fillRef idx="1">
            <a:schemeClr val="dk1"/>
          </a:fillRef>
          <a:effectRef idx="1">
            <a:schemeClr val="dk1"/>
          </a:effectRef>
          <a:fontRef idx="minor">
            <a:schemeClr val="lt1"/>
          </a:fontRef>
        </dgm:style>
      </dgm:prSet>
      <dgm:spPr/>
      <dgm:t>
        <a:bodyPr/>
        <a:lstStyle/>
        <a:p>
          <a:pPr algn="just"/>
          <a:r>
            <a:rPr lang="en-IN" dirty="0"/>
            <a:t>Fosters digital literacy and ensures greater awareness among the working women about personal safety technologies (Atherton, 2022).</a:t>
          </a:r>
          <a:endParaRPr lang="en-GB" dirty="0"/>
        </a:p>
      </dgm:t>
    </dgm:pt>
    <dgm:pt modelId="{4AF37AA5-E7C2-41BD-B8C6-52ED9F5E2353}" type="parTrans" cxnId="{CF8D64E2-E920-4F25-BCD4-543D5E9D469F}">
      <dgm:prSet/>
      <dgm:spPr/>
      <dgm:t>
        <a:bodyPr/>
        <a:lstStyle/>
        <a:p>
          <a:endParaRPr lang="en-GB"/>
        </a:p>
      </dgm:t>
    </dgm:pt>
    <dgm:pt modelId="{C55565D6-FF83-4DB3-9152-FD43CD0CDE46}" type="sibTrans" cxnId="{CF8D64E2-E920-4F25-BCD4-543D5E9D469F}">
      <dgm:prSet>
        <dgm:style>
          <a:lnRef idx="3">
            <a:schemeClr val="lt1"/>
          </a:lnRef>
          <a:fillRef idx="1">
            <a:schemeClr val="accent6"/>
          </a:fillRef>
          <a:effectRef idx="1">
            <a:schemeClr val="accent6"/>
          </a:effectRef>
          <a:fontRef idx="minor">
            <a:schemeClr val="lt1"/>
          </a:fontRef>
        </dgm:style>
      </dgm:prSet>
      <dgm:spPr/>
      <dgm:t>
        <a:bodyPr/>
        <a:lstStyle/>
        <a:p>
          <a:endParaRPr lang="en-GB"/>
        </a:p>
      </dgm:t>
    </dgm:pt>
    <dgm:pt modelId="{DD0F0E75-317F-4DF3-86C9-E09BF1336249}">
      <dgm:prSet phldrT="[Text]">
        <dgm:style>
          <a:lnRef idx="3">
            <a:schemeClr val="lt1"/>
          </a:lnRef>
          <a:fillRef idx="1">
            <a:schemeClr val="accent2"/>
          </a:fillRef>
          <a:effectRef idx="1">
            <a:schemeClr val="accent2"/>
          </a:effectRef>
          <a:fontRef idx="minor">
            <a:schemeClr val="lt1"/>
          </a:fontRef>
        </dgm:style>
      </dgm:prSet>
      <dgm:spPr/>
      <dgm:t>
        <a:bodyPr/>
        <a:lstStyle/>
        <a:p>
          <a:pPr algn="just"/>
          <a:r>
            <a:rPr lang="en-IN" dirty="0"/>
            <a:t>Supports the integration of digital wellbeing practices inside existing health promotion curricula (</a:t>
          </a:r>
          <a:r>
            <a:rPr lang="en-IN" dirty="0" err="1"/>
            <a:t>Kinman</a:t>
          </a:r>
          <a:r>
            <a:rPr lang="en-IN" dirty="0"/>
            <a:t> et al., 2020).</a:t>
          </a:r>
          <a:endParaRPr lang="en-GB" dirty="0"/>
        </a:p>
      </dgm:t>
    </dgm:pt>
    <dgm:pt modelId="{FCFBEF96-B774-4122-AED8-A4A36745E2A7}" type="parTrans" cxnId="{BF588C91-DF5F-4A42-970E-8E61FDFB7E35}">
      <dgm:prSet/>
      <dgm:spPr/>
      <dgm:t>
        <a:bodyPr/>
        <a:lstStyle/>
        <a:p>
          <a:endParaRPr lang="en-GB"/>
        </a:p>
      </dgm:t>
    </dgm:pt>
    <dgm:pt modelId="{58C1DAA5-3F4D-4834-A838-3CC4A1CA7124}" type="sibTrans" cxnId="{BF588C91-DF5F-4A42-970E-8E61FDFB7E35}">
      <dgm:prSet>
        <dgm:style>
          <a:lnRef idx="3">
            <a:schemeClr val="lt1"/>
          </a:lnRef>
          <a:fillRef idx="1">
            <a:schemeClr val="accent4"/>
          </a:fillRef>
          <a:effectRef idx="1">
            <a:schemeClr val="accent4"/>
          </a:effectRef>
          <a:fontRef idx="minor">
            <a:schemeClr val="lt1"/>
          </a:fontRef>
        </dgm:style>
      </dgm:prSet>
      <dgm:spPr/>
      <dgm:t>
        <a:bodyPr/>
        <a:lstStyle/>
        <a:p>
          <a:endParaRPr lang="en-GB"/>
        </a:p>
      </dgm:t>
    </dgm:pt>
    <dgm:pt modelId="{4E6C622E-D8B8-4B69-822C-1F8825EA2C91}">
      <dgm:prSet phldrT="[Text]">
        <dgm:style>
          <a:lnRef idx="3">
            <a:schemeClr val="lt1"/>
          </a:lnRef>
          <a:fillRef idx="1">
            <a:schemeClr val="accent6"/>
          </a:fillRef>
          <a:effectRef idx="1">
            <a:schemeClr val="accent6"/>
          </a:effectRef>
          <a:fontRef idx="minor">
            <a:schemeClr val="lt1"/>
          </a:fontRef>
        </dgm:style>
      </dgm:prSet>
      <dgm:spPr/>
      <dgm:t>
        <a:bodyPr/>
        <a:lstStyle/>
        <a:p>
          <a:pPr algn="just"/>
          <a:r>
            <a:rPr lang="en-IN" dirty="0"/>
            <a:t>Helps in building up transferable skills in self-protection, stress management and responsible app usage (</a:t>
          </a:r>
          <a:r>
            <a:rPr lang="en-IN" dirty="0" err="1"/>
            <a:t>Kaurand</a:t>
          </a:r>
          <a:r>
            <a:rPr lang="en-IN" dirty="0"/>
            <a:t> Sharma, 2023).</a:t>
          </a:r>
          <a:endParaRPr lang="en-GB" dirty="0"/>
        </a:p>
      </dgm:t>
    </dgm:pt>
    <dgm:pt modelId="{36125D73-40E3-4BC1-91C9-6A8092C74E9F}" type="parTrans" cxnId="{FAE0428E-0D2B-447E-A97F-953E6A9467BF}">
      <dgm:prSet/>
      <dgm:spPr/>
      <dgm:t>
        <a:bodyPr/>
        <a:lstStyle/>
        <a:p>
          <a:endParaRPr lang="en-GB"/>
        </a:p>
      </dgm:t>
    </dgm:pt>
    <dgm:pt modelId="{6EDBE997-B7B1-46A4-962E-BE857EE43EC2}" type="sibTrans" cxnId="{FAE0428E-0D2B-447E-A97F-953E6A9467BF}">
      <dgm:prSet/>
      <dgm:spPr/>
      <dgm:t>
        <a:bodyPr/>
        <a:lstStyle/>
        <a:p>
          <a:endParaRPr lang="en-GB"/>
        </a:p>
      </dgm:t>
    </dgm:pt>
    <dgm:pt modelId="{BA04FBE8-E4EA-4737-B32B-358F5BF3A512}" type="pres">
      <dgm:prSet presAssocID="{4FB1BC51-B418-4B9D-BA10-3888F39234A8}" presName="outerComposite" presStyleCnt="0">
        <dgm:presLayoutVars>
          <dgm:chMax val="5"/>
          <dgm:dir/>
          <dgm:resizeHandles val="exact"/>
        </dgm:presLayoutVars>
      </dgm:prSet>
      <dgm:spPr/>
    </dgm:pt>
    <dgm:pt modelId="{A94A06DD-9EF2-4F7B-94BC-76F2CFCF2AEF}" type="pres">
      <dgm:prSet presAssocID="{4FB1BC51-B418-4B9D-BA10-3888F39234A8}" presName="dummyMaxCanvas" presStyleCnt="0">
        <dgm:presLayoutVars/>
      </dgm:prSet>
      <dgm:spPr/>
    </dgm:pt>
    <dgm:pt modelId="{B25951A9-1DA4-4292-A020-265D5912BA52}" type="pres">
      <dgm:prSet presAssocID="{4FB1BC51-B418-4B9D-BA10-3888F39234A8}" presName="ThreeNodes_1" presStyleLbl="node1" presStyleIdx="0" presStyleCnt="3">
        <dgm:presLayoutVars>
          <dgm:bulletEnabled val="1"/>
        </dgm:presLayoutVars>
      </dgm:prSet>
      <dgm:spPr/>
    </dgm:pt>
    <dgm:pt modelId="{F8AC8993-4299-44F1-B2BE-DACCA35048C5}" type="pres">
      <dgm:prSet presAssocID="{4FB1BC51-B418-4B9D-BA10-3888F39234A8}" presName="ThreeNodes_2" presStyleLbl="node1" presStyleIdx="1" presStyleCnt="3">
        <dgm:presLayoutVars>
          <dgm:bulletEnabled val="1"/>
        </dgm:presLayoutVars>
      </dgm:prSet>
      <dgm:spPr/>
    </dgm:pt>
    <dgm:pt modelId="{3EEC3292-2CDE-4436-9512-4DD7BAE02A47}" type="pres">
      <dgm:prSet presAssocID="{4FB1BC51-B418-4B9D-BA10-3888F39234A8}" presName="ThreeNodes_3" presStyleLbl="node1" presStyleIdx="2" presStyleCnt="3">
        <dgm:presLayoutVars>
          <dgm:bulletEnabled val="1"/>
        </dgm:presLayoutVars>
      </dgm:prSet>
      <dgm:spPr/>
    </dgm:pt>
    <dgm:pt modelId="{0CCA852D-F04F-49CE-BBCB-B8903AB38658}" type="pres">
      <dgm:prSet presAssocID="{4FB1BC51-B418-4B9D-BA10-3888F39234A8}" presName="ThreeConn_1-2" presStyleLbl="fgAccFollowNode1" presStyleIdx="0" presStyleCnt="2">
        <dgm:presLayoutVars>
          <dgm:bulletEnabled val="1"/>
        </dgm:presLayoutVars>
      </dgm:prSet>
      <dgm:spPr/>
    </dgm:pt>
    <dgm:pt modelId="{81957B89-0C05-448C-A6AF-8A98F1CB01DD}" type="pres">
      <dgm:prSet presAssocID="{4FB1BC51-B418-4B9D-BA10-3888F39234A8}" presName="ThreeConn_2-3" presStyleLbl="fgAccFollowNode1" presStyleIdx="1" presStyleCnt="2">
        <dgm:presLayoutVars>
          <dgm:bulletEnabled val="1"/>
        </dgm:presLayoutVars>
      </dgm:prSet>
      <dgm:spPr/>
    </dgm:pt>
    <dgm:pt modelId="{8E492CBF-7184-4264-A429-CCCC236FEEBF}" type="pres">
      <dgm:prSet presAssocID="{4FB1BC51-B418-4B9D-BA10-3888F39234A8}" presName="ThreeNodes_1_text" presStyleLbl="node1" presStyleIdx="2" presStyleCnt="3">
        <dgm:presLayoutVars>
          <dgm:bulletEnabled val="1"/>
        </dgm:presLayoutVars>
      </dgm:prSet>
      <dgm:spPr/>
    </dgm:pt>
    <dgm:pt modelId="{E2CE4637-1BF4-4291-9CFA-A43E47BE9F10}" type="pres">
      <dgm:prSet presAssocID="{4FB1BC51-B418-4B9D-BA10-3888F39234A8}" presName="ThreeNodes_2_text" presStyleLbl="node1" presStyleIdx="2" presStyleCnt="3">
        <dgm:presLayoutVars>
          <dgm:bulletEnabled val="1"/>
        </dgm:presLayoutVars>
      </dgm:prSet>
      <dgm:spPr/>
    </dgm:pt>
    <dgm:pt modelId="{E6C71FE8-E213-48EC-AC48-70DBAAAE350A}" type="pres">
      <dgm:prSet presAssocID="{4FB1BC51-B418-4B9D-BA10-3888F39234A8}" presName="ThreeNodes_3_text" presStyleLbl="node1" presStyleIdx="2" presStyleCnt="3">
        <dgm:presLayoutVars>
          <dgm:bulletEnabled val="1"/>
        </dgm:presLayoutVars>
      </dgm:prSet>
      <dgm:spPr/>
    </dgm:pt>
  </dgm:ptLst>
  <dgm:cxnLst>
    <dgm:cxn modelId="{789B910E-4DAE-45DC-832F-5139C8B7284A}" type="presOf" srcId="{58C1DAA5-3F4D-4834-A838-3CC4A1CA7124}" destId="{81957B89-0C05-448C-A6AF-8A98F1CB01DD}" srcOrd="0" destOrd="0" presId="urn:microsoft.com/office/officeart/2005/8/layout/vProcess5"/>
    <dgm:cxn modelId="{15236A18-75CB-48B7-A6B6-063E49E1C3AC}" type="presOf" srcId="{DD0F0E75-317F-4DF3-86C9-E09BF1336249}" destId="{E2CE4637-1BF4-4291-9CFA-A43E47BE9F10}" srcOrd="1" destOrd="0" presId="urn:microsoft.com/office/officeart/2005/8/layout/vProcess5"/>
    <dgm:cxn modelId="{97F1AD22-F317-4E64-92BD-F9720DD51E14}" type="presOf" srcId="{CFC6305E-93C6-42A3-8739-9CDB43DB98A4}" destId="{B25951A9-1DA4-4292-A020-265D5912BA52}" srcOrd="0" destOrd="0" presId="urn:microsoft.com/office/officeart/2005/8/layout/vProcess5"/>
    <dgm:cxn modelId="{173ADC41-AE0C-4803-956C-4390320B114C}" type="presOf" srcId="{4FB1BC51-B418-4B9D-BA10-3888F39234A8}" destId="{BA04FBE8-E4EA-4737-B32B-358F5BF3A512}" srcOrd="0" destOrd="0" presId="urn:microsoft.com/office/officeart/2005/8/layout/vProcess5"/>
    <dgm:cxn modelId="{A92F5E85-E331-4D2B-B84B-469B5789434C}" type="presOf" srcId="{CFC6305E-93C6-42A3-8739-9CDB43DB98A4}" destId="{8E492CBF-7184-4264-A429-CCCC236FEEBF}" srcOrd="1" destOrd="0" presId="urn:microsoft.com/office/officeart/2005/8/layout/vProcess5"/>
    <dgm:cxn modelId="{FAE0428E-0D2B-447E-A97F-953E6A9467BF}" srcId="{4FB1BC51-B418-4B9D-BA10-3888F39234A8}" destId="{4E6C622E-D8B8-4B69-822C-1F8825EA2C91}" srcOrd="2" destOrd="0" parTransId="{36125D73-40E3-4BC1-91C9-6A8092C74E9F}" sibTransId="{6EDBE997-B7B1-46A4-962E-BE857EE43EC2}"/>
    <dgm:cxn modelId="{BF588C91-DF5F-4A42-970E-8E61FDFB7E35}" srcId="{4FB1BC51-B418-4B9D-BA10-3888F39234A8}" destId="{DD0F0E75-317F-4DF3-86C9-E09BF1336249}" srcOrd="1" destOrd="0" parTransId="{FCFBEF96-B774-4122-AED8-A4A36745E2A7}" sibTransId="{58C1DAA5-3F4D-4834-A838-3CC4A1CA7124}"/>
    <dgm:cxn modelId="{E85FF3B3-57B7-4CD9-BB51-516984B7D937}" type="presOf" srcId="{4E6C622E-D8B8-4B69-822C-1F8825EA2C91}" destId="{E6C71FE8-E213-48EC-AC48-70DBAAAE350A}" srcOrd="1" destOrd="0" presId="urn:microsoft.com/office/officeart/2005/8/layout/vProcess5"/>
    <dgm:cxn modelId="{14F2E3B8-395B-44A4-BDE1-7BDE08B1D8B6}" type="presOf" srcId="{4E6C622E-D8B8-4B69-822C-1F8825EA2C91}" destId="{3EEC3292-2CDE-4436-9512-4DD7BAE02A47}" srcOrd="0" destOrd="0" presId="urn:microsoft.com/office/officeart/2005/8/layout/vProcess5"/>
    <dgm:cxn modelId="{9957F8D5-1BBC-4AA3-AF9C-85CB9E930499}" type="presOf" srcId="{DD0F0E75-317F-4DF3-86C9-E09BF1336249}" destId="{F8AC8993-4299-44F1-B2BE-DACCA35048C5}" srcOrd="0" destOrd="0" presId="urn:microsoft.com/office/officeart/2005/8/layout/vProcess5"/>
    <dgm:cxn modelId="{CF8D64E2-E920-4F25-BCD4-543D5E9D469F}" srcId="{4FB1BC51-B418-4B9D-BA10-3888F39234A8}" destId="{CFC6305E-93C6-42A3-8739-9CDB43DB98A4}" srcOrd="0" destOrd="0" parTransId="{4AF37AA5-E7C2-41BD-B8C6-52ED9F5E2353}" sibTransId="{C55565D6-FF83-4DB3-9152-FD43CD0CDE46}"/>
    <dgm:cxn modelId="{210835F9-B4DB-4B2D-B8E6-23E07AA16A4C}" type="presOf" srcId="{C55565D6-FF83-4DB3-9152-FD43CD0CDE46}" destId="{0CCA852D-F04F-49CE-BBCB-B8903AB38658}" srcOrd="0" destOrd="0" presId="urn:microsoft.com/office/officeart/2005/8/layout/vProcess5"/>
    <dgm:cxn modelId="{A85BF2DA-2437-42A0-9499-92B469FDF118}" type="presParOf" srcId="{BA04FBE8-E4EA-4737-B32B-358F5BF3A512}" destId="{A94A06DD-9EF2-4F7B-94BC-76F2CFCF2AEF}" srcOrd="0" destOrd="0" presId="urn:microsoft.com/office/officeart/2005/8/layout/vProcess5"/>
    <dgm:cxn modelId="{147F6247-F936-4DBC-BD87-7FBFDBF69FFF}" type="presParOf" srcId="{BA04FBE8-E4EA-4737-B32B-358F5BF3A512}" destId="{B25951A9-1DA4-4292-A020-265D5912BA52}" srcOrd="1" destOrd="0" presId="urn:microsoft.com/office/officeart/2005/8/layout/vProcess5"/>
    <dgm:cxn modelId="{A71A8164-EE16-474B-B621-6CAC06715799}" type="presParOf" srcId="{BA04FBE8-E4EA-4737-B32B-358F5BF3A512}" destId="{F8AC8993-4299-44F1-B2BE-DACCA35048C5}" srcOrd="2" destOrd="0" presId="urn:microsoft.com/office/officeart/2005/8/layout/vProcess5"/>
    <dgm:cxn modelId="{39E74DDD-83C9-422B-B247-B2E4DD980F3D}" type="presParOf" srcId="{BA04FBE8-E4EA-4737-B32B-358F5BF3A512}" destId="{3EEC3292-2CDE-4436-9512-4DD7BAE02A47}" srcOrd="3" destOrd="0" presId="urn:microsoft.com/office/officeart/2005/8/layout/vProcess5"/>
    <dgm:cxn modelId="{4B788B3D-F0D0-468C-8B5A-7BAE84AE1593}" type="presParOf" srcId="{BA04FBE8-E4EA-4737-B32B-358F5BF3A512}" destId="{0CCA852D-F04F-49CE-BBCB-B8903AB38658}" srcOrd="4" destOrd="0" presId="urn:microsoft.com/office/officeart/2005/8/layout/vProcess5"/>
    <dgm:cxn modelId="{0DD0DF2F-0B44-4325-A168-A137BC57C0FF}" type="presParOf" srcId="{BA04FBE8-E4EA-4737-B32B-358F5BF3A512}" destId="{81957B89-0C05-448C-A6AF-8A98F1CB01DD}" srcOrd="5" destOrd="0" presId="urn:microsoft.com/office/officeart/2005/8/layout/vProcess5"/>
    <dgm:cxn modelId="{07428EB6-A995-4431-8B1C-EB145B0308E6}" type="presParOf" srcId="{BA04FBE8-E4EA-4737-B32B-358F5BF3A512}" destId="{8E492CBF-7184-4264-A429-CCCC236FEEBF}" srcOrd="6" destOrd="0" presId="urn:microsoft.com/office/officeart/2005/8/layout/vProcess5"/>
    <dgm:cxn modelId="{C3335C92-18E4-4676-B4D9-DC6C9CE38717}" type="presParOf" srcId="{BA04FBE8-E4EA-4737-B32B-358F5BF3A512}" destId="{E2CE4637-1BF4-4291-9CFA-A43E47BE9F10}" srcOrd="7" destOrd="0" presId="urn:microsoft.com/office/officeart/2005/8/layout/vProcess5"/>
    <dgm:cxn modelId="{2F044DAD-74C1-4D7D-A6A5-4BB367231614}" type="presParOf" srcId="{BA04FBE8-E4EA-4737-B32B-358F5BF3A512}" destId="{E6C71FE8-E213-48EC-AC48-70DBAAAE350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A515F-2F41-475E-B53B-69D5F6133909}">
      <dsp:nvSpPr>
        <dsp:cNvPr id="0" name=""/>
        <dsp:cNvSpPr/>
      </dsp:nvSpPr>
      <dsp:spPr>
        <a:xfrm>
          <a:off x="0" y="-55345"/>
          <a:ext cx="7221855" cy="13968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It includes combine physical safety features (including panic alert button and real time GPS tracking with user consent) and mental wellbeing tools (including stress relief notification and self care remainders) (Robinson et al., 2025)</a:t>
          </a:r>
        </a:p>
      </dsp:txBody>
      <dsp:txXfrm>
        <a:off x="40911" y="-14434"/>
        <a:ext cx="5714585" cy="1314990"/>
      </dsp:txXfrm>
    </dsp:sp>
    <dsp:sp modelId="{EE720133-A83D-4D96-BEAF-ECAC919661E3}">
      <dsp:nvSpPr>
        <dsp:cNvPr id="0" name=""/>
        <dsp:cNvSpPr/>
      </dsp:nvSpPr>
      <dsp:spPr>
        <a:xfrm>
          <a:off x="637222" y="1574269"/>
          <a:ext cx="7221855" cy="13968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This app core function includes direct link to emergency series, route planning and workplace security and each function aligned with COM-B model, enhancing knowledge, opportunity and motivation to engage safe behaviour (Ding et al., 2025)</a:t>
          </a:r>
        </a:p>
      </dsp:txBody>
      <dsp:txXfrm>
        <a:off x="678133" y="1615180"/>
        <a:ext cx="5594882" cy="1314990"/>
      </dsp:txXfrm>
    </dsp:sp>
    <dsp:sp modelId="{BAAD5129-31F6-4600-9AA2-DE5BD93A31A8}">
      <dsp:nvSpPr>
        <dsp:cNvPr id="0" name=""/>
        <dsp:cNvSpPr/>
      </dsp:nvSpPr>
      <dsp:spPr>
        <a:xfrm>
          <a:off x="1274444" y="3093193"/>
          <a:ext cx="7221855" cy="161819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Safe Cycle</a:t>
          </a:r>
          <a:r>
            <a:rPr lang="en-GB" sz="1800" kern="1200" dirty="0"/>
            <a:t>, integrate existing workplace safe system and wearable device improving coordination between employer and users and align with national initiatives including </a:t>
          </a:r>
          <a:r>
            <a:rPr lang="en-GB" sz="1800" b="1" kern="1200" dirty="0"/>
            <a:t>NHS Workforce Wellbeing Plan (2023)</a:t>
          </a:r>
          <a:r>
            <a:rPr lang="en-GB" sz="1800" kern="1200" dirty="0"/>
            <a:t> and </a:t>
          </a:r>
          <a:r>
            <a:rPr lang="en-GB" sz="1800" b="1" kern="1200" dirty="0"/>
            <a:t>UK Violence Against Women and Girls Strategy (2021)</a:t>
          </a:r>
          <a:r>
            <a:rPr lang="en-GB" sz="1800" kern="1200" dirty="0"/>
            <a:t> </a:t>
          </a:r>
          <a:r>
            <a:rPr lang="en-GB" sz="1800" b="1" kern="1200" dirty="0"/>
            <a:t>(Shi et al., 2022)</a:t>
          </a:r>
          <a:r>
            <a:rPr lang="en-GB" sz="1800" kern="1200" dirty="0"/>
            <a:t>,</a:t>
          </a:r>
        </a:p>
      </dsp:txBody>
      <dsp:txXfrm>
        <a:off x="1321839" y="3140588"/>
        <a:ext cx="5581914" cy="1523403"/>
      </dsp:txXfrm>
    </dsp:sp>
    <dsp:sp modelId="{DB1F60EB-BA52-41FA-8A36-DAA1C9EB3F26}">
      <dsp:nvSpPr>
        <dsp:cNvPr id="0" name=""/>
        <dsp:cNvSpPr/>
      </dsp:nvSpPr>
      <dsp:spPr>
        <a:xfrm>
          <a:off x="6313926" y="1003904"/>
          <a:ext cx="907928" cy="907928"/>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518210" y="1003904"/>
        <a:ext cx="499360" cy="683216"/>
      </dsp:txXfrm>
    </dsp:sp>
    <dsp:sp modelId="{E02DEFFF-CF4D-4CF2-B585-756AC7F8DB6E}">
      <dsp:nvSpPr>
        <dsp:cNvPr id="0" name=""/>
        <dsp:cNvSpPr/>
      </dsp:nvSpPr>
      <dsp:spPr>
        <a:xfrm>
          <a:off x="6951149" y="2624206"/>
          <a:ext cx="907928" cy="907928"/>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155433" y="2624206"/>
        <a:ext cx="499360" cy="6832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BBC10-86D9-4503-8384-233AF05E919F}">
      <dsp:nvSpPr>
        <dsp:cNvPr id="0" name=""/>
        <dsp:cNvSpPr/>
      </dsp:nvSpPr>
      <dsp:spPr>
        <a:xfrm>
          <a:off x="1235328" y="1705463"/>
          <a:ext cx="2244471" cy="779475"/>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BFABF-1930-4AE6-A906-5F7E738A1DFF}">
      <dsp:nvSpPr>
        <dsp:cNvPr id="0" name=""/>
        <dsp:cNvSpPr/>
      </dsp:nvSpPr>
      <dsp:spPr>
        <a:xfrm>
          <a:off x="1487488" y="2119787"/>
          <a:ext cx="434975" cy="254863"/>
        </a:xfrm>
        <a:prstGeom prst="downArrow">
          <a:avLst/>
        </a:prstGeom>
        <a:solidFill>
          <a:schemeClr val="dk1"/>
        </a:solidFill>
        <a:ln w="12700" cap="flat" cmpd="sng" algn="ctr">
          <a:solidFill>
            <a:schemeClr val="dk1">
              <a:shade val="50000"/>
            </a:schemeClr>
          </a:solidFill>
          <a:prstDash val="solid"/>
          <a:miter lim="800000"/>
        </a:ln>
        <a:effectLst/>
      </dsp:spPr>
      <dsp:style>
        <a:lnRef idx="2">
          <a:schemeClr val="dk1">
            <a:shade val="50000"/>
          </a:schemeClr>
        </a:lnRef>
        <a:fillRef idx="1">
          <a:schemeClr val="dk1"/>
        </a:fillRef>
        <a:effectRef idx="0">
          <a:schemeClr val="dk1"/>
        </a:effectRef>
        <a:fontRef idx="minor">
          <a:schemeClr val="lt1"/>
        </a:fontRef>
      </dsp:style>
    </dsp:sp>
    <dsp:sp modelId="{57494809-8993-4B86-8A4D-26D7C53C861A}">
      <dsp:nvSpPr>
        <dsp:cNvPr id="0" name=""/>
        <dsp:cNvSpPr/>
      </dsp:nvSpPr>
      <dsp:spPr>
        <a:xfrm>
          <a:off x="-3" y="3960912"/>
          <a:ext cx="3479806" cy="52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just" defTabSz="800100">
            <a:lnSpc>
              <a:spcPct val="100000"/>
            </a:lnSpc>
            <a:spcBef>
              <a:spcPct val="0"/>
            </a:spcBef>
            <a:spcAft>
              <a:spcPct val="35000"/>
            </a:spcAft>
            <a:buNone/>
          </a:pPr>
          <a:r>
            <a:rPr lang="en-GB" sz="1800" kern="1200" dirty="0"/>
            <a:t>According to </a:t>
          </a:r>
          <a:r>
            <a:rPr lang="en-GB" sz="1800" b="0" kern="1200" dirty="0"/>
            <a:t>Li et al., (2024) </a:t>
          </a:r>
          <a:r>
            <a:rPr lang="en-GB" sz="1800" kern="1200" dirty="0"/>
            <a:t>night shift work with elevated issues of depression, insomnia and cardiovascular strain because to circadian </a:t>
          </a:r>
          <a:r>
            <a:rPr lang="en-GB" sz="1800" kern="1200" dirty="0" err="1"/>
            <a:t>rhtym</a:t>
          </a:r>
          <a:r>
            <a:rPr lang="en-GB" sz="1800" kern="1200" dirty="0"/>
            <a:t> disruption</a:t>
          </a:r>
        </a:p>
        <a:p>
          <a:pPr marL="0" lvl="0" indent="0" algn="just" defTabSz="800100">
            <a:lnSpc>
              <a:spcPct val="100000"/>
            </a:lnSpc>
            <a:spcBef>
              <a:spcPct val="0"/>
            </a:spcBef>
            <a:spcAft>
              <a:spcPct val="35000"/>
            </a:spcAft>
            <a:buNone/>
          </a:pPr>
          <a:r>
            <a:rPr lang="en-GB" sz="1800" kern="1200" dirty="0"/>
            <a:t>National survey shows that 60% of female care workers have reported high workplace stress, underscoring that urgent requirement for digital solution which address both physical and psychological safely concerns(</a:t>
          </a:r>
          <a:r>
            <a:rPr lang="en-GB" sz="1800" kern="1200" dirty="0" err="1"/>
            <a:t>Lecca</a:t>
          </a:r>
          <a:r>
            <a:rPr lang="en-GB" sz="1800" kern="1200" dirty="0"/>
            <a:t> et al., 2023).</a:t>
          </a:r>
        </a:p>
      </dsp:txBody>
      <dsp:txXfrm>
        <a:off x="-3" y="3960912"/>
        <a:ext cx="3479806" cy="521970"/>
      </dsp:txXfrm>
    </dsp:sp>
    <dsp:sp modelId="{E2963F80-6165-4E2E-81BF-A6428DEEDF6B}">
      <dsp:nvSpPr>
        <dsp:cNvPr id="0" name=""/>
        <dsp:cNvSpPr/>
      </dsp:nvSpPr>
      <dsp:spPr>
        <a:xfrm>
          <a:off x="571491" y="114299"/>
          <a:ext cx="2304226" cy="1948688"/>
        </a:xfrm>
        <a:prstGeom prst="funnel">
          <a:avLst/>
        </a:prstGeom>
        <a:solidFill>
          <a:schemeClr val="dk1"/>
        </a:solidFill>
        <a:ln w="12700" cap="flat" cmpd="sng" algn="ctr">
          <a:solidFill>
            <a:schemeClr val="dk1">
              <a:shade val="50000"/>
            </a:schemeClr>
          </a:solidFill>
          <a:prstDash val="solid"/>
          <a:miter lim="800000"/>
        </a:ln>
        <a:effectLst/>
      </dsp:spPr>
      <dsp:style>
        <a:lnRef idx="2">
          <a:schemeClr val="dk1">
            <a:shade val="50000"/>
          </a:schemeClr>
        </a:lnRef>
        <a:fillRef idx="1">
          <a:schemeClr val="dk1"/>
        </a:fillRef>
        <a:effectRef idx="0">
          <a:schemeClr val="dk1"/>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BBC10-86D9-4503-8384-233AF05E919F}">
      <dsp:nvSpPr>
        <dsp:cNvPr id="0" name=""/>
        <dsp:cNvSpPr/>
      </dsp:nvSpPr>
      <dsp:spPr>
        <a:xfrm>
          <a:off x="1235328" y="1345629"/>
          <a:ext cx="2244471" cy="779475"/>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BFABF-1930-4AE6-A906-5F7E738A1DFF}">
      <dsp:nvSpPr>
        <dsp:cNvPr id="0" name=""/>
        <dsp:cNvSpPr/>
      </dsp:nvSpPr>
      <dsp:spPr>
        <a:xfrm>
          <a:off x="1622426" y="2676484"/>
          <a:ext cx="434975" cy="278384"/>
        </a:xfrm>
        <a:prstGeom prst="downArrow">
          <a:avLst/>
        </a:prstGeom>
        <a:solidFill>
          <a:schemeClr val="dk1"/>
        </a:solidFill>
        <a:ln w="12700" cap="flat" cmpd="sng" algn="ctr">
          <a:solidFill>
            <a:schemeClr val="dk1">
              <a:shade val="50000"/>
            </a:schemeClr>
          </a:solidFill>
          <a:prstDash val="solid"/>
          <a:miter lim="800000"/>
        </a:ln>
        <a:effectLst/>
      </dsp:spPr>
      <dsp:style>
        <a:lnRef idx="2">
          <a:schemeClr val="dk1">
            <a:shade val="50000"/>
          </a:schemeClr>
        </a:lnRef>
        <a:fillRef idx="1">
          <a:schemeClr val="dk1"/>
        </a:fillRef>
        <a:effectRef idx="0">
          <a:schemeClr val="dk1"/>
        </a:effectRef>
        <a:fontRef idx="minor">
          <a:schemeClr val="lt1"/>
        </a:fontRef>
      </dsp:style>
    </dsp:sp>
    <dsp:sp modelId="{57494809-8993-4B86-8A4D-26D7C53C861A}">
      <dsp:nvSpPr>
        <dsp:cNvPr id="0" name=""/>
        <dsp:cNvSpPr/>
      </dsp:nvSpPr>
      <dsp:spPr>
        <a:xfrm>
          <a:off x="-3" y="3893178"/>
          <a:ext cx="3479806" cy="52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just" defTabSz="800100">
            <a:lnSpc>
              <a:spcPct val="100000"/>
            </a:lnSpc>
            <a:spcBef>
              <a:spcPct val="0"/>
            </a:spcBef>
            <a:spcAft>
              <a:spcPct val="35000"/>
            </a:spcAft>
            <a:buNone/>
          </a:pPr>
          <a:r>
            <a:rPr lang="en-GB" sz="1800" kern="1200" dirty="0"/>
            <a:t>National survey shows that 60% of female care workers have reported high workplace stress, underscoring that urgent requirement for digital solution which address both physical and psychological safely concerns(</a:t>
          </a:r>
          <a:r>
            <a:rPr lang="en-GB" sz="1800" kern="1200" dirty="0" err="1"/>
            <a:t>Lecca</a:t>
          </a:r>
          <a:r>
            <a:rPr lang="en-GB" sz="1800" kern="1200" dirty="0"/>
            <a:t> et al., 2023).</a:t>
          </a:r>
        </a:p>
      </dsp:txBody>
      <dsp:txXfrm>
        <a:off x="-3" y="3893178"/>
        <a:ext cx="3479806" cy="521970"/>
      </dsp:txXfrm>
    </dsp:sp>
    <dsp:sp modelId="{E2963F80-6165-4E2E-81BF-A6428DEEDF6B}">
      <dsp:nvSpPr>
        <dsp:cNvPr id="0" name=""/>
        <dsp:cNvSpPr/>
      </dsp:nvSpPr>
      <dsp:spPr>
        <a:xfrm>
          <a:off x="666538" y="646341"/>
          <a:ext cx="2304226" cy="1948688"/>
        </a:xfrm>
        <a:prstGeom prst="funnel">
          <a:avLst/>
        </a:prstGeom>
        <a:solidFill>
          <a:schemeClr val="accent4"/>
        </a:solidFill>
        <a:ln w="12700" cap="flat" cmpd="sng" algn="ctr">
          <a:solidFill>
            <a:schemeClr val="accent4">
              <a:shade val="50000"/>
            </a:schemeClr>
          </a:solidFill>
          <a:prstDash val="solid"/>
          <a:miter lim="800000"/>
        </a:ln>
        <a:effectLst/>
      </dsp:spPr>
      <dsp:style>
        <a:lnRef idx="2">
          <a:schemeClr val="accent4">
            <a:shade val="50000"/>
          </a:schemeClr>
        </a:lnRef>
        <a:fillRef idx="1">
          <a:schemeClr val="accent4"/>
        </a:fillRef>
        <a:effectRef idx="0">
          <a:schemeClr val="accent4"/>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BBC10-86D9-4503-8384-233AF05E919F}">
      <dsp:nvSpPr>
        <dsp:cNvPr id="0" name=""/>
        <dsp:cNvSpPr/>
      </dsp:nvSpPr>
      <dsp:spPr>
        <a:xfrm>
          <a:off x="1235328" y="1345629"/>
          <a:ext cx="2244471" cy="779475"/>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BFABF-1930-4AE6-A906-5F7E738A1DFF}">
      <dsp:nvSpPr>
        <dsp:cNvPr id="0" name=""/>
        <dsp:cNvSpPr/>
      </dsp:nvSpPr>
      <dsp:spPr>
        <a:xfrm>
          <a:off x="1580481" y="2708712"/>
          <a:ext cx="434975" cy="278384"/>
        </a:xfrm>
        <a:prstGeom prst="downArrow">
          <a:avLst/>
        </a:prstGeom>
        <a:solidFill>
          <a:schemeClr val="dk1"/>
        </a:solidFill>
        <a:ln w="12700" cap="flat" cmpd="sng" algn="ctr">
          <a:solidFill>
            <a:schemeClr val="dk1">
              <a:shade val="50000"/>
            </a:schemeClr>
          </a:solidFill>
          <a:prstDash val="solid"/>
          <a:miter lim="800000"/>
        </a:ln>
        <a:effectLst/>
      </dsp:spPr>
      <dsp:style>
        <a:lnRef idx="2">
          <a:schemeClr val="dk1">
            <a:shade val="50000"/>
          </a:schemeClr>
        </a:lnRef>
        <a:fillRef idx="1">
          <a:schemeClr val="dk1"/>
        </a:fillRef>
        <a:effectRef idx="0">
          <a:schemeClr val="dk1"/>
        </a:effectRef>
        <a:fontRef idx="minor">
          <a:schemeClr val="lt1"/>
        </a:fontRef>
      </dsp:style>
    </dsp:sp>
    <dsp:sp modelId="{57494809-8993-4B86-8A4D-26D7C53C861A}">
      <dsp:nvSpPr>
        <dsp:cNvPr id="0" name=""/>
        <dsp:cNvSpPr/>
      </dsp:nvSpPr>
      <dsp:spPr>
        <a:xfrm>
          <a:off x="-3" y="4096376"/>
          <a:ext cx="3479806" cy="52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just" defTabSz="800100">
            <a:lnSpc>
              <a:spcPct val="100000"/>
            </a:lnSpc>
            <a:spcBef>
              <a:spcPct val="0"/>
            </a:spcBef>
            <a:spcAft>
              <a:spcPct val="35000"/>
            </a:spcAft>
            <a:buNone/>
          </a:pPr>
          <a:r>
            <a:rPr lang="en-GB" sz="1800" kern="1200" dirty="0"/>
            <a:t>Research stated that shift nurses obtained that 58.8% experiences repression and 62.1% anxiety with higher rate associated to fatigue, long hours (&gt;40 hr/week) and poor sleep quality showing affect female workers in care setting (Li et al., 2022)</a:t>
          </a:r>
        </a:p>
      </dsp:txBody>
      <dsp:txXfrm>
        <a:off x="-3" y="4096376"/>
        <a:ext cx="3479806" cy="521970"/>
      </dsp:txXfrm>
    </dsp:sp>
    <dsp:sp modelId="{E2963F80-6165-4E2E-81BF-A6428DEEDF6B}">
      <dsp:nvSpPr>
        <dsp:cNvPr id="0" name=""/>
        <dsp:cNvSpPr/>
      </dsp:nvSpPr>
      <dsp:spPr>
        <a:xfrm>
          <a:off x="637673" y="668127"/>
          <a:ext cx="2304226" cy="1948688"/>
        </a:xfrm>
        <a:prstGeom prst="funnel">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85167-C99B-495C-A777-32E5CA7CF434}">
      <dsp:nvSpPr>
        <dsp:cNvPr id="0" name=""/>
        <dsp:cNvSpPr/>
      </dsp:nvSpPr>
      <dsp:spPr>
        <a:xfrm>
          <a:off x="0" y="402860"/>
          <a:ext cx="10216681" cy="10914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2928" tIns="458216" rIns="792928" bIns="128016" numCol="1" spcCol="1270" anchor="t" anchorCtr="0">
          <a:noAutofit/>
        </a:bodyPr>
        <a:lstStyle/>
        <a:p>
          <a:pPr marL="171450" lvl="1" indent="-171450" algn="just" defTabSz="800100">
            <a:lnSpc>
              <a:spcPct val="90000"/>
            </a:lnSpc>
            <a:spcBef>
              <a:spcPct val="0"/>
            </a:spcBef>
            <a:spcAft>
              <a:spcPct val="15000"/>
            </a:spcAft>
            <a:buChar char="•"/>
          </a:pPr>
          <a:r>
            <a:rPr lang="en-GB" sz="1800" kern="1200" dirty="0"/>
            <a:t>Persistent safety fear contribute to anxiety, stress and sleep deprivation that significantly impacting worker emotional and physical wellbeing (</a:t>
          </a:r>
          <a:r>
            <a:rPr lang="en-GB" sz="1800" kern="1200" dirty="0" err="1"/>
            <a:t>Kapitza</a:t>
          </a:r>
          <a:r>
            <a:rPr lang="en-GB" sz="1800" kern="1200" dirty="0"/>
            <a:t>, 2024)</a:t>
          </a:r>
        </a:p>
      </dsp:txBody>
      <dsp:txXfrm>
        <a:off x="0" y="402860"/>
        <a:ext cx="10216681" cy="1091475"/>
      </dsp:txXfrm>
    </dsp:sp>
    <dsp:sp modelId="{6B5CBB0A-22BB-4250-A412-0FDAD8DB87FB}">
      <dsp:nvSpPr>
        <dsp:cNvPr id="0" name=""/>
        <dsp:cNvSpPr/>
      </dsp:nvSpPr>
      <dsp:spPr>
        <a:xfrm>
          <a:off x="510834" y="49264"/>
          <a:ext cx="7151676" cy="64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316" tIns="0" rIns="270316" bIns="0" numCol="1" spcCol="1270" anchor="ctr" anchorCtr="0">
          <a:noAutofit/>
        </a:bodyPr>
        <a:lstStyle/>
        <a:p>
          <a:pPr marL="0" lvl="0" indent="0" algn="l" defTabSz="889000">
            <a:lnSpc>
              <a:spcPct val="90000"/>
            </a:lnSpc>
            <a:spcBef>
              <a:spcPct val="0"/>
            </a:spcBef>
            <a:spcAft>
              <a:spcPct val="35000"/>
            </a:spcAft>
            <a:buNone/>
          </a:pPr>
          <a:r>
            <a:rPr lang="en-GB" sz="2000" b="1" kern="1200" dirty="0"/>
            <a:t>Persistent safety </a:t>
          </a:r>
        </a:p>
      </dsp:txBody>
      <dsp:txXfrm>
        <a:off x="542537" y="80967"/>
        <a:ext cx="7088270" cy="586034"/>
      </dsp:txXfrm>
    </dsp:sp>
    <dsp:sp modelId="{86AECADC-E752-47EE-B83A-1BB220EA17DE}">
      <dsp:nvSpPr>
        <dsp:cNvPr id="0" name=""/>
        <dsp:cNvSpPr/>
      </dsp:nvSpPr>
      <dsp:spPr>
        <a:xfrm>
          <a:off x="0" y="1908979"/>
          <a:ext cx="10216681" cy="135134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2928" tIns="458216" rIns="792928" bIns="128016" numCol="1" spcCol="1270" anchor="t" anchorCtr="0">
          <a:noAutofit/>
        </a:bodyPr>
        <a:lstStyle/>
        <a:p>
          <a:pPr marL="171450" lvl="1" indent="-171450" algn="just" defTabSz="800100">
            <a:lnSpc>
              <a:spcPct val="90000"/>
            </a:lnSpc>
            <a:spcBef>
              <a:spcPct val="0"/>
            </a:spcBef>
            <a:spcAft>
              <a:spcPct val="15000"/>
            </a:spcAft>
            <a:buChar char="•"/>
          </a:pPr>
          <a:r>
            <a:rPr lang="en-GB" sz="1800" kern="1200" dirty="0"/>
            <a:t>The NHS report stated that 15% higher absenteeism rate among female night shift workers compared to daytime colleagues over £2.4 billion annually, while staff turnover in night shift role exceed 25% worsening workforce shortage (NHS Digital 2024)</a:t>
          </a:r>
        </a:p>
      </dsp:txBody>
      <dsp:txXfrm>
        <a:off x="0" y="1908979"/>
        <a:ext cx="10216681" cy="1351349"/>
      </dsp:txXfrm>
    </dsp:sp>
    <dsp:sp modelId="{79BBF7E6-4860-4BDD-8C22-F6D865F07C40}">
      <dsp:nvSpPr>
        <dsp:cNvPr id="0" name=""/>
        <dsp:cNvSpPr/>
      </dsp:nvSpPr>
      <dsp:spPr>
        <a:xfrm>
          <a:off x="530087" y="1555385"/>
          <a:ext cx="7151676" cy="64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316" tIns="0" rIns="270316" bIns="0" numCol="1" spcCol="1270" anchor="ctr" anchorCtr="0">
          <a:noAutofit/>
        </a:bodyPr>
        <a:lstStyle/>
        <a:p>
          <a:pPr marL="0" lvl="0" indent="0" algn="l" defTabSz="889000">
            <a:lnSpc>
              <a:spcPct val="90000"/>
            </a:lnSpc>
            <a:spcBef>
              <a:spcPct val="0"/>
            </a:spcBef>
            <a:spcAft>
              <a:spcPct val="35000"/>
            </a:spcAft>
            <a:buNone/>
          </a:pPr>
          <a:r>
            <a:rPr lang="en-GB" sz="2000" b="1" kern="1200" dirty="0"/>
            <a:t>Higher absenteeism rate</a:t>
          </a:r>
        </a:p>
      </dsp:txBody>
      <dsp:txXfrm>
        <a:off x="561790" y="1587088"/>
        <a:ext cx="7088270" cy="586034"/>
      </dsp:txXfrm>
    </dsp:sp>
    <dsp:sp modelId="{6C455B0A-06CA-4716-BE88-193DDD61B1A7}">
      <dsp:nvSpPr>
        <dsp:cNvPr id="0" name=""/>
        <dsp:cNvSpPr/>
      </dsp:nvSpPr>
      <dsp:spPr>
        <a:xfrm>
          <a:off x="0" y="3703849"/>
          <a:ext cx="10216681" cy="135134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2928" tIns="458216" rIns="792928" bIns="128016" numCol="1" spcCol="1270" anchor="t" anchorCtr="0">
          <a:noAutofit/>
        </a:bodyPr>
        <a:lstStyle/>
        <a:p>
          <a:pPr marL="171450" lvl="1" indent="-171450" algn="just" defTabSz="800100">
            <a:lnSpc>
              <a:spcPct val="90000"/>
            </a:lnSpc>
            <a:spcBef>
              <a:spcPct val="0"/>
            </a:spcBef>
            <a:spcAft>
              <a:spcPct val="15000"/>
            </a:spcAft>
            <a:buChar char="•"/>
          </a:pPr>
          <a:r>
            <a:rPr lang="en-GB" sz="1800" kern="1200" dirty="0"/>
            <a:t>These pattern raises employees turnover, recruitment costs and operational strain while undermining patients care quality showing urgent requirement for targeted digital intervention (</a:t>
          </a:r>
          <a:r>
            <a:rPr lang="en-GB" sz="1800" kern="1200" dirty="0" err="1"/>
            <a:t>Lecca</a:t>
          </a:r>
          <a:r>
            <a:rPr lang="en-GB" sz="1800" kern="1200" dirty="0"/>
            <a:t> et al., 2023)</a:t>
          </a:r>
        </a:p>
      </dsp:txBody>
      <dsp:txXfrm>
        <a:off x="0" y="3703849"/>
        <a:ext cx="10216681" cy="1351349"/>
      </dsp:txXfrm>
    </dsp:sp>
    <dsp:sp modelId="{A12B5ACA-CCEB-474E-AFBE-9D9EFEEEDB4A}">
      <dsp:nvSpPr>
        <dsp:cNvPr id="0" name=""/>
        <dsp:cNvSpPr/>
      </dsp:nvSpPr>
      <dsp:spPr>
        <a:xfrm>
          <a:off x="510834" y="3379129"/>
          <a:ext cx="7151676" cy="64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316" tIns="0" rIns="270316" bIns="0" numCol="1" spcCol="1270" anchor="ctr" anchorCtr="0">
          <a:noAutofit/>
        </a:bodyPr>
        <a:lstStyle/>
        <a:p>
          <a:pPr marL="0" lvl="0" indent="0" algn="l" defTabSz="889000">
            <a:lnSpc>
              <a:spcPct val="90000"/>
            </a:lnSpc>
            <a:spcBef>
              <a:spcPct val="0"/>
            </a:spcBef>
            <a:spcAft>
              <a:spcPct val="35000"/>
            </a:spcAft>
            <a:buNone/>
          </a:pPr>
          <a:r>
            <a:rPr lang="en-GB" sz="2000" b="1" kern="1200" dirty="0"/>
            <a:t>Raises employees turnover</a:t>
          </a:r>
        </a:p>
      </dsp:txBody>
      <dsp:txXfrm>
        <a:off x="542537" y="3410832"/>
        <a:ext cx="7088270" cy="5860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7CBC5-32DA-4BE4-9506-485E2EC823A7}">
      <dsp:nvSpPr>
        <dsp:cNvPr id="0" name=""/>
        <dsp:cNvSpPr/>
      </dsp:nvSpPr>
      <dsp:spPr>
        <a:xfrm>
          <a:off x="1943629" y="956101"/>
          <a:ext cx="2125662" cy="175322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32385" tIns="32385" rIns="32385" bIns="32385" numCol="1" spcCol="1270" anchor="t" anchorCtr="0">
          <a:noAutofit/>
        </a:bodyPr>
        <a:lstStyle/>
        <a:p>
          <a:pPr marL="171450" lvl="1" indent="-171450" algn="just" defTabSz="755650">
            <a:lnSpc>
              <a:spcPct val="90000"/>
            </a:lnSpc>
            <a:spcBef>
              <a:spcPct val="0"/>
            </a:spcBef>
            <a:spcAft>
              <a:spcPct val="15000"/>
            </a:spcAft>
            <a:buChar char="•"/>
          </a:pPr>
          <a:r>
            <a:rPr lang="en-GB" sz="1700" kern="1200" dirty="0"/>
            <a:t>App developers, NHS collaborators, Funding, Employee training resources</a:t>
          </a:r>
        </a:p>
      </dsp:txBody>
      <dsp:txXfrm>
        <a:off x="1983976" y="996448"/>
        <a:ext cx="2044968" cy="1296841"/>
      </dsp:txXfrm>
    </dsp:sp>
    <dsp:sp modelId="{B4E892F2-A413-4357-B83B-BA7DE1F0D80C}">
      <dsp:nvSpPr>
        <dsp:cNvPr id="0" name=""/>
        <dsp:cNvSpPr/>
      </dsp:nvSpPr>
      <dsp:spPr>
        <a:xfrm>
          <a:off x="3060307" y="1050217"/>
          <a:ext cx="2757469" cy="2757469"/>
        </a:xfrm>
        <a:prstGeom prst="leftCircularArrow">
          <a:avLst>
            <a:gd name="adj1" fmla="val 4643"/>
            <a:gd name="adj2" fmla="val 592222"/>
            <a:gd name="adj3" fmla="val 2367733"/>
            <a:gd name="adj4" fmla="val 9024489"/>
            <a:gd name="adj5" fmla="val 541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0F0BFE94-FE25-47DC-B4C2-3904E5695F40}">
      <dsp:nvSpPr>
        <dsp:cNvPr id="0" name=""/>
        <dsp:cNvSpPr/>
      </dsp:nvSpPr>
      <dsp:spPr>
        <a:xfrm>
          <a:off x="2415998" y="2289928"/>
          <a:ext cx="1889477" cy="75138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effectLst>
                <a:outerShdw blurRad="38100" dist="38100" dir="2700000" algn="tl">
                  <a:srgbClr val="000000">
                    <a:alpha val="43137"/>
                  </a:srgbClr>
                </a:outerShdw>
              </a:effectLst>
            </a:rPr>
            <a:t>Inputs </a:t>
          </a:r>
          <a:endParaRPr lang="en-GB" sz="2400" kern="1200" dirty="0">
            <a:effectLst>
              <a:outerShdw blurRad="38100" dist="38100" dir="2700000" algn="tl">
                <a:srgbClr val="000000">
                  <a:alpha val="43137"/>
                </a:srgbClr>
              </a:outerShdw>
            </a:effectLst>
          </a:endParaRPr>
        </a:p>
      </dsp:txBody>
      <dsp:txXfrm>
        <a:off x="2438005" y="2311935"/>
        <a:ext cx="1845463" cy="707368"/>
      </dsp:txXfrm>
    </dsp:sp>
    <dsp:sp modelId="{DBFD3FFC-A0FD-48B3-AF6D-3567A807DA3F}">
      <dsp:nvSpPr>
        <dsp:cNvPr id="0" name=""/>
        <dsp:cNvSpPr/>
      </dsp:nvSpPr>
      <dsp:spPr>
        <a:xfrm>
          <a:off x="4915076" y="912393"/>
          <a:ext cx="2125662" cy="175322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32385" tIns="32385" rIns="32385" bIns="32385" numCol="1" spcCol="1270" anchor="t" anchorCtr="0">
          <a:noAutofit/>
        </a:bodyPr>
        <a:lstStyle/>
        <a:p>
          <a:pPr marL="171450" lvl="1" indent="-171450" algn="just" defTabSz="755650">
            <a:lnSpc>
              <a:spcPct val="90000"/>
            </a:lnSpc>
            <a:spcBef>
              <a:spcPct val="0"/>
            </a:spcBef>
            <a:spcAft>
              <a:spcPct val="15000"/>
            </a:spcAft>
            <a:buChar char="•"/>
          </a:pPr>
          <a:r>
            <a:rPr lang="en-GB" sz="1700" kern="1200" dirty="0"/>
            <a:t>Pilot examining, app co design, protection and wellbeing prompts</a:t>
          </a:r>
        </a:p>
      </dsp:txBody>
      <dsp:txXfrm>
        <a:off x="4955423" y="1328432"/>
        <a:ext cx="2044968" cy="1296841"/>
      </dsp:txXfrm>
    </dsp:sp>
    <dsp:sp modelId="{BC585287-BE18-4031-987B-F55325A865B5}">
      <dsp:nvSpPr>
        <dsp:cNvPr id="0" name=""/>
        <dsp:cNvSpPr/>
      </dsp:nvSpPr>
      <dsp:spPr>
        <a:xfrm>
          <a:off x="6014041" y="-298415"/>
          <a:ext cx="3029081" cy="3029081"/>
        </a:xfrm>
        <a:prstGeom prst="circularArrow">
          <a:avLst>
            <a:gd name="adj1" fmla="val 4226"/>
            <a:gd name="adj2" fmla="val 533642"/>
            <a:gd name="adj3" fmla="val 19290848"/>
            <a:gd name="adj4" fmla="val 12575511"/>
            <a:gd name="adj5" fmla="val 4931"/>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61C23B3-F2A1-480C-A7C7-E1724361552A}">
      <dsp:nvSpPr>
        <dsp:cNvPr id="0" name=""/>
        <dsp:cNvSpPr/>
      </dsp:nvSpPr>
      <dsp:spPr>
        <a:xfrm>
          <a:off x="5387445" y="536702"/>
          <a:ext cx="1889477" cy="75138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effectLst>
                <a:outerShdw blurRad="38100" dist="38100" dir="2700000" algn="tl">
                  <a:srgbClr val="000000">
                    <a:alpha val="43137"/>
                  </a:srgbClr>
                </a:outerShdw>
              </a:effectLst>
            </a:rPr>
            <a:t>Activities </a:t>
          </a:r>
          <a:endParaRPr lang="en-GB" sz="2400" kern="1200" dirty="0">
            <a:effectLst>
              <a:outerShdw blurRad="38100" dist="38100" dir="2700000" algn="tl">
                <a:srgbClr val="000000">
                  <a:alpha val="43137"/>
                </a:srgbClr>
              </a:outerShdw>
            </a:effectLst>
          </a:endParaRPr>
        </a:p>
      </dsp:txBody>
      <dsp:txXfrm>
        <a:off x="5409452" y="558709"/>
        <a:ext cx="1845463" cy="707368"/>
      </dsp:txXfrm>
    </dsp:sp>
    <dsp:sp modelId="{32858D41-ADDF-462F-9D1C-BEF0F4D30F29}">
      <dsp:nvSpPr>
        <dsp:cNvPr id="0" name=""/>
        <dsp:cNvSpPr/>
      </dsp:nvSpPr>
      <dsp:spPr>
        <a:xfrm>
          <a:off x="7886523" y="912393"/>
          <a:ext cx="2125662" cy="175322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32385" tIns="32385" rIns="32385" bIns="32385" numCol="1" spcCol="1270" anchor="t" anchorCtr="0">
          <a:noAutofit/>
        </a:bodyPr>
        <a:lstStyle/>
        <a:p>
          <a:pPr marL="171450" lvl="1" indent="-171450" algn="just" defTabSz="755650">
            <a:lnSpc>
              <a:spcPct val="90000"/>
            </a:lnSpc>
            <a:spcBef>
              <a:spcPct val="0"/>
            </a:spcBef>
            <a:spcAft>
              <a:spcPct val="15000"/>
            </a:spcAft>
            <a:buChar char="•"/>
          </a:pPr>
          <a:r>
            <a:rPr lang="en-GB" sz="1700" kern="1200" dirty="0"/>
            <a:t>Involvement parameters, app downloads, accomplishment surveys</a:t>
          </a:r>
        </a:p>
      </dsp:txBody>
      <dsp:txXfrm>
        <a:off x="7926870" y="952740"/>
        <a:ext cx="2044968" cy="1296841"/>
      </dsp:txXfrm>
    </dsp:sp>
    <dsp:sp modelId="{0CB3E045-7075-4CA9-890B-58BCB7BFBB32}">
      <dsp:nvSpPr>
        <dsp:cNvPr id="0" name=""/>
        <dsp:cNvSpPr/>
      </dsp:nvSpPr>
      <dsp:spPr>
        <a:xfrm>
          <a:off x="8358892" y="2289928"/>
          <a:ext cx="1889477" cy="75138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effectLst>
                <a:outerShdw blurRad="38100" dist="38100" dir="2700000" algn="tl">
                  <a:srgbClr val="000000">
                    <a:alpha val="43137"/>
                  </a:srgbClr>
                </a:outerShdw>
              </a:effectLst>
            </a:rPr>
            <a:t>Outputs</a:t>
          </a:r>
          <a:r>
            <a:rPr lang="en-GB" sz="3900" b="1" kern="1200" dirty="0"/>
            <a:t> </a:t>
          </a:r>
          <a:endParaRPr lang="en-GB" sz="3900" kern="1200" dirty="0"/>
        </a:p>
      </dsp:txBody>
      <dsp:txXfrm>
        <a:off x="8380899" y="2311935"/>
        <a:ext cx="1845463" cy="7073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7CBC5-32DA-4BE4-9506-485E2EC823A7}">
      <dsp:nvSpPr>
        <dsp:cNvPr id="0" name=""/>
        <dsp:cNvSpPr/>
      </dsp:nvSpPr>
      <dsp:spPr>
        <a:xfrm>
          <a:off x="3429352" y="912393"/>
          <a:ext cx="2125662" cy="175322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32385" tIns="32385" rIns="32385" bIns="32385" numCol="1" spcCol="1270" anchor="t" anchorCtr="0">
          <a:noAutofit/>
        </a:bodyPr>
        <a:lstStyle/>
        <a:p>
          <a:pPr marL="171450" lvl="1" indent="-171450" algn="just" defTabSz="755650">
            <a:lnSpc>
              <a:spcPct val="90000"/>
            </a:lnSpc>
            <a:spcBef>
              <a:spcPct val="0"/>
            </a:spcBef>
            <a:spcAft>
              <a:spcPct val="15000"/>
            </a:spcAft>
            <a:buChar char="•"/>
          </a:pPr>
          <a:r>
            <a:rPr lang="en-GB" sz="1700" kern="1200" dirty="0"/>
            <a:t>Diminish stress, enhanced witnessed safety, minimised absenteeism</a:t>
          </a:r>
        </a:p>
      </dsp:txBody>
      <dsp:txXfrm>
        <a:off x="3469699" y="952740"/>
        <a:ext cx="2044968" cy="1296841"/>
      </dsp:txXfrm>
    </dsp:sp>
    <dsp:sp modelId="{B4E892F2-A413-4357-B83B-BA7DE1F0D80C}">
      <dsp:nvSpPr>
        <dsp:cNvPr id="0" name=""/>
        <dsp:cNvSpPr/>
      </dsp:nvSpPr>
      <dsp:spPr>
        <a:xfrm>
          <a:off x="4546031" y="1050217"/>
          <a:ext cx="2757469" cy="2757469"/>
        </a:xfrm>
        <a:prstGeom prst="leftCircularArrow">
          <a:avLst>
            <a:gd name="adj1" fmla="val 4643"/>
            <a:gd name="adj2" fmla="val 592222"/>
            <a:gd name="adj3" fmla="val 2367733"/>
            <a:gd name="adj4" fmla="val 9024489"/>
            <a:gd name="adj5" fmla="val 541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0F0BFE94-FE25-47DC-B4C2-3904E5695F40}">
      <dsp:nvSpPr>
        <dsp:cNvPr id="0" name=""/>
        <dsp:cNvSpPr/>
      </dsp:nvSpPr>
      <dsp:spPr>
        <a:xfrm>
          <a:off x="3901722" y="2289928"/>
          <a:ext cx="1889477" cy="75138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GB" sz="2300" b="1" kern="1200" dirty="0">
              <a:effectLst>
                <a:outerShdw blurRad="38100" dist="38100" dir="2700000" algn="tl">
                  <a:srgbClr val="000000">
                    <a:alpha val="43137"/>
                  </a:srgbClr>
                </a:outerShdw>
              </a:effectLst>
            </a:rPr>
            <a:t>Consequences </a:t>
          </a:r>
          <a:endParaRPr lang="en-GB" sz="2300" kern="1200" dirty="0">
            <a:effectLst>
              <a:outerShdw blurRad="38100" dist="38100" dir="2700000" algn="tl">
                <a:srgbClr val="000000">
                  <a:alpha val="43137"/>
                </a:srgbClr>
              </a:outerShdw>
            </a:effectLst>
          </a:endParaRPr>
        </a:p>
      </dsp:txBody>
      <dsp:txXfrm>
        <a:off x="3923729" y="2311935"/>
        <a:ext cx="1845463" cy="707368"/>
      </dsp:txXfrm>
    </dsp:sp>
    <dsp:sp modelId="{DBFD3FFC-A0FD-48B3-AF6D-3567A807DA3F}">
      <dsp:nvSpPr>
        <dsp:cNvPr id="0" name=""/>
        <dsp:cNvSpPr/>
      </dsp:nvSpPr>
      <dsp:spPr>
        <a:xfrm>
          <a:off x="6400800" y="912393"/>
          <a:ext cx="2125662" cy="175322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32385" tIns="32385" rIns="32385" bIns="32385" numCol="1" spcCol="1270" anchor="t" anchorCtr="0">
          <a:noAutofit/>
        </a:bodyPr>
        <a:lstStyle/>
        <a:p>
          <a:pPr marL="171450" lvl="1" indent="-171450" algn="just" defTabSz="755650">
            <a:lnSpc>
              <a:spcPct val="90000"/>
            </a:lnSpc>
            <a:spcBef>
              <a:spcPct val="0"/>
            </a:spcBef>
            <a:spcAft>
              <a:spcPct val="15000"/>
            </a:spcAft>
            <a:buChar char="•"/>
          </a:pPr>
          <a:r>
            <a:rPr lang="en-GB" sz="1700" kern="1200" dirty="0"/>
            <a:t>Developed women staffs health and betterment and protected night shift ambiance</a:t>
          </a:r>
        </a:p>
      </dsp:txBody>
      <dsp:txXfrm>
        <a:off x="6441147" y="1328432"/>
        <a:ext cx="2044968" cy="1296841"/>
      </dsp:txXfrm>
    </dsp:sp>
    <dsp:sp modelId="{261C23B3-F2A1-480C-A7C7-E1724361552A}">
      <dsp:nvSpPr>
        <dsp:cNvPr id="0" name=""/>
        <dsp:cNvSpPr/>
      </dsp:nvSpPr>
      <dsp:spPr>
        <a:xfrm>
          <a:off x="6873169" y="536702"/>
          <a:ext cx="1889477" cy="75138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GB" sz="2300" b="1" kern="1200" dirty="0">
              <a:effectLst>
                <a:outerShdw blurRad="38100" dist="38100" dir="2700000" algn="tl">
                  <a:srgbClr val="000000">
                    <a:alpha val="43137"/>
                  </a:srgbClr>
                </a:outerShdw>
              </a:effectLst>
            </a:rPr>
            <a:t>Impact </a:t>
          </a:r>
          <a:endParaRPr lang="en-GB" sz="2300" kern="1200" dirty="0">
            <a:effectLst>
              <a:outerShdw blurRad="38100" dist="38100" dir="2700000" algn="tl">
                <a:srgbClr val="000000">
                  <a:alpha val="43137"/>
                </a:srgbClr>
              </a:outerShdw>
            </a:effectLst>
          </a:endParaRPr>
        </a:p>
      </dsp:txBody>
      <dsp:txXfrm>
        <a:off x="6895176" y="558709"/>
        <a:ext cx="1845463" cy="7073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65E74-1589-47E2-B5E1-AEE9CF10D8D5}">
      <dsp:nvSpPr>
        <dsp:cNvPr id="0" name=""/>
        <dsp:cNvSpPr/>
      </dsp:nvSpPr>
      <dsp:spPr>
        <a:xfrm>
          <a:off x="1283" y="0"/>
          <a:ext cx="3337470" cy="56006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Primary and data security issues </a:t>
          </a:r>
        </a:p>
      </dsp:txBody>
      <dsp:txXfrm>
        <a:off x="1283" y="0"/>
        <a:ext cx="3337470" cy="1680210"/>
      </dsp:txXfrm>
    </dsp:sp>
    <dsp:sp modelId="{6898A012-38D7-4B16-B682-C83BD757C809}">
      <dsp:nvSpPr>
        <dsp:cNvPr id="0" name=""/>
        <dsp:cNvSpPr/>
      </dsp:nvSpPr>
      <dsp:spPr>
        <a:xfrm>
          <a:off x="335030" y="1680210"/>
          <a:ext cx="2669976" cy="3640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just" defTabSz="800100">
            <a:lnSpc>
              <a:spcPct val="90000"/>
            </a:lnSpc>
            <a:spcBef>
              <a:spcPct val="0"/>
            </a:spcBef>
            <a:spcAft>
              <a:spcPct val="35000"/>
            </a:spcAft>
            <a:buNone/>
          </a:pPr>
          <a:r>
            <a:rPr lang="en-GB" sz="1800" kern="1200" dirty="0"/>
            <a:t>Primary and data security issues are the most significant barriers to adoption mainly regarding GPS tracking  (</a:t>
          </a:r>
          <a:r>
            <a:rPr lang="en-GB" sz="1800" kern="1200" dirty="0" err="1"/>
            <a:t>Lecca</a:t>
          </a:r>
          <a:r>
            <a:rPr lang="en-GB" sz="1800" kern="1200" dirty="0"/>
            <a:t> et al., 2023)</a:t>
          </a:r>
        </a:p>
      </dsp:txBody>
      <dsp:txXfrm>
        <a:off x="413231" y="1758411"/>
        <a:ext cx="2513574" cy="3484053"/>
      </dsp:txXfrm>
    </dsp:sp>
    <dsp:sp modelId="{787AEB97-9224-4687-BDCA-3145D0A68C39}">
      <dsp:nvSpPr>
        <dsp:cNvPr id="0" name=""/>
        <dsp:cNvSpPr/>
      </dsp:nvSpPr>
      <dsp:spPr>
        <a:xfrm>
          <a:off x="3589064" y="0"/>
          <a:ext cx="3337470" cy="56006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Digital exclusion affect </a:t>
          </a:r>
        </a:p>
      </dsp:txBody>
      <dsp:txXfrm>
        <a:off x="3589064" y="0"/>
        <a:ext cx="3337470" cy="1680210"/>
      </dsp:txXfrm>
    </dsp:sp>
    <dsp:sp modelId="{8C9E1EBB-88CB-4AE9-AEE6-FC5314A64C6B}">
      <dsp:nvSpPr>
        <dsp:cNvPr id="0" name=""/>
        <dsp:cNvSpPr/>
      </dsp:nvSpPr>
      <dsp:spPr>
        <a:xfrm>
          <a:off x="3922811" y="1680210"/>
          <a:ext cx="2669976" cy="3640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just" defTabSz="800100">
            <a:lnSpc>
              <a:spcPct val="90000"/>
            </a:lnSpc>
            <a:spcBef>
              <a:spcPct val="0"/>
            </a:spcBef>
            <a:spcAft>
              <a:spcPct val="35000"/>
            </a:spcAft>
            <a:buNone/>
          </a:pPr>
          <a:r>
            <a:rPr lang="en-GB" sz="1800" kern="1200" dirty="0"/>
            <a:t>Digital exclusion affect older workers or those with limited skills in Smartphone’s declining equitable access (</a:t>
          </a:r>
          <a:r>
            <a:rPr lang="en-GB" sz="1800" kern="1200" dirty="0" err="1"/>
            <a:t>Ganesan</a:t>
          </a:r>
          <a:r>
            <a:rPr lang="en-GB" sz="1800" kern="1200" dirty="0"/>
            <a:t> et al., 2019)</a:t>
          </a:r>
        </a:p>
      </dsp:txBody>
      <dsp:txXfrm>
        <a:off x="4001012" y="1758411"/>
        <a:ext cx="2513574" cy="3484053"/>
      </dsp:txXfrm>
    </dsp:sp>
    <dsp:sp modelId="{B366F4BD-4B46-4F16-BD72-737AB87A6FD9}">
      <dsp:nvSpPr>
        <dsp:cNvPr id="0" name=""/>
        <dsp:cNvSpPr/>
      </dsp:nvSpPr>
      <dsp:spPr>
        <a:xfrm>
          <a:off x="7176845" y="0"/>
          <a:ext cx="3337470" cy="56006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Cost  &amp; Building trust </a:t>
          </a:r>
        </a:p>
      </dsp:txBody>
      <dsp:txXfrm>
        <a:off x="7176845" y="0"/>
        <a:ext cx="3337470" cy="1680210"/>
      </dsp:txXfrm>
    </dsp:sp>
    <dsp:sp modelId="{554E5B00-2EC5-4166-896A-A27ED5907F5F}">
      <dsp:nvSpPr>
        <dsp:cNvPr id="0" name=""/>
        <dsp:cNvSpPr/>
      </dsp:nvSpPr>
      <dsp:spPr>
        <a:xfrm>
          <a:off x="7510592" y="1680210"/>
          <a:ext cx="2669976" cy="3640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just" defTabSz="800100">
            <a:lnSpc>
              <a:spcPct val="90000"/>
            </a:lnSpc>
            <a:spcBef>
              <a:spcPct val="0"/>
            </a:spcBef>
            <a:spcAft>
              <a:spcPct val="35000"/>
            </a:spcAft>
            <a:buNone/>
          </a:pPr>
          <a:r>
            <a:rPr lang="en-GB" sz="1800" kern="1200" dirty="0"/>
            <a:t>Cost of maintenance and app update can limit scalability in smaller care and Building trust through transparency and training is vital to reducing these perceived risks </a:t>
          </a:r>
        </a:p>
      </dsp:txBody>
      <dsp:txXfrm>
        <a:off x="7588793" y="1758411"/>
        <a:ext cx="2513574" cy="34840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B25C6-093D-4015-B4EF-BF96605B028C}">
      <dsp:nvSpPr>
        <dsp:cNvPr id="0" name=""/>
        <dsp:cNvSpPr/>
      </dsp:nvSpPr>
      <dsp:spPr>
        <a:xfrm>
          <a:off x="0" y="28877"/>
          <a:ext cx="6553200" cy="1176274"/>
        </a:xfrm>
        <a:prstGeom prst="roundRect">
          <a:avLst>
            <a:gd name="adj" fmla="val 10000"/>
          </a:avLst>
        </a:prstGeom>
        <a:solidFill>
          <a:schemeClr val="dk1"/>
        </a:solidFill>
        <a:ln w="12700" cap="flat" cmpd="sng" algn="ctr">
          <a:solidFill>
            <a:schemeClr val="dk1">
              <a:shade val="50000"/>
            </a:schemeClr>
          </a:solidFill>
          <a:prstDash val="solid"/>
          <a:miter lim="800000"/>
        </a:ln>
        <a:effectLst/>
      </dsp:spPr>
      <dsp:style>
        <a:lnRef idx="2">
          <a:schemeClr val="dk1">
            <a:shade val="50000"/>
          </a:schemeClr>
        </a:lnRef>
        <a:fillRef idx="1">
          <a:schemeClr val="dk1"/>
        </a:fillRef>
        <a:effectRef idx="0">
          <a:schemeClr val="dk1"/>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collection of wellbeing and location data rise question of autonomy, informed consent and confidentiality (Hansen and Pedersen, 2024)</a:t>
          </a:r>
        </a:p>
      </dsp:txBody>
      <dsp:txXfrm>
        <a:off x="34452" y="63329"/>
        <a:ext cx="5184513" cy="1107370"/>
      </dsp:txXfrm>
    </dsp:sp>
    <dsp:sp modelId="{DA625CEB-4199-41CA-A6D9-72AD77B094D8}">
      <dsp:nvSpPr>
        <dsp:cNvPr id="0" name=""/>
        <dsp:cNvSpPr/>
      </dsp:nvSpPr>
      <dsp:spPr>
        <a:xfrm>
          <a:off x="548830" y="1390142"/>
          <a:ext cx="6553200" cy="1176274"/>
        </a:xfrm>
        <a:prstGeom prst="roundRect">
          <a:avLst>
            <a:gd name="adj" fmla="val 10000"/>
          </a:avLst>
        </a:prstGeom>
        <a:solidFill>
          <a:schemeClr val="accent5"/>
        </a:solidFill>
        <a:ln w="12700" cap="flat" cmpd="sng" algn="ctr">
          <a:solidFill>
            <a:schemeClr val="accent5">
              <a:shade val="50000"/>
            </a:schemeClr>
          </a:solidFill>
          <a:prstDash val="solid"/>
          <a:miter lim="800000"/>
        </a:ln>
        <a:effectLst/>
      </dsp:spPr>
      <dsp:style>
        <a:lnRef idx="2">
          <a:schemeClr val="accent5">
            <a:shade val="50000"/>
          </a:schemeClr>
        </a:lnRef>
        <a:fillRef idx="1">
          <a:schemeClr val="accent5"/>
        </a:fillRef>
        <a:effectRef idx="0">
          <a:schemeClr val="accent5"/>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There is risk of perceived surveillance if GPS data is misused or mismanaged by employers(</a:t>
          </a:r>
          <a:r>
            <a:rPr lang="en-GB" sz="2000" kern="1200" dirty="0" err="1"/>
            <a:t>Lecca</a:t>
          </a:r>
          <a:r>
            <a:rPr lang="en-GB" sz="2000" kern="1200" dirty="0"/>
            <a:t> et al., 2023)</a:t>
          </a:r>
        </a:p>
      </dsp:txBody>
      <dsp:txXfrm>
        <a:off x="583282" y="1424594"/>
        <a:ext cx="5170887" cy="1107370"/>
      </dsp:txXfrm>
    </dsp:sp>
    <dsp:sp modelId="{63995E95-53B2-4017-9934-BFAF3D8B4952}">
      <dsp:nvSpPr>
        <dsp:cNvPr id="0" name=""/>
        <dsp:cNvSpPr/>
      </dsp:nvSpPr>
      <dsp:spPr>
        <a:xfrm>
          <a:off x="1089469" y="2780284"/>
          <a:ext cx="6553200" cy="1176274"/>
        </a:xfrm>
        <a:prstGeom prst="roundRect">
          <a:avLst>
            <a:gd name="adj" fmla="val 10000"/>
          </a:avLst>
        </a:prstGeom>
        <a:solidFill>
          <a:schemeClr val="accent2"/>
        </a:solidFill>
        <a:ln w="12700" cap="flat" cmpd="sng" algn="ctr">
          <a:solidFill>
            <a:schemeClr val="accent2">
              <a:shade val="50000"/>
            </a:schemeClr>
          </a:solidFill>
          <a:prstDash val="solid"/>
          <a:miter lim="800000"/>
        </a:ln>
        <a:effectLst/>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Ethical design needs to follow Nuffield Council on Bioethics (2022) principles of privacy, purpose and proportionality limitation </a:t>
          </a:r>
        </a:p>
      </dsp:txBody>
      <dsp:txXfrm>
        <a:off x="1123921" y="2814736"/>
        <a:ext cx="5179078" cy="1107369"/>
      </dsp:txXfrm>
    </dsp:sp>
    <dsp:sp modelId="{E66D2C3C-3D35-49EF-8E76-4C7D82E13BB7}">
      <dsp:nvSpPr>
        <dsp:cNvPr id="0" name=""/>
        <dsp:cNvSpPr/>
      </dsp:nvSpPr>
      <dsp:spPr>
        <a:xfrm>
          <a:off x="1638299" y="4170426"/>
          <a:ext cx="6553200" cy="1176274"/>
        </a:xfrm>
        <a:prstGeom prst="roundRect">
          <a:avLst>
            <a:gd name="adj" fmla="val 10000"/>
          </a:avLst>
        </a:prstGeom>
        <a:solidFill>
          <a:schemeClr val="accent1"/>
        </a:solidFill>
        <a:ln w="12700" cap="flat" cmpd="sng" algn="ctr">
          <a:solidFill>
            <a:schemeClr val="accent1">
              <a:shade val="50000"/>
            </a:schemeClr>
          </a:solid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Respecting user autonomy and ensuring voluntary involvement is vital to maintain compliance and trust </a:t>
          </a:r>
        </a:p>
      </dsp:txBody>
      <dsp:txXfrm>
        <a:off x="1672751" y="4204878"/>
        <a:ext cx="5170887" cy="1107369"/>
      </dsp:txXfrm>
    </dsp:sp>
    <dsp:sp modelId="{7806C0CF-9F28-43B2-96A7-B0B7756A1491}">
      <dsp:nvSpPr>
        <dsp:cNvPr id="0" name=""/>
        <dsp:cNvSpPr/>
      </dsp:nvSpPr>
      <dsp:spPr>
        <a:xfrm>
          <a:off x="5788621" y="900918"/>
          <a:ext cx="764578" cy="76457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5960651" y="900918"/>
        <a:ext cx="420518" cy="575345"/>
      </dsp:txXfrm>
    </dsp:sp>
    <dsp:sp modelId="{986400ED-EC8B-498E-811B-74D3C985B60D}">
      <dsp:nvSpPr>
        <dsp:cNvPr id="0" name=""/>
        <dsp:cNvSpPr/>
      </dsp:nvSpPr>
      <dsp:spPr>
        <a:xfrm>
          <a:off x="6337452" y="2291060"/>
          <a:ext cx="764578" cy="76457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6509482" y="2291060"/>
        <a:ext cx="420518" cy="575345"/>
      </dsp:txXfrm>
    </dsp:sp>
    <dsp:sp modelId="{953F14BB-9B2B-4AE0-8E43-1B62BB069744}">
      <dsp:nvSpPr>
        <dsp:cNvPr id="0" name=""/>
        <dsp:cNvSpPr/>
      </dsp:nvSpPr>
      <dsp:spPr>
        <a:xfrm>
          <a:off x="6878091" y="3681202"/>
          <a:ext cx="764578" cy="76457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7050121" y="3681202"/>
        <a:ext cx="420518" cy="5753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84D43-94E7-426E-81D7-185C65A48467}">
      <dsp:nvSpPr>
        <dsp:cNvPr id="0" name=""/>
        <dsp:cNvSpPr/>
      </dsp:nvSpPr>
      <dsp:spPr>
        <a:xfrm>
          <a:off x="0" y="152018"/>
          <a:ext cx="7769087" cy="131975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By adopting an adaptive management, the developers of </a:t>
          </a:r>
          <a:r>
            <a:rPr lang="en-IN" sz="2400" i="1" kern="1200" dirty="0" err="1"/>
            <a:t>SafeCycle</a:t>
          </a:r>
          <a:r>
            <a:rPr lang="en-IN" sz="2400" kern="1200" dirty="0"/>
            <a:t> have ensured that the app remains user-centric, relevant and compliant with existing healthcare standards.</a:t>
          </a:r>
        </a:p>
      </dsp:txBody>
      <dsp:txXfrm>
        <a:off x="64425" y="216443"/>
        <a:ext cx="7640237" cy="1190909"/>
      </dsp:txXfrm>
    </dsp:sp>
    <dsp:sp modelId="{8CF5750B-20E3-4C54-94CE-D4F619458B3E}">
      <dsp:nvSpPr>
        <dsp:cNvPr id="0" name=""/>
        <dsp:cNvSpPr/>
      </dsp:nvSpPr>
      <dsp:spPr>
        <a:xfrm>
          <a:off x="0" y="1515789"/>
          <a:ext cx="7769087" cy="131975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Through user analytics any engagement gaps are identified and this helps in informing future app upgrades (Kumar et al., 2021).</a:t>
          </a:r>
        </a:p>
      </dsp:txBody>
      <dsp:txXfrm>
        <a:off x="64425" y="1580214"/>
        <a:ext cx="7640237" cy="1190909"/>
      </dsp:txXfrm>
    </dsp:sp>
    <dsp:sp modelId="{7716CF46-2A32-4087-93FC-BE947DD716FB}">
      <dsp:nvSpPr>
        <dsp:cNvPr id="0" name=""/>
        <dsp:cNvSpPr/>
      </dsp:nvSpPr>
      <dsp:spPr>
        <a:xfrm>
          <a:off x="0" y="2904669"/>
          <a:ext cx="7769087" cy="131975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The developers organise co-design workshops every six months to incorporate new changes and modifications in the app as a part of next product iteration.</a:t>
          </a:r>
        </a:p>
      </dsp:txBody>
      <dsp:txXfrm>
        <a:off x="64425" y="2969094"/>
        <a:ext cx="7640237" cy="119090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366A3-3D16-4B7E-B95A-DAA797040A2B}">
      <dsp:nvSpPr>
        <dsp:cNvPr id="0" name=""/>
        <dsp:cNvSpPr/>
      </dsp:nvSpPr>
      <dsp:spPr>
        <a:xfrm>
          <a:off x="2089785" y="0"/>
          <a:ext cx="6858000" cy="685800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971836-FE70-4557-9452-72094B7DDB16}">
      <dsp:nvSpPr>
        <dsp:cNvPr id="0" name=""/>
        <dsp:cNvSpPr/>
      </dsp:nvSpPr>
      <dsp:spPr>
        <a:xfrm>
          <a:off x="5518785" y="687311"/>
          <a:ext cx="4457700" cy="120014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IN" sz="1800" kern="1200" dirty="0"/>
            <a:t>By improving staff safety and morale, </a:t>
          </a:r>
          <a:r>
            <a:rPr lang="en-IN" sz="1800" i="1" kern="1200" dirty="0" err="1"/>
            <a:t>SafeCycle</a:t>
          </a:r>
          <a:r>
            <a:rPr lang="en-IN" sz="1800" kern="1200" dirty="0"/>
            <a:t> directly supports </a:t>
          </a:r>
          <a:r>
            <a:rPr lang="en-IN" sz="1800" b="1" kern="1200" dirty="0"/>
            <a:t>NHS Workforce Wellbeing Plan of 2023</a:t>
          </a:r>
          <a:r>
            <a:rPr lang="en-IN" sz="1800" kern="1200" dirty="0"/>
            <a:t>(</a:t>
          </a:r>
          <a:r>
            <a:rPr lang="en-IN" sz="1800" kern="1200" dirty="0" err="1"/>
            <a:t>Faghihi</a:t>
          </a:r>
          <a:r>
            <a:rPr lang="en-IN" sz="1800" kern="1200" dirty="0"/>
            <a:t> et al., 2024).</a:t>
          </a:r>
          <a:endParaRPr lang="en-GB" sz="1800" kern="1200" dirty="0"/>
        </a:p>
      </dsp:txBody>
      <dsp:txXfrm>
        <a:off x="5577371" y="745897"/>
        <a:ext cx="4340528" cy="1082977"/>
      </dsp:txXfrm>
    </dsp:sp>
    <dsp:sp modelId="{EF2DE25E-14D3-4ACF-8BA3-3DD191E0E31D}">
      <dsp:nvSpPr>
        <dsp:cNvPr id="0" name=""/>
        <dsp:cNvSpPr/>
      </dsp:nvSpPr>
      <dsp:spPr>
        <a:xfrm>
          <a:off x="5518785" y="2037480"/>
          <a:ext cx="4457700" cy="120014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IN" sz="1800" kern="1200" dirty="0"/>
            <a:t>Contributes towards successful realisation of UN SDG 5 (Gender Equality) and SDG 3 (Good Health and Wellbeing) </a:t>
          </a:r>
          <a:endParaRPr lang="en-GB" sz="1800" kern="1200" dirty="0"/>
        </a:p>
      </dsp:txBody>
      <dsp:txXfrm>
        <a:off x="5577371" y="2096066"/>
        <a:ext cx="4340528" cy="1082977"/>
      </dsp:txXfrm>
    </dsp:sp>
    <dsp:sp modelId="{3B8415B3-90A8-4FA9-B83B-F517E3836273}">
      <dsp:nvSpPr>
        <dsp:cNvPr id="0" name=""/>
        <dsp:cNvSpPr/>
      </dsp:nvSpPr>
      <dsp:spPr>
        <a:xfrm>
          <a:off x="5518785" y="3387648"/>
          <a:ext cx="4457700" cy="120014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IN" sz="1800" kern="1200" dirty="0"/>
            <a:t>Perfectly complies with the </a:t>
          </a:r>
          <a:r>
            <a:rPr lang="en-IN" sz="1800" b="1" kern="1200" dirty="0"/>
            <a:t>UK Violence Against Women and Girls Strategy of 2021</a:t>
          </a:r>
          <a:r>
            <a:rPr lang="en-IN" sz="1800" kern="1200" dirty="0"/>
            <a:t> while promoting safer and secure mobility for working women (</a:t>
          </a:r>
          <a:r>
            <a:rPr lang="en-IN" sz="1800" kern="1200" dirty="0" err="1"/>
            <a:t>Sardinha</a:t>
          </a:r>
          <a:r>
            <a:rPr lang="en-IN" sz="1800" kern="1200" dirty="0"/>
            <a:t> et al., 2022).</a:t>
          </a:r>
          <a:endParaRPr lang="en-GB" sz="1800" kern="1200" dirty="0"/>
        </a:p>
      </dsp:txBody>
      <dsp:txXfrm>
        <a:off x="5577371" y="3446234"/>
        <a:ext cx="4340528" cy="1082977"/>
      </dsp:txXfrm>
    </dsp:sp>
    <dsp:sp modelId="{7B20C5D6-FFC6-4C4D-91AE-09E1C3D72FF0}">
      <dsp:nvSpPr>
        <dsp:cNvPr id="0" name=""/>
        <dsp:cNvSpPr/>
      </dsp:nvSpPr>
      <dsp:spPr>
        <a:xfrm>
          <a:off x="5393055" y="4737817"/>
          <a:ext cx="4709158" cy="128285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IN" sz="1800" kern="1200" dirty="0"/>
            <a:t>Provides strong evidence-based solutions for successfully integrating digital safety solutions within existing health policy frameworks of UK (</a:t>
          </a:r>
          <a:r>
            <a:rPr lang="en-IN" sz="1800" kern="1200" dirty="0" err="1"/>
            <a:t>Kaurand</a:t>
          </a:r>
          <a:r>
            <a:rPr lang="en-IN" sz="1800" kern="1200" dirty="0"/>
            <a:t> Sharma, 2023). </a:t>
          </a:r>
          <a:endParaRPr lang="en-GB" sz="1800" kern="1200" dirty="0"/>
        </a:p>
        <a:p>
          <a:pPr marL="0" lvl="0" indent="0" algn="just" defTabSz="800100">
            <a:lnSpc>
              <a:spcPct val="90000"/>
            </a:lnSpc>
            <a:spcBef>
              <a:spcPct val="0"/>
            </a:spcBef>
            <a:spcAft>
              <a:spcPct val="35000"/>
            </a:spcAft>
            <a:buNone/>
          </a:pPr>
          <a:endParaRPr lang="en-GB" sz="1800" kern="1200" dirty="0"/>
        </a:p>
      </dsp:txBody>
      <dsp:txXfrm>
        <a:off x="5455679" y="4800441"/>
        <a:ext cx="4583910" cy="11576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951A9-1DA4-4292-A020-265D5912BA52}">
      <dsp:nvSpPr>
        <dsp:cNvPr id="0" name=""/>
        <dsp:cNvSpPr/>
      </dsp:nvSpPr>
      <dsp:spPr>
        <a:xfrm>
          <a:off x="0" y="0"/>
          <a:ext cx="6908800" cy="1625600"/>
        </a:xfrm>
        <a:prstGeom prst="roundRect">
          <a:avLst>
            <a:gd name="adj" fmla="val 10000"/>
          </a:avLst>
        </a:prstGeom>
        <a:solidFill>
          <a:schemeClr val="dk1"/>
        </a:solidFill>
        <a:ln w="19050" cap="flat" cmpd="sng" algn="ctr">
          <a:solidFill>
            <a:schemeClr val="lt1"/>
          </a:solidFill>
          <a:prstDash val="solid"/>
          <a:miter lim="800000"/>
        </a:ln>
        <a:effectLst/>
      </dsp:spPr>
      <dsp:style>
        <a:lnRef idx="3">
          <a:schemeClr val="lt1"/>
        </a:lnRef>
        <a:fillRef idx="1">
          <a:schemeClr val="dk1"/>
        </a:fillRef>
        <a:effectRef idx="1">
          <a:schemeClr val="dk1"/>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IN" sz="2400" kern="1200" dirty="0"/>
            <a:t>Fosters digital literacy and ensures greater awareness among the working women about personal safety technologies (Atherton, 2022).</a:t>
          </a:r>
          <a:endParaRPr lang="en-GB" sz="2400" kern="1200" dirty="0"/>
        </a:p>
      </dsp:txBody>
      <dsp:txXfrm>
        <a:off x="47612" y="47612"/>
        <a:ext cx="5154651" cy="1530376"/>
      </dsp:txXfrm>
    </dsp:sp>
    <dsp:sp modelId="{F8AC8993-4299-44F1-B2BE-DACCA35048C5}">
      <dsp:nvSpPr>
        <dsp:cNvPr id="0" name=""/>
        <dsp:cNvSpPr/>
      </dsp:nvSpPr>
      <dsp:spPr>
        <a:xfrm>
          <a:off x="609599" y="1896533"/>
          <a:ext cx="6908800" cy="1625600"/>
        </a:xfrm>
        <a:prstGeom prst="roundRect">
          <a:avLst>
            <a:gd name="adj" fmla="val 10000"/>
          </a:avLst>
        </a:prstGeom>
        <a:solidFill>
          <a:schemeClr val="accent2"/>
        </a:solidFill>
        <a:ln w="19050" cap="flat" cmpd="sng" algn="ctr">
          <a:solidFill>
            <a:schemeClr val="lt1"/>
          </a:solidFill>
          <a:prstDash val="solid"/>
          <a:miter lim="800000"/>
        </a:ln>
        <a:effectLst/>
      </dsp:spPr>
      <dsp:style>
        <a:lnRef idx="3">
          <a:schemeClr val="lt1"/>
        </a:lnRef>
        <a:fillRef idx="1">
          <a:schemeClr val="accent2"/>
        </a:fillRef>
        <a:effectRef idx="1">
          <a:schemeClr val="accent2"/>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IN" sz="2400" kern="1200" dirty="0"/>
            <a:t>Supports the integration of digital wellbeing practices inside existing health promotion curricula (</a:t>
          </a:r>
          <a:r>
            <a:rPr lang="en-IN" sz="2400" kern="1200" dirty="0" err="1"/>
            <a:t>Kinman</a:t>
          </a:r>
          <a:r>
            <a:rPr lang="en-IN" sz="2400" kern="1200" dirty="0"/>
            <a:t> et al., 2020).</a:t>
          </a:r>
          <a:endParaRPr lang="en-GB" sz="2400" kern="1200" dirty="0"/>
        </a:p>
      </dsp:txBody>
      <dsp:txXfrm>
        <a:off x="657211" y="1944145"/>
        <a:ext cx="5147335" cy="1530376"/>
      </dsp:txXfrm>
    </dsp:sp>
    <dsp:sp modelId="{3EEC3292-2CDE-4436-9512-4DD7BAE02A47}">
      <dsp:nvSpPr>
        <dsp:cNvPr id="0" name=""/>
        <dsp:cNvSpPr/>
      </dsp:nvSpPr>
      <dsp:spPr>
        <a:xfrm>
          <a:off x="1219199" y="3793066"/>
          <a:ext cx="6908800" cy="1625600"/>
        </a:xfrm>
        <a:prstGeom prst="roundRect">
          <a:avLst>
            <a:gd name="adj" fmla="val 10000"/>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IN" sz="2400" kern="1200" dirty="0"/>
            <a:t>Helps in building up transferable skills in self-protection, stress management and responsible app usage (</a:t>
          </a:r>
          <a:r>
            <a:rPr lang="en-IN" sz="2400" kern="1200" dirty="0" err="1"/>
            <a:t>Kaurand</a:t>
          </a:r>
          <a:r>
            <a:rPr lang="en-IN" sz="2400" kern="1200" dirty="0"/>
            <a:t> Sharma, 2023).</a:t>
          </a:r>
          <a:endParaRPr lang="en-GB" sz="2400" kern="1200" dirty="0"/>
        </a:p>
      </dsp:txBody>
      <dsp:txXfrm>
        <a:off x="1266811" y="3840678"/>
        <a:ext cx="5147335" cy="1530376"/>
      </dsp:txXfrm>
    </dsp:sp>
    <dsp:sp modelId="{0CCA852D-F04F-49CE-BBCB-B8903AB38658}">
      <dsp:nvSpPr>
        <dsp:cNvPr id="0" name=""/>
        <dsp:cNvSpPr/>
      </dsp:nvSpPr>
      <dsp:spPr>
        <a:xfrm>
          <a:off x="5852159" y="1232746"/>
          <a:ext cx="1056640" cy="1056640"/>
        </a:xfrm>
        <a:prstGeom prst="downArrow">
          <a:avLst>
            <a:gd name="adj1" fmla="val 55000"/>
            <a:gd name="adj2" fmla="val 45000"/>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81957B89-0C05-448C-A6AF-8A98F1CB01DD}">
      <dsp:nvSpPr>
        <dsp:cNvPr id="0" name=""/>
        <dsp:cNvSpPr/>
      </dsp:nvSpPr>
      <dsp:spPr>
        <a:xfrm>
          <a:off x="6461759" y="3118442"/>
          <a:ext cx="1056640" cy="1056640"/>
        </a:xfrm>
        <a:prstGeom prst="downArrow">
          <a:avLst>
            <a:gd name="adj1" fmla="val 55000"/>
            <a:gd name="adj2" fmla="val 45000"/>
          </a:avLst>
        </a:prstGeom>
        <a:solidFill>
          <a:schemeClr val="accent4"/>
        </a:solidFill>
        <a:ln w="19050" cap="flat" cmpd="sng" algn="ctr">
          <a:solidFill>
            <a:schemeClr val="lt1"/>
          </a:solidFill>
          <a:prstDash val="solid"/>
          <a:miter lim="800000"/>
        </a:ln>
        <a:effectLst/>
      </dsp:spPr>
      <dsp:style>
        <a:lnRef idx="3">
          <a:schemeClr val="lt1"/>
        </a:lnRef>
        <a:fillRef idx="1">
          <a:schemeClr val="accent4"/>
        </a:fillRef>
        <a:effectRef idx="1">
          <a:schemeClr val="accent4"/>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9A4F7-6B10-69DC-AA45-532638E837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9941AEF-FBEC-9951-DCC4-401044E3B2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6D49431-28BF-D2B6-3646-39DA52BE5FC6}"/>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5" name="Footer Placeholder 4">
            <a:extLst>
              <a:ext uri="{FF2B5EF4-FFF2-40B4-BE49-F238E27FC236}">
                <a16:creationId xmlns:a16="http://schemas.microsoft.com/office/drawing/2014/main" id="{A8FC8852-E1CC-26C1-234D-82AA987EB6E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476B190-8042-D001-C178-2468A7037A59}"/>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2370717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A5B0B-52F3-1BB3-D390-499514BA3CD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7512783-2849-0C83-47AE-AF339C8D98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7E5EC06-D260-6087-FA16-EA3C077D23A6}"/>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5" name="Footer Placeholder 4">
            <a:extLst>
              <a:ext uri="{FF2B5EF4-FFF2-40B4-BE49-F238E27FC236}">
                <a16:creationId xmlns:a16="http://schemas.microsoft.com/office/drawing/2014/main" id="{8310DAF6-3E63-3A5A-1ECE-7088CEACBF5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3A85F66-DBEF-E9C2-3A17-9422DBCD4B62}"/>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138941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84E47-4854-9744-20C6-EA6C9B896C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E8A6B5F-1E0C-2056-2B99-58F8508A46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BFAB12-7921-F4DD-3A34-CAFCA2EC6E71}"/>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5" name="Footer Placeholder 4">
            <a:extLst>
              <a:ext uri="{FF2B5EF4-FFF2-40B4-BE49-F238E27FC236}">
                <a16:creationId xmlns:a16="http://schemas.microsoft.com/office/drawing/2014/main" id="{35CF368D-E7AE-2B36-094A-380AE0C5C6A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FD5D3D0-A9E8-9070-53D4-896563508298}"/>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488190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268AA-8911-FD5B-84F0-52947F81577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DBD4C0A-77C1-6BA6-58DA-80C415F6BD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B03604B-888F-5EA8-5E25-890518D5A4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0E9052F-CD0E-C052-E488-547DF66A25DE}"/>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6" name="Footer Placeholder 5">
            <a:extLst>
              <a:ext uri="{FF2B5EF4-FFF2-40B4-BE49-F238E27FC236}">
                <a16:creationId xmlns:a16="http://schemas.microsoft.com/office/drawing/2014/main" id="{D70B5914-8D8E-9CEB-2B9A-E0637089E43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BB1DD84-9BBE-D610-BFE9-3FEB25F49F16}"/>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3630831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3F325-5222-7CBA-4F46-A6E7A26833E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4D9F836-3277-F544-A307-B62BEEE921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8D11FE-8DE5-4654-F1FA-0F4BAC6F80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AE85CC6-B6DD-BD19-7205-2449D367AC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65660F-F5DB-D303-E523-F96938A5BE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7D98049-2977-42F8-3065-A4E4FC3C3065}"/>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8" name="Footer Placeholder 7">
            <a:extLst>
              <a:ext uri="{FF2B5EF4-FFF2-40B4-BE49-F238E27FC236}">
                <a16:creationId xmlns:a16="http://schemas.microsoft.com/office/drawing/2014/main" id="{ECE69DC3-EEE5-60F5-7FEB-FEA602A236F2}"/>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F0620693-7FC4-E8A7-D99E-4C2E2787D935}"/>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2804802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EE3E4-A179-AAF4-9B09-9395F06DF9D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4A37D2F-27A2-D437-52CF-D2527A4B7756}"/>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4" name="Footer Placeholder 3">
            <a:extLst>
              <a:ext uri="{FF2B5EF4-FFF2-40B4-BE49-F238E27FC236}">
                <a16:creationId xmlns:a16="http://schemas.microsoft.com/office/drawing/2014/main" id="{92C44B52-5511-E4B8-EBB2-90F4514A120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81F2FA6-9B17-3CC5-EDDD-45EB0E91B678}"/>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3710509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D5B75A-B778-80F3-4BC5-5A96C8B7ECAE}"/>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3" name="Footer Placeholder 2">
            <a:extLst>
              <a:ext uri="{FF2B5EF4-FFF2-40B4-BE49-F238E27FC236}">
                <a16:creationId xmlns:a16="http://schemas.microsoft.com/office/drawing/2014/main" id="{FCE91892-63AF-3648-0518-AFD5FE762EA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E82C0DE9-7B5C-EF8F-B06F-7FEF5D573944}"/>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1400498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10934-2D32-1F92-4A4D-1F3EEDC679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C227822-E97E-F422-37BC-B972AF0CD1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C1BC2F2A-7854-6BF6-BC2D-3C976C5808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E5D169-57BD-BC2B-C298-E8154D764AC8}"/>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6" name="Footer Placeholder 5">
            <a:extLst>
              <a:ext uri="{FF2B5EF4-FFF2-40B4-BE49-F238E27FC236}">
                <a16:creationId xmlns:a16="http://schemas.microsoft.com/office/drawing/2014/main" id="{C4FD4256-ED6D-5C46-9937-38DAD5ED3BB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5CF19A5-FE0A-8D03-E1A6-B1D2A6EC23D1}"/>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2196229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AF1E0-4355-437C-AB89-EF13A025E1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F8CCB1B3-0D5B-EF7E-3987-B46BFAF721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B4D7472-9523-A8EA-91F4-99C4067D56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4F21C3-F6A7-537D-552B-630B9E4C6BDD}"/>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6" name="Footer Placeholder 5">
            <a:extLst>
              <a:ext uri="{FF2B5EF4-FFF2-40B4-BE49-F238E27FC236}">
                <a16:creationId xmlns:a16="http://schemas.microsoft.com/office/drawing/2014/main" id="{9D4364F9-40C5-A004-D1D3-C6FE9D11945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F582F09-A462-9337-0C17-18D93CF152BC}"/>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1635009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862F8-47AA-A85A-1354-8018DE2EB663}"/>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C04E7BD-98D5-1A86-084F-CBDE6F19AC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86A5B02-282A-8E96-70B5-C6FDCEAD66EA}"/>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5" name="Footer Placeholder 4">
            <a:extLst>
              <a:ext uri="{FF2B5EF4-FFF2-40B4-BE49-F238E27FC236}">
                <a16:creationId xmlns:a16="http://schemas.microsoft.com/office/drawing/2014/main" id="{8D16AA87-A507-B498-030D-6224CC5CDD0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B6332EA-46FD-7C81-E0E3-20033C8EB7B7}"/>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1117710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F8507B-C10E-2483-8890-87363B258A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71F5925-A834-30D5-B38E-81EFDC85C3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E702850-52F6-AD16-CFC5-B3912407C2C4}"/>
              </a:ext>
            </a:extLst>
          </p:cNvPr>
          <p:cNvSpPr>
            <a:spLocks noGrp="1"/>
          </p:cNvSpPr>
          <p:nvPr>
            <p:ph type="dt" sz="half" idx="10"/>
          </p:nvPr>
        </p:nvSpPr>
        <p:spPr/>
        <p:txBody>
          <a:bodyPr/>
          <a:lstStyle/>
          <a:p>
            <a:fld id="{4D4BA831-AF51-4FAB-85F7-21DE2B815713}" type="datetimeFigureOut">
              <a:rPr lang="en-IN" smtClean="0"/>
              <a:pPr/>
              <a:t>10-11-2025</a:t>
            </a:fld>
            <a:endParaRPr lang="en-IN"/>
          </a:p>
        </p:txBody>
      </p:sp>
      <p:sp>
        <p:nvSpPr>
          <p:cNvPr id="5" name="Footer Placeholder 4">
            <a:extLst>
              <a:ext uri="{FF2B5EF4-FFF2-40B4-BE49-F238E27FC236}">
                <a16:creationId xmlns:a16="http://schemas.microsoft.com/office/drawing/2014/main" id="{B3D15A0A-F754-E3CC-99BA-5B023A66019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8E1FE6-3F38-A9BC-7CE4-2A6850ABFAFC}"/>
              </a:ext>
            </a:extLst>
          </p:cNvPr>
          <p:cNvSpPr>
            <a:spLocks noGrp="1"/>
          </p:cNvSpPr>
          <p:nvPr>
            <p:ph type="sldNum" sz="quarter" idx="12"/>
          </p:nvPr>
        </p:nvSpPr>
        <p:spPr/>
        <p:txBody>
          <a:bodyPr/>
          <a:lstStyle/>
          <a:p>
            <a:fld id="{5939C12B-EE5E-4AE8-87B6-3039376EC47B}" type="slidenum">
              <a:rPr lang="en-IN" smtClean="0"/>
              <a:pPr/>
              <a:t>‹#›</a:t>
            </a:fld>
            <a:endParaRPr lang="en-IN"/>
          </a:p>
        </p:txBody>
      </p:sp>
    </p:spTree>
    <p:extLst>
      <p:ext uri="{BB962C8B-B14F-4D97-AF65-F5344CB8AC3E}">
        <p14:creationId xmlns:p14="http://schemas.microsoft.com/office/powerpoint/2010/main" val="693721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BD2063-0E50-0B8E-200C-CCAD12A816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4AEDC43-CDBF-061E-6268-41081F3897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B645C31-DB11-AEFE-1093-8BF78EBB2B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4BA831-AF51-4FAB-85F7-21DE2B815713}" type="datetimeFigureOut">
              <a:rPr lang="en-IN" smtClean="0"/>
              <a:pPr/>
              <a:t>10-11-2025</a:t>
            </a:fld>
            <a:endParaRPr lang="en-IN"/>
          </a:p>
        </p:txBody>
      </p:sp>
      <p:sp>
        <p:nvSpPr>
          <p:cNvPr id="5" name="Footer Placeholder 4">
            <a:extLst>
              <a:ext uri="{FF2B5EF4-FFF2-40B4-BE49-F238E27FC236}">
                <a16:creationId xmlns:a16="http://schemas.microsoft.com/office/drawing/2014/main" id="{285CD5E3-CC92-A86F-91DA-9FB12F693F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178F20F-F790-1D81-2871-44371CF6C5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39C12B-EE5E-4AE8-87B6-3039376EC47B}" type="slidenum">
              <a:rPr lang="en-IN" smtClean="0"/>
              <a:pPr/>
              <a:t>‹#›</a:t>
            </a:fld>
            <a:endParaRPr lang="en-IN"/>
          </a:p>
        </p:txBody>
      </p:sp>
    </p:spTree>
    <p:extLst>
      <p:ext uri="{BB962C8B-B14F-4D97-AF65-F5344CB8AC3E}">
        <p14:creationId xmlns:p14="http://schemas.microsoft.com/office/powerpoint/2010/main" val="2350368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diagramData" Target="../diagrams/data4.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17" Type="http://schemas.microsoft.com/office/2007/relationships/diagramDrawing" Target="../diagrams/drawing4.xml"/><Relationship Id="rId2" Type="http://schemas.openxmlformats.org/officeDocument/2006/relationships/image" Target="../media/image8.jpeg"/><Relationship Id="rId16" Type="http://schemas.openxmlformats.org/officeDocument/2006/relationships/diagramColors" Target="../diagrams/colors4.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5" Type="http://schemas.openxmlformats.org/officeDocument/2006/relationships/diagramQuickStyle" Target="../diagrams/quickStyle4.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 Id="rId1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32.jpe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61.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6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8" Type="http://schemas.openxmlformats.org/officeDocument/2006/relationships/hyperlink" Target="https://link.springer.com/content/pdf/10.1007/s40273-021-01117-3.pdf" TargetMode="External"/><Relationship Id="rId13" Type="http://schemas.openxmlformats.org/officeDocument/2006/relationships/hyperlink" Target="https://arts.unimelb.edu.au/__data/assets/pdf_file/0010/3389104/Workplace.pdf" TargetMode="External"/><Relationship Id="rId3" Type="http://schemas.openxmlformats.org/officeDocument/2006/relationships/hyperlink" Target="https://repository.mdx.ac.uk/download/b3192c0daa136f883c8efeb8f6558603e66721267eee703704ee56c18a53dbd7/3091897/AAtherton%20thesis.pdf" TargetMode="External"/><Relationship Id="rId7" Type="http://schemas.openxmlformats.org/officeDocument/2006/relationships/hyperlink" Target="https://www.mdpi.com/1660-4601/19/23/15845" TargetMode="External"/><Relationship Id="rId12" Type="http://schemas.openxmlformats.org/officeDocument/2006/relationships/hyperlink" Target="https://doi.org/10.1007/s11739-025-03941-3" TargetMode="External"/><Relationship Id="rId2" Type="http://schemas.openxmlformats.org/officeDocument/2006/relationships/hyperlink" Target="https://pmc.ncbi.nlm.nih.gov/articles/PMC9634455/pdf/main.pdf" TargetMode="External"/><Relationship Id="rId16" Type="http://schemas.openxmlformats.org/officeDocument/2006/relationships/hyperlink" Target="https://link.springer.com/content/pdf/10.1007/s10389-019-01108-x.pdf" TargetMode="External"/><Relationship Id="rId1" Type="http://schemas.openxmlformats.org/officeDocument/2006/relationships/slideLayout" Target="../slideLayouts/slideLayout2.xml"/><Relationship Id="rId6" Type="http://schemas.openxmlformats.org/officeDocument/2006/relationships/hyperlink" Target="https://doi.org/10.1186/s40794-021-00141-7." TargetMode="External"/><Relationship Id="rId11" Type="http://schemas.openxmlformats.org/officeDocument/2006/relationships/hyperlink" Target="https://link.springer.com/content/pdf/10.1186/s12905-024-03123-x.pdf" TargetMode="External"/><Relationship Id="rId5" Type="http://schemas.openxmlformats.org/officeDocument/2006/relationships/hyperlink" Target="https://www.researchgate.net/profile/Sudipta-Banerjee-3/publication/377669904_Empowering_Personal_Safety_Through_Mobile_Apps/links/666a920cb769e769192faa32/Empowering-Personal-Safety-Through-Mobile-Apps.pdf" TargetMode="External"/><Relationship Id="rId15" Type="http://schemas.openxmlformats.org/officeDocument/2006/relationships/hyperlink" Target="https://doi.org/10.1038/s41598-019-40914-x" TargetMode="External"/><Relationship Id="rId10" Type="http://schemas.openxmlformats.org/officeDocument/2006/relationships/hyperlink" Target="https://www.theguardian.com/education/2025/sep/23/majority-of-girls-and-young-women-in-uk-alter-behaviour-to-feel-safe-study-finds" TargetMode="External"/><Relationship Id="rId4" Type="http://schemas.openxmlformats.org/officeDocument/2006/relationships/hyperlink" Target="https://www.academia.edu/download/85171928/Mobile-Agent-for-Monitoring-and-Evaluation-of-Security-Applications-in-a-Network-Environment.pdf" TargetMode="External"/><Relationship Id="rId9" Type="http://schemas.openxmlformats.org/officeDocument/2006/relationships/hyperlink" Target="https://doi.org/10.1016/j.socscimed.2025.118443" TargetMode="External"/><Relationship Id="rId14" Type="http://schemas.openxmlformats.org/officeDocument/2006/relationships/hyperlink" Target="https://doi.org/10.1111/nbu.12691" TargetMode="External"/></Relationships>
</file>

<file path=ppt/slides/_rels/slide66.xml.rels><?xml version="1.0" encoding="UTF-8" standalone="yes"?>
<Relationships xmlns="http://schemas.openxmlformats.org/package/2006/relationships"><Relationship Id="rId8" Type="http://schemas.openxmlformats.org/officeDocument/2006/relationships/hyperlink" Target="https://doi.org/10.1016/j.jncc.2024.07.004" TargetMode="External"/><Relationship Id="rId13" Type="http://schemas.openxmlformats.org/officeDocument/2006/relationships/hyperlink" Target="https://www.academia.edu/download/108483110/27._The_Role_Of_Digital_Literacy_To_Promote_The_Gender_Equality.pdf" TargetMode="External"/><Relationship Id="rId3" Type="http://schemas.openxmlformats.org/officeDocument/2006/relationships/hyperlink" Target="https://puiij.com/index.php/research/article/download/150/120" TargetMode="External"/><Relationship Id="rId7" Type="http://schemas.openxmlformats.org/officeDocument/2006/relationships/hyperlink" Target="https://doi.org/10.3389/fpubh.2025.1532623" TargetMode="External"/><Relationship Id="rId12" Type="http://schemas.openxmlformats.org/officeDocument/2006/relationships/hyperlink" Target="https://doi.org/10.1016/j.tbs.2024.100750" TargetMode="External"/><Relationship Id="rId17" Type="http://schemas.openxmlformats.org/officeDocument/2006/relationships/hyperlink" Target="https://www.researchgate.net/profile/Nirmala-Guddanti-2/publication/355538444_Monitoring_and_evaluation_using_digital_tools/links/62f5ffa752130a3cd7161bf0/Monitoring-and-evaluation-using-digital-tools.pdf" TargetMode="External"/><Relationship Id="rId2" Type="http://schemas.openxmlformats.org/officeDocument/2006/relationships/hyperlink" Target="https://pmc.ncbi.nlm.nih.gov/articles/PMC7737811/pdf/SJWEH-46-557.pdf" TargetMode="External"/><Relationship Id="rId16" Type="http://schemas.openxmlformats.org/officeDocument/2006/relationships/hyperlink" Target="https://onlinelibrary.wiley.com/doi/pdfdirect/10.1002/wps.20692"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safety-of-women-at-night-fund-evaluation/safety-of-women-at-night-fund-evaluation" TargetMode="External"/><Relationship Id="rId11" Type="http://schemas.openxmlformats.org/officeDocument/2006/relationships/hyperlink" Target="https://www.cambridge.org/core/services/aop-cambridge-core/content/view/6EC2598C1C83F65FE5495A220A8A500E/S2059866121007895a.pdf/understanding-and-applying-the-re-aim-framework-clarifications-and-resources.pdf" TargetMode="External"/><Relationship Id="rId5" Type="http://schemas.openxmlformats.org/officeDocument/2006/relationships/hyperlink" Target="https://www.frontiersin.org/journals/public-health/articles/10.3389/fpubh.2019.00064/pdf" TargetMode="External"/><Relationship Id="rId15" Type="http://schemas.openxmlformats.org/officeDocument/2006/relationships/hyperlink" Target="https://eprints.bbk.ac.uk/id/eprint/40551/1/2020%20-%20The%20Mental%20Health%20and%20Wellbeing%20of%20Nurses%20and%20Midwives%20in%20the%20United%20Kingdom.pdf" TargetMode="External"/><Relationship Id="rId10" Type="http://schemas.openxmlformats.org/officeDocument/2006/relationships/hyperlink" Target="https://www.frontiersin.org/journals/public-health/articles/10.3389/fpubh.2019.00114/full" TargetMode="External"/><Relationship Id="rId4" Type="http://schemas.openxmlformats.org/officeDocument/2006/relationships/hyperlink" Target="https://doi.org/10.1017/s0029665124004701" TargetMode="External"/><Relationship Id="rId9" Type="http://schemas.openxmlformats.org/officeDocument/2006/relationships/hyperlink" Target="https://www.julkari.fi/bitstream/handle/10024/140634/TTL-978-952-261-912-9.pdf?sequence=2&amp;isAllowed=y%20\h" TargetMode="External"/><Relationship Id="rId14" Type="http://schemas.openxmlformats.org/officeDocument/2006/relationships/hyperlink" Target="https://link.springer.com/content/pdf/10.1186/s13643-022-02092-2.pdf" TargetMode="External"/></Relationships>
</file>

<file path=ppt/slides/_rels/slide67.xml.rels><?xml version="1.0" encoding="UTF-8" standalone="yes"?>
<Relationships xmlns="http://schemas.openxmlformats.org/package/2006/relationships"><Relationship Id="rId8" Type="http://schemas.openxmlformats.org/officeDocument/2006/relationships/hyperlink" Target="https://www.ajan.com.au/~ajancoma/index.php/AJAN/article/download/181/106" TargetMode="External"/><Relationship Id="rId13" Type="http://schemas.openxmlformats.org/officeDocument/2006/relationships/hyperlink" Target="https://jamanetwork.com/journals/jamanetworkopen/fullarticle/2791848" TargetMode="External"/><Relationship Id="rId3" Type="http://schemas.openxmlformats.org/officeDocument/2006/relationships/hyperlink" Target="https://doi.org/10.1371/journal.pone.0313634" TargetMode="External"/><Relationship Id="rId7" Type="http://schemas.openxmlformats.org/officeDocument/2006/relationships/hyperlink" Target="https://digital.nhs.uk/data-and-information/publications/statistical/nhs-workforce-statistics" TargetMode="External"/><Relationship Id="rId12" Type="http://schemas.openxmlformats.org/officeDocument/2006/relationships/hyperlink" Target="https://www.thelancet.com/pdfs/journals/lancet/PIIS0140-6736(21)02664-7.pdf" TargetMode="External"/><Relationship Id="rId2" Type="http://schemas.openxmlformats.org/officeDocument/2006/relationships/hyperlink" Target="https://doi.org/10.3390/brainsci13040607" TargetMode="External"/><Relationship Id="rId1" Type="http://schemas.openxmlformats.org/officeDocument/2006/relationships/slideLayout" Target="../slideLayouts/slideLayout2.xml"/><Relationship Id="rId6" Type="http://schemas.openxmlformats.org/officeDocument/2006/relationships/hyperlink" Target="https://www.tuc.org.uk/research-analysis/reports/health-and-safety-impacts-night-working" TargetMode="External"/><Relationship Id="rId11" Type="http://schemas.openxmlformats.org/officeDocument/2006/relationships/hyperlink" Target="https://doi.org/10.3390/nu17213342" TargetMode="External"/><Relationship Id="rId5" Type="http://schemas.openxmlformats.org/officeDocument/2006/relationships/hyperlink" Target="https://journals.sagepub.com/doi/pdf/10.1177/1609406920937875?%5d" TargetMode="External"/><Relationship Id="rId15" Type="http://schemas.openxmlformats.org/officeDocument/2006/relationships/hyperlink" Target="https://pmc.ncbi.nlm.nih.gov/articles/PMC8574312/pdf/kqab137.pdf" TargetMode="External"/><Relationship Id="rId10" Type="http://schemas.openxmlformats.org/officeDocument/2006/relationships/hyperlink" Target="https://www.researchgate.net/profile/Christine-Porter-4/publication/288904723_Revisiting_Precede-Proceed_A_leading_model_for_ecological_and_ethical_health_promotion/links/572969b108aef7c7e2c0d4ea/Revisiting-Precede-Proceed-A-leading-model-for-ecological-and-ethical-health-promotion.pdf" TargetMode="External"/><Relationship Id="rId4" Type="http://schemas.openxmlformats.org/officeDocument/2006/relationships/hyperlink" Target="https://doi.org/10.3389/fpubh.2022.926988" TargetMode="External"/><Relationship Id="rId9" Type="http://schemas.openxmlformats.org/officeDocument/2006/relationships/hyperlink" Target="https://www.ons.gov.uk/businessindustryandtrade/business/activitysizeandlocation/articles/thenighttimeeconomyuk/2022" TargetMode="External"/><Relationship Id="rId14" Type="http://schemas.openxmlformats.org/officeDocument/2006/relationships/hyperlink" Target="https://academic.oup.com/eurpub/article/28/suppl_4/cky214.182/5186231" TargetMode="External"/></Relationships>
</file>

<file path=ppt/slides/_rels/slide6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p:cNvSpPr/>
          <p:nvPr/>
        </p:nvSpPr>
        <p:spPr>
          <a:xfrm>
            <a:off x="5768741" y="-253748"/>
            <a:ext cx="6096000" cy="1015663"/>
          </a:xfrm>
          <a:prstGeom prst="rect">
            <a:avLst/>
          </a:prstGeom>
        </p:spPr>
        <p:txBody>
          <a:bodyPr wrap="square">
            <a:spAutoFit/>
          </a:bodyPr>
          <a:lstStyle/>
          <a:p>
            <a:pPr algn="ctr"/>
            <a:endParaRPr lang="en-US" sz="3000" b="1" dirty="0"/>
          </a:p>
          <a:p>
            <a:pPr algn="ctr"/>
            <a:r>
              <a:rPr lang="en-US" sz="3000" b="1" dirty="0"/>
              <a:t> </a:t>
            </a:r>
            <a:endParaRPr lang="en-GB" sz="3000" dirty="0"/>
          </a:p>
        </p:txBody>
      </p:sp>
      <p:pic>
        <p:nvPicPr>
          <p:cNvPr id="1028" name="Picture 4" descr="Mastering the Night Shift: Tips to Stay Alert and Energized">
            <a:extLst>
              <a:ext uri="{FF2B5EF4-FFF2-40B4-BE49-F238E27FC236}">
                <a16:creationId xmlns:a16="http://schemas.microsoft.com/office/drawing/2014/main" id="{74D014D1-5A03-4A11-BCBF-A475849E57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0639"/>
            <a:ext cx="12192000" cy="693751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85B6A8D-8153-4C11-B76C-E7D8AB8C8374}"/>
              </a:ext>
            </a:extLst>
          </p:cNvPr>
          <p:cNvSpPr txBox="1"/>
          <p:nvPr/>
        </p:nvSpPr>
        <p:spPr>
          <a:xfrm>
            <a:off x="1131404" y="-79514"/>
            <a:ext cx="9929191" cy="193899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4000" b="1" dirty="0" err="1">
                <a:effectLst>
                  <a:outerShdw blurRad="38100" dist="38100" dir="2700000" algn="tl">
                    <a:srgbClr val="000000">
                      <a:alpha val="43137"/>
                    </a:srgbClr>
                  </a:outerShdw>
                </a:effectLst>
              </a:rPr>
              <a:t>SafeCycle</a:t>
            </a:r>
            <a:r>
              <a:rPr lang="en-US" sz="4000" b="1" dirty="0">
                <a:effectLst>
                  <a:outerShdw blurRad="38100" dist="38100" dir="2700000" algn="tl">
                    <a:srgbClr val="000000">
                      <a:alpha val="43137"/>
                    </a:srgbClr>
                  </a:outerShdw>
                </a:effectLst>
              </a:rPr>
              <a:t> – GPS-Enabled Digital Safety &amp; Health-Promotion App for Female Night-Shift Workers</a:t>
            </a:r>
            <a:endParaRPr lang="en-IN" sz="4000" b="1" dirty="0">
              <a:effectLst>
                <a:outerShdw blurRad="38100" dist="38100" dir="2700000" algn="tl">
                  <a:srgbClr val="000000">
                    <a:alpha val="43137"/>
                  </a:srgbClr>
                </a:outerShdw>
              </a:effectLst>
            </a:endParaRPr>
          </a:p>
        </p:txBody>
      </p:sp>
      <p:sp>
        <p:nvSpPr>
          <p:cNvPr id="27" name="TextBox 26">
            <a:extLst>
              <a:ext uri="{FF2B5EF4-FFF2-40B4-BE49-F238E27FC236}">
                <a16:creationId xmlns:a16="http://schemas.microsoft.com/office/drawing/2014/main" id="{858D597C-0402-4831-B68B-77615602CBEE}"/>
              </a:ext>
            </a:extLst>
          </p:cNvPr>
          <p:cNvSpPr txBox="1"/>
          <p:nvPr/>
        </p:nvSpPr>
        <p:spPr>
          <a:xfrm>
            <a:off x="8056345" y="4965173"/>
            <a:ext cx="4040412" cy="175432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IN" sz="1800" b="1" dirty="0">
                <a:cs typeface="Times New Roman" panose="02020603050405020304" pitchFamily="18" charset="0"/>
              </a:rPr>
              <a:t>Programme: MSc Public Health and Social Care in Practice </a:t>
            </a:r>
            <a:br>
              <a:rPr lang="en-US" sz="1800" b="1" dirty="0">
                <a:cs typeface="Times New Roman" panose="02020603050405020304" pitchFamily="18" charset="0"/>
              </a:rPr>
            </a:br>
            <a:r>
              <a:rPr lang="en-IN" sz="1800" b="1" dirty="0">
                <a:cs typeface="Times New Roman" panose="02020603050405020304" pitchFamily="18" charset="0"/>
              </a:rPr>
              <a:t>Module: Population Health and Digital Health Promotion</a:t>
            </a:r>
            <a:br>
              <a:rPr lang="en-US" sz="1800" b="1" dirty="0">
                <a:cs typeface="Times New Roman" panose="02020603050405020304" pitchFamily="18" charset="0"/>
              </a:rPr>
            </a:br>
            <a:r>
              <a:rPr lang="en-IN" sz="1800" b="1" dirty="0">
                <a:cs typeface="Times New Roman" panose="02020603050405020304" pitchFamily="18" charset="0"/>
              </a:rPr>
              <a:t>Module code: LCHS7009</a:t>
            </a:r>
            <a:br>
              <a:rPr lang="en-IN" sz="1800" b="1" dirty="0">
                <a:latin typeface="Times New Roman" panose="02020603050405020304" pitchFamily="18" charset="0"/>
                <a:cs typeface="Times New Roman" panose="02020603050405020304" pitchFamily="18" charset="0"/>
              </a:rPr>
            </a:br>
            <a:r>
              <a:rPr lang="en-IN" sz="1800" b="1" dirty="0">
                <a:cs typeface="Times New Roman" panose="02020603050405020304" pitchFamily="18" charset="0"/>
              </a:rPr>
              <a:t>Lecturer Name : Dr </a:t>
            </a:r>
            <a:r>
              <a:rPr lang="en-IN" sz="1800" b="1" dirty="0" err="1">
                <a:cs typeface="Times New Roman" panose="02020603050405020304" pitchFamily="18" charset="0"/>
              </a:rPr>
              <a:t>Besty</a:t>
            </a:r>
            <a:r>
              <a:rPr lang="en-IN" sz="1800" b="1" dirty="0">
                <a:cs typeface="Times New Roman" panose="02020603050405020304" pitchFamily="18" charset="0"/>
              </a:rPr>
              <a:t> Jose</a:t>
            </a:r>
            <a:endParaRPr lang="en-IN" dirty="0"/>
          </a:p>
        </p:txBody>
      </p:sp>
      <p:sp>
        <p:nvSpPr>
          <p:cNvPr id="28" name="TextBox 27">
            <a:extLst>
              <a:ext uri="{FF2B5EF4-FFF2-40B4-BE49-F238E27FC236}">
                <a16:creationId xmlns:a16="http://schemas.microsoft.com/office/drawing/2014/main" id="{3023F5CF-1FB2-4AB9-851C-851051D03F89}"/>
              </a:ext>
            </a:extLst>
          </p:cNvPr>
          <p:cNvSpPr txBox="1"/>
          <p:nvPr/>
        </p:nvSpPr>
        <p:spPr>
          <a:xfrm>
            <a:off x="0" y="4826674"/>
            <a:ext cx="4417996" cy="203132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IN" b="1" u="sng" dirty="0">
                <a:solidFill>
                  <a:schemeClr val="bg1"/>
                </a:solidFill>
                <a:effectLst>
                  <a:outerShdw blurRad="38100" dist="38100" dir="2700000" algn="tl">
                    <a:srgbClr val="000000">
                      <a:alpha val="43137"/>
                    </a:srgbClr>
                  </a:outerShdw>
                </a:effectLst>
                <a:cs typeface="Times New Roman" panose="02020603050405020304" pitchFamily="18" charset="0"/>
              </a:rPr>
              <a:t>STUDENT NAME AND ID</a:t>
            </a:r>
          </a:p>
          <a:p>
            <a:endParaRPr lang="en-IN" b="1" dirty="0">
              <a:solidFill>
                <a:schemeClr val="bg1"/>
              </a:solidFill>
              <a:effectLst>
                <a:outerShdw blurRad="38100" dist="38100" dir="2700000" algn="tl">
                  <a:srgbClr val="000000">
                    <a:alpha val="43137"/>
                  </a:srgbClr>
                </a:outerShdw>
              </a:effectLst>
              <a:cs typeface="Times New Roman" panose="02020603050405020304" pitchFamily="18" charset="0"/>
            </a:endParaRPr>
          </a:p>
          <a:p>
            <a:r>
              <a:rPr lang="en-IN" sz="1800" b="1" dirty="0">
                <a:solidFill>
                  <a:schemeClr val="bg1"/>
                </a:solidFill>
                <a:effectLst/>
                <a:ea typeface="Times New Roman" panose="02020603050405020304" pitchFamily="18" charset="0"/>
              </a:rPr>
              <a:t>Jeet Navinbhai Patel</a:t>
            </a:r>
            <a:r>
              <a:rPr lang="en-IN" b="1" dirty="0">
                <a:cs typeface="Times New Roman" panose="02020603050405020304" pitchFamily="18" charset="0"/>
              </a:rPr>
              <a:t>  (2430947)</a:t>
            </a:r>
          </a:p>
          <a:p>
            <a:r>
              <a:rPr lang="en-IN" b="1" dirty="0" err="1">
                <a:cs typeface="Times New Roman" panose="02020603050405020304" pitchFamily="18" charset="0"/>
              </a:rPr>
              <a:t>Krina</a:t>
            </a:r>
            <a:r>
              <a:rPr lang="en-IN" b="1" dirty="0">
                <a:cs typeface="Times New Roman" panose="02020603050405020304" pitchFamily="18" charset="0"/>
              </a:rPr>
              <a:t> </a:t>
            </a:r>
            <a:r>
              <a:rPr lang="en-IN" b="1" dirty="0" err="1">
                <a:cs typeface="Times New Roman" panose="02020603050405020304" pitchFamily="18" charset="0"/>
              </a:rPr>
              <a:t>Bharatbhai</a:t>
            </a:r>
            <a:r>
              <a:rPr lang="en-IN" b="1" dirty="0">
                <a:cs typeface="Times New Roman" panose="02020603050405020304" pitchFamily="18" charset="0"/>
              </a:rPr>
              <a:t> Patel (2430442)</a:t>
            </a:r>
          </a:p>
          <a:p>
            <a:r>
              <a:rPr lang="en-IN" b="1" dirty="0" err="1"/>
              <a:t>Vishwaben</a:t>
            </a:r>
            <a:r>
              <a:rPr lang="en-IN" b="1" dirty="0"/>
              <a:t> </a:t>
            </a:r>
            <a:r>
              <a:rPr lang="en-IN" b="1" dirty="0" err="1"/>
              <a:t>Gandabhai</a:t>
            </a:r>
            <a:r>
              <a:rPr lang="en-IN" b="1" dirty="0"/>
              <a:t> Chaudhary (2433321)</a:t>
            </a:r>
          </a:p>
          <a:p>
            <a:r>
              <a:rPr lang="en-IN" b="1" dirty="0" err="1"/>
              <a:t>Smruti</a:t>
            </a:r>
            <a:r>
              <a:rPr lang="en-IN" b="1" dirty="0"/>
              <a:t> </a:t>
            </a:r>
            <a:r>
              <a:rPr lang="en-IN" b="1" dirty="0" err="1"/>
              <a:t>Jayeshkumar</a:t>
            </a:r>
            <a:r>
              <a:rPr lang="en-IN" b="1" dirty="0"/>
              <a:t> Patel (2430369)</a:t>
            </a:r>
          </a:p>
          <a:p>
            <a:endParaRPr lang="en-IN" b="1" dirty="0"/>
          </a:p>
        </p:txBody>
      </p:sp>
    </p:spTree>
    <p:extLst>
      <p:ext uri="{BB962C8B-B14F-4D97-AF65-F5344CB8AC3E}">
        <p14:creationId xmlns:p14="http://schemas.microsoft.com/office/powerpoint/2010/main" val="541242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alpha val="56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5734" y="536767"/>
            <a:ext cx="10972800" cy="639762"/>
          </a:xfrm>
        </p:spPr>
        <p:txBody>
          <a:bodyPr>
            <a:normAutofit fontScale="90000"/>
          </a:bodyPr>
          <a:lstStyle/>
          <a:p>
            <a:r>
              <a:rPr lang="en-GB" b="1" u="sng" dirty="0">
                <a:effectLst>
                  <a:outerShdw blurRad="38100" dist="38100" dir="2700000" algn="tl">
                    <a:srgbClr val="000000">
                      <a:alpha val="43137"/>
                    </a:srgbClr>
                  </a:outerShdw>
                </a:effectLst>
              </a:rPr>
              <a:t>Background /problem context </a:t>
            </a:r>
            <a:endParaRPr lang="en-GB" u="sng" dirty="0">
              <a:effectLst>
                <a:outerShdw blurRad="38100" dist="38100" dir="2700000" algn="tl">
                  <a:srgbClr val="000000">
                    <a:alpha val="43137"/>
                  </a:srgbClr>
                </a:outerShdw>
              </a:effectLst>
            </a:endParaRPr>
          </a:p>
        </p:txBody>
      </p:sp>
      <p:sp>
        <p:nvSpPr>
          <p:cNvPr id="12" name="TextBox 11"/>
          <p:cNvSpPr txBox="1"/>
          <p:nvPr/>
        </p:nvSpPr>
        <p:spPr>
          <a:xfrm>
            <a:off x="548640" y="1303442"/>
            <a:ext cx="10684042" cy="6047809"/>
          </a:xfrm>
          <a:prstGeom prst="rect">
            <a:avLst/>
          </a:prstGeom>
          <a:noFill/>
        </p:spPr>
        <p:txBody>
          <a:bodyPr wrap="square" rtlCol="0">
            <a:spAutoFit/>
          </a:bodyPr>
          <a:lstStyle/>
          <a:p>
            <a:pPr marL="342900" lvl="0" indent="-342900" algn="just">
              <a:lnSpc>
                <a:spcPct val="150000"/>
              </a:lnSpc>
              <a:buFont typeface="Arial" pitchFamily="34" charset="0"/>
              <a:buChar char="•"/>
            </a:pPr>
            <a:r>
              <a:rPr lang="en-GB" dirty="0"/>
              <a:t>Female night shift in healthcare sector and UK care face significant issues during travel and working hour (Ding et al., 2025). </a:t>
            </a:r>
          </a:p>
          <a:p>
            <a:pPr marL="342900" lvl="0" indent="-342900" algn="just">
              <a:lnSpc>
                <a:spcPct val="150000"/>
              </a:lnSpc>
              <a:buFont typeface="Arial" pitchFamily="34" charset="0"/>
              <a:buChar char="•"/>
            </a:pPr>
            <a:r>
              <a:rPr lang="en-GB" dirty="0"/>
              <a:t>56% of girls and young women in UK feel unsafe while travelling in night (</a:t>
            </a:r>
            <a:r>
              <a:rPr lang="en-GB" dirty="0" err="1"/>
              <a:t>Emine</a:t>
            </a:r>
            <a:r>
              <a:rPr lang="en-GB" dirty="0"/>
              <a:t> </a:t>
            </a:r>
            <a:r>
              <a:rPr lang="en-GB" dirty="0" err="1"/>
              <a:t>Sinmaz</a:t>
            </a:r>
            <a:r>
              <a:rPr lang="en-GB" dirty="0"/>
              <a:t>, 2025)</a:t>
            </a:r>
          </a:p>
          <a:p>
            <a:pPr marL="342900" lvl="0" indent="-342900" algn="just">
              <a:lnSpc>
                <a:spcPct val="150000"/>
              </a:lnSpc>
              <a:buFont typeface="Arial" pitchFamily="34" charset="0"/>
              <a:buChar char="•"/>
            </a:pPr>
            <a:r>
              <a:rPr lang="en-GB" dirty="0"/>
              <a:t>Fatigue, fear of harassment and isolation led to absenteeism, chronic stress and lower productivity and these issue contribute to emotional exhaustion and high turnover rate</a:t>
            </a:r>
          </a:p>
          <a:p>
            <a:pPr marL="342900" lvl="0" indent="-342900" algn="just">
              <a:lnSpc>
                <a:spcPct val="150000"/>
              </a:lnSpc>
              <a:buFont typeface="Arial" pitchFamily="34" charset="0"/>
              <a:buChar char="•"/>
            </a:pPr>
            <a:r>
              <a:rPr lang="en-GB" dirty="0"/>
              <a:t>The NHS Digital, (2024) highlights that  20% of female workforce continuously working shift night with women representing 72% care staffs</a:t>
            </a:r>
          </a:p>
          <a:p>
            <a:pPr marL="342900" lvl="0" indent="-342900" algn="just">
              <a:lnSpc>
                <a:spcPct val="150000"/>
              </a:lnSpc>
              <a:buFont typeface="Arial" pitchFamily="34" charset="0"/>
              <a:buChar char="•"/>
            </a:pPr>
            <a:r>
              <a:rPr lang="en-US" dirty="0"/>
              <a:t>Nigh work associated to poor mental wellbeing, higher risk accidents and fatigue</a:t>
            </a:r>
          </a:p>
          <a:p>
            <a:pPr marL="342900" lvl="0" indent="-342900" algn="just">
              <a:lnSpc>
                <a:spcPct val="150000"/>
              </a:lnSpc>
              <a:buFont typeface="Arial" pitchFamily="34" charset="0"/>
              <a:buChar char="•"/>
            </a:pPr>
            <a:r>
              <a:rPr lang="en-US" dirty="0"/>
              <a:t>This increasing problem shows gap between public health priorities and digital health innovation (Fitzhugh and Gibson, 2024)</a:t>
            </a:r>
            <a:r>
              <a:rPr lang="en-GB" dirty="0"/>
              <a:t> </a:t>
            </a:r>
          </a:p>
          <a:p>
            <a:pPr marL="342900" lvl="0" indent="-342900" algn="just">
              <a:lnSpc>
                <a:spcPct val="150000"/>
              </a:lnSpc>
              <a:buFont typeface="Arial" pitchFamily="34" charset="0"/>
              <a:buChar char="•"/>
            </a:pPr>
            <a:r>
              <a:rPr lang="en-GB" dirty="0"/>
              <a:t>Workplace wellbeing is the main to SDG 3 (Good Health and Wellbeing) and SDG 5 (Gender Equality), existing measure fail to offer real time safety and stress management for women working in night (</a:t>
            </a:r>
            <a:r>
              <a:rPr lang="en-GB" dirty="0" err="1"/>
              <a:t>Lecca</a:t>
            </a:r>
            <a:r>
              <a:rPr lang="en-GB" dirty="0"/>
              <a:t> et al., 2023)</a:t>
            </a:r>
          </a:p>
          <a:p>
            <a:pPr marL="342900" lvl="0" indent="-342900" algn="just">
              <a:lnSpc>
                <a:spcPct val="150000"/>
              </a:lnSpc>
              <a:buFont typeface="Arial" pitchFamily="34" charset="0"/>
              <a:buChar char="•"/>
            </a:pPr>
            <a:r>
              <a:rPr lang="en-GB" dirty="0"/>
              <a:t>Therefore pressing requirement for sustainable technology based health promotion solution like </a:t>
            </a:r>
            <a:r>
              <a:rPr lang="en-GB" dirty="0" err="1"/>
              <a:t>SafeCycle</a:t>
            </a:r>
            <a:endParaRPr lang="en-GB" dirty="0"/>
          </a:p>
          <a:p>
            <a:pPr marL="342900" lvl="0" indent="-342900" algn="just">
              <a:buFont typeface="Arial" pitchFamily="34" charset="0"/>
              <a:buChar char="•"/>
            </a:pPr>
            <a:endParaRPr lang="en-US" dirty="0"/>
          </a:p>
          <a:p>
            <a:pPr marL="342900" lvl="0" indent="-342900" algn="just">
              <a:buFont typeface="Arial" pitchFamily="34" charset="0"/>
              <a:buChar char="•"/>
            </a:pPr>
            <a:endParaRPr lang="en-US" dirty="0"/>
          </a:p>
        </p:txBody>
      </p:sp>
      <p:pic>
        <p:nvPicPr>
          <p:cNvPr id="16" name="Picture 2"/>
          <p:cNvPicPr>
            <a:picLocks noChangeAspect="1" noChangeArrowheads="1"/>
          </p:cNvPicPr>
          <p:nvPr/>
        </p:nvPicPr>
        <p:blipFill>
          <a:blip r:embed="rId2" cstate="print"/>
          <a:srcRect/>
          <a:stretch>
            <a:fillRect/>
          </a:stretch>
        </p:blipFill>
        <p:spPr bwMode="auto">
          <a:xfrm>
            <a:off x="11049802" y="-28876"/>
            <a:ext cx="1142198" cy="885524"/>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55000">
              <a:srgbClr val="DDEBCF">
                <a:alpha val="43000"/>
              </a:srgbClr>
            </a:gs>
            <a:gs pos="50000">
              <a:srgbClr val="9CB86E"/>
            </a:gs>
            <a:gs pos="100000">
              <a:srgbClr val="156B13"/>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15322" y="385580"/>
            <a:ext cx="10972800" cy="715962"/>
          </a:xfrm>
        </p:spPr>
        <p:txBody>
          <a:bodyPr>
            <a:normAutofit/>
          </a:bodyPr>
          <a:lstStyle/>
          <a:p>
            <a:r>
              <a:rPr lang="en-GB" sz="4000" b="1" u="sng" dirty="0">
                <a:effectLst>
                  <a:outerShdw blurRad="38100" dist="38100" dir="2700000" algn="tl">
                    <a:srgbClr val="000000">
                      <a:alpha val="43137"/>
                    </a:srgbClr>
                  </a:outerShdw>
                </a:effectLst>
              </a:rPr>
              <a:t>Digital innovation overview </a:t>
            </a:r>
            <a:endParaRPr lang="en-GB" sz="4000" u="sng" dirty="0">
              <a:effectLst>
                <a:outerShdw blurRad="38100" dist="38100" dir="2700000" algn="tl">
                  <a:srgbClr val="000000">
                    <a:alpha val="43137"/>
                  </a:srgbClr>
                </a:outerShdw>
              </a:effectLst>
            </a:endParaRPr>
          </a:p>
        </p:txBody>
      </p:sp>
      <p:sp>
        <p:nvSpPr>
          <p:cNvPr id="5" name="TextBox 4"/>
          <p:cNvSpPr txBox="1"/>
          <p:nvPr/>
        </p:nvSpPr>
        <p:spPr>
          <a:xfrm>
            <a:off x="711201" y="1981200"/>
            <a:ext cx="184731" cy="369332"/>
          </a:xfrm>
          <a:prstGeom prst="rect">
            <a:avLst/>
          </a:prstGeom>
          <a:noFill/>
        </p:spPr>
        <p:txBody>
          <a:bodyPr wrap="none" rtlCol="0">
            <a:spAutoFit/>
          </a:bodyPr>
          <a:lstStyle/>
          <a:p>
            <a:endParaRPr lang="en-GB" dirty="0"/>
          </a:p>
        </p:txBody>
      </p:sp>
      <p:sp>
        <p:nvSpPr>
          <p:cNvPr id="11" name="Rectangle 10"/>
          <p:cNvSpPr/>
          <p:nvPr/>
        </p:nvSpPr>
        <p:spPr>
          <a:xfrm>
            <a:off x="1097280" y="1273239"/>
            <a:ext cx="9486900" cy="646331"/>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lvl="0"/>
            <a:r>
              <a:rPr lang="en-GB" b="1" dirty="0"/>
              <a:t>Safe Cycle </a:t>
            </a:r>
            <a:r>
              <a:rPr lang="en-GB" dirty="0"/>
              <a:t>is GPS enabled digital health application design to support female night workers within UK care and healthcare sectors </a:t>
            </a:r>
          </a:p>
        </p:txBody>
      </p:sp>
      <p:graphicFrame>
        <p:nvGraphicFramePr>
          <p:cNvPr id="18" name="Diagram 17"/>
          <p:cNvGraphicFramePr/>
          <p:nvPr>
            <p:extLst>
              <p:ext uri="{D42A27DB-BD31-4B8C-83A1-F6EECF244321}">
                <p14:modId xmlns:p14="http://schemas.microsoft.com/office/powerpoint/2010/main" val="3738126618"/>
              </p:ext>
            </p:extLst>
          </p:nvPr>
        </p:nvGraphicFramePr>
        <p:xfrm>
          <a:off x="711201" y="2091268"/>
          <a:ext cx="8496300" cy="46560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mobile-safety-apps.jpg"/>
          <p:cNvPicPr>
            <a:picLocks noChangeAspect="1"/>
          </p:cNvPicPr>
          <p:nvPr/>
        </p:nvPicPr>
        <p:blipFill>
          <a:blip r:embed="rId7"/>
          <a:stretch>
            <a:fillRect/>
          </a:stretch>
        </p:blipFill>
        <p:spPr>
          <a:xfrm>
            <a:off x="9606013" y="4730533"/>
            <a:ext cx="2487987" cy="2016777"/>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srcRect/>
          <a:stretch>
            <a:fillRect/>
          </a:stretch>
        </p:blipFill>
        <p:spPr bwMode="auto">
          <a:xfrm>
            <a:off x="0" y="1"/>
            <a:ext cx="12192000" cy="6858000"/>
          </a:xfrm>
          <a:prstGeom prst="rect">
            <a:avLst/>
          </a:prstGeom>
          <a:ln>
            <a:headEnd/>
            <a:tailEnd/>
          </a:ln>
        </p:spPr>
        <p:style>
          <a:lnRef idx="2">
            <a:schemeClr val="accent2">
              <a:shade val="50000"/>
            </a:schemeClr>
          </a:lnRef>
          <a:fillRef idx="1">
            <a:schemeClr val="accent2"/>
          </a:fillRef>
          <a:effectRef idx="0">
            <a:schemeClr val="accent2"/>
          </a:effectRef>
          <a:fontRef idx="minor">
            <a:schemeClr val="lt1"/>
          </a:fontRef>
        </p:style>
      </p:pic>
      <p:sp>
        <p:nvSpPr>
          <p:cNvPr id="2" name="Title 1"/>
          <p:cNvSpPr>
            <a:spLocks noGrp="1"/>
          </p:cNvSpPr>
          <p:nvPr>
            <p:ph type="title"/>
          </p:nvPr>
        </p:nvSpPr>
        <p:spPr>
          <a:xfrm>
            <a:off x="3543300" y="1473201"/>
            <a:ext cx="7391400" cy="3276600"/>
          </a:xfrm>
        </p:spPr>
        <p:style>
          <a:lnRef idx="2">
            <a:schemeClr val="dk1">
              <a:shade val="50000"/>
            </a:schemeClr>
          </a:lnRef>
          <a:fillRef idx="1">
            <a:schemeClr val="dk1"/>
          </a:fillRef>
          <a:effectRef idx="0">
            <a:schemeClr val="dk1"/>
          </a:effectRef>
          <a:fontRef idx="minor">
            <a:schemeClr val="lt1"/>
          </a:fontRef>
        </p:style>
        <p:txBody>
          <a:bodyPr>
            <a:normAutofit/>
          </a:bodyPr>
          <a:lstStyle/>
          <a:p>
            <a:pPr algn="ctr"/>
            <a:r>
              <a:rPr lang="en-GB" b="1" dirty="0"/>
              <a:t>MEMBER 1 – Justification, Rationale, Target Population</a:t>
            </a:r>
            <a:br>
              <a:rPr lang="en-GB" b="1" dirty="0"/>
            </a:br>
            <a:r>
              <a:rPr lang="en-GB" b="1" dirty="0"/>
              <a:t> </a:t>
            </a:r>
            <a:br>
              <a:rPr lang="en-GB" b="1" dirty="0"/>
            </a:br>
            <a:r>
              <a:rPr lang="en-GB" sz="2000" b="1" dirty="0"/>
              <a:t>STUDENT NAME: KRINA BHARATBHAI PATEL</a:t>
            </a:r>
            <a:br>
              <a:rPr lang="en-GB" sz="2000" b="1" dirty="0"/>
            </a:br>
            <a:r>
              <a:rPr lang="en-GB" sz="2000" b="1" dirty="0"/>
              <a:t>STUDENT ID: 2430442</a:t>
            </a:r>
            <a:endParaRPr lang="en-GB" sz="2000" dirty="0"/>
          </a:p>
        </p:txBody>
      </p:sp>
      <p:sp>
        <p:nvSpPr>
          <p:cNvPr id="6" name="Rounded Rectangle 5"/>
          <p:cNvSpPr/>
          <p:nvPr/>
        </p:nvSpPr>
        <p:spPr>
          <a:xfrm>
            <a:off x="1625600" y="254000"/>
            <a:ext cx="1231900" cy="6273800"/>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51538"/>
            <a:ext cx="10515600" cy="790575"/>
          </a:xfrm>
        </p:spPr>
        <p:txBody>
          <a:bodyPr>
            <a:normAutofit/>
          </a:bodyPr>
          <a:lstStyle/>
          <a:p>
            <a:pPr algn="ctr"/>
            <a:r>
              <a:rPr lang="en-GB" sz="4000" b="1" u="sng" dirty="0">
                <a:effectLst>
                  <a:outerShdw blurRad="38100" dist="38100" dir="2700000" algn="tl">
                    <a:srgbClr val="000000">
                      <a:alpha val="43137"/>
                    </a:srgbClr>
                  </a:outerShdw>
                </a:effectLst>
              </a:rPr>
              <a:t>Introduction to Target Group</a:t>
            </a:r>
            <a:endParaRPr lang="en-US" sz="4000" b="1" u="sng" dirty="0">
              <a:effectLst>
                <a:outerShdw blurRad="38100" dist="38100" dir="2700000" algn="tl">
                  <a:srgbClr val="000000">
                    <a:alpha val="43137"/>
                  </a:srgbClr>
                </a:outerShdw>
              </a:effectLst>
            </a:endParaRPr>
          </a:p>
        </p:txBody>
      </p:sp>
      <p:sp>
        <p:nvSpPr>
          <p:cNvPr id="9" name="Rectangle 8"/>
          <p:cNvSpPr/>
          <p:nvPr/>
        </p:nvSpPr>
        <p:spPr>
          <a:xfrm>
            <a:off x="403253" y="1571109"/>
            <a:ext cx="5170350" cy="5035353"/>
          </a:xfrm>
          <a:prstGeom prst="rect">
            <a:avLst/>
          </a:prstGeom>
        </p:spPr>
        <p:txBody>
          <a:bodyPr wrap="square">
            <a:spAutoFit/>
          </a:bodyPr>
          <a:lstStyle/>
          <a:p>
            <a:pPr marL="457200" lvl="0" indent="-457200" algn="just">
              <a:lnSpc>
                <a:spcPct val="150000"/>
              </a:lnSpc>
              <a:buFont typeface="Arial" pitchFamily="34" charset="0"/>
              <a:buChar char="•"/>
            </a:pPr>
            <a:r>
              <a:rPr lang="en-GB" dirty="0"/>
              <a:t>The target group for </a:t>
            </a:r>
            <a:r>
              <a:rPr lang="en-GB" dirty="0" err="1"/>
              <a:t>SafeCycle</a:t>
            </a:r>
            <a:r>
              <a:rPr lang="en-GB" dirty="0"/>
              <a:t> (GPS-enabled safety &amp; health app) is female night shift workers in UK healthcare and social care services experiences heightened exposure to travel and occupational related issues </a:t>
            </a:r>
          </a:p>
          <a:p>
            <a:pPr marL="457200" lvl="0" indent="-457200" algn="just">
              <a:lnSpc>
                <a:spcPct val="150000"/>
              </a:lnSpc>
              <a:buFont typeface="Arial" pitchFamily="34" charset="0"/>
              <a:buChar char="•"/>
            </a:pPr>
            <a:r>
              <a:rPr lang="en-GB" dirty="0"/>
              <a:t>These workers often commutative stress from fatigue, long hours and safety fears leading to reducing mental health and reducing job satisfaction (Fitzhugh and Gibson, 2024)</a:t>
            </a:r>
          </a:p>
          <a:p>
            <a:pPr marL="457200" lvl="0" indent="-457200" algn="just">
              <a:lnSpc>
                <a:spcPct val="150000"/>
              </a:lnSpc>
              <a:buFont typeface="Arial" pitchFamily="34" charset="0"/>
              <a:buChar char="•"/>
            </a:pPr>
            <a:r>
              <a:rPr lang="en-GB" dirty="0"/>
              <a:t>Targeting this group support national effort in ehanchcing well-being, retention and safety in essential care roles (</a:t>
            </a:r>
            <a:r>
              <a:rPr lang="en-GB" dirty="0" err="1"/>
              <a:t>Emine</a:t>
            </a:r>
            <a:r>
              <a:rPr lang="en-GB" dirty="0"/>
              <a:t> </a:t>
            </a:r>
            <a:r>
              <a:rPr lang="en-GB" dirty="0" err="1"/>
              <a:t>Sinmaz</a:t>
            </a:r>
            <a:r>
              <a:rPr lang="en-GB" dirty="0"/>
              <a:t>, 2025)</a:t>
            </a:r>
          </a:p>
        </p:txBody>
      </p:sp>
      <p:sp>
        <p:nvSpPr>
          <p:cNvPr id="15" name="Rectangle 14"/>
          <p:cNvSpPr/>
          <p:nvPr/>
        </p:nvSpPr>
        <p:spPr>
          <a:xfrm>
            <a:off x="2097849" y="1183844"/>
            <a:ext cx="2205219" cy="369332"/>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a:spAutoFit/>
          </a:bodyPr>
          <a:lstStyle/>
          <a:p>
            <a:r>
              <a:rPr lang="en-US" b="1" dirty="0"/>
              <a:t>Aid for development </a:t>
            </a:r>
          </a:p>
        </p:txBody>
      </p:sp>
      <p:pic>
        <p:nvPicPr>
          <p:cNvPr id="7" name="Picture 6" descr="images.jpg"/>
          <p:cNvPicPr>
            <a:picLocks noChangeAspect="1"/>
          </p:cNvPicPr>
          <p:nvPr/>
        </p:nvPicPr>
        <p:blipFill>
          <a:blip r:embed="rId3"/>
          <a:stretch>
            <a:fillRect/>
          </a:stretch>
        </p:blipFill>
        <p:spPr>
          <a:xfrm>
            <a:off x="6737930" y="1410194"/>
            <a:ext cx="5085768" cy="21859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descr="1735814108704.png"/>
          <p:cNvPicPr>
            <a:picLocks noChangeAspect="1"/>
          </p:cNvPicPr>
          <p:nvPr/>
        </p:nvPicPr>
        <p:blipFill>
          <a:blip r:embed="rId4"/>
          <a:stretch>
            <a:fillRect/>
          </a:stretch>
        </p:blipFill>
        <p:spPr>
          <a:xfrm>
            <a:off x="6737930" y="3805893"/>
            <a:ext cx="5147733" cy="2895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4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01700" y="0"/>
            <a:ext cx="10515600" cy="1093788"/>
          </a:xfrm>
        </p:spPr>
        <p:txBody>
          <a:bodyPr>
            <a:normAutofit/>
          </a:bodyPr>
          <a:lstStyle/>
          <a:p>
            <a:pPr algn="ctr"/>
            <a:r>
              <a:rPr lang="en-GB" sz="4000" b="1" u="sng" dirty="0"/>
              <a:t>Epidemiological Evidence</a:t>
            </a:r>
          </a:p>
        </p:txBody>
      </p:sp>
      <p:graphicFrame>
        <p:nvGraphicFramePr>
          <p:cNvPr id="9" name="Diagram 8"/>
          <p:cNvGraphicFramePr/>
          <p:nvPr>
            <p:extLst>
              <p:ext uri="{D42A27DB-BD31-4B8C-83A1-F6EECF244321}">
                <p14:modId xmlns:p14="http://schemas.microsoft.com/office/powerpoint/2010/main" val="492645195"/>
              </p:ext>
            </p:extLst>
          </p:nvPr>
        </p:nvGraphicFramePr>
        <p:xfrm>
          <a:off x="330200" y="719666"/>
          <a:ext cx="3479800" cy="6138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p:cNvGraphicFramePr/>
          <p:nvPr>
            <p:extLst>
              <p:ext uri="{D42A27DB-BD31-4B8C-83A1-F6EECF244321}">
                <p14:modId xmlns:p14="http://schemas.microsoft.com/office/powerpoint/2010/main" val="3472649881"/>
              </p:ext>
            </p:extLst>
          </p:nvPr>
        </p:nvGraphicFramePr>
        <p:xfrm>
          <a:off x="4038600" y="833966"/>
          <a:ext cx="3479800"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p:cNvGraphicFramePr/>
          <p:nvPr>
            <p:extLst>
              <p:ext uri="{D42A27DB-BD31-4B8C-83A1-F6EECF244321}">
                <p14:modId xmlns:p14="http://schemas.microsoft.com/office/powerpoint/2010/main" val="815558183"/>
              </p:ext>
            </p:extLst>
          </p:nvPr>
        </p:nvGraphicFramePr>
        <p:xfrm>
          <a:off x="7594600" y="1278466"/>
          <a:ext cx="3479800" cy="5418667"/>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9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9400" y="324050"/>
            <a:ext cx="6273800" cy="688975"/>
          </a:xfrm>
        </p:spPr>
        <p:txBody>
          <a:bodyPr>
            <a:noAutofit/>
          </a:bodyPr>
          <a:lstStyle/>
          <a:p>
            <a:pPr algn="ctr"/>
            <a:r>
              <a:rPr lang="en-GB" sz="4000" b="1" u="sng" dirty="0">
                <a:effectLst>
                  <a:outerShdw blurRad="38100" dist="38100" dir="2700000" algn="tl">
                    <a:srgbClr val="000000">
                      <a:alpha val="43137"/>
                    </a:srgbClr>
                  </a:outerShdw>
                </a:effectLst>
              </a:rPr>
              <a:t>Scale of Problem</a:t>
            </a:r>
          </a:p>
        </p:txBody>
      </p:sp>
      <p:sp>
        <p:nvSpPr>
          <p:cNvPr id="7" name="Rectangle 6"/>
          <p:cNvSpPr/>
          <p:nvPr/>
        </p:nvSpPr>
        <p:spPr>
          <a:xfrm>
            <a:off x="279400" y="1582762"/>
            <a:ext cx="6273800" cy="4619854"/>
          </a:xfrm>
          <a:prstGeom prst="rect">
            <a:avLst/>
          </a:prstGeom>
          <a:effectLst>
            <a:outerShdw blurRad="50800" dist="38100" dir="8100000" algn="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wrap="square">
            <a:spAutoFit/>
          </a:bodyPr>
          <a:lstStyle/>
          <a:p>
            <a:pPr marL="342900" lvl="0" indent="-342900" algn="just">
              <a:lnSpc>
                <a:spcPct val="150000"/>
              </a:lnSpc>
              <a:buFont typeface="+mj-lt"/>
              <a:buAutoNum type="arabicPeriod"/>
            </a:pPr>
            <a:r>
              <a:rPr lang="en-GB" dirty="0"/>
              <a:t>About 1.44 million UK workers undertake continuously night shift and women includes nearly 60% of this workforce.  In NHS alone 20% of female staffs routinely work night shift (NHS Digital, 2024)</a:t>
            </a:r>
          </a:p>
          <a:p>
            <a:pPr marL="342900" lvl="0" indent="-342900" algn="just">
              <a:lnSpc>
                <a:spcPct val="150000"/>
              </a:lnSpc>
              <a:buFont typeface="+mj-lt"/>
              <a:buAutoNum type="arabicPeriod"/>
            </a:pPr>
            <a:r>
              <a:rPr lang="en-GB" dirty="0"/>
              <a:t>These women have reported that higher rate of anxiety as well as burnout with about 40% citing unsafe travel as main concerns (Bauer, 2021)</a:t>
            </a:r>
          </a:p>
          <a:p>
            <a:pPr marL="342900" lvl="0" indent="-342900" algn="just">
              <a:lnSpc>
                <a:spcPct val="150000"/>
              </a:lnSpc>
              <a:buFont typeface="+mj-lt"/>
              <a:buAutoNum type="arabicPeriod"/>
            </a:pPr>
            <a:r>
              <a:rPr lang="en-GB" dirty="0"/>
              <a:t>Such widespread issues affect both service delivery and employees wellbeing contributing to staffing shortage and declining care quality that negatively impact on patients satisfaction (</a:t>
            </a:r>
            <a:r>
              <a:rPr lang="en-GB" dirty="0" err="1"/>
              <a:t>Emine</a:t>
            </a:r>
            <a:r>
              <a:rPr lang="en-GB" dirty="0"/>
              <a:t> </a:t>
            </a:r>
            <a:r>
              <a:rPr lang="en-GB" dirty="0" err="1"/>
              <a:t>Sinmaz</a:t>
            </a:r>
            <a:r>
              <a:rPr lang="en-GB" dirty="0"/>
              <a:t>, 2025)</a:t>
            </a:r>
          </a:p>
        </p:txBody>
      </p:sp>
      <p:pic>
        <p:nvPicPr>
          <p:cNvPr id="5122" name="Picture 2"/>
          <p:cNvPicPr>
            <a:picLocks noChangeAspect="1" noChangeArrowheads="1"/>
          </p:cNvPicPr>
          <p:nvPr/>
        </p:nvPicPr>
        <p:blipFill>
          <a:blip r:embed="rId3"/>
          <a:srcRect/>
          <a:stretch>
            <a:fillRect/>
          </a:stretch>
        </p:blipFill>
        <p:spPr bwMode="auto">
          <a:xfrm>
            <a:off x="6832600" y="156411"/>
            <a:ext cx="4718050" cy="3272589"/>
          </a:xfrm>
          <a:prstGeom prst="rect">
            <a:avLst/>
          </a:prstGeom>
          <a:ln>
            <a:noFill/>
          </a:ln>
          <a:effectLst>
            <a:outerShdw blurRad="292100" dist="139700" dir="2700000" algn="tl" rotWithShape="0">
              <a:srgbClr val="333333">
                <a:alpha val="65000"/>
              </a:srgbClr>
            </a:outerShdw>
          </a:effectLst>
        </p:spPr>
      </p:pic>
      <p:pic>
        <p:nvPicPr>
          <p:cNvPr id="5123" name="Picture 3"/>
          <p:cNvPicPr>
            <a:picLocks noChangeAspect="1" noChangeArrowheads="1"/>
          </p:cNvPicPr>
          <p:nvPr/>
        </p:nvPicPr>
        <p:blipFill>
          <a:blip r:embed="rId4"/>
          <a:srcRect/>
          <a:stretch>
            <a:fillRect/>
          </a:stretch>
        </p:blipFill>
        <p:spPr bwMode="auto">
          <a:xfrm>
            <a:off x="6832600" y="3522846"/>
            <a:ext cx="4787900" cy="31877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52475"/>
          </a:xfrm>
        </p:spPr>
        <p:txBody>
          <a:bodyPr>
            <a:normAutofit/>
          </a:bodyPr>
          <a:lstStyle/>
          <a:p>
            <a:r>
              <a:rPr lang="en-GB" sz="4000" b="1" u="sng" dirty="0">
                <a:solidFill>
                  <a:schemeClr val="bg1"/>
                </a:solidFill>
                <a:effectLst>
                  <a:outerShdw blurRad="38100" dist="38100" dir="2700000" algn="tl">
                    <a:srgbClr val="000000">
                      <a:alpha val="43137"/>
                    </a:srgbClr>
                  </a:outerShdw>
                </a:effectLst>
              </a:rPr>
              <a:t>Rationale for Digital Approach</a:t>
            </a:r>
          </a:p>
        </p:txBody>
      </p:sp>
      <p:sp>
        <p:nvSpPr>
          <p:cNvPr id="3" name="Content Placeholder 2"/>
          <p:cNvSpPr>
            <a:spLocks noGrp="1"/>
          </p:cNvSpPr>
          <p:nvPr>
            <p:ph idx="1"/>
          </p:nvPr>
        </p:nvSpPr>
        <p:spPr>
          <a:xfrm>
            <a:off x="146050" y="1474103"/>
            <a:ext cx="8064500" cy="5107672"/>
          </a:xfrm>
        </p:spPr>
        <p:style>
          <a:lnRef idx="1">
            <a:schemeClr val="dk1"/>
          </a:lnRef>
          <a:fillRef idx="3">
            <a:schemeClr val="dk1"/>
          </a:fillRef>
          <a:effectRef idx="2">
            <a:schemeClr val="dk1"/>
          </a:effectRef>
          <a:fontRef idx="minor">
            <a:schemeClr val="lt1"/>
          </a:fontRef>
        </p:style>
        <p:txBody>
          <a:bodyPr>
            <a:normAutofit/>
          </a:bodyPr>
          <a:lstStyle/>
          <a:p>
            <a:pPr marL="514350" lvl="0" indent="-514350" algn="just">
              <a:lnSpc>
                <a:spcPct val="150000"/>
              </a:lnSpc>
              <a:buFont typeface="+mj-lt"/>
              <a:buAutoNum type="arabicPeriod"/>
            </a:pPr>
            <a:r>
              <a:rPr lang="en-GB" sz="1800" dirty="0"/>
              <a:t>Digital intervention offer 24/7, low costs, well-being support and scalable access to safety. Moreover than 95% of UK adults own Smartphone that ensuring larger accessibility among night shift workers </a:t>
            </a:r>
          </a:p>
          <a:p>
            <a:pPr marL="514350" lvl="0" indent="-514350" algn="just">
              <a:lnSpc>
                <a:spcPct val="150000"/>
              </a:lnSpc>
              <a:buFont typeface="+mj-lt"/>
              <a:buAutoNum type="arabicPeriod"/>
            </a:pPr>
            <a:r>
              <a:rPr lang="en-GB" sz="1800" dirty="0"/>
              <a:t>The proposed digital application </a:t>
            </a:r>
            <a:r>
              <a:rPr lang="en-GB" sz="1800" dirty="0" err="1"/>
              <a:t>SafeCycle</a:t>
            </a:r>
            <a:r>
              <a:rPr lang="en-GB" sz="1800" dirty="0"/>
              <a:t>(GPS enabled app) deliver real teem safety tracking and health promotion to customers, filling gap by traditional workplace program (</a:t>
            </a:r>
            <a:r>
              <a:rPr lang="en-GB" sz="1800" dirty="0" err="1"/>
              <a:t>Kapitza</a:t>
            </a:r>
            <a:r>
              <a:rPr lang="en-GB" sz="1800" dirty="0"/>
              <a:t>, 2024)</a:t>
            </a:r>
          </a:p>
          <a:p>
            <a:pPr marL="514350" lvl="0" indent="-514350" algn="just">
              <a:lnSpc>
                <a:spcPct val="150000"/>
              </a:lnSpc>
              <a:buFont typeface="+mj-lt"/>
              <a:buAutoNum type="arabicPeriod"/>
            </a:pPr>
            <a:r>
              <a:rPr lang="en-GB" sz="1800" dirty="0" err="1"/>
              <a:t>SafeCycle</a:t>
            </a:r>
            <a:r>
              <a:rPr lang="en-GB" sz="1800" dirty="0"/>
              <a:t> interactive nature digital tools improve self efficacy, engagement and consistency in maintaining safety as well as healthy behaviours </a:t>
            </a:r>
          </a:p>
          <a:p>
            <a:pPr marL="514350" lvl="0" indent="-514350" algn="just">
              <a:lnSpc>
                <a:spcPct val="150000"/>
              </a:lnSpc>
              <a:buFont typeface="+mj-lt"/>
              <a:buAutoNum type="arabicPeriod"/>
            </a:pPr>
            <a:r>
              <a:rPr lang="en-GB" sz="1800" dirty="0" err="1"/>
              <a:t>SafeCycle</a:t>
            </a:r>
            <a:r>
              <a:rPr lang="en-GB" sz="1800" dirty="0"/>
              <a:t> digital innovation using real time alert, shared incident reporting and well-being tracking successfully promoting cultural safety and accountability   (</a:t>
            </a:r>
            <a:r>
              <a:rPr lang="en-GB" sz="1800" dirty="0" err="1"/>
              <a:t>Ganesan</a:t>
            </a:r>
            <a:r>
              <a:rPr lang="en-GB" sz="1800" dirty="0"/>
              <a:t> et al., 2019)</a:t>
            </a:r>
          </a:p>
        </p:txBody>
      </p:sp>
      <p:pic>
        <p:nvPicPr>
          <p:cNvPr id="6146" name="Picture 2"/>
          <p:cNvPicPr>
            <a:picLocks noChangeAspect="1" noChangeArrowheads="1"/>
          </p:cNvPicPr>
          <p:nvPr/>
        </p:nvPicPr>
        <p:blipFill>
          <a:blip r:embed="rId2"/>
          <a:srcRect/>
          <a:stretch>
            <a:fillRect/>
          </a:stretch>
        </p:blipFill>
        <p:spPr bwMode="auto">
          <a:xfrm>
            <a:off x="8210550" y="2018164"/>
            <a:ext cx="3981450" cy="4019550"/>
          </a:xfrm>
          <a:prstGeom prst="ellipse">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C31BA76-4485-9268-C4BF-FD7902EF9F5C}"/>
              </a:ext>
            </a:extLst>
          </p:cNvPr>
          <p:cNvSpPr/>
          <p:nvPr/>
        </p:nvSpPr>
        <p:spPr bwMode="auto">
          <a:xfrm>
            <a:off x="0" y="-7643"/>
            <a:ext cx="5512904" cy="6899791"/>
          </a:xfrm>
          <a:prstGeom prst="rect">
            <a:avLst/>
          </a:prstGeom>
          <a:gradFill>
            <a:gsLst>
              <a:gs pos="0">
                <a:srgbClr val="EC6646"/>
              </a:gs>
              <a:gs pos="51000">
                <a:srgbClr val="EC0753"/>
              </a:gs>
              <a:gs pos="100000">
                <a:srgbClr val="7B11A8"/>
              </a:gs>
            </a:gsLst>
            <a:lin ang="16800000" scaled="0"/>
          </a:gradFill>
          <a:ln w="12700" cap="flat" cmpd="sng" algn="ctr">
            <a:noFill/>
            <a:prstDash val="solid"/>
            <a:miter lim="400000"/>
            <a:headEnd type="none" w="med" len="med"/>
            <a:tailEnd type="none" w="med" len="med"/>
          </a:ln>
          <a:effectLst/>
        </p:spPr>
        <p:txBody>
          <a:bodyPr vert="horz" wrap="square" lIns="38100" tIns="38100" rIns="38100" bIns="38100" numCol="1" rtlCol="0" anchor="ctr" anchorCtr="0" compatLnSpc="1">
            <a:prstTxWarp prst="textNoShape">
              <a:avLst/>
            </a:prstTxWarp>
            <a:spAutoFit/>
          </a:bodyPr>
          <a:lstStyle/>
          <a:p>
            <a:pPr marL="0" marR="0" indent="0" algn="l" defTabSz="825500" rtl="0" eaLnBrk="1" fontAlgn="base" latinLnBrk="0" hangingPunct="0">
              <a:lnSpc>
                <a:spcPct val="100000"/>
              </a:lnSpc>
              <a:spcBef>
                <a:spcPct val="0"/>
              </a:spcBef>
              <a:spcAft>
                <a:spcPct val="0"/>
              </a:spcAft>
              <a:buClrTx/>
              <a:buSzTx/>
              <a:buFontTx/>
              <a:buNone/>
              <a:tabLst/>
            </a:pPr>
            <a:endParaRPr kumimoji="0" lang="en-US" sz="2000" b="0" i="0" u="none" strike="noStrike" cap="none" normalizeH="0" baseline="0">
              <a:ln>
                <a:noFill/>
              </a:ln>
              <a:solidFill>
                <a:srgbClr val="74808C"/>
              </a:solidFill>
              <a:effectLst/>
              <a:latin typeface="Poppins" charset="0"/>
              <a:ea typeface="Poppins" charset="0"/>
              <a:cs typeface="Poppins" charset="0"/>
              <a:sym typeface="Poppins" charset="0"/>
            </a:endParaRPr>
          </a:p>
        </p:txBody>
      </p:sp>
      <p:sp>
        <p:nvSpPr>
          <p:cNvPr id="5" name="TextBox 4">
            <a:extLst>
              <a:ext uri="{FF2B5EF4-FFF2-40B4-BE49-F238E27FC236}">
                <a16:creationId xmlns:a16="http://schemas.microsoft.com/office/drawing/2014/main" id="{26147E08-1C99-8756-51B0-12BBC880BA1E}"/>
              </a:ext>
            </a:extLst>
          </p:cNvPr>
          <p:cNvSpPr txBox="1"/>
          <p:nvPr/>
        </p:nvSpPr>
        <p:spPr>
          <a:xfrm>
            <a:off x="1137202" y="221196"/>
            <a:ext cx="3238500" cy="2308324"/>
          </a:xfrm>
          <a:prstGeom prst="rect">
            <a:avLst/>
          </a:prstGeom>
          <a:noFill/>
        </p:spPr>
        <p:txBody>
          <a:bodyPr wrap="square" rtlCol="0">
            <a:spAutoFit/>
          </a:bodyPr>
          <a:lstStyle/>
          <a:p>
            <a:pPr algn="ctr"/>
            <a:r>
              <a:rPr lang="en-US" sz="4800" b="1" u="sng" dirty="0">
                <a:solidFill>
                  <a:schemeClr val="bg1"/>
                </a:solidFill>
                <a:effectLst>
                  <a:outerShdw blurRad="38100" dist="38100" dir="2700000" algn="tl">
                    <a:srgbClr val="000000">
                      <a:alpha val="43137"/>
                    </a:srgbClr>
                  </a:outerShdw>
                </a:effectLst>
              </a:rPr>
              <a:t>Public Health Relevance</a:t>
            </a:r>
          </a:p>
        </p:txBody>
      </p:sp>
      <p:sp>
        <p:nvSpPr>
          <p:cNvPr id="22" name="TextBox 21"/>
          <p:cNvSpPr txBox="1"/>
          <p:nvPr/>
        </p:nvSpPr>
        <p:spPr>
          <a:xfrm>
            <a:off x="5582384" y="221196"/>
            <a:ext cx="6464300" cy="4619854"/>
          </a:xfrm>
          <a:prstGeom prst="rect">
            <a:avLst/>
          </a:prstGeom>
          <a:noFill/>
        </p:spPr>
        <p:txBody>
          <a:bodyPr wrap="square" rtlCol="0">
            <a:spAutoFit/>
          </a:bodyPr>
          <a:lstStyle/>
          <a:p>
            <a:pPr marL="342900" indent="-342900" algn="just">
              <a:lnSpc>
                <a:spcPct val="150000"/>
              </a:lnSpc>
              <a:buFont typeface="Arial" pitchFamily="34" charset="0"/>
              <a:buChar char="•"/>
            </a:pPr>
            <a:r>
              <a:rPr lang="en-US" dirty="0" err="1"/>
              <a:t>SafeCycle</a:t>
            </a:r>
            <a:r>
              <a:rPr lang="en-US" dirty="0"/>
              <a:t> effectively support key national as well as global health agenda including SDG 3 (Good Health &amp; Wellbeing) and SDG 5 (Gender Equality) (</a:t>
            </a:r>
            <a:r>
              <a:rPr lang="en-US" dirty="0" err="1"/>
              <a:t>Ferrando</a:t>
            </a:r>
            <a:r>
              <a:rPr lang="en-US" dirty="0"/>
              <a:t> et al., 2025).</a:t>
            </a:r>
          </a:p>
          <a:p>
            <a:pPr marL="342900" indent="-342900" algn="just">
              <a:lnSpc>
                <a:spcPct val="150000"/>
              </a:lnSpc>
              <a:buFont typeface="Arial" pitchFamily="34" charset="0"/>
              <a:buChar char="•"/>
            </a:pPr>
            <a:r>
              <a:rPr lang="en-US" dirty="0"/>
              <a:t>It effectively aligned with the NHS Workforce Wellbeing Plan (2023) and UK Violence Against Women and Girls Strategy (2021), and both of which call for innovation safety measurement for women safety </a:t>
            </a:r>
          </a:p>
          <a:p>
            <a:pPr marL="342900" indent="-342900" algn="just">
              <a:lnSpc>
                <a:spcPct val="150000"/>
              </a:lnSpc>
              <a:buFont typeface="Arial" pitchFamily="34" charset="0"/>
              <a:buChar char="•"/>
            </a:pPr>
            <a:r>
              <a:rPr lang="en-US" dirty="0"/>
              <a:t>Integrating wellbeing promotion as well as risk prevention </a:t>
            </a:r>
            <a:r>
              <a:rPr lang="en-US" dirty="0" err="1"/>
              <a:t>SafeCycle</a:t>
            </a:r>
            <a:r>
              <a:rPr lang="en-US" dirty="0"/>
              <a:t> app advances the UK’s commitment towards equitable and digital first health protection (</a:t>
            </a:r>
            <a:r>
              <a:rPr lang="en-US" dirty="0" err="1"/>
              <a:t>Ganesan</a:t>
            </a:r>
            <a:r>
              <a:rPr lang="en-US" dirty="0"/>
              <a:t> et al., 2019)</a:t>
            </a:r>
          </a:p>
        </p:txBody>
      </p:sp>
      <p:pic>
        <p:nvPicPr>
          <p:cNvPr id="7" name="Picture 6" descr="download.png"/>
          <p:cNvPicPr>
            <a:picLocks noChangeAspect="1"/>
          </p:cNvPicPr>
          <p:nvPr/>
        </p:nvPicPr>
        <p:blipFill>
          <a:blip r:embed="rId2"/>
          <a:stretch>
            <a:fillRect/>
          </a:stretch>
        </p:blipFill>
        <p:spPr>
          <a:xfrm>
            <a:off x="5512904" y="5130266"/>
            <a:ext cx="6679096" cy="14726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descr="81QuVECFQ0L._UF350,350_QL50_.jpg"/>
          <p:cNvPicPr>
            <a:picLocks noChangeAspect="1"/>
          </p:cNvPicPr>
          <p:nvPr/>
        </p:nvPicPr>
        <p:blipFill>
          <a:blip r:embed="rId3"/>
          <a:stretch>
            <a:fillRect/>
          </a:stretch>
        </p:blipFill>
        <p:spPr>
          <a:xfrm>
            <a:off x="2756452" y="2993339"/>
            <a:ext cx="2437620" cy="3775075"/>
          </a:xfrm>
          <a:prstGeom prst="rect">
            <a:avLst/>
          </a:prstGeom>
          <a:ln>
            <a:noFill/>
          </a:ln>
          <a:effectLst>
            <a:outerShdw blurRad="292100" dist="139700" dir="2700000" algn="tl" rotWithShape="0">
              <a:srgbClr val="333333">
                <a:alpha val="65000"/>
              </a:srgbClr>
            </a:outerShdw>
          </a:effectLst>
        </p:spPr>
      </p:pic>
      <p:pic>
        <p:nvPicPr>
          <p:cNvPr id="7170" name="Picture 2"/>
          <p:cNvPicPr>
            <a:picLocks noChangeAspect="1" noChangeArrowheads="1"/>
          </p:cNvPicPr>
          <p:nvPr/>
        </p:nvPicPr>
        <p:blipFill>
          <a:blip r:embed="rId4"/>
          <a:srcRect/>
          <a:stretch>
            <a:fillRect/>
          </a:stretch>
        </p:blipFill>
        <p:spPr bwMode="auto">
          <a:xfrm>
            <a:off x="306664" y="3814076"/>
            <a:ext cx="2143125" cy="2133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41242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349" y="241738"/>
            <a:ext cx="4584700" cy="1325563"/>
          </a:xfrm>
        </p:spPr>
        <p:txBody>
          <a:bodyPr>
            <a:noAutofit/>
          </a:bodyPr>
          <a:lstStyle/>
          <a:p>
            <a:pPr algn="ctr"/>
            <a:r>
              <a:rPr lang="en-US" sz="4000" b="1" u="sng" dirty="0">
                <a:effectLst>
                  <a:outerShdw blurRad="38100" dist="38100" dir="2700000" algn="tl">
                    <a:srgbClr val="000000">
                      <a:alpha val="43137"/>
                    </a:srgbClr>
                  </a:outerShdw>
                </a:effectLst>
              </a:rPr>
              <a:t>Health Inequality Link</a:t>
            </a:r>
          </a:p>
        </p:txBody>
      </p:sp>
      <p:sp>
        <p:nvSpPr>
          <p:cNvPr id="7" name="Rectangle 6"/>
          <p:cNvSpPr/>
          <p:nvPr/>
        </p:nvSpPr>
        <p:spPr>
          <a:xfrm>
            <a:off x="86627" y="1749124"/>
            <a:ext cx="5676899" cy="4204356"/>
          </a:xfrm>
          <a:prstGeom prst="rect">
            <a:avLst/>
          </a:prstGeom>
        </p:spPr>
        <p:txBody>
          <a:bodyPr wrap="square">
            <a:spAutoFit/>
          </a:bodyPr>
          <a:lstStyle/>
          <a:p>
            <a:pPr marL="342900" lvl="0" indent="-342900" algn="just">
              <a:lnSpc>
                <a:spcPct val="150000"/>
              </a:lnSpc>
              <a:buFont typeface="+mj-lt"/>
              <a:buAutoNum type="arabicPeriod"/>
            </a:pPr>
            <a:r>
              <a:rPr lang="en-GB" dirty="0"/>
              <a:t>Persistent safety fear contribute to anxiety, stress and sleep deprivation that significantly impacting worker emotional and physical wellbeing (</a:t>
            </a:r>
            <a:r>
              <a:rPr lang="en-GB" dirty="0" err="1"/>
              <a:t>Kapitza</a:t>
            </a:r>
            <a:r>
              <a:rPr lang="en-GB" dirty="0"/>
              <a:t>, 2024)</a:t>
            </a:r>
          </a:p>
          <a:p>
            <a:pPr marL="342900" lvl="0" indent="-342900" algn="just">
              <a:lnSpc>
                <a:spcPct val="150000"/>
              </a:lnSpc>
              <a:buFont typeface="+mj-lt"/>
              <a:buAutoNum type="arabicPeriod"/>
            </a:pPr>
            <a:r>
              <a:rPr lang="en-GB" dirty="0"/>
              <a:t>The NHS report stated that 15% higher absenteeism rate among female night shift workers compared to daytime colleagues </a:t>
            </a:r>
          </a:p>
          <a:p>
            <a:pPr marL="342900" indent="-342900" algn="just">
              <a:lnSpc>
                <a:spcPct val="150000"/>
              </a:lnSpc>
              <a:buFont typeface="+mj-lt"/>
              <a:buAutoNum type="arabicPeriod"/>
            </a:pPr>
            <a:r>
              <a:rPr lang="en-GB" dirty="0"/>
              <a:t>These pattern raises employees turnover, recruitment costs and operational strain while undermining patients care quality showing urgent requirement for targeted digital intervention (</a:t>
            </a:r>
            <a:r>
              <a:rPr lang="en-GB" dirty="0" err="1"/>
              <a:t>Lecca</a:t>
            </a:r>
            <a:r>
              <a:rPr lang="en-GB" dirty="0"/>
              <a:t> et al., 2023)</a:t>
            </a:r>
            <a:endParaRPr lang="en-US" dirty="0"/>
          </a:p>
        </p:txBody>
      </p:sp>
      <p:pic>
        <p:nvPicPr>
          <p:cNvPr id="6" name="Picture 5" descr="71oETRYRZ5L.jpg"/>
          <p:cNvPicPr>
            <a:picLocks noChangeAspect="1"/>
          </p:cNvPicPr>
          <p:nvPr/>
        </p:nvPicPr>
        <p:blipFill>
          <a:blip r:embed="rId2"/>
          <a:stretch>
            <a:fillRect/>
          </a:stretch>
        </p:blipFill>
        <p:spPr>
          <a:xfrm>
            <a:off x="6333422" y="0"/>
            <a:ext cx="5858577" cy="6858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87659" y="308009"/>
            <a:ext cx="10515600" cy="800100"/>
          </a:xfrm>
        </p:spPr>
        <p:txBody>
          <a:bodyPr>
            <a:normAutofit/>
          </a:bodyPr>
          <a:lstStyle/>
          <a:p>
            <a:r>
              <a:rPr lang="en-GB" sz="4000" b="1" u="sng" dirty="0">
                <a:effectLst>
                  <a:outerShdw blurRad="38100" dist="38100" dir="2700000" algn="tl">
                    <a:srgbClr val="000000">
                      <a:alpha val="43137"/>
                    </a:srgbClr>
                  </a:outerShdw>
                </a:effectLst>
              </a:rPr>
              <a:t>Problem Consequences</a:t>
            </a:r>
          </a:p>
        </p:txBody>
      </p:sp>
      <p:graphicFrame>
        <p:nvGraphicFramePr>
          <p:cNvPr id="4" name="Diagram 3"/>
          <p:cNvGraphicFramePr/>
          <p:nvPr>
            <p:extLst>
              <p:ext uri="{D42A27DB-BD31-4B8C-83A1-F6EECF244321}">
                <p14:modId xmlns:p14="http://schemas.microsoft.com/office/powerpoint/2010/main" val="1405634766"/>
              </p:ext>
            </p:extLst>
          </p:nvPr>
        </p:nvGraphicFramePr>
        <p:xfrm>
          <a:off x="987659" y="1357162"/>
          <a:ext cx="10216681" cy="5104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alpha val="43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9900" y="317500"/>
            <a:ext cx="10515600" cy="1325563"/>
          </a:xfrm>
        </p:spPr>
        <p:txBody>
          <a:bodyPr/>
          <a:lstStyle/>
          <a:p>
            <a:r>
              <a:rPr lang="en-GB" sz="4000" b="1" u="sng" dirty="0">
                <a:effectLst>
                  <a:outerShdw blurRad="38100" dist="38100" dir="2700000" algn="tl">
                    <a:srgbClr val="000000">
                      <a:alpha val="43137"/>
                    </a:srgbClr>
                  </a:outerShdw>
                </a:effectLst>
              </a:rPr>
              <a:t>Need for Integrated Intervention</a:t>
            </a:r>
            <a:br>
              <a:rPr lang="en-GB" b="1" dirty="0"/>
            </a:br>
            <a:endParaRPr lang="en-GB" b="1" dirty="0"/>
          </a:p>
        </p:txBody>
      </p:sp>
      <p:sp>
        <p:nvSpPr>
          <p:cNvPr id="3" name="Content Placeholder 2"/>
          <p:cNvSpPr>
            <a:spLocks noGrp="1"/>
          </p:cNvSpPr>
          <p:nvPr>
            <p:ph idx="1"/>
          </p:nvPr>
        </p:nvSpPr>
        <p:spPr>
          <a:xfrm>
            <a:off x="354397" y="1352550"/>
            <a:ext cx="6718300" cy="5372100"/>
          </a:xfrm>
        </p:spPr>
        <p:txBody>
          <a:bodyPr>
            <a:normAutofit/>
          </a:bodyPr>
          <a:lstStyle/>
          <a:p>
            <a:pPr lvl="0" algn="just">
              <a:lnSpc>
                <a:spcPct val="150000"/>
              </a:lnSpc>
            </a:pPr>
            <a:r>
              <a:rPr lang="en-GB" sz="1800" dirty="0"/>
              <a:t>An existing solution focused narrowly on either mental health (Headspace) or personal safety (</a:t>
            </a:r>
            <a:r>
              <a:rPr lang="en-GB" sz="1800" dirty="0" err="1"/>
              <a:t>Hollie</a:t>
            </a:r>
            <a:r>
              <a:rPr lang="en-GB" sz="1800" dirty="0"/>
              <a:t> Guard) creating fragmented support system (</a:t>
            </a:r>
            <a:r>
              <a:rPr lang="en-GB" sz="1800" dirty="0" err="1"/>
              <a:t>Ganesan</a:t>
            </a:r>
            <a:r>
              <a:rPr lang="en-GB" sz="1800" dirty="0"/>
              <a:t> et al., 2019)</a:t>
            </a:r>
          </a:p>
          <a:p>
            <a:pPr lvl="0" algn="just">
              <a:lnSpc>
                <a:spcPct val="150000"/>
              </a:lnSpc>
            </a:pPr>
            <a:r>
              <a:rPr lang="en-GB" sz="1800" dirty="0"/>
              <a:t>There is presently no integrated UK tools and techniques for addressing both safety for female at night workers as well as workforce wellbeing </a:t>
            </a:r>
          </a:p>
          <a:p>
            <a:pPr algn="just">
              <a:lnSpc>
                <a:spcPct val="150000"/>
              </a:lnSpc>
            </a:pPr>
            <a:r>
              <a:rPr lang="en-GB" sz="1800" dirty="0" err="1"/>
              <a:t>SafeCycle</a:t>
            </a:r>
            <a:r>
              <a:rPr lang="en-GB" sz="1800" dirty="0"/>
              <a:t> bridges this gap through combining GPS based protection, emergency connectivity and well-being remainder into one platform that ensuring real time and holistic are for vulnerable employees (Ding et al., 2025)</a:t>
            </a:r>
          </a:p>
        </p:txBody>
      </p:sp>
      <p:pic>
        <p:nvPicPr>
          <p:cNvPr id="7" name="Picture 6">
            <a:extLst>
              <a:ext uri="{FF2B5EF4-FFF2-40B4-BE49-F238E27FC236}">
                <a16:creationId xmlns:a16="http://schemas.microsoft.com/office/drawing/2014/main" id="{8DC86BC8-03D9-4C35-BC2E-CB674AB3D1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7537" y="1345331"/>
            <a:ext cx="4024563" cy="376347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66236" y="96253"/>
            <a:ext cx="4368800" cy="1325563"/>
          </a:xfrm>
        </p:spPr>
        <p:txBody>
          <a:bodyPr>
            <a:normAutofit/>
          </a:bodyPr>
          <a:lstStyle/>
          <a:p>
            <a:r>
              <a:rPr lang="en-GB" sz="4000" b="1" u="sng" dirty="0">
                <a:effectLst>
                  <a:outerShdw blurRad="38100" dist="38100" dir="2700000" algn="tl">
                    <a:srgbClr val="000000">
                      <a:alpha val="43137"/>
                    </a:srgbClr>
                  </a:outerShdw>
                </a:effectLst>
              </a:rPr>
              <a:t>Policy Context</a:t>
            </a:r>
          </a:p>
        </p:txBody>
      </p:sp>
      <p:sp>
        <p:nvSpPr>
          <p:cNvPr id="3" name="Content Placeholder 2"/>
          <p:cNvSpPr>
            <a:spLocks noGrp="1"/>
          </p:cNvSpPr>
          <p:nvPr>
            <p:ph idx="1"/>
          </p:nvPr>
        </p:nvSpPr>
        <p:spPr>
          <a:xfrm>
            <a:off x="583832" y="1173056"/>
            <a:ext cx="11625764" cy="3379694"/>
          </a:xfrm>
        </p:spPr>
        <p:txBody>
          <a:bodyPr>
            <a:normAutofit/>
          </a:bodyPr>
          <a:lstStyle/>
          <a:p>
            <a:pPr lvl="0" algn="just">
              <a:lnSpc>
                <a:spcPct val="150000"/>
              </a:lnSpc>
            </a:pPr>
            <a:r>
              <a:rPr lang="en-GB" sz="1800" dirty="0" err="1"/>
              <a:t>SafeCycle</a:t>
            </a:r>
            <a:r>
              <a:rPr lang="en-GB" sz="1800" dirty="0"/>
              <a:t> effectively aligned with NHS Long-Term Workforce Plan (2023), which focused on prioritising staffs resilience, safety and retention </a:t>
            </a:r>
          </a:p>
          <a:p>
            <a:pPr lvl="0" algn="just">
              <a:lnSpc>
                <a:spcPct val="150000"/>
              </a:lnSpc>
            </a:pPr>
            <a:r>
              <a:rPr lang="en-GB" sz="1800" dirty="0"/>
              <a:t>It effectively support violence against women and girls strategy that advocating safe mobility for working women (Li et al, 2024)</a:t>
            </a:r>
          </a:p>
          <a:p>
            <a:pPr lvl="0" algn="just">
              <a:lnSpc>
                <a:spcPct val="150000"/>
              </a:lnSpc>
            </a:pPr>
            <a:r>
              <a:rPr lang="en-GB" sz="1800" dirty="0"/>
              <a:t>An intervention also complies with GDPR (2018) and Equality Act (2010), ensuring that ethical data handling as well as equitable access (</a:t>
            </a:r>
            <a:r>
              <a:rPr lang="en-GB" sz="1800" dirty="0" err="1"/>
              <a:t>Ganesan</a:t>
            </a:r>
            <a:r>
              <a:rPr lang="en-GB" sz="1800" dirty="0"/>
              <a:t> et al., 2019)</a:t>
            </a:r>
          </a:p>
          <a:p>
            <a:pPr lvl="0" algn="just">
              <a:lnSpc>
                <a:spcPct val="150000"/>
              </a:lnSpc>
            </a:pPr>
            <a:r>
              <a:rPr lang="en-GB" sz="1800" dirty="0"/>
              <a:t>This alignment improve and strengthen its policies relevance as well as potential for institutional adoption </a:t>
            </a:r>
          </a:p>
          <a:p>
            <a:pPr algn="just"/>
            <a:endParaRPr lang="en-GB" dirty="0"/>
          </a:p>
        </p:txBody>
      </p:sp>
      <p:pic>
        <p:nvPicPr>
          <p:cNvPr id="7" name="Picture 6">
            <a:extLst>
              <a:ext uri="{FF2B5EF4-FFF2-40B4-BE49-F238E27FC236}">
                <a16:creationId xmlns:a16="http://schemas.microsoft.com/office/drawing/2014/main" id="{7FE74ED2-755C-4032-B9BF-95670A2CA1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118" y="4584232"/>
            <a:ext cx="11625764" cy="227376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388" y="769386"/>
            <a:ext cx="6299200" cy="549275"/>
          </a:xfrm>
        </p:spPr>
        <p:txBody>
          <a:bodyPr>
            <a:normAutofit fontScale="90000"/>
          </a:bodyPr>
          <a:lstStyle/>
          <a:p>
            <a:r>
              <a:rPr lang="en-GB" b="1" u="sng" dirty="0">
                <a:effectLst>
                  <a:outerShdw blurRad="38100" dist="38100" dir="2700000" algn="tl">
                    <a:srgbClr val="000000">
                      <a:alpha val="43137"/>
                    </a:srgbClr>
                  </a:outerShdw>
                </a:effectLst>
              </a:rPr>
              <a:t>Safe Cycle Purpose</a:t>
            </a:r>
          </a:p>
        </p:txBody>
      </p:sp>
      <p:sp>
        <p:nvSpPr>
          <p:cNvPr id="3" name="Content Placeholder 2"/>
          <p:cNvSpPr>
            <a:spLocks noGrp="1"/>
          </p:cNvSpPr>
          <p:nvPr>
            <p:ph idx="1"/>
          </p:nvPr>
        </p:nvSpPr>
        <p:spPr>
          <a:xfrm>
            <a:off x="202130" y="1491381"/>
            <a:ext cx="6375400" cy="5587999"/>
          </a:xfrm>
        </p:spPr>
        <p:txBody>
          <a:bodyPr>
            <a:normAutofit/>
          </a:bodyPr>
          <a:lstStyle/>
          <a:p>
            <a:pPr lvl="0" algn="just">
              <a:lnSpc>
                <a:spcPct val="150000"/>
              </a:lnSpc>
            </a:pPr>
            <a:r>
              <a:rPr lang="en-GB" sz="1800" dirty="0" err="1"/>
              <a:t>SafeCycle</a:t>
            </a:r>
            <a:r>
              <a:rPr lang="en-GB" sz="1800" dirty="0"/>
              <a:t> main purpose is to improve night shift safety as well as wellbeing for Women through GPS enabled app integrating alert, well-being message and safe route suggestions </a:t>
            </a:r>
          </a:p>
          <a:p>
            <a:pPr lvl="0" algn="just">
              <a:lnSpc>
                <a:spcPct val="150000"/>
              </a:lnSpc>
            </a:pPr>
            <a:r>
              <a:rPr lang="en-GB" sz="1800" dirty="0"/>
              <a:t>It also empowered users to effectively manage their travel and stress level proactively, promoting confidence and autonomy (Robinson et al., 2025)</a:t>
            </a:r>
          </a:p>
          <a:p>
            <a:pPr lvl="0" algn="just">
              <a:lnSpc>
                <a:spcPct val="150000"/>
              </a:lnSpc>
            </a:pPr>
            <a:r>
              <a:rPr lang="en-GB" sz="1800" dirty="0"/>
              <a:t>This app connects to emergency services as well as workplace support that providing comprehensive response framework and promote healthier, safer and more motivated workforce(Shi et al., 2022)  </a:t>
            </a:r>
          </a:p>
          <a:p>
            <a:pPr algn="just"/>
            <a:endParaRPr lang="en-GB" dirty="0"/>
          </a:p>
        </p:txBody>
      </p:sp>
      <p:pic>
        <p:nvPicPr>
          <p:cNvPr id="4" name="Picture 3" descr="maxresdefault (1).jpg"/>
          <p:cNvPicPr>
            <a:picLocks noChangeAspect="1"/>
          </p:cNvPicPr>
          <p:nvPr/>
        </p:nvPicPr>
        <p:blipFill>
          <a:blip r:embed="rId2"/>
          <a:stretch>
            <a:fillRect/>
          </a:stretch>
        </p:blipFill>
        <p:spPr>
          <a:xfrm>
            <a:off x="6882064" y="2072507"/>
            <a:ext cx="4953802" cy="31877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alpha val="56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9132" y="97404"/>
            <a:ext cx="10515600" cy="1325563"/>
          </a:xfrm>
        </p:spPr>
        <p:txBody>
          <a:bodyPr>
            <a:normAutofit/>
          </a:bodyPr>
          <a:lstStyle/>
          <a:p>
            <a:r>
              <a:rPr lang="en-GB" sz="4000" b="1" u="sng" dirty="0">
                <a:effectLst>
                  <a:outerShdw blurRad="38100" dist="38100" dir="2700000" algn="tl">
                    <a:srgbClr val="000000">
                      <a:alpha val="43137"/>
                    </a:srgbClr>
                  </a:outerShdw>
                </a:effectLst>
              </a:rPr>
              <a:t>Theoretical Justification</a:t>
            </a:r>
          </a:p>
        </p:txBody>
      </p:sp>
      <p:sp>
        <p:nvSpPr>
          <p:cNvPr id="3" name="Content Placeholder 2"/>
          <p:cNvSpPr>
            <a:spLocks noGrp="1"/>
          </p:cNvSpPr>
          <p:nvPr>
            <p:ph idx="1"/>
          </p:nvPr>
        </p:nvSpPr>
        <p:spPr>
          <a:xfrm>
            <a:off x="150796" y="1153593"/>
            <a:ext cx="7469205" cy="5502276"/>
          </a:xfrm>
        </p:spPr>
        <p:txBody>
          <a:bodyPr>
            <a:noAutofit/>
          </a:bodyPr>
          <a:lstStyle/>
          <a:p>
            <a:pPr lvl="0" algn="just">
              <a:lnSpc>
                <a:spcPct val="150000"/>
              </a:lnSpc>
            </a:pPr>
            <a:r>
              <a:rPr lang="en-GB" sz="1800" dirty="0"/>
              <a:t>The </a:t>
            </a:r>
            <a:r>
              <a:rPr lang="en-GB" sz="1800" dirty="0" err="1"/>
              <a:t>SafeCycle</a:t>
            </a:r>
            <a:r>
              <a:rPr lang="en-GB" sz="1800" dirty="0"/>
              <a:t> model is grounded in COM-B framework that recognises capabilities, opportunities and motivation as vital for behaviour change </a:t>
            </a:r>
          </a:p>
          <a:p>
            <a:pPr lvl="0" algn="just">
              <a:lnSpc>
                <a:spcPct val="150000"/>
              </a:lnSpc>
            </a:pPr>
            <a:r>
              <a:rPr lang="en-GB" sz="1800" dirty="0"/>
              <a:t>This app improve capabilities through training promotes, opportunity through real time safety tools and motivation through wellbeing feedback loop(Shi et al., 2022)</a:t>
            </a:r>
          </a:p>
          <a:p>
            <a:pPr lvl="0" algn="just">
              <a:lnSpc>
                <a:spcPct val="150000"/>
              </a:lnSpc>
            </a:pPr>
            <a:r>
              <a:rPr lang="en-GB" sz="1800" b="1" dirty="0"/>
              <a:t>Justification</a:t>
            </a:r>
            <a:r>
              <a:rPr lang="en-GB" sz="1800" dirty="0"/>
              <a:t>: COM-B directly determine the drives of safe behaviour capability, motivation and opportunity aligns perfectly with </a:t>
            </a:r>
            <a:r>
              <a:rPr lang="en-GB" sz="1800" dirty="0" err="1"/>
              <a:t>SafeCycle’s</a:t>
            </a:r>
            <a:r>
              <a:rPr lang="en-GB" sz="1800" dirty="0"/>
              <a:t> features including GPS, training and wellbeing prompts    (</a:t>
            </a:r>
            <a:r>
              <a:rPr lang="en-GB" sz="1800" dirty="0" err="1"/>
              <a:t>Guo</a:t>
            </a:r>
            <a:r>
              <a:rPr lang="en-GB" sz="1800" dirty="0"/>
              <a:t> and Li, 2025)</a:t>
            </a:r>
          </a:p>
          <a:p>
            <a:pPr lvl="0" algn="just">
              <a:lnSpc>
                <a:spcPct val="150000"/>
              </a:lnSpc>
            </a:pPr>
            <a:r>
              <a:rPr lang="en-GB" sz="1800" b="1" dirty="0"/>
              <a:t>Comeptive advantage</a:t>
            </a:r>
            <a:r>
              <a:rPr lang="en-GB" sz="1800" dirty="0"/>
              <a:t>: Unlike the health Belief model or theory of planned behaviour COM-B implements environmental and motivational feedback that making it more dynamic for digital safety engagement and workplace wellbeing program  </a:t>
            </a:r>
          </a:p>
        </p:txBody>
      </p:sp>
      <p:pic>
        <p:nvPicPr>
          <p:cNvPr id="5" name="Picture 4" descr="maxresdefault.jpg"/>
          <p:cNvPicPr>
            <a:picLocks noChangeAspect="1"/>
          </p:cNvPicPr>
          <p:nvPr/>
        </p:nvPicPr>
        <p:blipFill>
          <a:blip r:embed="rId2"/>
          <a:stretch>
            <a:fillRect/>
          </a:stretch>
        </p:blipFill>
        <p:spPr>
          <a:xfrm>
            <a:off x="7818922" y="2112427"/>
            <a:ext cx="4222282" cy="3157538"/>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6C1D-1592-4435-A1CF-3962C9B68661}"/>
              </a:ext>
            </a:extLst>
          </p:cNvPr>
          <p:cNvSpPr>
            <a:spLocks noGrp="1"/>
          </p:cNvSpPr>
          <p:nvPr>
            <p:ph type="title"/>
          </p:nvPr>
        </p:nvSpPr>
        <p:spPr/>
        <p:txBody>
          <a:bodyPr>
            <a:normAutofit/>
          </a:bodyPr>
          <a:lstStyle/>
          <a:p>
            <a:r>
              <a:rPr lang="en-US" sz="4000" b="1" i="0" u="sng" dirty="0">
                <a:solidFill>
                  <a:srgbClr val="172B4D"/>
                </a:solidFill>
                <a:effectLst>
                  <a:outerShdw blurRad="38100" dist="38100" dir="2700000" algn="tl">
                    <a:srgbClr val="000000">
                      <a:alpha val="43137"/>
                    </a:srgbClr>
                  </a:outerShdw>
                </a:effectLst>
              </a:rPr>
              <a:t>International Comparison</a:t>
            </a:r>
            <a:endParaRPr lang="en-IN" sz="4000" b="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B20571E-6C72-48AB-8CA1-AA131F627DF7}"/>
              </a:ext>
            </a:extLst>
          </p:cNvPr>
          <p:cNvSpPr>
            <a:spLocks noGrp="1"/>
          </p:cNvSpPr>
          <p:nvPr>
            <p:ph idx="1"/>
          </p:nvPr>
        </p:nvSpPr>
        <p:spPr>
          <a:xfrm>
            <a:off x="838200" y="1960562"/>
            <a:ext cx="5257800" cy="4351338"/>
          </a:xfrm>
        </p:spPr>
        <p:txBody>
          <a:bodyPr>
            <a:normAutofit/>
          </a:bodyPr>
          <a:lstStyle/>
          <a:p>
            <a:pPr>
              <a:lnSpc>
                <a:spcPct val="150000"/>
              </a:lnSpc>
            </a:pPr>
            <a:r>
              <a:rPr lang="en-US" sz="1800" b="0" i="0" dirty="0">
                <a:solidFill>
                  <a:srgbClr val="172B4D"/>
                </a:solidFill>
                <a:effectLst/>
              </a:rPr>
              <a:t>Australia: Safe Night App among nurses lowered night time incidents by 1/5.</a:t>
            </a:r>
          </a:p>
          <a:p>
            <a:pPr>
              <a:lnSpc>
                <a:spcPct val="150000"/>
              </a:lnSpc>
            </a:pPr>
            <a:r>
              <a:rPr lang="en-US" sz="1800" b="0" i="0" dirty="0">
                <a:solidFill>
                  <a:srgbClr val="172B4D"/>
                </a:solidFill>
                <a:effectLst/>
              </a:rPr>
              <a:t>Canada: “SafeWork App” which is incorporated with provincial police reporting systems.</a:t>
            </a:r>
          </a:p>
          <a:p>
            <a:pPr>
              <a:lnSpc>
                <a:spcPct val="150000"/>
              </a:lnSpc>
            </a:pPr>
            <a:r>
              <a:rPr lang="en-US" sz="1800" b="0" i="0" dirty="0">
                <a:solidFill>
                  <a:srgbClr val="172B4D"/>
                </a:solidFill>
                <a:effectLst/>
              </a:rPr>
              <a:t>UK (</a:t>
            </a:r>
            <a:r>
              <a:rPr lang="en-US" sz="1800" b="0" i="0" dirty="0" err="1">
                <a:solidFill>
                  <a:srgbClr val="172B4D"/>
                </a:solidFill>
                <a:effectLst/>
              </a:rPr>
              <a:t>SafeCycle</a:t>
            </a:r>
            <a:r>
              <a:rPr lang="en-US" sz="1800" b="0" i="0" dirty="0">
                <a:solidFill>
                  <a:srgbClr val="172B4D"/>
                </a:solidFill>
                <a:effectLst/>
              </a:rPr>
              <a:t>): One of the only systems to integrate personal safety tracking and mental-health prompts, as well as the NHS.</a:t>
            </a:r>
            <a:endParaRPr lang="en-IN" sz="1800" dirty="0"/>
          </a:p>
        </p:txBody>
      </p:sp>
      <p:graphicFrame>
        <p:nvGraphicFramePr>
          <p:cNvPr id="4" name="Chart 3">
            <a:extLst>
              <a:ext uri="{FF2B5EF4-FFF2-40B4-BE49-F238E27FC236}">
                <a16:creationId xmlns:a16="http://schemas.microsoft.com/office/drawing/2014/main" id="{C1827632-D2BF-4A91-A451-8C52DCE86C08}"/>
              </a:ext>
            </a:extLst>
          </p:cNvPr>
          <p:cNvGraphicFramePr>
            <a:graphicFrameLocks/>
          </p:cNvGraphicFramePr>
          <p:nvPr>
            <p:extLst>
              <p:ext uri="{D42A27DB-BD31-4B8C-83A1-F6EECF244321}">
                <p14:modId xmlns:p14="http://schemas.microsoft.com/office/powerpoint/2010/main" val="3331924364"/>
              </p:ext>
            </p:extLst>
          </p:nvPr>
        </p:nvGraphicFramePr>
        <p:xfrm>
          <a:off x="6872438" y="1960562"/>
          <a:ext cx="4753275" cy="324670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24296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u="sng" dirty="0">
                <a:solidFill>
                  <a:schemeClr val="bg1"/>
                </a:solidFill>
                <a:effectLst>
                  <a:outerShdw blurRad="38100" dist="38100" dir="2700000" algn="tl">
                    <a:srgbClr val="000000">
                      <a:alpha val="43137"/>
                    </a:srgbClr>
                  </a:outerShdw>
                </a:effectLst>
              </a:rPr>
              <a:t>Critical evaluation of model’s use</a:t>
            </a:r>
            <a:endParaRPr lang="en-GB" sz="4000" b="1" u="sng" dirty="0">
              <a:solidFill>
                <a:schemeClr val="bg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73752"/>
            <a:ext cx="10515600" cy="4351338"/>
          </a:xfrm>
        </p:spPr>
        <p:txBody>
          <a:bodyPr/>
          <a:lstStyle/>
          <a:p>
            <a:pPr lvl="0" algn="just">
              <a:lnSpc>
                <a:spcPct val="150000"/>
              </a:lnSpc>
            </a:pPr>
            <a:r>
              <a:rPr lang="en-GB" sz="1800" dirty="0">
                <a:solidFill>
                  <a:schemeClr val="bg1"/>
                </a:solidFill>
              </a:rPr>
              <a:t>The COM-B model successfully simple of behavioural mapping and determined key motivators including perceived safety and confidence </a:t>
            </a:r>
          </a:p>
          <a:p>
            <a:pPr lvl="0" algn="just">
              <a:lnSpc>
                <a:spcPct val="150000"/>
              </a:lnSpc>
            </a:pPr>
            <a:r>
              <a:rPr lang="en-GB" sz="1800" dirty="0">
                <a:solidFill>
                  <a:schemeClr val="bg1"/>
                </a:solidFill>
              </a:rPr>
              <a:t>PRECEDE–PROCEED  offered structured evaluation and stakeholder framework through its data heavy nature limited rapid feedback in app’s digital context (</a:t>
            </a:r>
            <a:r>
              <a:rPr lang="en-GB" sz="1800" dirty="0" err="1">
                <a:solidFill>
                  <a:schemeClr val="bg1"/>
                </a:solidFill>
              </a:rPr>
              <a:t>Ferrando</a:t>
            </a:r>
            <a:r>
              <a:rPr lang="en-GB" sz="1800" dirty="0">
                <a:solidFill>
                  <a:schemeClr val="bg1"/>
                </a:solidFill>
              </a:rPr>
              <a:t> et al., 2025)</a:t>
            </a:r>
          </a:p>
          <a:p>
            <a:pPr lvl="0" algn="just">
              <a:lnSpc>
                <a:spcPct val="150000"/>
              </a:lnSpc>
            </a:pPr>
            <a:r>
              <a:rPr lang="en-GB" sz="1800" dirty="0">
                <a:solidFill>
                  <a:schemeClr val="bg1"/>
                </a:solidFill>
              </a:rPr>
              <a:t>Major indicators  app involvement rate, anxiety minimising metrics, panic</a:t>
            </a:r>
          </a:p>
          <a:p>
            <a:pPr lvl="0" algn="just">
              <a:lnSpc>
                <a:spcPct val="150000"/>
              </a:lnSpc>
            </a:pPr>
            <a:r>
              <a:rPr lang="en-US" sz="1800" dirty="0">
                <a:solidFill>
                  <a:schemeClr val="bg1"/>
                </a:solidFill>
              </a:rPr>
              <a:t>Adoptions includes </a:t>
            </a:r>
            <a:r>
              <a:rPr lang="en-US" sz="1800" dirty="0" err="1">
                <a:solidFill>
                  <a:schemeClr val="bg1"/>
                </a:solidFill>
              </a:rPr>
              <a:t>streamliniaang</a:t>
            </a:r>
            <a:r>
              <a:rPr lang="en-US" sz="1800" dirty="0">
                <a:solidFill>
                  <a:schemeClr val="bg1"/>
                </a:solidFill>
              </a:rPr>
              <a:t> feedback using in-app analytics, automated reporting and peer led safety training to improve opportunity and motivation components </a:t>
            </a:r>
          </a:p>
          <a:p>
            <a:pPr lvl="0" algn="just"/>
            <a:endParaRPr lang="en-GB" dirty="0">
              <a:solidFill>
                <a:schemeClr val="bg1"/>
              </a:solidFill>
            </a:endParaRPr>
          </a:p>
          <a:p>
            <a:endParaRPr lang="en-GB" dirty="0">
              <a:solidFill>
                <a:schemeClr val="bg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72552" y="645027"/>
            <a:ext cx="10515600" cy="1325563"/>
          </a:xfrm>
        </p:spPr>
        <p:txBody>
          <a:bodyPr/>
          <a:lstStyle/>
          <a:p>
            <a:r>
              <a:rPr lang="en-GB" sz="4000" b="1" u="sng" dirty="0">
                <a:solidFill>
                  <a:schemeClr val="bg1"/>
                </a:solidFill>
                <a:effectLst>
                  <a:outerShdw blurRad="38100" dist="38100" dir="2700000" algn="tl">
                    <a:srgbClr val="000000">
                      <a:alpha val="43137"/>
                    </a:srgbClr>
                  </a:outerShdw>
                </a:effectLst>
              </a:rPr>
              <a:t>Summary Table</a:t>
            </a:r>
            <a:br>
              <a:rPr lang="en-GB" dirty="0">
                <a:solidFill>
                  <a:schemeClr val="bg1"/>
                </a:solidFill>
              </a:rPr>
            </a:br>
            <a:endParaRPr lang="en-GB" dirty="0">
              <a:solidFill>
                <a:schemeClr val="bg1"/>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77612154"/>
              </p:ext>
            </p:extLst>
          </p:nvPr>
        </p:nvGraphicFramePr>
        <p:xfrm>
          <a:off x="972552" y="2059806"/>
          <a:ext cx="10246895" cy="4153167"/>
        </p:xfrm>
        <a:graphic>
          <a:graphicData uri="http://schemas.openxmlformats.org/drawingml/2006/table">
            <a:tbl>
              <a:tblPr firstRow="1" bandRow="1">
                <a:tableStyleId>{073A0DAA-6AF3-43AB-8588-CEC1D06C72B9}</a:tableStyleId>
              </a:tblPr>
              <a:tblGrid>
                <a:gridCol w="2378661">
                  <a:extLst>
                    <a:ext uri="{9D8B030D-6E8A-4147-A177-3AD203B41FA5}">
                      <a16:colId xmlns:a16="http://schemas.microsoft.com/office/drawing/2014/main" val="20000"/>
                    </a:ext>
                  </a:extLst>
                </a:gridCol>
                <a:gridCol w="3665174">
                  <a:extLst>
                    <a:ext uri="{9D8B030D-6E8A-4147-A177-3AD203B41FA5}">
                      <a16:colId xmlns:a16="http://schemas.microsoft.com/office/drawing/2014/main" val="20001"/>
                    </a:ext>
                  </a:extLst>
                </a:gridCol>
                <a:gridCol w="4203060">
                  <a:extLst>
                    <a:ext uri="{9D8B030D-6E8A-4147-A177-3AD203B41FA5}">
                      <a16:colId xmlns:a16="http://schemas.microsoft.com/office/drawing/2014/main" val="20002"/>
                    </a:ext>
                  </a:extLst>
                </a:gridCol>
              </a:tblGrid>
              <a:tr h="344128">
                <a:tc>
                  <a:txBody>
                    <a:bodyPr/>
                    <a:lstStyle/>
                    <a:p>
                      <a:pPr algn="just">
                        <a:lnSpc>
                          <a:spcPct val="150000"/>
                        </a:lnSpc>
                        <a:spcAft>
                          <a:spcPts val="0"/>
                        </a:spcAft>
                      </a:pPr>
                      <a:r>
                        <a:rPr lang="en-GB" sz="1800" dirty="0"/>
                        <a:t>Risk factors </a:t>
                      </a:r>
                      <a:endParaRPr lang="en-GB" sz="1800" dirty="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dirty="0"/>
                        <a:t>Impact on workers </a:t>
                      </a:r>
                      <a:endParaRPr lang="en-GB" sz="1800" dirty="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dirty="0" err="1"/>
                        <a:t>SafeCycle</a:t>
                      </a:r>
                      <a:r>
                        <a:rPr lang="en-GB" sz="1800" dirty="0"/>
                        <a:t> </a:t>
                      </a:r>
                      <a:r>
                        <a:rPr lang="en-GB" sz="1800" dirty="0" err="1"/>
                        <a:t>digial</a:t>
                      </a:r>
                      <a:r>
                        <a:rPr lang="en-GB" sz="1800" dirty="0"/>
                        <a:t> response </a:t>
                      </a:r>
                      <a:endParaRPr lang="en-GB" sz="1800" dirty="0">
                        <a:latin typeface="Calibri"/>
                        <a:ea typeface="Times New Roman"/>
                        <a:cs typeface="Times New Roman"/>
                      </a:endParaRPr>
                    </a:p>
                  </a:txBody>
                  <a:tcPr marL="68580" marR="68580" marT="0" marB="0"/>
                </a:tc>
                <a:extLst>
                  <a:ext uri="{0D108BD9-81ED-4DB2-BD59-A6C34878D82A}">
                    <a16:rowId xmlns:a16="http://schemas.microsoft.com/office/drawing/2014/main" val="10000"/>
                  </a:ext>
                </a:extLst>
              </a:tr>
              <a:tr h="727915">
                <a:tc>
                  <a:txBody>
                    <a:bodyPr/>
                    <a:lstStyle/>
                    <a:p>
                      <a:pPr algn="just">
                        <a:lnSpc>
                          <a:spcPct val="150000"/>
                        </a:lnSpc>
                        <a:spcAft>
                          <a:spcPts val="0"/>
                        </a:spcAft>
                      </a:pPr>
                      <a:r>
                        <a:rPr lang="en-GB" sz="1800" dirty="0"/>
                        <a:t>Unsafe travel route </a:t>
                      </a:r>
                      <a:endParaRPr lang="en-GB" sz="1800" dirty="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a:t>Lateness, fear and anxiety </a:t>
                      </a:r>
                      <a:endParaRPr lang="en-GB" sz="180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a:t>GPS safe route planning as well as panic alert button </a:t>
                      </a:r>
                      <a:endParaRPr lang="en-GB" sz="1800">
                        <a:latin typeface="Calibri"/>
                        <a:ea typeface="Times New Roman"/>
                        <a:cs typeface="Times New Roman"/>
                      </a:endParaRPr>
                    </a:p>
                  </a:txBody>
                  <a:tcPr marL="68580" marR="68580" marT="0" marB="0"/>
                </a:tc>
                <a:extLst>
                  <a:ext uri="{0D108BD9-81ED-4DB2-BD59-A6C34878D82A}">
                    <a16:rowId xmlns:a16="http://schemas.microsoft.com/office/drawing/2014/main" val="10001"/>
                  </a:ext>
                </a:extLst>
              </a:tr>
              <a:tr h="1111701">
                <a:tc>
                  <a:txBody>
                    <a:bodyPr/>
                    <a:lstStyle/>
                    <a:p>
                      <a:pPr algn="just">
                        <a:lnSpc>
                          <a:spcPct val="150000"/>
                        </a:lnSpc>
                        <a:spcAft>
                          <a:spcPts val="0"/>
                        </a:spcAft>
                      </a:pPr>
                      <a:r>
                        <a:rPr lang="en-GB" sz="1800" dirty="0"/>
                        <a:t>Night fatigue </a:t>
                      </a:r>
                      <a:endParaRPr lang="en-GB" sz="1800" dirty="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dirty="0"/>
                        <a:t>Decline and alertness poor focus </a:t>
                      </a:r>
                      <a:endParaRPr lang="en-GB" sz="1800" dirty="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dirty="0"/>
                        <a:t>Rest remainder and sleep hygiene notification (Moore and </a:t>
                      </a:r>
                      <a:r>
                        <a:rPr lang="en-GB" sz="1800" dirty="0" err="1"/>
                        <a:t>Ballardie</a:t>
                      </a:r>
                      <a:r>
                        <a:rPr lang="en-GB" sz="1800" dirty="0"/>
                        <a:t>, 2024)</a:t>
                      </a:r>
                      <a:endParaRPr lang="en-GB" sz="1800" dirty="0">
                        <a:latin typeface="Calibri"/>
                        <a:ea typeface="Times New Roman"/>
                        <a:cs typeface="Times New Roman"/>
                      </a:endParaRPr>
                    </a:p>
                  </a:txBody>
                  <a:tcPr marL="68580" marR="68580" marT="0" marB="0"/>
                </a:tc>
                <a:extLst>
                  <a:ext uri="{0D108BD9-81ED-4DB2-BD59-A6C34878D82A}">
                    <a16:rowId xmlns:a16="http://schemas.microsoft.com/office/drawing/2014/main" val="10002"/>
                  </a:ext>
                </a:extLst>
              </a:tr>
              <a:tr h="1111701">
                <a:tc>
                  <a:txBody>
                    <a:bodyPr/>
                    <a:lstStyle/>
                    <a:p>
                      <a:pPr algn="just">
                        <a:lnSpc>
                          <a:spcPct val="150000"/>
                        </a:lnSpc>
                        <a:spcAft>
                          <a:spcPts val="0"/>
                        </a:spcAft>
                      </a:pPr>
                      <a:r>
                        <a:rPr lang="en-GB" sz="1800"/>
                        <a:t>Harassment risk </a:t>
                      </a:r>
                      <a:endParaRPr lang="en-GB" sz="180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dirty="0"/>
                        <a:t>Fear and Psychological trauma </a:t>
                      </a:r>
                      <a:endParaRPr lang="en-GB" sz="1800" dirty="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dirty="0"/>
                        <a:t>Secure data logging and emergency </a:t>
                      </a:r>
                      <a:r>
                        <a:rPr lang="en-GB" sz="1800" dirty="0" err="1"/>
                        <a:t>SoS</a:t>
                      </a:r>
                      <a:r>
                        <a:rPr lang="en-GB" sz="1800" dirty="0"/>
                        <a:t>(Guo and Li, 2025)</a:t>
                      </a:r>
                      <a:endParaRPr lang="en-GB" sz="1800" dirty="0">
                        <a:latin typeface="Calibri"/>
                        <a:ea typeface="Times New Roman"/>
                        <a:cs typeface="Times New Roman"/>
                      </a:endParaRPr>
                    </a:p>
                  </a:txBody>
                  <a:tcPr marL="68580" marR="68580" marT="0" marB="0"/>
                </a:tc>
                <a:extLst>
                  <a:ext uri="{0D108BD9-81ED-4DB2-BD59-A6C34878D82A}">
                    <a16:rowId xmlns:a16="http://schemas.microsoft.com/office/drawing/2014/main" val="10003"/>
                  </a:ext>
                </a:extLst>
              </a:tr>
              <a:tr h="727915">
                <a:tc>
                  <a:txBody>
                    <a:bodyPr/>
                    <a:lstStyle/>
                    <a:p>
                      <a:pPr algn="just">
                        <a:lnSpc>
                          <a:spcPct val="150000"/>
                        </a:lnSpc>
                        <a:spcAft>
                          <a:spcPts val="0"/>
                        </a:spcAft>
                      </a:pPr>
                      <a:r>
                        <a:rPr lang="en-GB" sz="1800"/>
                        <a:t>Isolation and stress </a:t>
                      </a:r>
                      <a:endParaRPr lang="en-GB" sz="180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dirty="0"/>
                        <a:t>Low morale and loneliness </a:t>
                      </a:r>
                      <a:endParaRPr lang="en-GB" sz="1800" dirty="0">
                        <a:latin typeface="Calibri"/>
                        <a:ea typeface="Times New Roman"/>
                        <a:cs typeface="Times New Roman"/>
                      </a:endParaRPr>
                    </a:p>
                  </a:txBody>
                  <a:tcPr marL="68580" marR="68580" marT="0" marB="0"/>
                </a:tc>
                <a:tc>
                  <a:txBody>
                    <a:bodyPr/>
                    <a:lstStyle/>
                    <a:p>
                      <a:pPr algn="just">
                        <a:lnSpc>
                          <a:spcPct val="150000"/>
                        </a:lnSpc>
                        <a:spcAft>
                          <a:spcPts val="0"/>
                        </a:spcAft>
                      </a:pPr>
                      <a:r>
                        <a:rPr lang="en-GB" sz="1800" dirty="0"/>
                        <a:t>Well-being tips and peer community features </a:t>
                      </a:r>
                      <a:endParaRPr lang="en-GB" sz="1800" dirty="0">
                        <a:latin typeface="Calibri"/>
                        <a:ea typeface="Times New Roman"/>
                        <a:cs typeface="Times New Roman"/>
                      </a:endParaRPr>
                    </a:p>
                  </a:txBody>
                  <a:tcPr marL="68580" marR="68580" marT="0" marB="0"/>
                </a:tc>
                <a:extLst>
                  <a:ext uri="{0D108BD9-81ED-4DB2-BD59-A6C34878D82A}">
                    <a16:rowId xmlns:a16="http://schemas.microsoft.com/office/drawing/2014/main" val="10004"/>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srcRect/>
          <a:stretch>
            <a:fillRect/>
          </a:stretch>
        </p:blipFill>
        <p:spPr bwMode="auto">
          <a:xfrm>
            <a:off x="0" y="1"/>
            <a:ext cx="12192000" cy="6858000"/>
          </a:xfrm>
          <a:prstGeom prst="rect">
            <a:avLst/>
          </a:prstGeom>
          <a:ln>
            <a:headEnd/>
            <a:tailEnd/>
          </a:ln>
        </p:spPr>
        <p:style>
          <a:lnRef idx="2">
            <a:schemeClr val="accent2">
              <a:shade val="50000"/>
            </a:schemeClr>
          </a:lnRef>
          <a:fillRef idx="1">
            <a:schemeClr val="accent2"/>
          </a:fillRef>
          <a:effectRef idx="0">
            <a:schemeClr val="accent2"/>
          </a:effectRef>
          <a:fontRef idx="minor">
            <a:schemeClr val="lt1"/>
          </a:fontRef>
        </p:style>
      </p:pic>
      <p:sp>
        <p:nvSpPr>
          <p:cNvPr id="2" name="Title 1"/>
          <p:cNvSpPr>
            <a:spLocks noGrp="1"/>
          </p:cNvSpPr>
          <p:nvPr>
            <p:ph type="title"/>
          </p:nvPr>
        </p:nvSpPr>
        <p:spPr>
          <a:xfrm>
            <a:off x="3543300" y="1473201"/>
            <a:ext cx="7391400" cy="3276600"/>
          </a:xfrm>
        </p:spPr>
        <p:style>
          <a:lnRef idx="2">
            <a:schemeClr val="dk1">
              <a:shade val="50000"/>
            </a:schemeClr>
          </a:lnRef>
          <a:fillRef idx="1">
            <a:schemeClr val="dk1"/>
          </a:fillRef>
          <a:effectRef idx="0">
            <a:schemeClr val="dk1"/>
          </a:effectRef>
          <a:fontRef idx="minor">
            <a:schemeClr val="lt1"/>
          </a:fontRef>
        </p:style>
        <p:txBody>
          <a:bodyPr>
            <a:normAutofit/>
          </a:bodyPr>
          <a:lstStyle/>
          <a:p>
            <a:pPr algn="ctr"/>
            <a:r>
              <a:rPr lang="en-GB" b="1" dirty="0"/>
              <a:t>MEMBER 2 – </a:t>
            </a:r>
            <a:r>
              <a:rPr lang="en-US" b="1" dirty="0"/>
              <a:t>Planning Model: Com-B/Precede-Proceed</a:t>
            </a:r>
            <a:br>
              <a:rPr lang="en-US" b="1" dirty="0"/>
            </a:br>
            <a:br>
              <a:rPr lang="en-GB" b="1" dirty="0"/>
            </a:br>
            <a:r>
              <a:rPr lang="nl-NL" sz="2000" b="1" dirty="0"/>
              <a:t>STUDENT NAME: JEET NAVINBHAI PATEL </a:t>
            </a:r>
            <a:br>
              <a:rPr lang="nl-NL" sz="2000" b="1" dirty="0"/>
            </a:br>
            <a:r>
              <a:rPr lang="nl-NL" sz="2000" b="1" dirty="0"/>
              <a:t>STUDENT ID: 2430947</a:t>
            </a:r>
            <a:endParaRPr lang="en-GB" sz="2000" dirty="0"/>
          </a:p>
        </p:txBody>
      </p:sp>
      <p:sp>
        <p:nvSpPr>
          <p:cNvPr id="6" name="Rounded Rectangle 5"/>
          <p:cNvSpPr/>
          <p:nvPr/>
        </p:nvSpPr>
        <p:spPr>
          <a:xfrm>
            <a:off x="1625600" y="254000"/>
            <a:ext cx="1231900" cy="6273800"/>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32560">
              <a:srgbClr val="D5DFF1"/>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a:effectLst>
                  <a:outerShdw blurRad="38100" dist="38100" dir="2700000" algn="tl">
                    <a:srgbClr val="000000">
                      <a:alpha val="43137"/>
                    </a:srgbClr>
                  </a:outerShdw>
                </a:effectLst>
              </a:rPr>
              <a:t>Planning Overview and justification </a:t>
            </a:r>
          </a:p>
        </p:txBody>
      </p:sp>
      <p:sp>
        <p:nvSpPr>
          <p:cNvPr id="3" name="Content Placeholder 2"/>
          <p:cNvSpPr>
            <a:spLocks noGrp="1"/>
          </p:cNvSpPr>
          <p:nvPr>
            <p:ph idx="1"/>
          </p:nvPr>
        </p:nvSpPr>
        <p:spPr>
          <a:xfrm>
            <a:off x="838200" y="1587085"/>
            <a:ext cx="10515600" cy="5032375"/>
          </a:xfrm>
        </p:spPr>
        <p:txBody>
          <a:bodyPr>
            <a:normAutofit fontScale="70000" lnSpcReduction="20000"/>
          </a:bodyPr>
          <a:lstStyle/>
          <a:p>
            <a:pPr lvl="0" algn="just">
              <a:lnSpc>
                <a:spcPct val="170000"/>
              </a:lnSpc>
            </a:pPr>
            <a:r>
              <a:rPr lang="en-US" sz="2600" dirty="0"/>
              <a:t>The planning framework is inclusive of COM-B (</a:t>
            </a:r>
            <a:r>
              <a:rPr lang="en-GB" sz="2600" b="1" dirty="0"/>
              <a:t>Capability, Opportunity, Motivation–Behaviour)</a:t>
            </a:r>
            <a:r>
              <a:rPr lang="en-GB" sz="2600" dirty="0"/>
              <a:t> and </a:t>
            </a:r>
            <a:r>
              <a:rPr lang="en-GB" sz="2600" b="1" dirty="0"/>
              <a:t>PRECEDE–PROCEED) </a:t>
            </a:r>
            <a:r>
              <a:rPr lang="en-GB" sz="2600" dirty="0"/>
              <a:t>that confirms a formalised and evidence supported design.</a:t>
            </a:r>
          </a:p>
          <a:p>
            <a:pPr lvl="0" algn="just">
              <a:lnSpc>
                <a:spcPct val="170000"/>
              </a:lnSpc>
            </a:pPr>
            <a:r>
              <a:rPr lang="en-US" sz="2600" dirty="0"/>
              <a:t>COM-B recognizes that accelerates or restricts protected behaviors, while PRECEDE-PROCEED combines structure for community evaluation and scrutiny</a:t>
            </a:r>
            <a:r>
              <a:rPr lang="en-GB" sz="2600" dirty="0"/>
              <a:t>(</a:t>
            </a:r>
            <a:r>
              <a:rPr lang="en-GB" sz="2600" dirty="0" err="1"/>
              <a:t>Sinopoli</a:t>
            </a:r>
            <a:r>
              <a:rPr lang="en-GB" sz="2600" dirty="0"/>
              <a:t> et al., 2018)</a:t>
            </a:r>
            <a:r>
              <a:rPr lang="en-US" sz="2600" dirty="0"/>
              <a:t>.</a:t>
            </a:r>
            <a:endParaRPr lang="en-GB" sz="2600" dirty="0"/>
          </a:p>
          <a:p>
            <a:pPr lvl="0">
              <a:lnSpc>
                <a:spcPct val="170000"/>
              </a:lnSpc>
            </a:pPr>
            <a:r>
              <a:rPr lang="en-US" sz="2600" dirty="0"/>
              <a:t>PRECEDE–PROCEED supports systematic stages of needs assessment, evaluation and implementation ensuring app remain evidence based and </a:t>
            </a:r>
            <a:r>
              <a:rPr lang="en-US" sz="2600" dirty="0" err="1"/>
              <a:t>mesruabale</a:t>
            </a:r>
            <a:r>
              <a:rPr lang="en-US" sz="2600" dirty="0"/>
              <a:t> </a:t>
            </a:r>
            <a:endParaRPr lang="en-GB" sz="2600" dirty="0"/>
          </a:p>
          <a:p>
            <a:pPr lvl="0">
              <a:lnSpc>
                <a:spcPct val="170000"/>
              </a:lnSpc>
            </a:pPr>
            <a:r>
              <a:rPr lang="en-US" sz="2600" dirty="0"/>
              <a:t>Limitations: COM-B lacks digital context and  PRECEDE–PROCEED is resource heavy and data intensive, needs adoption for app based delivery </a:t>
            </a:r>
            <a:endParaRPr lang="en-GB" sz="2600" dirty="0"/>
          </a:p>
          <a:p>
            <a:pPr lvl="0">
              <a:lnSpc>
                <a:spcPct val="170000"/>
              </a:lnSpc>
            </a:pPr>
            <a:r>
              <a:rPr lang="en-US" sz="2600" dirty="0"/>
              <a:t>Justification: Compared to NPT or HBM COM-B provide greater behavioral flexiaibltiy for real time digital feedback making it vital for   </a:t>
            </a:r>
            <a:r>
              <a:rPr lang="en-US" sz="2600" dirty="0" err="1"/>
              <a:t>SafeCycle</a:t>
            </a:r>
            <a:endParaRPr lang="en-GB" sz="2600" dirty="0"/>
          </a:p>
          <a:p>
            <a:pPr algn="just"/>
            <a:endParaRPr lang="en-GB" dirty="0">
              <a:solidFill>
                <a:schemeClr val="bg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4217" y="297748"/>
            <a:ext cx="10269583" cy="1325563"/>
          </a:xfrm>
        </p:spPr>
        <p:txBody>
          <a:bodyPr>
            <a:normAutofit/>
          </a:bodyPr>
          <a:lstStyle/>
          <a:p>
            <a:r>
              <a:rPr lang="en-GB" sz="2800" b="1" u="sng" dirty="0">
                <a:effectLst>
                  <a:outerShdw blurRad="38100" dist="38100" dir="2700000" algn="tl">
                    <a:srgbClr val="000000">
                      <a:alpha val="43137"/>
                    </a:srgbClr>
                  </a:outerShdw>
                </a:effectLst>
              </a:rPr>
              <a:t>Step 1: Evaluating Requirements</a:t>
            </a:r>
            <a:endParaRPr lang="en-GB" sz="2800"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941129"/>
            <a:ext cx="10515600" cy="4351338"/>
          </a:xfrm>
        </p:spPr>
        <p:txBody>
          <a:bodyPr/>
          <a:lstStyle/>
          <a:p>
            <a:pPr lvl="0">
              <a:lnSpc>
                <a:spcPct val="150000"/>
              </a:lnSpc>
            </a:pPr>
            <a:r>
              <a:rPr lang="en-US" sz="1800" dirty="0"/>
              <a:t>Requirements evaluation gaps in protection and health for women night shift careers, disclosing serious hazards in travel, anxiety and exhaustion</a:t>
            </a:r>
            <a:r>
              <a:rPr lang="en-GB" sz="1800" dirty="0"/>
              <a:t>(</a:t>
            </a:r>
            <a:r>
              <a:rPr lang="en-GB" sz="1800" dirty="0" err="1"/>
              <a:t>Sinopoli</a:t>
            </a:r>
            <a:r>
              <a:rPr lang="en-GB" sz="1800" dirty="0"/>
              <a:t> et al., 2018)</a:t>
            </a:r>
            <a:r>
              <a:rPr lang="en-US" sz="1800" dirty="0"/>
              <a:t>.</a:t>
            </a:r>
            <a:endParaRPr lang="en-GB" sz="1800" dirty="0"/>
          </a:p>
          <a:p>
            <a:pPr lvl="0">
              <a:lnSpc>
                <a:spcPct val="150000"/>
              </a:lnSpc>
            </a:pPr>
            <a:r>
              <a:rPr lang="en-US" sz="1800" dirty="0"/>
              <a:t>It is found that sixty percent of women careers witness unprotected commuting from surveys and interviews (CQC, 2024) and 45% report continuous stress. </a:t>
            </a:r>
            <a:endParaRPr lang="en-GB" sz="1800" dirty="0"/>
          </a:p>
          <a:p>
            <a:pPr lvl="0">
              <a:lnSpc>
                <a:spcPct val="150000"/>
              </a:lnSpc>
            </a:pPr>
            <a:r>
              <a:rPr lang="en-US" sz="1800" dirty="0"/>
              <a:t>These outcomes assert a technological, practical intervention such as </a:t>
            </a:r>
            <a:r>
              <a:rPr lang="en-US" sz="1800" dirty="0" err="1"/>
              <a:t>SafeCyle</a:t>
            </a:r>
            <a:r>
              <a:rPr lang="en-US" sz="1800" dirty="0"/>
              <a:t> that aims both individual safety and mental health at the same time, with mobile reach and site specific offering delivery. </a:t>
            </a:r>
            <a:endParaRPr lang="en-GB" sz="1800" dirty="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44078" y="220746"/>
            <a:ext cx="10515600" cy="1325563"/>
          </a:xfrm>
        </p:spPr>
        <p:txBody>
          <a:bodyPr>
            <a:normAutofit/>
          </a:bodyPr>
          <a:lstStyle/>
          <a:p>
            <a:r>
              <a:rPr lang="en-GB" sz="4000" b="1" u="sng" dirty="0">
                <a:solidFill>
                  <a:schemeClr val="bg1"/>
                </a:solidFill>
                <a:effectLst>
                  <a:outerShdw blurRad="38100" dist="38100" dir="2700000" algn="tl">
                    <a:srgbClr val="000000">
                      <a:alpha val="43137"/>
                    </a:srgbClr>
                  </a:outerShdw>
                </a:effectLst>
              </a:rPr>
              <a:t>Step 2: Behavioural health assessment</a:t>
            </a:r>
            <a:endParaRPr lang="en-GB" sz="4000" u="sng" dirty="0">
              <a:solidFill>
                <a:schemeClr val="bg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732322" y="1439942"/>
            <a:ext cx="5708468" cy="5032375"/>
          </a:xfrm>
        </p:spPr>
        <p:style>
          <a:lnRef idx="1">
            <a:schemeClr val="accent4"/>
          </a:lnRef>
          <a:fillRef idx="2">
            <a:schemeClr val="accent4"/>
          </a:fillRef>
          <a:effectRef idx="1">
            <a:schemeClr val="accent4"/>
          </a:effectRef>
          <a:fontRef idx="minor">
            <a:schemeClr val="dk1"/>
          </a:fontRef>
        </p:style>
        <p:txBody>
          <a:bodyPr>
            <a:normAutofit lnSpcReduction="10000"/>
          </a:bodyPr>
          <a:lstStyle/>
          <a:p>
            <a:pPr lvl="0" algn="just">
              <a:lnSpc>
                <a:spcPct val="150000"/>
              </a:lnSpc>
            </a:pPr>
            <a:r>
              <a:rPr lang="en-US" sz="1900" dirty="0"/>
              <a:t>The Com-B approach recognizes behavioral consideration resulting unprotected commuting and ineffective anxiety handling</a:t>
            </a:r>
            <a:endParaRPr lang="en-GB" sz="1900" dirty="0"/>
          </a:p>
          <a:p>
            <a:pPr lvl="0" algn="just">
              <a:lnSpc>
                <a:spcPct val="150000"/>
              </a:lnSpc>
            </a:pPr>
            <a:r>
              <a:rPr lang="en-US" sz="1900" dirty="0"/>
              <a:t>Obstacles comprised of minimum capability (little knowledge of safety activities). Inadequacy of opportunity (no secure travel choices), and minimized motivation(fear, tiredness).</a:t>
            </a:r>
            <a:endParaRPr lang="en-GB" sz="1900" dirty="0"/>
          </a:p>
          <a:p>
            <a:pPr lvl="0" algn="just">
              <a:lnSpc>
                <a:spcPct val="150000"/>
              </a:lnSpc>
            </a:pPr>
            <a:r>
              <a:rPr lang="en-US" sz="1900" dirty="0"/>
              <a:t>By developing users’ self competency an reach to practical support, </a:t>
            </a:r>
            <a:r>
              <a:rPr lang="en-US" sz="1900" dirty="0" err="1"/>
              <a:t>safecycle</a:t>
            </a:r>
            <a:r>
              <a:rPr lang="en-US" sz="1900" dirty="0"/>
              <a:t> encourages continual safety habits and mental health care routines, transforming passive terror into quick health actions. </a:t>
            </a:r>
            <a:endParaRPr lang="en-GB" sz="1900" dirty="0"/>
          </a:p>
          <a:p>
            <a:pPr algn="just"/>
            <a:endParaRPr lang="en-GB" dirty="0"/>
          </a:p>
        </p:txBody>
      </p:sp>
      <p:pic>
        <p:nvPicPr>
          <p:cNvPr id="4" name="Picture 3"/>
          <p:cNvPicPr/>
          <p:nvPr/>
        </p:nvPicPr>
        <p:blipFill>
          <a:blip r:embed="rId3">
            <a:extLst>
              <a:ext uri="{28A0092B-C50C-407E-A947-70E740481C1C}">
                <a14:useLocalDpi xmlns:a14="http://schemas.microsoft.com/office/drawing/2010/main" val="0"/>
              </a:ext>
            </a:extLst>
          </a:blip>
          <a:srcRect/>
          <a:stretch>
            <a:fillRect/>
          </a:stretch>
        </p:blipFill>
        <p:spPr bwMode="auto">
          <a:xfrm>
            <a:off x="6659078" y="1825624"/>
            <a:ext cx="4800600" cy="4261013"/>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3000" b="-3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a:solidFill>
                  <a:schemeClr val="bg1"/>
                </a:solidFill>
                <a:effectLst>
                  <a:outerShdw blurRad="38100" dist="38100" dir="2700000" algn="tl">
                    <a:srgbClr val="000000">
                      <a:alpha val="43137"/>
                    </a:srgbClr>
                  </a:outerShdw>
                </a:effectLst>
              </a:rPr>
              <a:t>Step 3: Selecting Intervention Functions</a:t>
            </a:r>
            <a:endParaRPr lang="en-GB" sz="4000" u="sng" dirty="0">
              <a:solidFill>
                <a:schemeClr val="bg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67878" y="1921878"/>
            <a:ext cx="10515600" cy="4351338"/>
          </a:xfrm>
        </p:spPr>
        <p:txBody>
          <a:bodyPr/>
          <a:lstStyle/>
          <a:p>
            <a:pPr lvl="0" algn="just">
              <a:lnSpc>
                <a:spcPct val="150000"/>
              </a:lnSpc>
            </a:pPr>
            <a:r>
              <a:rPr lang="en-US" sz="1800" dirty="0">
                <a:solidFill>
                  <a:schemeClr val="bg1"/>
                </a:solidFill>
              </a:rPr>
              <a:t>Depending on COM-B scrutiny , main intervention activities comprised of education, persuasion, enablement and environmental reframing. </a:t>
            </a:r>
            <a:endParaRPr lang="en-GB" sz="1800" dirty="0">
              <a:solidFill>
                <a:schemeClr val="bg1"/>
              </a:solidFill>
            </a:endParaRPr>
          </a:p>
          <a:p>
            <a:pPr algn="just">
              <a:lnSpc>
                <a:spcPct val="150000"/>
              </a:lnSpc>
            </a:pPr>
            <a:r>
              <a:rPr lang="en-US" sz="1800" dirty="0">
                <a:solidFill>
                  <a:schemeClr val="bg1"/>
                </a:solidFill>
              </a:rPr>
              <a:t>Education through protection encourages and digital directions establishes user efficiency(</a:t>
            </a:r>
            <a:r>
              <a:rPr lang="en-US" sz="1800" dirty="0" err="1">
                <a:solidFill>
                  <a:schemeClr val="bg1"/>
                </a:solidFill>
              </a:rPr>
              <a:t>Lecca</a:t>
            </a:r>
            <a:r>
              <a:rPr lang="en-US" sz="1800" dirty="0">
                <a:solidFill>
                  <a:schemeClr val="bg1"/>
                </a:solidFill>
              </a:rPr>
              <a:t> et al., 2023). </a:t>
            </a:r>
            <a:endParaRPr lang="en-GB" sz="1800" dirty="0">
              <a:solidFill>
                <a:schemeClr val="bg1"/>
              </a:solidFill>
            </a:endParaRPr>
          </a:p>
          <a:p>
            <a:pPr lvl="0" algn="just">
              <a:lnSpc>
                <a:spcPct val="150000"/>
              </a:lnSpc>
            </a:pPr>
            <a:r>
              <a:rPr lang="en-US" sz="1800" dirty="0">
                <a:solidFill>
                  <a:schemeClr val="bg1"/>
                </a:solidFill>
              </a:rPr>
              <a:t>Enablement through panic suggests  and protected route mapping supports fast response. </a:t>
            </a:r>
            <a:endParaRPr lang="en-GB" sz="1800" dirty="0">
              <a:solidFill>
                <a:schemeClr val="bg1"/>
              </a:solidFill>
            </a:endParaRPr>
          </a:p>
          <a:p>
            <a:pPr algn="just">
              <a:lnSpc>
                <a:spcPct val="150000"/>
              </a:lnSpc>
            </a:pPr>
            <a:r>
              <a:rPr lang="en-US" sz="1800" dirty="0">
                <a:solidFill>
                  <a:schemeClr val="bg1"/>
                </a:solidFill>
              </a:rPr>
              <a:t>Persuasion and restructuring are met through health reminders and perceptible feedback, motivating protection, strong travel attitude(Robinson et al., 2025). </a:t>
            </a:r>
            <a:endParaRPr lang="en-GB" sz="1800" dirty="0">
              <a:solidFill>
                <a:schemeClr val="bg1"/>
              </a:solidFill>
            </a:endParaRPr>
          </a:p>
          <a:p>
            <a:pPr algn="just"/>
            <a:endParaRPr lang="en-GB" dirty="0">
              <a:solidFill>
                <a:schemeClr val="bg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28663" y="278498"/>
            <a:ext cx="10204269" cy="1325563"/>
          </a:xfrm>
        </p:spPr>
        <p:txBody>
          <a:bodyPr>
            <a:normAutofit/>
          </a:bodyPr>
          <a:lstStyle/>
          <a:p>
            <a:r>
              <a:rPr lang="en-GB" sz="3200" b="1" u="sng" dirty="0">
                <a:effectLst>
                  <a:outerShdw blurRad="38100" dist="38100" dir="2700000" algn="tl">
                    <a:srgbClr val="000000">
                      <a:alpha val="43137"/>
                    </a:srgbClr>
                  </a:outerShdw>
                </a:effectLst>
              </a:rPr>
              <a:t>Step 4: Policy Categories</a:t>
            </a:r>
            <a:endParaRPr lang="en-GB" sz="3200"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950753"/>
            <a:ext cx="10515600" cy="4351338"/>
          </a:xfrm>
        </p:spPr>
        <p:txBody>
          <a:bodyPr/>
          <a:lstStyle/>
          <a:p>
            <a:pPr lvl="0" algn="just">
              <a:lnSpc>
                <a:spcPct val="150000"/>
              </a:lnSpc>
            </a:pPr>
            <a:r>
              <a:rPr lang="en-GB" sz="1800" dirty="0"/>
              <a:t>The intervention complies with policy approaches assisting employees health, gender indiscrimination and technological innovation. </a:t>
            </a:r>
          </a:p>
          <a:p>
            <a:pPr lvl="0" algn="just">
              <a:lnSpc>
                <a:spcPct val="150000"/>
              </a:lnSpc>
            </a:pPr>
            <a:r>
              <a:rPr lang="en-GB" sz="1800" dirty="0"/>
              <a:t>Regulation supports </a:t>
            </a:r>
            <a:r>
              <a:rPr lang="en-GB" sz="1800" dirty="0" err="1"/>
              <a:t>SafeCycle’s</a:t>
            </a:r>
            <a:r>
              <a:rPr lang="en-GB" sz="1800" dirty="0"/>
              <a:t> data protection through GDPR moral approval processes (Kim, et al., 2022).</a:t>
            </a:r>
          </a:p>
          <a:p>
            <a:pPr lvl="0" algn="just">
              <a:lnSpc>
                <a:spcPct val="150000"/>
              </a:lnSpc>
            </a:pPr>
            <a:r>
              <a:rPr lang="en-GB" sz="1800" dirty="0"/>
              <a:t>Service delivery confirms incorporation with NHS trusts, policy emergency systems and local authorities. </a:t>
            </a:r>
          </a:p>
          <a:p>
            <a:pPr lvl="0" algn="just">
              <a:lnSpc>
                <a:spcPct val="150000"/>
              </a:lnSpc>
            </a:pPr>
            <a:r>
              <a:rPr lang="en-GB" sz="1800" dirty="0"/>
              <a:t>Policies such as NHS Workforce Wellbeing Plan(2023) and VAWG Strategy(2021) establish the app’s public wellbeing and social importance (</a:t>
            </a:r>
            <a:r>
              <a:rPr lang="en-GB" sz="1800" dirty="0" err="1"/>
              <a:t>Anderson,et</a:t>
            </a:r>
            <a:r>
              <a:rPr lang="en-GB" sz="1800" dirty="0"/>
              <a:t> al., 2023). </a:t>
            </a:r>
          </a:p>
          <a:p>
            <a:pPr algn="just"/>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32560">
              <a:srgbClr val="D5DFF1"/>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17105" y="365125"/>
            <a:ext cx="10515600" cy="1325563"/>
          </a:xfrm>
        </p:spPr>
        <p:txBody>
          <a:bodyPr>
            <a:normAutofit/>
          </a:bodyPr>
          <a:lstStyle/>
          <a:p>
            <a:r>
              <a:rPr lang="en-GB" sz="4000" b="1" u="sng" dirty="0">
                <a:effectLst>
                  <a:outerShdw blurRad="38100" dist="38100" dir="2700000" algn="tl">
                    <a:srgbClr val="000000">
                      <a:alpha val="43137"/>
                    </a:srgbClr>
                  </a:outerShdw>
                </a:effectLst>
              </a:rPr>
              <a:t>Step 5: Identify Behavioural Techniques</a:t>
            </a:r>
            <a:endParaRPr lang="en-GB" sz="4000"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690688"/>
            <a:ext cx="10515600" cy="4351338"/>
          </a:xfrm>
        </p:spPr>
        <p:txBody>
          <a:bodyPr/>
          <a:lstStyle/>
          <a:p>
            <a:pPr lvl="0" algn="just">
              <a:lnSpc>
                <a:spcPct val="150000"/>
              </a:lnSpc>
            </a:pPr>
            <a:r>
              <a:rPr lang="en-GB" sz="1800" b="1" dirty="0"/>
              <a:t>Behavioural change techniques (BCTs) </a:t>
            </a:r>
            <a:r>
              <a:rPr lang="en-GB" sz="1800" dirty="0"/>
              <a:t>are incorporated to develop engagement and justifiable.</a:t>
            </a:r>
          </a:p>
          <a:p>
            <a:pPr lvl="0" algn="just">
              <a:lnSpc>
                <a:spcPct val="150000"/>
              </a:lnSpc>
            </a:pPr>
            <a:r>
              <a:rPr lang="en-GB" sz="1800" dirty="0"/>
              <a:t>Techniques are comprised </a:t>
            </a:r>
            <a:r>
              <a:rPr lang="en-GB" sz="1800" dirty="0" err="1"/>
              <a:t>ofgoal</a:t>
            </a:r>
            <a:r>
              <a:rPr lang="en-GB" sz="1800" dirty="0"/>
              <a:t> fixing, feedback, self introspection and encourages cues(Robinson et al., 2025). </a:t>
            </a:r>
          </a:p>
          <a:p>
            <a:pPr lvl="0" algn="just">
              <a:lnSpc>
                <a:spcPct val="150000"/>
              </a:lnSpc>
            </a:pPr>
            <a:r>
              <a:rPr lang="en-GB" sz="1800" dirty="0"/>
              <a:t>Specimen: The app delivers regular reminders on protected shifting , identify and observe users’ protection habits and acknowledge engagement through development indicators – heightening motivation and long lasting inclusion (Porter, 2016). </a:t>
            </a:r>
          </a:p>
          <a:p>
            <a:pPr lvl="0" algn="just">
              <a:lnSpc>
                <a:spcPct val="150000"/>
              </a:lnSpc>
            </a:pPr>
            <a:r>
              <a:rPr lang="en-GB" sz="1800" dirty="0"/>
              <a:t>These BCTs make </a:t>
            </a:r>
            <a:r>
              <a:rPr lang="en-GB" sz="1800" dirty="0" err="1"/>
              <a:t>SafeCycle</a:t>
            </a:r>
            <a:r>
              <a:rPr lang="en-GB" sz="1800" dirty="0"/>
              <a:t> not merely useful but actionably successful. </a:t>
            </a:r>
          </a:p>
          <a:p>
            <a:pPr algn="just"/>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6468" y="365125"/>
            <a:ext cx="10217331" cy="1325563"/>
          </a:xfrm>
        </p:spPr>
        <p:txBody>
          <a:bodyPr>
            <a:normAutofit/>
          </a:bodyPr>
          <a:lstStyle/>
          <a:p>
            <a:r>
              <a:rPr lang="en-GB" sz="2800" b="1" u="sng" dirty="0">
                <a:effectLst>
                  <a:outerShdw blurRad="38100" dist="38100" dir="2700000" algn="tl">
                    <a:srgbClr val="000000">
                      <a:alpha val="43137"/>
                    </a:srgbClr>
                  </a:outerShdw>
                </a:effectLst>
              </a:rPr>
              <a:t>Step 6: Implementation Strategy</a:t>
            </a:r>
            <a:endParaRPr lang="en-GB" sz="2800"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994590"/>
            <a:ext cx="10515600" cy="4351338"/>
          </a:xfrm>
        </p:spPr>
        <p:txBody>
          <a:bodyPr/>
          <a:lstStyle/>
          <a:p>
            <a:pPr lvl="0">
              <a:lnSpc>
                <a:spcPct val="150000"/>
              </a:lnSpc>
            </a:pPr>
            <a:r>
              <a:rPr lang="en-GB" sz="1800" dirty="0"/>
              <a:t>Integration includes an incremental </a:t>
            </a:r>
            <a:r>
              <a:rPr lang="en-GB" sz="1800" dirty="0" err="1"/>
              <a:t>codesign</a:t>
            </a:r>
            <a:r>
              <a:rPr lang="en-GB" sz="1800" dirty="0"/>
              <a:t> model with user engagement to confirm acknowledgement and usability. </a:t>
            </a:r>
          </a:p>
          <a:p>
            <a:pPr lvl="0">
              <a:lnSpc>
                <a:spcPct val="150000"/>
              </a:lnSpc>
            </a:pPr>
            <a:r>
              <a:rPr lang="en-GB" sz="1800" dirty="0"/>
              <a:t>Training programs and online lessons heighten user efficiency while feedback continuity enhance app enhancement. </a:t>
            </a:r>
          </a:p>
          <a:p>
            <a:pPr>
              <a:lnSpc>
                <a:spcPct val="150000"/>
              </a:lnSpc>
            </a:pPr>
            <a:r>
              <a:rPr lang="en-GB" sz="1800" dirty="0"/>
              <a:t>Awake will ascertain nationally, assisted by collaboration with care professionals and local councils(</a:t>
            </a:r>
            <a:r>
              <a:rPr lang="en-GB" sz="1800" dirty="0" err="1"/>
              <a:t>Ferrando</a:t>
            </a:r>
            <a:r>
              <a:rPr lang="en-GB" sz="1800" dirty="0"/>
              <a:t> et al., 2025). </a:t>
            </a:r>
          </a:p>
          <a:p>
            <a:endParaRPr lang="en-GB" dirty="0"/>
          </a:p>
        </p:txBody>
      </p:sp>
      <p:pic>
        <p:nvPicPr>
          <p:cNvPr id="4" name="Picture 3"/>
          <p:cNvPicPr/>
          <p:nvPr/>
        </p:nvPicPr>
        <p:blipFill>
          <a:blip r:embed="rId3">
            <a:extLst>
              <a:ext uri="{28A0092B-C50C-407E-A947-70E740481C1C}">
                <a14:useLocalDpi xmlns:a14="http://schemas.microsoft.com/office/drawing/2010/main" val="0"/>
              </a:ext>
            </a:extLst>
          </a:blip>
          <a:srcRect/>
          <a:stretch>
            <a:fillRect/>
          </a:stretch>
        </p:blipFill>
        <p:spPr bwMode="auto">
          <a:xfrm>
            <a:off x="8846310" y="5230650"/>
            <a:ext cx="2899847" cy="1477694"/>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931" y="176282"/>
            <a:ext cx="10515600" cy="1325563"/>
          </a:xfrm>
        </p:spPr>
        <p:txBody>
          <a:bodyPr>
            <a:normAutofit fontScale="90000"/>
          </a:bodyPr>
          <a:lstStyle/>
          <a:p>
            <a:r>
              <a:rPr lang="en-GB" b="1" u="sng" dirty="0">
                <a:effectLst>
                  <a:outerShdw blurRad="38100" dist="38100" dir="2700000" algn="tl">
                    <a:srgbClr val="000000">
                      <a:alpha val="43137"/>
                    </a:srgbClr>
                  </a:outerShdw>
                </a:effectLst>
              </a:rPr>
              <a:t>Step 7: PRECEDE–PROCEED (Optional Integration)</a:t>
            </a:r>
            <a:br>
              <a:rPr lang="en-GB" b="1" u="sng" dirty="0">
                <a:effectLst>
                  <a:outerShdw blurRad="38100" dist="38100" dir="2700000" algn="tl">
                    <a:srgbClr val="000000">
                      <a:alpha val="43137"/>
                    </a:srgbClr>
                  </a:outerShdw>
                </a:effectLst>
              </a:rPr>
            </a:br>
            <a:endParaRPr lang="en-GB" b="1"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49964" y="1071155"/>
            <a:ext cx="5693229" cy="5786845"/>
          </a:xfrm>
        </p:spPr>
        <p:txBody>
          <a:bodyPr>
            <a:normAutofit/>
          </a:bodyPr>
          <a:lstStyle/>
          <a:p>
            <a:pPr lvl="0" algn="just">
              <a:lnSpc>
                <a:spcPct val="150000"/>
              </a:lnSpc>
            </a:pPr>
            <a:r>
              <a:rPr lang="en-GB" sz="1800" b="1" dirty="0"/>
              <a:t>The Precede</a:t>
            </a:r>
            <a:r>
              <a:rPr lang="en-GB" sz="1800" dirty="0"/>
              <a:t> </a:t>
            </a:r>
            <a:r>
              <a:rPr lang="en-GB" sz="1800" b="1" dirty="0"/>
              <a:t>stage</a:t>
            </a:r>
            <a:r>
              <a:rPr lang="en-GB" sz="1800" dirty="0"/>
              <a:t> stresses upon verification: determining put one at risk, underpin and facilitating aspects that transform attitude (</a:t>
            </a:r>
            <a:r>
              <a:rPr lang="en-GB" sz="1800" dirty="0" err="1"/>
              <a:t>Hlainget</a:t>
            </a:r>
            <a:r>
              <a:rPr lang="en-GB" sz="1800" dirty="0"/>
              <a:t> al., 2019). </a:t>
            </a:r>
          </a:p>
          <a:p>
            <a:pPr lvl="0" algn="just">
              <a:lnSpc>
                <a:spcPct val="150000"/>
              </a:lnSpc>
            </a:pPr>
            <a:r>
              <a:rPr lang="en-GB" sz="1800" b="1" dirty="0"/>
              <a:t>The Proceed stage </a:t>
            </a:r>
            <a:r>
              <a:rPr lang="en-GB" sz="1800" dirty="0"/>
              <a:t>satisfies integration, observing, and assessment through organized data gathering. </a:t>
            </a:r>
          </a:p>
          <a:p>
            <a:pPr lvl="0" algn="just">
              <a:lnSpc>
                <a:spcPct val="150000"/>
              </a:lnSpc>
            </a:pPr>
            <a:r>
              <a:rPr lang="en-GB" sz="1800" dirty="0"/>
              <a:t>By implementing both approaches, </a:t>
            </a:r>
            <a:r>
              <a:rPr lang="en-GB" sz="1800" dirty="0" err="1"/>
              <a:t>SafeCycle</a:t>
            </a:r>
            <a:r>
              <a:rPr lang="en-GB" sz="1800" dirty="0"/>
              <a:t> confirms community applicability, assessable affect and justifiable connecting user attitude to broader public wellbeing goals(</a:t>
            </a:r>
            <a:r>
              <a:rPr lang="en-GB" sz="1800" dirty="0" err="1"/>
              <a:t>Ferrando</a:t>
            </a:r>
            <a:r>
              <a:rPr lang="en-GB" sz="1800" dirty="0"/>
              <a:t> et al., 2025). </a:t>
            </a:r>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6531144" y="1905000"/>
            <a:ext cx="5334000" cy="3048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234" y="136526"/>
            <a:ext cx="10515600" cy="1325563"/>
          </a:xfrm>
        </p:spPr>
        <p:txBody>
          <a:bodyPr>
            <a:normAutofit/>
          </a:bodyPr>
          <a:lstStyle/>
          <a:p>
            <a:r>
              <a:rPr lang="en-GB" sz="4000" b="1" u="sng" dirty="0">
                <a:effectLst>
                  <a:outerShdw blurRad="38100" dist="38100" dir="2700000" algn="tl">
                    <a:srgbClr val="000000">
                      <a:alpha val="43137"/>
                    </a:srgbClr>
                  </a:outerShdw>
                </a:effectLst>
              </a:rPr>
              <a:t>Logic Model</a:t>
            </a:r>
            <a:endParaRPr lang="en-GB" sz="4000" u="sng" dirty="0">
              <a:effectLst>
                <a:outerShdw blurRad="38100" dist="38100" dir="2700000" algn="tl">
                  <a:srgbClr val="000000">
                    <a:alpha val="43137"/>
                  </a:srgbClr>
                </a:outerShdw>
              </a:effectLst>
            </a:endParaRPr>
          </a:p>
        </p:txBody>
      </p:sp>
      <p:graphicFrame>
        <p:nvGraphicFramePr>
          <p:cNvPr id="4" name="Diagram 3"/>
          <p:cNvGraphicFramePr/>
          <p:nvPr>
            <p:extLst>
              <p:ext uri="{D42A27DB-BD31-4B8C-83A1-F6EECF244321}">
                <p14:modId xmlns:p14="http://schemas.microsoft.com/office/powerpoint/2010/main" val="1213492317"/>
              </p:ext>
            </p:extLst>
          </p:nvPr>
        </p:nvGraphicFramePr>
        <p:xfrm>
          <a:off x="0" y="719667"/>
          <a:ext cx="12192000" cy="3578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689148417"/>
              </p:ext>
            </p:extLst>
          </p:nvPr>
        </p:nvGraphicFramePr>
        <p:xfrm>
          <a:off x="165463" y="3279986"/>
          <a:ext cx="12192000" cy="357801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756" y="534700"/>
            <a:ext cx="10515600" cy="562338"/>
          </a:xfrm>
        </p:spPr>
        <p:txBody>
          <a:bodyPr>
            <a:normAutofit fontScale="90000"/>
          </a:bodyPr>
          <a:lstStyle/>
          <a:p>
            <a:r>
              <a:rPr lang="en-GB" b="1" u="sng" dirty="0">
                <a:effectLst>
                  <a:outerShdw blurRad="38100" dist="38100" dir="2700000" algn="tl">
                    <a:srgbClr val="000000">
                      <a:alpha val="43137"/>
                    </a:srgbClr>
                  </a:outerShdw>
                </a:effectLst>
              </a:rPr>
              <a:t>Timeline (Gantt Chart) &amp; Budget plan</a:t>
            </a:r>
            <a:endParaRPr lang="en-GB" u="sng" dirty="0">
              <a:effectLst>
                <a:outerShdw blurRad="38100" dist="38100" dir="2700000" algn="tl">
                  <a:srgbClr val="000000">
                    <a:alpha val="43137"/>
                  </a:srgbClr>
                </a:outerShdw>
              </a:effectLst>
            </a:endParaRPr>
          </a:p>
        </p:txBody>
      </p:sp>
      <p:graphicFrame>
        <p:nvGraphicFramePr>
          <p:cNvPr id="4" name="Table 3"/>
          <p:cNvGraphicFramePr>
            <a:graphicFrameLocks noGrp="1"/>
          </p:cNvGraphicFramePr>
          <p:nvPr>
            <p:extLst>
              <p:ext uri="{D42A27DB-BD31-4B8C-83A1-F6EECF244321}">
                <p14:modId xmlns:p14="http://schemas.microsoft.com/office/powerpoint/2010/main" val="3311518490"/>
              </p:ext>
            </p:extLst>
          </p:nvPr>
        </p:nvGraphicFramePr>
        <p:xfrm>
          <a:off x="119270" y="1586185"/>
          <a:ext cx="7119257" cy="4711065"/>
        </p:xfrm>
        <a:graphic>
          <a:graphicData uri="http://schemas.openxmlformats.org/drawingml/2006/table">
            <a:tbl>
              <a:tblPr/>
              <a:tblGrid>
                <a:gridCol w="1892246">
                  <a:extLst>
                    <a:ext uri="{9D8B030D-6E8A-4147-A177-3AD203B41FA5}">
                      <a16:colId xmlns:a16="http://schemas.microsoft.com/office/drawing/2014/main" val="20000"/>
                    </a:ext>
                  </a:extLst>
                </a:gridCol>
                <a:gridCol w="1255840">
                  <a:extLst>
                    <a:ext uri="{9D8B030D-6E8A-4147-A177-3AD203B41FA5}">
                      <a16:colId xmlns:a16="http://schemas.microsoft.com/office/drawing/2014/main" val="20001"/>
                    </a:ext>
                  </a:extLst>
                </a:gridCol>
                <a:gridCol w="1368978">
                  <a:extLst>
                    <a:ext uri="{9D8B030D-6E8A-4147-A177-3AD203B41FA5}">
                      <a16:colId xmlns:a16="http://schemas.microsoft.com/office/drawing/2014/main" val="20002"/>
                    </a:ext>
                  </a:extLst>
                </a:gridCol>
                <a:gridCol w="1165330">
                  <a:extLst>
                    <a:ext uri="{9D8B030D-6E8A-4147-A177-3AD203B41FA5}">
                      <a16:colId xmlns:a16="http://schemas.microsoft.com/office/drawing/2014/main" val="20003"/>
                    </a:ext>
                  </a:extLst>
                </a:gridCol>
                <a:gridCol w="1436863">
                  <a:extLst>
                    <a:ext uri="{9D8B030D-6E8A-4147-A177-3AD203B41FA5}">
                      <a16:colId xmlns:a16="http://schemas.microsoft.com/office/drawing/2014/main" val="20004"/>
                    </a:ext>
                  </a:extLst>
                </a:gridCol>
              </a:tblGrid>
              <a:tr h="281670">
                <a:tc>
                  <a:txBody>
                    <a:bodyPr/>
                    <a:lstStyle/>
                    <a:p>
                      <a:pPr algn="just" fontAlgn="b"/>
                      <a:r>
                        <a:rPr lang="en-GB" sz="1800" b="1" i="0" u="none" strike="noStrike" dirty="0">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dirty="0">
                          <a:solidFill>
                            <a:srgbClr val="000000"/>
                          </a:solidFill>
                          <a:latin typeface="Times New Roman"/>
                        </a:rPr>
                        <a:t>Months 1 to 3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Months 4 to 6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dirty="0">
                          <a:solidFill>
                            <a:srgbClr val="000000"/>
                          </a:solidFill>
                          <a:latin typeface="Times New Roman"/>
                        </a:rPr>
                        <a:t>Months 7 to 9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dirty="0">
                          <a:solidFill>
                            <a:srgbClr val="000000"/>
                          </a:solidFill>
                          <a:latin typeface="Times New Roman"/>
                        </a:rPr>
                        <a:t>Months 10 to 12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30711">
                <a:tc>
                  <a:txBody>
                    <a:bodyPr/>
                    <a:lstStyle/>
                    <a:p>
                      <a:pPr algn="just" fontAlgn="b"/>
                      <a:r>
                        <a:rPr lang="en-US" sz="1800" b="1" i="0" u="none" strike="noStrike" dirty="0">
                          <a:solidFill>
                            <a:srgbClr val="000000"/>
                          </a:solidFill>
                          <a:latin typeface="Times New Roman"/>
                        </a:rPr>
                        <a:t>Co-design and prototype creation with user input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dirty="0">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72727"/>
                    </a:solidFill>
                  </a:tcPr>
                </a:tc>
                <a:tc>
                  <a:txBody>
                    <a:bodyPr/>
                    <a:lstStyle/>
                    <a:p>
                      <a:pPr algn="just" fontAlgn="b"/>
                      <a:r>
                        <a:rPr lang="en-GB" sz="1800" b="1" i="0" u="none" strike="noStrike" dirty="0">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32689">
                <a:tc>
                  <a:txBody>
                    <a:bodyPr/>
                    <a:lstStyle/>
                    <a:p>
                      <a:pPr algn="just" fontAlgn="b"/>
                      <a:r>
                        <a:rPr lang="en-US" sz="1800" b="1" i="0" u="none" strike="noStrike">
                          <a:solidFill>
                            <a:srgbClr val="000000"/>
                          </a:solidFill>
                          <a:latin typeface="Times New Roman"/>
                        </a:rPr>
                        <a:t>Pilot examination and modification depending on feedback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dirty="0">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dirty="0">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c>
                  <a:txBody>
                    <a:bodyPr/>
                    <a:lstStyle/>
                    <a:p>
                      <a:pPr algn="just" fontAlgn="b"/>
                      <a:r>
                        <a:rPr lang="en-GB" sz="1800" b="1" i="0" u="none" strike="noStrike" dirty="0">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30711">
                <a:tc>
                  <a:txBody>
                    <a:bodyPr/>
                    <a:lstStyle/>
                    <a:p>
                      <a:pPr algn="just" fontAlgn="b"/>
                      <a:r>
                        <a:rPr lang="en-US" sz="1800" b="1" i="0" u="none" strike="noStrike">
                          <a:solidFill>
                            <a:srgbClr val="000000"/>
                          </a:solidFill>
                          <a:latin typeface="Times New Roman"/>
                        </a:rPr>
                        <a:t>Overall escalation across NHS and healthcare institutes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0504D"/>
                    </a:solidFill>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105232">
                <a:tc>
                  <a:txBody>
                    <a:bodyPr/>
                    <a:lstStyle/>
                    <a:p>
                      <a:pPr algn="just" fontAlgn="t"/>
                      <a:r>
                        <a:rPr lang="en-US" sz="1800" b="1" i="0" u="none" strike="noStrike">
                          <a:solidFill>
                            <a:srgbClr val="000000"/>
                          </a:solidFill>
                          <a:latin typeface="Times New Roman"/>
                        </a:rPr>
                        <a:t>Assessment, observation and reporting of consequences</a:t>
                      </a:r>
                    </a:p>
                  </a:txBody>
                  <a:tcPr marL="9525" marR="9525" marT="9525"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fontAlgn="b"/>
                      <a:r>
                        <a:rPr lang="en-GB" sz="1800" b="1" i="0" u="none" strike="noStrike" dirty="0">
                          <a:solidFill>
                            <a:srgbClr val="000000"/>
                          </a:solidFill>
                          <a:latin typeface="Times New Roman"/>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030A0"/>
                    </a:solidFill>
                  </a:tcPr>
                </a:tc>
                <a:extLst>
                  <a:ext uri="{0D108BD9-81ED-4DB2-BD59-A6C34878D82A}">
                    <a16:rowId xmlns:a16="http://schemas.microsoft.com/office/drawing/2014/main" val="10004"/>
                  </a:ext>
                </a:extLst>
              </a:tr>
            </a:tbl>
          </a:graphicData>
        </a:graphic>
      </p:graphicFrame>
      <p:pic>
        <p:nvPicPr>
          <p:cNvPr id="1026" name="Picture 2"/>
          <p:cNvPicPr>
            <a:picLocks noChangeAspect="1" noChangeArrowheads="1"/>
          </p:cNvPicPr>
          <p:nvPr/>
        </p:nvPicPr>
        <p:blipFill>
          <a:blip r:embed="rId2"/>
          <a:srcRect/>
          <a:stretch>
            <a:fillRect/>
          </a:stretch>
        </p:blipFill>
        <p:spPr bwMode="auto">
          <a:xfrm>
            <a:off x="7435191" y="2203404"/>
            <a:ext cx="4400550" cy="3476625"/>
          </a:xfrm>
          <a:prstGeom prst="rect">
            <a:avLst/>
          </a:prstGeom>
          <a:noFill/>
          <a:ln w="9525">
            <a:noFill/>
            <a:miter lim="800000"/>
            <a:headEnd/>
            <a:tailEnd/>
          </a:ln>
          <a:effec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3000" b="-3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0" y="500062"/>
            <a:ext cx="10515600" cy="1325563"/>
          </a:xfrm>
        </p:spPr>
        <p:txBody>
          <a:bodyPr>
            <a:normAutofit/>
          </a:bodyPr>
          <a:lstStyle/>
          <a:p>
            <a:r>
              <a:rPr lang="en-GB" sz="4000" b="1" u="sng" dirty="0">
                <a:solidFill>
                  <a:schemeClr val="bg1"/>
                </a:solidFill>
                <a:effectLst>
                  <a:outerShdw blurRad="38100" dist="38100" dir="2700000" algn="tl">
                    <a:srgbClr val="000000">
                      <a:alpha val="43137"/>
                    </a:srgbClr>
                  </a:outerShdw>
                </a:effectLst>
              </a:rPr>
              <a:t>Partnership Plan</a:t>
            </a:r>
            <a:endParaRPr lang="en-GB" sz="4000" u="sng" dirty="0">
              <a:solidFill>
                <a:schemeClr val="bg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99288" y="1825625"/>
            <a:ext cx="6751320" cy="4351338"/>
          </a:xfrm>
        </p:spPr>
        <p:txBody>
          <a:bodyPr>
            <a:normAutofit lnSpcReduction="10000"/>
          </a:bodyPr>
          <a:lstStyle/>
          <a:p>
            <a:pPr lvl="0" algn="just">
              <a:lnSpc>
                <a:spcPct val="150000"/>
              </a:lnSpc>
            </a:pPr>
            <a:r>
              <a:rPr lang="en-GB" sz="1900" dirty="0">
                <a:solidFill>
                  <a:schemeClr val="bg1"/>
                </a:solidFill>
              </a:rPr>
              <a:t>Main partners comprise of </a:t>
            </a:r>
            <a:r>
              <a:rPr lang="en-GB" sz="1900" b="1" dirty="0">
                <a:solidFill>
                  <a:schemeClr val="bg1"/>
                </a:solidFill>
              </a:rPr>
              <a:t>NHS Trusts, local police, public health groups, Care Quality Commission </a:t>
            </a:r>
            <a:r>
              <a:rPr lang="en-GB" sz="1900" dirty="0">
                <a:solidFill>
                  <a:schemeClr val="bg1"/>
                </a:solidFill>
              </a:rPr>
              <a:t>and </a:t>
            </a:r>
            <a:r>
              <a:rPr lang="en-GB" sz="1900" b="1" dirty="0">
                <a:solidFill>
                  <a:schemeClr val="bg1"/>
                </a:solidFill>
              </a:rPr>
              <a:t>app creators</a:t>
            </a:r>
            <a:r>
              <a:rPr lang="en-GB" sz="1900" dirty="0">
                <a:solidFill>
                  <a:schemeClr val="bg1"/>
                </a:solidFill>
              </a:rPr>
              <a:t>. </a:t>
            </a:r>
          </a:p>
          <a:p>
            <a:pPr lvl="0" algn="just">
              <a:lnSpc>
                <a:spcPct val="150000"/>
              </a:lnSpc>
            </a:pPr>
            <a:r>
              <a:rPr lang="en-GB" sz="1900" dirty="0">
                <a:solidFill>
                  <a:schemeClr val="bg1"/>
                </a:solidFill>
              </a:rPr>
              <a:t>Coordination confirms both policy adherence and technological agility</a:t>
            </a:r>
          </a:p>
          <a:p>
            <a:pPr lvl="0" algn="just">
              <a:lnSpc>
                <a:spcPct val="150000"/>
              </a:lnSpc>
            </a:pPr>
            <a:r>
              <a:rPr lang="en-GB" sz="1900" dirty="0">
                <a:solidFill>
                  <a:schemeClr val="bg1"/>
                </a:solidFill>
              </a:rPr>
              <a:t>Staffs and unions will support in encouraging employees involvement and feedback</a:t>
            </a:r>
          </a:p>
          <a:p>
            <a:pPr lvl="0" algn="just">
              <a:lnSpc>
                <a:spcPct val="150000"/>
              </a:lnSpc>
            </a:pPr>
            <a:r>
              <a:rPr lang="en-GB" sz="1900" dirty="0">
                <a:solidFill>
                  <a:schemeClr val="bg1"/>
                </a:solidFill>
              </a:rPr>
              <a:t>Coordination develop legitimacy, widen description and encourage achievable emergency response incorporation (</a:t>
            </a:r>
            <a:r>
              <a:rPr lang="en-GB" sz="1900" dirty="0" err="1">
                <a:solidFill>
                  <a:schemeClr val="bg1"/>
                </a:solidFill>
              </a:rPr>
              <a:t>Sinopoli</a:t>
            </a:r>
            <a:r>
              <a:rPr lang="en-GB" sz="1900" dirty="0">
                <a:solidFill>
                  <a:schemeClr val="bg1"/>
                </a:solidFill>
              </a:rPr>
              <a:t> et al., 2018). </a:t>
            </a:r>
          </a:p>
          <a:p>
            <a:pPr algn="just"/>
            <a:endParaRPr lang="en-GB" dirty="0">
              <a:solidFill>
                <a:schemeClr val="bg1"/>
              </a:solidFill>
            </a:endParaRPr>
          </a:p>
        </p:txBody>
      </p:sp>
      <p:pic>
        <p:nvPicPr>
          <p:cNvPr id="4" name="Picture 3" descr="images (4).jpg"/>
          <p:cNvPicPr>
            <a:picLocks noChangeAspect="1"/>
          </p:cNvPicPr>
          <p:nvPr/>
        </p:nvPicPr>
        <p:blipFill>
          <a:blip r:embed="rId3"/>
          <a:stretch>
            <a:fillRect/>
          </a:stretch>
        </p:blipFill>
        <p:spPr>
          <a:xfrm>
            <a:off x="7917053" y="2348456"/>
            <a:ext cx="3773251" cy="25109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pattFill prst="dkUpDiag">
          <a:fgClr>
            <a:srgbClr val="FFFFFF">
              <a:shade val="85000"/>
            </a:srgbClr>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2973"/>
            <a:ext cx="10515600" cy="1325563"/>
          </a:xfrm>
        </p:spPr>
        <p:txBody>
          <a:bodyPr>
            <a:normAutofit/>
          </a:bodyPr>
          <a:lstStyle/>
          <a:p>
            <a:r>
              <a:rPr lang="en-US" sz="4000" b="1" u="sng" dirty="0">
                <a:effectLst>
                  <a:outerShdw blurRad="38100" dist="38100" dir="2700000" algn="tl">
                    <a:srgbClr val="000000">
                      <a:alpha val="43137"/>
                    </a:srgbClr>
                  </a:outerShdw>
                </a:effectLst>
              </a:rPr>
              <a:t>Critical Evaluation of the Model’s Use</a:t>
            </a:r>
            <a:endParaRPr lang="en-GB" sz="4000"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795858"/>
            <a:ext cx="10515600" cy="5499463"/>
          </a:xfrm>
        </p:spPr>
        <p:txBody>
          <a:bodyPr>
            <a:normAutofit/>
          </a:bodyPr>
          <a:lstStyle/>
          <a:p>
            <a:pPr algn="just">
              <a:lnSpc>
                <a:spcPct val="150000"/>
              </a:lnSpc>
            </a:pPr>
            <a:r>
              <a:rPr lang="en-GB" sz="1800" b="1" dirty="0"/>
              <a:t>Framework</a:t>
            </a:r>
            <a:r>
              <a:rPr lang="en-GB" sz="1800" dirty="0"/>
              <a:t>: </a:t>
            </a:r>
            <a:r>
              <a:rPr lang="en-GB" sz="1800" dirty="0" err="1"/>
              <a:t>SafeCycle</a:t>
            </a:r>
            <a:r>
              <a:rPr lang="en-GB" sz="1800" dirty="0"/>
              <a:t> evaluation implements  </a:t>
            </a:r>
            <a:r>
              <a:rPr lang="en-US" sz="1800" b="1" dirty="0"/>
              <a:t>RE-AIM model</a:t>
            </a:r>
            <a:r>
              <a:rPr lang="en-US" sz="1800" dirty="0"/>
              <a:t>—measuring </a:t>
            </a:r>
            <a:r>
              <a:rPr lang="en-US" sz="1800" i="1" dirty="0"/>
              <a:t>Reach, Effectiveness, Adoption, Implementation,</a:t>
            </a:r>
            <a:r>
              <a:rPr lang="en-US" sz="1800" dirty="0"/>
              <a:t> and </a:t>
            </a:r>
            <a:r>
              <a:rPr lang="en-US" sz="1800" i="1" dirty="0"/>
              <a:t>Maintenance </a:t>
            </a:r>
            <a:r>
              <a:rPr lang="en-GB" sz="1800" b="1" dirty="0"/>
              <a:t>mixed method strategy</a:t>
            </a:r>
            <a:r>
              <a:rPr lang="en-GB" sz="1800" dirty="0"/>
              <a:t>, at baseline 3 months and 6 months</a:t>
            </a:r>
          </a:p>
          <a:p>
            <a:pPr algn="just">
              <a:lnSpc>
                <a:spcPct val="150000"/>
              </a:lnSpc>
            </a:pPr>
            <a:r>
              <a:rPr lang="en-US" sz="1800" b="1" dirty="0"/>
              <a:t>Quantitiave indicators</a:t>
            </a:r>
            <a:r>
              <a:rPr lang="en-US" sz="1800" dirty="0"/>
              <a:t>: </a:t>
            </a:r>
            <a:r>
              <a:rPr lang="en-GB" sz="1800" dirty="0"/>
              <a:t>≥30% increase in perceived safety measure through Safety Perception Index), ≥25% reduction is reported anxiety (via </a:t>
            </a:r>
            <a:r>
              <a:rPr lang="en-GB" sz="1800" b="1" dirty="0"/>
              <a:t>GAD-7</a:t>
            </a:r>
            <a:r>
              <a:rPr lang="en-GB" sz="1800" dirty="0"/>
              <a:t>) and ≥20% improvement in wellbeing </a:t>
            </a:r>
          </a:p>
          <a:p>
            <a:pPr lvl="0" algn="just">
              <a:lnSpc>
                <a:spcPct val="150000"/>
              </a:lnSpc>
            </a:pPr>
            <a:r>
              <a:rPr lang="en-GB" sz="1800" b="1" dirty="0"/>
              <a:t>Major indicators </a:t>
            </a:r>
            <a:r>
              <a:rPr lang="en-GB" sz="1800" dirty="0"/>
              <a:t>– app involvement rate, anxiety minimising metrics, panic alert switching , users communicate safety guarantee and focus minimising metrics (</a:t>
            </a:r>
            <a:r>
              <a:rPr lang="en-GB" sz="1800" dirty="0" err="1"/>
              <a:t>Hlainget</a:t>
            </a:r>
            <a:r>
              <a:rPr lang="en-GB" sz="1800" dirty="0"/>
              <a:t> al., 2019)..</a:t>
            </a:r>
          </a:p>
          <a:p>
            <a:pPr lvl="0" algn="just">
              <a:lnSpc>
                <a:spcPct val="150000"/>
              </a:lnSpc>
            </a:pPr>
            <a:r>
              <a:rPr lang="en-GB" sz="1800" b="1" dirty="0"/>
              <a:t>Qualitative feedback</a:t>
            </a:r>
            <a:r>
              <a:rPr lang="en-GB" sz="1800" dirty="0"/>
              <a:t>: Focused group and semi-structured interview explore user satisfaction, organisational and suability to ensure understanding of digital adoption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86070" y="255795"/>
            <a:ext cx="10515600" cy="1325563"/>
          </a:xfrm>
        </p:spPr>
        <p:txBody>
          <a:bodyPr>
            <a:normAutofit/>
          </a:bodyPr>
          <a:lstStyle/>
          <a:p>
            <a:r>
              <a:rPr lang="en-GB" sz="4000" b="1" u="sng" dirty="0">
                <a:effectLst>
                  <a:outerShdw blurRad="38100" dist="38100" dir="2700000" algn="tl">
                    <a:srgbClr val="000000">
                      <a:alpha val="43137"/>
                    </a:srgbClr>
                  </a:outerShdw>
                </a:effectLst>
              </a:rPr>
              <a:t>Theoretical Summary</a:t>
            </a:r>
            <a:endParaRPr lang="en-GB" sz="4000"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95199"/>
            <a:ext cx="10515600" cy="4351338"/>
          </a:xfrm>
        </p:spPr>
        <p:txBody>
          <a:bodyPr/>
          <a:lstStyle/>
          <a:p>
            <a:pPr lvl="0" algn="just">
              <a:lnSpc>
                <a:spcPct val="150000"/>
              </a:lnSpc>
            </a:pPr>
            <a:r>
              <a:rPr lang="en-GB" sz="1800" dirty="0"/>
              <a:t>PRECEDE–PROCEED supports this by framing recognition, incorporation and consequence assessment. </a:t>
            </a:r>
          </a:p>
          <a:p>
            <a:pPr lvl="0" algn="just">
              <a:lnSpc>
                <a:spcPct val="150000"/>
              </a:lnSpc>
            </a:pPr>
            <a:r>
              <a:rPr lang="en-GB" sz="1800" dirty="0"/>
              <a:t>The COM-B approach confirms </a:t>
            </a:r>
            <a:r>
              <a:rPr lang="en-GB" sz="1800" dirty="0" err="1"/>
              <a:t>SafeCycle</a:t>
            </a:r>
            <a:r>
              <a:rPr lang="en-GB" sz="1800" dirty="0"/>
              <a:t> satisfies behavioural foundation of unprotected travel and workplace anxiety (</a:t>
            </a:r>
            <a:r>
              <a:rPr lang="en-GB" sz="1800" dirty="0" err="1"/>
              <a:t>Lecca</a:t>
            </a:r>
            <a:r>
              <a:rPr lang="en-GB" sz="1800" dirty="0"/>
              <a:t> et al., 2023).</a:t>
            </a:r>
          </a:p>
          <a:p>
            <a:pPr lvl="0" algn="just">
              <a:lnSpc>
                <a:spcPct val="150000"/>
              </a:lnSpc>
            </a:pPr>
            <a:r>
              <a:rPr lang="en-GB" sz="1800" dirty="0"/>
              <a:t>This theory accelerated method improves expandability and repeatability in same employees health and development programs. </a:t>
            </a:r>
          </a:p>
          <a:p>
            <a:pPr algn="just"/>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2"/>
          <a:srcRect/>
          <a:stretch>
            <a:fillRect/>
          </a:stretch>
        </p:blipFill>
        <p:spPr bwMode="auto">
          <a:xfrm>
            <a:off x="0" y="0"/>
            <a:ext cx="12934950" cy="6886575"/>
          </a:xfrm>
          <a:prstGeom prst="rect">
            <a:avLst/>
          </a:prstGeom>
          <a:noFill/>
          <a:ln w="9525">
            <a:noFill/>
            <a:miter lim="800000"/>
            <a:headEnd/>
            <a:tailEnd/>
          </a:ln>
          <a:effectLst/>
        </p:spPr>
      </p:pic>
      <p:sp>
        <p:nvSpPr>
          <p:cNvPr id="3" name="Content Placeholder 2"/>
          <p:cNvSpPr>
            <a:spLocks noGrp="1"/>
          </p:cNvSpPr>
          <p:nvPr>
            <p:ph idx="1"/>
          </p:nvPr>
        </p:nvSpPr>
        <p:spPr>
          <a:xfrm>
            <a:off x="5555648" y="1818907"/>
            <a:ext cx="7264400" cy="5308599"/>
          </a:xfrm>
        </p:spPr>
        <p:txBody>
          <a:bodyPr>
            <a:normAutofit/>
          </a:bodyPr>
          <a:lstStyle/>
          <a:p>
            <a:pPr lvl="0" algn="just">
              <a:lnSpc>
                <a:spcPct val="150000"/>
              </a:lnSpc>
            </a:pPr>
            <a:r>
              <a:rPr lang="en-GB" sz="1800" b="1" dirty="0" err="1"/>
              <a:t>Safecycle</a:t>
            </a:r>
            <a:r>
              <a:rPr lang="en-GB" sz="1800" b="1" dirty="0"/>
              <a:t> </a:t>
            </a:r>
            <a:r>
              <a:rPr lang="en-GB" sz="1800" dirty="0"/>
              <a:t>is created methodologically with the inclusion of PRECEDE–PROCEED and COM-B approaches to motivate attitudinal transformation and quantifiable wellbeing consequences (Anderson et al., 2023). </a:t>
            </a:r>
          </a:p>
          <a:p>
            <a:pPr lvl="0" algn="just">
              <a:lnSpc>
                <a:spcPct val="150000"/>
              </a:lnSpc>
            </a:pPr>
            <a:r>
              <a:rPr lang="en-GB" sz="1800" dirty="0"/>
              <a:t>A successive incorporation and huge assessment plan confirms successful, ethical and sustainable adoption into the UK workforce’s wellbeing programs (</a:t>
            </a:r>
            <a:r>
              <a:rPr lang="en-GB" sz="1800" dirty="0" err="1"/>
              <a:t>Lecca</a:t>
            </a:r>
            <a:r>
              <a:rPr lang="en-GB" sz="1800" dirty="0"/>
              <a:t> et al., 2023). </a:t>
            </a:r>
          </a:p>
          <a:p>
            <a:pPr lvl="0" algn="just">
              <a:lnSpc>
                <a:spcPct val="150000"/>
              </a:lnSpc>
            </a:pPr>
            <a:r>
              <a:rPr lang="en-GB" sz="1800" dirty="0"/>
              <a:t>The intervention strengthens female employees by developing their capability(insight), opportunity(access to tools) and motivation(dependability)</a:t>
            </a:r>
          </a:p>
        </p:txBody>
      </p:sp>
      <p:sp>
        <p:nvSpPr>
          <p:cNvPr id="6" name="Title 1"/>
          <p:cNvSpPr>
            <a:spLocks noGrp="1"/>
          </p:cNvSpPr>
          <p:nvPr>
            <p:ph type="title"/>
          </p:nvPr>
        </p:nvSpPr>
        <p:spPr>
          <a:xfrm>
            <a:off x="6467475" y="252413"/>
            <a:ext cx="6261100" cy="1325563"/>
          </a:xfrm>
        </p:spPr>
        <p:txBody>
          <a:bodyPr>
            <a:normAutofit/>
          </a:bodyPr>
          <a:lstStyle/>
          <a:p>
            <a:pPr algn="ctr"/>
            <a:r>
              <a:rPr lang="en-US" sz="4000" b="1" u="sng" dirty="0">
                <a:effectLst>
                  <a:outerShdw blurRad="38100" dist="38100" dir="2700000" algn="tl">
                    <a:srgbClr val="000000">
                      <a:alpha val="43137"/>
                    </a:srgbClr>
                  </a:outerShdw>
                </a:effectLst>
              </a:rPr>
              <a:t>Section Summary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srcRect/>
          <a:stretch>
            <a:fillRect/>
          </a:stretch>
        </p:blipFill>
        <p:spPr bwMode="auto">
          <a:xfrm>
            <a:off x="0" y="1"/>
            <a:ext cx="12192000" cy="6858000"/>
          </a:xfrm>
          <a:prstGeom prst="rect">
            <a:avLst/>
          </a:prstGeom>
          <a:ln>
            <a:headEnd/>
            <a:tailEnd/>
          </a:ln>
        </p:spPr>
        <p:style>
          <a:lnRef idx="2">
            <a:schemeClr val="accent4">
              <a:shade val="50000"/>
            </a:schemeClr>
          </a:lnRef>
          <a:fillRef idx="1">
            <a:schemeClr val="accent4"/>
          </a:fillRef>
          <a:effectRef idx="0">
            <a:schemeClr val="accent4"/>
          </a:effectRef>
          <a:fontRef idx="minor">
            <a:schemeClr val="lt1"/>
          </a:fontRef>
        </p:style>
      </p:pic>
      <p:sp>
        <p:nvSpPr>
          <p:cNvPr id="2" name="Title 1"/>
          <p:cNvSpPr>
            <a:spLocks noGrp="1"/>
          </p:cNvSpPr>
          <p:nvPr>
            <p:ph type="title"/>
          </p:nvPr>
        </p:nvSpPr>
        <p:spPr>
          <a:xfrm>
            <a:off x="3505200" y="1460501"/>
            <a:ext cx="7391400" cy="3276600"/>
          </a:xfrm>
        </p:spPr>
        <p:style>
          <a:lnRef idx="2">
            <a:schemeClr val="dk1">
              <a:shade val="50000"/>
            </a:schemeClr>
          </a:lnRef>
          <a:fillRef idx="1">
            <a:schemeClr val="dk1"/>
          </a:fillRef>
          <a:effectRef idx="0">
            <a:schemeClr val="dk1"/>
          </a:effectRef>
          <a:fontRef idx="minor">
            <a:schemeClr val="lt1"/>
          </a:fontRef>
        </p:style>
        <p:txBody>
          <a:bodyPr>
            <a:normAutofit/>
          </a:bodyPr>
          <a:lstStyle/>
          <a:p>
            <a:pPr algn="ctr"/>
            <a:r>
              <a:rPr lang="en-GB" b="1" dirty="0"/>
              <a:t>MEMBER 3 – Barriers, Stakeholders, and Ethics</a:t>
            </a:r>
            <a:br>
              <a:rPr lang="en-GB" b="1" dirty="0"/>
            </a:br>
            <a:br>
              <a:rPr lang="en-GB" b="1" dirty="0"/>
            </a:br>
            <a:r>
              <a:rPr lang="en-GB" sz="2000" b="1" dirty="0"/>
              <a:t>STUDENT NAME: SMRUTI JAYESHKUMAR PATEL</a:t>
            </a:r>
            <a:br>
              <a:rPr lang="en-GB" sz="2000" b="1" dirty="0"/>
            </a:br>
            <a:r>
              <a:rPr lang="en-GB" sz="2000" b="1" dirty="0"/>
              <a:t>STUDENT ID: 2430369</a:t>
            </a:r>
            <a:endParaRPr lang="en-GB" sz="2000" dirty="0"/>
          </a:p>
        </p:txBody>
      </p:sp>
      <p:sp>
        <p:nvSpPr>
          <p:cNvPr id="4" name="Rounded Rectangle 3"/>
          <p:cNvSpPr/>
          <p:nvPr/>
        </p:nvSpPr>
        <p:spPr>
          <a:xfrm>
            <a:off x="1625600" y="254000"/>
            <a:ext cx="1231900" cy="6273800"/>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4177" y="82800"/>
            <a:ext cx="10515600" cy="1325563"/>
          </a:xfrm>
        </p:spPr>
        <p:txBody>
          <a:bodyPr>
            <a:normAutofit/>
          </a:bodyPr>
          <a:lstStyle/>
          <a:p>
            <a:r>
              <a:rPr lang="en-GB" sz="4000" b="1" u="sng" dirty="0">
                <a:effectLst>
                  <a:outerShdw blurRad="38100" dist="38100" dir="2700000" algn="tl">
                    <a:srgbClr val="000000">
                      <a:alpha val="43137"/>
                    </a:srgbClr>
                  </a:outerShdw>
                </a:effectLst>
              </a:rPr>
              <a:t>Stakeholder Identification</a:t>
            </a:r>
          </a:p>
        </p:txBody>
      </p:sp>
      <p:sp>
        <p:nvSpPr>
          <p:cNvPr id="3" name="Content Placeholder 2"/>
          <p:cNvSpPr>
            <a:spLocks noGrp="1"/>
          </p:cNvSpPr>
          <p:nvPr>
            <p:ph idx="1"/>
          </p:nvPr>
        </p:nvSpPr>
        <p:spPr>
          <a:xfrm>
            <a:off x="368300" y="1408363"/>
            <a:ext cx="5626100" cy="5930899"/>
          </a:xfrm>
        </p:spPr>
        <p:txBody>
          <a:bodyPr>
            <a:normAutofit/>
          </a:bodyPr>
          <a:lstStyle/>
          <a:p>
            <a:pPr lvl="0" algn="just">
              <a:lnSpc>
                <a:spcPct val="150000"/>
              </a:lnSpc>
            </a:pPr>
            <a:r>
              <a:rPr lang="en-GB" sz="1900" dirty="0"/>
              <a:t>The key stakeholders are female night-shift workers, NHS Trusts, care agencies, local police, app developers, and public health authorities(Moore and </a:t>
            </a:r>
            <a:r>
              <a:rPr lang="en-GB" sz="1900" dirty="0" err="1"/>
              <a:t>Ballardie</a:t>
            </a:r>
            <a:r>
              <a:rPr lang="en-GB" sz="1900" dirty="0"/>
              <a:t>, 2024).</a:t>
            </a:r>
          </a:p>
          <a:p>
            <a:pPr lvl="0" algn="just">
              <a:lnSpc>
                <a:spcPct val="150000"/>
              </a:lnSpc>
            </a:pPr>
            <a:r>
              <a:rPr lang="en-GB" sz="1900" dirty="0"/>
              <a:t>Each stakeholders plays the important role and employees ensure adoption, user derive app engagement and policymakers enabled sustainability(</a:t>
            </a:r>
            <a:r>
              <a:rPr lang="en-GB" sz="1900" dirty="0" err="1"/>
              <a:t>Guo</a:t>
            </a:r>
            <a:r>
              <a:rPr lang="en-GB" sz="1900" dirty="0"/>
              <a:t> and Li, 2025)</a:t>
            </a:r>
          </a:p>
          <a:p>
            <a:pPr lvl="0" algn="just">
              <a:lnSpc>
                <a:spcPct val="150000"/>
              </a:lnSpc>
            </a:pPr>
            <a:r>
              <a:rPr lang="en-GB" sz="1900" dirty="0"/>
              <a:t>Collaboration ensure user needs are prioritised legal standards are upheld and they intervention and align with wellbeing objective and national safety   </a:t>
            </a:r>
          </a:p>
          <a:p>
            <a:pPr algn="just"/>
            <a:endParaRPr lang="en-GB" dirty="0"/>
          </a:p>
        </p:txBody>
      </p:sp>
      <p:pic>
        <p:nvPicPr>
          <p:cNvPr id="6" name="Picture 5">
            <a:extLst>
              <a:ext uri="{FF2B5EF4-FFF2-40B4-BE49-F238E27FC236}">
                <a16:creationId xmlns:a16="http://schemas.microsoft.com/office/drawing/2014/main" id="{1B66E1CF-BF62-47AB-84E2-5C765861FB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65902" y="1318661"/>
            <a:ext cx="4880009" cy="446612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D72E83">
            <a:alpha val="35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5694" y="113899"/>
            <a:ext cx="10515600" cy="1325563"/>
          </a:xfrm>
        </p:spPr>
        <p:txBody>
          <a:bodyPr/>
          <a:lstStyle/>
          <a:p>
            <a:r>
              <a:rPr lang="en-GB" sz="4000" b="1" u="sng" dirty="0">
                <a:effectLst>
                  <a:outerShdw blurRad="38100" dist="38100" dir="2700000" algn="tl">
                    <a:srgbClr val="000000">
                      <a:alpha val="43137"/>
                    </a:srgbClr>
                  </a:outerShdw>
                </a:effectLst>
              </a:rPr>
              <a:t>Stakeholder Map Visual</a:t>
            </a:r>
            <a:br>
              <a:rPr lang="en-GB" b="1" dirty="0"/>
            </a:br>
            <a:endParaRPr lang="en-GB" b="1" dirty="0"/>
          </a:p>
        </p:txBody>
      </p:sp>
      <p:pic>
        <p:nvPicPr>
          <p:cNvPr id="8194" name="Picture 2"/>
          <p:cNvPicPr>
            <a:picLocks noChangeAspect="1" noChangeArrowheads="1"/>
          </p:cNvPicPr>
          <p:nvPr/>
        </p:nvPicPr>
        <p:blipFill>
          <a:blip r:embed="rId2"/>
          <a:srcRect/>
          <a:stretch>
            <a:fillRect/>
          </a:stretch>
        </p:blipFill>
        <p:spPr bwMode="auto">
          <a:xfrm>
            <a:off x="220178" y="989647"/>
            <a:ext cx="5981700" cy="5687077"/>
          </a:xfrm>
          <a:prstGeom prst="rect">
            <a:avLst/>
          </a:prstGeom>
          <a:noFill/>
          <a:ln w="9525">
            <a:noFill/>
            <a:miter lim="800000"/>
            <a:headEnd/>
            <a:tailEnd/>
          </a:ln>
          <a:effectLst/>
        </p:spPr>
      </p:pic>
      <p:pic>
        <p:nvPicPr>
          <p:cNvPr id="8195" name="Picture 3"/>
          <p:cNvPicPr>
            <a:picLocks noChangeAspect="1" noChangeArrowheads="1"/>
          </p:cNvPicPr>
          <p:nvPr/>
        </p:nvPicPr>
        <p:blipFill>
          <a:blip r:embed="rId3"/>
          <a:srcRect/>
          <a:stretch>
            <a:fillRect/>
          </a:stretch>
        </p:blipFill>
        <p:spPr bwMode="auto">
          <a:xfrm>
            <a:off x="6298398" y="1018523"/>
            <a:ext cx="5816600" cy="5687077"/>
          </a:xfrm>
          <a:prstGeom prst="rect">
            <a:avLst/>
          </a:prstGeom>
          <a:noFill/>
          <a:ln w="9525">
            <a:noFill/>
            <a:miter lim="800000"/>
            <a:headEnd/>
            <a:tailEnd/>
          </a:ln>
          <a:effec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alpha val="56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4893" y="-68263"/>
            <a:ext cx="10515600" cy="1325563"/>
          </a:xfrm>
        </p:spPr>
        <p:txBody>
          <a:bodyPr>
            <a:normAutofit/>
          </a:bodyPr>
          <a:lstStyle/>
          <a:p>
            <a:r>
              <a:rPr lang="en-GB" sz="4000" b="1" u="sng" dirty="0">
                <a:effectLst>
                  <a:outerShdw blurRad="38100" dist="38100" dir="2700000" algn="tl">
                    <a:srgbClr val="000000">
                      <a:alpha val="43137"/>
                    </a:srgbClr>
                  </a:outerShdw>
                </a:effectLst>
              </a:rPr>
              <a:t>Key Barriers</a:t>
            </a:r>
          </a:p>
        </p:txBody>
      </p:sp>
      <p:graphicFrame>
        <p:nvGraphicFramePr>
          <p:cNvPr id="5" name="Diagram 4"/>
          <p:cNvGraphicFramePr/>
          <p:nvPr>
            <p:extLst>
              <p:ext uri="{D42A27DB-BD31-4B8C-83A1-F6EECF244321}">
                <p14:modId xmlns:p14="http://schemas.microsoft.com/office/powerpoint/2010/main" val="1133486209"/>
              </p:ext>
            </p:extLst>
          </p:nvPr>
        </p:nvGraphicFramePr>
        <p:xfrm>
          <a:off x="838200" y="1257300"/>
          <a:ext cx="10515600" cy="5600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alpha val="37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85993"/>
            <a:ext cx="10515600" cy="1325563"/>
          </a:xfrm>
        </p:spPr>
        <p:txBody>
          <a:bodyPr>
            <a:normAutofit/>
          </a:bodyPr>
          <a:lstStyle/>
          <a:p>
            <a:r>
              <a:rPr lang="en-GB" sz="4000" b="1" u="sng" dirty="0">
                <a:effectLst>
                  <a:outerShdw blurRad="38100" dist="38100" dir="2700000" algn="tl">
                    <a:srgbClr val="000000">
                      <a:alpha val="43137"/>
                    </a:srgbClr>
                  </a:outerShdw>
                </a:effectLst>
              </a:rPr>
              <a:t>Ethical Issues</a:t>
            </a:r>
          </a:p>
        </p:txBody>
      </p:sp>
      <p:graphicFrame>
        <p:nvGraphicFramePr>
          <p:cNvPr id="4" name="Diagram 3"/>
          <p:cNvGraphicFramePr/>
          <p:nvPr>
            <p:extLst>
              <p:ext uri="{D42A27DB-BD31-4B8C-83A1-F6EECF244321}">
                <p14:modId xmlns:p14="http://schemas.microsoft.com/office/powerpoint/2010/main" val="3229987938"/>
              </p:ext>
            </p:extLst>
          </p:nvPr>
        </p:nvGraphicFramePr>
        <p:xfrm>
          <a:off x="625642" y="1280293"/>
          <a:ext cx="8191500" cy="5346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images (11).jpg"/>
          <p:cNvPicPr>
            <a:picLocks noChangeAspect="1"/>
          </p:cNvPicPr>
          <p:nvPr/>
        </p:nvPicPr>
        <p:blipFill>
          <a:blip r:embed="rId7"/>
          <a:stretch>
            <a:fillRect/>
          </a:stretch>
        </p:blipFill>
        <p:spPr>
          <a:xfrm>
            <a:off x="9303816" y="5849184"/>
            <a:ext cx="2705069" cy="922823"/>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2000"/>
            <a:lum/>
          </a:blip>
          <a:srcRect/>
          <a:tile tx="0" ty="0" sx="100000" sy="100000" flip="none" algn="tl"/>
        </a:blip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a:stretch>
            <a:fillRect/>
          </a:stretch>
        </p:blipFill>
        <p:spPr bwMode="auto">
          <a:xfrm>
            <a:off x="0" y="-19050"/>
            <a:ext cx="12192000" cy="6877050"/>
          </a:xfrm>
          <a:prstGeom prst="rect">
            <a:avLst/>
          </a:prstGeom>
          <a:noFill/>
          <a:ln w="9525">
            <a:noFill/>
            <a:miter lim="800000"/>
            <a:headEnd/>
            <a:tailEnd/>
          </a:ln>
          <a:effectLst/>
        </p:spPr>
      </p:pic>
      <p:sp>
        <p:nvSpPr>
          <p:cNvPr id="2" name="Title 1"/>
          <p:cNvSpPr>
            <a:spLocks noGrp="1"/>
          </p:cNvSpPr>
          <p:nvPr>
            <p:ph type="title"/>
          </p:nvPr>
        </p:nvSpPr>
        <p:spPr>
          <a:xfrm>
            <a:off x="664143" y="477913"/>
            <a:ext cx="6303210" cy="1325563"/>
          </a:xfrm>
          <a:ln/>
        </p:spPr>
        <p:style>
          <a:lnRef idx="2">
            <a:schemeClr val="dk1"/>
          </a:lnRef>
          <a:fillRef idx="1">
            <a:schemeClr val="lt1"/>
          </a:fillRef>
          <a:effectRef idx="0">
            <a:schemeClr val="dk1"/>
          </a:effectRef>
          <a:fontRef idx="minor">
            <a:schemeClr val="dk1"/>
          </a:fontRef>
        </p:style>
        <p:txBody>
          <a:bodyPr>
            <a:noAutofit/>
          </a:bodyPr>
          <a:lstStyle/>
          <a:p>
            <a:r>
              <a:rPr lang="en-GB" sz="4000" b="1" u="sng" dirty="0">
                <a:solidFill>
                  <a:schemeClr val="tx1"/>
                </a:solidFill>
                <a:effectLst>
                  <a:outerShdw blurRad="38100" dist="38100" dir="2700000" algn="tl">
                    <a:srgbClr val="000000">
                      <a:alpha val="43137"/>
                    </a:srgbClr>
                  </a:outerShdw>
                </a:effectLst>
              </a:rPr>
              <a:t>Privacy Mitigation Strategies</a:t>
            </a:r>
          </a:p>
        </p:txBody>
      </p:sp>
      <p:sp>
        <p:nvSpPr>
          <p:cNvPr id="3" name="Content Placeholder 2"/>
          <p:cNvSpPr>
            <a:spLocks noGrp="1"/>
          </p:cNvSpPr>
          <p:nvPr>
            <p:ph idx="1"/>
          </p:nvPr>
        </p:nvSpPr>
        <p:spPr>
          <a:xfrm>
            <a:off x="664143" y="2300438"/>
            <a:ext cx="10621745" cy="3686475"/>
          </a:xfrm>
        </p:spPr>
        <p:style>
          <a:lnRef idx="3">
            <a:schemeClr val="lt1"/>
          </a:lnRef>
          <a:fillRef idx="1">
            <a:schemeClr val="accent2"/>
          </a:fillRef>
          <a:effectRef idx="1">
            <a:schemeClr val="accent2"/>
          </a:effectRef>
          <a:fontRef idx="minor">
            <a:schemeClr val="lt1"/>
          </a:fontRef>
        </p:style>
        <p:txBody>
          <a:bodyPr>
            <a:normAutofit/>
          </a:bodyPr>
          <a:lstStyle/>
          <a:p>
            <a:pPr lvl="0" algn="just">
              <a:lnSpc>
                <a:spcPct val="170000"/>
              </a:lnSpc>
            </a:pPr>
            <a:r>
              <a:rPr lang="en-GB" sz="1800" dirty="0" err="1"/>
              <a:t>SafeCycle</a:t>
            </a:r>
            <a:r>
              <a:rPr lang="en-GB" sz="1800" dirty="0"/>
              <a:t> will implement explicit opt in consent for GPS tracking which allow customers to activate or deactivate features anytime and anywhere (</a:t>
            </a:r>
            <a:r>
              <a:rPr lang="en-GB" sz="1800" dirty="0" err="1"/>
              <a:t>Ferrando</a:t>
            </a:r>
            <a:r>
              <a:rPr lang="en-GB" sz="1800" dirty="0"/>
              <a:t> et al., 2025)</a:t>
            </a:r>
          </a:p>
          <a:p>
            <a:pPr lvl="0" algn="just">
              <a:lnSpc>
                <a:spcPct val="170000"/>
              </a:lnSpc>
            </a:pPr>
            <a:r>
              <a:rPr lang="en-GB" sz="1800" dirty="0"/>
              <a:t>Data in </a:t>
            </a:r>
            <a:r>
              <a:rPr lang="en-GB" sz="1800" dirty="0" err="1"/>
              <a:t>SafeCycle</a:t>
            </a:r>
            <a:r>
              <a:rPr lang="en-GB" sz="1800" dirty="0"/>
              <a:t> will stored </a:t>
            </a:r>
            <a:r>
              <a:rPr lang="en-GB" sz="1800" dirty="0" err="1"/>
              <a:t>anonymised</a:t>
            </a:r>
            <a:r>
              <a:rPr lang="en-GB" sz="1800" dirty="0"/>
              <a:t>, encrypted format and aggregated data for reporting rather than individuals tracking </a:t>
            </a:r>
          </a:p>
          <a:p>
            <a:pPr lvl="0" algn="just">
              <a:lnSpc>
                <a:spcPct val="170000"/>
              </a:lnSpc>
            </a:pPr>
            <a:r>
              <a:rPr lang="en-GB" sz="1800" dirty="0"/>
              <a:t>Transparent communication on data utilisation will strengths user confidence as well as ethical credibility (Hansen and Pedersen, 2024)</a:t>
            </a:r>
          </a:p>
          <a:p>
            <a:pPr algn="just"/>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5">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2090" y="0"/>
            <a:ext cx="10515600" cy="1325563"/>
          </a:xfrm>
        </p:spPr>
        <p:txBody>
          <a:bodyPr>
            <a:normAutofit/>
          </a:bodyPr>
          <a:lstStyle/>
          <a:p>
            <a:r>
              <a:rPr lang="en-GB" sz="4000" b="1" u="sng" dirty="0">
                <a:effectLst>
                  <a:outerShdw blurRad="38100" dist="38100" dir="2700000" algn="tl">
                    <a:srgbClr val="000000">
                      <a:alpha val="43137"/>
                    </a:srgbClr>
                  </a:outerShdw>
                </a:effectLst>
              </a:rPr>
              <a:t>Legal Framework</a:t>
            </a:r>
          </a:p>
        </p:txBody>
      </p:sp>
      <p:sp>
        <p:nvSpPr>
          <p:cNvPr id="3" name="Content Placeholder 2"/>
          <p:cNvSpPr>
            <a:spLocks noGrp="1"/>
          </p:cNvSpPr>
          <p:nvPr>
            <p:ph idx="1"/>
          </p:nvPr>
        </p:nvSpPr>
        <p:spPr>
          <a:xfrm>
            <a:off x="152400" y="1150620"/>
            <a:ext cx="5943600" cy="5524500"/>
          </a:xfrm>
        </p:spPr>
        <p:txBody>
          <a:bodyPr>
            <a:normAutofit fontScale="92500" lnSpcReduction="10000"/>
          </a:bodyPr>
          <a:lstStyle/>
          <a:p>
            <a:pPr lvl="0" algn="just">
              <a:lnSpc>
                <a:spcPct val="150000"/>
              </a:lnSpc>
            </a:pPr>
            <a:r>
              <a:rPr lang="en-GB" sz="1900" dirty="0"/>
              <a:t>Data governance:  NHS trust act as data controllers, while </a:t>
            </a:r>
            <a:r>
              <a:rPr lang="en-GB" sz="1900" dirty="0" err="1"/>
              <a:t>SafeCycle’s</a:t>
            </a:r>
            <a:r>
              <a:rPr lang="en-GB" sz="1900" dirty="0"/>
              <a:t> </a:t>
            </a:r>
            <a:r>
              <a:rPr lang="en-GB" sz="1900" dirty="0" err="1"/>
              <a:t>delvoper</a:t>
            </a:r>
            <a:r>
              <a:rPr lang="en-GB" sz="1900" dirty="0"/>
              <a:t> function as data processor. An intervention includes with UK GDPR (2018) and data protection act (2018) to protect user information (</a:t>
            </a:r>
            <a:r>
              <a:rPr lang="en-GB" sz="1900" dirty="0" err="1"/>
              <a:t>Ferrando</a:t>
            </a:r>
            <a:r>
              <a:rPr lang="en-GB" sz="1900" dirty="0"/>
              <a:t> et al., 2025)</a:t>
            </a:r>
          </a:p>
          <a:p>
            <a:pPr lvl="0" algn="just">
              <a:lnSpc>
                <a:spcPct val="150000"/>
              </a:lnSpc>
            </a:pPr>
            <a:r>
              <a:rPr lang="en-US" sz="1900" dirty="0"/>
              <a:t>Ethic approval: The project will undergo health research authority and institutional ethic board review ensure lawful data handling, user protection </a:t>
            </a:r>
            <a:r>
              <a:rPr lang="en-US" sz="1900" dirty="0" err="1"/>
              <a:t>andtransparency</a:t>
            </a:r>
            <a:r>
              <a:rPr lang="en-US" sz="1900" dirty="0"/>
              <a:t>   </a:t>
            </a:r>
            <a:endParaRPr lang="en-GB" sz="1900" dirty="0"/>
          </a:p>
          <a:p>
            <a:pPr lvl="0" algn="just">
              <a:lnSpc>
                <a:spcPct val="150000"/>
              </a:lnSpc>
            </a:pPr>
            <a:r>
              <a:rPr lang="en-GB" sz="1900" dirty="0"/>
              <a:t>The Equality Act (2010) ensure accessibility as well as non-discrimination for all customers </a:t>
            </a:r>
          </a:p>
          <a:p>
            <a:pPr lvl="0" algn="just">
              <a:lnSpc>
                <a:spcPct val="150000"/>
              </a:lnSpc>
            </a:pPr>
            <a:r>
              <a:rPr lang="en-GB" sz="1900" dirty="0"/>
              <a:t>Legal adherence improve accountability and enabling </a:t>
            </a:r>
            <a:r>
              <a:rPr lang="en-GB" sz="1900" dirty="0" err="1"/>
              <a:t>SafeCycle</a:t>
            </a:r>
            <a:r>
              <a:rPr lang="en-GB" sz="1900" dirty="0"/>
              <a:t> to effectively integrate safety into NHS as well as care setting </a:t>
            </a:r>
          </a:p>
          <a:p>
            <a:pPr algn="just"/>
            <a:endParaRPr lang="en-GB" dirty="0"/>
          </a:p>
        </p:txBody>
      </p:sp>
      <p:pic>
        <p:nvPicPr>
          <p:cNvPr id="7" name="Picture 6">
            <a:extLst>
              <a:ext uri="{FF2B5EF4-FFF2-40B4-BE49-F238E27FC236}">
                <a16:creationId xmlns:a16="http://schemas.microsoft.com/office/drawing/2014/main" id="{8CAB8E30-7CCC-4FF7-86C5-3C836E51FC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3047" y="1844318"/>
            <a:ext cx="5552173" cy="35283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1947" y="147637"/>
            <a:ext cx="10515600" cy="1325563"/>
          </a:xfrm>
        </p:spPr>
        <p:txBody>
          <a:bodyPr>
            <a:normAutofit/>
          </a:bodyPr>
          <a:lstStyle/>
          <a:p>
            <a:r>
              <a:rPr lang="en-GB" sz="4000" b="1" u="sng" dirty="0">
                <a:effectLst>
                  <a:outerShdw blurRad="38100" dist="38100" dir="2700000" algn="tl">
                    <a:srgbClr val="000000">
                      <a:alpha val="43137"/>
                    </a:srgbClr>
                  </a:outerShdw>
                </a:effectLst>
              </a:rPr>
              <a:t>Accessibility Barriers</a:t>
            </a:r>
          </a:p>
        </p:txBody>
      </p:sp>
      <p:sp>
        <p:nvSpPr>
          <p:cNvPr id="3" name="Content Placeholder 2"/>
          <p:cNvSpPr>
            <a:spLocks noGrp="1"/>
          </p:cNvSpPr>
          <p:nvPr>
            <p:ph idx="1"/>
          </p:nvPr>
        </p:nvSpPr>
        <p:spPr>
          <a:xfrm>
            <a:off x="407202" y="1325564"/>
            <a:ext cx="6032500" cy="5384799"/>
          </a:xfrm>
        </p:spPr>
        <p:txBody>
          <a:bodyPr>
            <a:normAutofit/>
          </a:bodyPr>
          <a:lstStyle/>
          <a:p>
            <a:pPr lvl="0" algn="just">
              <a:lnSpc>
                <a:spcPct val="150000"/>
              </a:lnSpc>
            </a:pPr>
            <a:r>
              <a:rPr lang="en-GB" sz="1900" dirty="0"/>
              <a:t>Some workers lack digital literacy or affordable data access that limiting involvement in digital health intervention (Moore and </a:t>
            </a:r>
            <a:r>
              <a:rPr lang="en-GB" sz="1900" dirty="0" err="1"/>
              <a:t>Ballardie</a:t>
            </a:r>
            <a:r>
              <a:rPr lang="en-GB" sz="1900" dirty="0"/>
              <a:t>, 2024)</a:t>
            </a:r>
          </a:p>
          <a:p>
            <a:pPr lvl="0" algn="just">
              <a:lnSpc>
                <a:spcPct val="150000"/>
              </a:lnSpc>
            </a:pPr>
            <a:r>
              <a:rPr lang="en-GB" sz="1900" dirty="0"/>
              <a:t>Language differences as well as visual impairment may reduce usability for different workforce group (</a:t>
            </a:r>
            <a:r>
              <a:rPr lang="en-GB" sz="1900" dirty="0" err="1"/>
              <a:t>Guo</a:t>
            </a:r>
            <a:r>
              <a:rPr lang="en-GB" sz="1900" dirty="0"/>
              <a:t> and Li, 2025)</a:t>
            </a:r>
          </a:p>
          <a:p>
            <a:pPr lvl="0" algn="just">
              <a:lnSpc>
                <a:spcPct val="150000"/>
              </a:lnSpc>
            </a:pPr>
            <a:r>
              <a:rPr lang="en-GB" sz="1900" dirty="0" err="1"/>
              <a:t>SafeCycle’s</a:t>
            </a:r>
            <a:r>
              <a:rPr lang="en-GB" sz="1900" dirty="0"/>
              <a:t> design will effectively prioritise multi language support, simple navigation and voice guidance to ensure inclusivity </a:t>
            </a:r>
          </a:p>
          <a:p>
            <a:pPr lvl="0" algn="just">
              <a:lnSpc>
                <a:spcPct val="150000"/>
              </a:lnSpc>
            </a:pPr>
            <a:r>
              <a:rPr lang="en-GB" sz="1900" dirty="0"/>
              <a:t>Collaboration with union and training will effectively promote equitable </a:t>
            </a:r>
            <a:r>
              <a:rPr lang="en-GB" sz="1900" dirty="0" err="1"/>
              <a:t>onboarding</a:t>
            </a:r>
            <a:r>
              <a:rPr lang="en-GB" sz="1900" dirty="0"/>
              <a:t> for all employees levels </a:t>
            </a:r>
          </a:p>
          <a:p>
            <a:pPr algn="just"/>
            <a:endParaRPr lang="en-GB" dirty="0"/>
          </a:p>
        </p:txBody>
      </p:sp>
      <p:pic>
        <p:nvPicPr>
          <p:cNvPr id="9218" name="Picture 2"/>
          <p:cNvPicPr>
            <a:picLocks noChangeAspect="1" noChangeArrowheads="1"/>
          </p:cNvPicPr>
          <p:nvPr/>
        </p:nvPicPr>
        <p:blipFill>
          <a:blip r:embed="rId2"/>
          <a:srcRect/>
          <a:stretch>
            <a:fillRect/>
          </a:stretch>
        </p:blipFill>
        <p:spPr bwMode="auto">
          <a:xfrm>
            <a:off x="6888881" y="2073978"/>
            <a:ext cx="4558051" cy="3213100"/>
          </a:xfrm>
          <a:prstGeom prst="rect">
            <a:avLst/>
          </a:prstGeom>
          <a:noFill/>
          <a:ln w="9525">
            <a:noFill/>
            <a:miter lim="800000"/>
            <a:headEnd/>
            <a:tailEnd/>
          </a:ln>
          <a:effec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images (2).jpg"/>
          <p:cNvPicPr>
            <a:picLocks noChangeAspect="1"/>
          </p:cNvPicPr>
          <p:nvPr/>
        </p:nvPicPr>
        <p:blipFill>
          <a:blip r:embed="rId2"/>
          <a:stretch>
            <a:fillRect/>
          </a:stretch>
        </p:blipFill>
        <p:spPr>
          <a:xfrm>
            <a:off x="5028865" y="2490617"/>
            <a:ext cx="2019300" cy="2266950"/>
          </a:xfrm>
          <a:prstGeom prst="rect">
            <a:avLst/>
          </a:prstGeom>
        </p:spPr>
      </p:pic>
      <p:sp>
        <p:nvSpPr>
          <p:cNvPr id="2" name="Title 1"/>
          <p:cNvSpPr>
            <a:spLocks noGrp="1"/>
          </p:cNvSpPr>
          <p:nvPr>
            <p:ph type="title"/>
          </p:nvPr>
        </p:nvSpPr>
        <p:spPr>
          <a:xfrm>
            <a:off x="978101" y="87240"/>
            <a:ext cx="7340600" cy="1325563"/>
          </a:xfrm>
        </p:spPr>
        <p:txBody>
          <a:bodyPr>
            <a:normAutofit/>
          </a:bodyPr>
          <a:lstStyle/>
          <a:p>
            <a:r>
              <a:rPr lang="en-GB" sz="4000" b="1" u="sng" dirty="0">
                <a:effectLst>
                  <a:outerShdw blurRad="38100" dist="38100" dir="2700000" algn="tl">
                    <a:srgbClr val="000000">
                      <a:alpha val="43137"/>
                    </a:srgbClr>
                  </a:outerShdw>
                </a:effectLst>
              </a:rPr>
              <a:t>Technical Risks</a:t>
            </a:r>
          </a:p>
        </p:txBody>
      </p:sp>
      <p:sp>
        <p:nvSpPr>
          <p:cNvPr id="4" name="Rounded Rectangle 3"/>
          <p:cNvSpPr/>
          <p:nvPr/>
        </p:nvSpPr>
        <p:spPr>
          <a:xfrm>
            <a:off x="7166344" y="1582567"/>
            <a:ext cx="4127500" cy="18161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t>Potential issues includes app malfunction, battery drain and GPS inaccuracies on prolonged use </a:t>
            </a:r>
          </a:p>
          <a:p>
            <a:pPr algn="ctr"/>
            <a:endParaRPr lang="en-GB" dirty="0"/>
          </a:p>
        </p:txBody>
      </p:sp>
      <p:sp>
        <p:nvSpPr>
          <p:cNvPr id="5" name="Rounded Rectangle 4"/>
          <p:cNvSpPr/>
          <p:nvPr/>
        </p:nvSpPr>
        <p:spPr>
          <a:xfrm>
            <a:off x="7190674" y="4149558"/>
            <a:ext cx="4078840" cy="18161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t>Poor internet connectivity in rural area may disrupt real time update as well as emergency response (Moore and </a:t>
            </a:r>
            <a:r>
              <a:rPr lang="en-GB" dirty="0" err="1"/>
              <a:t>Ballardie</a:t>
            </a:r>
            <a:r>
              <a:rPr lang="en-GB" dirty="0"/>
              <a:t>, 2024)</a:t>
            </a:r>
          </a:p>
          <a:p>
            <a:pPr algn="ctr"/>
            <a:endParaRPr lang="en-GB" dirty="0"/>
          </a:p>
        </p:txBody>
      </p:sp>
      <p:sp>
        <p:nvSpPr>
          <p:cNvPr id="6" name="Rounded Rectangle 5"/>
          <p:cNvSpPr/>
          <p:nvPr/>
        </p:nvSpPr>
        <p:spPr>
          <a:xfrm>
            <a:off x="508201" y="4149558"/>
            <a:ext cx="4140200" cy="18161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dirty="0"/>
              <a:t>Regular software testing, backup SMS integration as well as offline features will decline downtime </a:t>
            </a:r>
          </a:p>
        </p:txBody>
      </p:sp>
      <p:sp>
        <p:nvSpPr>
          <p:cNvPr id="7" name="Rounded Rectangle 6"/>
          <p:cNvSpPr/>
          <p:nvPr/>
        </p:nvSpPr>
        <p:spPr>
          <a:xfrm>
            <a:off x="508201" y="1541740"/>
            <a:ext cx="4140200" cy="18161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dirty="0"/>
              <a:t>Continuously monitoring ensuring reliability as well as improving customer trust in safety critical context  (Shi et al., 2022)</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srcRect/>
          <a:stretch>
            <a:fillRect/>
          </a:stretch>
        </p:blipFill>
        <p:spPr bwMode="auto">
          <a:xfrm>
            <a:off x="6038632" y="1226320"/>
            <a:ext cx="5969000" cy="4581525"/>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639946" y="0"/>
            <a:ext cx="10515600" cy="1325563"/>
          </a:xfrm>
        </p:spPr>
        <p:txBody>
          <a:bodyPr>
            <a:normAutofit/>
          </a:bodyPr>
          <a:lstStyle/>
          <a:p>
            <a:r>
              <a:rPr lang="en-GB" sz="4000" b="1" u="sng" dirty="0">
                <a:effectLst>
                  <a:outerShdw blurRad="38100" dist="38100" dir="2700000" algn="tl">
                    <a:srgbClr val="000000">
                      <a:alpha val="43137"/>
                    </a:srgbClr>
                  </a:outerShdw>
                </a:effectLst>
              </a:rPr>
              <a:t>Mitigation Plan</a:t>
            </a:r>
          </a:p>
        </p:txBody>
      </p:sp>
      <p:sp>
        <p:nvSpPr>
          <p:cNvPr id="3" name="Content Placeholder 2"/>
          <p:cNvSpPr>
            <a:spLocks noGrp="1"/>
          </p:cNvSpPr>
          <p:nvPr>
            <p:ph idx="1"/>
          </p:nvPr>
        </p:nvSpPr>
        <p:spPr>
          <a:xfrm>
            <a:off x="184368" y="1226320"/>
            <a:ext cx="5676900" cy="5511799"/>
          </a:xfrm>
        </p:spPr>
        <p:txBody>
          <a:bodyPr>
            <a:normAutofit/>
          </a:bodyPr>
          <a:lstStyle/>
          <a:p>
            <a:pPr lvl="0" algn="just">
              <a:lnSpc>
                <a:spcPct val="150000"/>
              </a:lnSpc>
            </a:pPr>
            <a:r>
              <a:rPr lang="en-GB" sz="1900" dirty="0"/>
              <a:t>Technical and ethical issues will be mitigated using pilot testing, user training as well as continuous feedback loops (Robinson et al., 2025)</a:t>
            </a:r>
          </a:p>
          <a:p>
            <a:pPr lvl="0" algn="just">
              <a:lnSpc>
                <a:spcPct val="150000"/>
              </a:lnSpc>
            </a:pPr>
            <a:r>
              <a:rPr lang="en-GB" sz="1900" dirty="0"/>
              <a:t>A risk registry will address and monitoring emergence issues during implementation </a:t>
            </a:r>
          </a:p>
          <a:p>
            <a:pPr lvl="0" algn="just">
              <a:lnSpc>
                <a:spcPct val="150000"/>
              </a:lnSpc>
            </a:pPr>
            <a:r>
              <a:rPr lang="en-GB" sz="1900" dirty="0"/>
              <a:t>Transparent privacy policies as well as regular communication will effectively maintain user confidence (</a:t>
            </a:r>
            <a:r>
              <a:rPr lang="en-GB" sz="1900" dirty="0" err="1"/>
              <a:t>Ferrando</a:t>
            </a:r>
            <a:r>
              <a:rPr lang="en-GB" sz="1900" dirty="0"/>
              <a:t> et al., 2025)</a:t>
            </a:r>
          </a:p>
          <a:p>
            <a:pPr lvl="0" algn="just">
              <a:lnSpc>
                <a:spcPct val="150000"/>
              </a:lnSpc>
            </a:pPr>
            <a:r>
              <a:rPr lang="en-GB" sz="1900" dirty="0"/>
              <a:t>A helpdesk and 24/7 technical support line will ensured timely responses to users issues </a:t>
            </a:r>
          </a:p>
          <a:p>
            <a:pPr algn="just"/>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51753"/>
            <a:ext cx="10515600" cy="1325563"/>
          </a:xfrm>
        </p:spPr>
        <p:txBody>
          <a:bodyPr/>
          <a:lstStyle/>
          <a:p>
            <a:r>
              <a:rPr lang="en-GB" sz="4000" b="1" u="sng" dirty="0">
                <a:effectLst>
                  <a:outerShdw blurRad="38100" dist="38100" dir="2700000" algn="tl">
                    <a:srgbClr val="000000">
                      <a:alpha val="43137"/>
                    </a:srgbClr>
                  </a:outerShdw>
                </a:effectLst>
              </a:rPr>
              <a:t>Organisational Barriers</a:t>
            </a:r>
            <a:br>
              <a:rPr lang="en-GB" b="1" dirty="0"/>
            </a:br>
            <a:endParaRPr lang="en-GB" b="1" dirty="0"/>
          </a:p>
        </p:txBody>
      </p:sp>
      <p:sp>
        <p:nvSpPr>
          <p:cNvPr id="3" name="Content Placeholder 2"/>
          <p:cNvSpPr>
            <a:spLocks noGrp="1"/>
          </p:cNvSpPr>
          <p:nvPr>
            <p:ph idx="1"/>
          </p:nvPr>
        </p:nvSpPr>
        <p:spPr>
          <a:xfrm>
            <a:off x="317633" y="1535364"/>
            <a:ext cx="11726778" cy="5803900"/>
          </a:xfrm>
        </p:spPr>
        <p:txBody>
          <a:bodyPr>
            <a:normAutofit/>
          </a:bodyPr>
          <a:lstStyle/>
          <a:p>
            <a:pPr lvl="0" algn="just">
              <a:lnSpc>
                <a:spcPct val="150000"/>
              </a:lnSpc>
            </a:pPr>
            <a:r>
              <a:rPr lang="en-GB" sz="1800" dirty="0"/>
              <a:t>Resistance to new innovation and technology may occur because of lack of awareness, time and managerial support </a:t>
            </a:r>
          </a:p>
          <a:p>
            <a:pPr lvl="0" algn="just">
              <a:lnSpc>
                <a:spcPct val="150000"/>
              </a:lnSpc>
            </a:pPr>
            <a:r>
              <a:rPr lang="en-GB" sz="1800" dirty="0"/>
              <a:t>Competing workplace prioritise may delays app adoption as well as integration into safety policies (</a:t>
            </a:r>
            <a:r>
              <a:rPr lang="en-GB" sz="1800" dirty="0" err="1"/>
              <a:t>Ganesan</a:t>
            </a:r>
            <a:r>
              <a:rPr lang="en-GB" sz="1800" dirty="0"/>
              <a:t> et al., 2019)</a:t>
            </a:r>
          </a:p>
          <a:p>
            <a:pPr lvl="0" algn="just">
              <a:lnSpc>
                <a:spcPct val="150000"/>
              </a:lnSpc>
            </a:pPr>
            <a:r>
              <a:rPr lang="en-GB" sz="1800" dirty="0"/>
              <a:t>To reduce and overcome these leaders needs model usage including </a:t>
            </a:r>
            <a:r>
              <a:rPr lang="en-GB" sz="1800" dirty="0" err="1"/>
              <a:t>SafeCycle</a:t>
            </a:r>
            <a:r>
              <a:rPr lang="en-GB" sz="1800" dirty="0"/>
              <a:t> in staff induction as well as provide incentives </a:t>
            </a:r>
          </a:p>
          <a:p>
            <a:pPr lvl="0" algn="just">
              <a:lnSpc>
                <a:spcPct val="150000"/>
              </a:lnSpc>
            </a:pPr>
            <a:r>
              <a:rPr lang="en-GB" sz="1800" dirty="0"/>
              <a:t>organisational culture change is vital for consistent and sustainability utilisation across departments (Robinson et al., 2025)</a:t>
            </a:r>
          </a:p>
          <a:p>
            <a:pPr algn="just"/>
            <a:endParaRPr lang="en-GB" dirty="0"/>
          </a:p>
        </p:txBody>
      </p:sp>
      <p:pic>
        <p:nvPicPr>
          <p:cNvPr id="6" name="Picture 5">
            <a:extLst>
              <a:ext uri="{FF2B5EF4-FFF2-40B4-BE49-F238E27FC236}">
                <a16:creationId xmlns:a16="http://schemas.microsoft.com/office/drawing/2014/main" id="{81F3A098-49C0-4410-A74C-F934A4A593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360" y="4629751"/>
            <a:ext cx="10241280" cy="2028524"/>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pattFill prst="pct20">
          <a:fgClr>
            <a:schemeClr val="accent5"/>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30976" y="394637"/>
            <a:ext cx="10515600" cy="812800"/>
          </a:xfrm>
        </p:spPr>
        <p:txBody>
          <a:bodyPr>
            <a:normAutofit/>
          </a:bodyPr>
          <a:lstStyle/>
          <a:p>
            <a:r>
              <a:rPr lang="en-GB" sz="4000" b="1" u="sng" dirty="0">
                <a:effectLst>
                  <a:outerShdw blurRad="38100" dist="38100" dir="2700000" algn="tl">
                    <a:srgbClr val="000000">
                      <a:alpha val="43137"/>
                    </a:srgbClr>
                  </a:outerShdw>
                </a:effectLst>
              </a:rPr>
              <a:t>Communication Plan</a:t>
            </a:r>
          </a:p>
        </p:txBody>
      </p:sp>
      <p:pic>
        <p:nvPicPr>
          <p:cNvPr id="1026" name="Picture 2"/>
          <p:cNvPicPr>
            <a:picLocks noChangeAspect="1" noChangeArrowheads="1"/>
          </p:cNvPicPr>
          <p:nvPr/>
        </p:nvPicPr>
        <p:blipFill>
          <a:blip r:embed="rId2"/>
          <a:srcRect/>
          <a:stretch>
            <a:fillRect/>
          </a:stretch>
        </p:blipFill>
        <p:spPr bwMode="auto">
          <a:xfrm>
            <a:off x="634114" y="1424538"/>
            <a:ext cx="11109325" cy="5207268"/>
          </a:xfrm>
          <a:prstGeom prst="rect">
            <a:avLst/>
          </a:prstGeom>
          <a:noFill/>
          <a:ln w="9525">
            <a:noFill/>
            <a:miter lim="800000"/>
            <a:headEnd/>
            <a:tailEnd/>
          </a:ln>
          <a:effec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29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86506"/>
            <a:ext cx="10515600" cy="561975"/>
          </a:xfrm>
        </p:spPr>
        <p:txBody>
          <a:bodyPr>
            <a:normAutofit fontScale="90000"/>
          </a:bodyPr>
          <a:lstStyle/>
          <a:p>
            <a:r>
              <a:rPr lang="en-GB" b="1" u="sng" dirty="0">
                <a:effectLst>
                  <a:outerShdw blurRad="38100" dist="38100" dir="2700000" algn="tl">
                    <a:srgbClr val="000000">
                      <a:alpha val="43137"/>
                    </a:srgbClr>
                  </a:outerShdw>
                </a:effectLst>
              </a:rPr>
              <a:t>Partnership with Employers</a:t>
            </a:r>
          </a:p>
        </p:txBody>
      </p:sp>
      <p:sp>
        <p:nvSpPr>
          <p:cNvPr id="3" name="Content Placeholder 2"/>
          <p:cNvSpPr>
            <a:spLocks noGrp="1"/>
          </p:cNvSpPr>
          <p:nvPr>
            <p:ph idx="1"/>
          </p:nvPr>
        </p:nvSpPr>
        <p:spPr>
          <a:xfrm>
            <a:off x="5777296" y="1825625"/>
            <a:ext cx="6299200" cy="5032375"/>
          </a:xfrm>
        </p:spPr>
        <p:txBody>
          <a:bodyPr>
            <a:normAutofit/>
          </a:bodyPr>
          <a:lstStyle/>
          <a:p>
            <a:pPr lvl="0" algn="just">
              <a:lnSpc>
                <a:spcPct val="150000"/>
              </a:lnSpc>
            </a:pPr>
            <a:r>
              <a:rPr lang="en-GB" sz="1800" dirty="0"/>
              <a:t>Collaboration with NHS employees as well as private care organisations ensure alignment with employees well-being priories </a:t>
            </a:r>
          </a:p>
          <a:p>
            <a:pPr lvl="0" algn="just">
              <a:lnSpc>
                <a:spcPct val="150000"/>
              </a:lnSpc>
            </a:pPr>
            <a:r>
              <a:rPr lang="en-GB" sz="1800" dirty="0"/>
              <a:t>Employer will helps in staffs training, rollout and app funding using health and safety budget (Robinson et al., 2025)</a:t>
            </a:r>
          </a:p>
          <a:p>
            <a:pPr lvl="0" algn="just">
              <a:lnSpc>
                <a:spcPct val="150000"/>
              </a:lnSpc>
            </a:pPr>
            <a:r>
              <a:rPr lang="en-GB" sz="1800" dirty="0"/>
              <a:t>Share data dashboard will aids firm to effectively monitoring overall safety trends without breaching privacy </a:t>
            </a:r>
          </a:p>
          <a:p>
            <a:pPr algn="just">
              <a:lnSpc>
                <a:spcPct val="150000"/>
              </a:lnSpc>
            </a:pPr>
            <a:r>
              <a:rPr lang="en-GB" sz="1800" dirty="0"/>
              <a:t>Employer commitment promote cultural of safety, joint and cultural accountability </a:t>
            </a:r>
          </a:p>
        </p:txBody>
      </p:sp>
      <p:pic>
        <p:nvPicPr>
          <p:cNvPr id="4" name="Picture 3" descr="images (15).jpg"/>
          <p:cNvPicPr>
            <a:picLocks noChangeAspect="1"/>
          </p:cNvPicPr>
          <p:nvPr/>
        </p:nvPicPr>
        <p:blipFill>
          <a:blip r:embed="rId3"/>
          <a:stretch>
            <a:fillRect/>
          </a:stretch>
        </p:blipFill>
        <p:spPr>
          <a:xfrm>
            <a:off x="115504" y="2371924"/>
            <a:ext cx="5279465" cy="303212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images (8).png"/>
          <p:cNvPicPr>
            <a:picLocks noChangeAspect="1"/>
          </p:cNvPicPr>
          <p:nvPr/>
        </p:nvPicPr>
        <p:blipFill>
          <a:blip r:embed="rId2"/>
          <a:stretch>
            <a:fillRect/>
          </a:stretch>
        </p:blipFill>
        <p:spPr>
          <a:xfrm>
            <a:off x="8951945" y="4760327"/>
            <a:ext cx="3114927" cy="1828800"/>
          </a:xfrm>
          <a:prstGeom prst="rect">
            <a:avLst/>
          </a:prstGeom>
        </p:spPr>
      </p:pic>
      <p:sp>
        <p:nvSpPr>
          <p:cNvPr id="2" name="Title 1"/>
          <p:cNvSpPr>
            <a:spLocks noGrp="1"/>
          </p:cNvSpPr>
          <p:nvPr>
            <p:ph type="title"/>
          </p:nvPr>
        </p:nvSpPr>
        <p:spPr>
          <a:xfrm>
            <a:off x="559067" y="71437"/>
            <a:ext cx="10515600" cy="1325563"/>
          </a:xfrm>
        </p:spPr>
        <p:txBody>
          <a:bodyPr>
            <a:normAutofit/>
          </a:bodyPr>
          <a:lstStyle/>
          <a:p>
            <a:r>
              <a:rPr lang="en-GB" sz="4000" b="1" u="sng" dirty="0">
                <a:effectLst>
                  <a:outerShdw blurRad="38100" dist="38100" dir="2700000" algn="tl">
                    <a:srgbClr val="000000">
                      <a:alpha val="43137"/>
                    </a:srgbClr>
                  </a:outerShdw>
                </a:effectLst>
              </a:rPr>
              <a:t>Ethics Review Process</a:t>
            </a:r>
          </a:p>
        </p:txBody>
      </p:sp>
      <p:sp>
        <p:nvSpPr>
          <p:cNvPr id="3" name="Content Placeholder 2"/>
          <p:cNvSpPr>
            <a:spLocks noGrp="1"/>
          </p:cNvSpPr>
          <p:nvPr>
            <p:ph idx="1"/>
          </p:nvPr>
        </p:nvSpPr>
        <p:spPr>
          <a:xfrm>
            <a:off x="471905" y="1628007"/>
            <a:ext cx="6858000" cy="5460999"/>
          </a:xfrm>
        </p:spPr>
        <p:txBody>
          <a:bodyPr>
            <a:normAutofit/>
          </a:bodyPr>
          <a:lstStyle/>
          <a:p>
            <a:pPr lvl="0" algn="just">
              <a:lnSpc>
                <a:spcPct val="150000"/>
              </a:lnSpc>
            </a:pPr>
            <a:r>
              <a:rPr lang="en-GB" sz="1800" dirty="0"/>
              <a:t>This intervention will experience institutional ethical approval through university or NHS ethic board (</a:t>
            </a:r>
            <a:r>
              <a:rPr lang="en-GB" sz="1800" dirty="0" err="1"/>
              <a:t>Ganesan</a:t>
            </a:r>
            <a:r>
              <a:rPr lang="en-GB" sz="1800" dirty="0"/>
              <a:t> et al., 2019)</a:t>
            </a:r>
          </a:p>
          <a:p>
            <a:pPr lvl="0" algn="just">
              <a:lnSpc>
                <a:spcPct val="150000"/>
              </a:lnSpc>
            </a:pPr>
            <a:r>
              <a:rPr lang="en-GB" sz="1800" dirty="0"/>
              <a:t>To review and evaluate data handling, potential power imbalances and informed consent between employer and users </a:t>
            </a:r>
          </a:p>
          <a:p>
            <a:pPr lvl="0" algn="just">
              <a:lnSpc>
                <a:spcPct val="150000"/>
              </a:lnSpc>
            </a:pPr>
            <a:r>
              <a:rPr lang="en-GB" sz="1800" dirty="0"/>
              <a:t>Ethical oversight successfully ensuring that compliance with HRA (Health Research Authority) digital health standards (</a:t>
            </a:r>
            <a:r>
              <a:rPr lang="en-GB" sz="1800" dirty="0" err="1"/>
              <a:t>Ferrando</a:t>
            </a:r>
            <a:r>
              <a:rPr lang="en-GB" sz="1800" dirty="0"/>
              <a:t> et al., 2025)</a:t>
            </a:r>
          </a:p>
          <a:p>
            <a:pPr lvl="0" algn="just">
              <a:lnSpc>
                <a:spcPct val="150000"/>
              </a:lnSpc>
            </a:pPr>
            <a:r>
              <a:rPr lang="en-GB" sz="1800" dirty="0"/>
              <a:t>Periodic audit will effectively monitoring adherence to ethical guiliance throughout project lifespan  </a:t>
            </a:r>
          </a:p>
          <a:p>
            <a:pPr algn="just"/>
            <a:endParaRPr lang="en-GB" dirty="0"/>
          </a:p>
        </p:txBody>
      </p:sp>
      <p:pic>
        <p:nvPicPr>
          <p:cNvPr id="5" name="Picture 4" descr="eqqt4bNY_400x400.jpg"/>
          <p:cNvPicPr>
            <a:picLocks noChangeAspect="1"/>
          </p:cNvPicPr>
          <p:nvPr/>
        </p:nvPicPr>
        <p:blipFill>
          <a:blip r:embed="rId3"/>
          <a:stretch>
            <a:fillRect/>
          </a:stretch>
        </p:blipFill>
        <p:spPr>
          <a:xfrm>
            <a:off x="8364804" y="623286"/>
            <a:ext cx="2905125" cy="2905125"/>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081" y="-232001"/>
            <a:ext cx="5727700" cy="1325563"/>
          </a:xfrm>
        </p:spPr>
        <p:txBody>
          <a:bodyPr>
            <a:normAutofit/>
          </a:bodyPr>
          <a:lstStyle/>
          <a:p>
            <a:r>
              <a:rPr lang="en-GB" sz="4000" b="1" u="sng" dirty="0">
                <a:effectLst>
                  <a:outerShdw blurRad="38100" dist="38100" dir="2700000" algn="tl">
                    <a:srgbClr val="000000">
                      <a:alpha val="43137"/>
                    </a:srgbClr>
                  </a:outerShdw>
                </a:effectLst>
              </a:rPr>
              <a:t>Equity Consideration</a:t>
            </a:r>
          </a:p>
        </p:txBody>
      </p:sp>
      <p:sp>
        <p:nvSpPr>
          <p:cNvPr id="4" name="Rounded Rectangle 3"/>
          <p:cNvSpPr/>
          <p:nvPr/>
        </p:nvSpPr>
        <p:spPr>
          <a:xfrm>
            <a:off x="0" y="965200"/>
            <a:ext cx="5181600" cy="14859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lvl="0" algn="just"/>
            <a:r>
              <a:rPr lang="en-GB" dirty="0" err="1"/>
              <a:t>SafeCycle</a:t>
            </a:r>
            <a:r>
              <a:rPr lang="en-GB" dirty="0"/>
              <a:t> recognises intersectional inequalities women from minority or low income background face higher risk as well as less access to support (Hansen and Pedersen, 2024)</a:t>
            </a:r>
          </a:p>
          <a:p>
            <a:pPr algn="just"/>
            <a:endParaRPr lang="en-GB" dirty="0"/>
          </a:p>
        </p:txBody>
      </p:sp>
      <p:sp>
        <p:nvSpPr>
          <p:cNvPr id="5" name="Rounded Rectangle 4"/>
          <p:cNvSpPr/>
          <p:nvPr/>
        </p:nvSpPr>
        <p:spPr>
          <a:xfrm>
            <a:off x="647700" y="2476500"/>
            <a:ext cx="5219700" cy="1384300"/>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lvl="0" algn="just"/>
            <a:r>
              <a:rPr lang="en-GB" dirty="0"/>
              <a:t>This app will be free to download, declining financial barriers and including inclusive design for disabled uses </a:t>
            </a:r>
          </a:p>
          <a:p>
            <a:pPr algn="just"/>
            <a:endParaRPr lang="en-GB" dirty="0"/>
          </a:p>
        </p:txBody>
      </p:sp>
      <p:sp>
        <p:nvSpPr>
          <p:cNvPr id="6" name="Rounded Rectangle 5"/>
          <p:cNvSpPr/>
          <p:nvPr/>
        </p:nvSpPr>
        <p:spPr>
          <a:xfrm>
            <a:off x="1778000" y="3822700"/>
            <a:ext cx="5791200" cy="1460500"/>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lvl="0"/>
            <a:r>
              <a:rPr lang="en-GB" dirty="0"/>
              <a:t>Collaboration with equality and diversity offices ensuring fair representation in pilot studies </a:t>
            </a:r>
          </a:p>
          <a:p>
            <a:pPr lvl="0"/>
            <a:endParaRPr lang="en-GB" dirty="0"/>
          </a:p>
        </p:txBody>
      </p:sp>
      <p:sp>
        <p:nvSpPr>
          <p:cNvPr id="8" name="Rounded Rectangle 7"/>
          <p:cNvSpPr/>
          <p:nvPr/>
        </p:nvSpPr>
        <p:spPr>
          <a:xfrm>
            <a:off x="3937000" y="5257800"/>
            <a:ext cx="5016500" cy="1600200"/>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p>
            <a:pPr lvl="0"/>
            <a:endParaRPr lang="en-GB" dirty="0"/>
          </a:p>
          <a:p>
            <a:pPr lvl="0"/>
            <a:endParaRPr lang="en-GB" dirty="0"/>
          </a:p>
          <a:p>
            <a:pPr lvl="0"/>
            <a:endParaRPr lang="en-GB" dirty="0"/>
          </a:p>
          <a:p>
            <a:pPr lvl="0"/>
            <a:r>
              <a:rPr lang="en-GB" dirty="0"/>
              <a:t>Equity monitoring indicators will effectively embedded into evaluation metrics to monitoring accessibility results (Moore and </a:t>
            </a:r>
            <a:r>
              <a:rPr lang="en-GB" dirty="0" err="1"/>
              <a:t>Ballardie</a:t>
            </a:r>
            <a:r>
              <a:rPr lang="en-GB" dirty="0"/>
              <a:t>, 2024)</a:t>
            </a:r>
          </a:p>
          <a:p>
            <a:endParaRPr lang="en-GB" dirty="0"/>
          </a:p>
          <a:p>
            <a:endParaRPr lang="en-GB" dirty="0"/>
          </a:p>
          <a:p>
            <a:pPr algn="ctr"/>
            <a:endParaRPr lang="en-GB" dirty="0"/>
          </a:p>
        </p:txBody>
      </p:sp>
      <p:pic>
        <p:nvPicPr>
          <p:cNvPr id="11266" name="Picture 2"/>
          <p:cNvPicPr>
            <a:picLocks noChangeAspect="1" noChangeArrowheads="1"/>
          </p:cNvPicPr>
          <p:nvPr/>
        </p:nvPicPr>
        <p:blipFill>
          <a:blip r:embed="rId2"/>
          <a:srcRect/>
          <a:stretch>
            <a:fillRect/>
          </a:stretch>
        </p:blipFill>
        <p:spPr bwMode="auto">
          <a:xfrm>
            <a:off x="7757962" y="965200"/>
            <a:ext cx="4291109" cy="349091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2"/>
          <a:srcRect/>
          <a:stretch>
            <a:fillRect/>
          </a:stretch>
        </p:blipFill>
        <p:spPr bwMode="auto">
          <a:xfrm>
            <a:off x="0" y="0"/>
            <a:ext cx="12934950" cy="6886575"/>
          </a:xfrm>
          <a:prstGeom prst="rect">
            <a:avLst/>
          </a:prstGeom>
          <a:noFill/>
          <a:ln w="9525">
            <a:noFill/>
            <a:miter lim="800000"/>
            <a:headEnd/>
            <a:tailEnd/>
          </a:ln>
          <a:effectLst/>
        </p:spPr>
      </p:pic>
      <p:sp>
        <p:nvSpPr>
          <p:cNvPr id="3" name="Content Placeholder 2"/>
          <p:cNvSpPr>
            <a:spLocks noGrp="1"/>
          </p:cNvSpPr>
          <p:nvPr>
            <p:ph idx="1"/>
          </p:nvPr>
        </p:nvSpPr>
        <p:spPr>
          <a:xfrm>
            <a:off x="5559425" y="2021038"/>
            <a:ext cx="7264400" cy="5308599"/>
          </a:xfrm>
        </p:spPr>
        <p:txBody>
          <a:bodyPr>
            <a:normAutofit/>
          </a:bodyPr>
          <a:lstStyle/>
          <a:p>
            <a:pPr lvl="0" algn="just">
              <a:lnSpc>
                <a:spcPct val="150000"/>
              </a:lnSpc>
            </a:pPr>
            <a:r>
              <a:rPr lang="en-GB" sz="1800" dirty="0"/>
              <a:t>An effective communication and collocation with stakeholder, strict adherence to legal framework as well as robust ethical governance ensuring </a:t>
            </a:r>
            <a:r>
              <a:rPr lang="en-GB" sz="1800" dirty="0" err="1"/>
              <a:t>SafeCycle’s</a:t>
            </a:r>
            <a:r>
              <a:rPr lang="en-GB" sz="1800" dirty="0"/>
              <a:t> credibility (Robinson et al., 2025)</a:t>
            </a:r>
          </a:p>
          <a:p>
            <a:pPr lvl="0" algn="just">
              <a:lnSpc>
                <a:spcPct val="150000"/>
              </a:lnSpc>
            </a:pPr>
            <a:r>
              <a:rPr lang="en-GB" sz="1800" dirty="0"/>
              <a:t>Comprehensive mitigation strategies declining risk associated to privacy, technical risk and access (Shi et al., 2022)</a:t>
            </a:r>
          </a:p>
          <a:p>
            <a:pPr lvl="0" algn="just">
              <a:lnSpc>
                <a:spcPct val="150000"/>
              </a:lnSpc>
            </a:pPr>
            <a:r>
              <a:rPr lang="en-GB" sz="1800" dirty="0"/>
              <a:t>An intervention exemplifies responsible digital innovation that balance safety improvement with user autonomy as well as data protection </a:t>
            </a:r>
          </a:p>
          <a:p>
            <a:pPr algn="just">
              <a:lnSpc>
                <a:spcPct val="150000"/>
              </a:lnSpc>
            </a:pPr>
            <a:r>
              <a:rPr lang="en-GB" sz="1800" dirty="0"/>
              <a:t>An inclusive and transparent approach ensuring </a:t>
            </a:r>
            <a:r>
              <a:rPr lang="en-GB" sz="1800" dirty="0" err="1"/>
              <a:t>SafeCycle</a:t>
            </a:r>
            <a:r>
              <a:rPr lang="en-GB" sz="1800" dirty="0"/>
              <a:t> support ethical and equitable health promotional in real world setting  (Li et al, 2024)</a:t>
            </a:r>
            <a:endParaRPr lang="en-US" sz="1800" dirty="0"/>
          </a:p>
        </p:txBody>
      </p:sp>
      <p:sp>
        <p:nvSpPr>
          <p:cNvPr id="6" name="Title 1"/>
          <p:cNvSpPr>
            <a:spLocks noGrp="1"/>
          </p:cNvSpPr>
          <p:nvPr>
            <p:ph type="title"/>
          </p:nvPr>
        </p:nvSpPr>
        <p:spPr>
          <a:xfrm>
            <a:off x="6467475" y="347738"/>
            <a:ext cx="6261100" cy="1325563"/>
          </a:xfrm>
        </p:spPr>
        <p:txBody>
          <a:bodyPr>
            <a:normAutofit/>
          </a:bodyPr>
          <a:lstStyle/>
          <a:p>
            <a:pPr algn="ctr"/>
            <a:r>
              <a:rPr lang="en-US" sz="4000" b="1" u="sng" dirty="0">
                <a:effectLst>
                  <a:outerShdw blurRad="38100" dist="38100" dir="2700000" algn="tl">
                    <a:srgbClr val="000000">
                      <a:alpha val="43137"/>
                    </a:srgbClr>
                  </a:outerShdw>
                </a:effectLst>
              </a:rPr>
              <a:t>Section Summary</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srcRect/>
          <a:stretch>
            <a:fillRect/>
          </a:stretch>
        </p:blipFill>
        <p:spPr bwMode="auto">
          <a:xfrm>
            <a:off x="0" y="0"/>
            <a:ext cx="12192000" cy="6858000"/>
          </a:xfrm>
          <a:prstGeom prst="rect">
            <a:avLst/>
          </a:prstGeom>
          <a:ln>
            <a:headEnd/>
            <a:tailEnd/>
          </a:ln>
        </p:spPr>
        <p:style>
          <a:lnRef idx="2">
            <a:schemeClr val="accent4">
              <a:shade val="50000"/>
            </a:schemeClr>
          </a:lnRef>
          <a:fillRef idx="1">
            <a:schemeClr val="accent4"/>
          </a:fillRef>
          <a:effectRef idx="0">
            <a:schemeClr val="accent4"/>
          </a:effectRef>
          <a:fontRef idx="minor">
            <a:schemeClr val="lt1"/>
          </a:fontRef>
        </p:style>
      </p:pic>
      <p:sp>
        <p:nvSpPr>
          <p:cNvPr id="2" name="Title 1"/>
          <p:cNvSpPr>
            <a:spLocks noGrp="1"/>
          </p:cNvSpPr>
          <p:nvPr>
            <p:ph type="title"/>
          </p:nvPr>
        </p:nvSpPr>
        <p:spPr>
          <a:xfrm>
            <a:off x="3505200" y="1460501"/>
            <a:ext cx="7391400" cy="3276600"/>
          </a:xfrm>
        </p:spPr>
        <p:style>
          <a:lnRef idx="2">
            <a:schemeClr val="dk1">
              <a:shade val="50000"/>
            </a:schemeClr>
          </a:lnRef>
          <a:fillRef idx="1">
            <a:schemeClr val="dk1"/>
          </a:fillRef>
          <a:effectRef idx="0">
            <a:schemeClr val="dk1"/>
          </a:effectRef>
          <a:fontRef idx="minor">
            <a:schemeClr val="lt1"/>
          </a:fontRef>
        </p:style>
        <p:txBody>
          <a:bodyPr>
            <a:normAutofit/>
          </a:bodyPr>
          <a:lstStyle/>
          <a:p>
            <a:pPr algn="ctr"/>
            <a:r>
              <a:rPr lang="en-GB" b="1" dirty="0"/>
              <a:t>MEMBER 4 – </a:t>
            </a:r>
            <a:r>
              <a:rPr lang="en-US" b="1" dirty="0"/>
              <a:t>Benefits, Evaluation, and Policy Links</a:t>
            </a:r>
            <a:br>
              <a:rPr lang="en-US" b="1" dirty="0"/>
            </a:br>
            <a:r>
              <a:rPr lang="en-US" b="1" dirty="0"/>
              <a:t> </a:t>
            </a:r>
            <a:br>
              <a:rPr lang="en-GB" b="1" dirty="0"/>
            </a:br>
            <a:r>
              <a:rPr lang="en-GB" sz="2000" b="1" dirty="0"/>
              <a:t>STUDENT NAME: VISHWABEN GANDABHAI CHAUDHARY </a:t>
            </a:r>
            <a:br>
              <a:rPr lang="en-GB" sz="2000" b="1" dirty="0"/>
            </a:br>
            <a:r>
              <a:rPr lang="en-GB" sz="2000" b="1" dirty="0"/>
              <a:t>STUDENT ID: 2433321</a:t>
            </a:r>
            <a:endParaRPr lang="en-GB" sz="2000" dirty="0"/>
          </a:p>
        </p:txBody>
      </p:sp>
      <p:sp>
        <p:nvSpPr>
          <p:cNvPr id="4" name="Rounded Rectangle 3"/>
          <p:cNvSpPr/>
          <p:nvPr/>
        </p:nvSpPr>
        <p:spPr>
          <a:xfrm>
            <a:off x="1625600" y="254000"/>
            <a:ext cx="1231900" cy="6273800"/>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GB"/>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lum bright="43000" contrast="-65000"/>
          </a:blip>
          <a:srcRect/>
          <a:stretch>
            <a:fillRect/>
          </a:stretch>
        </p:blipFill>
        <p:spPr bwMode="auto">
          <a:xfrm>
            <a:off x="11113" y="1"/>
            <a:ext cx="12180887" cy="7041355"/>
          </a:xfrm>
          <a:prstGeom prst="rect">
            <a:avLst/>
          </a:prstGeom>
          <a:noFill/>
          <a:ln w="9525">
            <a:noFill/>
            <a:miter lim="800000"/>
            <a:headEnd/>
            <a:tailEnd/>
          </a:ln>
          <a:effectLst/>
        </p:spPr>
      </p:pic>
      <p:sp>
        <p:nvSpPr>
          <p:cNvPr id="2" name="Title 1"/>
          <p:cNvSpPr>
            <a:spLocks noGrp="1"/>
          </p:cNvSpPr>
          <p:nvPr>
            <p:ph type="title"/>
          </p:nvPr>
        </p:nvSpPr>
        <p:spPr>
          <a:xfrm>
            <a:off x="612274" y="38893"/>
            <a:ext cx="10515600" cy="1325563"/>
          </a:xfrm>
        </p:spPr>
        <p:txBody>
          <a:bodyPr>
            <a:normAutofit/>
          </a:bodyPr>
          <a:lstStyle/>
          <a:p>
            <a:r>
              <a:rPr lang="en-IN" sz="4000" b="1" u="sng" dirty="0">
                <a:effectLst>
                  <a:outerShdw blurRad="38100" dist="38100" dir="2700000" algn="tl">
                    <a:srgbClr val="000000">
                      <a:alpha val="43137"/>
                    </a:srgbClr>
                  </a:outerShdw>
                </a:effectLst>
              </a:rPr>
              <a:t>Expected Benefits</a:t>
            </a:r>
            <a:endParaRPr lang="en-GB" sz="4000" b="1"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4520" y="1364456"/>
            <a:ext cx="8786379" cy="5676900"/>
          </a:xfrm>
        </p:spPr>
        <p:txBody>
          <a:bodyPr>
            <a:normAutofit/>
          </a:bodyPr>
          <a:lstStyle/>
          <a:p>
            <a:pPr lvl="0" algn="just">
              <a:lnSpc>
                <a:spcPct val="150000"/>
              </a:lnSpc>
            </a:pPr>
            <a:r>
              <a:rPr lang="en-IN" sz="1800" i="1" dirty="0" err="1"/>
              <a:t>SafeCycle</a:t>
            </a:r>
            <a:r>
              <a:rPr lang="en-IN" sz="1800" dirty="0"/>
              <a:t> helps in minimising travel-related concerns and enhances women’s confidence during late-night shifts. </a:t>
            </a:r>
            <a:endParaRPr lang="en-GB" sz="1800" dirty="0"/>
          </a:p>
          <a:p>
            <a:pPr lvl="0" algn="just">
              <a:lnSpc>
                <a:spcPct val="150000"/>
              </a:lnSpc>
            </a:pPr>
            <a:r>
              <a:rPr lang="en-IN" sz="1800" i="1" dirty="0" err="1"/>
              <a:t>SafeCycle</a:t>
            </a:r>
            <a:r>
              <a:rPr lang="en-IN" sz="1800" i="1" dirty="0"/>
              <a:t> </a:t>
            </a:r>
            <a:r>
              <a:rPr lang="en-IN" sz="1800" dirty="0"/>
              <a:t>succeeds in improving the psychological well-being and personal safety of women workers working in night shifts by providing real-time GPS support (</a:t>
            </a:r>
            <a:r>
              <a:rPr lang="en-IN" sz="1800" dirty="0" err="1"/>
              <a:t>Härmä</a:t>
            </a:r>
            <a:r>
              <a:rPr lang="en-IN" sz="1800" dirty="0"/>
              <a:t> and </a:t>
            </a:r>
            <a:r>
              <a:rPr lang="en-IN" sz="1800" dirty="0" err="1"/>
              <a:t>Karhula</a:t>
            </a:r>
            <a:r>
              <a:rPr lang="en-IN" sz="1800" dirty="0"/>
              <a:t>, 2020).</a:t>
            </a:r>
            <a:endParaRPr lang="en-GB" sz="1800" dirty="0"/>
          </a:p>
          <a:p>
            <a:pPr lvl="0" algn="just">
              <a:lnSpc>
                <a:spcPct val="150000"/>
              </a:lnSpc>
            </a:pPr>
            <a:r>
              <a:rPr lang="en-IN" sz="1800" dirty="0"/>
              <a:t>The app encourages women to utilise healthy coping strategies which eventually helps in improving mental health and resilience (</a:t>
            </a:r>
            <a:r>
              <a:rPr lang="en-IN" sz="1800" dirty="0" err="1"/>
              <a:t>Garde</a:t>
            </a:r>
            <a:r>
              <a:rPr lang="en-IN" sz="1800" dirty="0"/>
              <a:t> et al., 2020). </a:t>
            </a:r>
            <a:endParaRPr lang="en-GB" sz="1800" dirty="0"/>
          </a:p>
          <a:p>
            <a:pPr lvl="0" algn="just">
              <a:lnSpc>
                <a:spcPct val="150000"/>
              </a:lnSpc>
            </a:pPr>
            <a:r>
              <a:rPr lang="en-IN" sz="1800" dirty="0"/>
              <a:t>It empowers the women workforce by providing greater confidence and a sense of assurance regarding their personal safety.</a:t>
            </a:r>
            <a:endParaRPr lang="en-GB" sz="1800" dirty="0"/>
          </a:p>
          <a:p>
            <a:pPr algn="just"/>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gradFill>
          <a:gsLst>
            <a:gs pos="41550">
              <a:schemeClr val="bg1"/>
            </a:gs>
            <a:gs pos="0">
              <a:schemeClr val="bg1"/>
            </a:gs>
            <a:gs pos="30913">
              <a:schemeClr val="bg1"/>
            </a:gs>
            <a:gs pos="50000">
              <a:schemeClr val="bg1"/>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7427" y="144463"/>
            <a:ext cx="4577615" cy="1325563"/>
          </a:xfrm>
        </p:spPr>
        <p:txBody>
          <a:bodyPr>
            <a:normAutofit/>
          </a:bodyPr>
          <a:lstStyle/>
          <a:p>
            <a:r>
              <a:rPr lang="en-IN" b="1" u="sng" dirty="0">
                <a:effectLst>
                  <a:outerShdw blurRad="38100" dist="38100" dir="2700000" algn="tl">
                    <a:srgbClr val="000000">
                      <a:alpha val="43137"/>
                    </a:srgbClr>
                  </a:outerShdw>
                </a:effectLst>
              </a:rPr>
              <a:t>Economic Benefits</a:t>
            </a:r>
            <a:br>
              <a:rPr lang="en-GB" b="1" dirty="0"/>
            </a:br>
            <a:endParaRPr lang="en-GB" b="1" dirty="0"/>
          </a:p>
        </p:txBody>
      </p:sp>
      <p:sp>
        <p:nvSpPr>
          <p:cNvPr id="3" name="Content Placeholder 2"/>
          <p:cNvSpPr>
            <a:spLocks noGrp="1"/>
          </p:cNvSpPr>
          <p:nvPr>
            <p:ph idx="1"/>
          </p:nvPr>
        </p:nvSpPr>
        <p:spPr>
          <a:xfrm>
            <a:off x="6159500" y="915193"/>
            <a:ext cx="6032500" cy="5798344"/>
          </a:xfrm>
        </p:spPr>
        <p:txBody>
          <a:bodyPr>
            <a:normAutofit/>
          </a:bodyPr>
          <a:lstStyle/>
          <a:p>
            <a:pPr lvl="0" algn="just">
              <a:lnSpc>
                <a:spcPct val="150000"/>
              </a:lnSpc>
            </a:pPr>
            <a:r>
              <a:rPr lang="en-IN" sz="1800" dirty="0"/>
              <a:t>The economic costs resulting from poor mental health and wellbeing is significant and it costs the UK exchequer £102 billion in taxpayer money (axa.co.uk, 2024).</a:t>
            </a:r>
            <a:endParaRPr lang="en-GB" sz="1800" dirty="0"/>
          </a:p>
          <a:p>
            <a:pPr lvl="0" algn="just">
              <a:lnSpc>
                <a:spcPct val="150000"/>
              </a:lnSpc>
            </a:pPr>
            <a:r>
              <a:rPr lang="en-IN" sz="1800" dirty="0"/>
              <a:t>Reduction in mental stress would help in minimising absenteeism and employee turnover at the workplace and this would help in maximising organisational performance and productivity (</a:t>
            </a:r>
            <a:r>
              <a:rPr lang="en-IN" sz="1800" dirty="0" err="1"/>
              <a:t>Ogeil</a:t>
            </a:r>
            <a:r>
              <a:rPr lang="en-IN" sz="1800" dirty="0"/>
              <a:t> et al., 2021). </a:t>
            </a:r>
            <a:endParaRPr lang="en-GB" sz="1800" dirty="0"/>
          </a:p>
          <a:p>
            <a:pPr lvl="0" algn="just">
              <a:lnSpc>
                <a:spcPct val="150000"/>
              </a:lnSpc>
            </a:pPr>
            <a:r>
              <a:rPr lang="en-IN" sz="1800" dirty="0"/>
              <a:t>Use of digital delivery has helped in lowering the operational costs when compared with direct face-to-face safety interventions. </a:t>
            </a:r>
            <a:endParaRPr lang="en-GB" sz="1800" dirty="0"/>
          </a:p>
          <a:p>
            <a:pPr lvl="0" algn="just">
              <a:lnSpc>
                <a:spcPct val="150000"/>
              </a:lnSpc>
            </a:pPr>
            <a:r>
              <a:rPr lang="en-IN" sz="1800" dirty="0"/>
              <a:t>Reduction in absenteeism would enable </a:t>
            </a:r>
            <a:r>
              <a:rPr lang="en-IN" sz="1800" i="1" dirty="0" err="1"/>
              <a:t>SafeCycle</a:t>
            </a:r>
            <a:r>
              <a:rPr lang="en-IN" sz="1800" dirty="0"/>
              <a:t> in optimising the financial benefits for the care providers working in night shifts (</a:t>
            </a:r>
            <a:r>
              <a:rPr lang="en-IN" sz="1800" dirty="0" err="1"/>
              <a:t>Brouwer</a:t>
            </a:r>
            <a:r>
              <a:rPr lang="en-IN" sz="1800" dirty="0"/>
              <a:t> et al., 2022).</a:t>
            </a:r>
            <a:endParaRPr lang="en-GB" sz="1800" dirty="0"/>
          </a:p>
        </p:txBody>
      </p:sp>
      <p:pic>
        <p:nvPicPr>
          <p:cNvPr id="12290" name="Picture 2"/>
          <p:cNvPicPr>
            <a:picLocks noChangeAspect="1" noChangeArrowheads="1"/>
          </p:cNvPicPr>
          <p:nvPr/>
        </p:nvPicPr>
        <p:blipFill>
          <a:blip r:embed="rId2"/>
          <a:srcRect/>
          <a:stretch>
            <a:fillRect/>
          </a:stretch>
        </p:blipFill>
        <p:spPr bwMode="auto">
          <a:xfrm>
            <a:off x="76200" y="144463"/>
            <a:ext cx="6019800" cy="6569074"/>
          </a:xfrm>
          <a:prstGeom prst="rect">
            <a:avLst/>
          </a:prstGeom>
          <a:noFill/>
          <a:ln w="9525">
            <a:noFill/>
            <a:miter lim="800000"/>
            <a:headEnd/>
            <a:tailEnd/>
          </a:ln>
          <a:effec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2"/>
          <a:srcRect/>
          <a:stretch>
            <a:fillRect/>
          </a:stretch>
        </p:blipFill>
        <p:spPr bwMode="auto">
          <a:xfrm>
            <a:off x="0" y="0"/>
            <a:ext cx="12191999" cy="6858000"/>
          </a:xfrm>
          <a:prstGeom prst="rect">
            <a:avLst/>
          </a:prstGeom>
          <a:noFill/>
          <a:ln w="9525">
            <a:noFill/>
            <a:miter lim="800000"/>
            <a:headEnd/>
            <a:tailEnd/>
          </a:ln>
          <a:effectLst/>
        </p:spPr>
      </p:pic>
      <p:sp>
        <p:nvSpPr>
          <p:cNvPr id="2" name="Title 1"/>
          <p:cNvSpPr>
            <a:spLocks noGrp="1"/>
          </p:cNvSpPr>
          <p:nvPr>
            <p:ph type="title"/>
          </p:nvPr>
        </p:nvSpPr>
        <p:spPr>
          <a:xfrm>
            <a:off x="250256" y="0"/>
            <a:ext cx="6540500" cy="1325563"/>
          </a:xfrm>
        </p:spPr>
        <p:txBody>
          <a:bodyPr>
            <a:normAutofit/>
          </a:bodyPr>
          <a:lstStyle/>
          <a:p>
            <a:r>
              <a:rPr lang="en-IN" sz="4000" b="1" u="sng" dirty="0">
                <a:effectLst>
                  <a:outerShdw blurRad="38100" dist="38100" dir="2700000" algn="tl">
                    <a:srgbClr val="000000">
                      <a:alpha val="43137"/>
                    </a:srgbClr>
                  </a:outerShdw>
                </a:effectLst>
              </a:rPr>
              <a:t>Organisational Benefits</a:t>
            </a:r>
            <a:endParaRPr lang="en-GB" sz="4000" b="1"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50256" y="1173346"/>
            <a:ext cx="7353300" cy="5397499"/>
          </a:xfrm>
        </p:spPr>
        <p:txBody>
          <a:bodyPr>
            <a:normAutofit/>
          </a:bodyPr>
          <a:lstStyle/>
          <a:p>
            <a:pPr lvl="0" algn="just">
              <a:lnSpc>
                <a:spcPct val="150000"/>
              </a:lnSpc>
            </a:pPr>
            <a:r>
              <a:rPr lang="en-IN" sz="1800" dirty="0"/>
              <a:t>Use of </a:t>
            </a:r>
            <a:r>
              <a:rPr lang="en-IN" sz="1800" i="1" dirty="0" err="1"/>
              <a:t>SafeCycle</a:t>
            </a:r>
            <a:r>
              <a:rPr lang="en-IN" sz="1800" dirty="0"/>
              <a:t> would help in improving the morale and confidence of women employees and this would help in long term staff retention by helping organisations to emphasise on staff well-being and safety (Fine et al., 2020). </a:t>
            </a:r>
            <a:endParaRPr lang="en-GB" sz="1800" dirty="0"/>
          </a:p>
          <a:p>
            <a:pPr lvl="0" algn="just">
              <a:lnSpc>
                <a:spcPct val="150000"/>
              </a:lnSpc>
            </a:pPr>
            <a:r>
              <a:rPr lang="en-IN" sz="1800" dirty="0"/>
              <a:t>It thoroughly complies with existing NHS and CQC standards for staff safety and wellbeing. </a:t>
            </a:r>
            <a:endParaRPr lang="en-GB" sz="1800" dirty="0"/>
          </a:p>
          <a:p>
            <a:pPr lvl="0" algn="just">
              <a:lnSpc>
                <a:spcPct val="150000"/>
              </a:lnSpc>
            </a:pPr>
            <a:r>
              <a:rPr lang="en-IN" sz="1800" dirty="0"/>
              <a:t>Helps in improving employer branding by showcasing a serious and unwavering commitment towards women’s safety and wellbeing (</a:t>
            </a:r>
            <a:r>
              <a:rPr lang="en-IN" sz="1800" dirty="0" err="1"/>
              <a:t>Ogeil</a:t>
            </a:r>
            <a:r>
              <a:rPr lang="en-IN" sz="1800" dirty="0"/>
              <a:t> et al., 2021).</a:t>
            </a:r>
            <a:endParaRPr lang="en-GB" sz="1800" dirty="0"/>
          </a:p>
          <a:p>
            <a:pPr algn="just">
              <a:lnSpc>
                <a:spcPct val="150000"/>
              </a:lnSpc>
            </a:pPr>
            <a:r>
              <a:rPr lang="en-IN" sz="1800" dirty="0"/>
              <a:t>The app promotes cross-functional collaboration between diverse healthcare stakeholders by leveraging the benefits of innovative digital workforce management.</a:t>
            </a:r>
            <a:endParaRPr lang="en-GB" sz="18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8000" b="-28000"/>
          </a:stretch>
        </a:blipFill>
        <a:effectLst/>
      </p:bgPr>
    </p:bg>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a:srcRect/>
          <a:stretch>
            <a:fillRect/>
          </a:stretch>
        </p:blipFill>
        <p:spPr bwMode="auto">
          <a:xfrm>
            <a:off x="192505" y="1468118"/>
            <a:ext cx="5650030" cy="53898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p:cNvSpPr>
            <a:spLocks noGrp="1"/>
          </p:cNvSpPr>
          <p:nvPr>
            <p:ph type="title"/>
          </p:nvPr>
        </p:nvSpPr>
        <p:spPr>
          <a:xfrm>
            <a:off x="462815" y="403225"/>
            <a:ext cx="10515600" cy="828675"/>
          </a:xfrm>
        </p:spPr>
        <p:txBody>
          <a:bodyPr>
            <a:normAutofit/>
          </a:bodyPr>
          <a:lstStyle/>
          <a:p>
            <a:r>
              <a:rPr lang="en-IN" sz="4000" b="1" u="sng" dirty="0">
                <a:effectLst>
                  <a:outerShdw blurRad="38100" dist="38100" dir="2700000" algn="tl">
                    <a:srgbClr val="000000">
                      <a:alpha val="43137"/>
                    </a:srgbClr>
                  </a:outerShdw>
                </a:effectLst>
              </a:rPr>
              <a:t>Benefits of Health Promotion</a:t>
            </a:r>
            <a:endParaRPr lang="en-GB" sz="4000" b="1"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57900" y="1350008"/>
            <a:ext cx="6134100" cy="5626099"/>
          </a:xfrm>
        </p:spPr>
        <p:txBody>
          <a:bodyPr>
            <a:normAutofit/>
          </a:bodyPr>
          <a:lstStyle/>
          <a:p>
            <a:pPr lvl="0" algn="just">
              <a:lnSpc>
                <a:spcPct val="150000"/>
              </a:lnSpc>
            </a:pPr>
            <a:r>
              <a:rPr lang="en-IN" sz="1900" dirty="0"/>
              <a:t>Strictly aligns with the guidelines mentioned strongly integrating the psychological, physical and social dimensions of health promotion (</a:t>
            </a:r>
            <a:r>
              <a:rPr lang="en-IN" sz="1900" dirty="0" err="1"/>
              <a:t>Wilberg</a:t>
            </a:r>
            <a:r>
              <a:rPr lang="en-IN" sz="1900" dirty="0"/>
              <a:t> et al., 2021).</a:t>
            </a:r>
            <a:endParaRPr lang="en-GB" sz="1900" dirty="0"/>
          </a:p>
          <a:p>
            <a:pPr lvl="0" algn="just">
              <a:lnSpc>
                <a:spcPct val="150000"/>
              </a:lnSpc>
            </a:pPr>
            <a:r>
              <a:rPr lang="en-IN" sz="1900" dirty="0"/>
              <a:t>Alleviates stress while promoting improved emotional balance and active travel awareness among its users.</a:t>
            </a:r>
            <a:endParaRPr lang="en-GB" sz="1900" dirty="0"/>
          </a:p>
          <a:p>
            <a:pPr lvl="0" algn="just">
              <a:lnSpc>
                <a:spcPct val="150000"/>
              </a:lnSpc>
            </a:pPr>
            <a:r>
              <a:rPr lang="en-IN" sz="1900" dirty="0"/>
              <a:t>Promotes women empowerment through knowledge delivery, skill development and self-help tools (Atherton, 2022).</a:t>
            </a:r>
            <a:endParaRPr lang="en-GB" sz="1900" dirty="0"/>
          </a:p>
          <a:p>
            <a:pPr lvl="0" algn="just">
              <a:lnSpc>
                <a:spcPct val="150000"/>
              </a:lnSpc>
            </a:pPr>
            <a:r>
              <a:rPr lang="en-IN" sz="1900" dirty="0"/>
              <a:t>Promotes digital literacy among women while perfectly aligning with existing modern healthcare promotion principles (</a:t>
            </a:r>
            <a:r>
              <a:rPr lang="en-IN" sz="1900" dirty="0" err="1"/>
              <a:t>Kaurand</a:t>
            </a:r>
            <a:r>
              <a:rPr lang="en-IN" sz="1900" dirty="0"/>
              <a:t> Sharma, 2023). </a:t>
            </a:r>
            <a:endParaRPr lang="en-GB" sz="1900" dirty="0"/>
          </a:p>
          <a:p>
            <a:pPr algn="just"/>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5698" y="81580"/>
            <a:ext cx="9050689" cy="1325563"/>
          </a:xfrm>
        </p:spPr>
        <p:txBody>
          <a:bodyPr>
            <a:normAutofit/>
          </a:bodyPr>
          <a:lstStyle/>
          <a:p>
            <a:r>
              <a:rPr lang="en-IN" sz="4000" b="1" u="sng" dirty="0">
                <a:effectLst>
                  <a:outerShdw blurRad="38100" dist="38100" dir="2700000" algn="tl">
                    <a:srgbClr val="000000">
                      <a:alpha val="43137"/>
                    </a:srgbClr>
                  </a:outerShdw>
                </a:effectLst>
              </a:rPr>
              <a:t>Monitoring &amp; Evaluation Plan</a:t>
            </a:r>
            <a:endParaRPr lang="en-GB" sz="4000" b="1"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41440" y="1407143"/>
            <a:ext cx="10300353" cy="4879975"/>
          </a:xfrm>
        </p:spPr>
        <p:txBody>
          <a:bodyPr>
            <a:normAutofit/>
          </a:bodyPr>
          <a:lstStyle/>
          <a:p>
            <a:pPr lvl="0" algn="just">
              <a:lnSpc>
                <a:spcPct val="150000"/>
              </a:lnSpc>
            </a:pPr>
            <a:r>
              <a:rPr lang="en-IN" sz="1800" dirty="0"/>
              <a:t>Process of evaluation would help in assessing how much effective and result-oriented that app actually is on delivering upon its promises of user safety and well-being (</a:t>
            </a:r>
            <a:r>
              <a:rPr lang="en-IN" sz="1800" dirty="0" err="1"/>
              <a:t>Babalola</a:t>
            </a:r>
            <a:r>
              <a:rPr lang="en-IN" sz="1800" dirty="0"/>
              <a:t> et al., 2017).</a:t>
            </a:r>
            <a:endParaRPr lang="en-GB" sz="1800" dirty="0"/>
          </a:p>
          <a:p>
            <a:pPr lvl="0" algn="just">
              <a:lnSpc>
                <a:spcPct val="150000"/>
              </a:lnSpc>
            </a:pPr>
            <a:r>
              <a:rPr lang="en-IN" sz="1800" dirty="0"/>
              <a:t>The key performance indicators during this stage are overall usage rates among users, user-reported anxiety </a:t>
            </a:r>
            <a:r>
              <a:rPr lang="en-IN" sz="1800" dirty="0" err="1"/>
              <a:t>reductions,panic</a:t>
            </a:r>
            <a:r>
              <a:rPr lang="en-IN" sz="1800" dirty="0"/>
              <a:t> alert activations and user feedbacks. </a:t>
            </a:r>
            <a:endParaRPr lang="en-GB" sz="1800" dirty="0"/>
          </a:p>
          <a:p>
            <a:pPr lvl="0" algn="just">
              <a:lnSpc>
                <a:spcPct val="150000"/>
              </a:lnSpc>
            </a:pPr>
            <a:r>
              <a:rPr lang="en-IN" sz="1800" dirty="0"/>
              <a:t>By maintaining regular reporting and oversight, the app would succeed in ensuring greater transparency and this would help in achieving its main objective of maximising women’s safety and wellbeing (Kumar et al., 2021).</a:t>
            </a:r>
            <a:endParaRPr lang="en-GB" sz="1800" dirty="0"/>
          </a:p>
          <a:p>
            <a:pPr lvl="0" algn="just">
              <a:lnSpc>
                <a:spcPct val="150000"/>
              </a:lnSpc>
            </a:pPr>
            <a:r>
              <a:rPr lang="en-IN" sz="1800" dirty="0"/>
              <a:t>Minimising absenteeism among women workforce and improving their mental health and wellbeing are the long-term objectives of this app.</a:t>
            </a:r>
            <a:endParaRPr lang="en-GB" sz="1800" dirty="0"/>
          </a:p>
          <a:p>
            <a:pPr algn="just">
              <a:lnSpc>
                <a:spcPct val="150000"/>
              </a:lnSpc>
            </a:pPr>
            <a:r>
              <a:rPr lang="en-IN" sz="1800" dirty="0"/>
              <a:t>In the short-term the app intends to improve the levels of perceived safety among women</a:t>
            </a:r>
            <a:endParaRPr lang="en-GB" sz="18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5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191" y="162994"/>
            <a:ext cx="10515600" cy="1325563"/>
          </a:xfrm>
        </p:spPr>
        <p:txBody>
          <a:bodyPr>
            <a:normAutofit/>
          </a:bodyPr>
          <a:lstStyle/>
          <a:p>
            <a:r>
              <a:rPr lang="en-IN" sz="4000" b="1" u="sng" dirty="0">
                <a:effectLst>
                  <a:outerShdw blurRad="38100" dist="38100" dir="2700000" algn="tl">
                    <a:srgbClr val="000000">
                      <a:alpha val="43137"/>
                    </a:srgbClr>
                  </a:outerShdw>
                </a:effectLst>
              </a:rPr>
              <a:t>Data Collection Tools</a:t>
            </a:r>
            <a:endParaRPr lang="en-GB" sz="4000" b="1"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30191" y="1662631"/>
            <a:ext cx="10198100" cy="5032375"/>
          </a:xfrm>
        </p:spPr>
        <p:txBody>
          <a:bodyPr>
            <a:normAutofit/>
          </a:bodyPr>
          <a:lstStyle/>
          <a:p>
            <a:pPr lvl="0" algn="just">
              <a:lnSpc>
                <a:spcPct val="150000"/>
              </a:lnSpc>
            </a:pPr>
            <a:r>
              <a:rPr lang="en-IN" sz="1800" dirty="0"/>
              <a:t>Quantitative data in the form of daily app analytics (which provide information about user base and frequency of usage, wellbeing scales like </a:t>
            </a:r>
            <a:r>
              <a:rPr lang="en-IN" sz="1800" b="1" dirty="0"/>
              <a:t>Warwick-Edinburgh Mental Wellbeing Scale (WEMWBS), </a:t>
            </a:r>
            <a:r>
              <a:rPr lang="en-IN" sz="1800" dirty="0"/>
              <a:t>and user surveys would be utilised (Blodgett et al., 2022).</a:t>
            </a:r>
            <a:endParaRPr lang="en-GB" sz="1800" dirty="0"/>
          </a:p>
          <a:p>
            <a:pPr lvl="0" algn="just">
              <a:lnSpc>
                <a:spcPct val="150000"/>
              </a:lnSpc>
            </a:pPr>
            <a:r>
              <a:rPr lang="en-IN" sz="1800" dirty="0"/>
              <a:t>Qualitative data in the form of user interviews, feedbacks forms, and focus groups would help in capturing actual user experiences (Lobe et al., 2020).</a:t>
            </a:r>
            <a:endParaRPr lang="en-GB" sz="1800" dirty="0"/>
          </a:p>
          <a:p>
            <a:pPr lvl="0" algn="just">
              <a:lnSpc>
                <a:spcPct val="150000"/>
              </a:lnSpc>
            </a:pPr>
            <a:r>
              <a:rPr lang="en-IN" sz="1800" dirty="0"/>
              <a:t>Adoption of mixed method of data collection would ensure accurate and reliable findings from the primary data.</a:t>
            </a:r>
          </a:p>
          <a:p>
            <a:pPr lvl="0" algn="just">
              <a:lnSpc>
                <a:spcPct val="150000"/>
              </a:lnSpc>
            </a:pPr>
            <a:r>
              <a:rPr lang="en-IN" sz="1800" dirty="0"/>
              <a:t>For maintaining ethical compliance, emphasis towards voluntary participation and use of anonymous datasets</a:t>
            </a:r>
            <a:endParaRPr lang="en-GB" sz="1800" dirty="0"/>
          </a:p>
          <a:p>
            <a:pPr algn="just"/>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E-AIM.jpg"/>
          <p:cNvPicPr>
            <a:picLocks noChangeAspect="1"/>
          </p:cNvPicPr>
          <p:nvPr/>
        </p:nvPicPr>
        <p:blipFill>
          <a:blip r:embed="rId2"/>
          <a:stretch>
            <a:fillRect/>
          </a:stretch>
        </p:blipFill>
        <p:spPr>
          <a:xfrm>
            <a:off x="7149192" y="1167449"/>
            <a:ext cx="4936929" cy="5190038"/>
          </a:xfrm>
          <a:prstGeom prst="rect">
            <a:avLst/>
          </a:prstGeom>
        </p:spPr>
      </p:pic>
      <p:sp>
        <p:nvSpPr>
          <p:cNvPr id="2" name="Title 1"/>
          <p:cNvSpPr>
            <a:spLocks noGrp="1"/>
          </p:cNvSpPr>
          <p:nvPr>
            <p:ph type="title"/>
          </p:nvPr>
        </p:nvSpPr>
        <p:spPr>
          <a:xfrm>
            <a:off x="394635" y="217271"/>
            <a:ext cx="10515600" cy="1325563"/>
          </a:xfrm>
        </p:spPr>
        <p:txBody>
          <a:bodyPr/>
          <a:lstStyle/>
          <a:p>
            <a:r>
              <a:rPr lang="en-IN" sz="4000" b="1" u="sng" dirty="0">
                <a:effectLst>
                  <a:outerShdw blurRad="38100" dist="38100" dir="2700000" algn="tl">
                    <a:srgbClr val="000000">
                      <a:alpha val="43137"/>
                    </a:srgbClr>
                  </a:outerShdw>
                </a:effectLst>
              </a:rPr>
              <a:t>Evaluation Framework (RE-AIM Model)</a:t>
            </a:r>
            <a:br>
              <a:rPr lang="en-GB" b="1" dirty="0"/>
            </a:br>
            <a:endParaRPr lang="en-GB" b="1" dirty="0"/>
          </a:p>
        </p:txBody>
      </p:sp>
      <p:sp>
        <p:nvSpPr>
          <p:cNvPr id="3" name="Content Placeholder 2"/>
          <p:cNvSpPr>
            <a:spLocks noGrp="1"/>
          </p:cNvSpPr>
          <p:nvPr>
            <p:ph idx="1"/>
          </p:nvPr>
        </p:nvSpPr>
        <p:spPr>
          <a:xfrm>
            <a:off x="105879" y="1167449"/>
            <a:ext cx="6692900" cy="6008638"/>
          </a:xfrm>
        </p:spPr>
        <p:txBody>
          <a:bodyPr>
            <a:normAutofit/>
          </a:bodyPr>
          <a:lstStyle/>
          <a:p>
            <a:pPr lvl="0" algn="just">
              <a:lnSpc>
                <a:spcPct val="150000"/>
              </a:lnSpc>
            </a:pPr>
            <a:r>
              <a:rPr lang="en-IN" sz="1800" dirty="0"/>
              <a:t>By adopting the RE-AIM model, a process of systematic evaluation has been ensured that focuses on Reach, Effectiveness, Adoption, Implementation and Maintenance.</a:t>
            </a:r>
            <a:endParaRPr lang="en-GB" sz="1800" dirty="0"/>
          </a:p>
          <a:p>
            <a:pPr lvl="0" algn="just">
              <a:lnSpc>
                <a:spcPct val="150000"/>
              </a:lnSpc>
            </a:pPr>
            <a:r>
              <a:rPr lang="en-IN" sz="1800" i="1" dirty="0"/>
              <a:t>Reach:</a:t>
            </a:r>
            <a:r>
              <a:rPr lang="en-IN" sz="1800" dirty="0"/>
              <a:t> Helps in measuring user demography across diverse NHS trusts (</a:t>
            </a:r>
            <a:r>
              <a:rPr lang="en-IN" sz="1800" dirty="0" err="1"/>
              <a:t>Holtrop</a:t>
            </a:r>
            <a:r>
              <a:rPr lang="en-IN" sz="1800" dirty="0"/>
              <a:t> et al., 2021).</a:t>
            </a:r>
            <a:endParaRPr lang="en-GB" sz="1800" dirty="0"/>
          </a:p>
          <a:p>
            <a:pPr lvl="0" algn="just">
              <a:lnSpc>
                <a:spcPct val="150000"/>
              </a:lnSpc>
            </a:pPr>
            <a:r>
              <a:rPr lang="en-IN" sz="1800" i="1" dirty="0"/>
              <a:t>Effectiveness:</a:t>
            </a:r>
            <a:r>
              <a:rPr lang="en-IN" sz="1800" dirty="0"/>
              <a:t> Measuring its impact on mental stress levels and existing perception about safety (Glasgow et al., 2019)</a:t>
            </a:r>
            <a:endParaRPr lang="en-GB" sz="1800" dirty="0"/>
          </a:p>
          <a:p>
            <a:pPr lvl="0" algn="just">
              <a:lnSpc>
                <a:spcPct val="150000"/>
              </a:lnSpc>
            </a:pPr>
            <a:r>
              <a:rPr lang="en-IN" sz="1800" i="1" dirty="0"/>
              <a:t>Adoption &amp; </a:t>
            </a:r>
            <a:r>
              <a:rPr lang="en-IN" sz="1800" i="1" dirty="0" err="1"/>
              <a:t>Implementation:</a:t>
            </a:r>
            <a:r>
              <a:rPr lang="en-IN" sz="1800" dirty="0" err="1"/>
              <a:t>Measuring</a:t>
            </a:r>
            <a:r>
              <a:rPr lang="en-IN" sz="1800" dirty="0"/>
              <a:t> employer engagement and overall app integration within the NHS trusts.</a:t>
            </a:r>
            <a:endParaRPr lang="en-GB" sz="1800" dirty="0"/>
          </a:p>
          <a:p>
            <a:pPr lvl="0" algn="just">
              <a:lnSpc>
                <a:spcPct val="150000"/>
              </a:lnSpc>
            </a:pPr>
            <a:r>
              <a:rPr lang="en-IN" sz="1800" i="1" dirty="0"/>
              <a:t>Maintenance:</a:t>
            </a:r>
            <a:r>
              <a:rPr lang="en-IN" sz="1800" dirty="0"/>
              <a:t> Long-term monitoring of continued usage and measuring the subsequent behavioural change among them(</a:t>
            </a:r>
            <a:r>
              <a:rPr lang="en-IN" sz="1800" dirty="0" err="1"/>
              <a:t>Holtrop</a:t>
            </a:r>
            <a:r>
              <a:rPr lang="en-IN" sz="1800" dirty="0"/>
              <a:t> et al., 2021).</a:t>
            </a:r>
            <a:endParaRPr lang="en-GB" sz="1800" dirty="0"/>
          </a:p>
          <a:p>
            <a:pPr algn="just"/>
            <a:endParaRPr lang="en-GB"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3000" b="-2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94350" y="177801"/>
            <a:ext cx="5321300" cy="1325563"/>
          </a:xfrm>
        </p:spPr>
        <p:txBody>
          <a:bodyPr>
            <a:normAutofit/>
          </a:bodyPr>
          <a:lstStyle/>
          <a:p>
            <a:pPr algn="just"/>
            <a:r>
              <a:rPr lang="en-IN" sz="4000" b="1" u="sng" dirty="0">
                <a:effectLst>
                  <a:outerShdw blurRad="38100" dist="38100" dir="2700000" algn="tl">
                    <a:srgbClr val="000000">
                      <a:alpha val="43137"/>
                    </a:srgbClr>
                  </a:outerShdw>
                </a:effectLst>
              </a:rPr>
              <a:t>Feedback Mechanisms</a:t>
            </a:r>
            <a:endParaRPr lang="en-GB" sz="4000" b="1"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519553" y="1503364"/>
            <a:ext cx="5740400" cy="5032375"/>
          </a:xfrm>
        </p:spPr>
        <p:txBody>
          <a:bodyPr>
            <a:normAutofit/>
          </a:bodyPr>
          <a:lstStyle/>
          <a:p>
            <a:pPr lvl="0" algn="just">
              <a:lnSpc>
                <a:spcPct val="150000"/>
              </a:lnSpc>
            </a:pPr>
            <a:r>
              <a:rPr lang="en-IN" sz="1800" dirty="0"/>
              <a:t>The presence of in-app feedback forms helps users in rating their overall experiences and deliver valuable suggestions for future app improvements (Kumar et al., 2021).</a:t>
            </a:r>
            <a:endParaRPr lang="en-GB" sz="1800" dirty="0"/>
          </a:p>
          <a:p>
            <a:pPr lvl="0" algn="just">
              <a:lnSpc>
                <a:spcPct val="150000"/>
              </a:lnSpc>
            </a:pPr>
            <a:r>
              <a:rPr lang="en-IN" sz="1800" dirty="0"/>
              <a:t>There is also provision for monthly review meetings with employer representatives and user groups to ensure better feedback and suggestions.</a:t>
            </a:r>
            <a:endParaRPr lang="en-GB" sz="1800" dirty="0"/>
          </a:p>
          <a:p>
            <a:pPr lvl="0" algn="just">
              <a:lnSpc>
                <a:spcPct val="150000"/>
              </a:lnSpc>
            </a:pPr>
            <a:r>
              <a:rPr lang="en-IN" sz="1800" dirty="0"/>
              <a:t>With feedback integration, the app facilitates a process of continuous improvement which helps in strengthening user trust and engagement (</a:t>
            </a:r>
            <a:r>
              <a:rPr lang="en-IN" sz="1800" dirty="0" err="1"/>
              <a:t>Babalola</a:t>
            </a:r>
            <a:r>
              <a:rPr lang="en-IN" sz="1800" dirty="0"/>
              <a:t> et al., 2017).</a:t>
            </a:r>
            <a:endParaRPr lang="en-GB" sz="1800" dirty="0"/>
          </a:p>
          <a:p>
            <a:pPr algn="just"/>
            <a:endParaRPr lang="en-GB" dirty="0"/>
          </a:p>
        </p:txBody>
      </p:sp>
      <p:pic>
        <p:nvPicPr>
          <p:cNvPr id="15362" name="Picture 2"/>
          <p:cNvPicPr>
            <a:picLocks noChangeAspect="1" noChangeArrowheads="1"/>
          </p:cNvPicPr>
          <p:nvPr/>
        </p:nvPicPr>
        <p:blipFill>
          <a:blip r:embed="rId3" cstate="print"/>
          <a:srcRect/>
          <a:stretch>
            <a:fillRect/>
          </a:stretch>
        </p:blipFill>
        <p:spPr bwMode="auto">
          <a:xfrm>
            <a:off x="1" y="0"/>
            <a:ext cx="5321300" cy="7215404"/>
          </a:xfrm>
          <a:prstGeom prst="rect">
            <a:avLst/>
          </a:prstGeom>
          <a:noFill/>
          <a:ln w="9525">
            <a:noFill/>
            <a:miter lim="800000"/>
            <a:headEnd/>
            <a:tailEnd/>
          </a:ln>
          <a:effec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95599" y="345247"/>
            <a:ext cx="10515600" cy="1325563"/>
          </a:xfrm>
        </p:spPr>
        <p:txBody>
          <a:bodyPr>
            <a:normAutofit/>
          </a:bodyPr>
          <a:lstStyle/>
          <a:p>
            <a:r>
              <a:rPr lang="en-IN" sz="4000" b="1" u="sng" dirty="0">
                <a:effectLst>
                  <a:outerShdw blurRad="38100" dist="38100" dir="2700000" algn="tl">
                    <a:srgbClr val="000000">
                      <a:alpha val="43137"/>
                    </a:srgbClr>
                  </a:outerShdw>
                </a:effectLst>
              </a:rPr>
              <a:t>Continuous Improvement</a:t>
            </a:r>
            <a:endParaRPr lang="en-GB" sz="4000" b="1" u="sng" dirty="0">
              <a:effectLst>
                <a:outerShdw blurRad="38100" dist="38100" dir="2700000" algn="tl">
                  <a:srgbClr val="000000">
                    <a:alpha val="43137"/>
                  </a:srgbClr>
                </a:outerShdw>
              </a:effectLst>
            </a:endParaRPr>
          </a:p>
        </p:txBody>
      </p:sp>
      <p:graphicFrame>
        <p:nvGraphicFramePr>
          <p:cNvPr id="4" name="Content Placeholder 3">
            <a:extLst>
              <a:ext uri="{FF2B5EF4-FFF2-40B4-BE49-F238E27FC236}">
                <a16:creationId xmlns:a16="http://schemas.microsoft.com/office/drawing/2014/main" id="{71F1939D-6DDC-4791-AB46-D90A6B58F8BF}"/>
              </a:ext>
            </a:extLst>
          </p:cNvPr>
          <p:cNvGraphicFramePr>
            <a:graphicFrameLocks noGrp="1"/>
          </p:cNvGraphicFramePr>
          <p:nvPr>
            <p:ph idx="1"/>
            <p:extLst>
              <p:ext uri="{D42A27DB-BD31-4B8C-83A1-F6EECF244321}">
                <p14:modId xmlns:p14="http://schemas.microsoft.com/office/powerpoint/2010/main" val="2163937451"/>
              </p:ext>
            </p:extLst>
          </p:nvPr>
        </p:nvGraphicFramePr>
        <p:xfrm>
          <a:off x="2211456" y="1885259"/>
          <a:ext cx="77690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Policy Linkages</a:t>
            </a:r>
            <a:endParaRPr lang="en-GB" dirty="0"/>
          </a:p>
        </p:txBody>
      </p:sp>
      <p:graphicFrame>
        <p:nvGraphicFramePr>
          <p:cNvPr id="5" name="Diagram 4"/>
          <p:cNvGraphicFramePr/>
          <p:nvPr/>
        </p:nvGraphicFramePr>
        <p:xfrm>
          <a:off x="0" y="0"/>
          <a:ext cx="12192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6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6400" y="263525"/>
            <a:ext cx="10515600" cy="561975"/>
          </a:xfrm>
        </p:spPr>
        <p:txBody>
          <a:bodyPr>
            <a:normAutofit fontScale="90000"/>
          </a:bodyPr>
          <a:lstStyle/>
          <a:p>
            <a:pPr algn="ctr"/>
            <a:r>
              <a:rPr lang="en-GB" b="1" u="sng" dirty="0">
                <a:effectLst>
                  <a:outerShdw blurRad="38100" dist="38100" dir="2700000" algn="tl">
                    <a:srgbClr val="000000">
                      <a:alpha val="43137"/>
                    </a:srgbClr>
                  </a:outerShdw>
                </a:effectLst>
              </a:rPr>
              <a:t>Educational Implications</a:t>
            </a:r>
          </a:p>
        </p:txBody>
      </p:sp>
      <p:graphicFrame>
        <p:nvGraphicFramePr>
          <p:cNvPr id="8" name="Diagram 7"/>
          <p:cNvGraphicFramePr/>
          <p:nvPr/>
        </p:nvGraphicFramePr>
        <p:xfrm>
          <a:off x="190500" y="113453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images (2).jpg"/>
          <p:cNvPicPr>
            <a:picLocks noChangeAspect="1"/>
          </p:cNvPicPr>
          <p:nvPr/>
        </p:nvPicPr>
        <p:blipFill>
          <a:blip r:embed="rId8"/>
          <a:stretch>
            <a:fillRect/>
          </a:stretch>
        </p:blipFill>
        <p:spPr>
          <a:xfrm>
            <a:off x="8609338" y="1524816"/>
            <a:ext cx="3342632" cy="3752577"/>
          </a:xfrm>
          <a:prstGeom prst="ellipse">
            <a:avLst/>
          </a:prstGeom>
          <a:ln>
            <a:noFill/>
          </a:ln>
          <a:effectLst>
            <a:softEdge rad="112500"/>
          </a:effec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4000" b="-2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916214" y="352698"/>
            <a:ext cx="4169229" cy="1325563"/>
          </a:xfrm>
        </p:spPr>
        <p:txBody>
          <a:bodyPr/>
          <a:lstStyle/>
          <a:p>
            <a:r>
              <a:rPr lang="en-IN" sz="4000" b="1" u="sng" dirty="0">
                <a:effectLst>
                  <a:outerShdw blurRad="38100" dist="38100" dir="2700000" algn="tl">
                    <a:srgbClr val="000000">
                      <a:alpha val="43137"/>
                    </a:srgbClr>
                  </a:outerShdw>
                </a:effectLst>
              </a:rPr>
              <a:t>Future Research</a:t>
            </a:r>
            <a:br>
              <a:rPr lang="en-GB" b="1" dirty="0"/>
            </a:br>
            <a:endParaRPr lang="en-GB" b="1" dirty="0"/>
          </a:p>
        </p:txBody>
      </p:sp>
      <p:sp>
        <p:nvSpPr>
          <p:cNvPr id="3" name="Content Placeholder 2"/>
          <p:cNvSpPr>
            <a:spLocks noGrp="1"/>
          </p:cNvSpPr>
          <p:nvPr>
            <p:ph idx="1"/>
          </p:nvPr>
        </p:nvSpPr>
        <p:spPr>
          <a:xfrm>
            <a:off x="6208832" y="1690688"/>
            <a:ext cx="5804264" cy="5032375"/>
          </a:xfrm>
        </p:spPr>
        <p:txBody>
          <a:bodyPr>
            <a:normAutofit/>
          </a:bodyPr>
          <a:lstStyle/>
          <a:p>
            <a:pPr lvl="0" algn="just">
              <a:lnSpc>
                <a:spcPct val="150000"/>
              </a:lnSpc>
            </a:pPr>
            <a:r>
              <a:rPr lang="en-IN" sz="1800" dirty="0"/>
              <a:t>Future research is necessary to understand and explore the app’s scalability and usage in diverse industry sectors.</a:t>
            </a:r>
            <a:endParaRPr lang="en-GB" sz="1800" dirty="0"/>
          </a:p>
          <a:p>
            <a:pPr lvl="0" algn="just">
              <a:lnSpc>
                <a:spcPct val="150000"/>
              </a:lnSpc>
            </a:pPr>
            <a:r>
              <a:rPr lang="en-IN" sz="1800" dirty="0"/>
              <a:t>By undertaking longitudinal studies, the app’s impact on long-term women’s safety and wellbeing can be easily determined.</a:t>
            </a:r>
            <a:endParaRPr lang="en-GB" sz="1800" dirty="0"/>
          </a:p>
          <a:p>
            <a:pPr lvl="0" algn="just">
              <a:lnSpc>
                <a:spcPct val="150000"/>
              </a:lnSpc>
            </a:pPr>
            <a:r>
              <a:rPr lang="en-IN" sz="1800" dirty="0"/>
              <a:t>Comparative trials could help in analysing the actual efficiency of </a:t>
            </a:r>
            <a:r>
              <a:rPr lang="en-IN" sz="1800" dirty="0" err="1"/>
              <a:t>SafeCycle</a:t>
            </a:r>
            <a:r>
              <a:rPr lang="en-IN" sz="1800" dirty="0"/>
              <a:t> in comparison to other alternative interventions.</a:t>
            </a:r>
            <a:endParaRPr lang="en-GB" sz="1800" dirty="0"/>
          </a:p>
          <a:p>
            <a:pPr algn="just"/>
            <a:endParaRPr lang="en-GB" dirty="0"/>
          </a:p>
        </p:txBody>
      </p:sp>
      <p:pic>
        <p:nvPicPr>
          <p:cNvPr id="5" name="Picture 2"/>
          <p:cNvPicPr>
            <a:picLocks noChangeAspect="1" noChangeArrowheads="1"/>
          </p:cNvPicPr>
          <p:nvPr/>
        </p:nvPicPr>
        <p:blipFill>
          <a:blip r:embed="rId3"/>
          <a:srcRect/>
          <a:stretch>
            <a:fillRect/>
          </a:stretch>
        </p:blipFill>
        <p:spPr bwMode="auto">
          <a:xfrm>
            <a:off x="282210" y="1690688"/>
            <a:ext cx="5267325" cy="3857625"/>
          </a:xfrm>
          <a:prstGeom prst="rect">
            <a:avLst/>
          </a:prstGeom>
          <a:noFill/>
          <a:ln w="9525">
            <a:noFill/>
            <a:miter lim="800000"/>
            <a:headEnd/>
            <a:tailEnd/>
          </a:ln>
          <a:effec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1391" y="275673"/>
            <a:ext cx="10515600" cy="1325563"/>
          </a:xfrm>
        </p:spPr>
        <p:txBody>
          <a:bodyPr>
            <a:normAutofit/>
          </a:bodyPr>
          <a:lstStyle/>
          <a:p>
            <a:r>
              <a:rPr lang="en-IN" sz="4000" b="1" dirty="0">
                <a:solidFill>
                  <a:schemeClr val="bg1"/>
                </a:solidFill>
                <a:effectLst>
                  <a:outerShdw blurRad="38100" dist="38100" dir="2700000" algn="tl">
                    <a:srgbClr val="000000">
                      <a:alpha val="43137"/>
                    </a:srgbClr>
                  </a:outerShdw>
                </a:effectLst>
              </a:rPr>
              <a:t>Sustainability Plan</a:t>
            </a:r>
            <a:endParaRPr lang="en-GB" sz="4000" b="1" dirty="0">
              <a:solidFill>
                <a:schemeClr val="bg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905138"/>
            <a:ext cx="10515600" cy="4351338"/>
          </a:xfrm>
        </p:spPr>
        <p:txBody>
          <a:bodyPr/>
          <a:lstStyle/>
          <a:p>
            <a:pPr lvl="0" algn="just">
              <a:lnSpc>
                <a:spcPct val="150000"/>
              </a:lnSpc>
            </a:pPr>
            <a:r>
              <a:rPr lang="en-IN" sz="1800" dirty="0">
                <a:solidFill>
                  <a:schemeClr val="bg1"/>
                </a:solidFill>
              </a:rPr>
              <a:t>Through greater collaboration and partnership with NHS trusts, women’s safety organisations, and local councils the app would be ensure its future popularity and acceptance among the general UK population (</a:t>
            </a:r>
            <a:r>
              <a:rPr lang="en-IN" sz="1800" dirty="0" err="1">
                <a:solidFill>
                  <a:schemeClr val="bg1"/>
                </a:solidFill>
              </a:rPr>
              <a:t>Banerjee</a:t>
            </a:r>
            <a:r>
              <a:rPr lang="en-IN" sz="1800" dirty="0">
                <a:solidFill>
                  <a:schemeClr val="bg1"/>
                </a:solidFill>
              </a:rPr>
              <a:t> et al., 2024).</a:t>
            </a:r>
            <a:endParaRPr lang="en-GB" sz="1800" dirty="0">
              <a:solidFill>
                <a:schemeClr val="bg1"/>
              </a:solidFill>
            </a:endParaRPr>
          </a:p>
          <a:p>
            <a:pPr lvl="0" algn="just">
              <a:lnSpc>
                <a:spcPct val="150000"/>
              </a:lnSpc>
            </a:pPr>
            <a:r>
              <a:rPr lang="en-IN" sz="1800" dirty="0">
                <a:solidFill>
                  <a:schemeClr val="bg1"/>
                </a:solidFill>
              </a:rPr>
              <a:t>The app’s longevity could be improved by obtaining regular updates and maximising user engagement through adoption of open-source software models.</a:t>
            </a:r>
            <a:endParaRPr lang="en-GB" sz="1800" dirty="0">
              <a:solidFill>
                <a:schemeClr val="bg1"/>
              </a:solidFill>
            </a:endParaRPr>
          </a:p>
          <a:p>
            <a:pPr lvl="0" algn="just">
              <a:lnSpc>
                <a:spcPct val="150000"/>
              </a:lnSpc>
            </a:pPr>
            <a:r>
              <a:rPr lang="en-IN" sz="1800" dirty="0">
                <a:solidFill>
                  <a:schemeClr val="bg1"/>
                </a:solidFill>
              </a:rPr>
              <a:t>Obtaining financial funding through governmental grants and fostering public-private collaborations (George, 2024).</a:t>
            </a:r>
            <a:endParaRPr lang="en-GB" sz="1800" dirty="0">
              <a:solidFill>
                <a:schemeClr val="bg1"/>
              </a:solidFill>
            </a:endParaRPr>
          </a:p>
          <a:p>
            <a:pPr algn="just"/>
            <a:endParaRPr lang="en-GB" dirty="0">
              <a:solidFill>
                <a:schemeClr val="bg1"/>
              </a:solidFil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1"/>
          <p:cNvPicPr>
            <a:picLocks noChangeAspect="1" noChangeArrowheads="1"/>
          </p:cNvPicPr>
          <p:nvPr/>
        </p:nvPicPr>
        <p:blipFill>
          <a:blip r:embed="rId2"/>
          <a:srcRect/>
          <a:stretch>
            <a:fillRect/>
          </a:stretch>
        </p:blipFill>
        <p:spPr bwMode="auto">
          <a:xfrm>
            <a:off x="0" y="0"/>
            <a:ext cx="12934950" cy="6886575"/>
          </a:xfrm>
          <a:prstGeom prst="rect">
            <a:avLst/>
          </a:prstGeom>
          <a:noFill/>
          <a:ln w="9525">
            <a:noFill/>
            <a:miter lim="800000"/>
            <a:headEnd/>
            <a:tailEnd/>
          </a:ln>
          <a:effectLst/>
        </p:spPr>
      </p:pic>
      <p:sp>
        <p:nvSpPr>
          <p:cNvPr id="3" name="Content Placeholder 2"/>
          <p:cNvSpPr>
            <a:spLocks noGrp="1"/>
          </p:cNvSpPr>
          <p:nvPr>
            <p:ph idx="1"/>
          </p:nvPr>
        </p:nvSpPr>
        <p:spPr>
          <a:xfrm>
            <a:off x="5448300" y="2235201"/>
            <a:ext cx="6743700" cy="3522662"/>
          </a:xfrm>
        </p:spPr>
        <p:txBody>
          <a:bodyPr>
            <a:normAutofit lnSpcReduction="10000"/>
          </a:bodyPr>
          <a:lstStyle/>
          <a:p>
            <a:pPr lvl="0" algn="just">
              <a:lnSpc>
                <a:spcPct val="150000"/>
              </a:lnSpc>
            </a:pPr>
            <a:r>
              <a:rPr lang="en-IN" sz="1800" i="1" dirty="0" err="1"/>
              <a:t>SafeCycle</a:t>
            </a:r>
            <a:r>
              <a:rPr lang="en-IN" sz="1800" i="1" dirty="0"/>
              <a:t> </a:t>
            </a:r>
            <a:r>
              <a:rPr lang="en-IN" sz="1800" dirty="0"/>
              <a:t>can revolutionise women’s safety and wellbeing and in doing so plays a major role in empowering today’s women.</a:t>
            </a:r>
            <a:endParaRPr lang="en-GB" sz="1800" dirty="0"/>
          </a:p>
          <a:p>
            <a:pPr lvl="0" algn="just">
              <a:lnSpc>
                <a:spcPct val="150000"/>
              </a:lnSpc>
            </a:pPr>
            <a:r>
              <a:rPr lang="en-IN" sz="1800" dirty="0"/>
              <a:t>The app embodies innovation in digital public healthcare by combining equality, safety and wellbeing in a single platform. </a:t>
            </a:r>
            <a:endParaRPr lang="en-GB" sz="1800" dirty="0"/>
          </a:p>
          <a:p>
            <a:pPr algn="just">
              <a:lnSpc>
                <a:spcPct val="150000"/>
              </a:lnSpc>
            </a:pPr>
            <a:r>
              <a:rPr lang="en-US" sz="1800" b="0" i="0" dirty="0" err="1">
                <a:effectLst/>
              </a:rPr>
              <a:t>SafeCycle</a:t>
            </a:r>
            <a:r>
              <a:rPr lang="en-US" sz="1800" b="0" i="0" dirty="0">
                <a:effectLst/>
              </a:rPr>
              <a:t> is a solution that combines real-time safety notifications, GPS monitoring, and wellbeing alerts to ensure female night-shift healthcare employees and improve their mental wellbeing.</a:t>
            </a:r>
            <a:br>
              <a:rPr lang="en-US" sz="1800" dirty="0"/>
            </a:br>
            <a:endParaRPr lang="en-GB" sz="1800" dirty="0"/>
          </a:p>
        </p:txBody>
      </p:sp>
      <p:sp>
        <p:nvSpPr>
          <p:cNvPr id="6" name="Title 1"/>
          <p:cNvSpPr>
            <a:spLocks noGrp="1"/>
          </p:cNvSpPr>
          <p:nvPr>
            <p:ph type="title"/>
          </p:nvPr>
        </p:nvSpPr>
        <p:spPr>
          <a:xfrm>
            <a:off x="6209058" y="454819"/>
            <a:ext cx="6261100" cy="1325563"/>
          </a:xfrm>
        </p:spPr>
        <p:txBody>
          <a:bodyPr>
            <a:normAutofit/>
          </a:bodyPr>
          <a:lstStyle/>
          <a:p>
            <a:pPr algn="ctr"/>
            <a:r>
              <a:rPr lang="en-US" sz="4000" b="1" u="sng" dirty="0">
                <a:effectLst>
                  <a:outerShdw blurRad="38100" dist="38100" dir="2700000" algn="tl">
                    <a:srgbClr val="000000">
                      <a:alpha val="43137"/>
                    </a:srgbClr>
                  </a:outerShdw>
                </a:effectLst>
              </a:rPr>
              <a:t>Final Reflection</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614589"/>
          </a:xfrm>
        </p:spPr>
        <p:txBody>
          <a:bodyPr>
            <a:normAutofit/>
          </a:bodyPr>
          <a:lstStyle/>
          <a:p>
            <a:pPr algn="ctr"/>
            <a:r>
              <a:rPr lang="en-US" sz="2000" b="1" dirty="0"/>
              <a:t>References</a:t>
            </a:r>
            <a:endParaRPr lang="en-GB" sz="2000" b="1" dirty="0"/>
          </a:p>
        </p:txBody>
      </p:sp>
      <p:sp>
        <p:nvSpPr>
          <p:cNvPr id="3" name="Content Placeholder 2"/>
          <p:cNvSpPr>
            <a:spLocks noGrp="1"/>
          </p:cNvSpPr>
          <p:nvPr>
            <p:ph idx="1"/>
          </p:nvPr>
        </p:nvSpPr>
        <p:spPr>
          <a:xfrm>
            <a:off x="0" y="444137"/>
            <a:ext cx="12192000" cy="6230983"/>
          </a:xfrm>
        </p:spPr>
        <p:txBody>
          <a:bodyPr>
            <a:noAutofit/>
          </a:bodyPr>
          <a:lstStyle/>
          <a:p>
            <a:r>
              <a:rPr lang="en-GB" sz="1000" dirty="0"/>
              <a:t>Anderson, M., O'Neill, C., Clark, J.M., Street, A., Woods, M., Johnston-Webber, C., </a:t>
            </a:r>
            <a:r>
              <a:rPr lang="en-GB" sz="1000" dirty="0" err="1"/>
              <a:t>Charlesworth</a:t>
            </a:r>
            <a:r>
              <a:rPr lang="en-GB" sz="1000" dirty="0"/>
              <a:t>, A., Whyte, M., Foster, M., </a:t>
            </a:r>
            <a:r>
              <a:rPr lang="en-GB" sz="1000" dirty="0" err="1"/>
              <a:t>Majeed</a:t>
            </a:r>
            <a:r>
              <a:rPr lang="en-GB" sz="1000" dirty="0"/>
              <a:t>, A. and </a:t>
            </a:r>
            <a:r>
              <a:rPr lang="en-GB" sz="1000" dirty="0" err="1"/>
              <a:t>Pitchforth</a:t>
            </a:r>
            <a:r>
              <a:rPr lang="en-GB" sz="1000" dirty="0"/>
              <a:t>, E., 2021. Securing a sustainable and fit-for-purpose UK health and care workforce. The Lancet, 397(10288), pp.1992-2011.</a:t>
            </a:r>
            <a:r>
              <a:rPr lang="en-GB" sz="1000" u="sng" dirty="0">
                <a:hlinkClick r:id="rId2"/>
              </a:rPr>
              <a:t>https://</a:t>
            </a:r>
            <a:r>
              <a:rPr lang="en-GB" sz="1000" u="sng" dirty="0" err="1">
                <a:hlinkClick r:id="rId2"/>
              </a:rPr>
              <a:t>pmc.ncbi.nlm.nih.gov</a:t>
            </a:r>
            <a:r>
              <a:rPr lang="en-GB" sz="1000" u="sng" dirty="0">
                <a:hlinkClick r:id="rId2"/>
              </a:rPr>
              <a:t>/articles/PMC9634455/</a:t>
            </a:r>
            <a:r>
              <a:rPr lang="en-GB" sz="1000" u="sng" dirty="0" err="1">
                <a:hlinkClick r:id="rId2"/>
              </a:rPr>
              <a:t>pdf</a:t>
            </a:r>
            <a:r>
              <a:rPr lang="en-GB" sz="1000" u="sng" dirty="0">
                <a:hlinkClick r:id="rId2"/>
              </a:rPr>
              <a:t>/</a:t>
            </a:r>
            <a:r>
              <a:rPr lang="en-GB" sz="1000" u="sng" dirty="0" err="1">
                <a:hlinkClick r:id="rId2"/>
              </a:rPr>
              <a:t>main.pdf</a:t>
            </a:r>
            <a:endParaRPr lang="en-GB" sz="1000" dirty="0"/>
          </a:p>
          <a:p>
            <a:r>
              <a:rPr lang="en-GB" sz="1000" dirty="0"/>
              <a:t>Atherton, A., 2022. </a:t>
            </a:r>
            <a:r>
              <a:rPr lang="en-GB" sz="1000" i="1" dirty="0"/>
              <a:t>An exploration of women’s representation in senior leadership positions in the English National Health Service</a:t>
            </a:r>
            <a:r>
              <a:rPr lang="en-GB" sz="1000" dirty="0"/>
              <a:t> (Doctoral dissertation, Middlesex University).</a:t>
            </a:r>
            <a:r>
              <a:rPr lang="en-GB" sz="1000" u="sng" dirty="0">
                <a:hlinkClick r:id="rId3"/>
              </a:rPr>
              <a:t>https://repository.mdx.ac.uk/download/b3192c0daa136f883c8efeb8f6558603e66721267eee703704ee56c18a53dbd7/3091897/AAtherton%20thesis.pdf</a:t>
            </a:r>
            <a:endParaRPr lang="en-GB" sz="1000" dirty="0"/>
          </a:p>
          <a:p>
            <a:r>
              <a:rPr lang="en-GB" sz="1000" dirty="0"/>
              <a:t>axa.co.uk, 2024. </a:t>
            </a:r>
            <a:r>
              <a:rPr lang="en-GB" sz="1000" i="1" dirty="0"/>
              <a:t>New research shows poor mind health in the workplace costs the UK economy £102bn a year</a:t>
            </a:r>
            <a:r>
              <a:rPr lang="en-GB" sz="1000" dirty="0"/>
              <a:t>[online]. Available at:&lt;https://www.axa.co.uk/newsroom/2024/new-research-shows-poor-mind-health-in-the-workplace-costs-the-uk-economy-102bn-a-year/#:~:text=New%20research%20shows%20poor%20mind%20health%20in,lack%20of%20confidence%20and%20loss%20of%20interest.&gt;[Date Accessed: 08November 2025].</a:t>
            </a:r>
          </a:p>
          <a:p>
            <a:r>
              <a:rPr lang="en-GB" sz="1000" dirty="0" err="1"/>
              <a:t>Babalola</a:t>
            </a:r>
            <a:r>
              <a:rPr lang="en-GB" sz="1000" dirty="0"/>
              <a:t>, A., </a:t>
            </a:r>
            <a:r>
              <a:rPr lang="en-GB" sz="1000" dirty="0" err="1"/>
              <a:t>Ndidi</a:t>
            </a:r>
            <a:r>
              <a:rPr lang="en-GB" sz="1000" dirty="0"/>
              <a:t>, O., </a:t>
            </a:r>
            <a:r>
              <a:rPr lang="en-GB" sz="1000" dirty="0" err="1"/>
              <a:t>Busayo</a:t>
            </a:r>
            <a:r>
              <a:rPr lang="en-GB" sz="1000" dirty="0"/>
              <a:t>, O. and </a:t>
            </a:r>
            <a:r>
              <a:rPr lang="en-GB" sz="1000" dirty="0" err="1"/>
              <a:t>Olusola</a:t>
            </a:r>
            <a:r>
              <a:rPr lang="en-GB" sz="1000" dirty="0"/>
              <a:t>, B., 2017. Mobile Agent for Monitoring and Evaluation of Security Applications in a Network Environment. </a:t>
            </a:r>
            <a:r>
              <a:rPr lang="en-GB" sz="1000" i="1" dirty="0"/>
              <a:t>International Journal of Computer Science and Network</a:t>
            </a:r>
            <a:r>
              <a:rPr lang="en-GB" sz="1000" dirty="0"/>
              <a:t>, </a:t>
            </a:r>
            <a:r>
              <a:rPr lang="en-GB" sz="1000" i="1" dirty="0"/>
              <a:t>6</a:t>
            </a:r>
            <a:r>
              <a:rPr lang="en-GB" sz="1000" dirty="0"/>
              <a:t>(6), pp.826-834.</a:t>
            </a:r>
            <a:r>
              <a:rPr lang="en-GB" sz="1000" u="sng" dirty="0">
                <a:hlinkClick r:id="rId4"/>
              </a:rPr>
              <a:t>https://</a:t>
            </a:r>
            <a:r>
              <a:rPr lang="en-GB" sz="1000" u="sng" dirty="0" err="1">
                <a:hlinkClick r:id="rId4"/>
              </a:rPr>
              <a:t>www.academia.edu</a:t>
            </a:r>
            <a:r>
              <a:rPr lang="en-GB" sz="1000" u="sng" dirty="0">
                <a:hlinkClick r:id="rId4"/>
              </a:rPr>
              <a:t>/download/85171928/Mobile-Agent-for-Monitoring-and-Evaluation-of-Security-Applications-in-a-Network-</a:t>
            </a:r>
            <a:r>
              <a:rPr lang="en-GB" sz="1000" u="sng" dirty="0" err="1">
                <a:hlinkClick r:id="rId4"/>
              </a:rPr>
              <a:t>Environment.pdf</a:t>
            </a:r>
            <a:endParaRPr lang="en-GB" sz="1000" dirty="0"/>
          </a:p>
          <a:p>
            <a:r>
              <a:rPr lang="en-GB" sz="1000" dirty="0" err="1"/>
              <a:t>Banerjee</a:t>
            </a:r>
            <a:r>
              <a:rPr lang="en-GB" sz="1000" dirty="0"/>
              <a:t>, S., </a:t>
            </a:r>
            <a:r>
              <a:rPr lang="en-GB" sz="1000" dirty="0" err="1"/>
              <a:t>Maiti</a:t>
            </a:r>
            <a:r>
              <a:rPr lang="en-GB" sz="1000" dirty="0"/>
              <a:t>, P. and </a:t>
            </a:r>
            <a:r>
              <a:rPr lang="en-GB" sz="1000" dirty="0" err="1"/>
              <a:t>Biswas</a:t>
            </a:r>
            <a:r>
              <a:rPr lang="en-GB" sz="1000" dirty="0"/>
              <a:t>, S., 2024. Empowering personal safety through mobile apps. In </a:t>
            </a:r>
            <a:r>
              <a:rPr lang="en-GB" sz="1000" i="1" dirty="0"/>
              <a:t>AI Tools and Applications for Women’s Safety</a:t>
            </a:r>
            <a:r>
              <a:rPr lang="en-GB" sz="1000" dirty="0"/>
              <a:t> (pp. 91-120). IGI Global Scientific </a:t>
            </a:r>
            <a:r>
              <a:rPr lang="en-GB" sz="1000" dirty="0" err="1"/>
              <a:t>Publishing.</a:t>
            </a:r>
            <a:r>
              <a:rPr lang="en-GB" sz="1000" u="sng" dirty="0" err="1">
                <a:hlinkClick r:id="rId5"/>
              </a:rPr>
              <a:t>https</a:t>
            </a:r>
            <a:r>
              <a:rPr lang="en-GB" sz="1000" u="sng" dirty="0">
                <a:hlinkClick r:id="rId5"/>
              </a:rPr>
              <a:t>://</a:t>
            </a:r>
            <a:r>
              <a:rPr lang="en-GB" sz="1000" u="sng" dirty="0" err="1">
                <a:hlinkClick r:id="rId5"/>
              </a:rPr>
              <a:t>www.researchgate.net</a:t>
            </a:r>
            <a:r>
              <a:rPr lang="en-GB" sz="1000" u="sng" dirty="0">
                <a:hlinkClick r:id="rId5"/>
              </a:rPr>
              <a:t>/profile/Sudipta-Banerjee-3/publication/377669904_Empowering_Personal_Safety_Through_Mobile_Apps/links/666a920cb769e769192faa32/Empowering-Personal-Safety-Through-Mobile-</a:t>
            </a:r>
            <a:r>
              <a:rPr lang="en-GB" sz="1000" u="sng" dirty="0" err="1">
                <a:hlinkClick r:id="rId5"/>
              </a:rPr>
              <a:t>Apps.pdf</a:t>
            </a:r>
            <a:endParaRPr lang="en-GB" sz="1000" dirty="0"/>
          </a:p>
          <a:p>
            <a:r>
              <a:rPr lang="en-GB" sz="1000" dirty="0"/>
              <a:t>Bauer, I.L. (2021). Healthy, safe and responsible: the modern female traveller. Tropical Diseases, Travel Medicine and Vaccines, 7(1). </a:t>
            </a:r>
            <a:r>
              <a:rPr lang="en-GB" sz="1000" dirty="0" err="1"/>
              <a:t>doi:</a:t>
            </a:r>
            <a:r>
              <a:rPr lang="en-GB" sz="1000" u="sng" dirty="0" err="1">
                <a:hlinkClick r:id="rId6"/>
              </a:rPr>
              <a:t>https</a:t>
            </a:r>
            <a:r>
              <a:rPr lang="en-GB" sz="1000" u="sng" dirty="0">
                <a:hlinkClick r:id="rId6"/>
              </a:rPr>
              <a:t>://</a:t>
            </a:r>
            <a:r>
              <a:rPr lang="en-GB" sz="1000" u="sng" dirty="0" err="1">
                <a:hlinkClick r:id="rId6"/>
              </a:rPr>
              <a:t>doi.org</a:t>
            </a:r>
            <a:r>
              <a:rPr lang="en-GB" sz="1000" u="sng" dirty="0">
                <a:hlinkClick r:id="rId6"/>
              </a:rPr>
              <a:t>/10.1186/s40794-021-00141-7.</a:t>
            </a:r>
            <a:endParaRPr lang="en-GB" sz="1000" dirty="0"/>
          </a:p>
          <a:p>
            <a:r>
              <a:rPr lang="en-GB" sz="1000" dirty="0"/>
              <a:t>Blodgett, J.M., Birch, J.M., </a:t>
            </a:r>
            <a:r>
              <a:rPr lang="en-GB" sz="1000" dirty="0" err="1"/>
              <a:t>Musella</a:t>
            </a:r>
            <a:r>
              <a:rPr lang="en-GB" sz="1000" dirty="0"/>
              <a:t>, M., </a:t>
            </a:r>
            <a:r>
              <a:rPr lang="en-GB" sz="1000" dirty="0" err="1"/>
              <a:t>Harkness</a:t>
            </a:r>
            <a:r>
              <a:rPr lang="en-GB" sz="1000" dirty="0"/>
              <a:t>, F. and </a:t>
            </a:r>
            <a:r>
              <a:rPr lang="en-GB" sz="1000" dirty="0" err="1"/>
              <a:t>Kaushal</a:t>
            </a:r>
            <a:r>
              <a:rPr lang="en-GB" sz="1000" dirty="0"/>
              <a:t>, A., 2022. What works to improve wellbeing? A rapid systematic review of 223 interventions evaluated with the Warwick-Edinburgh Mental Well-Being Scales. </a:t>
            </a:r>
            <a:r>
              <a:rPr lang="en-GB" sz="1000" i="1" dirty="0"/>
              <a:t>International journal of environmental research and public health</a:t>
            </a:r>
            <a:r>
              <a:rPr lang="en-GB" sz="1000" dirty="0"/>
              <a:t>, </a:t>
            </a:r>
            <a:r>
              <a:rPr lang="en-GB" sz="1000" i="1" dirty="0"/>
              <a:t>19</a:t>
            </a:r>
            <a:r>
              <a:rPr lang="en-GB" sz="1000" dirty="0"/>
              <a:t>(23), p.15845.</a:t>
            </a:r>
            <a:r>
              <a:rPr lang="en-GB" sz="1000" u="sng" dirty="0">
                <a:hlinkClick r:id="rId7"/>
              </a:rPr>
              <a:t>https://</a:t>
            </a:r>
            <a:r>
              <a:rPr lang="en-GB" sz="1000" u="sng" dirty="0" err="1">
                <a:hlinkClick r:id="rId7"/>
              </a:rPr>
              <a:t>www.mdpi.com</a:t>
            </a:r>
            <a:r>
              <a:rPr lang="en-GB" sz="1000" u="sng" dirty="0">
                <a:hlinkClick r:id="rId7"/>
              </a:rPr>
              <a:t>/1660-4601/19/23/15845</a:t>
            </a:r>
            <a:endParaRPr lang="en-GB" sz="1000" dirty="0"/>
          </a:p>
          <a:p>
            <a:r>
              <a:rPr lang="en-GB" sz="1000" dirty="0" err="1"/>
              <a:t>Brouwer</a:t>
            </a:r>
            <a:r>
              <a:rPr lang="en-GB" sz="1000" dirty="0"/>
              <a:t>, W., </a:t>
            </a:r>
            <a:r>
              <a:rPr lang="en-GB" sz="1000" dirty="0" err="1"/>
              <a:t>Huls</a:t>
            </a:r>
            <a:r>
              <a:rPr lang="en-GB" sz="1000" dirty="0"/>
              <a:t>, S., </a:t>
            </a:r>
            <a:r>
              <a:rPr lang="en-GB" sz="1000" dirty="0" err="1"/>
              <a:t>Sajjad</a:t>
            </a:r>
            <a:r>
              <a:rPr lang="en-GB" sz="1000" dirty="0"/>
              <a:t>, A., </a:t>
            </a:r>
            <a:r>
              <a:rPr lang="en-GB" sz="1000" dirty="0" err="1"/>
              <a:t>Kanters</a:t>
            </a:r>
            <a:r>
              <a:rPr lang="en-GB" sz="1000" dirty="0"/>
              <a:t>, T., </a:t>
            </a:r>
            <a:r>
              <a:rPr lang="en-GB" sz="1000" dirty="0" err="1"/>
              <a:t>Roijen</a:t>
            </a:r>
            <a:r>
              <a:rPr lang="en-GB" sz="1000" dirty="0"/>
              <a:t>, L.H.V. and Van </a:t>
            </a:r>
            <a:r>
              <a:rPr lang="en-GB" sz="1000" dirty="0" err="1"/>
              <a:t>Exel</a:t>
            </a:r>
            <a:r>
              <a:rPr lang="en-GB" sz="1000" dirty="0"/>
              <a:t>, J., 2022. In absence of absenteeism: some thoughts on productivity costs in economic evaluations in a post-corona era. </a:t>
            </a:r>
            <a:r>
              <a:rPr lang="en-GB" sz="1000" i="1" dirty="0" err="1"/>
              <a:t>Pharmacoeconomics</a:t>
            </a:r>
            <a:r>
              <a:rPr lang="en-GB" sz="1000" dirty="0"/>
              <a:t>, </a:t>
            </a:r>
            <a:r>
              <a:rPr lang="en-GB" sz="1000" i="1" dirty="0"/>
              <a:t>40</a:t>
            </a:r>
            <a:r>
              <a:rPr lang="en-GB" sz="1000" dirty="0"/>
              <a:t>(1), pp.7-11.</a:t>
            </a:r>
            <a:r>
              <a:rPr lang="en-GB" sz="1000" u="sng" dirty="0">
                <a:hlinkClick r:id="rId8"/>
              </a:rPr>
              <a:t>https://</a:t>
            </a:r>
            <a:r>
              <a:rPr lang="en-GB" sz="1000" u="sng" dirty="0" err="1">
                <a:hlinkClick r:id="rId8"/>
              </a:rPr>
              <a:t>link.springer.com</a:t>
            </a:r>
            <a:r>
              <a:rPr lang="en-GB" sz="1000" u="sng" dirty="0">
                <a:hlinkClick r:id="rId8"/>
              </a:rPr>
              <a:t>/content/</a:t>
            </a:r>
            <a:r>
              <a:rPr lang="en-GB" sz="1000" u="sng" dirty="0" err="1">
                <a:hlinkClick r:id="rId8"/>
              </a:rPr>
              <a:t>pdf</a:t>
            </a:r>
            <a:r>
              <a:rPr lang="en-GB" sz="1000" u="sng" dirty="0">
                <a:hlinkClick r:id="rId8"/>
              </a:rPr>
              <a:t>/10.1007/s40273-021-01117-3.pdf</a:t>
            </a:r>
            <a:endParaRPr lang="en-GB" sz="1000" dirty="0"/>
          </a:p>
          <a:p>
            <a:r>
              <a:rPr lang="en-GB" sz="1000" dirty="0"/>
              <a:t>Ding, X., </a:t>
            </a:r>
            <a:r>
              <a:rPr lang="en-GB" sz="1000" dirty="0" err="1"/>
              <a:t>Akimova</a:t>
            </a:r>
            <a:r>
              <a:rPr lang="en-GB" sz="1000" dirty="0"/>
              <a:t>, E.T., Zhao, B. and Mills, M.C. (2025). Night shift work and sleep duration among middle and older age adults: The role of individual, social, and environmental moderators. Social Science &amp; Medicine, [online] 384, p.118443. </a:t>
            </a:r>
            <a:r>
              <a:rPr lang="en-GB" sz="1000" dirty="0" err="1"/>
              <a:t>doi:</a:t>
            </a:r>
            <a:r>
              <a:rPr lang="en-GB" sz="1000" u="sng" dirty="0" err="1">
                <a:hlinkClick r:id="rId9"/>
              </a:rPr>
              <a:t>https</a:t>
            </a:r>
            <a:r>
              <a:rPr lang="en-GB" sz="1000" u="sng" dirty="0">
                <a:hlinkClick r:id="rId9"/>
              </a:rPr>
              <a:t>://</a:t>
            </a:r>
            <a:r>
              <a:rPr lang="en-GB" sz="1000" u="sng" dirty="0" err="1">
                <a:hlinkClick r:id="rId9"/>
              </a:rPr>
              <a:t>doi.org</a:t>
            </a:r>
            <a:r>
              <a:rPr lang="en-GB" sz="1000" u="sng" dirty="0">
                <a:hlinkClick r:id="rId9"/>
              </a:rPr>
              <a:t>/10.1016/j.socscimed.2025.118443</a:t>
            </a:r>
            <a:r>
              <a:rPr lang="en-GB" sz="1000" dirty="0"/>
              <a:t>.</a:t>
            </a:r>
          </a:p>
          <a:p>
            <a:r>
              <a:rPr lang="en-GB" sz="1000" dirty="0" err="1"/>
              <a:t>Emine</a:t>
            </a:r>
            <a:r>
              <a:rPr lang="en-GB" sz="1000" dirty="0"/>
              <a:t> </a:t>
            </a:r>
            <a:r>
              <a:rPr lang="en-GB" sz="1000" dirty="0" err="1"/>
              <a:t>Sinmaz</a:t>
            </a:r>
            <a:r>
              <a:rPr lang="en-GB" sz="1000" dirty="0"/>
              <a:t> (2025). Majority of girls and young women in UK alter behaviour to feel safe, study finds. [online] the Guardian. Available at: </a:t>
            </a:r>
            <a:r>
              <a:rPr lang="en-GB" sz="1000" u="sng" dirty="0">
                <a:hlinkClick r:id="rId10"/>
              </a:rPr>
              <a:t>https://www.theguardian.com/education/2025/sep/23/majority-of-girls-and-young-women-in-uk-alter-behaviour-to-feel-safe-study-finds</a:t>
            </a:r>
            <a:r>
              <a:rPr lang="en-GB" sz="1000" dirty="0"/>
              <a:t>.</a:t>
            </a:r>
          </a:p>
          <a:p>
            <a:r>
              <a:rPr lang="en-GB" sz="1000" dirty="0" err="1"/>
              <a:t>Faghihi</a:t>
            </a:r>
            <a:r>
              <a:rPr lang="en-GB" sz="1000" dirty="0"/>
              <a:t>, M., </a:t>
            </a:r>
            <a:r>
              <a:rPr lang="en-GB" sz="1000" dirty="0" err="1"/>
              <a:t>Farshad</a:t>
            </a:r>
            <a:r>
              <a:rPr lang="en-GB" sz="1000" dirty="0"/>
              <a:t>, A., </a:t>
            </a:r>
            <a:r>
              <a:rPr lang="en-GB" sz="1000" dirty="0" err="1"/>
              <a:t>Salehi</a:t>
            </a:r>
            <a:r>
              <a:rPr lang="en-GB" sz="1000" dirty="0"/>
              <a:t>, N., Whitehead, D., </a:t>
            </a:r>
            <a:r>
              <a:rPr lang="en-GB" sz="1000" dirty="0" err="1"/>
              <a:t>Ghayen</a:t>
            </a:r>
            <a:r>
              <a:rPr lang="en-GB" sz="1000" dirty="0"/>
              <a:t>, M.M., </a:t>
            </a:r>
            <a:r>
              <a:rPr lang="en-GB" sz="1000" dirty="0" err="1"/>
              <a:t>Izadi</a:t>
            </a:r>
            <a:r>
              <a:rPr lang="en-GB" sz="1000" dirty="0"/>
              <a:t>, B. and </a:t>
            </a:r>
            <a:r>
              <a:rPr lang="en-GB" sz="1000" dirty="0" err="1"/>
              <a:t>Mansourian</a:t>
            </a:r>
            <a:r>
              <a:rPr lang="en-GB" sz="1000" dirty="0"/>
              <a:t>, M., 2024. Exploring drivers of women’s well-being in hospitals: mapping the landscape. </a:t>
            </a:r>
            <a:r>
              <a:rPr lang="en-GB" sz="1000" i="1" dirty="0"/>
              <a:t>BMC women's health</a:t>
            </a:r>
            <a:r>
              <a:rPr lang="en-GB" sz="1000" dirty="0"/>
              <a:t>, </a:t>
            </a:r>
            <a:r>
              <a:rPr lang="en-GB" sz="1000" i="1" dirty="0"/>
              <a:t>24</a:t>
            </a:r>
            <a:r>
              <a:rPr lang="en-GB" sz="1000" dirty="0"/>
              <a:t>(1), p.355.</a:t>
            </a:r>
            <a:r>
              <a:rPr lang="en-GB" sz="1000" u="sng" dirty="0">
                <a:hlinkClick r:id="rId11"/>
              </a:rPr>
              <a:t>https://</a:t>
            </a:r>
            <a:r>
              <a:rPr lang="en-GB" sz="1000" u="sng" dirty="0" err="1">
                <a:hlinkClick r:id="rId11"/>
              </a:rPr>
              <a:t>link.springer.com</a:t>
            </a:r>
            <a:r>
              <a:rPr lang="en-GB" sz="1000" u="sng" dirty="0">
                <a:hlinkClick r:id="rId11"/>
              </a:rPr>
              <a:t>/content/</a:t>
            </a:r>
            <a:r>
              <a:rPr lang="en-GB" sz="1000" u="sng" dirty="0" err="1">
                <a:hlinkClick r:id="rId11"/>
              </a:rPr>
              <a:t>pdf</a:t>
            </a:r>
            <a:r>
              <a:rPr lang="en-GB" sz="1000" u="sng" dirty="0">
                <a:hlinkClick r:id="rId11"/>
              </a:rPr>
              <a:t>/10.1186/s12905-024-03123-x.pdf</a:t>
            </a:r>
            <a:endParaRPr lang="en-GB" sz="1000" dirty="0"/>
          </a:p>
          <a:p>
            <a:r>
              <a:rPr lang="en-GB" sz="1000" dirty="0" err="1"/>
              <a:t>Ferrando</a:t>
            </a:r>
            <a:r>
              <a:rPr lang="en-GB" sz="1000" dirty="0"/>
              <a:t>, M.R., </a:t>
            </a:r>
            <a:r>
              <a:rPr lang="en-GB" sz="1000" dirty="0" err="1"/>
              <a:t>Proietti</a:t>
            </a:r>
            <a:r>
              <a:rPr lang="en-GB" sz="1000" dirty="0"/>
              <a:t>, E., </a:t>
            </a:r>
            <a:r>
              <a:rPr lang="en-GB" sz="1000" dirty="0" err="1"/>
              <a:t>Demontis</a:t>
            </a:r>
            <a:r>
              <a:rPr lang="en-GB" sz="1000" dirty="0"/>
              <a:t>, M., </a:t>
            </a:r>
            <a:r>
              <a:rPr lang="en-GB" sz="1000" dirty="0" err="1"/>
              <a:t>Fabrizio</a:t>
            </a:r>
            <a:r>
              <a:rPr lang="en-GB" sz="1000" dirty="0"/>
              <a:t> </a:t>
            </a:r>
            <a:r>
              <a:rPr lang="en-GB" sz="1000" dirty="0" err="1"/>
              <a:t>Montecucco</a:t>
            </a:r>
            <a:r>
              <a:rPr lang="en-GB" sz="1000" dirty="0"/>
              <a:t> and </a:t>
            </a:r>
            <a:r>
              <a:rPr lang="en-GB" sz="1000" dirty="0" err="1"/>
              <a:t>Pisciotta</a:t>
            </a:r>
            <a:r>
              <a:rPr lang="en-GB" sz="1000" dirty="0"/>
              <a:t>, L. (2025). Sustainable development goals: a call for future internal medicine. Internal and Emergency Medicine. </a:t>
            </a:r>
            <a:r>
              <a:rPr lang="en-GB" sz="1000" dirty="0" err="1"/>
              <a:t>doi:</a:t>
            </a:r>
            <a:r>
              <a:rPr lang="en-GB" sz="1000" u="sng" dirty="0" err="1">
                <a:hlinkClick r:id="rId12"/>
              </a:rPr>
              <a:t>https</a:t>
            </a:r>
            <a:r>
              <a:rPr lang="en-GB" sz="1000" u="sng" dirty="0">
                <a:hlinkClick r:id="rId12"/>
              </a:rPr>
              <a:t>://</a:t>
            </a:r>
            <a:r>
              <a:rPr lang="en-GB" sz="1000" u="sng" dirty="0" err="1">
                <a:hlinkClick r:id="rId12"/>
              </a:rPr>
              <a:t>doi.org</a:t>
            </a:r>
            <a:r>
              <a:rPr lang="en-GB" sz="1000" u="sng" dirty="0">
                <a:hlinkClick r:id="rId12"/>
              </a:rPr>
              <a:t>/10.1007/s11739-025-03941-3</a:t>
            </a:r>
            <a:r>
              <a:rPr lang="en-GB" sz="1000" dirty="0"/>
              <a:t>.</a:t>
            </a:r>
          </a:p>
          <a:p>
            <a:r>
              <a:rPr lang="en-GB" sz="1000" dirty="0"/>
              <a:t>Fine, C., </a:t>
            </a:r>
            <a:r>
              <a:rPr lang="en-GB" sz="1000" dirty="0" err="1"/>
              <a:t>Sojo</a:t>
            </a:r>
            <a:r>
              <a:rPr lang="en-GB" sz="1000" dirty="0"/>
              <a:t>, V. and </a:t>
            </a:r>
            <a:r>
              <a:rPr lang="en-GB" sz="1000" dirty="0" err="1"/>
              <a:t>Lawford</a:t>
            </a:r>
            <a:r>
              <a:rPr lang="en-GB" sz="1000" dirty="0"/>
              <a:t>‐Smith, H., 2020. Why does workplace gender diversity matter? Justice, organizational benefits, and policy. </a:t>
            </a:r>
            <a:r>
              <a:rPr lang="en-GB" sz="1000" i="1" dirty="0"/>
              <a:t>Social Issues and Policy Review</a:t>
            </a:r>
            <a:r>
              <a:rPr lang="en-GB" sz="1000" dirty="0"/>
              <a:t>, </a:t>
            </a:r>
            <a:r>
              <a:rPr lang="en-GB" sz="1000" i="1" dirty="0"/>
              <a:t>14</a:t>
            </a:r>
            <a:r>
              <a:rPr lang="en-GB" sz="1000" dirty="0"/>
              <a:t>(1), pp.36-72.</a:t>
            </a:r>
            <a:r>
              <a:rPr lang="en-GB" sz="1000" u="sng" dirty="0">
                <a:hlinkClick r:id="rId13"/>
              </a:rPr>
              <a:t>https://</a:t>
            </a:r>
            <a:r>
              <a:rPr lang="en-GB" sz="1000" u="sng" dirty="0" err="1">
                <a:hlinkClick r:id="rId13"/>
              </a:rPr>
              <a:t>arts.unimelb.edu.au</a:t>
            </a:r>
            <a:r>
              <a:rPr lang="en-GB" sz="1000" u="sng" dirty="0">
                <a:hlinkClick r:id="rId13"/>
              </a:rPr>
              <a:t>/__data/assets/</a:t>
            </a:r>
            <a:r>
              <a:rPr lang="en-GB" sz="1000" u="sng" dirty="0" err="1">
                <a:hlinkClick r:id="rId13"/>
              </a:rPr>
              <a:t>pdf_file</a:t>
            </a:r>
            <a:r>
              <a:rPr lang="en-GB" sz="1000" u="sng" dirty="0">
                <a:hlinkClick r:id="rId13"/>
              </a:rPr>
              <a:t>/0010/3389104/</a:t>
            </a:r>
            <a:r>
              <a:rPr lang="en-GB" sz="1000" u="sng" dirty="0" err="1">
                <a:hlinkClick r:id="rId13"/>
              </a:rPr>
              <a:t>Workplace.pdf</a:t>
            </a:r>
            <a:endParaRPr lang="en-GB" sz="1000" dirty="0"/>
          </a:p>
          <a:p>
            <a:r>
              <a:rPr lang="en-GB" sz="1000" dirty="0"/>
              <a:t>Fitzhugh, C. and Gibson, R. (2024). Understanding perceptions about the health effects of night working and the barriers and enablers to taking part in nutritional research: A qualitative study among night workers in England. Nutrition bulletin, 49(3). </a:t>
            </a:r>
            <a:r>
              <a:rPr lang="en-GB" sz="1000" dirty="0" err="1"/>
              <a:t>doi:</a:t>
            </a:r>
            <a:r>
              <a:rPr lang="en-GB" sz="1000" u="sng" dirty="0" err="1">
                <a:hlinkClick r:id="rId14"/>
              </a:rPr>
              <a:t>https</a:t>
            </a:r>
            <a:r>
              <a:rPr lang="en-GB" sz="1000" u="sng" dirty="0">
                <a:hlinkClick r:id="rId14"/>
              </a:rPr>
              <a:t>://</a:t>
            </a:r>
            <a:r>
              <a:rPr lang="en-GB" sz="1000" u="sng" dirty="0" err="1">
                <a:hlinkClick r:id="rId14"/>
              </a:rPr>
              <a:t>doi.org</a:t>
            </a:r>
            <a:r>
              <a:rPr lang="en-GB" sz="1000" u="sng" dirty="0">
                <a:hlinkClick r:id="rId14"/>
              </a:rPr>
              <a:t>/10.1111/nbu.12691</a:t>
            </a:r>
            <a:r>
              <a:rPr lang="en-GB" sz="1000" dirty="0"/>
              <a:t>.</a:t>
            </a:r>
          </a:p>
          <a:p>
            <a:r>
              <a:rPr lang="en-GB" sz="1000" dirty="0" err="1"/>
              <a:t>Ganesan</a:t>
            </a:r>
            <a:r>
              <a:rPr lang="en-GB" sz="1000" dirty="0"/>
              <a:t>, S., Magee, M., Stone, J.E., </a:t>
            </a:r>
            <a:r>
              <a:rPr lang="en-GB" sz="1000" dirty="0" err="1"/>
              <a:t>Mulhall</a:t>
            </a:r>
            <a:r>
              <a:rPr lang="en-GB" sz="1000" dirty="0"/>
              <a:t>, M.D., Collins, A., Howard, M.E., </a:t>
            </a:r>
            <a:r>
              <a:rPr lang="en-GB" sz="1000" dirty="0" err="1"/>
              <a:t>Lockley</a:t>
            </a:r>
            <a:r>
              <a:rPr lang="en-GB" sz="1000" dirty="0"/>
              <a:t>, S.W., </a:t>
            </a:r>
            <a:r>
              <a:rPr lang="en-GB" sz="1000" dirty="0" err="1"/>
              <a:t>Rajaratnam</a:t>
            </a:r>
            <a:r>
              <a:rPr lang="en-GB" sz="1000" dirty="0"/>
              <a:t>, S.M.W. and </a:t>
            </a:r>
            <a:r>
              <a:rPr lang="en-GB" sz="1000" dirty="0" err="1"/>
              <a:t>Sletten</a:t>
            </a:r>
            <a:r>
              <a:rPr lang="en-GB" sz="1000" dirty="0"/>
              <a:t>, T.L. (2019). The Impact of Shift Work on Sleep, Alertness and Performance in Healthcare Workers. Scientific Reports, [online] 9(1), p.4635. </a:t>
            </a:r>
            <a:r>
              <a:rPr lang="en-GB" sz="1000" dirty="0" err="1"/>
              <a:t>doi:</a:t>
            </a:r>
            <a:r>
              <a:rPr lang="en-GB" sz="1000" u="sng" dirty="0" err="1">
                <a:hlinkClick r:id="rId15"/>
              </a:rPr>
              <a:t>https</a:t>
            </a:r>
            <a:r>
              <a:rPr lang="en-GB" sz="1000" u="sng" dirty="0">
                <a:hlinkClick r:id="rId15"/>
              </a:rPr>
              <a:t>://</a:t>
            </a:r>
            <a:r>
              <a:rPr lang="en-GB" sz="1000" u="sng" dirty="0" err="1">
                <a:hlinkClick r:id="rId15"/>
              </a:rPr>
              <a:t>doi.org</a:t>
            </a:r>
            <a:r>
              <a:rPr lang="en-GB" sz="1000" u="sng" dirty="0">
                <a:hlinkClick r:id="rId15"/>
              </a:rPr>
              <a:t>/10.1038/s41598-019-40914-x</a:t>
            </a:r>
            <a:r>
              <a:rPr lang="en-GB" sz="1000" dirty="0"/>
              <a:t>.</a:t>
            </a:r>
          </a:p>
          <a:p>
            <a:r>
              <a:rPr lang="en-GB" sz="1000" dirty="0"/>
              <a:t>7.</a:t>
            </a:r>
            <a:r>
              <a:rPr lang="en-GB" sz="1000" u="sng" dirty="0">
                <a:hlinkClick r:id="rId16"/>
              </a:rPr>
              <a:t>https://</a:t>
            </a:r>
            <a:r>
              <a:rPr lang="en-GB" sz="1000" u="sng" dirty="0" err="1">
                <a:hlinkClick r:id="rId16"/>
              </a:rPr>
              <a:t>link.springer.com</a:t>
            </a:r>
            <a:r>
              <a:rPr lang="en-GB" sz="1000" u="sng" dirty="0">
                <a:hlinkClick r:id="rId16"/>
              </a:rPr>
              <a:t>/content/</a:t>
            </a:r>
            <a:r>
              <a:rPr lang="en-GB" sz="1000" u="sng" dirty="0" err="1">
                <a:hlinkClick r:id="rId16"/>
              </a:rPr>
              <a:t>pdf</a:t>
            </a:r>
            <a:r>
              <a:rPr lang="en-GB" sz="1000" u="sng" dirty="0">
                <a:hlinkClick r:id="rId16"/>
              </a:rPr>
              <a:t>/10.1007/s10389-019-01108-x.pdf</a:t>
            </a:r>
            <a:endParaRPr lang="en-GB" sz="10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a:noAutofit/>
          </a:bodyPr>
          <a:lstStyle/>
          <a:p>
            <a:pPr algn="just"/>
            <a:r>
              <a:rPr lang="en-GB" sz="1200" dirty="0" err="1"/>
              <a:t>Garde</a:t>
            </a:r>
            <a:r>
              <a:rPr lang="en-GB" sz="1200" dirty="0"/>
              <a:t>, A.H., </a:t>
            </a:r>
            <a:r>
              <a:rPr lang="en-GB" sz="1200" dirty="0" err="1"/>
              <a:t>Begtrup</a:t>
            </a:r>
            <a:r>
              <a:rPr lang="en-GB" sz="1200" dirty="0"/>
              <a:t>, L., </a:t>
            </a:r>
            <a:r>
              <a:rPr lang="en-GB" sz="1200" dirty="0" err="1"/>
              <a:t>Bjorvatn</a:t>
            </a:r>
            <a:r>
              <a:rPr lang="en-GB" sz="1200" dirty="0"/>
              <a:t>, B., </a:t>
            </a:r>
            <a:r>
              <a:rPr lang="en-GB" sz="1200" dirty="0" err="1"/>
              <a:t>Bonde</a:t>
            </a:r>
            <a:r>
              <a:rPr lang="en-GB" sz="1200" dirty="0"/>
              <a:t>, J.P., Hansen, J., Hansen, Å.M., </a:t>
            </a:r>
            <a:r>
              <a:rPr lang="en-GB" sz="1200" dirty="0" err="1"/>
              <a:t>Härmä</a:t>
            </a:r>
            <a:r>
              <a:rPr lang="en-GB" sz="1200" dirty="0"/>
              <a:t>, M., Jensen, M.A., </a:t>
            </a:r>
            <a:r>
              <a:rPr lang="en-GB" sz="1200" dirty="0" err="1"/>
              <a:t>Kecklund</a:t>
            </a:r>
            <a:r>
              <a:rPr lang="en-GB" sz="1200" dirty="0"/>
              <a:t>, G., </a:t>
            </a:r>
            <a:r>
              <a:rPr lang="en-GB" sz="1200" dirty="0" err="1"/>
              <a:t>Kolstad</a:t>
            </a:r>
            <a:r>
              <a:rPr lang="en-GB" sz="1200" dirty="0"/>
              <a:t>, H.A. and Larsen, A.D., 2020. How to schedule night shift work in order to reduce health and safety risks. </a:t>
            </a:r>
            <a:r>
              <a:rPr lang="en-GB" sz="1200" i="1" dirty="0"/>
              <a:t>Scandinavian journal of work, environment &amp; health</a:t>
            </a:r>
            <a:r>
              <a:rPr lang="en-GB" sz="1200" dirty="0"/>
              <a:t>, </a:t>
            </a:r>
            <a:r>
              <a:rPr lang="en-GB" sz="1200" i="1" dirty="0"/>
              <a:t>46</a:t>
            </a:r>
            <a:r>
              <a:rPr lang="en-GB" sz="1200" dirty="0"/>
              <a:t>(6), p.557.</a:t>
            </a:r>
            <a:r>
              <a:rPr lang="en-GB" sz="1200" u="sng" dirty="0">
                <a:hlinkClick r:id="rId2"/>
              </a:rPr>
              <a:t>https://</a:t>
            </a:r>
            <a:r>
              <a:rPr lang="en-GB" sz="1200" u="sng" dirty="0" err="1">
                <a:hlinkClick r:id="rId2"/>
              </a:rPr>
              <a:t>pmc.ncbi.nlm.nih.gov</a:t>
            </a:r>
            <a:r>
              <a:rPr lang="en-GB" sz="1200" u="sng" dirty="0">
                <a:hlinkClick r:id="rId2"/>
              </a:rPr>
              <a:t>/articles/PMC7737811/</a:t>
            </a:r>
            <a:r>
              <a:rPr lang="en-GB" sz="1200" u="sng" dirty="0" err="1">
                <a:hlinkClick r:id="rId2"/>
              </a:rPr>
              <a:t>pdf</a:t>
            </a:r>
            <a:r>
              <a:rPr lang="en-GB" sz="1200" u="sng" dirty="0">
                <a:hlinkClick r:id="rId2"/>
              </a:rPr>
              <a:t>/SJWEH-46-557.pdf</a:t>
            </a:r>
            <a:endParaRPr lang="en-GB" sz="1200" dirty="0"/>
          </a:p>
          <a:p>
            <a:pPr algn="just"/>
            <a:r>
              <a:rPr lang="en-GB" sz="1200" dirty="0"/>
              <a:t>George, A.S., 2024. Exploring the Limitations of Technology in Ensuring Women's Safety: A Gender-Inclusive Design Perspective. </a:t>
            </a:r>
            <a:r>
              <a:rPr lang="en-GB" sz="1200" i="1" dirty="0"/>
              <a:t>Partners Universal International Innovation Journal</a:t>
            </a:r>
            <a:r>
              <a:rPr lang="en-GB" sz="1200" dirty="0"/>
              <a:t>, </a:t>
            </a:r>
            <a:r>
              <a:rPr lang="en-GB" sz="1200" i="1" dirty="0"/>
              <a:t>2</a:t>
            </a:r>
            <a:r>
              <a:rPr lang="en-GB" sz="1200" dirty="0"/>
              <a:t>(4), pp.19-38.</a:t>
            </a:r>
            <a:r>
              <a:rPr lang="en-GB" sz="1200" u="sng" dirty="0">
                <a:hlinkClick r:id="rId3"/>
              </a:rPr>
              <a:t>https://</a:t>
            </a:r>
            <a:r>
              <a:rPr lang="en-GB" sz="1200" u="sng" dirty="0" err="1">
                <a:hlinkClick r:id="rId3"/>
              </a:rPr>
              <a:t>puiij.com</a:t>
            </a:r>
            <a:r>
              <a:rPr lang="en-GB" sz="1200" u="sng" dirty="0">
                <a:hlinkClick r:id="rId3"/>
              </a:rPr>
              <a:t>/</a:t>
            </a:r>
            <a:r>
              <a:rPr lang="en-GB" sz="1200" u="sng" dirty="0" err="1">
                <a:hlinkClick r:id="rId3"/>
              </a:rPr>
              <a:t>index.php</a:t>
            </a:r>
            <a:r>
              <a:rPr lang="en-GB" sz="1200" u="sng" dirty="0">
                <a:hlinkClick r:id="rId3"/>
              </a:rPr>
              <a:t>/research/article/download/150/120</a:t>
            </a:r>
            <a:endParaRPr lang="en-GB" sz="1200" dirty="0"/>
          </a:p>
          <a:p>
            <a:pPr algn="just"/>
            <a:r>
              <a:rPr lang="en-GB" sz="1200" dirty="0"/>
              <a:t>Gibson, R. and Fitzhugh, C. (2024). Eating on the Night Shift: A qualitative study to understand what is important to UK night workers when designing nutritional research. Proceedings of the Nutrition Society, 83(OCE3). </a:t>
            </a:r>
            <a:r>
              <a:rPr lang="en-GB" sz="1200" dirty="0" err="1"/>
              <a:t>doi:</a:t>
            </a:r>
            <a:r>
              <a:rPr lang="en-GB" sz="1200" u="sng" dirty="0" err="1">
                <a:hlinkClick r:id="rId4"/>
              </a:rPr>
              <a:t>https</a:t>
            </a:r>
            <a:r>
              <a:rPr lang="en-GB" sz="1200" u="sng" dirty="0">
                <a:hlinkClick r:id="rId4"/>
              </a:rPr>
              <a:t>://</a:t>
            </a:r>
            <a:r>
              <a:rPr lang="en-GB" sz="1200" u="sng" dirty="0" err="1">
                <a:hlinkClick r:id="rId4"/>
              </a:rPr>
              <a:t>doi.org</a:t>
            </a:r>
            <a:r>
              <a:rPr lang="en-GB" sz="1200" u="sng" dirty="0">
                <a:hlinkClick r:id="rId4"/>
              </a:rPr>
              <a:t>/10.1017/s0029665124004701</a:t>
            </a:r>
            <a:r>
              <a:rPr lang="en-GB" sz="1200" dirty="0"/>
              <a:t>.</a:t>
            </a:r>
          </a:p>
          <a:p>
            <a:pPr algn="just"/>
            <a:r>
              <a:rPr lang="en-GB" sz="1200" dirty="0"/>
              <a:t>Glasgow, R.E., Harden, S.M., </a:t>
            </a:r>
            <a:r>
              <a:rPr lang="en-GB" sz="1200" dirty="0" err="1"/>
              <a:t>Gaglio</a:t>
            </a:r>
            <a:r>
              <a:rPr lang="en-GB" sz="1200" dirty="0"/>
              <a:t>, B., Rabin, B., Smith, M.L., Porter, G.C., </a:t>
            </a:r>
            <a:r>
              <a:rPr lang="en-GB" sz="1200" dirty="0" err="1"/>
              <a:t>Ory</a:t>
            </a:r>
            <a:r>
              <a:rPr lang="en-GB" sz="1200" dirty="0"/>
              <a:t>, M.G. and </a:t>
            </a:r>
            <a:r>
              <a:rPr lang="en-GB" sz="1200" dirty="0" err="1"/>
              <a:t>Estabrooks</a:t>
            </a:r>
            <a:r>
              <a:rPr lang="en-GB" sz="1200" dirty="0"/>
              <a:t>, P.A., 2019. RE-AIM planning and evaluation framework: adapting to new science and practice with a 20-year review. </a:t>
            </a:r>
            <a:r>
              <a:rPr lang="en-GB" sz="1200" i="1" dirty="0"/>
              <a:t>Frontiers in public health</a:t>
            </a:r>
            <a:r>
              <a:rPr lang="en-GB" sz="1200" dirty="0"/>
              <a:t>, </a:t>
            </a:r>
            <a:r>
              <a:rPr lang="en-GB" sz="1200" i="1" dirty="0"/>
              <a:t>7</a:t>
            </a:r>
            <a:r>
              <a:rPr lang="en-GB" sz="1200" dirty="0"/>
              <a:t>, p.64.</a:t>
            </a:r>
            <a:r>
              <a:rPr lang="en-GB" sz="1200" u="sng" dirty="0">
                <a:hlinkClick r:id="rId5"/>
              </a:rPr>
              <a:t>https://</a:t>
            </a:r>
            <a:r>
              <a:rPr lang="en-GB" sz="1200" u="sng" dirty="0" err="1">
                <a:hlinkClick r:id="rId5"/>
              </a:rPr>
              <a:t>www.frontiersin.org</a:t>
            </a:r>
            <a:r>
              <a:rPr lang="en-GB" sz="1200" u="sng" dirty="0">
                <a:hlinkClick r:id="rId5"/>
              </a:rPr>
              <a:t>/journals/public-health/articles/10.3389/fpubh.2019.00064/</a:t>
            </a:r>
            <a:r>
              <a:rPr lang="en-GB" sz="1200" u="sng" dirty="0" err="1">
                <a:hlinkClick r:id="rId5"/>
              </a:rPr>
              <a:t>pdf</a:t>
            </a:r>
            <a:endParaRPr lang="en-GB" sz="1200" dirty="0"/>
          </a:p>
          <a:p>
            <a:pPr algn="just"/>
            <a:r>
              <a:rPr lang="en-GB" sz="1200" dirty="0"/>
              <a:t>Gov.uk (2024). Safety of Women at Night Fund Evaluation. [online] GOV.UK. Available at: </a:t>
            </a:r>
            <a:r>
              <a:rPr lang="en-GB" sz="1200" u="sng" dirty="0">
                <a:hlinkClick r:id="rId6"/>
              </a:rPr>
              <a:t>https://www.gov.uk/government/publications/safety-of-women-at-night-fund-evaluation/safety-of-women-at-night-fund-evaluation</a:t>
            </a:r>
            <a:r>
              <a:rPr lang="en-GB" sz="1200" dirty="0"/>
              <a:t>.</a:t>
            </a:r>
          </a:p>
          <a:p>
            <a:pPr algn="just"/>
            <a:r>
              <a:rPr lang="en-GB" sz="1200" dirty="0" err="1"/>
              <a:t>Guo</a:t>
            </a:r>
            <a:r>
              <a:rPr lang="en-GB" sz="1200" dirty="0"/>
              <a:t>, L. and Li, X. (2025). Nurse night shift work and risk of gastrointestinal cancers. Frontiers in public health, [online] 13, p.1532623. </a:t>
            </a:r>
            <a:r>
              <a:rPr lang="en-GB" sz="1200" dirty="0" err="1"/>
              <a:t>doi:</a:t>
            </a:r>
            <a:r>
              <a:rPr lang="en-GB" sz="1200" u="sng" dirty="0" err="1">
                <a:hlinkClick r:id="rId7"/>
              </a:rPr>
              <a:t>https</a:t>
            </a:r>
            <a:r>
              <a:rPr lang="en-GB" sz="1200" u="sng" dirty="0">
                <a:hlinkClick r:id="rId7"/>
              </a:rPr>
              <a:t>://</a:t>
            </a:r>
            <a:r>
              <a:rPr lang="en-GB" sz="1200" u="sng" dirty="0" err="1">
                <a:hlinkClick r:id="rId7"/>
              </a:rPr>
              <a:t>doi.org</a:t>
            </a:r>
            <a:r>
              <a:rPr lang="en-GB" sz="1200" u="sng" dirty="0">
                <a:hlinkClick r:id="rId7"/>
              </a:rPr>
              <a:t>/10.3389/fpubh.2025.1532623</a:t>
            </a:r>
            <a:r>
              <a:rPr lang="en-GB" sz="1200" dirty="0"/>
              <a:t>.</a:t>
            </a:r>
          </a:p>
          <a:p>
            <a:pPr algn="just"/>
            <a:r>
              <a:rPr lang="en-GB" sz="1200" dirty="0"/>
              <a:t>Hansen, J. and Pedersen, J.E. (2024). Night Shift Work and Breast Cancer Risk – 2023 Update of Epidemiologic Evidence. Journal of the National Cancer </a:t>
            </a:r>
            <a:r>
              <a:rPr lang="en-GB" sz="1200" dirty="0" err="1"/>
              <a:t>Center</a:t>
            </a:r>
            <a:r>
              <a:rPr lang="en-GB" sz="1200" dirty="0"/>
              <a:t>, [online] 5(1). </a:t>
            </a:r>
            <a:r>
              <a:rPr lang="en-GB" sz="1200" dirty="0" err="1"/>
              <a:t>doi:</a:t>
            </a:r>
            <a:r>
              <a:rPr lang="en-GB" sz="1200" u="sng" dirty="0" err="1">
                <a:hlinkClick r:id="rId8"/>
              </a:rPr>
              <a:t>https</a:t>
            </a:r>
            <a:r>
              <a:rPr lang="en-GB" sz="1200" u="sng" dirty="0">
                <a:hlinkClick r:id="rId8"/>
              </a:rPr>
              <a:t>://</a:t>
            </a:r>
            <a:r>
              <a:rPr lang="en-GB" sz="1200" u="sng" dirty="0" err="1">
                <a:hlinkClick r:id="rId8"/>
              </a:rPr>
              <a:t>doi.org</a:t>
            </a:r>
            <a:r>
              <a:rPr lang="en-GB" sz="1200" u="sng" dirty="0">
                <a:hlinkClick r:id="rId8"/>
              </a:rPr>
              <a:t>/10.1016/j.jncc.2024.07.004</a:t>
            </a:r>
            <a:r>
              <a:rPr lang="en-GB" sz="1200" dirty="0"/>
              <a:t>.</a:t>
            </a:r>
          </a:p>
          <a:p>
            <a:pPr algn="just"/>
            <a:r>
              <a:rPr lang="en-GB" sz="1200" dirty="0" err="1"/>
              <a:t>Härmä</a:t>
            </a:r>
            <a:r>
              <a:rPr lang="en-GB" sz="1200" dirty="0"/>
              <a:t>, M. and </a:t>
            </a:r>
            <a:r>
              <a:rPr lang="en-GB" sz="1200" dirty="0" err="1"/>
              <a:t>Karhula</a:t>
            </a:r>
            <a:r>
              <a:rPr lang="en-GB" sz="1200" dirty="0"/>
              <a:t>, K., 2020. Working hours, health, well-being and participation in working life: Current knowledge and recommendations for health and </a:t>
            </a:r>
            <a:r>
              <a:rPr lang="en-GB" sz="1200" dirty="0" err="1"/>
              <a:t>safety.</a:t>
            </a:r>
            <a:r>
              <a:rPr lang="en-GB" sz="1200" u="sng" dirty="0" err="1">
                <a:hlinkClick r:id="rId9"/>
              </a:rPr>
              <a:t>https</a:t>
            </a:r>
            <a:r>
              <a:rPr lang="en-GB" sz="1200" u="sng" dirty="0">
                <a:hlinkClick r:id="rId9"/>
              </a:rPr>
              <a:t>://</a:t>
            </a:r>
            <a:r>
              <a:rPr lang="en-GB" sz="1200" u="sng" dirty="0" err="1">
                <a:hlinkClick r:id="rId9"/>
              </a:rPr>
              <a:t>www.julkari.fi</a:t>
            </a:r>
            <a:r>
              <a:rPr lang="en-GB" sz="1200" u="sng" dirty="0">
                <a:hlinkClick r:id="rId9"/>
              </a:rPr>
              <a:t>/</a:t>
            </a:r>
            <a:r>
              <a:rPr lang="en-GB" sz="1200" u="sng" dirty="0" err="1">
                <a:hlinkClick r:id="rId9"/>
              </a:rPr>
              <a:t>bitstream</a:t>
            </a:r>
            <a:r>
              <a:rPr lang="en-GB" sz="1200" u="sng" dirty="0">
                <a:hlinkClick r:id="rId9"/>
              </a:rPr>
              <a:t>/handle/10024/140634/TTL-978-952-261-912-9.pdf?sequence=2&amp;isAllowed=y%20%5Ch</a:t>
            </a:r>
            <a:endParaRPr lang="en-GB" sz="1200" dirty="0"/>
          </a:p>
          <a:p>
            <a:pPr algn="just"/>
            <a:r>
              <a:rPr lang="en-GB" sz="1200" dirty="0" err="1"/>
              <a:t>Hlaing</a:t>
            </a:r>
            <a:r>
              <a:rPr lang="en-GB" sz="1200" dirty="0"/>
              <a:t>, P.H., Sullivan, P.E. and </a:t>
            </a:r>
            <a:r>
              <a:rPr lang="en-GB" sz="1200" dirty="0" err="1"/>
              <a:t>Chaiyawat</a:t>
            </a:r>
            <a:r>
              <a:rPr lang="en-GB" sz="1200" dirty="0"/>
              <a:t>, P., 2019. Application of PRECEDE-PROCEED planning model in transforming the clinical decision making </a:t>
            </a:r>
            <a:r>
              <a:rPr lang="en-GB" sz="1200" dirty="0" err="1"/>
              <a:t>behavior</a:t>
            </a:r>
            <a:r>
              <a:rPr lang="en-GB" sz="1200" dirty="0"/>
              <a:t> of physical therapists in Myanmar. Frontiers in public health, 7, p.114. </a:t>
            </a:r>
            <a:r>
              <a:rPr lang="en-GB" sz="1200" u="sng" dirty="0">
                <a:hlinkClick r:id="rId10"/>
              </a:rPr>
              <a:t>https://www.frontiersin.org/journals/public-health/articles/10.3389/fpubh.2019.00114/full</a:t>
            </a:r>
            <a:endParaRPr lang="en-GB" sz="1200" dirty="0"/>
          </a:p>
          <a:p>
            <a:pPr algn="just"/>
            <a:r>
              <a:rPr lang="en-GB" sz="1200" dirty="0" err="1"/>
              <a:t>Holtrop</a:t>
            </a:r>
            <a:r>
              <a:rPr lang="en-GB" sz="1200" dirty="0"/>
              <a:t>, J.S., </a:t>
            </a:r>
            <a:r>
              <a:rPr lang="en-GB" sz="1200" dirty="0" err="1"/>
              <a:t>Estabrooks</a:t>
            </a:r>
            <a:r>
              <a:rPr lang="en-GB" sz="1200" dirty="0"/>
              <a:t>, P.A., </a:t>
            </a:r>
            <a:r>
              <a:rPr lang="en-GB" sz="1200" dirty="0" err="1"/>
              <a:t>Gaglio</a:t>
            </a:r>
            <a:r>
              <a:rPr lang="en-GB" sz="1200" dirty="0"/>
              <a:t>, B., Harden, S.M., Kessler, R.S., King, D.K., Kwan, B.M., </a:t>
            </a:r>
            <a:r>
              <a:rPr lang="en-GB" sz="1200" dirty="0" err="1"/>
              <a:t>Ory</a:t>
            </a:r>
            <a:r>
              <a:rPr lang="en-GB" sz="1200" dirty="0"/>
              <a:t>, M.G., Rabin, B.A., Shelton, R.C. and Glasgow, R.E., 2021. Understanding and applying the RE-AIM framework: clarifications and resources. </a:t>
            </a:r>
            <a:r>
              <a:rPr lang="en-GB" sz="1200" i="1" dirty="0"/>
              <a:t>Journal of clinical and translational science</a:t>
            </a:r>
            <a:r>
              <a:rPr lang="en-GB" sz="1200" dirty="0"/>
              <a:t>, </a:t>
            </a:r>
            <a:r>
              <a:rPr lang="en-GB" sz="1200" i="1" dirty="0"/>
              <a:t>5</a:t>
            </a:r>
            <a:r>
              <a:rPr lang="en-GB" sz="1200" dirty="0"/>
              <a:t>(1), p.e126.</a:t>
            </a:r>
            <a:r>
              <a:rPr lang="en-GB" sz="1200" u="sng" dirty="0">
                <a:hlinkClick r:id="rId11"/>
              </a:rPr>
              <a:t>https://</a:t>
            </a:r>
            <a:r>
              <a:rPr lang="en-GB" sz="1200" u="sng" dirty="0" err="1">
                <a:hlinkClick r:id="rId11"/>
              </a:rPr>
              <a:t>www.cambridge.org</a:t>
            </a:r>
            <a:r>
              <a:rPr lang="en-GB" sz="1200" u="sng" dirty="0">
                <a:hlinkClick r:id="rId11"/>
              </a:rPr>
              <a:t>/core/services/</a:t>
            </a:r>
            <a:r>
              <a:rPr lang="en-GB" sz="1200" u="sng" dirty="0" err="1">
                <a:hlinkClick r:id="rId11"/>
              </a:rPr>
              <a:t>aop</a:t>
            </a:r>
            <a:r>
              <a:rPr lang="en-GB" sz="1200" u="sng" dirty="0">
                <a:hlinkClick r:id="rId11"/>
              </a:rPr>
              <a:t>-</a:t>
            </a:r>
            <a:r>
              <a:rPr lang="en-GB" sz="1200" u="sng" dirty="0" err="1">
                <a:hlinkClick r:id="rId11"/>
              </a:rPr>
              <a:t>cambridge</a:t>
            </a:r>
            <a:r>
              <a:rPr lang="en-GB" sz="1200" u="sng" dirty="0">
                <a:hlinkClick r:id="rId11"/>
              </a:rPr>
              <a:t>-core/content/view/6EC2598C1C83F65FE5495A220A8A500E/S2059866121007895a.pdf/understanding-and-applying-the-re-aim-framework-clarifications-and-</a:t>
            </a:r>
            <a:r>
              <a:rPr lang="en-GB" sz="1200" u="sng" dirty="0" err="1">
                <a:hlinkClick r:id="rId11"/>
              </a:rPr>
              <a:t>resources.pdf</a:t>
            </a:r>
            <a:endParaRPr lang="en-GB" sz="1200" dirty="0"/>
          </a:p>
          <a:p>
            <a:pPr algn="just"/>
            <a:r>
              <a:rPr lang="en-GB" sz="1200" dirty="0" err="1"/>
              <a:t>Kapitza</a:t>
            </a:r>
            <a:r>
              <a:rPr lang="en-GB" sz="1200" dirty="0"/>
              <a:t>, J. (2024). Commuting at night: How time of day affects commuter perceptions. Travel Behaviour and Society, [online] 35, p.100750. </a:t>
            </a:r>
            <a:r>
              <a:rPr lang="en-GB" sz="1200" dirty="0" err="1"/>
              <a:t>doi:</a:t>
            </a:r>
            <a:r>
              <a:rPr lang="en-GB" sz="1200" u="sng" dirty="0" err="1">
                <a:hlinkClick r:id="rId12"/>
              </a:rPr>
              <a:t>https</a:t>
            </a:r>
            <a:r>
              <a:rPr lang="en-GB" sz="1200" u="sng" dirty="0">
                <a:hlinkClick r:id="rId12"/>
              </a:rPr>
              <a:t>://</a:t>
            </a:r>
            <a:r>
              <a:rPr lang="en-GB" sz="1200" u="sng" dirty="0" err="1">
                <a:hlinkClick r:id="rId12"/>
              </a:rPr>
              <a:t>doi.org</a:t>
            </a:r>
            <a:r>
              <a:rPr lang="en-GB" sz="1200" u="sng" dirty="0">
                <a:hlinkClick r:id="rId12"/>
              </a:rPr>
              <a:t>/10.1016/j.tbs.2024.100750</a:t>
            </a:r>
            <a:r>
              <a:rPr lang="en-GB" sz="1200" dirty="0"/>
              <a:t>.</a:t>
            </a:r>
          </a:p>
          <a:p>
            <a:pPr algn="just"/>
            <a:r>
              <a:rPr lang="en-GB" sz="1200" dirty="0" err="1"/>
              <a:t>Kaur</a:t>
            </a:r>
            <a:r>
              <a:rPr lang="en-GB" sz="1200" dirty="0"/>
              <a:t>, M. and Sharma, J., 2023. The role of digital literacy to promote the gender equality. </a:t>
            </a:r>
            <a:r>
              <a:rPr lang="en-GB" sz="1200" i="1" dirty="0" err="1"/>
              <a:t>Shodh</a:t>
            </a:r>
            <a:r>
              <a:rPr lang="en-GB" sz="1200" i="1" dirty="0"/>
              <a:t> Sari-An International Multidisciplinary Journal</a:t>
            </a:r>
            <a:r>
              <a:rPr lang="en-GB" sz="1200" dirty="0"/>
              <a:t>, </a:t>
            </a:r>
            <a:r>
              <a:rPr lang="en-GB" sz="1200" i="1" dirty="0"/>
              <a:t>2</a:t>
            </a:r>
            <a:r>
              <a:rPr lang="en-GB" sz="1200" dirty="0"/>
              <a:t>(4), pp.315-327.</a:t>
            </a:r>
            <a:r>
              <a:rPr lang="en-GB" sz="1200" u="sng" dirty="0">
                <a:hlinkClick r:id="rId13"/>
              </a:rPr>
              <a:t>https://</a:t>
            </a:r>
            <a:r>
              <a:rPr lang="en-GB" sz="1200" u="sng" dirty="0" err="1">
                <a:hlinkClick r:id="rId13"/>
              </a:rPr>
              <a:t>www.academia.edu</a:t>
            </a:r>
            <a:r>
              <a:rPr lang="en-GB" sz="1200" u="sng" dirty="0">
                <a:hlinkClick r:id="rId13"/>
              </a:rPr>
              <a:t>/download/108483110/27._The_Role_Of_Digital_Literacy_To_Promote_The_Gender_Equality.pdf</a:t>
            </a:r>
            <a:endParaRPr lang="en-GB" sz="1200" dirty="0"/>
          </a:p>
          <a:p>
            <a:pPr algn="just"/>
            <a:r>
              <a:rPr lang="en-GB" sz="1200" dirty="0"/>
              <a:t>Kim, J., Jang, J., Kim, B. and Lee, K.H., 2022. Effect of the PRECEDE-PROCEED model on health programs: a systematic review and meta-analysis. Systematic Reviews, 11(1), p.213.</a:t>
            </a:r>
            <a:r>
              <a:rPr lang="en-GB" sz="1200" u="sng" dirty="0">
                <a:hlinkClick r:id="rId14"/>
              </a:rPr>
              <a:t>https://</a:t>
            </a:r>
            <a:r>
              <a:rPr lang="en-GB" sz="1200" u="sng" dirty="0" err="1">
                <a:hlinkClick r:id="rId14"/>
              </a:rPr>
              <a:t>link.springer.com</a:t>
            </a:r>
            <a:r>
              <a:rPr lang="en-GB" sz="1200" u="sng" dirty="0">
                <a:hlinkClick r:id="rId14"/>
              </a:rPr>
              <a:t>/content/</a:t>
            </a:r>
            <a:r>
              <a:rPr lang="en-GB" sz="1200" u="sng" dirty="0" err="1">
                <a:hlinkClick r:id="rId14"/>
              </a:rPr>
              <a:t>pdf</a:t>
            </a:r>
            <a:r>
              <a:rPr lang="en-GB" sz="1200" u="sng" dirty="0">
                <a:hlinkClick r:id="rId14"/>
              </a:rPr>
              <a:t>/10.1186/s13643-022-02092-2.pdf</a:t>
            </a:r>
            <a:endParaRPr lang="en-GB" sz="1200" dirty="0"/>
          </a:p>
          <a:p>
            <a:pPr algn="just"/>
            <a:r>
              <a:rPr lang="en-GB" sz="1200" dirty="0" err="1"/>
              <a:t>Kinman</a:t>
            </a:r>
            <a:r>
              <a:rPr lang="en-GB" sz="1200" dirty="0"/>
              <a:t>, G., </a:t>
            </a:r>
            <a:r>
              <a:rPr lang="en-GB" sz="1200" dirty="0" err="1"/>
              <a:t>Teoh</a:t>
            </a:r>
            <a:r>
              <a:rPr lang="en-GB" sz="1200" dirty="0"/>
              <a:t>, K. and </a:t>
            </a:r>
            <a:r>
              <a:rPr lang="en-GB" sz="1200" dirty="0" err="1"/>
              <a:t>Harriss</a:t>
            </a:r>
            <a:r>
              <a:rPr lang="en-GB" sz="1200" dirty="0"/>
              <a:t>, A., 2020. The mental health and wellbeing of nurses and midwives in the United </a:t>
            </a:r>
            <a:r>
              <a:rPr lang="en-GB" sz="1200" dirty="0" err="1"/>
              <a:t>Kingdom.</a:t>
            </a:r>
            <a:r>
              <a:rPr lang="en-GB" sz="1200" u="sng" dirty="0" err="1">
                <a:hlinkClick r:id="rId15"/>
              </a:rPr>
              <a:t>https</a:t>
            </a:r>
            <a:r>
              <a:rPr lang="en-GB" sz="1200" u="sng" dirty="0">
                <a:hlinkClick r:id="rId15"/>
              </a:rPr>
              <a:t>://</a:t>
            </a:r>
            <a:r>
              <a:rPr lang="en-GB" sz="1200" u="sng" dirty="0" err="1">
                <a:hlinkClick r:id="rId15"/>
              </a:rPr>
              <a:t>eprints.bbk.ac.uk</a:t>
            </a:r>
            <a:r>
              <a:rPr lang="en-GB" sz="1200" u="sng" dirty="0">
                <a:hlinkClick r:id="rId15"/>
              </a:rPr>
              <a:t>/id/</a:t>
            </a:r>
            <a:r>
              <a:rPr lang="en-GB" sz="1200" u="sng" dirty="0" err="1">
                <a:hlinkClick r:id="rId15"/>
              </a:rPr>
              <a:t>eprint</a:t>
            </a:r>
            <a:r>
              <a:rPr lang="en-GB" sz="1200" u="sng" dirty="0">
                <a:hlinkClick r:id="rId15"/>
              </a:rPr>
              <a:t>/40551/1/2020%20-%20The%20Mental%20Health%20and%20Wellbeing%20of%20Nurses%20and%20Midwives%20in%20the%20United%20Kingdom.pdf</a:t>
            </a:r>
            <a:endParaRPr lang="en-GB" sz="1200" dirty="0"/>
          </a:p>
          <a:p>
            <a:pPr algn="just"/>
            <a:r>
              <a:rPr lang="en-GB" sz="1200" dirty="0"/>
              <a:t>Knapp, M. and Wong, G., 2020. Economics and mental health: the current scenario. </a:t>
            </a:r>
            <a:r>
              <a:rPr lang="en-GB" sz="1200" i="1" dirty="0"/>
              <a:t>World Psychiatry</a:t>
            </a:r>
            <a:r>
              <a:rPr lang="en-GB" sz="1200" dirty="0"/>
              <a:t>, </a:t>
            </a:r>
            <a:r>
              <a:rPr lang="en-GB" sz="1200" i="1" dirty="0"/>
              <a:t>19</a:t>
            </a:r>
            <a:r>
              <a:rPr lang="en-GB" sz="1200" dirty="0"/>
              <a:t>(1), pp.3-14.</a:t>
            </a:r>
            <a:r>
              <a:rPr lang="en-GB" sz="1200" u="sng" dirty="0">
                <a:hlinkClick r:id="rId16"/>
              </a:rPr>
              <a:t>https://</a:t>
            </a:r>
            <a:r>
              <a:rPr lang="en-GB" sz="1200" u="sng" dirty="0" err="1">
                <a:hlinkClick r:id="rId16"/>
              </a:rPr>
              <a:t>onlinelibrary.wiley.com</a:t>
            </a:r>
            <a:r>
              <a:rPr lang="en-GB" sz="1200" u="sng" dirty="0">
                <a:hlinkClick r:id="rId16"/>
              </a:rPr>
              <a:t>/</a:t>
            </a:r>
            <a:r>
              <a:rPr lang="en-GB" sz="1200" u="sng" dirty="0" err="1">
                <a:hlinkClick r:id="rId16"/>
              </a:rPr>
              <a:t>doi</a:t>
            </a:r>
            <a:r>
              <a:rPr lang="en-GB" sz="1200" u="sng" dirty="0">
                <a:hlinkClick r:id="rId16"/>
              </a:rPr>
              <a:t>/</a:t>
            </a:r>
            <a:r>
              <a:rPr lang="en-GB" sz="1200" u="sng" dirty="0" err="1">
                <a:hlinkClick r:id="rId16"/>
              </a:rPr>
              <a:t>pdfdirect</a:t>
            </a:r>
            <a:r>
              <a:rPr lang="en-GB" sz="1200" u="sng" dirty="0">
                <a:hlinkClick r:id="rId16"/>
              </a:rPr>
              <a:t>/10.1002/wps.20692</a:t>
            </a:r>
            <a:endParaRPr lang="en-GB" sz="1200" dirty="0"/>
          </a:p>
          <a:p>
            <a:pPr algn="just"/>
            <a:r>
              <a:rPr lang="en-GB" sz="1200" dirty="0"/>
              <a:t>Kumar, R.N., </a:t>
            </a:r>
            <a:r>
              <a:rPr lang="en-GB" sz="1200" dirty="0" err="1"/>
              <a:t>Rao</a:t>
            </a:r>
            <a:r>
              <a:rPr lang="en-GB" sz="1200" dirty="0"/>
              <a:t>, C.R., </a:t>
            </a:r>
            <a:r>
              <a:rPr lang="en-GB" sz="1200" dirty="0" err="1"/>
              <a:t>Raju</a:t>
            </a:r>
            <a:r>
              <a:rPr lang="en-GB" sz="1200" dirty="0"/>
              <a:t>, B.M.K., Samuel, J., </a:t>
            </a:r>
            <a:r>
              <a:rPr lang="en-GB" sz="1200" dirty="0" err="1"/>
              <a:t>Nirmala</a:t>
            </a:r>
            <a:r>
              <a:rPr lang="en-GB" sz="1200" dirty="0"/>
              <a:t>, G. and </a:t>
            </a:r>
            <a:r>
              <a:rPr lang="en-GB" sz="1200" dirty="0" err="1"/>
              <a:t>Sailaja</a:t>
            </a:r>
            <a:r>
              <a:rPr lang="en-GB" sz="1200" dirty="0"/>
              <a:t>, B., 2021. Monitoring and evaluation using digital </a:t>
            </a:r>
            <a:r>
              <a:rPr lang="en-GB" sz="1200" dirty="0" err="1"/>
              <a:t>tools.</a:t>
            </a:r>
            <a:r>
              <a:rPr lang="en-GB" sz="1200" u="sng" dirty="0" err="1">
                <a:hlinkClick r:id="rId17"/>
              </a:rPr>
              <a:t>https</a:t>
            </a:r>
            <a:r>
              <a:rPr lang="en-GB" sz="1200" u="sng" dirty="0">
                <a:hlinkClick r:id="rId17"/>
              </a:rPr>
              <a:t>://</a:t>
            </a:r>
            <a:r>
              <a:rPr lang="en-GB" sz="1200" u="sng" dirty="0" err="1">
                <a:hlinkClick r:id="rId17"/>
              </a:rPr>
              <a:t>www.researchgate.net</a:t>
            </a:r>
            <a:r>
              <a:rPr lang="en-GB" sz="1200" u="sng" dirty="0">
                <a:hlinkClick r:id="rId17"/>
              </a:rPr>
              <a:t>/profile/Nirmala-Guddanti-2/publication/355538444_Monitoring_and_evaluation_using_digital_tools/links/62f5ffa752130a3cd7161bf0/Monitoring-and-evaluation-using-digital-</a:t>
            </a:r>
            <a:r>
              <a:rPr lang="en-GB" sz="1200" u="sng" dirty="0" err="1">
                <a:hlinkClick r:id="rId17"/>
              </a:rPr>
              <a:t>tools.pdf</a:t>
            </a:r>
            <a:endParaRPr lang="en-GB" sz="120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a:normAutofit fontScale="47500" lnSpcReduction="20000"/>
          </a:bodyPr>
          <a:lstStyle/>
          <a:p>
            <a:pPr algn="just"/>
            <a:r>
              <a:rPr lang="en-GB" dirty="0" err="1"/>
              <a:t>Lecca</a:t>
            </a:r>
            <a:r>
              <a:rPr lang="en-GB" dirty="0"/>
              <a:t>, R., </a:t>
            </a:r>
            <a:r>
              <a:rPr lang="en-GB" dirty="0" err="1"/>
              <a:t>Michela</a:t>
            </a:r>
            <a:r>
              <a:rPr lang="en-GB" dirty="0"/>
              <a:t> </a:t>
            </a:r>
            <a:r>
              <a:rPr lang="en-GB" dirty="0" err="1"/>
              <a:t>Figorilli</a:t>
            </a:r>
            <a:r>
              <a:rPr lang="en-GB" dirty="0"/>
              <a:t>, </a:t>
            </a:r>
            <a:r>
              <a:rPr lang="en-GB" dirty="0" err="1"/>
              <a:t>Casaglia</a:t>
            </a:r>
            <a:r>
              <a:rPr lang="en-GB" dirty="0"/>
              <a:t>, E., </a:t>
            </a:r>
            <a:r>
              <a:rPr lang="en-GB" dirty="0" err="1"/>
              <a:t>Cucca</a:t>
            </a:r>
            <a:r>
              <a:rPr lang="en-GB" dirty="0"/>
              <a:t>, C., </a:t>
            </a:r>
            <a:r>
              <a:rPr lang="en-GB" dirty="0" err="1"/>
              <a:t>Meloni</a:t>
            </a:r>
            <a:r>
              <a:rPr lang="en-GB" dirty="0"/>
              <a:t>, F., </a:t>
            </a:r>
            <a:r>
              <a:rPr lang="en-GB" dirty="0" err="1"/>
              <a:t>Loscerbo</a:t>
            </a:r>
            <a:r>
              <a:rPr lang="en-GB" dirty="0"/>
              <a:t>, R., Sara De </a:t>
            </a:r>
            <a:r>
              <a:rPr lang="en-GB" dirty="0" err="1"/>
              <a:t>Matteis</a:t>
            </a:r>
            <a:r>
              <a:rPr lang="en-GB" dirty="0"/>
              <a:t>, </a:t>
            </a:r>
            <a:r>
              <a:rPr lang="en-GB" dirty="0" err="1"/>
              <a:t>Cocco</a:t>
            </a:r>
            <a:r>
              <a:rPr lang="en-GB" dirty="0"/>
              <a:t>, P. and </a:t>
            </a:r>
            <a:r>
              <a:rPr lang="en-GB" dirty="0" err="1"/>
              <a:t>Puligheddu</a:t>
            </a:r>
            <a:r>
              <a:rPr lang="en-GB" dirty="0"/>
              <a:t>, M. (2023). Gender and Nightshift Work: A Cross Sectional Study on Sleep Quality and Daytime Somnolence. 13(4), pp.607–607. </a:t>
            </a:r>
            <a:r>
              <a:rPr lang="en-GB" dirty="0" err="1"/>
              <a:t>doi:</a:t>
            </a:r>
            <a:r>
              <a:rPr lang="en-GB" u="sng" dirty="0" err="1">
                <a:hlinkClick r:id="rId2"/>
              </a:rPr>
              <a:t>https</a:t>
            </a:r>
            <a:r>
              <a:rPr lang="en-GB" u="sng" dirty="0">
                <a:hlinkClick r:id="rId2"/>
              </a:rPr>
              <a:t>://</a:t>
            </a:r>
            <a:r>
              <a:rPr lang="en-GB" u="sng" dirty="0" err="1">
                <a:hlinkClick r:id="rId2"/>
              </a:rPr>
              <a:t>doi.org</a:t>
            </a:r>
            <a:r>
              <a:rPr lang="en-GB" u="sng" dirty="0">
                <a:hlinkClick r:id="rId2"/>
              </a:rPr>
              <a:t>/10.3390/brainsci13040607</a:t>
            </a:r>
            <a:r>
              <a:rPr lang="en-GB" dirty="0"/>
              <a:t>.</a:t>
            </a:r>
          </a:p>
          <a:p>
            <a:pPr algn="just"/>
            <a:r>
              <a:rPr lang="en-GB" dirty="0"/>
              <a:t>Li, X., Han, J. and Lin, H. (2024). The effects of psychological flexibility and night shifts on mental health and well-being in nurses. </a:t>
            </a:r>
            <a:r>
              <a:rPr lang="en-GB" dirty="0" err="1"/>
              <a:t>PLoS</a:t>
            </a:r>
            <a:r>
              <a:rPr lang="en-GB" dirty="0"/>
              <a:t> ONE, 19(11), pp.e0313634–e0313634. </a:t>
            </a:r>
            <a:r>
              <a:rPr lang="en-GB" dirty="0" err="1"/>
              <a:t>doi:</a:t>
            </a:r>
            <a:r>
              <a:rPr lang="en-GB" u="sng" dirty="0" err="1">
                <a:hlinkClick r:id="rId3"/>
              </a:rPr>
              <a:t>https</a:t>
            </a:r>
            <a:r>
              <a:rPr lang="en-GB" u="sng" dirty="0">
                <a:hlinkClick r:id="rId3"/>
              </a:rPr>
              <a:t>://</a:t>
            </a:r>
            <a:r>
              <a:rPr lang="en-GB" u="sng" dirty="0" err="1">
                <a:hlinkClick r:id="rId3"/>
              </a:rPr>
              <a:t>doi.org</a:t>
            </a:r>
            <a:r>
              <a:rPr lang="en-GB" u="sng" dirty="0">
                <a:hlinkClick r:id="rId3"/>
              </a:rPr>
              <a:t>/10.1371/journal.pone.0313634</a:t>
            </a:r>
            <a:r>
              <a:rPr lang="en-GB" dirty="0"/>
              <a:t>.</a:t>
            </a:r>
          </a:p>
          <a:p>
            <a:pPr algn="just"/>
            <a:r>
              <a:rPr lang="en-GB" dirty="0"/>
              <a:t>Li, Y., Wang, Y., </a:t>
            </a:r>
            <a:r>
              <a:rPr lang="en-GB" dirty="0" err="1"/>
              <a:t>Lv</a:t>
            </a:r>
            <a:r>
              <a:rPr lang="en-GB" dirty="0"/>
              <a:t>, X., Li, R., Guan, X., Li, L., Li, J. and Cao, Y. (2022). Effects of Factors Related to Shift Work on Depression and Anxiety in Nurses. Frontiers in Public Health, 10(1). </a:t>
            </a:r>
            <a:r>
              <a:rPr lang="en-GB" dirty="0" err="1"/>
              <a:t>doi:</a:t>
            </a:r>
            <a:r>
              <a:rPr lang="en-GB" u="sng" dirty="0" err="1">
                <a:hlinkClick r:id="rId4"/>
              </a:rPr>
              <a:t>https</a:t>
            </a:r>
            <a:r>
              <a:rPr lang="en-GB" u="sng" dirty="0">
                <a:hlinkClick r:id="rId4"/>
              </a:rPr>
              <a:t>://</a:t>
            </a:r>
            <a:r>
              <a:rPr lang="en-GB" u="sng" dirty="0" err="1">
                <a:hlinkClick r:id="rId4"/>
              </a:rPr>
              <a:t>doi.org</a:t>
            </a:r>
            <a:r>
              <a:rPr lang="en-GB" u="sng" dirty="0">
                <a:hlinkClick r:id="rId4"/>
              </a:rPr>
              <a:t>/10.3389/fpubh.2022.926988</a:t>
            </a:r>
            <a:r>
              <a:rPr lang="en-GB" dirty="0"/>
              <a:t>.</a:t>
            </a:r>
          </a:p>
          <a:p>
            <a:pPr algn="just"/>
            <a:r>
              <a:rPr lang="en-GB" dirty="0"/>
              <a:t>Lobe, B., Morgan, D. and Hoffman, K.A., 2020. Qualitative data collection in an era of social distancing. </a:t>
            </a:r>
            <a:r>
              <a:rPr lang="en-GB" i="1" dirty="0"/>
              <a:t>International journal of qualitative methods</a:t>
            </a:r>
            <a:r>
              <a:rPr lang="en-GB" dirty="0"/>
              <a:t>, </a:t>
            </a:r>
            <a:r>
              <a:rPr lang="en-GB" i="1" dirty="0"/>
              <a:t>19</a:t>
            </a:r>
            <a:r>
              <a:rPr lang="en-GB" dirty="0"/>
              <a:t>, p.1609406920937875.</a:t>
            </a:r>
            <a:r>
              <a:rPr lang="en-GB" u="sng" dirty="0">
                <a:hlinkClick r:id="rId5"/>
              </a:rPr>
              <a:t>https://</a:t>
            </a:r>
            <a:r>
              <a:rPr lang="en-GB" u="sng" dirty="0" err="1">
                <a:hlinkClick r:id="rId5"/>
              </a:rPr>
              <a:t>journals.sagepub.com</a:t>
            </a:r>
            <a:r>
              <a:rPr lang="en-GB" u="sng" dirty="0">
                <a:hlinkClick r:id="rId5"/>
              </a:rPr>
              <a:t>/</a:t>
            </a:r>
            <a:r>
              <a:rPr lang="en-GB" u="sng" dirty="0" err="1">
                <a:hlinkClick r:id="rId5"/>
              </a:rPr>
              <a:t>doi</a:t>
            </a:r>
            <a:r>
              <a:rPr lang="en-GB" u="sng" dirty="0">
                <a:hlinkClick r:id="rId5"/>
              </a:rPr>
              <a:t>/</a:t>
            </a:r>
            <a:r>
              <a:rPr lang="en-GB" u="sng" dirty="0" err="1">
                <a:hlinkClick r:id="rId5"/>
              </a:rPr>
              <a:t>pdf</a:t>
            </a:r>
            <a:r>
              <a:rPr lang="en-GB" u="sng" dirty="0">
                <a:hlinkClick r:id="rId5"/>
              </a:rPr>
              <a:t>/10.1177/1609406920937875?%5D</a:t>
            </a:r>
            <a:endParaRPr lang="en-GB" dirty="0"/>
          </a:p>
          <a:p>
            <a:pPr algn="just"/>
            <a:r>
              <a:rPr lang="en-GB" dirty="0"/>
              <a:t>Moore, S. and </a:t>
            </a:r>
            <a:r>
              <a:rPr lang="en-GB" dirty="0" err="1"/>
              <a:t>Ballardie</a:t>
            </a:r>
            <a:r>
              <a:rPr lang="en-GB" dirty="0"/>
              <a:t>, R. (2024). The health and safety impacts of night working. [online] Tuc.org.uk. Available at: </a:t>
            </a:r>
            <a:r>
              <a:rPr lang="en-GB" u="sng" dirty="0">
                <a:hlinkClick r:id="rId6"/>
              </a:rPr>
              <a:t>https://www.tuc.org.uk/research-analysis/reports/health-and-safety-impacts-night-working</a:t>
            </a:r>
            <a:r>
              <a:rPr lang="en-GB" dirty="0"/>
              <a:t>.</a:t>
            </a:r>
          </a:p>
          <a:p>
            <a:pPr algn="just"/>
            <a:r>
              <a:rPr lang="en-GB" dirty="0"/>
              <a:t>NHS Digital (2024). NHS Workforce Statistics - NHS Digital. [online] NHS Digital. Available at: </a:t>
            </a:r>
            <a:r>
              <a:rPr lang="en-GB" u="sng" dirty="0">
                <a:hlinkClick r:id="rId7"/>
              </a:rPr>
              <a:t>https://digital.nhs.uk/data-and-information/publications/statistical/nhs-workforce-statistics</a:t>
            </a:r>
            <a:r>
              <a:rPr lang="en-GB" dirty="0"/>
              <a:t>.</a:t>
            </a:r>
          </a:p>
          <a:p>
            <a:pPr algn="just"/>
            <a:r>
              <a:rPr lang="en-GB" dirty="0" err="1"/>
              <a:t>Ogeil</a:t>
            </a:r>
            <a:r>
              <a:rPr lang="en-GB" dirty="0"/>
              <a:t>, R.P., </a:t>
            </a:r>
            <a:r>
              <a:rPr lang="en-GB" dirty="0" err="1"/>
              <a:t>Savic</a:t>
            </a:r>
            <a:r>
              <a:rPr lang="en-GB" dirty="0"/>
              <a:t>, M., Ferguson, N. and </a:t>
            </a:r>
            <a:r>
              <a:rPr lang="en-GB" dirty="0" err="1"/>
              <a:t>Lubman</a:t>
            </a:r>
            <a:r>
              <a:rPr lang="en-GB" dirty="0"/>
              <a:t>, D.I., 2021. Shift-Work-Play: understanding the positive and negative experiences of male and female shift workers to inform opportunities for intervention to improve health and wellbeing. </a:t>
            </a:r>
            <a:r>
              <a:rPr lang="en-GB" i="1" dirty="0"/>
              <a:t>The Australian Journal of Advanced Nursing</a:t>
            </a:r>
            <a:r>
              <a:rPr lang="en-GB" dirty="0"/>
              <a:t>, </a:t>
            </a:r>
            <a:r>
              <a:rPr lang="en-GB" i="1" dirty="0"/>
              <a:t>38</a:t>
            </a:r>
            <a:r>
              <a:rPr lang="en-GB" dirty="0"/>
              <a:t>(2), pp.23-33.</a:t>
            </a:r>
            <a:r>
              <a:rPr lang="en-GB" u="sng" dirty="0">
                <a:hlinkClick r:id="rId8"/>
              </a:rPr>
              <a:t>https://</a:t>
            </a:r>
            <a:r>
              <a:rPr lang="en-GB" u="sng" dirty="0" err="1">
                <a:hlinkClick r:id="rId8"/>
              </a:rPr>
              <a:t>www.ajan.com.au</a:t>
            </a:r>
            <a:r>
              <a:rPr lang="en-GB" u="sng" dirty="0">
                <a:hlinkClick r:id="rId8"/>
              </a:rPr>
              <a:t>/~</a:t>
            </a:r>
            <a:r>
              <a:rPr lang="en-GB" u="sng" dirty="0" err="1">
                <a:hlinkClick r:id="rId8"/>
              </a:rPr>
              <a:t>ajancoma</a:t>
            </a:r>
            <a:r>
              <a:rPr lang="en-GB" u="sng" dirty="0">
                <a:hlinkClick r:id="rId8"/>
              </a:rPr>
              <a:t>/</a:t>
            </a:r>
            <a:r>
              <a:rPr lang="en-GB" u="sng" dirty="0" err="1">
                <a:hlinkClick r:id="rId8"/>
              </a:rPr>
              <a:t>index.php</a:t>
            </a:r>
            <a:r>
              <a:rPr lang="en-GB" u="sng" dirty="0">
                <a:hlinkClick r:id="rId8"/>
              </a:rPr>
              <a:t>/AJAN/article/download/181/106</a:t>
            </a:r>
            <a:endParaRPr lang="en-GB" dirty="0"/>
          </a:p>
          <a:p>
            <a:pPr algn="just"/>
            <a:r>
              <a:rPr lang="en-GB" dirty="0"/>
              <a:t>ONS (2023). The night-time economy, UK - Office for National Statistics. [online] www.ons.gov.uk. Available at: </a:t>
            </a:r>
            <a:r>
              <a:rPr lang="en-GB" u="sng" dirty="0">
                <a:hlinkClick r:id="rId9"/>
              </a:rPr>
              <a:t>https://www.ons.gov.uk/businessindustryandtrade/business/activitysizeandlocation/articles/thenighttimeeconomyuk/2022</a:t>
            </a:r>
            <a:r>
              <a:rPr lang="en-GB" dirty="0"/>
              <a:t>.</a:t>
            </a:r>
          </a:p>
          <a:p>
            <a:pPr algn="just"/>
            <a:r>
              <a:rPr lang="en-GB" dirty="0"/>
              <a:t>Porter, C.M., 2016. Revisiting Precede–Proceed: A leading model for ecological and ethical health promotion. Health Education Journal, 75(6), pp.753-764.</a:t>
            </a:r>
            <a:r>
              <a:rPr lang="en-GB" u="sng" dirty="0">
                <a:hlinkClick r:id="rId10"/>
              </a:rPr>
              <a:t>https://</a:t>
            </a:r>
            <a:r>
              <a:rPr lang="en-GB" u="sng" dirty="0" err="1">
                <a:hlinkClick r:id="rId10"/>
              </a:rPr>
              <a:t>www.researchgate.net</a:t>
            </a:r>
            <a:r>
              <a:rPr lang="en-GB" u="sng" dirty="0">
                <a:hlinkClick r:id="rId10"/>
              </a:rPr>
              <a:t>/profile/Christine-Porter-4/publication/288904723_Revisiting_Precede-Proceed_A_leading_model_for_ecological_and_ethical_health_promotion/links/572969b108aef7c7e2c0d4ea/Revisiting-Precede-Proceed-A-leading-model-for-ecological-and-ethical-health-</a:t>
            </a:r>
            <a:r>
              <a:rPr lang="en-GB" u="sng" dirty="0" err="1">
                <a:hlinkClick r:id="rId10"/>
              </a:rPr>
              <a:t>promotion.pdf</a:t>
            </a:r>
            <a:endParaRPr lang="en-GB" dirty="0"/>
          </a:p>
          <a:p>
            <a:pPr algn="just"/>
            <a:r>
              <a:rPr lang="en-GB" dirty="0"/>
              <a:t>Robinson, L.A., Lennon, S., </a:t>
            </a:r>
            <a:r>
              <a:rPr lang="en-GB" dirty="0" err="1"/>
              <a:t>Pegel</a:t>
            </a:r>
            <a:r>
              <a:rPr lang="en-GB" dirty="0"/>
              <a:t>, A.R., Strickland, K.P., </a:t>
            </a:r>
            <a:r>
              <a:rPr lang="en-GB" dirty="0" err="1"/>
              <a:t>Feeley</a:t>
            </a:r>
            <a:r>
              <a:rPr lang="en-GB" dirty="0"/>
              <a:t>, C.A., Watts, S.O., J. Van </a:t>
            </a:r>
            <a:r>
              <a:rPr lang="en-GB" dirty="0" err="1"/>
              <a:t>Der</a:t>
            </a:r>
            <a:r>
              <a:rPr lang="en-GB" dirty="0"/>
              <a:t> </a:t>
            </a:r>
            <a:r>
              <a:rPr lang="en-GB" dirty="0" err="1"/>
              <a:t>Pol</a:t>
            </a:r>
            <a:r>
              <a:rPr lang="en-GB" dirty="0"/>
              <a:t>, W., Roberts, M.D., Greene, M.W. and </a:t>
            </a:r>
            <a:r>
              <a:rPr lang="en-GB" dirty="0" err="1"/>
              <a:t>Frugé</a:t>
            </a:r>
            <a:r>
              <a:rPr lang="en-GB" dirty="0"/>
              <a:t>, A.D. (2025). A Randomized Controlled Crossover Lifestyle Intervention to Improve Metabolic and Mental Health in Female Healthcare Night-Shift Workers. Nutrients, [online] 17(21), p.3342. </a:t>
            </a:r>
            <a:r>
              <a:rPr lang="en-GB" dirty="0" err="1"/>
              <a:t>doi:</a:t>
            </a:r>
            <a:r>
              <a:rPr lang="en-GB" u="sng" dirty="0" err="1">
                <a:hlinkClick r:id="rId11"/>
              </a:rPr>
              <a:t>https</a:t>
            </a:r>
            <a:r>
              <a:rPr lang="en-GB" u="sng" dirty="0">
                <a:hlinkClick r:id="rId11"/>
              </a:rPr>
              <a:t>://</a:t>
            </a:r>
            <a:r>
              <a:rPr lang="en-GB" u="sng" dirty="0" err="1">
                <a:hlinkClick r:id="rId11"/>
              </a:rPr>
              <a:t>doi.org</a:t>
            </a:r>
            <a:r>
              <a:rPr lang="en-GB" u="sng" dirty="0">
                <a:hlinkClick r:id="rId11"/>
              </a:rPr>
              <a:t>/10.3390/nu17213342</a:t>
            </a:r>
            <a:r>
              <a:rPr lang="en-GB" dirty="0"/>
              <a:t>.</a:t>
            </a:r>
          </a:p>
          <a:p>
            <a:pPr algn="just"/>
            <a:r>
              <a:rPr lang="en-GB" dirty="0" err="1"/>
              <a:t>Sardinha</a:t>
            </a:r>
            <a:r>
              <a:rPr lang="en-GB" dirty="0"/>
              <a:t>, L., </a:t>
            </a:r>
            <a:r>
              <a:rPr lang="en-GB" dirty="0" err="1"/>
              <a:t>Maheu</a:t>
            </a:r>
            <a:r>
              <a:rPr lang="en-GB" dirty="0"/>
              <a:t>-Giroux, M., </a:t>
            </a:r>
            <a:r>
              <a:rPr lang="en-GB" dirty="0" err="1"/>
              <a:t>Stöckl</a:t>
            </a:r>
            <a:r>
              <a:rPr lang="en-GB" dirty="0"/>
              <a:t>, H., Meyer, S.R. and </a:t>
            </a:r>
            <a:r>
              <a:rPr lang="en-GB" dirty="0" err="1"/>
              <a:t>García</a:t>
            </a:r>
            <a:r>
              <a:rPr lang="en-GB" dirty="0"/>
              <a:t>-Moreno, C., 2022. Global, regional, and national prevalence estimates of physical or sexual, or both, intimate partner violence against women in 2018. </a:t>
            </a:r>
            <a:r>
              <a:rPr lang="en-GB" i="1" dirty="0"/>
              <a:t>The Lancet</a:t>
            </a:r>
            <a:r>
              <a:rPr lang="en-GB" dirty="0"/>
              <a:t>, </a:t>
            </a:r>
            <a:r>
              <a:rPr lang="en-GB" i="1" dirty="0"/>
              <a:t>399</a:t>
            </a:r>
            <a:r>
              <a:rPr lang="en-GB" dirty="0"/>
              <a:t>(10327), pp.803-813.</a:t>
            </a:r>
            <a:r>
              <a:rPr lang="en-GB" u="sng" dirty="0">
                <a:hlinkClick r:id="rId12"/>
              </a:rPr>
              <a:t>https://</a:t>
            </a:r>
            <a:r>
              <a:rPr lang="en-GB" u="sng" dirty="0" err="1">
                <a:hlinkClick r:id="rId12"/>
              </a:rPr>
              <a:t>www.thelancet.com</a:t>
            </a:r>
            <a:r>
              <a:rPr lang="en-GB" u="sng" dirty="0">
                <a:hlinkClick r:id="rId12"/>
              </a:rPr>
              <a:t>/</a:t>
            </a:r>
            <a:r>
              <a:rPr lang="en-GB" u="sng" dirty="0" err="1">
                <a:hlinkClick r:id="rId12"/>
              </a:rPr>
              <a:t>pdfs</a:t>
            </a:r>
            <a:r>
              <a:rPr lang="en-GB" u="sng" dirty="0">
                <a:hlinkClick r:id="rId12"/>
              </a:rPr>
              <a:t>/journals/lancet/PIIS0140-6736(21)02664-7.pdf</a:t>
            </a:r>
            <a:endParaRPr lang="en-GB" dirty="0"/>
          </a:p>
          <a:p>
            <a:pPr algn="just"/>
            <a:r>
              <a:rPr lang="en-GB" dirty="0"/>
              <a:t>Shi, H., Huang, T., </a:t>
            </a:r>
            <a:r>
              <a:rPr lang="en-GB" dirty="0" err="1"/>
              <a:t>Schernhammer</a:t>
            </a:r>
            <a:r>
              <a:rPr lang="en-GB" dirty="0"/>
              <a:t>, E.S., Sun, Q. and Wang, M. (2022). Rotating Night Shift Work and Healthy Aging After 24 Years of Follow-up in the Nurses’ Health Study. JAMA Network Open </a:t>
            </a:r>
            <a:r>
              <a:rPr lang="en-GB" u="sng" dirty="0">
                <a:hlinkClick r:id="rId13"/>
              </a:rPr>
              <a:t>https://jamanetwork.com/journals/jamanetworkopen/fullarticle/2791848</a:t>
            </a:r>
            <a:endParaRPr lang="en-GB" dirty="0"/>
          </a:p>
          <a:p>
            <a:pPr algn="just"/>
            <a:r>
              <a:rPr lang="en-GB" dirty="0" err="1"/>
              <a:t>Sinopoli</a:t>
            </a:r>
            <a:r>
              <a:rPr lang="en-GB" dirty="0"/>
              <a:t>, A., </a:t>
            </a:r>
            <a:r>
              <a:rPr lang="en-GB" dirty="0" err="1"/>
              <a:t>Saulle</a:t>
            </a:r>
            <a:r>
              <a:rPr lang="en-GB" dirty="0"/>
              <a:t>, R., Marino, M., De </a:t>
            </a:r>
            <a:r>
              <a:rPr lang="en-GB" dirty="0" err="1"/>
              <a:t>Belvis</a:t>
            </a:r>
            <a:r>
              <a:rPr lang="en-GB" dirty="0"/>
              <a:t>, A.G., </a:t>
            </a:r>
            <a:r>
              <a:rPr lang="en-GB" dirty="0" err="1"/>
              <a:t>Federici</a:t>
            </a:r>
            <a:r>
              <a:rPr lang="en-GB" dirty="0"/>
              <a:t>, A. and La Torre, G., 2018. The PRECEDE–PROCEED model as a tool in Public Health screening. European Journal of Public Health, 28(suppl_4), pp.cky214-182. </a:t>
            </a:r>
            <a:r>
              <a:rPr lang="en-GB" u="sng" dirty="0">
                <a:hlinkClick r:id="rId14"/>
              </a:rPr>
              <a:t>https://academic.oup.com/eurpub/article/28/suppl_4/cky214.182/5186231</a:t>
            </a:r>
            <a:endParaRPr lang="en-GB" dirty="0"/>
          </a:p>
          <a:p>
            <a:pPr algn="just"/>
            <a:r>
              <a:rPr lang="en-GB" dirty="0" err="1"/>
              <a:t>Westwell</a:t>
            </a:r>
            <a:r>
              <a:rPr lang="en-GB" dirty="0"/>
              <a:t>, A., </a:t>
            </a:r>
            <a:r>
              <a:rPr lang="en-GB" dirty="0" err="1"/>
              <a:t>Cocco</a:t>
            </a:r>
            <a:r>
              <a:rPr lang="en-GB" dirty="0"/>
              <a:t>, P., Van </a:t>
            </a:r>
            <a:r>
              <a:rPr lang="en-GB" dirty="0" err="1"/>
              <a:t>Tongeren</a:t>
            </a:r>
            <a:r>
              <a:rPr lang="en-GB" dirty="0"/>
              <a:t>, M. and Murphy, E., 2021. Sleepiness and safety at work among night shift NHS nurses. </a:t>
            </a:r>
            <a:r>
              <a:rPr lang="en-GB" i="1" dirty="0"/>
              <a:t>Occupational medicine</a:t>
            </a:r>
            <a:r>
              <a:rPr lang="en-GB" dirty="0"/>
              <a:t>, </a:t>
            </a:r>
            <a:r>
              <a:rPr lang="en-GB" i="1" dirty="0"/>
              <a:t>71</a:t>
            </a:r>
            <a:r>
              <a:rPr lang="en-GB" dirty="0"/>
              <a:t>(9), pp.439-445.</a:t>
            </a:r>
            <a:r>
              <a:rPr lang="en-GB" u="sng" dirty="0">
                <a:hlinkClick r:id="rId15"/>
              </a:rPr>
              <a:t>https://</a:t>
            </a:r>
            <a:r>
              <a:rPr lang="en-GB" u="sng" dirty="0" err="1">
                <a:hlinkClick r:id="rId15"/>
              </a:rPr>
              <a:t>pmc.ncbi.nlm.nih.gov</a:t>
            </a:r>
            <a:r>
              <a:rPr lang="en-GB" u="sng" dirty="0">
                <a:hlinkClick r:id="rId15"/>
              </a:rPr>
              <a:t>/articles/PMC8574312/</a:t>
            </a:r>
            <a:r>
              <a:rPr lang="en-GB" u="sng" dirty="0" err="1">
                <a:hlinkClick r:id="rId15"/>
              </a:rPr>
              <a:t>pdf</a:t>
            </a:r>
            <a:r>
              <a:rPr lang="en-GB" u="sng" dirty="0">
                <a:hlinkClick r:id="rId15"/>
              </a:rPr>
              <a:t>/kqab137.pdf</a:t>
            </a:r>
            <a:endParaRPr lang="en-GB" dirty="0"/>
          </a:p>
          <a:p>
            <a:pPr algn="just"/>
            <a:r>
              <a:rPr lang="en-GB" dirty="0" err="1"/>
              <a:t>Wilberg</a:t>
            </a:r>
            <a:r>
              <a:rPr lang="en-GB" dirty="0"/>
              <a:t>, A., </a:t>
            </a:r>
            <a:r>
              <a:rPr lang="en-GB" dirty="0" err="1"/>
              <a:t>Saboga-Nunes</a:t>
            </a:r>
            <a:r>
              <a:rPr lang="en-GB" dirty="0"/>
              <a:t>, L. and Stock, C., 2021. Are we there yet? Use of the Ottawa Charter action areas in the perspective of European health promotion professionals. </a:t>
            </a:r>
            <a:r>
              <a:rPr lang="en-GB" i="1" dirty="0"/>
              <a:t>Journal of Public Health</a:t>
            </a:r>
            <a:r>
              <a:rPr lang="en-GB" dirty="0"/>
              <a:t>, </a:t>
            </a:r>
            <a:r>
              <a:rPr lang="en-GB" i="1" dirty="0"/>
              <a:t>29</a:t>
            </a:r>
            <a:r>
              <a:rPr lang="en-GB" dirty="0"/>
              <a:t>(1), pp.1-</a:t>
            </a:r>
          </a:p>
          <a:p>
            <a:pPr algn="just"/>
            <a:endParaRPr lang="en-GB"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449ed99bee23f87d3d7a8a1ec4dbceb0.jpg"/>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Template>
  <TotalTime>870</TotalTime>
  <Words>8397</Words>
  <Application>Microsoft Office PowerPoint</Application>
  <PresentationFormat>Widescreen</PresentationFormat>
  <Paragraphs>385</Paragraphs>
  <Slides>68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68</vt:i4>
      </vt:variant>
    </vt:vector>
  </HeadingPairs>
  <TitlesOfParts>
    <vt:vector size="74" baseType="lpstr">
      <vt:lpstr>Arial</vt:lpstr>
      <vt:lpstr>Calibri</vt:lpstr>
      <vt:lpstr>Calibri Light</vt:lpstr>
      <vt:lpstr>Poppins</vt:lpstr>
      <vt:lpstr>Times New Roman</vt:lpstr>
      <vt:lpstr>Office Theme</vt:lpstr>
      <vt:lpstr>PowerPoint Presentation</vt:lpstr>
      <vt:lpstr>Background /problem context </vt:lpstr>
      <vt:lpstr>Digital innovation overview </vt:lpstr>
      <vt:lpstr>MEMBER 1 – Justification, Rationale, Target Population   STUDENT NAME: KRINA BHARATBHAI PATEL STUDENT ID: 2430442</vt:lpstr>
      <vt:lpstr>Introduction to Target Group</vt:lpstr>
      <vt:lpstr>Epidemiological Evidence</vt:lpstr>
      <vt:lpstr>Scale of Problem</vt:lpstr>
      <vt:lpstr>Rationale for Digital Approach</vt:lpstr>
      <vt:lpstr>PowerPoint Presentation</vt:lpstr>
      <vt:lpstr>Health Inequality Link</vt:lpstr>
      <vt:lpstr>Problem Consequences</vt:lpstr>
      <vt:lpstr>Need for Integrated Intervention </vt:lpstr>
      <vt:lpstr>Policy Context</vt:lpstr>
      <vt:lpstr>Safe Cycle Purpose</vt:lpstr>
      <vt:lpstr>Theoretical Justification</vt:lpstr>
      <vt:lpstr>International Comparison</vt:lpstr>
      <vt:lpstr>Critical evaluation of model’s use</vt:lpstr>
      <vt:lpstr>Summary Table </vt:lpstr>
      <vt:lpstr>MEMBER 2 – Planning Model: Com-B/Precede-Proceed  STUDENT NAME: JEET NAVINBHAI PATEL  STUDENT ID: 2430947</vt:lpstr>
      <vt:lpstr>Planning Overview and justification </vt:lpstr>
      <vt:lpstr>Step 1: Evaluating Requirements</vt:lpstr>
      <vt:lpstr>Step 2: Behavioural health assessment</vt:lpstr>
      <vt:lpstr>Step 3: Selecting Intervention Functions</vt:lpstr>
      <vt:lpstr>Step 4: Policy Categories</vt:lpstr>
      <vt:lpstr>Step 5: Identify Behavioural Techniques</vt:lpstr>
      <vt:lpstr>Step 6: Implementation Strategy</vt:lpstr>
      <vt:lpstr>Step 7: PRECEDE–PROCEED (Optional Integration) </vt:lpstr>
      <vt:lpstr>Logic Model</vt:lpstr>
      <vt:lpstr>Timeline (Gantt Chart) &amp; Budget plan</vt:lpstr>
      <vt:lpstr>Partnership Plan</vt:lpstr>
      <vt:lpstr>Critical Evaluation of the Model’s Use</vt:lpstr>
      <vt:lpstr>Theoretical Summary</vt:lpstr>
      <vt:lpstr>Section Summary</vt:lpstr>
      <vt:lpstr>MEMBER 3 – Barriers, Stakeholders, and Ethics  STUDENT NAME: SMRUTI JAYESHKUMAR PATEL STUDENT ID: 2430369</vt:lpstr>
      <vt:lpstr>Stakeholder Identification</vt:lpstr>
      <vt:lpstr>Stakeholder Map Visual </vt:lpstr>
      <vt:lpstr>Key Barriers</vt:lpstr>
      <vt:lpstr>Ethical Issues</vt:lpstr>
      <vt:lpstr>Privacy Mitigation Strategies</vt:lpstr>
      <vt:lpstr>Legal Framework</vt:lpstr>
      <vt:lpstr>Accessibility Barriers</vt:lpstr>
      <vt:lpstr>Technical Risks</vt:lpstr>
      <vt:lpstr>Mitigation Plan</vt:lpstr>
      <vt:lpstr>Organisational Barriers </vt:lpstr>
      <vt:lpstr>Communication Plan</vt:lpstr>
      <vt:lpstr>Partnership with Employers</vt:lpstr>
      <vt:lpstr>Ethics Review Process</vt:lpstr>
      <vt:lpstr>Equity Consideration</vt:lpstr>
      <vt:lpstr>Section Summary</vt:lpstr>
      <vt:lpstr>MEMBER 4 – Benefits, Evaluation, and Policy Links   STUDENT NAME: VISHWABEN GANDABHAI CHAUDHARY  STUDENT ID: 2433321</vt:lpstr>
      <vt:lpstr>Expected Benefits</vt:lpstr>
      <vt:lpstr>Economic Benefits </vt:lpstr>
      <vt:lpstr>Organisational Benefits</vt:lpstr>
      <vt:lpstr>Benefits of Health Promotion</vt:lpstr>
      <vt:lpstr>Monitoring &amp; Evaluation Plan</vt:lpstr>
      <vt:lpstr>Data Collection Tools</vt:lpstr>
      <vt:lpstr>Evaluation Framework (RE-AIM Model) </vt:lpstr>
      <vt:lpstr>Feedback Mechanisms</vt:lpstr>
      <vt:lpstr>Continuous Improvement</vt:lpstr>
      <vt:lpstr>Policy Linkages</vt:lpstr>
      <vt:lpstr>Educational Implications</vt:lpstr>
      <vt:lpstr>Future Research </vt:lpstr>
      <vt:lpstr>Sustainability Plan</vt:lpstr>
      <vt:lpstr>Final Reflection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Slide Egg</dc:creator>
  <cp:lastModifiedBy>Jeet Navinbhai Patel (2430947)</cp:lastModifiedBy>
  <cp:revision>93</cp:revision>
  <dcterms:created xsi:type="dcterms:W3CDTF">2024-02-02T07:18:54Z</dcterms:created>
  <dcterms:modified xsi:type="dcterms:W3CDTF">2025-11-10T10:06:41Z</dcterms:modified>
</cp:coreProperties>
</file>