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21"/>
  </p:notesMasterIdLst>
  <p:sldIdLst>
    <p:sldId id="1864" r:id="rId5"/>
    <p:sldId id="1845" r:id="rId6"/>
    <p:sldId id="1897" r:id="rId7"/>
    <p:sldId id="1898" r:id="rId8"/>
    <p:sldId id="1894" r:id="rId9"/>
    <p:sldId id="1903" r:id="rId10"/>
    <p:sldId id="1904" r:id="rId11"/>
    <p:sldId id="1907" r:id="rId12"/>
    <p:sldId id="1905" r:id="rId13"/>
    <p:sldId id="1902" r:id="rId14"/>
    <p:sldId id="1858" r:id="rId15"/>
    <p:sldId id="1859" r:id="rId16"/>
    <p:sldId id="1883" r:id="rId17"/>
    <p:sldId id="1884" r:id="rId18"/>
    <p:sldId id="1889" r:id="rId19"/>
    <p:sldId id="1888" r:id="rId20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9000"/>
    <a:srgbClr val="FE4387"/>
    <a:srgbClr val="FF2625"/>
    <a:srgbClr val="007788"/>
    <a:srgbClr val="297C2A"/>
    <a:srgbClr val="01C2D1"/>
    <a:srgbClr val="D6D734"/>
    <a:srgbClr val="005C68"/>
    <a:srgbClr val="3B2E58"/>
    <a:srgbClr val="6B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1" autoAdjust="0"/>
    <p:restoredTop sz="94663"/>
  </p:normalViewPr>
  <p:slideViewPr>
    <p:cSldViewPr snapToGrid="0">
      <p:cViewPr varScale="1">
        <p:scale>
          <a:sx n="112" d="100"/>
          <a:sy n="112" d="100"/>
        </p:scale>
        <p:origin x="318" y="96"/>
      </p:cViewPr>
      <p:guideLst>
        <p:guide orient="horz" pos="2160"/>
        <p:guide pos="480"/>
        <p:guide pos="7200"/>
        <p:guide pos="4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4" d="100"/>
        <a:sy n="9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4DE0D1-5257-4F49-8CB8-614733BA84F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6F55576-0164-4E07-899B-7E9D3247EDF7}">
      <dgm:prSet phldrT="[Text]"/>
      <dgm:spPr/>
      <dgm:t>
        <a:bodyPr/>
        <a:lstStyle/>
        <a:p>
          <a:r>
            <a:rPr lang="en-GB" dirty="0"/>
            <a:t>Pre Task</a:t>
          </a:r>
        </a:p>
      </dgm:t>
    </dgm:pt>
    <dgm:pt modelId="{F37AA265-ADC3-41BE-8A01-DA43CA6B5EE7}" type="parTrans" cxnId="{DCB3726F-6401-4D3A-BF01-7B6801656653}">
      <dgm:prSet/>
      <dgm:spPr/>
      <dgm:t>
        <a:bodyPr/>
        <a:lstStyle/>
        <a:p>
          <a:endParaRPr lang="en-GB"/>
        </a:p>
      </dgm:t>
    </dgm:pt>
    <dgm:pt modelId="{BB2D40CB-B072-4D9C-9143-8A680359715F}" type="sibTrans" cxnId="{DCB3726F-6401-4D3A-BF01-7B6801656653}">
      <dgm:prSet/>
      <dgm:spPr/>
      <dgm:t>
        <a:bodyPr/>
        <a:lstStyle/>
        <a:p>
          <a:endParaRPr lang="en-GB"/>
        </a:p>
      </dgm:t>
    </dgm:pt>
    <dgm:pt modelId="{910BEE44-64C7-4976-BD5B-824703EFDA73}">
      <dgm:prSet phldrT="[Text]"/>
      <dgm:spPr/>
      <dgm:t>
        <a:bodyPr/>
        <a:lstStyle/>
        <a:p>
          <a:r>
            <a:rPr lang="en-GB" dirty="0"/>
            <a:t>Establish the topic. Teacher sets up the topic of the task to engage the students</a:t>
          </a:r>
        </a:p>
      </dgm:t>
    </dgm:pt>
    <dgm:pt modelId="{A3DE2228-2B70-4018-9955-33A538930D2F}" type="parTrans" cxnId="{AA7D909D-468D-4BDA-9011-9D33579D6C7B}">
      <dgm:prSet/>
      <dgm:spPr/>
      <dgm:t>
        <a:bodyPr/>
        <a:lstStyle/>
        <a:p>
          <a:endParaRPr lang="en-GB"/>
        </a:p>
      </dgm:t>
    </dgm:pt>
    <dgm:pt modelId="{BF5ED065-DF75-42CF-B531-B4ECECEE1D8D}" type="sibTrans" cxnId="{AA7D909D-468D-4BDA-9011-9D33579D6C7B}">
      <dgm:prSet/>
      <dgm:spPr/>
      <dgm:t>
        <a:bodyPr/>
        <a:lstStyle/>
        <a:p>
          <a:endParaRPr lang="en-GB"/>
        </a:p>
      </dgm:t>
    </dgm:pt>
    <dgm:pt modelId="{2EBD48B5-08D0-4F3A-8921-0678424BCE84}">
      <dgm:prSet phldrT="[Text]"/>
      <dgm:spPr/>
      <dgm:t>
        <a:bodyPr/>
        <a:lstStyle/>
        <a:p>
          <a:r>
            <a:rPr lang="en-GB" dirty="0"/>
            <a:t>Set up the task. Teacher explains the task and introduces useful language if necessary</a:t>
          </a:r>
        </a:p>
      </dgm:t>
    </dgm:pt>
    <dgm:pt modelId="{944F93BE-8C04-42E4-8425-68B78ECB3812}" type="parTrans" cxnId="{9EEB9B11-5FC6-41B4-8A65-0DC548421384}">
      <dgm:prSet/>
      <dgm:spPr/>
      <dgm:t>
        <a:bodyPr/>
        <a:lstStyle/>
        <a:p>
          <a:endParaRPr lang="en-GB"/>
        </a:p>
      </dgm:t>
    </dgm:pt>
    <dgm:pt modelId="{1800CE45-71C1-457D-B82B-015C62FF0383}" type="sibTrans" cxnId="{9EEB9B11-5FC6-41B4-8A65-0DC548421384}">
      <dgm:prSet/>
      <dgm:spPr/>
      <dgm:t>
        <a:bodyPr/>
        <a:lstStyle/>
        <a:p>
          <a:endParaRPr lang="en-GB"/>
        </a:p>
      </dgm:t>
    </dgm:pt>
    <dgm:pt modelId="{3385E0C1-8785-4782-9927-831419C77595}">
      <dgm:prSet phldrT="[Text]"/>
      <dgm:spPr/>
      <dgm:t>
        <a:bodyPr/>
        <a:lstStyle/>
        <a:p>
          <a:r>
            <a:rPr lang="en-GB" dirty="0"/>
            <a:t>Task Cycle</a:t>
          </a:r>
        </a:p>
      </dgm:t>
    </dgm:pt>
    <dgm:pt modelId="{79CEAD4A-6738-4A69-8A04-A1DD123F42F3}" type="parTrans" cxnId="{23B059FD-0E37-4D31-90A5-DB9BCEED90AD}">
      <dgm:prSet/>
      <dgm:spPr/>
      <dgm:t>
        <a:bodyPr/>
        <a:lstStyle/>
        <a:p>
          <a:endParaRPr lang="en-GB"/>
        </a:p>
      </dgm:t>
    </dgm:pt>
    <dgm:pt modelId="{3DA8D929-15B9-46EF-AB61-257B12983A89}" type="sibTrans" cxnId="{23B059FD-0E37-4D31-90A5-DB9BCEED90AD}">
      <dgm:prSet/>
      <dgm:spPr/>
      <dgm:t>
        <a:bodyPr/>
        <a:lstStyle/>
        <a:p>
          <a:endParaRPr lang="en-GB"/>
        </a:p>
      </dgm:t>
    </dgm:pt>
    <dgm:pt modelId="{E25984B5-AA84-47BA-8259-DEB54CD32C46}">
      <dgm:prSet phldrT="[Text]"/>
      <dgm:spPr/>
      <dgm:t>
        <a:bodyPr/>
        <a:lstStyle/>
        <a:p>
          <a:r>
            <a:rPr lang="en-GB" dirty="0"/>
            <a:t>Do the task. Students complete the task</a:t>
          </a:r>
        </a:p>
      </dgm:t>
    </dgm:pt>
    <dgm:pt modelId="{64037208-A64C-47B3-B59E-F10A339DF85A}" type="parTrans" cxnId="{61470671-2CB2-4581-A113-EBD28863A727}">
      <dgm:prSet/>
      <dgm:spPr/>
      <dgm:t>
        <a:bodyPr/>
        <a:lstStyle/>
        <a:p>
          <a:endParaRPr lang="en-GB"/>
        </a:p>
      </dgm:t>
    </dgm:pt>
    <dgm:pt modelId="{FEE1F163-85ED-42A5-A136-105F0A93AFF1}" type="sibTrans" cxnId="{61470671-2CB2-4581-A113-EBD28863A727}">
      <dgm:prSet/>
      <dgm:spPr/>
      <dgm:t>
        <a:bodyPr/>
        <a:lstStyle/>
        <a:p>
          <a:endParaRPr lang="en-GB"/>
        </a:p>
      </dgm:t>
    </dgm:pt>
    <dgm:pt modelId="{C50728B6-8A49-419C-91FD-6716D0280F60}">
      <dgm:prSet phldrT="[Text]"/>
      <dgm:spPr/>
      <dgm:t>
        <a:bodyPr/>
        <a:lstStyle/>
        <a:p>
          <a:r>
            <a:rPr lang="en-GB" dirty="0"/>
            <a:t>Report. Students present their completed task or share what they found out</a:t>
          </a:r>
        </a:p>
      </dgm:t>
    </dgm:pt>
    <dgm:pt modelId="{3FFBBDBE-DEEC-4E30-B7DA-B58E9C759313}" type="parTrans" cxnId="{4D2421DB-893D-4284-A74A-5C4B245B9F59}">
      <dgm:prSet/>
      <dgm:spPr/>
      <dgm:t>
        <a:bodyPr/>
        <a:lstStyle/>
        <a:p>
          <a:endParaRPr lang="en-GB"/>
        </a:p>
      </dgm:t>
    </dgm:pt>
    <dgm:pt modelId="{9FFC1E67-2F1B-4992-AD18-A067FE531475}" type="sibTrans" cxnId="{4D2421DB-893D-4284-A74A-5C4B245B9F59}">
      <dgm:prSet/>
      <dgm:spPr/>
      <dgm:t>
        <a:bodyPr/>
        <a:lstStyle/>
        <a:p>
          <a:endParaRPr lang="en-GB"/>
        </a:p>
      </dgm:t>
    </dgm:pt>
    <dgm:pt modelId="{46B60444-2CCD-467E-B06A-42C2C1A6C60B}">
      <dgm:prSet phldrT="[Text]"/>
      <dgm:spPr/>
      <dgm:t>
        <a:bodyPr/>
        <a:lstStyle/>
        <a:p>
          <a:r>
            <a:rPr lang="en-GB" dirty="0"/>
            <a:t>Language Focus </a:t>
          </a:r>
        </a:p>
      </dgm:t>
    </dgm:pt>
    <dgm:pt modelId="{8C271C62-2B36-44EA-90B6-8E09AB15A580}" type="parTrans" cxnId="{1C459D0D-E22F-4906-8EC1-32F79CE5EC7E}">
      <dgm:prSet/>
      <dgm:spPr/>
      <dgm:t>
        <a:bodyPr/>
        <a:lstStyle/>
        <a:p>
          <a:endParaRPr lang="en-GB"/>
        </a:p>
      </dgm:t>
    </dgm:pt>
    <dgm:pt modelId="{508FC3D6-9072-4A92-9A63-5644654DBA5B}" type="sibTrans" cxnId="{1C459D0D-E22F-4906-8EC1-32F79CE5EC7E}">
      <dgm:prSet/>
      <dgm:spPr/>
      <dgm:t>
        <a:bodyPr/>
        <a:lstStyle/>
        <a:p>
          <a:endParaRPr lang="en-GB"/>
        </a:p>
      </dgm:t>
    </dgm:pt>
    <dgm:pt modelId="{BE944659-3F85-4AE0-8AFC-CAC589242DE3}">
      <dgm:prSet phldrT="[Text]"/>
      <dgm:spPr/>
      <dgm:t>
        <a:bodyPr/>
        <a:lstStyle/>
        <a:p>
          <a:r>
            <a:rPr lang="en-GB" dirty="0"/>
            <a:t>Analyse. Teacher has monitored the language use throughout and analyses the students’ needs</a:t>
          </a:r>
        </a:p>
      </dgm:t>
    </dgm:pt>
    <dgm:pt modelId="{9196FD72-BB50-4174-9955-5BA35A299BAE}" type="parTrans" cxnId="{C3AC44FC-F18F-4114-B1F4-D90492889CC9}">
      <dgm:prSet/>
      <dgm:spPr/>
      <dgm:t>
        <a:bodyPr/>
        <a:lstStyle/>
        <a:p>
          <a:endParaRPr lang="en-GB"/>
        </a:p>
      </dgm:t>
    </dgm:pt>
    <dgm:pt modelId="{F165A895-038D-4201-8117-098926356157}" type="sibTrans" cxnId="{C3AC44FC-F18F-4114-B1F4-D90492889CC9}">
      <dgm:prSet/>
      <dgm:spPr/>
      <dgm:t>
        <a:bodyPr/>
        <a:lstStyle/>
        <a:p>
          <a:endParaRPr lang="en-GB"/>
        </a:p>
      </dgm:t>
    </dgm:pt>
    <dgm:pt modelId="{063F1977-85D3-4843-AE8A-11EF51EE29A5}">
      <dgm:prSet phldrT="[Text]"/>
      <dgm:spPr/>
      <dgm:t>
        <a:bodyPr/>
        <a:lstStyle/>
        <a:p>
          <a:r>
            <a:rPr lang="en-GB" dirty="0"/>
            <a:t>Practice. Teacher identifies, explains, and gives students the chance to practice aspects of language where errors occurred</a:t>
          </a:r>
        </a:p>
      </dgm:t>
    </dgm:pt>
    <dgm:pt modelId="{793F8600-4416-4026-9E9A-2E4A1AC82DCB}" type="parTrans" cxnId="{C10D9EA8-D6C5-4CF1-BF41-2C73DDC0FEFD}">
      <dgm:prSet/>
      <dgm:spPr/>
      <dgm:t>
        <a:bodyPr/>
        <a:lstStyle/>
        <a:p>
          <a:endParaRPr lang="en-GB"/>
        </a:p>
      </dgm:t>
    </dgm:pt>
    <dgm:pt modelId="{DF9E08E6-9B0D-4D8F-8073-DE3B9D9464BD}" type="sibTrans" cxnId="{C10D9EA8-D6C5-4CF1-BF41-2C73DDC0FEFD}">
      <dgm:prSet/>
      <dgm:spPr/>
      <dgm:t>
        <a:bodyPr/>
        <a:lstStyle/>
        <a:p>
          <a:endParaRPr lang="en-GB"/>
        </a:p>
      </dgm:t>
    </dgm:pt>
    <dgm:pt modelId="{C48DD0EE-3DF9-45D7-BE44-62ACD637DFB4}">
      <dgm:prSet phldrT="[Text]"/>
      <dgm:spPr/>
      <dgm:t>
        <a:bodyPr/>
        <a:lstStyle/>
        <a:p>
          <a:r>
            <a:rPr lang="en-GB" dirty="0"/>
            <a:t>Plan. Students plan how they will report their completed task</a:t>
          </a:r>
        </a:p>
      </dgm:t>
    </dgm:pt>
    <dgm:pt modelId="{E6B147D9-5B5A-4C5C-AA74-768AC795E78F}" type="parTrans" cxnId="{D3D7EDE4-FFF3-41D0-B0A4-69995C9C35B1}">
      <dgm:prSet/>
      <dgm:spPr/>
      <dgm:t>
        <a:bodyPr/>
        <a:lstStyle/>
        <a:p>
          <a:endParaRPr lang="en-GB"/>
        </a:p>
      </dgm:t>
    </dgm:pt>
    <dgm:pt modelId="{F8C47824-A287-49E3-A2E2-474D13861499}" type="sibTrans" cxnId="{D3D7EDE4-FFF3-41D0-B0A4-69995C9C35B1}">
      <dgm:prSet/>
      <dgm:spPr/>
      <dgm:t>
        <a:bodyPr/>
        <a:lstStyle/>
        <a:p>
          <a:endParaRPr lang="en-GB"/>
        </a:p>
      </dgm:t>
    </dgm:pt>
    <dgm:pt modelId="{A16A6235-7AF2-4059-95EA-5BAC4F34EDD0}" type="pres">
      <dgm:prSet presAssocID="{2D4DE0D1-5257-4F49-8CB8-614733BA84F1}" presName="linearFlow" presStyleCnt="0">
        <dgm:presLayoutVars>
          <dgm:dir/>
          <dgm:animLvl val="lvl"/>
          <dgm:resizeHandles val="exact"/>
        </dgm:presLayoutVars>
      </dgm:prSet>
      <dgm:spPr/>
    </dgm:pt>
    <dgm:pt modelId="{F0915B98-73EC-440A-9451-D34323015935}" type="pres">
      <dgm:prSet presAssocID="{06F55576-0164-4E07-899B-7E9D3247EDF7}" presName="composite" presStyleCnt="0"/>
      <dgm:spPr/>
    </dgm:pt>
    <dgm:pt modelId="{57A057AF-AA63-470F-813A-4CEB39389852}" type="pres">
      <dgm:prSet presAssocID="{06F55576-0164-4E07-899B-7E9D3247EDF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1AC9631-67E6-44FE-A89C-720CBE6704F3}" type="pres">
      <dgm:prSet presAssocID="{06F55576-0164-4E07-899B-7E9D3247EDF7}" presName="descendantText" presStyleLbl="alignAcc1" presStyleIdx="0" presStyleCnt="3">
        <dgm:presLayoutVars>
          <dgm:bulletEnabled val="1"/>
        </dgm:presLayoutVars>
      </dgm:prSet>
      <dgm:spPr/>
    </dgm:pt>
    <dgm:pt modelId="{4F604243-4F4E-4914-8599-9F3EE03A7971}" type="pres">
      <dgm:prSet presAssocID="{BB2D40CB-B072-4D9C-9143-8A680359715F}" presName="sp" presStyleCnt="0"/>
      <dgm:spPr/>
    </dgm:pt>
    <dgm:pt modelId="{B9769D19-DF60-4F91-8CBD-805DE61E0D0C}" type="pres">
      <dgm:prSet presAssocID="{3385E0C1-8785-4782-9927-831419C77595}" presName="composite" presStyleCnt="0"/>
      <dgm:spPr/>
    </dgm:pt>
    <dgm:pt modelId="{40AC88D6-3AA0-4FA6-8A77-C63ED18239DE}" type="pres">
      <dgm:prSet presAssocID="{3385E0C1-8785-4782-9927-831419C77595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550D334F-62D3-4FED-B228-6C15F491CA5A}" type="pres">
      <dgm:prSet presAssocID="{3385E0C1-8785-4782-9927-831419C77595}" presName="descendantText" presStyleLbl="alignAcc1" presStyleIdx="1" presStyleCnt="3">
        <dgm:presLayoutVars>
          <dgm:bulletEnabled val="1"/>
        </dgm:presLayoutVars>
      </dgm:prSet>
      <dgm:spPr/>
    </dgm:pt>
    <dgm:pt modelId="{01BE5F6E-EBC5-4534-8E7D-0D1EC332D20A}" type="pres">
      <dgm:prSet presAssocID="{3DA8D929-15B9-46EF-AB61-257B12983A89}" presName="sp" presStyleCnt="0"/>
      <dgm:spPr/>
    </dgm:pt>
    <dgm:pt modelId="{EC497F30-9923-46A7-ADFE-ED41C1EE6EA5}" type="pres">
      <dgm:prSet presAssocID="{46B60444-2CCD-467E-B06A-42C2C1A6C60B}" presName="composite" presStyleCnt="0"/>
      <dgm:spPr/>
    </dgm:pt>
    <dgm:pt modelId="{D414E878-D6C0-405B-8F7F-0F1575CFB190}" type="pres">
      <dgm:prSet presAssocID="{46B60444-2CCD-467E-B06A-42C2C1A6C60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45786568-B807-472B-AF94-1256C0C61A9B}" type="pres">
      <dgm:prSet presAssocID="{46B60444-2CCD-467E-B06A-42C2C1A6C60B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83A18201-5EFC-4AE8-A26A-10C7CA580C9E}" type="presOf" srcId="{E25984B5-AA84-47BA-8259-DEB54CD32C46}" destId="{550D334F-62D3-4FED-B228-6C15F491CA5A}" srcOrd="0" destOrd="0" presId="urn:microsoft.com/office/officeart/2005/8/layout/chevron2"/>
    <dgm:cxn modelId="{1C459D0D-E22F-4906-8EC1-32F79CE5EC7E}" srcId="{2D4DE0D1-5257-4F49-8CB8-614733BA84F1}" destId="{46B60444-2CCD-467E-B06A-42C2C1A6C60B}" srcOrd="2" destOrd="0" parTransId="{8C271C62-2B36-44EA-90B6-8E09AB15A580}" sibTransId="{508FC3D6-9072-4A92-9A63-5644654DBA5B}"/>
    <dgm:cxn modelId="{9EEB9B11-5FC6-41B4-8A65-0DC548421384}" srcId="{06F55576-0164-4E07-899B-7E9D3247EDF7}" destId="{2EBD48B5-08D0-4F3A-8921-0678424BCE84}" srcOrd="1" destOrd="0" parTransId="{944F93BE-8C04-42E4-8425-68B78ECB3812}" sibTransId="{1800CE45-71C1-457D-B82B-015C62FF0383}"/>
    <dgm:cxn modelId="{F1063721-354E-4F5D-ADEB-797087BF930B}" type="presOf" srcId="{06F55576-0164-4E07-899B-7E9D3247EDF7}" destId="{57A057AF-AA63-470F-813A-4CEB39389852}" srcOrd="0" destOrd="0" presId="urn:microsoft.com/office/officeart/2005/8/layout/chevron2"/>
    <dgm:cxn modelId="{AF914B25-4DA9-443D-82C4-37325525D66A}" type="presOf" srcId="{2D4DE0D1-5257-4F49-8CB8-614733BA84F1}" destId="{A16A6235-7AF2-4059-95EA-5BAC4F34EDD0}" srcOrd="0" destOrd="0" presId="urn:microsoft.com/office/officeart/2005/8/layout/chevron2"/>
    <dgm:cxn modelId="{12FF236F-927B-4CDE-B745-E254A19E5686}" type="presOf" srcId="{3385E0C1-8785-4782-9927-831419C77595}" destId="{40AC88D6-3AA0-4FA6-8A77-C63ED18239DE}" srcOrd="0" destOrd="0" presId="urn:microsoft.com/office/officeart/2005/8/layout/chevron2"/>
    <dgm:cxn modelId="{DCB3726F-6401-4D3A-BF01-7B6801656653}" srcId="{2D4DE0D1-5257-4F49-8CB8-614733BA84F1}" destId="{06F55576-0164-4E07-899B-7E9D3247EDF7}" srcOrd="0" destOrd="0" parTransId="{F37AA265-ADC3-41BE-8A01-DA43CA6B5EE7}" sibTransId="{BB2D40CB-B072-4D9C-9143-8A680359715F}"/>
    <dgm:cxn modelId="{61470671-2CB2-4581-A113-EBD28863A727}" srcId="{3385E0C1-8785-4782-9927-831419C77595}" destId="{E25984B5-AA84-47BA-8259-DEB54CD32C46}" srcOrd="0" destOrd="0" parTransId="{64037208-A64C-47B3-B59E-F10A339DF85A}" sibTransId="{FEE1F163-85ED-42A5-A136-105F0A93AFF1}"/>
    <dgm:cxn modelId="{673F2574-74A0-4904-BDED-A6C1BAF87DC3}" type="presOf" srcId="{2EBD48B5-08D0-4F3A-8921-0678424BCE84}" destId="{61AC9631-67E6-44FE-A89C-720CBE6704F3}" srcOrd="0" destOrd="1" presId="urn:microsoft.com/office/officeart/2005/8/layout/chevron2"/>
    <dgm:cxn modelId="{FF9A6155-BC00-467D-BD58-AD8ADD09DBDD}" type="presOf" srcId="{BE944659-3F85-4AE0-8AFC-CAC589242DE3}" destId="{45786568-B807-472B-AF94-1256C0C61A9B}" srcOrd="0" destOrd="0" presId="urn:microsoft.com/office/officeart/2005/8/layout/chevron2"/>
    <dgm:cxn modelId="{AA7D909D-468D-4BDA-9011-9D33579D6C7B}" srcId="{06F55576-0164-4E07-899B-7E9D3247EDF7}" destId="{910BEE44-64C7-4976-BD5B-824703EFDA73}" srcOrd="0" destOrd="0" parTransId="{A3DE2228-2B70-4018-9955-33A538930D2F}" sibTransId="{BF5ED065-DF75-42CF-B531-B4ECECEE1D8D}"/>
    <dgm:cxn modelId="{731DD69F-F686-461E-912A-8111C610783E}" type="presOf" srcId="{C50728B6-8A49-419C-91FD-6716D0280F60}" destId="{550D334F-62D3-4FED-B228-6C15F491CA5A}" srcOrd="0" destOrd="2" presId="urn:microsoft.com/office/officeart/2005/8/layout/chevron2"/>
    <dgm:cxn modelId="{C10D9EA8-D6C5-4CF1-BF41-2C73DDC0FEFD}" srcId="{46B60444-2CCD-467E-B06A-42C2C1A6C60B}" destId="{063F1977-85D3-4843-AE8A-11EF51EE29A5}" srcOrd="1" destOrd="0" parTransId="{793F8600-4416-4026-9E9A-2E4A1AC82DCB}" sibTransId="{DF9E08E6-9B0D-4D8F-8073-DE3B9D9464BD}"/>
    <dgm:cxn modelId="{0B16C0D7-1A4D-45DE-B613-4FB44150E37D}" type="presOf" srcId="{46B60444-2CCD-467E-B06A-42C2C1A6C60B}" destId="{D414E878-D6C0-405B-8F7F-0F1575CFB190}" srcOrd="0" destOrd="0" presId="urn:microsoft.com/office/officeart/2005/8/layout/chevron2"/>
    <dgm:cxn modelId="{4D2421DB-893D-4284-A74A-5C4B245B9F59}" srcId="{3385E0C1-8785-4782-9927-831419C77595}" destId="{C50728B6-8A49-419C-91FD-6716D0280F60}" srcOrd="2" destOrd="0" parTransId="{3FFBBDBE-DEEC-4E30-B7DA-B58E9C759313}" sibTransId="{9FFC1E67-2F1B-4992-AD18-A067FE531475}"/>
    <dgm:cxn modelId="{D3D7EDE4-FFF3-41D0-B0A4-69995C9C35B1}" srcId="{3385E0C1-8785-4782-9927-831419C77595}" destId="{C48DD0EE-3DF9-45D7-BE44-62ACD637DFB4}" srcOrd="1" destOrd="0" parTransId="{E6B147D9-5B5A-4C5C-AA74-768AC795E78F}" sibTransId="{F8C47824-A287-49E3-A2E2-474D13861499}"/>
    <dgm:cxn modelId="{06003BED-179E-4E27-9443-DB7D259880D2}" type="presOf" srcId="{063F1977-85D3-4843-AE8A-11EF51EE29A5}" destId="{45786568-B807-472B-AF94-1256C0C61A9B}" srcOrd="0" destOrd="1" presId="urn:microsoft.com/office/officeart/2005/8/layout/chevron2"/>
    <dgm:cxn modelId="{823888F3-C39C-4201-BD2A-795F43111CCD}" type="presOf" srcId="{C48DD0EE-3DF9-45D7-BE44-62ACD637DFB4}" destId="{550D334F-62D3-4FED-B228-6C15F491CA5A}" srcOrd="0" destOrd="1" presId="urn:microsoft.com/office/officeart/2005/8/layout/chevron2"/>
    <dgm:cxn modelId="{6C86C1F9-4A00-474B-BE99-0F9F001CE3AA}" type="presOf" srcId="{910BEE44-64C7-4976-BD5B-824703EFDA73}" destId="{61AC9631-67E6-44FE-A89C-720CBE6704F3}" srcOrd="0" destOrd="0" presId="urn:microsoft.com/office/officeart/2005/8/layout/chevron2"/>
    <dgm:cxn modelId="{C3AC44FC-F18F-4114-B1F4-D90492889CC9}" srcId="{46B60444-2CCD-467E-B06A-42C2C1A6C60B}" destId="{BE944659-3F85-4AE0-8AFC-CAC589242DE3}" srcOrd="0" destOrd="0" parTransId="{9196FD72-BB50-4174-9955-5BA35A299BAE}" sibTransId="{F165A895-038D-4201-8117-098926356157}"/>
    <dgm:cxn modelId="{23B059FD-0E37-4D31-90A5-DB9BCEED90AD}" srcId="{2D4DE0D1-5257-4F49-8CB8-614733BA84F1}" destId="{3385E0C1-8785-4782-9927-831419C77595}" srcOrd="1" destOrd="0" parTransId="{79CEAD4A-6738-4A69-8A04-A1DD123F42F3}" sibTransId="{3DA8D929-15B9-46EF-AB61-257B12983A89}"/>
    <dgm:cxn modelId="{E977ED24-A09D-4063-99F7-9EAF76242D42}" type="presParOf" srcId="{A16A6235-7AF2-4059-95EA-5BAC4F34EDD0}" destId="{F0915B98-73EC-440A-9451-D34323015935}" srcOrd="0" destOrd="0" presId="urn:microsoft.com/office/officeart/2005/8/layout/chevron2"/>
    <dgm:cxn modelId="{43934E38-F65B-40FB-B6E9-0C54A518FDBA}" type="presParOf" srcId="{F0915B98-73EC-440A-9451-D34323015935}" destId="{57A057AF-AA63-470F-813A-4CEB39389852}" srcOrd="0" destOrd="0" presId="urn:microsoft.com/office/officeart/2005/8/layout/chevron2"/>
    <dgm:cxn modelId="{0F0F84A2-622D-459B-AB02-A2E938FB0FEC}" type="presParOf" srcId="{F0915B98-73EC-440A-9451-D34323015935}" destId="{61AC9631-67E6-44FE-A89C-720CBE6704F3}" srcOrd="1" destOrd="0" presId="urn:microsoft.com/office/officeart/2005/8/layout/chevron2"/>
    <dgm:cxn modelId="{4D49FF76-0A7A-4181-A39F-9C9D23D34752}" type="presParOf" srcId="{A16A6235-7AF2-4059-95EA-5BAC4F34EDD0}" destId="{4F604243-4F4E-4914-8599-9F3EE03A7971}" srcOrd="1" destOrd="0" presId="urn:microsoft.com/office/officeart/2005/8/layout/chevron2"/>
    <dgm:cxn modelId="{5357DA7E-55FB-4111-91F7-A9C4CB695825}" type="presParOf" srcId="{A16A6235-7AF2-4059-95EA-5BAC4F34EDD0}" destId="{B9769D19-DF60-4F91-8CBD-805DE61E0D0C}" srcOrd="2" destOrd="0" presId="urn:microsoft.com/office/officeart/2005/8/layout/chevron2"/>
    <dgm:cxn modelId="{0E5E33DD-79FB-4440-A452-3BDA35FF1E66}" type="presParOf" srcId="{B9769D19-DF60-4F91-8CBD-805DE61E0D0C}" destId="{40AC88D6-3AA0-4FA6-8A77-C63ED18239DE}" srcOrd="0" destOrd="0" presId="urn:microsoft.com/office/officeart/2005/8/layout/chevron2"/>
    <dgm:cxn modelId="{368C055A-A7A0-408A-B473-62D5B1628962}" type="presParOf" srcId="{B9769D19-DF60-4F91-8CBD-805DE61E0D0C}" destId="{550D334F-62D3-4FED-B228-6C15F491CA5A}" srcOrd="1" destOrd="0" presId="urn:microsoft.com/office/officeart/2005/8/layout/chevron2"/>
    <dgm:cxn modelId="{AC46E284-1102-4352-8837-FF0F191C0308}" type="presParOf" srcId="{A16A6235-7AF2-4059-95EA-5BAC4F34EDD0}" destId="{01BE5F6E-EBC5-4534-8E7D-0D1EC332D20A}" srcOrd="3" destOrd="0" presId="urn:microsoft.com/office/officeart/2005/8/layout/chevron2"/>
    <dgm:cxn modelId="{9859FD12-75CC-4C92-8263-F5122D738275}" type="presParOf" srcId="{A16A6235-7AF2-4059-95EA-5BAC4F34EDD0}" destId="{EC497F30-9923-46A7-ADFE-ED41C1EE6EA5}" srcOrd="4" destOrd="0" presId="urn:microsoft.com/office/officeart/2005/8/layout/chevron2"/>
    <dgm:cxn modelId="{E4127D10-B820-418D-AADB-75D6A257E3C4}" type="presParOf" srcId="{EC497F30-9923-46A7-ADFE-ED41C1EE6EA5}" destId="{D414E878-D6C0-405B-8F7F-0F1575CFB190}" srcOrd="0" destOrd="0" presId="urn:microsoft.com/office/officeart/2005/8/layout/chevron2"/>
    <dgm:cxn modelId="{E383CF12-BA79-4F94-A807-78AE96503B34}" type="presParOf" srcId="{EC497F30-9923-46A7-ADFE-ED41C1EE6EA5}" destId="{45786568-B807-472B-AF94-1256C0C61A9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A96F05-B845-442E-B186-588D943C25AB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07CEEF-42B6-4FC4-ABE7-73084D46D2C7}">
      <dgm:prSet phldrT="[Text]"/>
      <dgm:spPr/>
      <dgm:t>
        <a:bodyPr/>
        <a:lstStyle/>
        <a:p>
          <a:r>
            <a:rPr lang="en-GB" dirty="0"/>
            <a:t>Pre Task</a:t>
          </a:r>
        </a:p>
      </dgm:t>
    </dgm:pt>
    <dgm:pt modelId="{2CAC73F2-816C-4651-8836-020CEAC612FF}" type="parTrans" cxnId="{F5EF2A1F-4AAB-4A9F-A98F-67365791DFD6}">
      <dgm:prSet/>
      <dgm:spPr/>
      <dgm:t>
        <a:bodyPr/>
        <a:lstStyle/>
        <a:p>
          <a:endParaRPr lang="en-GB"/>
        </a:p>
      </dgm:t>
    </dgm:pt>
    <dgm:pt modelId="{31AD1E3F-6D4C-439A-B8DE-034CBD0287F5}" type="sibTrans" cxnId="{F5EF2A1F-4AAB-4A9F-A98F-67365791DFD6}">
      <dgm:prSet/>
      <dgm:spPr/>
      <dgm:t>
        <a:bodyPr/>
        <a:lstStyle/>
        <a:p>
          <a:endParaRPr lang="en-GB"/>
        </a:p>
      </dgm:t>
    </dgm:pt>
    <dgm:pt modelId="{27140DBA-6824-49DF-A972-B57E1B58495E}">
      <dgm:prSet phldrT="[Text]"/>
      <dgm:spPr/>
      <dgm:t>
        <a:bodyPr/>
        <a:lstStyle/>
        <a:p>
          <a:r>
            <a:rPr lang="en-GB" dirty="0"/>
            <a:t>Present sample biographies to study content &amp; organisation – explore the theme</a:t>
          </a:r>
        </a:p>
      </dgm:t>
    </dgm:pt>
    <dgm:pt modelId="{7C7BA580-72AD-4E4B-86EC-837B86D34030}" type="parTrans" cxnId="{28B7A59F-7749-4208-BD24-FBDEFF1B2B90}">
      <dgm:prSet/>
      <dgm:spPr/>
      <dgm:t>
        <a:bodyPr/>
        <a:lstStyle/>
        <a:p>
          <a:endParaRPr lang="en-GB"/>
        </a:p>
      </dgm:t>
    </dgm:pt>
    <dgm:pt modelId="{01DFB078-3798-40CD-944A-FC340A6F3C38}" type="sibTrans" cxnId="{28B7A59F-7749-4208-BD24-FBDEFF1B2B90}">
      <dgm:prSet/>
      <dgm:spPr/>
      <dgm:t>
        <a:bodyPr/>
        <a:lstStyle/>
        <a:p>
          <a:endParaRPr lang="en-GB"/>
        </a:p>
      </dgm:t>
    </dgm:pt>
    <dgm:pt modelId="{6F1EE445-72CC-462E-85EB-7A0450260E03}">
      <dgm:prSet phldrT="[Text]"/>
      <dgm:spPr/>
      <dgm:t>
        <a:bodyPr/>
        <a:lstStyle/>
        <a:p>
          <a:r>
            <a:rPr lang="en-GB" dirty="0"/>
            <a:t>Task</a:t>
          </a:r>
        </a:p>
      </dgm:t>
    </dgm:pt>
    <dgm:pt modelId="{11306EA1-029B-43CC-8683-9404641CFDB9}" type="parTrans" cxnId="{2AE9779E-956B-4009-B6B3-8051DD9895A5}">
      <dgm:prSet/>
      <dgm:spPr/>
      <dgm:t>
        <a:bodyPr/>
        <a:lstStyle/>
        <a:p>
          <a:endParaRPr lang="en-GB"/>
        </a:p>
      </dgm:t>
    </dgm:pt>
    <dgm:pt modelId="{47D564FF-66AA-4180-93A9-74FE424FBECF}" type="sibTrans" cxnId="{2AE9779E-956B-4009-B6B3-8051DD9895A5}">
      <dgm:prSet/>
      <dgm:spPr/>
      <dgm:t>
        <a:bodyPr/>
        <a:lstStyle/>
        <a:p>
          <a:endParaRPr lang="en-GB"/>
        </a:p>
      </dgm:t>
    </dgm:pt>
    <dgm:pt modelId="{90F6535C-3A22-4690-B6EE-3909EB83F396}">
      <dgm:prSet phldrT="[Text]"/>
      <dgm:spPr/>
      <dgm:t>
        <a:bodyPr/>
        <a:lstStyle/>
        <a:p>
          <a:r>
            <a:rPr lang="en-GB" dirty="0"/>
            <a:t>Student pairs discuss &amp; select a personality </a:t>
          </a:r>
        </a:p>
      </dgm:t>
    </dgm:pt>
    <dgm:pt modelId="{F9E44B99-9856-4EF9-AF0C-FF8658EDC25B}" type="parTrans" cxnId="{85F7C504-F8C0-4557-AFCB-380DEBFFBF91}">
      <dgm:prSet/>
      <dgm:spPr/>
      <dgm:t>
        <a:bodyPr/>
        <a:lstStyle/>
        <a:p>
          <a:endParaRPr lang="en-GB"/>
        </a:p>
      </dgm:t>
    </dgm:pt>
    <dgm:pt modelId="{B4554DEE-F0C6-44C2-8C88-2F8C3DCD683C}" type="sibTrans" cxnId="{85F7C504-F8C0-4557-AFCB-380DEBFFBF91}">
      <dgm:prSet/>
      <dgm:spPr/>
      <dgm:t>
        <a:bodyPr/>
        <a:lstStyle/>
        <a:p>
          <a:endParaRPr lang="en-GB"/>
        </a:p>
      </dgm:t>
    </dgm:pt>
    <dgm:pt modelId="{857BF69F-5205-431C-A080-7B4DE930E66E}">
      <dgm:prSet phldrT="[Text]"/>
      <dgm:spPr/>
      <dgm:t>
        <a:bodyPr/>
        <a:lstStyle/>
        <a:p>
          <a:r>
            <a:rPr lang="en-GB" dirty="0"/>
            <a:t>Language Focus</a:t>
          </a:r>
        </a:p>
      </dgm:t>
    </dgm:pt>
    <dgm:pt modelId="{7DE10133-E026-46DD-866C-AE967265101B}" type="parTrans" cxnId="{F062BB2A-9622-4EDD-84BD-68635B33A250}">
      <dgm:prSet/>
      <dgm:spPr/>
      <dgm:t>
        <a:bodyPr/>
        <a:lstStyle/>
        <a:p>
          <a:endParaRPr lang="en-GB"/>
        </a:p>
      </dgm:t>
    </dgm:pt>
    <dgm:pt modelId="{04E96373-D58C-4BBA-8377-7E8E28B519E7}" type="sibTrans" cxnId="{F062BB2A-9622-4EDD-84BD-68635B33A250}">
      <dgm:prSet/>
      <dgm:spPr/>
      <dgm:t>
        <a:bodyPr/>
        <a:lstStyle/>
        <a:p>
          <a:endParaRPr lang="en-GB"/>
        </a:p>
      </dgm:t>
    </dgm:pt>
    <dgm:pt modelId="{DD2B2EF3-CA63-41BB-BF21-55EBCD336FFE}">
      <dgm:prSet phldrT="[Text]"/>
      <dgm:spPr/>
      <dgm:t>
        <a:bodyPr/>
        <a:lstStyle/>
        <a:p>
          <a:r>
            <a:rPr lang="en-GB" dirty="0"/>
            <a:t>Various language contexts here – consider your teaching aim &amp; focus. You won’t be able to cover all issues arising</a:t>
          </a:r>
        </a:p>
      </dgm:t>
    </dgm:pt>
    <dgm:pt modelId="{CC5BB169-88C9-4D99-8CBF-6F477F3B18FB}" type="parTrans" cxnId="{A5A64C5C-F914-4FA6-B35D-940DF0D694F5}">
      <dgm:prSet/>
      <dgm:spPr/>
      <dgm:t>
        <a:bodyPr/>
        <a:lstStyle/>
        <a:p>
          <a:endParaRPr lang="en-GB"/>
        </a:p>
      </dgm:t>
    </dgm:pt>
    <dgm:pt modelId="{32C04E40-7BFC-4E25-A1C5-9F7A0F113F67}" type="sibTrans" cxnId="{A5A64C5C-F914-4FA6-B35D-940DF0D694F5}">
      <dgm:prSet/>
      <dgm:spPr/>
      <dgm:t>
        <a:bodyPr/>
        <a:lstStyle/>
        <a:p>
          <a:endParaRPr lang="en-GB"/>
        </a:p>
      </dgm:t>
    </dgm:pt>
    <dgm:pt modelId="{B12713F9-B41C-46A8-89C6-AA733C65E707}">
      <dgm:prSet phldrT="[Text]"/>
      <dgm:spPr/>
      <dgm:t>
        <a:bodyPr/>
        <a:lstStyle/>
        <a:p>
          <a:r>
            <a:rPr lang="en-GB" dirty="0"/>
            <a:t>Present task &amp; discuss requirements </a:t>
          </a:r>
        </a:p>
      </dgm:t>
    </dgm:pt>
    <dgm:pt modelId="{FF709AB1-DF2F-4571-BAC6-7274347F74DD}" type="parTrans" cxnId="{EAB67F47-9A99-47CF-BF9E-DE9AFE5774B9}">
      <dgm:prSet/>
      <dgm:spPr/>
      <dgm:t>
        <a:bodyPr/>
        <a:lstStyle/>
        <a:p>
          <a:endParaRPr lang="en-GB"/>
        </a:p>
      </dgm:t>
    </dgm:pt>
    <dgm:pt modelId="{F7DA3555-6442-4BB0-AC4F-F1E196B3B998}" type="sibTrans" cxnId="{EAB67F47-9A99-47CF-BF9E-DE9AFE5774B9}">
      <dgm:prSet/>
      <dgm:spPr/>
      <dgm:t>
        <a:bodyPr/>
        <a:lstStyle/>
        <a:p>
          <a:endParaRPr lang="en-GB"/>
        </a:p>
      </dgm:t>
    </dgm:pt>
    <dgm:pt modelId="{4AE1E2B6-87FB-4498-A37B-D212537C318D}">
      <dgm:prSet phldrT="[Text]"/>
      <dgm:spPr/>
      <dgm:t>
        <a:bodyPr/>
        <a:lstStyle/>
        <a:p>
          <a:r>
            <a:rPr lang="en-GB" dirty="0"/>
            <a:t>Pairs research biography on internet/in books</a:t>
          </a:r>
        </a:p>
      </dgm:t>
    </dgm:pt>
    <dgm:pt modelId="{DB8D0695-A973-4711-A82D-7764B33F9DB8}" type="parTrans" cxnId="{9D8A5D01-0B1C-4A36-8A82-8BB2692A471C}">
      <dgm:prSet/>
      <dgm:spPr/>
      <dgm:t>
        <a:bodyPr/>
        <a:lstStyle/>
        <a:p>
          <a:endParaRPr lang="en-GB"/>
        </a:p>
      </dgm:t>
    </dgm:pt>
    <dgm:pt modelId="{C92C614B-DEE3-40F4-8159-AE5A61A7F917}" type="sibTrans" cxnId="{9D8A5D01-0B1C-4A36-8A82-8BB2692A471C}">
      <dgm:prSet/>
      <dgm:spPr/>
      <dgm:t>
        <a:bodyPr/>
        <a:lstStyle/>
        <a:p>
          <a:endParaRPr lang="en-GB"/>
        </a:p>
      </dgm:t>
    </dgm:pt>
    <dgm:pt modelId="{F2246926-83BC-42A2-B13E-3CCC19AD7EC1}">
      <dgm:prSet phldrT="[Text]"/>
      <dgm:spPr/>
      <dgm:t>
        <a:bodyPr/>
        <a:lstStyle/>
        <a:p>
          <a:r>
            <a:rPr lang="en-GB" dirty="0"/>
            <a:t>Select information &amp; organise write up of the biography </a:t>
          </a:r>
        </a:p>
      </dgm:t>
    </dgm:pt>
    <dgm:pt modelId="{A47D65B7-6DAC-47B0-9C9A-AFB143AA99EA}" type="parTrans" cxnId="{343A355A-AA63-42E5-9E75-CE9C411358B2}">
      <dgm:prSet/>
      <dgm:spPr/>
      <dgm:t>
        <a:bodyPr/>
        <a:lstStyle/>
        <a:p>
          <a:endParaRPr lang="en-GB"/>
        </a:p>
      </dgm:t>
    </dgm:pt>
    <dgm:pt modelId="{87FAF6C5-CBFD-42E9-8398-3C4CB90ECD0F}" type="sibTrans" cxnId="{343A355A-AA63-42E5-9E75-CE9C411358B2}">
      <dgm:prSet/>
      <dgm:spPr/>
      <dgm:t>
        <a:bodyPr/>
        <a:lstStyle/>
        <a:p>
          <a:endParaRPr lang="en-GB"/>
        </a:p>
      </dgm:t>
    </dgm:pt>
    <dgm:pt modelId="{07C9D327-C1AE-439F-8527-AF34C38A594C}">
      <dgm:prSet phldrT="[Text]"/>
      <dgm:spPr/>
      <dgm:t>
        <a:bodyPr/>
        <a:lstStyle/>
        <a:p>
          <a:r>
            <a:rPr lang="en-GB" dirty="0"/>
            <a:t>Write the biography and print out for peers</a:t>
          </a:r>
        </a:p>
      </dgm:t>
    </dgm:pt>
    <dgm:pt modelId="{59A56838-F420-45F7-8A80-AA7DFAEE8A76}" type="parTrans" cxnId="{FA943D2C-61CB-400F-B7DC-5B0BCA471E44}">
      <dgm:prSet/>
      <dgm:spPr/>
      <dgm:t>
        <a:bodyPr/>
        <a:lstStyle/>
        <a:p>
          <a:endParaRPr lang="en-GB"/>
        </a:p>
      </dgm:t>
    </dgm:pt>
    <dgm:pt modelId="{3CDF4AD9-9CDC-419E-9AC9-577E4D0FA4AE}" type="sibTrans" cxnId="{FA943D2C-61CB-400F-B7DC-5B0BCA471E44}">
      <dgm:prSet/>
      <dgm:spPr/>
      <dgm:t>
        <a:bodyPr/>
        <a:lstStyle/>
        <a:p>
          <a:endParaRPr lang="en-GB"/>
        </a:p>
      </dgm:t>
    </dgm:pt>
    <dgm:pt modelId="{0DE0D022-932E-4EFD-A505-90568B1DF543}">
      <dgm:prSet phldrT="[Text]"/>
      <dgm:spPr/>
      <dgm:t>
        <a:bodyPr/>
        <a:lstStyle/>
        <a:p>
          <a:r>
            <a:rPr lang="en-GB" dirty="0"/>
            <a:t>speech used during negotiation of task</a:t>
          </a:r>
        </a:p>
      </dgm:t>
    </dgm:pt>
    <dgm:pt modelId="{0E06B073-4638-4D87-B7F6-913257A16F61}" type="parTrans" cxnId="{1E141BA2-0643-44BF-8673-D46A91950769}">
      <dgm:prSet/>
      <dgm:spPr/>
      <dgm:t>
        <a:bodyPr/>
        <a:lstStyle/>
        <a:p>
          <a:endParaRPr lang="en-GB"/>
        </a:p>
      </dgm:t>
    </dgm:pt>
    <dgm:pt modelId="{ACC1902F-8CF4-4FF5-A3FE-1CED4ADCF08F}" type="sibTrans" cxnId="{1E141BA2-0643-44BF-8673-D46A91950769}">
      <dgm:prSet/>
      <dgm:spPr/>
      <dgm:t>
        <a:bodyPr/>
        <a:lstStyle/>
        <a:p>
          <a:endParaRPr lang="en-GB"/>
        </a:p>
      </dgm:t>
    </dgm:pt>
    <dgm:pt modelId="{59A97175-4CDB-4363-A188-9A99C9584CA9}">
      <dgm:prSet phldrT="[Text]"/>
      <dgm:spPr/>
      <dgm:t>
        <a:bodyPr/>
        <a:lstStyle/>
        <a:p>
          <a:r>
            <a:rPr lang="en-GB" dirty="0"/>
            <a:t>biographical language – any issues noticed with vocabulary</a:t>
          </a:r>
        </a:p>
      </dgm:t>
    </dgm:pt>
    <dgm:pt modelId="{9540849B-4B4A-4CD4-B890-D484235249D7}" type="parTrans" cxnId="{3CB294CB-1CD7-4424-9BB4-5217F1F730F4}">
      <dgm:prSet/>
      <dgm:spPr/>
      <dgm:t>
        <a:bodyPr/>
        <a:lstStyle/>
        <a:p>
          <a:endParaRPr lang="en-GB"/>
        </a:p>
      </dgm:t>
    </dgm:pt>
    <dgm:pt modelId="{B9ABF717-7C07-476C-BF21-38931F62A3A5}" type="sibTrans" cxnId="{3CB294CB-1CD7-4424-9BB4-5217F1F730F4}">
      <dgm:prSet/>
      <dgm:spPr/>
      <dgm:t>
        <a:bodyPr/>
        <a:lstStyle/>
        <a:p>
          <a:endParaRPr lang="en-GB"/>
        </a:p>
      </dgm:t>
    </dgm:pt>
    <dgm:pt modelId="{9124A2E1-501B-4B84-B67E-1A43B14814FA}">
      <dgm:prSet phldrT="[Text]"/>
      <dgm:spPr/>
      <dgm:t>
        <a:bodyPr/>
        <a:lstStyle/>
        <a:p>
          <a:r>
            <a:rPr lang="en-GB" dirty="0"/>
            <a:t> language used in writing up a biography</a:t>
          </a:r>
        </a:p>
      </dgm:t>
    </dgm:pt>
    <dgm:pt modelId="{A994AD66-6F06-48FF-87CA-1E1646D8770F}" type="parTrans" cxnId="{B034C771-E6C4-40B4-9C64-2F72FA81DB5C}">
      <dgm:prSet/>
      <dgm:spPr/>
      <dgm:t>
        <a:bodyPr/>
        <a:lstStyle/>
        <a:p>
          <a:endParaRPr lang="en-GB"/>
        </a:p>
      </dgm:t>
    </dgm:pt>
    <dgm:pt modelId="{D3740CD4-F1E8-4B63-BDAB-D2931EAC3B5C}" type="sibTrans" cxnId="{B034C771-E6C4-40B4-9C64-2F72FA81DB5C}">
      <dgm:prSet/>
      <dgm:spPr/>
      <dgm:t>
        <a:bodyPr/>
        <a:lstStyle/>
        <a:p>
          <a:endParaRPr lang="en-GB"/>
        </a:p>
      </dgm:t>
    </dgm:pt>
    <dgm:pt modelId="{FB5EC428-3976-4996-8A2C-EF0C5D2E74B9}">
      <dgm:prSet phldrT="[Text]"/>
      <dgm:spPr/>
      <dgm:t>
        <a:bodyPr/>
        <a:lstStyle/>
        <a:p>
          <a:r>
            <a:rPr lang="en-GB" dirty="0"/>
            <a:t>Teacher should have a clear idea of communicative and language focus</a:t>
          </a:r>
        </a:p>
      </dgm:t>
    </dgm:pt>
    <dgm:pt modelId="{93E15202-ACCC-4CF7-A7F3-0EE367FAEF7C}" type="parTrans" cxnId="{232FF2F8-CEF0-4A1B-AEA5-467047020EF3}">
      <dgm:prSet/>
      <dgm:spPr/>
      <dgm:t>
        <a:bodyPr/>
        <a:lstStyle/>
        <a:p>
          <a:endParaRPr lang="en-GB"/>
        </a:p>
      </dgm:t>
    </dgm:pt>
    <dgm:pt modelId="{08D0C189-D0E9-4146-BE14-4324E37FEEA2}" type="sibTrans" cxnId="{232FF2F8-CEF0-4A1B-AEA5-467047020EF3}">
      <dgm:prSet/>
      <dgm:spPr/>
      <dgm:t>
        <a:bodyPr/>
        <a:lstStyle/>
        <a:p>
          <a:endParaRPr lang="en-GB"/>
        </a:p>
      </dgm:t>
    </dgm:pt>
    <dgm:pt modelId="{0F8D422B-FBA0-4C8E-81A9-F49E47BCAEAA}" type="pres">
      <dgm:prSet presAssocID="{4AA96F05-B845-442E-B186-588D943C25AB}" presName="linearFlow" presStyleCnt="0">
        <dgm:presLayoutVars>
          <dgm:dir/>
          <dgm:animLvl val="lvl"/>
          <dgm:resizeHandles val="exact"/>
        </dgm:presLayoutVars>
      </dgm:prSet>
      <dgm:spPr/>
    </dgm:pt>
    <dgm:pt modelId="{60F45704-BA5B-4FFD-8ABA-B3253FBCD116}" type="pres">
      <dgm:prSet presAssocID="{DC07CEEF-42B6-4FC4-ABE7-73084D46D2C7}" presName="composite" presStyleCnt="0"/>
      <dgm:spPr/>
    </dgm:pt>
    <dgm:pt modelId="{B4CAD783-19D9-402E-AAFD-8B7CC98E4FDA}" type="pres">
      <dgm:prSet presAssocID="{DC07CEEF-42B6-4FC4-ABE7-73084D46D2C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CE4936D0-C443-42C5-8D54-17F125E6A0F3}" type="pres">
      <dgm:prSet presAssocID="{DC07CEEF-42B6-4FC4-ABE7-73084D46D2C7}" presName="descendantText" presStyleLbl="alignAcc1" presStyleIdx="0" presStyleCnt="3">
        <dgm:presLayoutVars>
          <dgm:bulletEnabled val="1"/>
        </dgm:presLayoutVars>
      </dgm:prSet>
      <dgm:spPr/>
    </dgm:pt>
    <dgm:pt modelId="{FBE6F93D-D61A-479A-A165-53EB373EE8D8}" type="pres">
      <dgm:prSet presAssocID="{31AD1E3F-6D4C-439A-B8DE-034CBD0287F5}" presName="sp" presStyleCnt="0"/>
      <dgm:spPr/>
    </dgm:pt>
    <dgm:pt modelId="{1540CA2F-34A1-4F55-A3E5-0CDFE38DD433}" type="pres">
      <dgm:prSet presAssocID="{6F1EE445-72CC-462E-85EB-7A0450260E03}" presName="composite" presStyleCnt="0"/>
      <dgm:spPr/>
    </dgm:pt>
    <dgm:pt modelId="{CF6BE590-311F-4926-B339-0B38699FCB0E}" type="pres">
      <dgm:prSet presAssocID="{6F1EE445-72CC-462E-85EB-7A0450260E03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C59A04C5-2CD9-42E4-A0AB-CF17C59EC2F9}" type="pres">
      <dgm:prSet presAssocID="{6F1EE445-72CC-462E-85EB-7A0450260E03}" presName="descendantText" presStyleLbl="alignAcc1" presStyleIdx="1" presStyleCnt="3">
        <dgm:presLayoutVars>
          <dgm:bulletEnabled val="1"/>
        </dgm:presLayoutVars>
      </dgm:prSet>
      <dgm:spPr/>
    </dgm:pt>
    <dgm:pt modelId="{4C2EAFD6-D2DF-4494-90E7-73F7D501AF03}" type="pres">
      <dgm:prSet presAssocID="{47D564FF-66AA-4180-93A9-74FE424FBECF}" presName="sp" presStyleCnt="0"/>
      <dgm:spPr/>
    </dgm:pt>
    <dgm:pt modelId="{DE8D922C-9BD6-41DB-A795-A101DE9DF401}" type="pres">
      <dgm:prSet presAssocID="{857BF69F-5205-431C-A080-7B4DE930E66E}" presName="composite" presStyleCnt="0"/>
      <dgm:spPr/>
    </dgm:pt>
    <dgm:pt modelId="{12689670-6321-4032-9A8F-CF8E866652C6}" type="pres">
      <dgm:prSet presAssocID="{857BF69F-5205-431C-A080-7B4DE930E66E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D4CD4841-4CD3-4FAC-96D1-AD490CA4BE7C}" type="pres">
      <dgm:prSet presAssocID="{857BF69F-5205-431C-A080-7B4DE930E66E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9D8A5D01-0B1C-4A36-8A82-8BB2692A471C}" srcId="{6F1EE445-72CC-462E-85EB-7A0450260E03}" destId="{4AE1E2B6-87FB-4498-A37B-D212537C318D}" srcOrd="1" destOrd="0" parTransId="{DB8D0695-A973-4711-A82D-7764B33F9DB8}" sibTransId="{C92C614B-DEE3-40F4-8159-AE5A61A7F917}"/>
    <dgm:cxn modelId="{85F7C504-F8C0-4557-AFCB-380DEBFFBF91}" srcId="{6F1EE445-72CC-462E-85EB-7A0450260E03}" destId="{90F6535C-3A22-4690-B6EE-3909EB83F396}" srcOrd="0" destOrd="0" parTransId="{F9E44B99-9856-4EF9-AF0C-FF8658EDC25B}" sibTransId="{B4554DEE-F0C6-44C2-8C88-2F8C3DCD683C}"/>
    <dgm:cxn modelId="{9C9C270B-191E-4EAB-BA9F-511FCDF097C0}" type="presOf" srcId="{FB5EC428-3976-4996-8A2C-EF0C5D2E74B9}" destId="{CE4936D0-C443-42C5-8D54-17F125E6A0F3}" srcOrd="0" destOrd="2" presId="urn:microsoft.com/office/officeart/2005/8/layout/chevron2"/>
    <dgm:cxn modelId="{F5EF2A1F-4AAB-4A9F-A98F-67365791DFD6}" srcId="{4AA96F05-B845-442E-B186-588D943C25AB}" destId="{DC07CEEF-42B6-4FC4-ABE7-73084D46D2C7}" srcOrd="0" destOrd="0" parTransId="{2CAC73F2-816C-4651-8836-020CEAC612FF}" sibTransId="{31AD1E3F-6D4C-439A-B8DE-034CBD0287F5}"/>
    <dgm:cxn modelId="{C23DDA27-CAE2-42E1-9A6B-0EFA93678F5D}" type="presOf" srcId="{0DE0D022-932E-4EFD-A505-90568B1DF543}" destId="{D4CD4841-4CD3-4FAC-96D1-AD490CA4BE7C}" srcOrd="0" destOrd="1" presId="urn:microsoft.com/office/officeart/2005/8/layout/chevron2"/>
    <dgm:cxn modelId="{F062BB2A-9622-4EDD-84BD-68635B33A250}" srcId="{4AA96F05-B845-442E-B186-588D943C25AB}" destId="{857BF69F-5205-431C-A080-7B4DE930E66E}" srcOrd="2" destOrd="0" parTransId="{7DE10133-E026-46DD-866C-AE967265101B}" sibTransId="{04E96373-D58C-4BBA-8377-7E8E28B519E7}"/>
    <dgm:cxn modelId="{FA943D2C-61CB-400F-B7DC-5B0BCA471E44}" srcId="{6F1EE445-72CC-462E-85EB-7A0450260E03}" destId="{07C9D327-C1AE-439F-8527-AF34C38A594C}" srcOrd="3" destOrd="0" parTransId="{59A56838-F420-45F7-8A80-AA7DFAEE8A76}" sibTransId="{3CDF4AD9-9CDC-419E-9AC9-577E4D0FA4AE}"/>
    <dgm:cxn modelId="{A5A64C5C-F914-4FA6-B35D-940DF0D694F5}" srcId="{857BF69F-5205-431C-A080-7B4DE930E66E}" destId="{DD2B2EF3-CA63-41BB-BF21-55EBCD336FFE}" srcOrd="0" destOrd="0" parTransId="{CC5BB169-88C9-4D99-8CBF-6F477F3B18FB}" sibTransId="{32C04E40-7BFC-4E25-A1C5-9F7A0F113F67}"/>
    <dgm:cxn modelId="{40E8D15E-D34E-4880-8B30-61D5DF005CAC}" type="presOf" srcId="{B12713F9-B41C-46A8-89C6-AA733C65E707}" destId="{CE4936D0-C443-42C5-8D54-17F125E6A0F3}" srcOrd="0" destOrd="1" presId="urn:microsoft.com/office/officeart/2005/8/layout/chevron2"/>
    <dgm:cxn modelId="{619D1941-B7F9-4E0E-9704-3F2447246F22}" type="presOf" srcId="{4AE1E2B6-87FB-4498-A37B-D212537C318D}" destId="{C59A04C5-2CD9-42E4-A0AB-CF17C59EC2F9}" srcOrd="0" destOrd="1" presId="urn:microsoft.com/office/officeart/2005/8/layout/chevron2"/>
    <dgm:cxn modelId="{8CDA5062-E4F1-47E1-9A21-524799D78B68}" type="presOf" srcId="{DD2B2EF3-CA63-41BB-BF21-55EBCD336FFE}" destId="{D4CD4841-4CD3-4FAC-96D1-AD490CA4BE7C}" srcOrd="0" destOrd="0" presId="urn:microsoft.com/office/officeart/2005/8/layout/chevron2"/>
    <dgm:cxn modelId="{EAB67F47-9A99-47CF-BF9E-DE9AFE5774B9}" srcId="{DC07CEEF-42B6-4FC4-ABE7-73084D46D2C7}" destId="{B12713F9-B41C-46A8-89C6-AA733C65E707}" srcOrd="1" destOrd="0" parTransId="{FF709AB1-DF2F-4571-BAC6-7274347F74DD}" sibTransId="{F7DA3555-6442-4BB0-AC4F-F1E196B3B998}"/>
    <dgm:cxn modelId="{C5DF734D-DA3D-4BFD-BE73-52F5EB7F7236}" type="presOf" srcId="{59A97175-4CDB-4363-A188-9A99C9584CA9}" destId="{D4CD4841-4CD3-4FAC-96D1-AD490CA4BE7C}" srcOrd="0" destOrd="2" presId="urn:microsoft.com/office/officeart/2005/8/layout/chevron2"/>
    <dgm:cxn modelId="{5A15EC4F-4471-4EC0-B95A-5BD9002179FD}" type="presOf" srcId="{857BF69F-5205-431C-A080-7B4DE930E66E}" destId="{12689670-6321-4032-9A8F-CF8E866652C6}" srcOrd="0" destOrd="0" presId="urn:microsoft.com/office/officeart/2005/8/layout/chevron2"/>
    <dgm:cxn modelId="{B034C771-E6C4-40B4-9C64-2F72FA81DB5C}" srcId="{857BF69F-5205-431C-A080-7B4DE930E66E}" destId="{9124A2E1-501B-4B84-B67E-1A43B14814FA}" srcOrd="3" destOrd="0" parTransId="{A994AD66-6F06-48FF-87CA-1E1646D8770F}" sibTransId="{D3740CD4-F1E8-4B63-BDAB-D2931EAC3B5C}"/>
    <dgm:cxn modelId="{BC06CA52-2986-4EE9-8680-E37BEB41BF01}" type="presOf" srcId="{90F6535C-3A22-4690-B6EE-3909EB83F396}" destId="{C59A04C5-2CD9-42E4-A0AB-CF17C59EC2F9}" srcOrd="0" destOrd="0" presId="urn:microsoft.com/office/officeart/2005/8/layout/chevron2"/>
    <dgm:cxn modelId="{343A355A-AA63-42E5-9E75-CE9C411358B2}" srcId="{6F1EE445-72CC-462E-85EB-7A0450260E03}" destId="{F2246926-83BC-42A2-B13E-3CCC19AD7EC1}" srcOrd="2" destOrd="0" parTransId="{A47D65B7-6DAC-47B0-9C9A-AFB143AA99EA}" sibTransId="{87FAF6C5-CBFD-42E9-8398-3C4CB90ECD0F}"/>
    <dgm:cxn modelId="{6C651F8A-4F99-4904-A25B-C9F7786736FA}" type="presOf" srcId="{F2246926-83BC-42A2-B13E-3CCC19AD7EC1}" destId="{C59A04C5-2CD9-42E4-A0AB-CF17C59EC2F9}" srcOrd="0" destOrd="2" presId="urn:microsoft.com/office/officeart/2005/8/layout/chevron2"/>
    <dgm:cxn modelId="{2AE9779E-956B-4009-B6B3-8051DD9895A5}" srcId="{4AA96F05-B845-442E-B186-588D943C25AB}" destId="{6F1EE445-72CC-462E-85EB-7A0450260E03}" srcOrd="1" destOrd="0" parTransId="{11306EA1-029B-43CC-8683-9404641CFDB9}" sibTransId="{47D564FF-66AA-4180-93A9-74FE424FBECF}"/>
    <dgm:cxn modelId="{28B7A59F-7749-4208-BD24-FBDEFF1B2B90}" srcId="{DC07CEEF-42B6-4FC4-ABE7-73084D46D2C7}" destId="{27140DBA-6824-49DF-A972-B57E1B58495E}" srcOrd="0" destOrd="0" parTransId="{7C7BA580-72AD-4E4B-86EC-837B86D34030}" sibTransId="{01DFB078-3798-40CD-944A-FC340A6F3C38}"/>
    <dgm:cxn modelId="{1E141BA2-0643-44BF-8673-D46A91950769}" srcId="{857BF69F-5205-431C-A080-7B4DE930E66E}" destId="{0DE0D022-932E-4EFD-A505-90568B1DF543}" srcOrd="1" destOrd="0" parTransId="{0E06B073-4638-4D87-B7F6-913257A16F61}" sibTransId="{ACC1902F-8CF4-4FF5-A3FE-1CED4ADCF08F}"/>
    <dgm:cxn modelId="{3E80D0A8-A119-4499-B9A1-EAB688D74DD3}" type="presOf" srcId="{DC07CEEF-42B6-4FC4-ABE7-73084D46D2C7}" destId="{B4CAD783-19D9-402E-AAFD-8B7CC98E4FDA}" srcOrd="0" destOrd="0" presId="urn:microsoft.com/office/officeart/2005/8/layout/chevron2"/>
    <dgm:cxn modelId="{659707AD-4FEB-4C27-8180-0B5203258AE2}" type="presOf" srcId="{07C9D327-C1AE-439F-8527-AF34C38A594C}" destId="{C59A04C5-2CD9-42E4-A0AB-CF17C59EC2F9}" srcOrd="0" destOrd="3" presId="urn:microsoft.com/office/officeart/2005/8/layout/chevron2"/>
    <dgm:cxn modelId="{B09B61AF-CCC8-4E0B-AEE4-8EE6604100AD}" type="presOf" srcId="{9124A2E1-501B-4B84-B67E-1A43B14814FA}" destId="{D4CD4841-4CD3-4FAC-96D1-AD490CA4BE7C}" srcOrd="0" destOrd="3" presId="urn:microsoft.com/office/officeart/2005/8/layout/chevron2"/>
    <dgm:cxn modelId="{CA84ABC5-C79E-4B7B-9B17-1D346A791134}" type="presOf" srcId="{6F1EE445-72CC-462E-85EB-7A0450260E03}" destId="{CF6BE590-311F-4926-B339-0B38699FCB0E}" srcOrd="0" destOrd="0" presId="urn:microsoft.com/office/officeart/2005/8/layout/chevron2"/>
    <dgm:cxn modelId="{3CB294CB-1CD7-4424-9BB4-5217F1F730F4}" srcId="{857BF69F-5205-431C-A080-7B4DE930E66E}" destId="{59A97175-4CDB-4363-A188-9A99C9584CA9}" srcOrd="2" destOrd="0" parTransId="{9540849B-4B4A-4CD4-B890-D484235249D7}" sibTransId="{B9ABF717-7C07-476C-BF21-38931F62A3A5}"/>
    <dgm:cxn modelId="{8A225FD4-AEC2-4866-95D4-118E7B46B5F8}" type="presOf" srcId="{27140DBA-6824-49DF-A972-B57E1B58495E}" destId="{CE4936D0-C443-42C5-8D54-17F125E6A0F3}" srcOrd="0" destOrd="0" presId="urn:microsoft.com/office/officeart/2005/8/layout/chevron2"/>
    <dgm:cxn modelId="{232FF2F8-CEF0-4A1B-AEA5-467047020EF3}" srcId="{DC07CEEF-42B6-4FC4-ABE7-73084D46D2C7}" destId="{FB5EC428-3976-4996-8A2C-EF0C5D2E74B9}" srcOrd="2" destOrd="0" parTransId="{93E15202-ACCC-4CF7-A7F3-0EE367FAEF7C}" sibTransId="{08D0C189-D0E9-4146-BE14-4324E37FEEA2}"/>
    <dgm:cxn modelId="{95D479FC-23F9-4105-AEEA-E702A47F8FCC}" type="presOf" srcId="{4AA96F05-B845-442E-B186-588D943C25AB}" destId="{0F8D422B-FBA0-4C8E-81A9-F49E47BCAEAA}" srcOrd="0" destOrd="0" presId="urn:microsoft.com/office/officeart/2005/8/layout/chevron2"/>
    <dgm:cxn modelId="{2D09AA53-2275-4CD9-A30B-BD41E6F782C0}" type="presParOf" srcId="{0F8D422B-FBA0-4C8E-81A9-F49E47BCAEAA}" destId="{60F45704-BA5B-4FFD-8ABA-B3253FBCD116}" srcOrd="0" destOrd="0" presId="urn:microsoft.com/office/officeart/2005/8/layout/chevron2"/>
    <dgm:cxn modelId="{1A3CFC62-BFCE-40C2-A589-7EB3E86D5ECF}" type="presParOf" srcId="{60F45704-BA5B-4FFD-8ABA-B3253FBCD116}" destId="{B4CAD783-19D9-402E-AAFD-8B7CC98E4FDA}" srcOrd="0" destOrd="0" presId="urn:microsoft.com/office/officeart/2005/8/layout/chevron2"/>
    <dgm:cxn modelId="{3B1DB942-3458-480D-BD85-FE82726FC00A}" type="presParOf" srcId="{60F45704-BA5B-4FFD-8ABA-B3253FBCD116}" destId="{CE4936D0-C443-42C5-8D54-17F125E6A0F3}" srcOrd="1" destOrd="0" presId="urn:microsoft.com/office/officeart/2005/8/layout/chevron2"/>
    <dgm:cxn modelId="{C7F9D860-39B5-4F38-A324-B58636B623A1}" type="presParOf" srcId="{0F8D422B-FBA0-4C8E-81A9-F49E47BCAEAA}" destId="{FBE6F93D-D61A-479A-A165-53EB373EE8D8}" srcOrd="1" destOrd="0" presId="urn:microsoft.com/office/officeart/2005/8/layout/chevron2"/>
    <dgm:cxn modelId="{3E5D1A49-B1A4-4946-97BC-4DC44A00CD9C}" type="presParOf" srcId="{0F8D422B-FBA0-4C8E-81A9-F49E47BCAEAA}" destId="{1540CA2F-34A1-4F55-A3E5-0CDFE38DD433}" srcOrd="2" destOrd="0" presId="urn:microsoft.com/office/officeart/2005/8/layout/chevron2"/>
    <dgm:cxn modelId="{B018198C-DA5A-4DAA-B40B-D4FB6D96F850}" type="presParOf" srcId="{1540CA2F-34A1-4F55-A3E5-0CDFE38DD433}" destId="{CF6BE590-311F-4926-B339-0B38699FCB0E}" srcOrd="0" destOrd="0" presId="urn:microsoft.com/office/officeart/2005/8/layout/chevron2"/>
    <dgm:cxn modelId="{489929C0-9DE5-4E8A-9CF6-5077868255A2}" type="presParOf" srcId="{1540CA2F-34A1-4F55-A3E5-0CDFE38DD433}" destId="{C59A04C5-2CD9-42E4-A0AB-CF17C59EC2F9}" srcOrd="1" destOrd="0" presId="urn:microsoft.com/office/officeart/2005/8/layout/chevron2"/>
    <dgm:cxn modelId="{096E0619-A939-4651-8E03-31243D9FCCA2}" type="presParOf" srcId="{0F8D422B-FBA0-4C8E-81A9-F49E47BCAEAA}" destId="{4C2EAFD6-D2DF-4494-90E7-73F7D501AF03}" srcOrd="3" destOrd="0" presId="urn:microsoft.com/office/officeart/2005/8/layout/chevron2"/>
    <dgm:cxn modelId="{7DBE1C01-ADB5-4A71-9F48-556089F96EC4}" type="presParOf" srcId="{0F8D422B-FBA0-4C8E-81A9-F49E47BCAEAA}" destId="{DE8D922C-9BD6-41DB-A795-A101DE9DF401}" srcOrd="4" destOrd="0" presId="urn:microsoft.com/office/officeart/2005/8/layout/chevron2"/>
    <dgm:cxn modelId="{66528FAE-34DB-44EA-86F2-61496FEE4697}" type="presParOf" srcId="{DE8D922C-9BD6-41DB-A795-A101DE9DF401}" destId="{12689670-6321-4032-9A8F-CF8E866652C6}" srcOrd="0" destOrd="0" presId="urn:microsoft.com/office/officeart/2005/8/layout/chevron2"/>
    <dgm:cxn modelId="{AA745615-AD6E-49F0-9715-CE14211289BC}" type="presParOf" srcId="{DE8D922C-9BD6-41DB-A795-A101DE9DF401}" destId="{D4CD4841-4CD3-4FAC-96D1-AD490CA4BE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057AF-AA63-470F-813A-4CEB39389852}">
      <dsp:nvSpPr>
        <dsp:cNvPr id="0" name=""/>
        <dsp:cNvSpPr/>
      </dsp:nvSpPr>
      <dsp:spPr>
        <a:xfrm rot="5400000">
          <a:off x="-236783" y="238850"/>
          <a:ext cx="1578554" cy="11049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 Task</a:t>
          </a:r>
        </a:p>
      </dsp:txBody>
      <dsp:txXfrm rot="-5400000">
        <a:off x="0" y="554561"/>
        <a:ext cx="1104988" cy="473566"/>
      </dsp:txXfrm>
    </dsp:sp>
    <dsp:sp modelId="{61AC9631-67E6-44FE-A89C-720CBE6704F3}">
      <dsp:nvSpPr>
        <dsp:cNvPr id="0" name=""/>
        <dsp:cNvSpPr/>
      </dsp:nvSpPr>
      <dsp:spPr>
        <a:xfrm rot="5400000">
          <a:off x="5373463" y="-4266408"/>
          <a:ext cx="1026060" cy="95630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Establish the topic. Teacher sets up the topic of the task to engage the students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Set up the task. Teacher explains the task and introduces useful language if necessary</a:t>
          </a:r>
        </a:p>
      </dsp:txBody>
      <dsp:txXfrm rot="-5400000">
        <a:off x="1104988" y="52155"/>
        <a:ext cx="9512923" cy="925884"/>
      </dsp:txXfrm>
    </dsp:sp>
    <dsp:sp modelId="{40AC88D6-3AA0-4FA6-8A77-C63ED18239DE}">
      <dsp:nvSpPr>
        <dsp:cNvPr id="0" name=""/>
        <dsp:cNvSpPr/>
      </dsp:nvSpPr>
      <dsp:spPr>
        <a:xfrm rot="5400000">
          <a:off x="-236783" y="1623064"/>
          <a:ext cx="1578554" cy="11049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Task Cycle</a:t>
          </a:r>
        </a:p>
      </dsp:txBody>
      <dsp:txXfrm rot="-5400000">
        <a:off x="0" y="1938775"/>
        <a:ext cx="1104988" cy="473566"/>
      </dsp:txXfrm>
    </dsp:sp>
    <dsp:sp modelId="{550D334F-62D3-4FED-B228-6C15F491CA5A}">
      <dsp:nvSpPr>
        <dsp:cNvPr id="0" name=""/>
        <dsp:cNvSpPr/>
      </dsp:nvSpPr>
      <dsp:spPr>
        <a:xfrm rot="5400000">
          <a:off x="5373463" y="-2882194"/>
          <a:ext cx="1026060" cy="95630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Do the task. Students complete the task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Plan. Students plan how they will report their completed task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Report. Students present their completed task or share what they found out</a:t>
          </a:r>
        </a:p>
      </dsp:txBody>
      <dsp:txXfrm rot="-5400000">
        <a:off x="1104988" y="1436369"/>
        <a:ext cx="9512923" cy="925884"/>
      </dsp:txXfrm>
    </dsp:sp>
    <dsp:sp modelId="{D414E878-D6C0-405B-8F7F-0F1575CFB190}">
      <dsp:nvSpPr>
        <dsp:cNvPr id="0" name=""/>
        <dsp:cNvSpPr/>
      </dsp:nvSpPr>
      <dsp:spPr>
        <a:xfrm rot="5400000">
          <a:off x="-236783" y="3007278"/>
          <a:ext cx="1578554" cy="11049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Language Focus </a:t>
          </a:r>
        </a:p>
      </dsp:txBody>
      <dsp:txXfrm rot="-5400000">
        <a:off x="0" y="3322989"/>
        <a:ext cx="1104988" cy="473566"/>
      </dsp:txXfrm>
    </dsp:sp>
    <dsp:sp modelId="{45786568-B807-472B-AF94-1256C0C61A9B}">
      <dsp:nvSpPr>
        <dsp:cNvPr id="0" name=""/>
        <dsp:cNvSpPr/>
      </dsp:nvSpPr>
      <dsp:spPr>
        <a:xfrm rot="5400000">
          <a:off x="5373463" y="-1497980"/>
          <a:ext cx="1026060" cy="95630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Analyse. Teacher has monitored the language use throughout and analyses the students’ needs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Practice. Teacher identifies, explains, and gives students the chance to practice aspects of language where errors occurred</a:t>
          </a:r>
        </a:p>
      </dsp:txBody>
      <dsp:txXfrm rot="-5400000">
        <a:off x="1104988" y="2820583"/>
        <a:ext cx="9512923" cy="9258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CAD783-19D9-402E-AAFD-8B7CC98E4FDA}">
      <dsp:nvSpPr>
        <dsp:cNvPr id="0" name=""/>
        <dsp:cNvSpPr/>
      </dsp:nvSpPr>
      <dsp:spPr>
        <a:xfrm rot="5400000">
          <a:off x="-262281" y="264732"/>
          <a:ext cx="1748543" cy="1223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Pre Task</a:t>
          </a:r>
        </a:p>
      </dsp:txBody>
      <dsp:txXfrm rot="-5400000">
        <a:off x="1" y="614440"/>
        <a:ext cx="1223980" cy="524563"/>
      </dsp:txXfrm>
    </dsp:sp>
    <dsp:sp modelId="{CE4936D0-C443-42C5-8D54-17F125E6A0F3}">
      <dsp:nvSpPr>
        <dsp:cNvPr id="0" name=""/>
        <dsp:cNvSpPr/>
      </dsp:nvSpPr>
      <dsp:spPr>
        <a:xfrm rot="5400000">
          <a:off x="5377713" y="-4151282"/>
          <a:ext cx="1136552" cy="944401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Present sample biographies to study content &amp; organisation – explore the theme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Present task &amp; discuss requirements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Teacher should have a clear idea of communicative and language focus</a:t>
          </a:r>
        </a:p>
      </dsp:txBody>
      <dsp:txXfrm rot="-5400000">
        <a:off x="1223980" y="57933"/>
        <a:ext cx="9388537" cy="1025588"/>
      </dsp:txXfrm>
    </dsp:sp>
    <dsp:sp modelId="{CF6BE590-311F-4926-B339-0B38699FCB0E}">
      <dsp:nvSpPr>
        <dsp:cNvPr id="0" name=""/>
        <dsp:cNvSpPr/>
      </dsp:nvSpPr>
      <dsp:spPr>
        <a:xfrm rot="5400000">
          <a:off x="-262281" y="1820765"/>
          <a:ext cx="1748543" cy="1223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Task</a:t>
          </a:r>
        </a:p>
      </dsp:txBody>
      <dsp:txXfrm rot="-5400000">
        <a:off x="1" y="2170473"/>
        <a:ext cx="1223980" cy="524563"/>
      </dsp:txXfrm>
    </dsp:sp>
    <dsp:sp modelId="{C59A04C5-2CD9-42E4-A0AB-CF17C59EC2F9}">
      <dsp:nvSpPr>
        <dsp:cNvPr id="0" name=""/>
        <dsp:cNvSpPr/>
      </dsp:nvSpPr>
      <dsp:spPr>
        <a:xfrm rot="5400000">
          <a:off x="5377713" y="-2595249"/>
          <a:ext cx="1136552" cy="944401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Student pairs discuss &amp; select a personality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Pairs research biography on internet/in books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Select information &amp; organise write up of the biography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Write the biography and print out for peers</a:t>
          </a:r>
        </a:p>
      </dsp:txBody>
      <dsp:txXfrm rot="-5400000">
        <a:off x="1223980" y="1613966"/>
        <a:ext cx="9388537" cy="1025588"/>
      </dsp:txXfrm>
    </dsp:sp>
    <dsp:sp modelId="{12689670-6321-4032-9A8F-CF8E866652C6}">
      <dsp:nvSpPr>
        <dsp:cNvPr id="0" name=""/>
        <dsp:cNvSpPr/>
      </dsp:nvSpPr>
      <dsp:spPr>
        <a:xfrm rot="5400000">
          <a:off x="-262281" y="3376798"/>
          <a:ext cx="1748543" cy="1223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Language Focus</a:t>
          </a:r>
        </a:p>
      </dsp:txBody>
      <dsp:txXfrm rot="-5400000">
        <a:off x="1" y="3726506"/>
        <a:ext cx="1223980" cy="524563"/>
      </dsp:txXfrm>
    </dsp:sp>
    <dsp:sp modelId="{D4CD4841-4CD3-4FAC-96D1-AD490CA4BE7C}">
      <dsp:nvSpPr>
        <dsp:cNvPr id="0" name=""/>
        <dsp:cNvSpPr/>
      </dsp:nvSpPr>
      <dsp:spPr>
        <a:xfrm rot="5400000">
          <a:off x="5377713" y="-1039216"/>
          <a:ext cx="1136552" cy="944401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Various language contexts here – consider your teaching aim &amp; focus. You won’t be able to cover all issues arising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speech used during negotiation of task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biographical language – any issues noticed with vocabulary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 language used in writing up a biography</a:t>
          </a:r>
        </a:p>
      </dsp:txBody>
      <dsp:txXfrm rot="-5400000">
        <a:off x="1223980" y="3169999"/>
        <a:ext cx="9388537" cy="1025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528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7964CB-E75A-4A03-88D3-6A48EF650A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42012" y="2766219"/>
            <a:ext cx="6220101" cy="132556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Insert title here</a:t>
            </a:r>
          </a:p>
        </p:txBody>
      </p:sp>
      <p:pic>
        <p:nvPicPr>
          <p:cNvPr id="6" name="Picture Placeholder 9" descr="Bright, colorful geometric pattern ">
            <a:extLst>
              <a:ext uri="{FF2B5EF4-FFF2-40B4-BE49-F238E27FC236}">
                <a16:creationId xmlns:a16="http://schemas.microsoft.com/office/drawing/2014/main" id="{47BA4775-9232-44C1-8851-04B6753110F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24" r="24"/>
          <a:stretch/>
        </p:blipFill>
        <p:spPr>
          <a:xfrm>
            <a:off x="-9236" y="0"/>
            <a:ext cx="47492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67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15" descr="Bright, colorful geometric pattern ">
            <a:extLst>
              <a:ext uri="{FF2B5EF4-FFF2-40B4-BE49-F238E27FC236}">
                <a16:creationId xmlns:a16="http://schemas.microsoft.com/office/drawing/2014/main" id="{D7C393D9-3916-4D61-9B6A-E1B16C079A2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" r="3"/>
          <a:stretch/>
        </p:blipFill>
        <p:spPr>
          <a:xfrm>
            <a:off x="7427913" y="0"/>
            <a:ext cx="47640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7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9" descr="Bright, colorful geometric pattern ">
            <a:extLst>
              <a:ext uri="{FF2B5EF4-FFF2-40B4-BE49-F238E27FC236}">
                <a16:creationId xmlns:a16="http://schemas.microsoft.com/office/drawing/2014/main" id="{69F80BBC-9ED9-4167-818A-EB3FAEE372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3240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780F473D-F2DF-4163-AB6E-F7327F60EC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115823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7DC18506-6205-438F-AA5C-D337F9975FC3}"/>
              </a:ext>
            </a:extLst>
          </p:cNvPr>
          <p:cNvSpPr>
            <a:spLocks noGrp="1"/>
          </p:cNvSpPr>
          <p:nvPr>
            <p:ph type="tbl" sz="quarter" idx="12" hasCustomPrompt="1"/>
          </p:nvPr>
        </p:nvSpPr>
        <p:spPr>
          <a:xfrm>
            <a:off x="757381" y="2591662"/>
            <a:ext cx="10667999" cy="28337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7" name="Picture Placeholder 20" descr="Bright, colorful geometric pattern ">
            <a:extLst>
              <a:ext uri="{FF2B5EF4-FFF2-40B4-BE49-F238E27FC236}">
                <a16:creationId xmlns:a16="http://schemas.microsoft.com/office/drawing/2014/main" id="{EB4660F5-5357-48E0-B5C6-3DECB6CB859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193" b="193"/>
          <a:stretch/>
        </p:blipFill>
        <p:spPr>
          <a:xfrm>
            <a:off x="0" y="5990252"/>
            <a:ext cx="1219200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917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13" descr="Bright, colorful geometric pattern ">
            <a:extLst>
              <a:ext uri="{FF2B5EF4-FFF2-40B4-BE49-F238E27FC236}">
                <a16:creationId xmlns:a16="http://schemas.microsoft.com/office/drawing/2014/main" id="{2DB741D5-0593-4748-A4D3-EF1E436A11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4" r="34"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7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6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DF03C311-DDF4-44A3-9D51-D5FDC4A8E7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92742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8" name="SmartArt Placeholder 7">
            <a:extLst>
              <a:ext uri="{FF2B5EF4-FFF2-40B4-BE49-F238E27FC236}">
                <a16:creationId xmlns:a16="http://schemas.microsoft.com/office/drawing/2014/main" id="{9FD563C5-3DFB-47DD-8A9E-30D8084590F6}"/>
              </a:ext>
            </a:extLst>
          </p:cNvPr>
          <p:cNvSpPr>
            <a:spLocks noGrp="1"/>
          </p:cNvSpPr>
          <p:nvPr>
            <p:ph type="dgm" sz="quarter" idx="14" hasCustomPrompt="1"/>
          </p:nvPr>
        </p:nvSpPr>
        <p:spPr>
          <a:xfrm>
            <a:off x="762001" y="2369129"/>
            <a:ext cx="10667998" cy="33436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9" name="Picture Placeholder 11" descr="Bright, colorful geometric pattern ">
            <a:extLst>
              <a:ext uri="{FF2B5EF4-FFF2-40B4-BE49-F238E27FC236}">
                <a16:creationId xmlns:a16="http://schemas.microsoft.com/office/drawing/2014/main" id="{1DB66C56-FBAE-47D3-9818-61368D74DA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390" b="390"/>
          <a:stretch>
            <a:fillRect/>
          </a:stretch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26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3F45076F-4240-4B40-8CE4-637DD751A6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3"/>
            <a:ext cx="5334000" cy="118903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5334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28600">
              <a:lnSpc>
                <a:spcPct val="100000"/>
              </a:lnSpc>
              <a:spcBef>
                <a:spcPts val="1000"/>
              </a:spcBef>
              <a:defRPr sz="1800"/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305541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12" name="Picture Placeholder 19" descr="Bright, colorful geometric pattern ">
            <a:extLst>
              <a:ext uri="{FF2B5EF4-FFF2-40B4-BE49-F238E27FC236}">
                <a16:creationId xmlns:a16="http://schemas.microsoft.com/office/drawing/2014/main" id="{C93F15CF-2105-4C28-85E9-BBA03833263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436" b="436"/>
          <a:stretch/>
        </p:blipFill>
        <p:spPr>
          <a:xfrm>
            <a:off x="0" y="5980922"/>
            <a:ext cx="12192000" cy="877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680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Blu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15" descr="Bright, colorful geometric pattern ">
            <a:extLst>
              <a:ext uri="{FF2B5EF4-FFF2-40B4-BE49-F238E27FC236}">
                <a16:creationId xmlns:a16="http://schemas.microsoft.com/office/drawing/2014/main" id="{9E2B3BF6-B5D6-4D6F-84C6-0EE24AC7C1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" r="3"/>
          <a:stretch/>
        </p:blipFill>
        <p:spPr>
          <a:xfrm>
            <a:off x="7427166" y="0"/>
            <a:ext cx="4764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42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bg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6" name="Picture Placeholder 17" descr="Bright, colorful geometric pattern ">
            <a:extLst>
              <a:ext uri="{FF2B5EF4-FFF2-40B4-BE49-F238E27FC236}">
                <a16:creationId xmlns:a16="http://schemas.microsoft.com/office/drawing/2014/main" id="{9F278CC9-9968-40F5-B18F-B1D45BE36A4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390" b="390"/>
          <a:stretch/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23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 Oran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13" descr="Bright, colorful geometric pattern ">
            <a:extLst>
              <a:ext uri="{FF2B5EF4-FFF2-40B4-BE49-F238E27FC236}">
                <a16:creationId xmlns:a16="http://schemas.microsoft.com/office/drawing/2014/main" id="{0E92939E-CAD0-4B0D-A39F-10B9B25E144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4" r="34"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7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690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9" r:id="rId2"/>
    <p:sldLayoutId id="2147483700" r:id="rId3"/>
    <p:sldLayoutId id="2147483691" r:id="rId4"/>
    <p:sldLayoutId id="2147483701" r:id="rId5"/>
    <p:sldLayoutId id="2147483706" r:id="rId6"/>
    <p:sldLayoutId id="2147483702" r:id="rId7"/>
    <p:sldLayoutId id="2147483704" r:id="rId8"/>
    <p:sldLayoutId id="2147483690" r:id="rId9"/>
    <p:sldLayoutId id="214748370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lis-elt.co.uk/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D2DB031-9003-4F74-A88F-FE2A2ABAB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42012" y="2766219"/>
            <a:ext cx="6455127" cy="812359"/>
          </a:xfrm>
        </p:spPr>
        <p:txBody>
          <a:bodyPr anchor="ctr">
            <a:noAutofit/>
          </a:bodyPr>
          <a:lstStyle/>
          <a:p>
            <a:r>
              <a:rPr lang="en-US" altLang="en-US" dirty="0"/>
              <a:t>TEACHING EFL</a:t>
            </a:r>
            <a:br>
              <a:rPr lang="en-US" altLang="en-US" dirty="0"/>
            </a:br>
            <a:br>
              <a:rPr lang="en-US" altLang="en-US" sz="3600" dirty="0"/>
            </a:br>
            <a:br>
              <a:rPr lang="en-US" altLang="en-US" sz="3600" dirty="0"/>
            </a:br>
            <a:r>
              <a:rPr lang="en-US" altLang="en-US" sz="3600" dirty="0"/>
              <a:t>LECTURE 4</a:t>
            </a:r>
            <a:br>
              <a:rPr lang="en-US" altLang="en-US" sz="3600" dirty="0"/>
            </a:br>
            <a:r>
              <a:rPr lang="en-US" altLang="en-US" sz="3600" dirty="0"/>
              <a:t>Task Based Learning</a:t>
            </a:r>
            <a:br>
              <a:rPr lang="en-US" altLang="en-US" sz="3600" dirty="0"/>
            </a:br>
            <a:br>
              <a:rPr lang="en-US" altLang="en-US" sz="3600" dirty="0"/>
            </a:b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326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1995467"/>
            <a:ext cx="9141397" cy="615553"/>
          </a:xfrm>
        </p:spPr>
        <p:txBody>
          <a:bodyPr/>
          <a:lstStyle/>
          <a:p>
            <a:r>
              <a:rPr lang="en-US" dirty="0"/>
              <a:t>Lecture 4 Task Based Learning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25301" y="3317149"/>
            <a:ext cx="9141397" cy="1534757"/>
          </a:xfrm>
        </p:spPr>
        <p:txBody>
          <a:bodyPr/>
          <a:lstStyle/>
          <a:p>
            <a:r>
              <a:rPr lang="en-US" sz="2400" dirty="0"/>
              <a:t>What is a task?</a:t>
            </a:r>
          </a:p>
          <a:p>
            <a:r>
              <a:rPr lang="en-US" sz="2400" dirty="0"/>
              <a:t>What does TBL require? </a:t>
            </a:r>
          </a:p>
          <a:p>
            <a:r>
              <a:rPr lang="en-US" sz="2400" dirty="0"/>
              <a:t>Benefits and criticism</a:t>
            </a:r>
          </a:p>
          <a:p>
            <a:r>
              <a:rPr lang="en-US" sz="2400" dirty="0"/>
              <a:t>How to practice TBL</a:t>
            </a:r>
          </a:p>
          <a:p>
            <a:r>
              <a:rPr lang="en-US" sz="2400" dirty="0"/>
              <a:t>Discussion of method &amp; assessment</a:t>
            </a:r>
          </a:p>
          <a:p>
            <a:endParaRPr lang="en-US" sz="2400" dirty="0"/>
          </a:p>
          <a:p>
            <a:r>
              <a:rPr lang="en-US" sz="2400" dirty="0"/>
              <a:t>Mini lessons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54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24F7C-2C83-4D11-860E-6C434C37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260" y="4560711"/>
            <a:ext cx="3947296" cy="579022"/>
          </a:xfrm>
        </p:spPr>
        <p:txBody>
          <a:bodyPr/>
          <a:lstStyle/>
          <a:p>
            <a:r>
              <a:rPr lang="en-GB" sz="3200" b="0" i="1" dirty="0"/>
              <a:t>Willis &amp; Willis 2003:2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F03BE-030E-491C-B685-55FA063898A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66642" y="1925795"/>
            <a:ext cx="9058715" cy="1503205"/>
          </a:xfrm>
        </p:spPr>
        <p:txBody>
          <a:bodyPr/>
          <a:lstStyle/>
          <a:p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‘The basis for language development is the learner’s attempt to deploy language for meaning’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9400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73347-FA23-4DA0-A151-F4878FBA6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task?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BE960-D10D-49C7-BAF4-93F0831FD6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489006"/>
            <a:ext cx="10667999" cy="927425"/>
          </a:xfrm>
        </p:spPr>
        <p:txBody>
          <a:bodyPr/>
          <a:lstStyle/>
          <a:p>
            <a:r>
              <a:rPr lang="en-GB" dirty="0"/>
              <a:t>A goal-oriented activity with a clear focus</a:t>
            </a:r>
          </a:p>
          <a:p>
            <a:endParaRPr lang="en-GB" dirty="0"/>
          </a:p>
          <a:p>
            <a:r>
              <a:rPr lang="en-GB" dirty="0"/>
              <a:t>Target tasks: the ultimate goal of the learners. What do they want to be able to do? </a:t>
            </a:r>
          </a:p>
          <a:p>
            <a:r>
              <a:rPr lang="en-GB" dirty="0"/>
              <a:t>Pedagogical tasks: designed by teachers to help the students achieve their target task</a:t>
            </a:r>
          </a:p>
          <a:p>
            <a:endParaRPr lang="en-GB" dirty="0"/>
          </a:p>
          <a:p>
            <a:r>
              <a:rPr lang="en-GB" dirty="0"/>
              <a:t>Example task: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You are asked to provide a short text for the student magazine published by the student union. This magazine will be given to prospective students coming to BU for the next open day in Spring 2019.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You must provide a summary of the positive aspects of Bangor and North Wales (100 words).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Your text should have a maximum of three short statements (35 words each).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Work in a group of three to put together your text – the best will be chosen for the magazine!</a:t>
            </a:r>
          </a:p>
        </p:txBody>
      </p:sp>
    </p:spTree>
    <p:extLst>
      <p:ext uri="{BB962C8B-B14F-4D97-AF65-F5344CB8AC3E}">
        <p14:creationId xmlns:p14="http://schemas.microsoft.com/office/powerpoint/2010/main" val="1533414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3452-09AF-4CF5-A837-D90C5AFD0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4"/>
            <a:ext cx="11159067" cy="646332"/>
          </a:xfrm>
        </p:spPr>
        <p:txBody>
          <a:bodyPr/>
          <a:lstStyle/>
          <a:p>
            <a:r>
              <a:rPr lang="en-GB" dirty="0"/>
              <a:t>Benefits of TBL           Criticism of TBL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98D780-D95C-48B4-A405-5D05D2FA22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432562"/>
            <a:ext cx="4967111" cy="1158237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TBL can build confidence without fear of making mistakes.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TBL can make students aware of what they need to learn.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Form-focused activities can come optimally at the end, once learners are engaged in learning.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Tasks are central to language use &amp; acquisition – a focus on meaning rather than accuracy of form.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 focus on form can detract learners from using the language to communicate meaning, don’t want to make mistakes.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9694CAE-B3A9-437B-A139-2F38A45BB84B}"/>
              </a:ext>
            </a:extLst>
          </p:cNvPr>
          <p:cNvSpPr txBox="1">
            <a:spLocks/>
          </p:cNvSpPr>
          <p:nvPr/>
        </p:nvSpPr>
        <p:spPr>
          <a:xfrm>
            <a:off x="6095999" y="1460783"/>
            <a:ext cx="5334001" cy="115823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B7FDA9-5C3F-4695-9252-672D4B9EBE87}"/>
              </a:ext>
            </a:extLst>
          </p:cNvPr>
          <p:cNvSpPr txBox="1"/>
          <p:nvPr/>
        </p:nvSpPr>
        <p:spPr>
          <a:xfrm>
            <a:off x="5825066" y="1563345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+mn-lt"/>
              </a:rPr>
              <a:t>TBL can be difficult to implement: class sizes, lack of resources, lack of time and so on can influence success</a:t>
            </a:r>
          </a:p>
          <a:p>
            <a:endParaRPr lang="en-GB" dirty="0">
              <a:solidFill>
                <a:schemeClr val="bg1"/>
              </a:solidFill>
              <a:latin typeface="+mn-l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+mn-lt"/>
              </a:rPr>
              <a:t>Students must be willing to use the target language in order to complete the task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  <a:latin typeface="+mn-l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+mn-lt"/>
              </a:rPr>
              <a:t>Balancing task activity with discipline in the classroom (Carless 2002)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  <a:latin typeface="+mn-l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+mn-lt"/>
              </a:rPr>
              <a:t>Cook (2000) ‘…there’s more to language learning than using the language for tasks. Learning a language requires understanding &amp; knowledge of the language structure. Traditional teaching &amp; learning required.’</a:t>
            </a:r>
          </a:p>
        </p:txBody>
      </p:sp>
    </p:spTree>
    <p:extLst>
      <p:ext uri="{BB962C8B-B14F-4D97-AF65-F5344CB8AC3E}">
        <p14:creationId xmlns:p14="http://schemas.microsoft.com/office/powerpoint/2010/main" val="330069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0BB1D-A1F0-4572-B57A-A2D2059EF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of TBL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76709-73B8-43F6-B72E-84B2DD23DB1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555044"/>
            <a:ext cx="6477000" cy="3276600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b="0" dirty="0"/>
              <a:t>TBL requires learners to use all their skills and to negotiate the successful completion of a task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b="0" dirty="0"/>
              <a:t>It requires a lot interaction, but not exclusively speaking and listening tasks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b="0" dirty="0"/>
              <a:t>The focus of a TBL lesson is the completion of a task, from there language analysis can take place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b="0" dirty="0"/>
              <a:t>Rather than present TL then practice using a task; set up the task, monitor the language use, then look at form and other issues that arose </a:t>
            </a:r>
          </a:p>
        </p:txBody>
      </p:sp>
    </p:spTree>
    <p:extLst>
      <p:ext uri="{BB962C8B-B14F-4D97-AF65-F5344CB8AC3E}">
        <p14:creationId xmlns:p14="http://schemas.microsoft.com/office/powerpoint/2010/main" val="40034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053E9-A503-4645-AF92-5EEA09580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09564"/>
            <a:ext cx="10591800" cy="646332"/>
          </a:xfrm>
        </p:spPr>
        <p:txBody>
          <a:bodyPr/>
          <a:lstStyle/>
          <a:p>
            <a:r>
              <a:rPr lang="en-GB" dirty="0"/>
              <a:t>How to do TBL </a:t>
            </a:r>
          </a:p>
        </p:txBody>
      </p:sp>
      <p:graphicFrame>
        <p:nvGraphicFramePr>
          <p:cNvPr id="5" name="SmartArt Placeholder 4">
            <a:extLst>
              <a:ext uri="{FF2B5EF4-FFF2-40B4-BE49-F238E27FC236}">
                <a16:creationId xmlns:a16="http://schemas.microsoft.com/office/drawing/2014/main" id="{0B120399-B85F-4E25-93EE-D16A6C3C7A4B}"/>
              </a:ext>
            </a:extLst>
          </p:cNvPr>
          <p:cNvGraphicFramePr>
            <a:graphicFrameLocks noGrp="1"/>
          </p:cNvGraphicFramePr>
          <p:nvPr>
            <p:ph type="dgm" sz="quarter" idx="14"/>
            <p:extLst>
              <p:ext uri="{D42A27DB-BD31-4B8C-83A1-F6EECF244321}">
                <p14:modId xmlns:p14="http://schemas.microsoft.com/office/powerpoint/2010/main" val="7274137"/>
              </p:ext>
            </p:extLst>
          </p:nvPr>
        </p:nvGraphicFramePr>
        <p:xfrm>
          <a:off x="762000" y="1362296"/>
          <a:ext cx="10668000" cy="4351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0477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C33E4-EB06-469D-A9F7-F28DBB222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32142"/>
            <a:ext cx="10591800" cy="646332"/>
          </a:xfrm>
        </p:spPr>
        <p:txBody>
          <a:bodyPr/>
          <a:lstStyle/>
          <a:p>
            <a:r>
              <a:rPr lang="en-GB" dirty="0"/>
              <a:t>TBL in practice: biography writing</a:t>
            </a:r>
          </a:p>
        </p:txBody>
      </p:sp>
      <p:graphicFrame>
        <p:nvGraphicFramePr>
          <p:cNvPr id="5" name="SmartArt Placeholder 4">
            <a:extLst>
              <a:ext uri="{FF2B5EF4-FFF2-40B4-BE49-F238E27FC236}">
                <a16:creationId xmlns:a16="http://schemas.microsoft.com/office/drawing/2014/main" id="{05C2FB05-69CF-4ACB-97F7-2E5169301D85}"/>
              </a:ext>
            </a:extLst>
          </p:cNvPr>
          <p:cNvGraphicFramePr>
            <a:graphicFrameLocks noGrp="1"/>
          </p:cNvGraphicFramePr>
          <p:nvPr>
            <p:ph type="dgm" sz="quarter" idx="14"/>
            <p:extLst>
              <p:ext uri="{D42A27DB-BD31-4B8C-83A1-F6EECF244321}">
                <p14:modId xmlns:p14="http://schemas.microsoft.com/office/powerpoint/2010/main" val="3758031362"/>
              </p:ext>
            </p:extLst>
          </p:nvPr>
        </p:nvGraphicFramePr>
        <p:xfrm>
          <a:off x="762000" y="1095022"/>
          <a:ext cx="10668000" cy="4865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201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48F0E-6AC7-4FBB-8ED8-51DC234EA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TBL tasks from textbooks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954D5-33D8-4815-BC6A-A909778529C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sz="2000" b="0" dirty="0"/>
              <a:t>Turn a short task into more purposeful and sustained interaction (Willis &amp; Willis 2007, Unit 6) </a:t>
            </a:r>
          </a:p>
          <a:p>
            <a:endParaRPr lang="en-GB" sz="2000" b="0" dirty="0"/>
          </a:p>
          <a:p>
            <a:r>
              <a:rPr lang="en-GB" sz="2000" dirty="0"/>
              <a:t>TEXTBOOK: ‘Work in pairs and think about places near where you live. Where can people go for an exciting &amp; interesting day out</a:t>
            </a:r>
            <a:r>
              <a:rPr lang="en-GB" sz="2000"/>
              <a:t>?’ </a:t>
            </a:r>
          </a:p>
          <a:p>
            <a:endParaRPr lang="en-GB" sz="2000" dirty="0"/>
          </a:p>
          <a:p>
            <a:r>
              <a:rPr lang="en-GB" sz="2000" b="0" dirty="0"/>
              <a:t>Can you adapt this idea into a task? </a:t>
            </a:r>
          </a:p>
        </p:txBody>
      </p:sp>
    </p:spTree>
    <p:extLst>
      <p:ext uri="{BB962C8B-B14F-4D97-AF65-F5344CB8AC3E}">
        <p14:creationId xmlns:p14="http://schemas.microsoft.com/office/powerpoint/2010/main" val="143710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FB0E-7D10-4D70-AF4D-01D4833A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of methods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266A8-D5A1-4FDB-8427-8BBCC14563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9742" y="1673579"/>
            <a:ext cx="6477000" cy="3276600"/>
          </a:xfrm>
        </p:spPr>
        <p:txBody>
          <a:bodyPr/>
          <a:lstStyle/>
          <a:p>
            <a:r>
              <a:rPr lang="en-GB" b="0" dirty="0"/>
              <a:t>In the past 4 weeks we have discussed: 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The notion of ELT methods by looking, how they developed, and the idea of being ‘post-method’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The trends in Communicative Language Teaching as an approach 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Task Based Teaching as a method and how to implement it</a:t>
            </a:r>
          </a:p>
          <a:p>
            <a:pPr marL="285750" indent="-285750">
              <a:buFontTx/>
              <a:buChar char="-"/>
            </a:pPr>
            <a:endParaRPr lang="en-GB" b="0" dirty="0"/>
          </a:p>
          <a:p>
            <a:r>
              <a:rPr lang="en-GB" b="0" dirty="0"/>
              <a:t>Assignment 1 is about methods in ELT</a:t>
            </a:r>
          </a:p>
          <a:p>
            <a:r>
              <a:rPr lang="en-GB" b="0" dirty="0"/>
              <a:t>Discuss now: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What you understand by method in ELT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Why they are useful or not useful </a:t>
            </a:r>
          </a:p>
          <a:p>
            <a:pPr marL="285750" indent="-285750">
              <a:buFontTx/>
              <a:buChar char="-"/>
            </a:pPr>
            <a:r>
              <a:rPr lang="en-GB" b="0" dirty="0"/>
              <a:t>How they might influence your teaching in future</a:t>
            </a:r>
          </a:p>
          <a:p>
            <a:pPr marL="285750" indent="-285750">
              <a:buFontTx/>
              <a:buChar char="-"/>
            </a:pPr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82435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987" y="725960"/>
            <a:ext cx="9141397" cy="615553"/>
          </a:xfrm>
        </p:spPr>
        <p:txBody>
          <a:bodyPr/>
          <a:lstStyle/>
          <a:p>
            <a:pPr algn="l"/>
            <a:r>
              <a:rPr lang="en-US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55E1D-F4AD-41A7-B948-E2D246CCFE8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94987" y="1509373"/>
            <a:ext cx="9406808" cy="2758356"/>
          </a:xfrm>
        </p:spPr>
        <p:txBody>
          <a:bodyPr vert="horz" wrap="square" lIns="0" tIns="0" rIns="0" bIns="0" rtlCol="0" anchor="t">
            <a:noAutofit/>
          </a:bodyPr>
          <a:lstStyle/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76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8DF32A-D165-40DA-AAE8-A6E9579E2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2397140"/>
            <a:ext cx="9141397" cy="80868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MINI LESSON PEER TEACHING</a:t>
            </a:r>
          </a:p>
        </p:txBody>
      </p:sp>
    </p:spTree>
    <p:extLst>
      <p:ext uri="{BB962C8B-B14F-4D97-AF65-F5344CB8AC3E}">
        <p14:creationId xmlns:p14="http://schemas.microsoft.com/office/powerpoint/2010/main" val="57671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AA9F6-6917-4D3D-8EAE-FD0194D8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TEACHING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63E34-EE12-4880-894D-02805F620C2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432562"/>
            <a:ext cx="6455545" cy="3601077"/>
          </a:xfrm>
        </p:spPr>
        <p:txBody>
          <a:bodyPr/>
          <a:lstStyle/>
          <a:p>
            <a:r>
              <a:rPr lang="en-GB" b="1" dirty="0"/>
              <a:t>5 MINUTE MINI LESSONS </a:t>
            </a:r>
          </a:p>
          <a:p>
            <a:r>
              <a:rPr lang="en-GB" dirty="0"/>
              <a:t>In Lecture 2 &amp; 3 you will teach your peers a skill or idea that you know how to do. </a:t>
            </a:r>
          </a:p>
          <a:p>
            <a:pPr marL="342900" indent="-342900">
              <a:buAutoNum type="arabicPeriod"/>
            </a:pPr>
            <a:r>
              <a:rPr lang="en-GB" dirty="0"/>
              <a:t>Choose the skill/idea you want to teach </a:t>
            </a:r>
          </a:p>
          <a:p>
            <a:pPr marL="342900" indent="-342900">
              <a:buAutoNum type="arabicPeriod"/>
            </a:pPr>
            <a:r>
              <a:rPr lang="en-GB" dirty="0"/>
              <a:t>Consider: </a:t>
            </a:r>
          </a:p>
          <a:p>
            <a:pPr lvl="1" indent="0">
              <a:buNone/>
            </a:pPr>
            <a:r>
              <a:rPr lang="en-GB" dirty="0"/>
              <a:t>	- how you introduce the skill/idea</a:t>
            </a:r>
          </a:p>
          <a:p>
            <a:pPr lvl="1" indent="0">
              <a:buNone/>
            </a:pPr>
            <a:r>
              <a:rPr lang="en-GB" dirty="0"/>
              <a:t>	- how you demonstrate the skill/idea</a:t>
            </a:r>
          </a:p>
          <a:p>
            <a:pPr lvl="1" indent="0">
              <a:buNone/>
            </a:pPr>
            <a:r>
              <a:rPr lang="en-GB" dirty="0"/>
              <a:t>	- how you explain the skill/idea </a:t>
            </a:r>
          </a:p>
          <a:p>
            <a:pPr lvl="1" indent="0">
              <a:buNone/>
            </a:pPr>
            <a:r>
              <a:rPr lang="en-GB" dirty="0"/>
              <a:t>	- how the learners practice the skill/idea</a:t>
            </a:r>
          </a:p>
          <a:p>
            <a:pPr lvl="1" indent="0">
              <a:buNone/>
            </a:pPr>
            <a:r>
              <a:rPr lang="en-GB" dirty="0"/>
              <a:t>	- how you check what they have learnt </a:t>
            </a:r>
          </a:p>
          <a:p>
            <a:pPr marL="342900" indent="-342900">
              <a:buAutoNum type="arabicPeriod"/>
            </a:pPr>
            <a:r>
              <a:rPr lang="en-GB" dirty="0"/>
              <a:t>Prepare and bring any materials you need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7500337-9E4C-40CD-B486-9B46BD508F8F}"/>
              </a:ext>
            </a:extLst>
          </p:cNvPr>
          <p:cNvSpPr/>
          <p:nvPr/>
        </p:nvSpPr>
        <p:spPr>
          <a:xfrm>
            <a:off x="10012718" y="617582"/>
            <a:ext cx="2049448" cy="1803803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Keep it VERY simple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469A1AC-031D-4357-BD28-5C9B1AB7632F}"/>
              </a:ext>
            </a:extLst>
          </p:cNvPr>
          <p:cNvSpPr/>
          <p:nvPr/>
        </p:nvSpPr>
        <p:spPr>
          <a:xfrm>
            <a:off x="10271464" y="2709908"/>
            <a:ext cx="1703773" cy="1682319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Practical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16E779-404E-4149-8855-9F305CBD2E8D}"/>
              </a:ext>
            </a:extLst>
          </p:cNvPr>
          <p:cNvSpPr/>
          <p:nvPr/>
        </p:nvSpPr>
        <p:spPr>
          <a:xfrm>
            <a:off x="8442664" y="3576065"/>
            <a:ext cx="1952348" cy="1803803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Chance to practice 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502E9E7-1EE4-443E-A89B-D646C5715836}"/>
              </a:ext>
            </a:extLst>
          </p:cNvPr>
          <p:cNvSpPr/>
          <p:nvPr/>
        </p:nvSpPr>
        <p:spPr>
          <a:xfrm>
            <a:off x="7963270" y="1580225"/>
            <a:ext cx="2049448" cy="1917577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Show</a:t>
            </a:r>
          </a:p>
          <a:p>
            <a:pPr algn="ctr"/>
            <a:r>
              <a:rPr lang="en-GB" sz="2800" b="1" strike="sngStrike" dirty="0"/>
              <a:t>Tell </a:t>
            </a:r>
          </a:p>
        </p:txBody>
      </p:sp>
    </p:spTree>
    <p:extLst>
      <p:ext uri="{BB962C8B-B14F-4D97-AF65-F5344CB8AC3E}">
        <p14:creationId xmlns:p14="http://schemas.microsoft.com/office/powerpoint/2010/main" val="15225420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AA9F6-6917-4D3D-8EAE-FD0194D8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</a:t>
            </a:r>
            <a:r>
              <a:rPr lang="en-GB"/>
              <a:t>ideas will work? </a:t>
            </a:r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7500337-9E4C-40CD-B486-9B46BD508F8F}"/>
              </a:ext>
            </a:extLst>
          </p:cNvPr>
          <p:cNvSpPr/>
          <p:nvPr/>
        </p:nvSpPr>
        <p:spPr>
          <a:xfrm>
            <a:off x="9438816" y="2349352"/>
            <a:ext cx="2613271" cy="142101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change your phone wallpaper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469A1AC-031D-4357-BD28-5C9B1AB7632F}"/>
              </a:ext>
            </a:extLst>
          </p:cNvPr>
          <p:cNvSpPr/>
          <p:nvPr/>
        </p:nvSpPr>
        <p:spPr>
          <a:xfrm>
            <a:off x="5705105" y="4419310"/>
            <a:ext cx="2528800" cy="12989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make a paper aeroplane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16E779-404E-4149-8855-9F305CBD2E8D}"/>
              </a:ext>
            </a:extLst>
          </p:cNvPr>
          <p:cNvSpPr/>
          <p:nvPr/>
        </p:nvSpPr>
        <p:spPr>
          <a:xfrm>
            <a:off x="1970842" y="4303331"/>
            <a:ext cx="2467087" cy="142101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give a hand massage 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502E9E7-1EE4-443E-A89B-D646C5715836}"/>
              </a:ext>
            </a:extLst>
          </p:cNvPr>
          <p:cNvSpPr/>
          <p:nvPr/>
        </p:nvSpPr>
        <p:spPr>
          <a:xfrm>
            <a:off x="762000" y="1551988"/>
            <a:ext cx="2170776" cy="1452573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draw a cube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93489A5-072A-4AB6-AD73-C3263BD392E8}"/>
              </a:ext>
            </a:extLst>
          </p:cNvPr>
          <p:cNvSpPr/>
          <p:nvPr/>
        </p:nvSpPr>
        <p:spPr>
          <a:xfrm>
            <a:off x="3751234" y="2994368"/>
            <a:ext cx="2613270" cy="1421011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get followers on TikTok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3E47A90-168C-47A5-979B-9FE2C89C0EB2}"/>
              </a:ext>
            </a:extLst>
          </p:cNvPr>
          <p:cNvSpPr/>
          <p:nvPr/>
        </p:nvSpPr>
        <p:spPr>
          <a:xfrm>
            <a:off x="8881141" y="4093616"/>
            <a:ext cx="2613271" cy="1492461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solve a </a:t>
            </a:r>
            <a:r>
              <a:rPr lang="en-GB" dirty="0" err="1"/>
              <a:t>Rubiks</a:t>
            </a:r>
            <a:r>
              <a:rPr lang="en-GB" dirty="0"/>
              <a:t> Cube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0DD7073-0D2C-4F85-889D-87C9AE317D78}"/>
              </a:ext>
            </a:extLst>
          </p:cNvPr>
          <p:cNvSpPr/>
          <p:nvPr/>
        </p:nvSpPr>
        <p:spPr>
          <a:xfrm>
            <a:off x="6528674" y="1985265"/>
            <a:ext cx="2528800" cy="142101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form the English Past simple tense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3B77AD8-ADC0-4B0C-A6AF-039639DEBC70}"/>
              </a:ext>
            </a:extLst>
          </p:cNvPr>
          <p:cNvSpPr/>
          <p:nvPr/>
        </p:nvSpPr>
        <p:spPr>
          <a:xfrm>
            <a:off x="196883" y="3194254"/>
            <a:ext cx="2170776" cy="1225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make bread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4513901-E484-48E1-AA58-12367982A49D}"/>
              </a:ext>
            </a:extLst>
          </p:cNvPr>
          <p:cNvSpPr/>
          <p:nvPr/>
        </p:nvSpPr>
        <p:spPr>
          <a:xfrm>
            <a:off x="3724731" y="1429305"/>
            <a:ext cx="2613271" cy="12650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do a handstand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6D8CB34-4C49-43FC-83CD-FF49D4441116}"/>
              </a:ext>
            </a:extLst>
          </p:cNvPr>
          <p:cNvSpPr/>
          <p:nvPr/>
        </p:nvSpPr>
        <p:spPr>
          <a:xfrm>
            <a:off x="9304351" y="714858"/>
            <a:ext cx="2298763" cy="11228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fold a t-shirt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2191F69-C646-4252-AB0D-767190358614}"/>
              </a:ext>
            </a:extLst>
          </p:cNvPr>
          <p:cNvCxnSpPr/>
          <p:nvPr/>
        </p:nvCxnSpPr>
        <p:spPr>
          <a:xfrm>
            <a:off x="3724731" y="1429305"/>
            <a:ext cx="2613271" cy="1331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DAAF881-ACA6-46C5-877F-E7BA9ECBC546}"/>
              </a:ext>
            </a:extLst>
          </p:cNvPr>
          <p:cNvCxnSpPr>
            <a:cxnSpLocks/>
          </p:cNvCxnSpPr>
          <p:nvPr/>
        </p:nvCxnSpPr>
        <p:spPr>
          <a:xfrm>
            <a:off x="361288" y="3325528"/>
            <a:ext cx="1841965" cy="9625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B6D558C-A6B9-4D56-BDE6-C82F7B9B1A66}"/>
              </a:ext>
            </a:extLst>
          </p:cNvPr>
          <p:cNvCxnSpPr/>
          <p:nvPr/>
        </p:nvCxnSpPr>
        <p:spPr>
          <a:xfrm>
            <a:off x="6441443" y="1993878"/>
            <a:ext cx="2613271" cy="1331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773EE2F-7F64-4A07-B8B9-A7A5E62EF5E8}"/>
              </a:ext>
            </a:extLst>
          </p:cNvPr>
          <p:cNvCxnSpPr>
            <a:cxnSpLocks/>
          </p:cNvCxnSpPr>
          <p:nvPr/>
        </p:nvCxnSpPr>
        <p:spPr>
          <a:xfrm>
            <a:off x="8881140" y="4174798"/>
            <a:ext cx="2613271" cy="1331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4D864B8-8A2B-4F3E-B3A9-0F9F577C6033}"/>
              </a:ext>
            </a:extLst>
          </p:cNvPr>
          <p:cNvSpPr txBox="1"/>
          <p:nvPr/>
        </p:nvSpPr>
        <p:spPr>
          <a:xfrm>
            <a:off x="2925363" y="4211136"/>
            <a:ext cx="10631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14015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632EA-68FC-4B5A-8682-2D8DDF06F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 lessons lecture 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914AD9-1654-468F-9D1B-473BEA48277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4999"/>
            <a:ext cx="6477000" cy="4237040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262626"/>
                </a:solidFill>
                <a:effectLst/>
                <a:latin typeface="Open Sans" panose="020B0606030504020204" pitchFamily="34" charset="0"/>
              </a:rPr>
              <a:t>Chloe</a:t>
            </a:r>
          </a:p>
          <a:p>
            <a:pPr algn="l"/>
            <a:r>
              <a:rPr lang="en-GB" b="0" dirty="0">
                <a:solidFill>
                  <a:srgbClr val="262626"/>
                </a:solidFill>
                <a:latin typeface="Open Sans" panose="020B0606030504020204" pitchFamily="34" charset="0"/>
              </a:rPr>
              <a:t>Fesal</a:t>
            </a:r>
          </a:p>
          <a:p>
            <a:pPr algn="l"/>
            <a:r>
              <a:rPr lang="en-GB" b="0" i="0" dirty="0">
                <a:solidFill>
                  <a:srgbClr val="262626"/>
                </a:solidFill>
                <a:effectLst/>
                <a:latin typeface="Open Sans" panose="020B0606030504020204" pitchFamily="34" charset="0"/>
              </a:rPr>
              <a:t>Elham</a:t>
            </a:r>
          </a:p>
          <a:p>
            <a:pPr algn="l"/>
            <a:r>
              <a:rPr lang="en-GB" b="0" dirty="0">
                <a:solidFill>
                  <a:srgbClr val="262626"/>
                </a:solidFill>
                <a:latin typeface="Open Sans" panose="020B0606030504020204" pitchFamily="34" charset="0"/>
              </a:rPr>
              <a:t>Gelou</a:t>
            </a:r>
          </a:p>
          <a:p>
            <a:pPr algn="l"/>
            <a:r>
              <a:rPr lang="en-GB" b="0" i="0" dirty="0">
                <a:solidFill>
                  <a:srgbClr val="262626"/>
                </a:solidFill>
                <a:effectLst/>
                <a:latin typeface="Open Sans" panose="020B0606030504020204" pitchFamily="34" charset="0"/>
              </a:rPr>
              <a:t>Hameed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Please be respectful and support your peers </a:t>
            </a:r>
          </a:p>
        </p:txBody>
      </p:sp>
    </p:spTree>
    <p:extLst>
      <p:ext uri="{BB962C8B-B14F-4D97-AF65-F5344CB8AC3E}">
        <p14:creationId xmlns:p14="http://schemas.microsoft.com/office/powerpoint/2010/main" val="415940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A36B3A-558B-413E-877B-7275290AB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742" y="485141"/>
            <a:ext cx="6477000" cy="1189037"/>
          </a:xfrm>
        </p:spPr>
        <p:txBody>
          <a:bodyPr/>
          <a:lstStyle/>
          <a:p>
            <a:r>
              <a:rPr lang="en-US" dirty="0"/>
              <a:t>Further reading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75CE5-70A2-411D-881E-7B75B82931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9742" y="1118586"/>
            <a:ext cx="6477000" cy="3556987"/>
          </a:xfr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5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If you are interested in this aspect of ELT and the discussion around it, these texts and articles are a good place to start: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Bell, D.M. 2007. ‘Do Teachers think that methods are dead?’, </a:t>
            </a:r>
            <a:r>
              <a:rPr kumimoji="0" lang="en-GB" sz="15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ELT Journal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61(2) pp.135-143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Brown, H.D. 2002</a:t>
            </a:r>
            <a:r>
              <a:rPr lang="en-GB" sz="1500" b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 panose="020B0603020202020204"/>
              </a:rPr>
              <a:t>.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  <a:r>
              <a:rPr kumimoji="0" lang="en-GB" sz="15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Principles of language learning and teaching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. New York: Longman</a:t>
            </a:r>
          </a:p>
          <a:p>
            <a:r>
              <a:rPr lang="en-US" dirty="0"/>
              <a:t>Willis &amp; Willis </a:t>
            </a:r>
          </a:p>
          <a:p>
            <a:r>
              <a:rPr lang="en-US" dirty="0">
                <a:hlinkClick r:id="rId2"/>
              </a:rPr>
              <a:t>www.willis-elt.co.uk</a:t>
            </a:r>
            <a:r>
              <a:rPr lang="en-US" dirty="0"/>
              <a:t>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96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15">
      <a:dk1>
        <a:sysClr val="windowText" lastClr="000000"/>
      </a:dk1>
      <a:lt1>
        <a:sysClr val="window" lastClr="FFFFFF"/>
      </a:lt1>
      <a:dk2>
        <a:srgbClr val="F36E36"/>
      </a:dk2>
      <a:lt2>
        <a:srgbClr val="E7E6E6"/>
      </a:lt2>
      <a:accent1>
        <a:srgbClr val="A31312"/>
      </a:accent1>
      <a:accent2>
        <a:srgbClr val="E7E6E6"/>
      </a:accent2>
      <a:accent3>
        <a:srgbClr val="FDB913"/>
      </a:accent3>
      <a:accent4>
        <a:srgbClr val="1E753B"/>
      </a:accent4>
      <a:accent5>
        <a:srgbClr val="067CA2"/>
      </a:accent5>
      <a:accent6>
        <a:srgbClr val="493456"/>
      </a:accent6>
      <a:hlink>
        <a:srgbClr val="067CA2"/>
      </a:hlink>
      <a:folHlink>
        <a:srgbClr val="886D93"/>
      </a:folHlink>
    </a:clrScheme>
    <a:fontScheme name="Custom 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967531_win32_mlw v2" id="{D6E82B91-6E0A-4ADE-ABDF-7A3107FF5DC0}" vid="{FDF63795-6842-4874-86B5-D3F4150A0B0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A6AD0CE-C3A1-49ED-84DB-B51D7D3B27B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794402-D476-4C0A-8953-D7E5D3D97C85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3D32A503-7E2B-48A7-A1A4-FEB996769C51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LGBTQIA Pride Month presentation</Template>
  <TotalTime>5915</TotalTime>
  <Words>1089</Words>
  <Application>Microsoft Office PowerPoint</Application>
  <PresentationFormat>Widescreen</PresentationFormat>
  <Paragraphs>132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Open Sans</vt:lpstr>
      <vt:lpstr>Trebuchet MS</vt:lpstr>
      <vt:lpstr>Wingdings</vt:lpstr>
      <vt:lpstr>Wingdings 3</vt:lpstr>
      <vt:lpstr>Office Theme</vt:lpstr>
      <vt:lpstr>TEACHING EFL   LECTURE 4 Task Based Learning  </vt:lpstr>
      <vt:lpstr>Lecture 4 Task Based Learning</vt:lpstr>
      <vt:lpstr>Willis &amp; Willis 2003:2</vt:lpstr>
      <vt:lpstr>What is a task? </vt:lpstr>
      <vt:lpstr>Benefits of TBL           Criticism of TBL</vt:lpstr>
      <vt:lpstr>Requirements of TBL</vt:lpstr>
      <vt:lpstr>How to do TBL </vt:lpstr>
      <vt:lpstr>TBL in practice: biography writing</vt:lpstr>
      <vt:lpstr>Developing TBL tasks from textbooks </vt:lpstr>
      <vt:lpstr>Discussion of methods</vt:lpstr>
      <vt:lpstr>Conclusion</vt:lpstr>
      <vt:lpstr>MINI LESSON PEER TEACHING</vt:lpstr>
      <vt:lpstr>START TEACHING </vt:lpstr>
      <vt:lpstr>Which ideas will work? </vt:lpstr>
      <vt:lpstr>Mini lessons lecture 2</vt:lpstr>
      <vt:lpstr>Further reading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EFL QXL3329-4429  LECTURE 1 The Learner &amp; ELT Contexts 27th September</dc:title>
  <dc:subject/>
  <dc:creator>Josie Ryan</dc:creator>
  <cp:keywords/>
  <dc:description/>
  <cp:lastModifiedBy>Jessica Clapham</cp:lastModifiedBy>
  <cp:revision>3</cp:revision>
  <dcterms:created xsi:type="dcterms:W3CDTF">2022-09-12T11:47:07Z</dcterms:created>
  <dcterms:modified xsi:type="dcterms:W3CDTF">2025-04-26T10:49:09Z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