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6"/>
  </p:notesMasterIdLst>
  <p:sldIdLst>
    <p:sldId id="256" r:id="rId2"/>
    <p:sldId id="4825" r:id="rId3"/>
    <p:sldId id="377" r:id="rId4"/>
    <p:sldId id="311" r:id="rId5"/>
    <p:sldId id="308" r:id="rId6"/>
    <p:sldId id="337" r:id="rId7"/>
    <p:sldId id="408" r:id="rId8"/>
    <p:sldId id="409" r:id="rId9"/>
    <p:sldId id="4820" r:id="rId10"/>
    <p:sldId id="389" r:id="rId11"/>
    <p:sldId id="416" r:id="rId12"/>
    <p:sldId id="410" r:id="rId13"/>
    <p:sldId id="411" r:id="rId14"/>
    <p:sldId id="387" r:id="rId15"/>
    <p:sldId id="412" r:id="rId16"/>
    <p:sldId id="413" r:id="rId17"/>
    <p:sldId id="414" r:id="rId18"/>
    <p:sldId id="415" r:id="rId19"/>
    <p:sldId id="339" r:id="rId20"/>
    <p:sldId id="336" r:id="rId21"/>
    <p:sldId id="307" r:id="rId22"/>
    <p:sldId id="381" r:id="rId23"/>
    <p:sldId id="374" r:id="rId24"/>
    <p:sldId id="370" r:id="rId25"/>
    <p:sldId id="375" r:id="rId26"/>
    <p:sldId id="371" r:id="rId27"/>
    <p:sldId id="329" r:id="rId28"/>
    <p:sldId id="343" r:id="rId29"/>
    <p:sldId id="4821" r:id="rId30"/>
    <p:sldId id="4822" r:id="rId31"/>
    <p:sldId id="4823" r:id="rId32"/>
    <p:sldId id="385" r:id="rId33"/>
    <p:sldId id="341" r:id="rId34"/>
    <p:sldId id="373" r:id="rId35"/>
    <p:sldId id="4824" r:id="rId36"/>
    <p:sldId id="372" r:id="rId37"/>
    <p:sldId id="4792" r:id="rId38"/>
    <p:sldId id="4795" r:id="rId39"/>
    <p:sldId id="4801" r:id="rId40"/>
    <p:sldId id="4806" r:id="rId41"/>
    <p:sldId id="4807" r:id="rId42"/>
    <p:sldId id="4808" r:id="rId43"/>
    <p:sldId id="4802" r:id="rId44"/>
    <p:sldId id="4818" r:id="rId45"/>
    <p:sldId id="4819" r:id="rId46"/>
    <p:sldId id="4803" r:id="rId47"/>
    <p:sldId id="4804" r:id="rId48"/>
    <p:sldId id="4805" r:id="rId49"/>
    <p:sldId id="4800" r:id="rId50"/>
    <p:sldId id="4809" r:id="rId51"/>
    <p:sldId id="347" r:id="rId52"/>
    <p:sldId id="378" r:id="rId53"/>
    <p:sldId id="383" r:id="rId54"/>
    <p:sldId id="301"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4C40D52-51A8-447C-99B2-67F7D3F26F30}">
          <p14:sldIdLst>
            <p14:sldId id="256"/>
            <p14:sldId id="4825"/>
            <p14:sldId id="377"/>
            <p14:sldId id="311"/>
            <p14:sldId id="308"/>
            <p14:sldId id="337"/>
            <p14:sldId id="408"/>
            <p14:sldId id="409"/>
            <p14:sldId id="4820"/>
            <p14:sldId id="389"/>
            <p14:sldId id="416"/>
            <p14:sldId id="410"/>
            <p14:sldId id="411"/>
            <p14:sldId id="387"/>
            <p14:sldId id="412"/>
            <p14:sldId id="413"/>
            <p14:sldId id="414"/>
            <p14:sldId id="415"/>
            <p14:sldId id="339"/>
            <p14:sldId id="336"/>
            <p14:sldId id="307"/>
            <p14:sldId id="381"/>
            <p14:sldId id="374"/>
            <p14:sldId id="370"/>
            <p14:sldId id="375"/>
            <p14:sldId id="371"/>
            <p14:sldId id="329"/>
            <p14:sldId id="343"/>
            <p14:sldId id="4821"/>
            <p14:sldId id="4822"/>
            <p14:sldId id="4823"/>
          </p14:sldIdLst>
        </p14:section>
        <p14:section name="Untitled Section" id="{2F23D57F-683A-4C7F-9A13-0324F9C6B69D}">
          <p14:sldIdLst>
            <p14:sldId id="385"/>
            <p14:sldId id="341"/>
            <p14:sldId id="373"/>
            <p14:sldId id="4824"/>
            <p14:sldId id="372"/>
            <p14:sldId id="4792"/>
            <p14:sldId id="4795"/>
            <p14:sldId id="4801"/>
            <p14:sldId id="4806"/>
            <p14:sldId id="4807"/>
            <p14:sldId id="4808"/>
            <p14:sldId id="4802"/>
            <p14:sldId id="4818"/>
            <p14:sldId id="4819"/>
            <p14:sldId id="4803"/>
            <p14:sldId id="4804"/>
            <p14:sldId id="4805"/>
            <p14:sldId id="4800"/>
            <p14:sldId id="4809"/>
            <p14:sldId id="347"/>
            <p14:sldId id="378"/>
            <p14:sldId id="383"/>
            <p14:sldId id="301"/>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BABA43-0439-AF94-399A-704485BA6581}" name="Christopher Wilkin" initials="CW" userId="S::c.wilkin@uwtsd.ac.uk::10363294-769d-46d1-9962-1839b2820248" providerId="AD"/>
  <p188:author id="{5E2C6981-00D0-720C-AFB0-468F5A5EDB7E}" name="Helen Evans (Institute of Management and Health)" initials="HE(oMaH" userId="S::h.evans1@uwtsd.ac.uk::d9a8b39e-a9d4-4d81-a719-001f6364ef6d" providerId="AD"/>
  <p188:author id="{51D3DEE7-25C9-028C-41A2-87B6CE667C1C}" name="Kathryn Roberts" initials="KR" userId="S::k.roberts@uwtsd.ac.uk::2a6d605b-2b21-4ebe-bf92-690f56d7b04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922917-F36B-4406-853F-F2E90305B3A4}" v="79" dt="2023-12-21T11:23:52.0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29" d="100"/>
          <a:sy n="29" d="100"/>
        </p:scale>
        <p:origin x="72" y="6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52DD55-4545-42E3-9AC0-56CEABDBD668}"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109F8B5-2BBC-4A0F-9041-F94227EAAF99}">
      <dgm:prSet/>
      <dgm:spPr/>
      <dgm:t>
        <a:bodyPr/>
        <a:lstStyle/>
        <a:p>
          <a:pPr>
            <a:defRPr cap="all"/>
          </a:pPr>
          <a:r>
            <a:rPr lang="en-GB" dirty="0"/>
            <a:t>What’s the difference between a small, </a:t>
          </a:r>
          <a:r>
            <a:rPr lang="en-GB" dirty="0" err="1"/>
            <a:t>medi</a:t>
          </a:r>
          <a:r>
            <a:rPr lang="en-US" dirty="0"/>
            <a:t>u</a:t>
          </a:r>
          <a:r>
            <a:rPr lang="en-GB" dirty="0"/>
            <a:t>m and large organisation?</a:t>
          </a:r>
          <a:endParaRPr lang="en-US" dirty="0"/>
        </a:p>
      </dgm:t>
    </dgm:pt>
    <dgm:pt modelId="{7B8E4BA6-8671-4B5F-90E9-48C3BE335BB0}" type="parTrans" cxnId="{0A27F91E-FF57-4493-91D2-7DA07C0AF194}">
      <dgm:prSet/>
      <dgm:spPr/>
      <dgm:t>
        <a:bodyPr/>
        <a:lstStyle/>
        <a:p>
          <a:endParaRPr lang="en-US"/>
        </a:p>
      </dgm:t>
    </dgm:pt>
    <dgm:pt modelId="{3F714702-310A-46B9-AEC7-933038D8609B}" type="sibTrans" cxnId="{0A27F91E-FF57-4493-91D2-7DA07C0AF194}">
      <dgm:prSet/>
      <dgm:spPr/>
      <dgm:t>
        <a:bodyPr/>
        <a:lstStyle/>
        <a:p>
          <a:endParaRPr lang="en-US"/>
        </a:p>
      </dgm:t>
    </dgm:pt>
    <dgm:pt modelId="{8A4DD610-70FD-4D1B-A695-E2F3DB817199}">
      <dgm:prSet/>
      <dgm:spPr/>
      <dgm:t>
        <a:bodyPr/>
        <a:lstStyle/>
        <a:p>
          <a:pPr>
            <a:defRPr cap="all"/>
          </a:pPr>
          <a:r>
            <a:rPr lang="en-GB"/>
            <a:t>What is the role of personnel professionals in different organisations? </a:t>
          </a:r>
          <a:endParaRPr lang="en-US"/>
        </a:p>
      </dgm:t>
    </dgm:pt>
    <dgm:pt modelId="{9903315F-CF5E-47F1-974F-5E4DEB902FBD}" type="parTrans" cxnId="{2391E844-9DF6-4BE0-9BC1-3040C4A90BC6}">
      <dgm:prSet/>
      <dgm:spPr/>
      <dgm:t>
        <a:bodyPr/>
        <a:lstStyle/>
        <a:p>
          <a:endParaRPr lang="en-US"/>
        </a:p>
      </dgm:t>
    </dgm:pt>
    <dgm:pt modelId="{0B959469-CB43-4476-AED2-7C285DD55FC5}" type="sibTrans" cxnId="{2391E844-9DF6-4BE0-9BC1-3040C4A90BC6}">
      <dgm:prSet/>
      <dgm:spPr/>
      <dgm:t>
        <a:bodyPr/>
        <a:lstStyle/>
        <a:p>
          <a:endParaRPr lang="en-US"/>
        </a:p>
      </dgm:t>
    </dgm:pt>
    <dgm:pt modelId="{59BF8B8D-8554-4505-8DC0-0CF1AF52E5C9}" type="pres">
      <dgm:prSet presAssocID="{C652DD55-4545-42E3-9AC0-56CEABDBD668}" presName="root" presStyleCnt="0">
        <dgm:presLayoutVars>
          <dgm:dir/>
          <dgm:resizeHandles val="exact"/>
        </dgm:presLayoutVars>
      </dgm:prSet>
      <dgm:spPr/>
    </dgm:pt>
    <dgm:pt modelId="{417D2455-E36D-467D-AD7D-8AC7DC22B952}" type="pres">
      <dgm:prSet presAssocID="{8109F8B5-2BBC-4A0F-9041-F94227EAAF99}" presName="compNode" presStyleCnt="0"/>
      <dgm:spPr/>
    </dgm:pt>
    <dgm:pt modelId="{F5A9DE05-C9C2-42EC-A024-6E50101D741F}" type="pres">
      <dgm:prSet presAssocID="{8109F8B5-2BBC-4A0F-9041-F94227EAAF99}" presName="iconBgRect" presStyleLbl="bgShp" presStyleIdx="0" presStyleCnt="2"/>
      <dgm:spPr/>
    </dgm:pt>
    <dgm:pt modelId="{8ECB53E6-995A-4CFB-B079-F4B46CCBC0B3}" type="pres">
      <dgm:prSet presAssocID="{8109F8B5-2BBC-4A0F-9041-F94227EAAF9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C90C4E38-7720-465C-A658-45EF0F99F124}" type="pres">
      <dgm:prSet presAssocID="{8109F8B5-2BBC-4A0F-9041-F94227EAAF99}" presName="spaceRect" presStyleCnt="0"/>
      <dgm:spPr/>
    </dgm:pt>
    <dgm:pt modelId="{73D5CE65-BBF7-42BB-9C47-F9E42AE51E5D}" type="pres">
      <dgm:prSet presAssocID="{8109F8B5-2BBC-4A0F-9041-F94227EAAF99}" presName="textRect" presStyleLbl="revTx" presStyleIdx="0" presStyleCnt="2">
        <dgm:presLayoutVars>
          <dgm:chMax val="1"/>
          <dgm:chPref val="1"/>
        </dgm:presLayoutVars>
      </dgm:prSet>
      <dgm:spPr/>
    </dgm:pt>
    <dgm:pt modelId="{6609A4D5-3DBD-468C-B4A6-520067C7BB22}" type="pres">
      <dgm:prSet presAssocID="{3F714702-310A-46B9-AEC7-933038D8609B}" presName="sibTrans" presStyleCnt="0"/>
      <dgm:spPr/>
    </dgm:pt>
    <dgm:pt modelId="{9511C05E-49F1-46F7-917D-340A2F92E5EC}" type="pres">
      <dgm:prSet presAssocID="{8A4DD610-70FD-4D1B-A695-E2F3DB817199}" presName="compNode" presStyleCnt="0"/>
      <dgm:spPr/>
    </dgm:pt>
    <dgm:pt modelId="{7CCAA23D-278C-4733-8310-74E371B615BF}" type="pres">
      <dgm:prSet presAssocID="{8A4DD610-70FD-4D1B-A695-E2F3DB817199}" presName="iconBgRect" presStyleLbl="bgShp" presStyleIdx="1" presStyleCnt="2"/>
      <dgm:spPr/>
    </dgm:pt>
    <dgm:pt modelId="{220F4167-EC59-4518-A723-FC65ECB68132}" type="pres">
      <dgm:prSet presAssocID="{8A4DD610-70FD-4D1B-A695-E2F3DB81719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58856E85-2100-4E37-9815-F38B867AA8B4}" type="pres">
      <dgm:prSet presAssocID="{8A4DD610-70FD-4D1B-A695-E2F3DB817199}" presName="spaceRect" presStyleCnt="0"/>
      <dgm:spPr/>
    </dgm:pt>
    <dgm:pt modelId="{25ABF29E-2067-4149-842B-21DFA7C8D6CB}" type="pres">
      <dgm:prSet presAssocID="{8A4DD610-70FD-4D1B-A695-E2F3DB817199}" presName="textRect" presStyleLbl="revTx" presStyleIdx="1" presStyleCnt="2">
        <dgm:presLayoutVars>
          <dgm:chMax val="1"/>
          <dgm:chPref val="1"/>
        </dgm:presLayoutVars>
      </dgm:prSet>
      <dgm:spPr/>
    </dgm:pt>
  </dgm:ptLst>
  <dgm:cxnLst>
    <dgm:cxn modelId="{0A27F91E-FF57-4493-91D2-7DA07C0AF194}" srcId="{C652DD55-4545-42E3-9AC0-56CEABDBD668}" destId="{8109F8B5-2BBC-4A0F-9041-F94227EAAF99}" srcOrd="0" destOrd="0" parTransId="{7B8E4BA6-8671-4B5F-90E9-48C3BE335BB0}" sibTransId="{3F714702-310A-46B9-AEC7-933038D8609B}"/>
    <dgm:cxn modelId="{3679B324-2843-4A34-90A5-C1350882343D}" type="presOf" srcId="{C652DD55-4545-42E3-9AC0-56CEABDBD668}" destId="{59BF8B8D-8554-4505-8DC0-0CF1AF52E5C9}" srcOrd="0" destOrd="0" presId="urn:microsoft.com/office/officeart/2018/5/layout/IconCircleLabelList"/>
    <dgm:cxn modelId="{2391E844-9DF6-4BE0-9BC1-3040C4A90BC6}" srcId="{C652DD55-4545-42E3-9AC0-56CEABDBD668}" destId="{8A4DD610-70FD-4D1B-A695-E2F3DB817199}" srcOrd="1" destOrd="0" parTransId="{9903315F-CF5E-47F1-974F-5E4DEB902FBD}" sibTransId="{0B959469-CB43-4476-AED2-7C285DD55FC5}"/>
    <dgm:cxn modelId="{490FF1F8-0EF0-49B6-B841-0C8939504082}" type="presOf" srcId="{8109F8B5-2BBC-4A0F-9041-F94227EAAF99}" destId="{73D5CE65-BBF7-42BB-9C47-F9E42AE51E5D}" srcOrd="0" destOrd="0" presId="urn:microsoft.com/office/officeart/2018/5/layout/IconCircleLabelList"/>
    <dgm:cxn modelId="{D0471CFA-9741-494A-88EE-5B7390D6FFA0}" type="presOf" srcId="{8A4DD610-70FD-4D1B-A695-E2F3DB817199}" destId="{25ABF29E-2067-4149-842B-21DFA7C8D6CB}" srcOrd="0" destOrd="0" presId="urn:microsoft.com/office/officeart/2018/5/layout/IconCircleLabelList"/>
    <dgm:cxn modelId="{830A9F6B-C5FB-4BFC-ACD5-A19BFA8AE45C}" type="presParOf" srcId="{59BF8B8D-8554-4505-8DC0-0CF1AF52E5C9}" destId="{417D2455-E36D-467D-AD7D-8AC7DC22B952}" srcOrd="0" destOrd="0" presId="urn:microsoft.com/office/officeart/2018/5/layout/IconCircleLabelList"/>
    <dgm:cxn modelId="{7D7663D4-FA47-4815-9826-2C93FEA8C53E}" type="presParOf" srcId="{417D2455-E36D-467D-AD7D-8AC7DC22B952}" destId="{F5A9DE05-C9C2-42EC-A024-6E50101D741F}" srcOrd="0" destOrd="0" presId="urn:microsoft.com/office/officeart/2018/5/layout/IconCircleLabelList"/>
    <dgm:cxn modelId="{BCEEDD87-A952-40A4-ABE6-835E977BA3F5}" type="presParOf" srcId="{417D2455-E36D-467D-AD7D-8AC7DC22B952}" destId="{8ECB53E6-995A-4CFB-B079-F4B46CCBC0B3}" srcOrd="1" destOrd="0" presId="urn:microsoft.com/office/officeart/2018/5/layout/IconCircleLabelList"/>
    <dgm:cxn modelId="{0DD24447-2DF1-4D54-9B9E-4C119DF9E921}" type="presParOf" srcId="{417D2455-E36D-467D-AD7D-8AC7DC22B952}" destId="{C90C4E38-7720-465C-A658-45EF0F99F124}" srcOrd="2" destOrd="0" presId="urn:microsoft.com/office/officeart/2018/5/layout/IconCircleLabelList"/>
    <dgm:cxn modelId="{32E829C7-C687-45CF-B9F9-E3A419B42E0C}" type="presParOf" srcId="{417D2455-E36D-467D-AD7D-8AC7DC22B952}" destId="{73D5CE65-BBF7-42BB-9C47-F9E42AE51E5D}" srcOrd="3" destOrd="0" presId="urn:microsoft.com/office/officeart/2018/5/layout/IconCircleLabelList"/>
    <dgm:cxn modelId="{C3472FFA-D90B-4A48-BF35-D74D4E13F122}" type="presParOf" srcId="{59BF8B8D-8554-4505-8DC0-0CF1AF52E5C9}" destId="{6609A4D5-3DBD-468C-B4A6-520067C7BB22}" srcOrd="1" destOrd="0" presId="urn:microsoft.com/office/officeart/2018/5/layout/IconCircleLabelList"/>
    <dgm:cxn modelId="{178C57C7-946B-441F-9F81-EC8135185E7F}" type="presParOf" srcId="{59BF8B8D-8554-4505-8DC0-0CF1AF52E5C9}" destId="{9511C05E-49F1-46F7-917D-340A2F92E5EC}" srcOrd="2" destOrd="0" presId="urn:microsoft.com/office/officeart/2018/5/layout/IconCircleLabelList"/>
    <dgm:cxn modelId="{A95135B2-D725-4793-811B-3AB890316CAA}" type="presParOf" srcId="{9511C05E-49F1-46F7-917D-340A2F92E5EC}" destId="{7CCAA23D-278C-4733-8310-74E371B615BF}" srcOrd="0" destOrd="0" presId="urn:microsoft.com/office/officeart/2018/5/layout/IconCircleLabelList"/>
    <dgm:cxn modelId="{6CF77F72-2177-4934-A750-DA13616258E5}" type="presParOf" srcId="{9511C05E-49F1-46F7-917D-340A2F92E5EC}" destId="{220F4167-EC59-4518-A723-FC65ECB68132}" srcOrd="1" destOrd="0" presId="urn:microsoft.com/office/officeart/2018/5/layout/IconCircleLabelList"/>
    <dgm:cxn modelId="{FD330017-DDFA-46C0-BD63-B4D2944B4B74}" type="presParOf" srcId="{9511C05E-49F1-46F7-917D-340A2F92E5EC}" destId="{58856E85-2100-4E37-9815-F38B867AA8B4}" srcOrd="2" destOrd="0" presId="urn:microsoft.com/office/officeart/2018/5/layout/IconCircleLabelList"/>
    <dgm:cxn modelId="{DAA9924F-FD1C-4A95-AA93-045C3383D111}" type="presParOf" srcId="{9511C05E-49F1-46F7-917D-340A2F92E5EC}" destId="{25ABF29E-2067-4149-842B-21DFA7C8D6C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29DFD4-8833-43F0-8655-627819B44DB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6DADA80-065C-49B3-917B-393B4AF77F76}">
      <dgm:prSet/>
      <dgm:spPr/>
      <dgm:t>
        <a:bodyPr/>
        <a:lstStyle/>
        <a:p>
          <a:r>
            <a:rPr lang="en-US"/>
            <a:t>Human Resources Management</a:t>
          </a:r>
          <a:br>
            <a:rPr lang="en-US"/>
          </a:br>
          <a:endParaRPr lang="en-US"/>
        </a:p>
      </dgm:t>
    </dgm:pt>
    <dgm:pt modelId="{02F4AF5F-012F-4736-ABD6-21176DC58B99}" type="parTrans" cxnId="{43C5FF01-06B6-4211-A7BA-C7F4B0E9759E}">
      <dgm:prSet/>
      <dgm:spPr/>
      <dgm:t>
        <a:bodyPr/>
        <a:lstStyle/>
        <a:p>
          <a:endParaRPr lang="en-US"/>
        </a:p>
      </dgm:t>
    </dgm:pt>
    <dgm:pt modelId="{AC498347-B978-45DE-8D20-DB6C48C8EAC6}" type="sibTrans" cxnId="{43C5FF01-06B6-4211-A7BA-C7F4B0E9759E}">
      <dgm:prSet/>
      <dgm:spPr/>
      <dgm:t>
        <a:bodyPr/>
        <a:lstStyle/>
        <a:p>
          <a:endParaRPr lang="en-US"/>
        </a:p>
      </dgm:t>
    </dgm:pt>
    <dgm:pt modelId="{CE4673A6-12DC-4A98-B493-66DA0DF47E36}">
      <dgm:prSet/>
      <dgm:spPr/>
      <dgm:t>
        <a:bodyPr/>
        <a:lstStyle/>
        <a:p>
          <a:r>
            <a:rPr lang="en-US"/>
            <a:t>The Role of HR</a:t>
          </a:r>
        </a:p>
      </dgm:t>
    </dgm:pt>
    <dgm:pt modelId="{1BFFB0A7-39BF-43DE-A596-150F669BE8C6}" type="parTrans" cxnId="{B602B191-CB02-4BEE-A7AA-369930690F66}">
      <dgm:prSet/>
      <dgm:spPr/>
      <dgm:t>
        <a:bodyPr/>
        <a:lstStyle/>
        <a:p>
          <a:endParaRPr lang="en-US"/>
        </a:p>
      </dgm:t>
    </dgm:pt>
    <dgm:pt modelId="{22ABD33C-3541-4CD4-B4A2-E1002CF3F0A7}" type="sibTrans" cxnId="{B602B191-CB02-4BEE-A7AA-369930690F66}">
      <dgm:prSet/>
      <dgm:spPr/>
      <dgm:t>
        <a:bodyPr/>
        <a:lstStyle/>
        <a:p>
          <a:endParaRPr lang="en-US"/>
        </a:p>
      </dgm:t>
    </dgm:pt>
    <dgm:pt modelId="{5E0394C8-FD06-492E-B6EA-A76BB970421B}">
      <dgm:prSet/>
      <dgm:spPr/>
      <dgm:t>
        <a:bodyPr/>
        <a:lstStyle/>
        <a:p>
          <a:r>
            <a:rPr lang="en-US"/>
            <a:t>The Future of HR</a:t>
          </a:r>
          <a:br>
            <a:rPr lang="en-US"/>
          </a:br>
          <a:endParaRPr lang="en-US"/>
        </a:p>
      </dgm:t>
    </dgm:pt>
    <dgm:pt modelId="{95E29743-5D6A-47EC-B4D0-A4AC791DFC10}" type="parTrans" cxnId="{E927AE5F-99E3-4720-B4D6-A97AA44C73D1}">
      <dgm:prSet/>
      <dgm:spPr/>
      <dgm:t>
        <a:bodyPr/>
        <a:lstStyle/>
        <a:p>
          <a:endParaRPr lang="en-US"/>
        </a:p>
      </dgm:t>
    </dgm:pt>
    <dgm:pt modelId="{EA974275-9E32-479B-88C7-11B6B6BF6554}" type="sibTrans" cxnId="{E927AE5F-99E3-4720-B4D6-A97AA44C73D1}">
      <dgm:prSet/>
      <dgm:spPr/>
      <dgm:t>
        <a:bodyPr/>
        <a:lstStyle/>
        <a:p>
          <a:endParaRPr lang="en-US"/>
        </a:p>
      </dgm:t>
    </dgm:pt>
    <dgm:pt modelId="{9D009327-9C2B-4689-8046-B58CE9E6557C}">
      <dgm:prSet/>
      <dgm:spPr/>
      <dgm:t>
        <a:bodyPr/>
        <a:lstStyle/>
        <a:p>
          <a:r>
            <a:rPr lang="en-US" dirty="0"/>
            <a:t>The Role of HR within different </a:t>
          </a:r>
          <a:r>
            <a:rPr lang="en-US" dirty="0" err="1"/>
            <a:t>Organisations</a:t>
          </a:r>
          <a:endParaRPr lang="en-US" dirty="0"/>
        </a:p>
      </dgm:t>
    </dgm:pt>
    <dgm:pt modelId="{6C197DD6-6804-4B74-9C22-1601370B775E}" type="parTrans" cxnId="{F568A30E-860E-4EC6-848F-E7FCC1462273}">
      <dgm:prSet/>
      <dgm:spPr/>
      <dgm:t>
        <a:bodyPr/>
        <a:lstStyle/>
        <a:p>
          <a:endParaRPr lang="en-US"/>
        </a:p>
      </dgm:t>
    </dgm:pt>
    <dgm:pt modelId="{898AD444-5F8B-4218-BABE-9A110C94DACB}" type="sibTrans" cxnId="{F568A30E-860E-4EC6-848F-E7FCC1462273}">
      <dgm:prSet/>
      <dgm:spPr/>
      <dgm:t>
        <a:bodyPr/>
        <a:lstStyle/>
        <a:p>
          <a:endParaRPr lang="en-US"/>
        </a:p>
      </dgm:t>
    </dgm:pt>
    <dgm:pt modelId="{BA98268D-B87B-45C4-A458-780AB6568A37}" type="pres">
      <dgm:prSet presAssocID="{0529DFD4-8833-43F0-8655-627819B44DBC}" presName="outerComposite" presStyleCnt="0">
        <dgm:presLayoutVars>
          <dgm:chMax val="5"/>
          <dgm:dir/>
          <dgm:resizeHandles val="exact"/>
        </dgm:presLayoutVars>
      </dgm:prSet>
      <dgm:spPr/>
    </dgm:pt>
    <dgm:pt modelId="{E8BFA32F-97EE-43F3-8F33-4885D38D1B58}" type="pres">
      <dgm:prSet presAssocID="{0529DFD4-8833-43F0-8655-627819B44DBC}" presName="dummyMaxCanvas" presStyleCnt="0">
        <dgm:presLayoutVars/>
      </dgm:prSet>
      <dgm:spPr/>
    </dgm:pt>
    <dgm:pt modelId="{D8A9FFA9-6359-427F-8229-16827E0BDDAE}" type="pres">
      <dgm:prSet presAssocID="{0529DFD4-8833-43F0-8655-627819B44DBC}" presName="FourNodes_1" presStyleLbl="node1" presStyleIdx="0" presStyleCnt="4">
        <dgm:presLayoutVars>
          <dgm:bulletEnabled val="1"/>
        </dgm:presLayoutVars>
      </dgm:prSet>
      <dgm:spPr/>
    </dgm:pt>
    <dgm:pt modelId="{0FA7B7F4-355F-4734-B8FC-6374A26A02EE}" type="pres">
      <dgm:prSet presAssocID="{0529DFD4-8833-43F0-8655-627819B44DBC}" presName="FourNodes_2" presStyleLbl="node1" presStyleIdx="1" presStyleCnt="4">
        <dgm:presLayoutVars>
          <dgm:bulletEnabled val="1"/>
        </dgm:presLayoutVars>
      </dgm:prSet>
      <dgm:spPr/>
    </dgm:pt>
    <dgm:pt modelId="{A78A7FD5-99E5-4B4E-8A8B-18429E876E85}" type="pres">
      <dgm:prSet presAssocID="{0529DFD4-8833-43F0-8655-627819B44DBC}" presName="FourNodes_3" presStyleLbl="node1" presStyleIdx="2" presStyleCnt="4">
        <dgm:presLayoutVars>
          <dgm:bulletEnabled val="1"/>
        </dgm:presLayoutVars>
      </dgm:prSet>
      <dgm:spPr/>
    </dgm:pt>
    <dgm:pt modelId="{CB9BDD02-800D-4DD6-BEB6-74C3BC92A8D4}" type="pres">
      <dgm:prSet presAssocID="{0529DFD4-8833-43F0-8655-627819B44DBC}" presName="FourNodes_4" presStyleLbl="node1" presStyleIdx="3" presStyleCnt="4">
        <dgm:presLayoutVars>
          <dgm:bulletEnabled val="1"/>
        </dgm:presLayoutVars>
      </dgm:prSet>
      <dgm:spPr/>
    </dgm:pt>
    <dgm:pt modelId="{597D5A6C-0BEF-4EA6-8695-711CB080C494}" type="pres">
      <dgm:prSet presAssocID="{0529DFD4-8833-43F0-8655-627819B44DBC}" presName="FourConn_1-2" presStyleLbl="fgAccFollowNode1" presStyleIdx="0" presStyleCnt="3">
        <dgm:presLayoutVars>
          <dgm:bulletEnabled val="1"/>
        </dgm:presLayoutVars>
      </dgm:prSet>
      <dgm:spPr/>
    </dgm:pt>
    <dgm:pt modelId="{88B70A63-DD3F-405B-880C-D85EA046A375}" type="pres">
      <dgm:prSet presAssocID="{0529DFD4-8833-43F0-8655-627819B44DBC}" presName="FourConn_2-3" presStyleLbl="fgAccFollowNode1" presStyleIdx="1" presStyleCnt="3">
        <dgm:presLayoutVars>
          <dgm:bulletEnabled val="1"/>
        </dgm:presLayoutVars>
      </dgm:prSet>
      <dgm:spPr/>
    </dgm:pt>
    <dgm:pt modelId="{20FCB961-9699-4BE6-AD22-F18679EA9FDA}" type="pres">
      <dgm:prSet presAssocID="{0529DFD4-8833-43F0-8655-627819B44DBC}" presName="FourConn_3-4" presStyleLbl="fgAccFollowNode1" presStyleIdx="2" presStyleCnt="3">
        <dgm:presLayoutVars>
          <dgm:bulletEnabled val="1"/>
        </dgm:presLayoutVars>
      </dgm:prSet>
      <dgm:spPr/>
    </dgm:pt>
    <dgm:pt modelId="{E75FA8D3-DC0C-46C1-A601-3209A3F29307}" type="pres">
      <dgm:prSet presAssocID="{0529DFD4-8833-43F0-8655-627819B44DBC}" presName="FourNodes_1_text" presStyleLbl="node1" presStyleIdx="3" presStyleCnt="4">
        <dgm:presLayoutVars>
          <dgm:bulletEnabled val="1"/>
        </dgm:presLayoutVars>
      </dgm:prSet>
      <dgm:spPr/>
    </dgm:pt>
    <dgm:pt modelId="{1A970991-4E06-495C-8B72-8CBEF3E9B3D8}" type="pres">
      <dgm:prSet presAssocID="{0529DFD4-8833-43F0-8655-627819B44DBC}" presName="FourNodes_2_text" presStyleLbl="node1" presStyleIdx="3" presStyleCnt="4">
        <dgm:presLayoutVars>
          <dgm:bulletEnabled val="1"/>
        </dgm:presLayoutVars>
      </dgm:prSet>
      <dgm:spPr/>
    </dgm:pt>
    <dgm:pt modelId="{05894877-33AD-4CC1-876C-E58288CE817A}" type="pres">
      <dgm:prSet presAssocID="{0529DFD4-8833-43F0-8655-627819B44DBC}" presName="FourNodes_3_text" presStyleLbl="node1" presStyleIdx="3" presStyleCnt="4">
        <dgm:presLayoutVars>
          <dgm:bulletEnabled val="1"/>
        </dgm:presLayoutVars>
      </dgm:prSet>
      <dgm:spPr/>
    </dgm:pt>
    <dgm:pt modelId="{2915A78F-74BA-438A-9A67-24F3AF46D352}" type="pres">
      <dgm:prSet presAssocID="{0529DFD4-8833-43F0-8655-627819B44DBC}" presName="FourNodes_4_text" presStyleLbl="node1" presStyleIdx="3" presStyleCnt="4">
        <dgm:presLayoutVars>
          <dgm:bulletEnabled val="1"/>
        </dgm:presLayoutVars>
      </dgm:prSet>
      <dgm:spPr/>
    </dgm:pt>
  </dgm:ptLst>
  <dgm:cxnLst>
    <dgm:cxn modelId="{43C5FF01-06B6-4211-A7BA-C7F4B0E9759E}" srcId="{0529DFD4-8833-43F0-8655-627819B44DBC}" destId="{76DADA80-065C-49B3-917B-393B4AF77F76}" srcOrd="0" destOrd="0" parTransId="{02F4AF5F-012F-4736-ABD6-21176DC58B99}" sibTransId="{AC498347-B978-45DE-8D20-DB6C48C8EAC6}"/>
    <dgm:cxn modelId="{F568A30E-860E-4EC6-848F-E7FCC1462273}" srcId="{0529DFD4-8833-43F0-8655-627819B44DBC}" destId="{9D009327-9C2B-4689-8046-B58CE9E6557C}" srcOrd="3" destOrd="0" parTransId="{6C197DD6-6804-4B74-9C22-1601370B775E}" sibTransId="{898AD444-5F8B-4218-BABE-9A110C94DACB}"/>
    <dgm:cxn modelId="{2B4D6F31-A7CD-4747-8CDD-1DB35BE77FCF}" type="presOf" srcId="{EA974275-9E32-479B-88C7-11B6B6BF6554}" destId="{20FCB961-9699-4BE6-AD22-F18679EA9FDA}" srcOrd="0" destOrd="0" presId="urn:microsoft.com/office/officeart/2005/8/layout/vProcess5"/>
    <dgm:cxn modelId="{EDE2143C-0121-49E9-9D21-5C2D4420D472}" type="presOf" srcId="{5E0394C8-FD06-492E-B6EA-A76BB970421B}" destId="{05894877-33AD-4CC1-876C-E58288CE817A}" srcOrd="1" destOrd="0" presId="urn:microsoft.com/office/officeart/2005/8/layout/vProcess5"/>
    <dgm:cxn modelId="{8B1E713F-5C01-44BB-9CB2-9E2F8FF59031}" type="presOf" srcId="{AC498347-B978-45DE-8D20-DB6C48C8EAC6}" destId="{597D5A6C-0BEF-4EA6-8695-711CB080C494}" srcOrd="0" destOrd="0" presId="urn:microsoft.com/office/officeart/2005/8/layout/vProcess5"/>
    <dgm:cxn modelId="{E927AE5F-99E3-4720-B4D6-A97AA44C73D1}" srcId="{0529DFD4-8833-43F0-8655-627819B44DBC}" destId="{5E0394C8-FD06-492E-B6EA-A76BB970421B}" srcOrd="2" destOrd="0" parTransId="{95E29743-5D6A-47EC-B4D0-A4AC791DFC10}" sibTransId="{EA974275-9E32-479B-88C7-11B6B6BF6554}"/>
    <dgm:cxn modelId="{66F6D841-724A-49C0-9DA8-603660BFAD2D}" type="presOf" srcId="{CE4673A6-12DC-4A98-B493-66DA0DF47E36}" destId="{0FA7B7F4-355F-4734-B8FC-6374A26A02EE}" srcOrd="0" destOrd="0" presId="urn:microsoft.com/office/officeart/2005/8/layout/vProcess5"/>
    <dgm:cxn modelId="{29710163-1579-4FE8-A822-CA435C511A63}" type="presOf" srcId="{22ABD33C-3541-4CD4-B4A2-E1002CF3F0A7}" destId="{88B70A63-DD3F-405B-880C-D85EA046A375}" srcOrd="0" destOrd="0" presId="urn:microsoft.com/office/officeart/2005/8/layout/vProcess5"/>
    <dgm:cxn modelId="{B602B191-CB02-4BEE-A7AA-369930690F66}" srcId="{0529DFD4-8833-43F0-8655-627819B44DBC}" destId="{CE4673A6-12DC-4A98-B493-66DA0DF47E36}" srcOrd="1" destOrd="0" parTransId="{1BFFB0A7-39BF-43DE-A596-150F669BE8C6}" sibTransId="{22ABD33C-3541-4CD4-B4A2-E1002CF3F0A7}"/>
    <dgm:cxn modelId="{53CEB495-DA51-4E4A-AB38-649BD8BB7F2A}" type="presOf" srcId="{0529DFD4-8833-43F0-8655-627819B44DBC}" destId="{BA98268D-B87B-45C4-A458-780AB6568A37}" srcOrd="0" destOrd="0" presId="urn:microsoft.com/office/officeart/2005/8/layout/vProcess5"/>
    <dgm:cxn modelId="{213F2AA3-B6B7-4488-9ADA-1A0F011A21C7}" type="presOf" srcId="{CE4673A6-12DC-4A98-B493-66DA0DF47E36}" destId="{1A970991-4E06-495C-8B72-8CBEF3E9B3D8}" srcOrd="1" destOrd="0" presId="urn:microsoft.com/office/officeart/2005/8/layout/vProcess5"/>
    <dgm:cxn modelId="{5450BFC4-F79F-457F-81B5-6131152DB7E6}" type="presOf" srcId="{76DADA80-065C-49B3-917B-393B4AF77F76}" destId="{D8A9FFA9-6359-427F-8229-16827E0BDDAE}" srcOrd="0" destOrd="0" presId="urn:microsoft.com/office/officeart/2005/8/layout/vProcess5"/>
    <dgm:cxn modelId="{AB5A93D4-32C1-4433-A33D-7B7B48B96005}" type="presOf" srcId="{9D009327-9C2B-4689-8046-B58CE9E6557C}" destId="{2915A78F-74BA-438A-9A67-24F3AF46D352}" srcOrd="1" destOrd="0" presId="urn:microsoft.com/office/officeart/2005/8/layout/vProcess5"/>
    <dgm:cxn modelId="{1EA58BD9-BE3F-439F-BE88-1D38135F7536}" type="presOf" srcId="{5E0394C8-FD06-492E-B6EA-A76BB970421B}" destId="{A78A7FD5-99E5-4B4E-8A8B-18429E876E85}" srcOrd="0" destOrd="0" presId="urn:microsoft.com/office/officeart/2005/8/layout/vProcess5"/>
    <dgm:cxn modelId="{97CB87DE-F39F-42F3-9F3A-BB9B464BA1CB}" type="presOf" srcId="{76DADA80-065C-49B3-917B-393B4AF77F76}" destId="{E75FA8D3-DC0C-46C1-A601-3209A3F29307}" srcOrd="1" destOrd="0" presId="urn:microsoft.com/office/officeart/2005/8/layout/vProcess5"/>
    <dgm:cxn modelId="{96C938F9-C172-4AD1-AA57-AC96087FB5B5}" type="presOf" srcId="{9D009327-9C2B-4689-8046-B58CE9E6557C}" destId="{CB9BDD02-800D-4DD6-BEB6-74C3BC92A8D4}" srcOrd="0" destOrd="0" presId="urn:microsoft.com/office/officeart/2005/8/layout/vProcess5"/>
    <dgm:cxn modelId="{A4E0DF12-5ADC-4B64-9CCB-C51A87BBFA19}" type="presParOf" srcId="{BA98268D-B87B-45C4-A458-780AB6568A37}" destId="{E8BFA32F-97EE-43F3-8F33-4885D38D1B58}" srcOrd="0" destOrd="0" presId="urn:microsoft.com/office/officeart/2005/8/layout/vProcess5"/>
    <dgm:cxn modelId="{6B8734BB-DD38-4372-A46E-06C82B461478}" type="presParOf" srcId="{BA98268D-B87B-45C4-A458-780AB6568A37}" destId="{D8A9FFA9-6359-427F-8229-16827E0BDDAE}" srcOrd="1" destOrd="0" presId="urn:microsoft.com/office/officeart/2005/8/layout/vProcess5"/>
    <dgm:cxn modelId="{A8F8F2F1-2AC2-4C66-BFF4-6AF8E50C3E31}" type="presParOf" srcId="{BA98268D-B87B-45C4-A458-780AB6568A37}" destId="{0FA7B7F4-355F-4734-B8FC-6374A26A02EE}" srcOrd="2" destOrd="0" presId="urn:microsoft.com/office/officeart/2005/8/layout/vProcess5"/>
    <dgm:cxn modelId="{20B513B1-1FB3-4527-B597-0517EAE0F3D6}" type="presParOf" srcId="{BA98268D-B87B-45C4-A458-780AB6568A37}" destId="{A78A7FD5-99E5-4B4E-8A8B-18429E876E85}" srcOrd="3" destOrd="0" presId="urn:microsoft.com/office/officeart/2005/8/layout/vProcess5"/>
    <dgm:cxn modelId="{652FAD9A-B499-4A24-86E4-95AB3ABF48DA}" type="presParOf" srcId="{BA98268D-B87B-45C4-A458-780AB6568A37}" destId="{CB9BDD02-800D-4DD6-BEB6-74C3BC92A8D4}" srcOrd="4" destOrd="0" presId="urn:microsoft.com/office/officeart/2005/8/layout/vProcess5"/>
    <dgm:cxn modelId="{7DB71F15-D9D8-46A8-81A2-BF6B7E3DE33F}" type="presParOf" srcId="{BA98268D-B87B-45C4-A458-780AB6568A37}" destId="{597D5A6C-0BEF-4EA6-8695-711CB080C494}" srcOrd="5" destOrd="0" presId="urn:microsoft.com/office/officeart/2005/8/layout/vProcess5"/>
    <dgm:cxn modelId="{1CEE2D38-CF8D-4CB3-A8F2-4127D97A8485}" type="presParOf" srcId="{BA98268D-B87B-45C4-A458-780AB6568A37}" destId="{88B70A63-DD3F-405B-880C-D85EA046A375}" srcOrd="6" destOrd="0" presId="urn:microsoft.com/office/officeart/2005/8/layout/vProcess5"/>
    <dgm:cxn modelId="{C34854A1-60B4-4DD8-9394-8CE742D7F250}" type="presParOf" srcId="{BA98268D-B87B-45C4-A458-780AB6568A37}" destId="{20FCB961-9699-4BE6-AD22-F18679EA9FDA}" srcOrd="7" destOrd="0" presId="urn:microsoft.com/office/officeart/2005/8/layout/vProcess5"/>
    <dgm:cxn modelId="{9AB51C6E-8C0D-4AB5-BCE9-EB3DEDDE9536}" type="presParOf" srcId="{BA98268D-B87B-45C4-A458-780AB6568A37}" destId="{E75FA8D3-DC0C-46C1-A601-3209A3F29307}" srcOrd="8" destOrd="0" presId="urn:microsoft.com/office/officeart/2005/8/layout/vProcess5"/>
    <dgm:cxn modelId="{D8E8E25F-E641-4676-BA26-DE1A86A724CC}" type="presParOf" srcId="{BA98268D-B87B-45C4-A458-780AB6568A37}" destId="{1A970991-4E06-495C-8B72-8CBEF3E9B3D8}" srcOrd="9" destOrd="0" presId="urn:microsoft.com/office/officeart/2005/8/layout/vProcess5"/>
    <dgm:cxn modelId="{92B400F2-E286-45C2-B9BB-69925175C0FC}" type="presParOf" srcId="{BA98268D-B87B-45C4-A458-780AB6568A37}" destId="{05894877-33AD-4CC1-876C-E58288CE817A}" srcOrd="10" destOrd="0" presId="urn:microsoft.com/office/officeart/2005/8/layout/vProcess5"/>
    <dgm:cxn modelId="{92FF835C-455A-49CF-89C0-91DC7688996D}" type="presParOf" srcId="{BA98268D-B87B-45C4-A458-780AB6568A37}" destId="{2915A78F-74BA-438A-9A67-24F3AF46D35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9DE05-C9C2-42EC-A024-6E50101D741F}">
      <dsp:nvSpPr>
        <dsp:cNvPr id="0" name=""/>
        <dsp:cNvSpPr/>
      </dsp:nvSpPr>
      <dsp:spPr>
        <a:xfrm>
          <a:off x="730349" y="37566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CB53E6-995A-4CFB-B079-F4B46CCBC0B3}">
      <dsp:nvSpPr>
        <dsp:cNvPr id="0" name=""/>
        <dsp:cNvSpPr/>
      </dsp:nvSpPr>
      <dsp:spPr>
        <a:xfrm>
          <a:off x="1198349"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D5CE65-BBF7-42BB-9C47-F9E42AE51E5D}">
      <dsp:nvSpPr>
        <dsp:cNvPr id="0" name=""/>
        <dsp:cNvSpPr/>
      </dsp:nvSpPr>
      <dsp:spPr>
        <a:xfrm>
          <a:off x="28349"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What’s the difference between a small, </a:t>
          </a:r>
          <a:r>
            <a:rPr lang="en-GB" sz="1700" kern="1200" dirty="0" err="1"/>
            <a:t>medi</a:t>
          </a:r>
          <a:r>
            <a:rPr lang="en-US" sz="1700" kern="1200" dirty="0"/>
            <a:t>u</a:t>
          </a:r>
          <a:r>
            <a:rPr lang="en-GB" sz="1700" kern="1200" dirty="0"/>
            <a:t>m and large organisation?</a:t>
          </a:r>
          <a:endParaRPr lang="en-US" sz="1700" kern="1200" dirty="0"/>
        </a:p>
      </dsp:txBody>
      <dsp:txXfrm>
        <a:off x="28349" y="3255669"/>
        <a:ext cx="3600000" cy="720000"/>
      </dsp:txXfrm>
    </dsp:sp>
    <dsp:sp modelId="{7CCAA23D-278C-4733-8310-74E371B615BF}">
      <dsp:nvSpPr>
        <dsp:cNvPr id="0" name=""/>
        <dsp:cNvSpPr/>
      </dsp:nvSpPr>
      <dsp:spPr>
        <a:xfrm>
          <a:off x="4960350" y="37566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0F4167-EC59-4518-A723-FC65ECB68132}">
      <dsp:nvSpPr>
        <dsp:cNvPr id="0" name=""/>
        <dsp:cNvSpPr/>
      </dsp:nvSpPr>
      <dsp:spPr>
        <a:xfrm>
          <a:off x="542835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ABF29E-2067-4149-842B-21DFA7C8D6CB}">
      <dsp:nvSpPr>
        <dsp:cNvPr id="0" name=""/>
        <dsp:cNvSpPr/>
      </dsp:nvSpPr>
      <dsp:spPr>
        <a:xfrm>
          <a:off x="425835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What is the role of personnel professionals in different organisations? </a:t>
          </a:r>
          <a:endParaRPr lang="en-US" sz="1700" kern="1200"/>
        </a:p>
      </dsp:txBody>
      <dsp:txXfrm>
        <a:off x="4258350" y="3255669"/>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A9FFA9-6359-427F-8229-16827E0BDDAE}">
      <dsp:nvSpPr>
        <dsp:cNvPr id="0" name=""/>
        <dsp:cNvSpPr/>
      </dsp:nvSpPr>
      <dsp:spPr>
        <a:xfrm>
          <a:off x="0" y="0"/>
          <a:ext cx="3379907" cy="94726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Human Resources Management</a:t>
          </a:r>
          <a:br>
            <a:rPr lang="en-US" sz="1800" kern="1200"/>
          </a:br>
          <a:endParaRPr lang="en-US" sz="1800" kern="1200"/>
        </a:p>
      </dsp:txBody>
      <dsp:txXfrm>
        <a:off x="27744" y="27744"/>
        <a:ext cx="2277694" cy="891773"/>
      </dsp:txXfrm>
    </dsp:sp>
    <dsp:sp modelId="{0FA7B7F4-355F-4734-B8FC-6374A26A02EE}">
      <dsp:nvSpPr>
        <dsp:cNvPr id="0" name=""/>
        <dsp:cNvSpPr/>
      </dsp:nvSpPr>
      <dsp:spPr>
        <a:xfrm>
          <a:off x="283067" y="1119491"/>
          <a:ext cx="3379907" cy="947261"/>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Role of HR</a:t>
          </a:r>
        </a:p>
      </dsp:txBody>
      <dsp:txXfrm>
        <a:off x="310811" y="1147235"/>
        <a:ext cx="2425631" cy="891773"/>
      </dsp:txXfrm>
    </dsp:sp>
    <dsp:sp modelId="{A78A7FD5-99E5-4B4E-8A8B-18429E876E85}">
      <dsp:nvSpPr>
        <dsp:cNvPr id="0" name=""/>
        <dsp:cNvSpPr/>
      </dsp:nvSpPr>
      <dsp:spPr>
        <a:xfrm>
          <a:off x="561909" y="2238982"/>
          <a:ext cx="3379907" cy="947261"/>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Future of HR</a:t>
          </a:r>
          <a:br>
            <a:rPr lang="en-US" sz="1800" kern="1200"/>
          </a:br>
          <a:endParaRPr lang="en-US" sz="1800" kern="1200"/>
        </a:p>
      </dsp:txBody>
      <dsp:txXfrm>
        <a:off x="589653" y="2266726"/>
        <a:ext cx="2429856" cy="891773"/>
      </dsp:txXfrm>
    </dsp:sp>
    <dsp:sp modelId="{CB9BDD02-800D-4DD6-BEB6-74C3BC92A8D4}">
      <dsp:nvSpPr>
        <dsp:cNvPr id="0" name=""/>
        <dsp:cNvSpPr/>
      </dsp:nvSpPr>
      <dsp:spPr>
        <a:xfrm>
          <a:off x="844976" y="3358474"/>
          <a:ext cx="3379907" cy="94726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The Role of HR within different </a:t>
          </a:r>
          <a:r>
            <a:rPr lang="en-US" sz="1800" kern="1200" dirty="0" err="1"/>
            <a:t>Organisations</a:t>
          </a:r>
          <a:endParaRPr lang="en-US" sz="1800" kern="1200" dirty="0"/>
        </a:p>
      </dsp:txBody>
      <dsp:txXfrm>
        <a:off x="872720" y="3386218"/>
        <a:ext cx="2425631" cy="891773"/>
      </dsp:txXfrm>
    </dsp:sp>
    <dsp:sp modelId="{597D5A6C-0BEF-4EA6-8695-711CB080C494}">
      <dsp:nvSpPr>
        <dsp:cNvPr id="0" name=""/>
        <dsp:cNvSpPr/>
      </dsp:nvSpPr>
      <dsp:spPr>
        <a:xfrm>
          <a:off x="2764186" y="725516"/>
          <a:ext cx="615720" cy="61572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2902723" y="725516"/>
        <a:ext cx="338646" cy="463329"/>
      </dsp:txXfrm>
    </dsp:sp>
    <dsp:sp modelId="{88B70A63-DD3F-405B-880C-D85EA046A375}">
      <dsp:nvSpPr>
        <dsp:cNvPr id="0" name=""/>
        <dsp:cNvSpPr/>
      </dsp:nvSpPr>
      <dsp:spPr>
        <a:xfrm>
          <a:off x="3047254" y="1845007"/>
          <a:ext cx="615720" cy="615720"/>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185791" y="1845007"/>
        <a:ext cx="338646" cy="463329"/>
      </dsp:txXfrm>
    </dsp:sp>
    <dsp:sp modelId="{20FCB961-9699-4BE6-AD22-F18679EA9FDA}">
      <dsp:nvSpPr>
        <dsp:cNvPr id="0" name=""/>
        <dsp:cNvSpPr/>
      </dsp:nvSpPr>
      <dsp:spPr>
        <a:xfrm>
          <a:off x="3326096" y="2964499"/>
          <a:ext cx="615720" cy="615720"/>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464633" y="2964499"/>
        <a:ext cx="338646" cy="46332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shrm.org/"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shrm.org/"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www.shrm.org/"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mckinsey.com/industries/technology-media-and-telecommunications/our-insights/the-social-economy" TargetMode="External"/><Relationship Id="rId2" Type="http://schemas.openxmlformats.org/officeDocument/2006/relationships/slide" Target="../slides/slide32.xml"/><Relationship Id="rId1" Type="http://schemas.openxmlformats.org/officeDocument/2006/relationships/notesMaster" Target="../notesMasters/notesMaster1.xml"/><Relationship Id="rId5" Type="http://schemas.openxmlformats.org/officeDocument/2006/relationships/hyperlink" Target="https://ideal.com/resume-screening/" TargetMode="External"/><Relationship Id="rId4" Type="http://schemas.openxmlformats.org/officeDocument/2006/relationships/hyperlink" Target="https://whatfix.com/solutions/digital-transformation/"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aso-resources.une.edu.au/academic-writing-course/sample-essay/"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grammar.yourdictionary.com/grammar-rules-and-tips/tips-on-writing-an-excellent-expository-essay.html" TargetMode="Externa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eur01.safelinks.protection.outlook.com/?url=https%3A%2F%2Fmoodle.uwtsd.ac.uk%2Fmod%2Fscorm%2Fplayer.php%3Fa%3D1527%26currentorg%3DReferencing%253A_The_Basics_-_Harvard_ORG%26scoid%3D3172&amp;data=04%7C01%7Ck.roberts%40uwtsd.ac.uk%7C53cf41806e1942e67db808da1658e33a%7C4e0f11f9046e45059cb8db2152311e21%7C0%7C0%7C637846868258031002%7CUnknown%7CTWFpbGZsb3d8eyJWIjoiMC4wLjAwMDAiLCJQIjoiV2luMzIiLCJBTiI6Ik1haWwiLCJXVCI6Mn0%3D%7C3000&amp;sdata=4Q%2Fui3ykBhU4gyg3LLfLEIJLutXDc44OUqExKie9bFU%3D&amp;reserved=0"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7325969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the role of a HR manager might do in these different sized enterprises? </a:t>
            </a:r>
          </a:p>
        </p:txBody>
      </p:sp>
      <p:sp>
        <p:nvSpPr>
          <p:cNvPr id="4" name="Slide Number Placeholder 3"/>
          <p:cNvSpPr>
            <a:spLocks noGrp="1"/>
          </p:cNvSpPr>
          <p:nvPr>
            <p:ph type="sldNum" sz="quarter" idx="5"/>
          </p:nvPr>
        </p:nvSpPr>
        <p:spPr/>
        <p:txBody>
          <a:bodyPr/>
          <a:lstStyle/>
          <a:p>
            <a:fld id="{EFB4D46B-BBE0-4474-A26D-45E0F7167BF9}" type="slidenum">
              <a:rPr lang="en-GB" smtClean="0"/>
              <a:t>4</a:t>
            </a:fld>
            <a:endParaRPr lang="en-GB"/>
          </a:p>
        </p:txBody>
      </p:sp>
    </p:spTree>
    <p:extLst>
      <p:ext uri="{BB962C8B-B14F-4D97-AF65-F5344CB8AC3E}">
        <p14:creationId xmlns:p14="http://schemas.microsoft.com/office/powerpoint/2010/main" val="3736595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4088292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554045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35EE4ED3-A989-C97F-01A1-9F52AB31C56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C0BF5EF4-1D25-C091-FEB5-7B8F33E67CA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cs typeface="Geneva" charset="0"/>
              </a:rPr>
              <a:t>Consider HR as a business within the company with three product lines. </a:t>
            </a:r>
            <a:r>
              <a:rPr lang="en-US" altLang="en-US">
                <a:cs typeface="Geneva" charset="0"/>
              </a:rPr>
              <a:t>The first product line, administrative services and transactions, is the traditional product that HR has historically provided.  Business partner services and the strategic partner role are HR functions that top managers want HR to deliver.</a:t>
            </a:r>
            <a:endParaRPr lang="en-US" altLang="en-US" b="1">
              <a:cs typeface="Geneva" charset="0"/>
            </a:endParaRPr>
          </a:p>
          <a:p>
            <a:pPr>
              <a:buFontTx/>
              <a:buAutoNum type="arabicPeriod"/>
            </a:pPr>
            <a:r>
              <a:rPr lang="en-US" altLang="en-US" b="1">
                <a:cs typeface="Geneva" charset="0"/>
              </a:rPr>
              <a:t> Administrative Services and Transactions</a:t>
            </a:r>
            <a:r>
              <a:rPr lang="en-US" altLang="en-US">
                <a:cs typeface="Geneva" charset="0"/>
              </a:rPr>
              <a:t>: Compensation, hiring and staffing. </a:t>
            </a:r>
          </a:p>
          <a:p>
            <a:r>
              <a:rPr lang="en-US" altLang="en-US">
                <a:cs typeface="Geneva" charset="0"/>
              </a:rPr>
              <a:t> 	• Emphasis: Resource efficiency and service quality.</a:t>
            </a:r>
          </a:p>
          <a:p>
            <a:r>
              <a:rPr lang="en-US" altLang="en-US" b="1">
                <a:cs typeface="Geneva" charset="0"/>
              </a:rPr>
              <a:t>2. Business Partner Services: </a:t>
            </a:r>
            <a:r>
              <a:rPr lang="en-US" altLang="en-US">
                <a:cs typeface="Geneva" charset="0"/>
              </a:rPr>
              <a:t>Developing effective HR systems and helping implement business plans, talent management.</a:t>
            </a:r>
          </a:p>
          <a:p>
            <a:r>
              <a:rPr lang="en-US" altLang="en-US">
                <a:cs typeface="Geneva" charset="0"/>
              </a:rPr>
              <a:t> 	• Emphasis: Knowing the business and exercising influence—problem solving, designing effective systems to ensure needed competencies.</a:t>
            </a:r>
          </a:p>
          <a:p>
            <a:r>
              <a:rPr lang="en-US" altLang="en-US" b="1">
                <a:cs typeface="Geneva" charset="0"/>
              </a:rPr>
              <a:t>3.</a:t>
            </a:r>
            <a:r>
              <a:rPr lang="en-US" altLang="en-US">
                <a:cs typeface="Geneva" charset="0"/>
              </a:rPr>
              <a:t> </a:t>
            </a:r>
            <a:r>
              <a:rPr lang="en-US" altLang="en-US" b="1">
                <a:cs typeface="Geneva" charset="0"/>
              </a:rPr>
              <a:t>Strategic Partner</a:t>
            </a:r>
            <a:r>
              <a:rPr lang="en-US" altLang="en-US">
                <a:cs typeface="Geneva" charset="0"/>
              </a:rPr>
              <a:t>: Contributing to business strategy based on considerations of human capital, business capabilities, readiness, and developing HR practices as strategic differentiators</a:t>
            </a:r>
          </a:p>
          <a:p>
            <a:r>
              <a:rPr lang="en-US" altLang="en-US">
                <a:cs typeface="Geneva" charset="0"/>
              </a:rPr>
              <a:t>	• Emphasis: Knowledge of HR and of the business, the competition, the market, and business strategies.</a:t>
            </a:r>
          </a:p>
          <a:p>
            <a:endParaRPr lang="en-US" altLang="en-US">
              <a:cs typeface="Geneva" charset="0"/>
            </a:endParaRPr>
          </a:p>
        </p:txBody>
      </p:sp>
      <p:sp>
        <p:nvSpPr>
          <p:cNvPr id="80900" name="Slide Number Placeholder 3">
            <a:extLst>
              <a:ext uri="{FF2B5EF4-FFF2-40B4-BE49-F238E27FC236}">
                <a16:creationId xmlns:a16="http://schemas.microsoft.com/office/drawing/2014/main" id="{425E1640-4DC7-0C9F-4C59-37F068767CB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A8AE905-38D0-4DFA-81C5-FAB35FACE939}" type="slidenum">
              <a:rPr lang="en-US" altLang="en-US" sz="1200"/>
              <a:pPr/>
              <a:t>8</a:t>
            </a:fld>
            <a:endParaRPr lang="en-US"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5B4ED26B-F451-078E-425F-693FCB3BE4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D82CE2E5-375B-1CD5-B700-C9B6FF9EF8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cs typeface="Geneva" charset="0"/>
              </a:rPr>
              <a:t>The amount of time that the HRM function devotes to administrative tasks is decreasing and its roles as a strategic business partner, change agent, and employee advocate are increasing. In shifting the focus from current operations to strategies for the future</a:t>
            </a:r>
            <a:r>
              <a:rPr lang="en-US" altLang="en-US" b="1">
                <a:cs typeface="Geneva" charset="0"/>
              </a:rPr>
              <a:t> </a:t>
            </a:r>
            <a:r>
              <a:rPr lang="en-US" altLang="en-US">
                <a:cs typeface="Geneva" charset="0"/>
              </a:rPr>
              <a:t>and preparing non-HR managers to develop and implement HR practices, HR managers face two important challenges, self-service and outsourcing.</a:t>
            </a:r>
          </a:p>
          <a:p>
            <a:r>
              <a:rPr lang="en-US" altLang="en-US" b="1">
                <a:cs typeface="Geneva" charset="0"/>
              </a:rPr>
              <a:t>		</a:t>
            </a:r>
            <a:endParaRPr lang="en-US" altLang="en-US">
              <a:cs typeface="Geneva" charset="0"/>
            </a:endParaRPr>
          </a:p>
          <a:p>
            <a:endParaRPr lang="en-US" altLang="en-US">
              <a:cs typeface="Geneva" charset="0"/>
            </a:endParaRPr>
          </a:p>
        </p:txBody>
      </p:sp>
      <p:sp>
        <p:nvSpPr>
          <p:cNvPr id="81924" name="Slide Number Placeholder 3">
            <a:extLst>
              <a:ext uri="{FF2B5EF4-FFF2-40B4-BE49-F238E27FC236}">
                <a16:creationId xmlns:a16="http://schemas.microsoft.com/office/drawing/2014/main" id="{61355F00-A2A9-5B4F-23F0-DFFA0644717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D0AA5962-F1A1-42CE-AF90-B4ACE3CEA43C}" type="slidenum">
              <a:rPr lang="en-US" altLang="en-US" sz="1200"/>
              <a:pPr/>
              <a:t>10</a:t>
            </a:fld>
            <a:endParaRPr lang="en-US"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AF266C55-0203-3BBC-AA56-A82AACA6B7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Slide Number Placeholder 3">
            <a:extLst>
              <a:ext uri="{FF2B5EF4-FFF2-40B4-BE49-F238E27FC236}">
                <a16:creationId xmlns:a16="http://schemas.microsoft.com/office/drawing/2014/main" id="{B7DF5E95-F279-93B3-EB46-1D8062F2C3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5FC21FA1-AD6B-4184-9C74-BC8F77BA1FE5}" type="slidenum">
              <a:rPr lang="en-US" altLang="en-US" sz="1200"/>
              <a:pPr/>
              <a:t>12</a:t>
            </a:fld>
            <a:endParaRPr lang="en-US" altLang="en-US" sz="1200"/>
          </a:p>
        </p:txBody>
      </p:sp>
      <p:sp>
        <p:nvSpPr>
          <p:cNvPr id="83972" name="Notes Placeholder 1">
            <a:extLst>
              <a:ext uri="{FF2B5EF4-FFF2-40B4-BE49-F238E27FC236}">
                <a16:creationId xmlns:a16="http://schemas.microsoft.com/office/drawing/2014/main" id="{58DDA961-AFD5-3B23-D872-93DA5D3D4A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solidFill>
                  <a:srgbClr val="000000"/>
                </a:solidFill>
                <a:cs typeface="Geneva" charset="0"/>
              </a:rPr>
              <a:t>HR can focus more time on consulting with managers on important employee issues and less time on day-to-day transactional tasks. </a:t>
            </a:r>
            <a:r>
              <a:rPr lang="en-US" altLang="en-US">
                <a:cs typeface="Geneva" charset="0"/>
              </a:rPr>
              <a:t>Equipment such as smartphones and tablet computers provide employees with anytime, anywhere access to HR applications and other work-related information.</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F1284C78-A3FD-57BC-6198-88774ECE84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Slide Number Placeholder 3">
            <a:extLst>
              <a:ext uri="{FF2B5EF4-FFF2-40B4-BE49-F238E27FC236}">
                <a16:creationId xmlns:a16="http://schemas.microsoft.com/office/drawing/2014/main" id="{94CA2889-CEC5-3328-583B-4F4A0A3A23E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F9D1B99A-529E-4CC7-A3BA-62F6E6031349}" type="slidenum">
              <a:rPr lang="en-US" altLang="en-US" sz="1200"/>
              <a:pPr/>
              <a:t>13</a:t>
            </a:fld>
            <a:endParaRPr lang="en-US" altLang="en-US" sz="1200"/>
          </a:p>
        </p:txBody>
      </p:sp>
      <p:sp>
        <p:nvSpPr>
          <p:cNvPr id="84996" name="Notes Placeholder 1">
            <a:extLst>
              <a:ext uri="{FF2B5EF4-FFF2-40B4-BE49-F238E27FC236}">
                <a16:creationId xmlns:a16="http://schemas.microsoft.com/office/drawing/2014/main" id="{B688160B-EA96-F29E-EF50-C9CD5C5AE5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Outsourced activities include those related to benefits administration (e.g., flexible spending accounts, health plan eligibility status), relocation, and payroll.  ADP, Hewitt, IBM, and Accenture are examples of leading outsource providers. For example, Goodyear Tire and Rubber Company reenergized its recruitment and hiring practices through outsourcing recruiting practices. The recruiting outsource provider worked with the company to understand its culture, history, and its employees’ recruitment experiences. The recruiting outsourcing service provider was able to help Goodyear streamline the recruiting process through providing hiring managers with online access to create new job requisitions, providing interview feedback, scheduling interviews, generating customized job offer letters, and gaining a real-time perspective on job candidates’ progress in the recruitment process. Goodyear recognized several benefits from outsourcing recruitment including improving the timeliness of job offers, diversity and quality of new hires, and reducing turnover.</a:t>
            </a:r>
          </a:p>
          <a:p>
            <a:endParaRPr lang="en-US" altLang="en-US">
              <a:cs typeface="Geneva" charset="0"/>
            </a:endParaRPr>
          </a:p>
          <a:p>
            <a:endParaRPr lang="en-US" altLang="en-US">
              <a:cs typeface="Geneva"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1026">
            <a:extLst>
              <a:ext uri="{FF2B5EF4-FFF2-40B4-BE49-F238E27FC236}">
                <a16:creationId xmlns:a16="http://schemas.microsoft.com/office/drawing/2014/main" id="{D8C26820-7D48-24AA-144F-F445CA1A98B1}"/>
              </a:ext>
            </a:extLst>
          </p:cNvPr>
          <p:cNvSpPr>
            <a:spLocks noGrp="1" noRot="1" noChangeAspect="1" noChangeArrowheads="1" noTextEdit="1"/>
          </p:cNvSpPr>
          <p:nvPr>
            <p:ph type="sldImg"/>
          </p:nvPr>
        </p:nvSpPr>
        <p:spPr bwMode="auto">
          <a:xfrm>
            <a:off x="-539750" y="93663"/>
            <a:ext cx="4857750" cy="2733675"/>
          </a:xfrm>
          <a:noFill/>
          <a:ln w="952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86019" name="Rectangle 1027">
            <a:extLst>
              <a:ext uri="{FF2B5EF4-FFF2-40B4-BE49-F238E27FC236}">
                <a16:creationId xmlns:a16="http://schemas.microsoft.com/office/drawing/2014/main" id="{5DC25E2A-5BB2-6649-32F3-D814A0EE7821}"/>
              </a:ext>
            </a:extLst>
          </p:cNvPr>
          <p:cNvSpPr>
            <a:spLocks noChangeArrowheads="1"/>
          </p:cNvSpPr>
          <p:nvPr/>
        </p:nvSpPr>
        <p:spPr bwMode="auto">
          <a:xfrm>
            <a:off x="65088" y="3109913"/>
            <a:ext cx="6727825" cy="148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7" tIns="44450" rIns="90487" bIns="44450">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lnSpc>
                <a:spcPct val="90000"/>
              </a:lnSpc>
              <a:spcBef>
                <a:spcPct val="50000"/>
              </a:spcBef>
            </a:pPr>
            <a:r>
              <a:rPr lang="en-US" altLang="en-US" sz="1400">
                <a:solidFill>
                  <a:srgbClr val="000000"/>
                </a:solidFill>
                <a:latin typeface="Helvetica" panose="020B0604020202020204" pitchFamily="34" charset="0"/>
              </a:rPr>
              <a:t>Summary</a:t>
            </a:r>
          </a:p>
          <a:p>
            <a:pPr eaLnBrk="1" hangingPunct="1">
              <a:lnSpc>
                <a:spcPct val="90000"/>
              </a:lnSpc>
              <a:spcBef>
                <a:spcPct val="50000"/>
              </a:spcBef>
            </a:pPr>
            <a:r>
              <a:rPr lang="en-US" altLang="en-US" sz="1400" u="sng">
                <a:solidFill>
                  <a:srgbClr val="000000"/>
                </a:solidFill>
                <a:latin typeface="Helvetica" panose="020B0604020202020204" pitchFamily="34" charset="0"/>
              </a:rPr>
              <a:t>Heading</a:t>
            </a:r>
            <a:r>
              <a:rPr lang="en-US" altLang="en-US" sz="1400">
                <a:solidFill>
                  <a:srgbClr val="000000"/>
                </a:solidFill>
                <a:latin typeface="Helvetica" panose="020B0604020202020204" pitchFamily="34" charset="0"/>
              </a:rPr>
              <a:t>.  Text.  </a:t>
            </a:r>
          </a:p>
          <a:p>
            <a:pPr eaLnBrk="1" hangingPunct="1">
              <a:lnSpc>
                <a:spcPct val="90000"/>
              </a:lnSpc>
              <a:spcBef>
                <a:spcPct val="50000"/>
              </a:spcBef>
            </a:pPr>
            <a:r>
              <a:rPr lang="en-US" altLang="en-US" sz="1400" u="sng">
                <a:solidFill>
                  <a:srgbClr val="000000"/>
                </a:solidFill>
                <a:latin typeface="Helvetica" panose="020B0604020202020204" pitchFamily="34" charset="0"/>
              </a:rPr>
              <a:t>Heading</a:t>
            </a:r>
            <a:r>
              <a:rPr lang="en-US" altLang="en-US" sz="1400">
                <a:solidFill>
                  <a:srgbClr val="000000"/>
                </a:solidFill>
                <a:latin typeface="Helvetica" panose="020B0604020202020204" pitchFamily="34" charset="0"/>
              </a:rPr>
              <a:t>.  Text.</a:t>
            </a:r>
          </a:p>
          <a:p>
            <a:pPr eaLnBrk="1" hangingPunct="1">
              <a:lnSpc>
                <a:spcPct val="90000"/>
              </a:lnSpc>
              <a:spcBef>
                <a:spcPct val="50000"/>
              </a:spcBef>
            </a:pPr>
            <a:r>
              <a:rPr lang="en-US" altLang="en-US" sz="1400" u="sng">
                <a:solidFill>
                  <a:srgbClr val="000000"/>
                </a:solidFill>
                <a:latin typeface="Helvetica" panose="020B0604020202020204" pitchFamily="34" charset="0"/>
              </a:rPr>
              <a:t>Heading</a:t>
            </a:r>
            <a:r>
              <a:rPr lang="en-US" altLang="en-US" sz="1400">
                <a:solidFill>
                  <a:srgbClr val="000000"/>
                </a:solidFill>
                <a:latin typeface="Helvetica" panose="020B0604020202020204" pitchFamily="34" charset="0"/>
              </a:rPr>
              <a:t>.  Text.</a:t>
            </a:r>
          </a:p>
          <a:p>
            <a:pPr eaLnBrk="1" hangingPunct="1">
              <a:lnSpc>
                <a:spcPct val="90000"/>
              </a:lnSpc>
              <a:spcBef>
                <a:spcPct val="50000"/>
              </a:spcBef>
            </a:pPr>
            <a:r>
              <a:rPr lang="en-US" altLang="en-US" sz="1400" u="sng">
                <a:solidFill>
                  <a:srgbClr val="000000"/>
                </a:solidFill>
                <a:latin typeface="Helvetica" panose="020B0604020202020204" pitchFamily="34" charset="0"/>
              </a:rPr>
              <a:t>Heading</a:t>
            </a:r>
            <a:r>
              <a:rPr lang="en-US" altLang="en-US" sz="1400">
                <a:solidFill>
                  <a:srgbClr val="000000"/>
                </a:solidFill>
                <a:latin typeface="Helvetica" panose="020B0604020202020204" pitchFamily="34" charset="0"/>
              </a:rPr>
              <a:t>.  Text.</a:t>
            </a:r>
          </a:p>
        </p:txBody>
      </p:sp>
      <p:sp>
        <p:nvSpPr>
          <p:cNvPr id="86020" name="Rectangle 1028">
            <a:extLst>
              <a:ext uri="{FF2B5EF4-FFF2-40B4-BE49-F238E27FC236}">
                <a16:creationId xmlns:a16="http://schemas.microsoft.com/office/drawing/2014/main" id="{39656C6B-F35A-CA84-8BD1-E85F99569A86}"/>
              </a:ext>
            </a:extLst>
          </p:cNvPr>
          <p:cNvSpPr>
            <a:spLocks noChangeArrowheads="1"/>
          </p:cNvSpPr>
          <p:nvPr/>
        </p:nvSpPr>
        <p:spPr bwMode="auto">
          <a:xfrm>
            <a:off x="3867150" y="336550"/>
            <a:ext cx="2854325" cy="1062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7" tIns="44450" rIns="90487" bIns="44450">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lnSpc>
                <a:spcPct val="90000"/>
              </a:lnSpc>
              <a:spcBef>
                <a:spcPct val="50000"/>
              </a:spcBef>
            </a:pPr>
            <a:r>
              <a:rPr lang="en-US" altLang="en-US" sz="1400">
                <a:solidFill>
                  <a:srgbClr val="000000"/>
                </a:solidFill>
                <a:latin typeface="Helvetica" panose="020B0604020202020204" pitchFamily="34" charset="0"/>
              </a:rPr>
              <a:t>Use this space for overall reminders or special tips linked to the slide or occasion.  Simply select this text and replace it with your own reminders.</a:t>
            </a:r>
          </a:p>
        </p:txBody>
      </p:sp>
      <p:sp>
        <p:nvSpPr>
          <p:cNvPr id="86021" name="Notes Placeholder 1">
            <a:extLst>
              <a:ext uri="{FF2B5EF4-FFF2-40B4-BE49-F238E27FC236}">
                <a16:creationId xmlns:a16="http://schemas.microsoft.com/office/drawing/2014/main" id="{9342CB7D-8926-AF7E-1649-158F046895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The most commonly outsourced activities include those related to benefits administration (e.g., flexible spending accounts, health plan eligibility status), relocation, and payroll. The major reasons that company executives choose to outsource human resource practices include cost savings, increased ability to recruit and manage talent, improved HR service quality, and protection of the company from potential lawsuits by standardizing processes such as selection and recruitment.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27FCC030-616F-CD5D-5F78-5F506431DA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491EBC6B-AAFF-097C-FAA3-11AD5516D7E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HRM is the most important lever for companies to gain a competitive advantage over both domestic and foreign competitors. HRM practices are directly related to companies’ success in meeting competitive challenges. </a:t>
            </a:r>
          </a:p>
        </p:txBody>
      </p:sp>
      <p:sp>
        <p:nvSpPr>
          <p:cNvPr id="87044" name="Slide Number Placeholder 3">
            <a:extLst>
              <a:ext uri="{FF2B5EF4-FFF2-40B4-BE49-F238E27FC236}">
                <a16:creationId xmlns:a16="http://schemas.microsoft.com/office/drawing/2014/main" id="{3C6334FE-AC71-48B2-2AD1-C4DA41942F2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AB4B171-8E7A-464F-B30E-DB9402EC18E6}" type="slidenum">
              <a:rPr lang="en-US" altLang="en-US" sz="1200"/>
              <a:pPr/>
              <a:t>15</a:t>
            </a:fld>
            <a:endParaRPr lang="en-US"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a:extLst>
              <a:ext uri="{FF2B5EF4-FFF2-40B4-BE49-F238E27FC236}">
                <a16:creationId xmlns:a16="http://schemas.microsoft.com/office/drawing/2014/main" id="{620D2CF4-3704-2D6A-CB81-50D24992BB2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7" name="Notes Placeholder 2">
            <a:extLst>
              <a:ext uri="{FF2B5EF4-FFF2-40B4-BE49-F238E27FC236}">
                <a16:creationId xmlns:a16="http://schemas.microsoft.com/office/drawing/2014/main" id="{4C9BA545-135F-BB51-2DC9-926A780812C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zh-MO">
                <a:cs typeface="Geneva" charset="0"/>
              </a:rPr>
              <a:t>HR professionals need to have the nine competencies shown in Figure 1.3 of the textbook. These are the most recent competencies developed by SHRM, based on a literature review, input from over 1,200 HR professionals, and a survey of over 32,000 respondents. The full version of the competency model, which can be found on the SHRM website (</a:t>
            </a:r>
            <a:r>
              <a:rPr lang="en-US" altLang="zh-MO">
                <a:cs typeface="Geneva" charset="0"/>
                <a:hlinkClick r:id="rId3"/>
              </a:rPr>
              <a:t>www.shrm.org</a:t>
            </a:r>
            <a:r>
              <a:rPr lang="en-US" altLang="zh-MO">
                <a:cs typeface="Geneva" charset="0"/>
              </a:rPr>
              <a:t>), provides more detailed information on the competencies, behaviors, and standards for proficiency for HR professionals at entry, mid, senior, and executive career stages. </a:t>
            </a:r>
          </a:p>
          <a:p>
            <a:endParaRPr lang="en-US" altLang="zh-MO">
              <a:cs typeface="Geneva" charset="0"/>
            </a:endParaRPr>
          </a:p>
          <a:p>
            <a:r>
              <a:rPr lang="en-US" altLang="zh-MO">
                <a:cs typeface="Geneva" charset="0"/>
              </a:rPr>
              <a:t>Source: Based on “SHRM Competency Model,” from shrm.org, accessed March 16, 2021.</a:t>
            </a:r>
          </a:p>
        </p:txBody>
      </p:sp>
      <p:sp>
        <p:nvSpPr>
          <p:cNvPr id="88068" name="Slide Number Placeholder 3">
            <a:extLst>
              <a:ext uri="{FF2B5EF4-FFF2-40B4-BE49-F238E27FC236}">
                <a16:creationId xmlns:a16="http://schemas.microsoft.com/office/drawing/2014/main" id="{6A0B6F73-C738-F31A-26BB-50210A6C67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FB948072-95A0-46DD-8757-AF53CA2CB1DA}" type="slidenum">
              <a:rPr lang="en-US" altLang="zh-MO" sz="1200"/>
              <a:pPr/>
              <a:t>16</a:t>
            </a:fld>
            <a:endParaRPr lang="en-US" altLang="zh-MO"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8F329CE0-B483-C574-5A18-11AA0209BDF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1" name="Notes Placeholder 2">
            <a:extLst>
              <a:ext uri="{FF2B5EF4-FFF2-40B4-BE49-F238E27FC236}">
                <a16:creationId xmlns:a16="http://schemas.microsoft.com/office/drawing/2014/main" id="{54419FBA-BB2B-F4BC-71BA-EF947820CF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zh-MO">
                <a:cs typeface="Geneva" charset="0"/>
              </a:rPr>
              <a:t>HR professionals need to have the nine competencies shown in Figure 1.3 of the textbook. These are the most recent competencies developed by SHRM, based on a literature review, input from over 1,200 HR professionals, and a survey of over 32,000 respondents. The full version of the competency model, which can be found on the SHRM website (</a:t>
            </a:r>
            <a:r>
              <a:rPr lang="en-US" altLang="zh-MO">
                <a:cs typeface="Geneva" charset="0"/>
                <a:hlinkClick r:id="rId3"/>
              </a:rPr>
              <a:t>www.shrm.org</a:t>
            </a:r>
            <a:r>
              <a:rPr lang="en-US" altLang="zh-MO">
                <a:cs typeface="Geneva" charset="0"/>
              </a:rPr>
              <a:t>), provides more detailed information on the competencies, behaviors, and standards for proficiency for HR professionals at entry, mid, senior, and executive career stages. </a:t>
            </a:r>
          </a:p>
          <a:p>
            <a:endParaRPr lang="en-US" altLang="zh-MO">
              <a:cs typeface="Geneva" charset="0"/>
            </a:endParaRPr>
          </a:p>
          <a:p>
            <a:r>
              <a:rPr lang="en-US" altLang="zh-MO">
                <a:cs typeface="Geneva" charset="0"/>
              </a:rPr>
              <a:t>Source: Based on “SHRM Competency Model,” from shrm.org, accessed March 16, 2021.</a:t>
            </a:r>
          </a:p>
        </p:txBody>
      </p:sp>
      <p:sp>
        <p:nvSpPr>
          <p:cNvPr id="89092" name="Slide Number Placeholder 3">
            <a:extLst>
              <a:ext uri="{FF2B5EF4-FFF2-40B4-BE49-F238E27FC236}">
                <a16:creationId xmlns:a16="http://schemas.microsoft.com/office/drawing/2014/main" id="{0532049B-608D-B860-5E1B-9E38F7B4EE0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C95E3DFA-0B80-4072-9A0D-B06AEF7C8F8B}" type="slidenum">
              <a:rPr lang="en-US" altLang="zh-MO" sz="1200"/>
              <a:pPr/>
              <a:t>17</a:t>
            </a:fld>
            <a:endParaRPr lang="en-US" altLang="zh-MO"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7FF22026-EDA6-3836-1ECB-D4B824B868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a:extLst>
              <a:ext uri="{FF2B5EF4-FFF2-40B4-BE49-F238E27FC236}">
                <a16:creationId xmlns:a16="http://schemas.microsoft.com/office/drawing/2014/main" id="{DE069AE7-D50C-EAC6-1D8B-8FFF7E9704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zh-MO">
                <a:cs typeface="Geneva" charset="0"/>
              </a:rPr>
              <a:t>HR professionals need to have the nine competencies shown in Figure 1.3 of the textbook. These are the most recent competencies developed by SHRM, based on a literature review, input from over 1,200 HR professionals, and a survey of over 32,000 respondents. The full version of the competency model, which can be found on the SHRM website (</a:t>
            </a:r>
            <a:r>
              <a:rPr lang="en-US" altLang="zh-MO">
                <a:cs typeface="Geneva" charset="0"/>
                <a:hlinkClick r:id="rId3"/>
              </a:rPr>
              <a:t>www.shrm.org</a:t>
            </a:r>
            <a:r>
              <a:rPr lang="en-US" altLang="zh-MO">
                <a:cs typeface="Geneva" charset="0"/>
              </a:rPr>
              <a:t>), provides more detailed information on the competencies, behaviors, and standards for proficiency for HR professionals at entry, mid, senior, and executive career stages. </a:t>
            </a:r>
          </a:p>
          <a:p>
            <a:endParaRPr lang="en-US" altLang="zh-MO">
              <a:cs typeface="Geneva" charset="0"/>
            </a:endParaRPr>
          </a:p>
          <a:p>
            <a:r>
              <a:rPr lang="en-US" altLang="zh-MO">
                <a:cs typeface="Geneva" charset="0"/>
              </a:rPr>
              <a:t>Source: Based on “SHRM Competency Model,” from shrm.org, accessed March 16, 2021.</a:t>
            </a:r>
          </a:p>
        </p:txBody>
      </p:sp>
      <p:sp>
        <p:nvSpPr>
          <p:cNvPr id="90116" name="Slide Number Placeholder 3">
            <a:extLst>
              <a:ext uri="{FF2B5EF4-FFF2-40B4-BE49-F238E27FC236}">
                <a16:creationId xmlns:a16="http://schemas.microsoft.com/office/drawing/2014/main" id="{58CA1C07-050F-C87C-5872-B0E9A221AF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A2BCCCE5-618D-4121-A6D9-08EC38D2BE1A}" type="slidenum">
              <a:rPr lang="en-US" altLang="zh-MO" sz="1200"/>
              <a:pPr/>
              <a:t>18</a:t>
            </a:fld>
            <a:endParaRPr lang="en-US" altLang="zh-MO"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252940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9239283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207540-EC7D-4791-806E-E644BF3314ED}" type="slidenum">
              <a:rPr lang="en-GB" smtClean="0"/>
              <a:t>21</a:t>
            </a:fld>
            <a:endParaRPr lang="en-GB"/>
          </a:p>
        </p:txBody>
      </p:sp>
    </p:spTree>
    <p:extLst>
      <p:ext uri="{BB962C8B-B14F-4D97-AF65-F5344CB8AC3E}">
        <p14:creationId xmlns:p14="http://schemas.microsoft.com/office/powerpoint/2010/main" val="35589652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58595B"/>
                </a:solidFill>
                <a:effectLst/>
                <a:latin typeface="Open Sans" panose="020B0606030504020204" pitchFamily="34" charset="0"/>
              </a:rPr>
              <a:t>Workforce planning can provide insights for organisations to go beyond merely reacting to circumstantial market events. It can offer market and industry intelligence and help organisations to focus on:</a:t>
            </a:r>
          </a:p>
          <a:p>
            <a:pPr algn="l">
              <a:buFont typeface="Arial" panose="020B0604020202020204" pitchFamily="34" charset="0"/>
              <a:buChar char="•"/>
            </a:pPr>
            <a:r>
              <a:rPr lang="en-GB" b="1" i="0" dirty="0">
                <a:solidFill>
                  <a:srgbClr val="58595B"/>
                </a:solidFill>
                <a:effectLst/>
                <a:latin typeface="Open Sans" panose="020B0606030504020204" pitchFamily="34" charset="0"/>
              </a:rPr>
              <a:t>reducing labour costs in favour of workforce deployment and flexibility</a:t>
            </a:r>
          </a:p>
          <a:p>
            <a:pPr algn="l">
              <a:buFont typeface="Arial" panose="020B0604020202020204" pitchFamily="34" charset="0"/>
              <a:buChar char="•"/>
            </a:pPr>
            <a:r>
              <a:rPr lang="en-GB" b="1" i="0" dirty="0">
                <a:solidFill>
                  <a:srgbClr val="58595B"/>
                </a:solidFill>
                <a:effectLst/>
                <a:latin typeface="Open Sans" panose="020B0606030504020204" pitchFamily="34" charset="0"/>
              </a:rPr>
              <a:t>responding to the needs of their customer base</a:t>
            </a:r>
          </a:p>
          <a:p>
            <a:pPr algn="l">
              <a:buFont typeface="Arial" panose="020B0604020202020204" pitchFamily="34" charset="0"/>
              <a:buChar char="•"/>
            </a:pPr>
            <a:r>
              <a:rPr lang="en-GB" b="1" i="0" dirty="0">
                <a:solidFill>
                  <a:srgbClr val="58595B"/>
                </a:solidFill>
                <a:effectLst/>
                <a:latin typeface="Open Sans" panose="020B0606030504020204" pitchFamily="34" charset="0"/>
              </a:rPr>
              <a:t>identifying skills gaps and areas of succession risk</a:t>
            </a:r>
          </a:p>
          <a:p>
            <a:pPr algn="l">
              <a:buFont typeface="Arial" panose="020B0604020202020204" pitchFamily="34" charset="0"/>
              <a:buChar char="•"/>
            </a:pPr>
            <a:r>
              <a:rPr lang="en-GB" b="1" i="0" dirty="0">
                <a:solidFill>
                  <a:srgbClr val="58595B"/>
                </a:solidFill>
                <a:effectLst/>
                <a:latin typeface="Open Sans" panose="020B0606030504020204" pitchFamily="34" charset="0"/>
              </a:rPr>
              <a:t>relevant strategies for talent management and people development</a:t>
            </a:r>
          </a:p>
          <a:p>
            <a:pPr algn="l">
              <a:buFont typeface="Arial" panose="020B0604020202020204" pitchFamily="34" charset="0"/>
              <a:buChar char="•"/>
            </a:pPr>
            <a:r>
              <a:rPr lang="en-GB" b="1" i="0" dirty="0">
                <a:solidFill>
                  <a:srgbClr val="58595B"/>
                </a:solidFill>
                <a:effectLst/>
                <a:latin typeface="Open Sans" panose="020B0606030504020204" pitchFamily="34" charset="0"/>
              </a:rPr>
              <a:t>targeting specific and identified inefficiencies</a:t>
            </a:r>
          </a:p>
          <a:p>
            <a:pPr algn="l">
              <a:buFont typeface="Arial" panose="020B0604020202020204" pitchFamily="34" charset="0"/>
              <a:buChar char="•"/>
            </a:pPr>
            <a:r>
              <a:rPr lang="en-GB" b="1" i="0" dirty="0">
                <a:solidFill>
                  <a:srgbClr val="58595B"/>
                </a:solidFill>
                <a:effectLst/>
                <a:latin typeface="Open Sans" panose="020B0606030504020204" pitchFamily="34" charset="0"/>
              </a:rPr>
              <a:t>employee retention initiatives</a:t>
            </a:r>
          </a:p>
          <a:p>
            <a:pPr algn="l">
              <a:buFont typeface="Arial" panose="020B0604020202020204" pitchFamily="34" charset="0"/>
              <a:buChar char="•"/>
            </a:pPr>
            <a:r>
              <a:rPr lang="en-GB" b="1" i="0" dirty="0">
                <a:solidFill>
                  <a:srgbClr val="58595B"/>
                </a:solidFill>
                <a:effectLst/>
                <a:latin typeface="Open Sans" panose="020B0606030504020204" pitchFamily="34" charset="0"/>
              </a:rPr>
              <a:t>improving the quality of outputs</a:t>
            </a:r>
          </a:p>
          <a:p>
            <a:pPr algn="l">
              <a:buFont typeface="Arial" panose="020B0604020202020204" pitchFamily="34" charset="0"/>
              <a:buChar char="•"/>
            </a:pPr>
            <a:r>
              <a:rPr lang="en-GB" b="1" i="0" dirty="0">
                <a:solidFill>
                  <a:srgbClr val="58595B"/>
                </a:solidFill>
                <a:effectLst/>
                <a:latin typeface="Open Sans" panose="020B0606030504020204" pitchFamily="34" charset="0"/>
              </a:rPr>
              <a:t>improving work–life balance</a:t>
            </a:r>
          </a:p>
          <a:p>
            <a:pPr algn="l">
              <a:buFont typeface="Arial" panose="020B0604020202020204" pitchFamily="34" charset="0"/>
              <a:buChar char="•"/>
            </a:pPr>
            <a:r>
              <a:rPr lang="en-GB" b="1" i="0" dirty="0">
                <a:solidFill>
                  <a:srgbClr val="58595B"/>
                </a:solidFill>
                <a:effectLst/>
                <a:latin typeface="Open Sans" panose="020B0606030504020204" pitchFamily="34" charset="0"/>
              </a:rPr>
              <a:t>recruitment and training responses to changes in the education system.</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18292817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9642429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28880540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41167036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2288555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40743351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5223B"/>
                </a:solidFill>
                <a:effectLst/>
                <a:latin typeface="DM Sans" panose="020F0502020204030204" pitchFamily="2" charset="0"/>
              </a:rPr>
              <a:t>1. Digital Onboarding</a:t>
            </a:r>
          </a:p>
          <a:p>
            <a:pPr algn="l"/>
            <a:r>
              <a:rPr lang="en-GB" b="0" i="0" dirty="0">
                <a:solidFill>
                  <a:srgbClr val="25223B"/>
                </a:solidFill>
                <a:effectLst/>
                <a:latin typeface="DM Sans" panose="020F0502020204030204" pitchFamily="2" charset="0"/>
              </a:rPr>
              <a:t>Many thousands of workers have never set foot in company offices, having been hired after the start of the pandemic. And the increasing prevalence of hybrid and remote work will make this an ongoing challenge.</a:t>
            </a:r>
          </a:p>
          <a:p>
            <a:pPr algn="l"/>
            <a:r>
              <a:rPr lang="en-GB" b="0" i="0" dirty="0">
                <a:solidFill>
                  <a:srgbClr val="25223B"/>
                </a:solidFill>
                <a:effectLst/>
                <a:latin typeface="DM Sans" panose="020F0502020204030204" pitchFamily="2" charset="0"/>
              </a:rPr>
              <a:t>What used to involve a couple of anxious days as new hires get to know the people and the culture at their new job has, in some places, been replaced by an ongoing feeling of disconnect from the company and culture of their employer.</a:t>
            </a:r>
          </a:p>
          <a:p>
            <a:endParaRPr lang="en-GB" dirty="0"/>
          </a:p>
          <a:p>
            <a:pPr algn="l"/>
            <a:r>
              <a:rPr lang="en-GB" b="1" i="0" dirty="0">
                <a:solidFill>
                  <a:srgbClr val="25223B"/>
                </a:solidFill>
                <a:effectLst/>
                <a:latin typeface="DM Sans" pitchFamily="2" charset="0"/>
              </a:rPr>
              <a:t>2. Employee Self-Service Portals</a:t>
            </a:r>
          </a:p>
          <a:p>
            <a:pPr algn="l"/>
            <a:r>
              <a:rPr lang="en-GB" b="0" i="0" dirty="0">
                <a:solidFill>
                  <a:srgbClr val="25223B"/>
                </a:solidFill>
                <a:effectLst/>
                <a:latin typeface="DM Sans" pitchFamily="2" charset="0"/>
              </a:rPr>
              <a:t>According to a</a:t>
            </a:r>
            <a:r>
              <a:rPr lang="en-GB" b="0" i="0" u="none" strike="noStrike" dirty="0">
                <a:solidFill>
                  <a:srgbClr val="FF6B18"/>
                </a:solidFill>
                <a:effectLst/>
                <a:latin typeface="DM Sans" pitchFamily="2" charset="0"/>
                <a:hlinkClick r:id="rId3"/>
              </a:rPr>
              <a:t> McKinsey study</a:t>
            </a:r>
            <a:r>
              <a:rPr lang="en-GB" b="0" i="0" dirty="0">
                <a:solidFill>
                  <a:srgbClr val="25223B"/>
                </a:solidFill>
                <a:effectLst/>
                <a:latin typeface="DM Sans" pitchFamily="2" charset="0"/>
              </a:rPr>
              <a:t>, employees spend nearly an entire day per week looking for company information, including basic HR information.</a:t>
            </a:r>
          </a:p>
          <a:p>
            <a:pPr algn="l"/>
            <a:r>
              <a:rPr lang="en-GB" b="0" i="0" dirty="0">
                <a:solidFill>
                  <a:srgbClr val="25223B"/>
                </a:solidFill>
                <a:effectLst/>
                <a:latin typeface="DM Sans" pitchFamily="2" charset="0"/>
              </a:rPr>
              <a:t>“How much vacation time do I have?”</a:t>
            </a:r>
          </a:p>
          <a:p>
            <a:pPr algn="l"/>
            <a:r>
              <a:rPr lang="en-GB" b="0" i="0" dirty="0">
                <a:solidFill>
                  <a:srgbClr val="25223B"/>
                </a:solidFill>
                <a:effectLst/>
                <a:latin typeface="DM Sans" pitchFamily="2" charset="0"/>
              </a:rPr>
              <a:t>“Who do I alert when I need to be out sick?”</a:t>
            </a:r>
          </a:p>
          <a:p>
            <a:pPr algn="l"/>
            <a:endParaRPr lang="en-GB" b="0" i="0" dirty="0">
              <a:solidFill>
                <a:srgbClr val="25223B"/>
              </a:solidFill>
              <a:effectLst/>
              <a:latin typeface="DM Sans" pitchFamily="2" charset="0"/>
            </a:endParaRPr>
          </a:p>
          <a:p>
            <a:pPr algn="l"/>
            <a:r>
              <a:rPr lang="en-GB" b="1" i="0" dirty="0">
                <a:solidFill>
                  <a:srgbClr val="25223B"/>
                </a:solidFill>
                <a:effectLst/>
                <a:latin typeface="DM Sans" pitchFamily="2" charset="0"/>
              </a:rPr>
              <a:t>5. HR Chatbots</a:t>
            </a:r>
          </a:p>
          <a:p>
            <a:pPr algn="l"/>
            <a:r>
              <a:rPr lang="en-GB" b="0" i="0" dirty="0">
                <a:solidFill>
                  <a:srgbClr val="25223B"/>
                </a:solidFill>
                <a:effectLst/>
                <a:latin typeface="DM Sans" pitchFamily="2" charset="0"/>
              </a:rPr>
              <a:t>Even the most well-thought-out digital employee onboarding process and employee self-service portal won’t cover every possible question or concern of your workforce. But with HR chatbots, HR can create auto-response messages to instantly address some of the more frequently-asked questions and concerns. Chatbots can also asynchronously collect employee information as needed.</a:t>
            </a:r>
          </a:p>
          <a:p>
            <a:pPr algn="l"/>
            <a:endParaRPr lang="en-GB" b="0" i="0" dirty="0">
              <a:solidFill>
                <a:srgbClr val="25223B"/>
              </a:solidFill>
              <a:effectLst/>
              <a:latin typeface="DM Sans" pitchFamily="2" charset="0"/>
            </a:endParaRPr>
          </a:p>
          <a:p>
            <a:pPr algn="l"/>
            <a:endParaRPr lang="en-GB" b="0" i="0" dirty="0">
              <a:solidFill>
                <a:srgbClr val="25223B"/>
              </a:solidFill>
              <a:effectLst/>
              <a:latin typeface="DM Sans" pitchFamily="2" charset="0"/>
            </a:endParaRPr>
          </a:p>
          <a:p>
            <a:pPr algn="l"/>
            <a:r>
              <a:rPr lang="en-GB" b="1" i="0" dirty="0">
                <a:solidFill>
                  <a:srgbClr val="25223B"/>
                </a:solidFill>
                <a:effectLst/>
                <a:latin typeface="DM Sans" pitchFamily="2" charset="0"/>
              </a:rPr>
              <a:t>6. Recruiting Chatbots</a:t>
            </a:r>
          </a:p>
          <a:p>
            <a:pPr algn="l"/>
            <a:r>
              <a:rPr lang="en-GB" b="0" i="0" dirty="0">
                <a:solidFill>
                  <a:srgbClr val="25223B"/>
                </a:solidFill>
                <a:effectLst/>
                <a:latin typeface="DM Sans" pitchFamily="2" charset="0"/>
              </a:rPr>
              <a:t>With today’s fast pace of hiring, saving time for recruiters and applicants is a must. Today’s recruiting chatbots use AI to interpret conversational language sent by applicants and send replies, effectively taking over previously-manual tasks such as:</a:t>
            </a:r>
          </a:p>
          <a:p>
            <a:pPr algn="l">
              <a:buFont typeface="Arial" panose="020B0604020202020204" pitchFamily="34" charset="0"/>
              <a:buChar char="•"/>
            </a:pPr>
            <a:r>
              <a:rPr lang="en-GB" b="0" i="0" dirty="0">
                <a:solidFill>
                  <a:srgbClr val="25223B"/>
                </a:solidFill>
                <a:effectLst/>
                <a:latin typeface="DM Sans" pitchFamily="2" charset="0"/>
              </a:rPr>
              <a:t>Interview scheduling</a:t>
            </a:r>
          </a:p>
          <a:p>
            <a:pPr algn="l">
              <a:buFont typeface="Arial" panose="020B0604020202020204" pitchFamily="34" charset="0"/>
              <a:buChar char="•"/>
            </a:pPr>
            <a:r>
              <a:rPr lang="en-GB" b="0" i="0" dirty="0">
                <a:solidFill>
                  <a:srgbClr val="25223B"/>
                </a:solidFill>
                <a:effectLst/>
                <a:latin typeface="DM Sans" pitchFamily="2" charset="0"/>
              </a:rPr>
              <a:t>Collecting automated screening answers</a:t>
            </a:r>
          </a:p>
          <a:p>
            <a:pPr algn="l">
              <a:buFont typeface="Arial" panose="020B0604020202020204" pitchFamily="34" charset="0"/>
              <a:buChar char="•"/>
            </a:pPr>
            <a:r>
              <a:rPr lang="en-GB" b="0" i="0" dirty="0">
                <a:solidFill>
                  <a:srgbClr val="25223B"/>
                </a:solidFill>
                <a:effectLst/>
                <a:latin typeface="DM Sans" pitchFamily="2" charset="0"/>
              </a:rPr>
              <a:t>Providing answers to those visiting your career pages and directing them to a recruiter if appropriate</a:t>
            </a:r>
          </a:p>
          <a:p>
            <a:pPr algn="l">
              <a:buFont typeface="Arial" panose="020B0604020202020204" pitchFamily="34" charset="0"/>
              <a:buChar char="•"/>
            </a:pPr>
            <a:r>
              <a:rPr lang="en-GB" b="0" i="0" dirty="0">
                <a:solidFill>
                  <a:srgbClr val="25223B"/>
                </a:solidFill>
                <a:effectLst/>
                <a:latin typeface="DM Sans" pitchFamily="2" charset="0"/>
              </a:rPr>
              <a:t>Recruiting applicants via text – great for use at career fairs, in print ads, presentations, etc.</a:t>
            </a:r>
          </a:p>
          <a:p>
            <a:pPr algn="l">
              <a:buFont typeface="Arial" panose="020B0604020202020204" pitchFamily="34" charset="0"/>
              <a:buChar char="•"/>
            </a:pPr>
            <a:r>
              <a:rPr lang="en-GB" b="0" i="0" dirty="0">
                <a:solidFill>
                  <a:srgbClr val="25223B"/>
                </a:solidFill>
                <a:effectLst/>
                <a:latin typeface="DM Sans" pitchFamily="2" charset="0"/>
              </a:rPr>
              <a:t>Answering applicant questions regarding benefits, application status, etc.</a:t>
            </a:r>
          </a:p>
          <a:p>
            <a:pPr algn="l"/>
            <a:endParaRPr lang="en-GB" b="0" i="0" dirty="0">
              <a:solidFill>
                <a:srgbClr val="25223B"/>
              </a:solidFill>
              <a:effectLst/>
              <a:latin typeface="DM Sans" pitchFamily="2" charset="0"/>
            </a:endParaRPr>
          </a:p>
          <a:p>
            <a:pPr algn="l"/>
            <a:endParaRPr lang="en-GB" b="0" i="0" dirty="0">
              <a:solidFill>
                <a:srgbClr val="25223B"/>
              </a:solidFill>
              <a:effectLst/>
              <a:latin typeface="DM Sans" pitchFamily="2" charset="0"/>
            </a:endParaRPr>
          </a:p>
          <a:p>
            <a:pPr algn="l"/>
            <a:r>
              <a:rPr lang="en-GB" b="1" i="0" dirty="0">
                <a:solidFill>
                  <a:srgbClr val="25223B"/>
                </a:solidFill>
                <a:effectLst/>
                <a:latin typeface="DM Sans" pitchFamily="2" charset="0"/>
              </a:rPr>
              <a:t>7. Digital Adoption Platforms</a:t>
            </a:r>
          </a:p>
          <a:p>
            <a:pPr algn="l"/>
            <a:r>
              <a:rPr lang="en-GB" b="0" i="0" dirty="0">
                <a:solidFill>
                  <a:srgbClr val="25223B"/>
                </a:solidFill>
                <a:effectLst/>
                <a:latin typeface="DM Sans" pitchFamily="2" charset="0"/>
              </a:rPr>
              <a:t>Adopting new software can feel to employees like yet another hurdle to getting work done, but much of that hesitancy (and even an inclination to cling to old solutions) can be overcome when employees know they won’t have to figure it out on their own or face a long learning curve.</a:t>
            </a:r>
            <a:r>
              <a:rPr lang="en-GB" b="0" i="0" u="none" strike="noStrike" dirty="0">
                <a:solidFill>
                  <a:srgbClr val="FF6B18"/>
                </a:solidFill>
                <a:effectLst/>
                <a:latin typeface="DM Sans" pitchFamily="2" charset="0"/>
                <a:hlinkClick r:id="rId4"/>
              </a:rPr>
              <a:t> Digital adoption platforms</a:t>
            </a:r>
            <a:r>
              <a:rPr lang="en-GB" b="0" i="0" dirty="0">
                <a:solidFill>
                  <a:srgbClr val="25223B"/>
                </a:solidFill>
                <a:effectLst/>
                <a:latin typeface="DM Sans" pitchFamily="2" charset="0"/>
              </a:rPr>
              <a:t> provide an interactive way to learn on the job with step-by-step walkthroughs for the features your employees use the most.</a:t>
            </a:r>
          </a:p>
          <a:p>
            <a:pPr algn="l"/>
            <a:r>
              <a:rPr lang="en-GB" b="0" i="0" dirty="0">
                <a:solidFill>
                  <a:srgbClr val="25223B"/>
                </a:solidFill>
                <a:effectLst/>
                <a:latin typeface="DM Sans" pitchFamily="2" charset="0"/>
              </a:rPr>
              <a:t>They provide a way to </a:t>
            </a:r>
            <a:r>
              <a:rPr lang="en-GB" b="0" i="0" dirty="0" err="1">
                <a:solidFill>
                  <a:srgbClr val="25223B"/>
                </a:solidFill>
                <a:effectLst/>
                <a:latin typeface="DM Sans" pitchFamily="2" charset="0"/>
              </a:rPr>
              <a:t>analyze</a:t>
            </a:r>
            <a:r>
              <a:rPr lang="en-GB" b="0" i="0" dirty="0">
                <a:solidFill>
                  <a:srgbClr val="25223B"/>
                </a:solidFill>
                <a:effectLst/>
                <a:latin typeface="DM Sans" pitchFamily="2" charset="0"/>
              </a:rPr>
              <a:t> usage, automate processes, and improve user experience. Spot a workflow that typically leads to drop-off? Create a new tooltip or video to help employees get unstuck.</a:t>
            </a:r>
          </a:p>
          <a:p>
            <a:pPr algn="l"/>
            <a:endParaRPr lang="en-GB" b="0" i="0" dirty="0">
              <a:solidFill>
                <a:srgbClr val="25223B"/>
              </a:solidFill>
              <a:effectLst/>
              <a:latin typeface="DM Sans" pitchFamily="2" charset="0"/>
            </a:endParaRPr>
          </a:p>
          <a:p>
            <a:pPr algn="l"/>
            <a:endParaRPr lang="en-GB" b="0" i="0" dirty="0">
              <a:solidFill>
                <a:srgbClr val="25223B"/>
              </a:solidFill>
              <a:effectLst/>
              <a:latin typeface="DM Sans" pitchFamily="2" charset="0"/>
            </a:endParaRPr>
          </a:p>
          <a:p>
            <a:pPr algn="l"/>
            <a:endParaRPr lang="en-GB" b="0" i="0" dirty="0">
              <a:solidFill>
                <a:srgbClr val="25223B"/>
              </a:solidFill>
              <a:effectLst/>
              <a:latin typeface="DM Sans" pitchFamily="2" charset="0"/>
            </a:endParaRPr>
          </a:p>
          <a:p>
            <a:pPr algn="l"/>
            <a:r>
              <a:rPr lang="en-GB" b="1" i="0" dirty="0">
                <a:solidFill>
                  <a:srgbClr val="25223B"/>
                </a:solidFill>
                <a:effectLst/>
                <a:latin typeface="DM Sans" pitchFamily="2" charset="0"/>
              </a:rPr>
              <a:t>3. People Analytics</a:t>
            </a:r>
          </a:p>
          <a:p>
            <a:pPr algn="l"/>
            <a:r>
              <a:rPr lang="en-GB" b="0" i="0" dirty="0">
                <a:solidFill>
                  <a:srgbClr val="25223B"/>
                </a:solidFill>
                <a:effectLst/>
                <a:latin typeface="DM Sans" pitchFamily="2" charset="0"/>
              </a:rPr>
              <a:t>People analytics is the application of data-driven decision-making to HR processes with the goal of improving employee productivity, engagement, and performance. Organizations use people analytics to make better decisions about talent management, employee retention, succession planning, and even recruiting.</a:t>
            </a:r>
          </a:p>
          <a:p>
            <a:pPr algn="l"/>
            <a:r>
              <a:rPr lang="en-GB" b="0" i="0" dirty="0">
                <a:solidFill>
                  <a:srgbClr val="25223B"/>
                </a:solidFill>
                <a:effectLst/>
                <a:latin typeface="DM Sans" pitchFamily="2" charset="0"/>
              </a:rPr>
              <a:t>And while the word “analytics” might not bring to mind humanity and culture, these are still at the </a:t>
            </a:r>
            <a:r>
              <a:rPr lang="en-GB" b="0" i="0" dirty="0" err="1">
                <a:solidFill>
                  <a:srgbClr val="25223B"/>
                </a:solidFill>
                <a:effectLst/>
                <a:latin typeface="DM Sans" pitchFamily="2" charset="0"/>
              </a:rPr>
              <a:t>center</a:t>
            </a:r>
            <a:r>
              <a:rPr lang="en-GB" b="0" i="0" dirty="0">
                <a:solidFill>
                  <a:srgbClr val="25223B"/>
                </a:solidFill>
                <a:effectLst/>
                <a:latin typeface="DM Sans" pitchFamily="2" charset="0"/>
              </a:rPr>
              <a:t> of this HR digital transformation. You’ll use the data you collect to help your employees succeed and to feel more fulfilled in their work.</a:t>
            </a:r>
          </a:p>
          <a:p>
            <a:pPr algn="l"/>
            <a:endParaRPr lang="en-GB" b="0" i="0" dirty="0">
              <a:solidFill>
                <a:srgbClr val="25223B"/>
              </a:solidFill>
              <a:effectLst/>
              <a:latin typeface="DM Sans" pitchFamily="2" charset="0"/>
            </a:endParaRPr>
          </a:p>
          <a:p>
            <a:pPr algn="l"/>
            <a:endParaRPr lang="en-GB" b="0" i="0" dirty="0">
              <a:solidFill>
                <a:srgbClr val="25223B"/>
              </a:solidFill>
              <a:effectLst/>
              <a:latin typeface="DM Sans" pitchFamily="2" charset="0"/>
            </a:endParaRPr>
          </a:p>
          <a:p>
            <a:pPr algn="l"/>
            <a:r>
              <a:rPr lang="en-GB" b="1" i="0" dirty="0">
                <a:solidFill>
                  <a:srgbClr val="25223B"/>
                </a:solidFill>
                <a:effectLst/>
                <a:latin typeface="DM Sans" pitchFamily="2" charset="0"/>
              </a:rPr>
              <a:t>4. AI-Powered Applicant Tracking Systems</a:t>
            </a:r>
          </a:p>
          <a:p>
            <a:pPr algn="l"/>
            <a:r>
              <a:rPr lang="en-GB" b="0" i="0" dirty="0">
                <a:solidFill>
                  <a:srgbClr val="25223B"/>
                </a:solidFill>
                <a:effectLst/>
                <a:latin typeface="DM Sans" pitchFamily="2" charset="0"/>
              </a:rPr>
              <a:t>Job listings generate</a:t>
            </a:r>
            <a:r>
              <a:rPr lang="en-GB" b="0" i="0" u="none" strike="noStrike" dirty="0">
                <a:solidFill>
                  <a:srgbClr val="FF6B18"/>
                </a:solidFill>
                <a:effectLst/>
                <a:latin typeface="DM Sans" pitchFamily="2" charset="0"/>
                <a:hlinkClick r:id="rId5"/>
              </a:rPr>
              <a:t> an average of 250 applications with as many as 88% from unqualified candidates</a:t>
            </a:r>
            <a:r>
              <a:rPr lang="en-GB" b="0" i="0" dirty="0">
                <a:solidFill>
                  <a:srgbClr val="25223B"/>
                </a:solidFill>
                <a:effectLst/>
                <a:latin typeface="DM Sans" pitchFamily="2" charset="0"/>
              </a:rPr>
              <a:t>. Screening of resumes alone is estimated to take around 23 hours PER HIRE.</a:t>
            </a:r>
          </a:p>
          <a:p>
            <a:pPr algn="l"/>
            <a:r>
              <a:rPr lang="en-GB" b="0" i="0" dirty="0">
                <a:solidFill>
                  <a:srgbClr val="25223B"/>
                </a:solidFill>
                <a:effectLst/>
                <a:latin typeface="DM Sans" pitchFamily="2" charset="0"/>
              </a:rPr>
              <a:t>It’s no wonder then, that many larger companies have implemented AI-powered applicant tracking systems (ATS). In a competitive market, where so many are changing jobs, no one can afford to miss a good candidate because they’re manually sorting through so many that aren’t qualified.</a:t>
            </a:r>
          </a:p>
          <a:p>
            <a:pPr algn="l"/>
            <a:r>
              <a:rPr lang="en-GB" b="0" i="0" dirty="0">
                <a:solidFill>
                  <a:srgbClr val="25223B"/>
                </a:solidFill>
                <a:effectLst/>
                <a:latin typeface="DM Sans" pitchFamily="2" charset="0"/>
              </a:rPr>
              <a:t>AI-Powered applicant tracking systems use pre-programmed filters based on keywords, skills, years of experience, education, etc. to remove unqualified applicants from the process before any human sees the application.</a:t>
            </a:r>
          </a:p>
          <a:p>
            <a:pPr algn="l"/>
            <a:endParaRPr lang="en-GB" b="0" i="0" dirty="0">
              <a:solidFill>
                <a:srgbClr val="25223B"/>
              </a:solidFill>
              <a:effectLst/>
              <a:latin typeface="DM Sans" pitchFamily="2" charset="0"/>
            </a:endParaRPr>
          </a:p>
          <a:p>
            <a:pPr algn="l"/>
            <a:r>
              <a:rPr lang="en-GB" b="0" i="0" dirty="0">
                <a:solidFill>
                  <a:srgbClr val="25223B"/>
                </a:solidFill>
                <a:effectLst/>
                <a:latin typeface="DM Sans" pitchFamily="2" charset="0"/>
              </a:rPr>
              <a:t>“How can I get a copy of my W-2 from two years ago?”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32</a:t>
            </a:fld>
            <a:endParaRPr lang="en-US"/>
          </a:p>
        </p:txBody>
      </p:sp>
    </p:spTree>
    <p:extLst>
      <p:ext uri="{BB962C8B-B14F-4D97-AF65-F5344CB8AC3E}">
        <p14:creationId xmlns:p14="http://schemas.microsoft.com/office/powerpoint/2010/main" val="3665208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33</a:t>
            </a:fld>
            <a:endParaRPr lang="en-US"/>
          </a:p>
        </p:txBody>
      </p:sp>
    </p:spTree>
    <p:extLst>
      <p:ext uri="{BB962C8B-B14F-4D97-AF65-F5344CB8AC3E}">
        <p14:creationId xmlns:p14="http://schemas.microsoft.com/office/powerpoint/2010/main" val="42452351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27006559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200" b="1" u="sng" dirty="0">
                <a:effectLst/>
                <a:latin typeface="Arial" panose="020B0604020202020204" pitchFamily="34" charset="0"/>
                <a:ea typeface="Calibri" panose="020F0502020204030204" pitchFamily="34" charset="0"/>
              </a:rPr>
              <a:t>Essay - 2000 words (+/- 10%)</a:t>
            </a:r>
            <a:endParaRPr lang="en-GB" sz="11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200" b="1" u="none" strike="noStrike" dirty="0">
                <a:effectLst/>
                <a:latin typeface="Arial" panose="020B0604020202020204" pitchFamily="34" charset="0"/>
                <a:ea typeface="Calibri" panose="020F0502020204030204" pitchFamily="34" charset="0"/>
              </a:rPr>
              <a:t> </a:t>
            </a:r>
            <a:endParaRPr lang="en-GB" sz="1100" dirty="0">
              <a:effectLst/>
              <a:latin typeface="Calibri" panose="020F0502020204030204" pitchFamily="34" charset="0"/>
              <a:ea typeface="Calibri" panose="020F0502020204030204" pitchFamily="34" charset="0"/>
            </a:endParaRPr>
          </a:p>
          <a:p>
            <a:pPr algn="ctr">
              <a:lnSpc>
                <a:spcPct val="150000"/>
              </a:lnSpc>
              <a:spcAft>
                <a:spcPts val="1000"/>
              </a:spcAft>
            </a:pPr>
            <a:r>
              <a:rPr lang="en-GB" sz="1200" b="1" u="sng" dirty="0">
                <a:effectLst/>
                <a:latin typeface="Arial" panose="020B0604020202020204" pitchFamily="34" charset="0"/>
                <a:ea typeface="Calibri" panose="020F0502020204030204" pitchFamily="34" charset="0"/>
              </a:rPr>
              <a:t>How to retain and engage employees throughout the employee lifecycle</a:t>
            </a:r>
            <a:endParaRPr lang="en-GB" sz="11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200" b="1" dirty="0">
                <a:effectLst/>
                <a:latin typeface="Arial" panose="020B0604020202020204" pitchFamily="34" charset="0"/>
                <a:ea typeface="Calibri" panose="020F0502020204030204" pitchFamily="34" charset="0"/>
              </a:rPr>
              <a:t> </a:t>
            </a:r>
            <a:endParaRPr lang="en-GB" sz="11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200" b="1" u="sng" dirty="0">
                <a:effectLst/>
                <a:latin typeface="Arial" panose="020B0604020202020204" pitchFamily="34" charset="0"/>
                <a:ea typeface="Calibri" panose="020F0502020204030204" pitchFamily="34" charset="0"/>
              </a:rPr>
              <a:t>Background</a:t>
            </a:r>
            <a:endParaRPr lang="en-GB" sz="11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200" dirty="0">
                <a:effectLst/>
                <a:latin typeface="Arial" panose="020B0604020202020204" pitchFamily="34" charset="0"/>
                <a:ea typeface="Calibri" panose="020F0502020204030204" pitchFamily="34" charset="0"/>
              </a:rPr>
              <a:t> </a:t>
            </a:r>
            <a:endParaRPr lang="en-GB" sz="11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200" dirty="0">
                <a:effectLst/>
                <a:latin typeface="Arial" panose="020B0604020202020204" pitchFamily="34" charset="0"/>
                <a:ea typeface="Calibri" panose="020F0502020204030204" pitchFamily="34" charset="0"/>
              </a:rPr>
              <a:t>Carry out research and critically evaluate what the human resource department in a large hotel must carry out to manage and develop talent throughout the employee lifecycle within the company. </a:t>
            </a:r>
            <a:endParaRPr lang="en-GB" sz="1100" dirty="0">
              <a:effectLst/>
              <a:latin typeface="Calibri" panose="020F0502020204030204" pitchFamily="34" charset="0"/>
              <a:ea typeface="Calibri" panose="020F0502020204030204" pitchFamily="34" charset="0"/>
            </a:endParaRPr>
          </a:p>
          <a:p>
            <a:pPr algn="just">
              <a:lnSpc>
                <a:spcPct val="150000"/>
              </a:lnSpc>
            </a:pPr>
            <a:r>
              <a:rPr lang="en-GB" sz="1200" b="1" u="sng" dirty="0">
                <a:effectLst/>
                <a:latin typeface="Arial" panose="020B0604020202020204" pitchFamily="34" charset="0"/>
                <a:ea typeface="Times New Roman" panose="02020603050405020304" pitchFamily="18" charset="0"/>
              </a:rPr>
              <a:t>Consider:</a:t>
            </a:r>
            <a:endParaRPr lang="en-GB" sz="1200" dirty="0">
              <a:effectLst/>
              <a:latin typeface="Arial Unicode MS"/>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The role of human resources in managing and developing talent</a:t>
            </a:r>
            <a:endParaRPr lang="en-GB" sz="1200" dirty="0">
              <a:effectLst/>
              <a:latin typeface="Arial Unicode MS"/>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The importance of managing and developing talent</a:t>
            </a:r>
            <a:endParaRPr lang="en-GB" sz="1200" dirty="0">
              <a:effectLst/>
              <a:latin typeface="Arial Unicode MS"/>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The employee lifecycle: </a:t>
            </a:r>
            <a:endParaRPr lang="en-GB" sz="1200" dirty="0">
              <a:effectLst/>
              <a:latin typeface="Arial Unicode MS"/>
            </a:endParaRPr>
          </a:p>
          <a:p>
            <a:pPr marL="742950" lvl="1" indent="-285750" algn="just">
              <a:lnSpc>
                <a:spcPct val="150000"/>
              </a:lnSpc>
              <a:buFont typeface="Courier New" panose="02070309020205020404" pitchFamily="49" charset="0"/>
              <a:buChar char="o"/>
            </a:pPr>
            <a:r>
              <a:rPr lang="en-GB" sz="1200" dirty="0">
                <a:effectLst/>
                <a:latin typeface="Arial" panose="020B0604020202020204" pitchFamily="34" charset="0"/>
                <a:ea typeface="Times New Roman" panose="02020603050405020304" pitchFamily="18" charset="0"/>
              </a:rPr>
              <a:t>Attraction</a:t>
            </a:r>
            <a:endParaRPr lang="en-GB" sz="1200" dirty="0">
              <a:effectLst/>
              <a:latin typeface="Arial Unicode MS"/>
            </a:endParaRPr>
          </a:p>
          <a:p>
            <a:pPr marL="742950" lvl="1" indent="-285750" algn="just">
              <a:lnSpc>
                <a:spcPct val="150000"/>
              </a:lnSpc>
              <a:buFont typeface="Courier New" panose="02070309020205020404" pitchFamily="49" charset="0"/>
              <a:buChar char="o"/>
            </a:pPr>
            <a:r>
              <a:rPr lang="en-GB" sz="1200" dirty="0">
                <a:effectLst/>
                <a:latin typeface="Arial" panose="020B0604020202020204" pitchFamily="34" charset="0"/>
                <a:ea typeface="Times New Roman" panose="02020603050405020304" pitchFamily="18" charset="0"/>
              </a:rPr>
              <a:t>Recruitment</a:t>
            </a:r>
            <a:endParaRPr lang="en-GB" sz="1200" dirty="0">
              <a:effectLst/>
              <a:latin typeface="Arial Unicode MS"/>
            </a:endParaRPr>
          </a:p>
          <a:p>
            <a:pPr marL="742950" lvl="1" indent="-285750" algn="just">
              <a:lnSpc>
                <a:spcPct val="150000"/>
              </a:lnSpc>
              <a:buFont typeface="Courier New" panose="02070309020205020404" pitchFamily="49" charset="0"/>
              <a:buChar char="o"/>
            </a:pPr>
            <a:r>
              <a:rPr lang="en-GB" sz="1200" dirty="0">
                <a:effectLst/>
                <a:latin typeface="Arial" panose="020B0604020202020204" pitchFamily="34" charset="0"/>
                <a:ea typeface="Times New Roman" panose="02020603050405020304" pitchFamily="18" charset="0"/>
              </a:rPr>
              <a:t>Onboarding </a:t>
            </a:r>
            <a:endParaRPr lang="en-GB" sz="1200" dirty="0">
              <a:effectLst/>
              <a:latin typeface="Arial Unicode MS"/>
            </a:endParaRPr>
          </a:p>
          <a:p>
            <a:pPr marL="742950" lvl="1" indent="-285750" algn="just">
              <a:lnSpc>
                <a:spcPct val="150000"/>
              </a:lnSpc>
              <a:buFont typeface="Courier New" panose="02070309020205020404" pitchFamily="49" charset="0"/>
              <a:buChar char="o"/>
            </a:pPr>
            <a:r>
              <a:rPr lang="en-GB" sz="1200" dirty="0">
                <a:effectLst/>
                <a:latin typeface="Arial" panose="020B0604020202020204" pitchFamily="34" charset="0"/>
                <a:ea typeface="Times New Roman" panose="02020603050405020304" pitchFamily="18" charset="0"/>
              </a:rPr>
              <a:t>Development</a:t>
            </a:r>
            <a:endParaRPr lang="en-GB" sz="1200" dirty="0">
              <a:effectLst/>
              <a:latin typeface="Arial Unicode MS"/>
            </a:endParaRPr>
          </a:p>
          <a:p>
            <a:pPr marL="742950" lvl="1" indent="-285750" algn="just">
              <a:lnSpc>
                <a:spcPct val="150000"/>
              </a:lnSpc>
              <a:buFont typeface="Courier New" panose="02070309020205020404" pitchFamily="49" charset="0"/>
              <a:buChar char="o"/>
            </a:pPr>
            <a:r>
              <a:rPr lang="en-GB" sz="1200" dirty="0">
                <a:effectLst/>
                <a:latin typeface="Arial" panose="020B0604020202020204" pitchFamily="34" charset="0"/>
                <a:ea typeface="Times New Roman" panose="02020603050405020304" pitchFamily="18" charset="0"/>
              </a:rPr>
              <a:t>Retention</a:t>
            </a:r>
            <a:endParaRPr lang="en-GB" sz="1200" dirty="0">
              <a:effectLst/>
              <a:latin typeface="Arial Unicode MS"/>
            </a:endParaRPr>
          </a:p>
          <a:p>
            <a:pPr marL="742950" lvl="1" indent="-285750" algn="just">
              <a:lnSpc>
                <a:spcPct val="150000"/>
              </a:lnSpc>
              <a:buFont typeface="Courier New" panose="02070309020205020404" pitchFamily="49" charset="0"/>
              <a:buChar char="o"/>
            </a:pPr>
            <a:r>
              <a:rPr lang="en-GB" sz="1200" dirty="0">
                <a:effectLst/>
                <a:latin typeface="Arial" panose="020B0604020202020204" pitchFamily="34" charset="0"/>
                <a:ea typeface="Times New Roman" panose="02020603050405020304" pitchFamily="18" charset="0"/>
              </a:rPr>
              <a:t>Separation</a:t>
            </a:r>
            <a:endParaRPr lang="en-GB" sz="1200" dirty="0">
              <a:effectLst/>
              <a:latin typeface="Arial Unicode MS"/>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Provide examples of how you could benefit team/organisational performance </a:t>
            </a:r>
            <a:endParaRPr lang="en-GB" sz="1200" dirty="0">
              <a:effectLst/>
              <a:latin typeface="Arial Unicode MS"/>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Provide best practice industry examples</a:t>
            </a:r>
            <a:endParaRPr lang="en-GB" sz="1200" dirty="0">
              <a:effectLst/>
              <a:latin typeface="Arial Unicode MS"/>
            </a:endParaRPr>
          </a:p>
          <a:p>
            <a:pPr marL="228600" algn="just">
              <a:lnSpc>
                <a:spcPct val="150000"/>
              </a:lnSpc>
              <a:spcAft>
                <a:spcPts val="1000"/>
              </a:spcAft>
            </a:pPr>
            <a:r>
              <a:rPr lang="en-GB" sz="1200" dirty="0">
                <a:effectLst/>
                <a:latin typeface="Arial" panose="020B0604020202020204" pitchFamily="34" charset="0"/>
                <a:ea typeface="Times New Roman" panose="02020603050405020304" pitchFamily="18" charset="0"/>
              </a:rPr>
              <a:t>You should structure your work as an </a:t>
            </a:r>
            <a:r>
              <a:rPr lang="en-GB" sz="1200" b="1" dirty="0">
                <a:effectLst/>
                <a:latin typeface="Arial" panose="020B0604020202020204" pitchFamily="34" charset="0"/>
                <a:ea typeface="Times New Roman" panose="02020603050405020304" pitchFamily="18" charset="0"/>
              </a:rPr>
              <a:t>ESSAY</a:t>
            </a:r>
            <a:r>
              <a:rPr lang="en-GB" sz="1200" dirty="0">
                <a:effectLst/>
                <a:latin typeface="Arial" panose="020B0604020202020204" pitchFamily="34" charset="0"/>
                <a:ea typeface="Times New Roman" panose="02020603050405020304" pitchFamily="18" charset="0"/>
              </a:rPr>
              <a:t> with an opening introduction (around 10% of your word count), where you will explain what the essay will be looking at, whilst also defining key terms appropriate for your essay. This will be followed by your main body (80% of your word count), where you will review the employee lifecycle and discuss how to engage the workforce throughout their tenure.</a:t>
            </a:r>
            <a:r>
              <a:rPr lang="en-GB" sz="1200" b="1" dirty="0">
                <a:effectLst/>
                <a:latin typeface="Arial" panose="020B0604020202020204" pitchFamily="34" charset="0"/>
                <a:ea typeface="Times New Roman" panose="02020603050405020304" pitchFamily="18" charset="0"/>
              </a:rPr>
              <a:t> </a:t>
            </a:r>
            <a:r>
              <a:rPr lang="en-GB" sz="1200" dirty="0">
                <a:effectLst/>
                <a:latin typeface="Arial" panose="020B0604020202020204" pitchFamily="34" charset="0"/>
                <a:ea typeface="Times New Roman" panose="02020603050405020304" pitchFamily="18" charset="0"/>
              </a:rPr>
              <a:t>This section will contain several paragraphs and should flow nicely from one section to the next (the golden thread). Conclude your essay with a closing paragraph (10% of your word count). The conclusion contains no new material. Summarise your findings, highlighting the benefits engagement within the hotel industry. </a:t>
            </a:r>
            <a:r>
              <a:rPr lang="en-GB" sz="1200">
                <a:effectLst/>
                <a:latin typeface="Arial" panose="020B0604020202020204" pitchFamily="34" charset="0"/>
                <a:ea typeface="Times New Roman" panose="02020603050405020304" pitchFamily="18" charset="0"/>
              </a:rPr>
              <a:t>As this is an essay, it must be structured accordingly with no section headings or contents page, each paragraph should flow nicely from one section to the next.</a:t>
            </a:r>
            <a:endParaRPr lang="en-GB" sz="1100">
              <a:effectLst/>
              <a:latin typeface="Calibri" panose="020F050202020403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36</a:t>
            </a:fld>
            <a:endParaRPr lang="en-US"/>
          </a:p>
        </p:txBody>
      </p:sp>
    </p:spTree>
    <p:extLst>
      <p:ext uri="{BB962C8B-B14F-4D97-AF65-F5344CB8AC3E}">
        <p14:creationId xmlns:p14="http://schemas.microsoft.com/office/powerpoint/2010/main" val="24073881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it very clear to students that if they submit the wrong type of assignment it will be an instant fail. </a:t>
            </a:r>
          </a:p>
          <a:p>
            <a:endParaRPr lang="en-GB" dirty="0"/>
          </a:p>
          <a:p>
            <a:endParaRPr lang="en-GB" dirty="0"/>
          </a:p>
          <a:p>
            <a:r>
              <a:rPr lang="en-GB" dirty="0">
                <a:hlinkClick r:id="rId3"/>
              </a:rPr>
              <a:t>Sample essay (une.edu.au)</a:t>
            </a:r>
            <a:endParaRPr lang="en-GB" dirty="0"/>
          </a:p>
          <a:p>
            <a:endParaRPr lang="en-GB" dirty="0"/>
          </a:p>
          <a:p>
            <a:r>
              <a:rPr lang="en-GB" dirty="0">
                <a:hlinkClick r:id="rId4"/>
              </a:rPr>
              <a:t>How To Write an Excellent Expository Essay: Expert Tips and Examples | </a:t>
            </a:r>
            <a:r>
              <a:rPr lang="en-GB">
                <a:hlinkClick r:id="rId4"/>
              </a:rPr>
              <a:t>YourDictionary</a:t>
            </a:r>
            <a:endParaRPr lang="en-GB"/>
          </a:p>
        </p:txBody>
      </p:sp>
      <p:sp>
        <p:nvSpPr>
          <p:cNvPr id="4" name="Slide Number Placeholder 3"/>
          <p:cNvSpPr>
            <a:spLocks noGrp="1"/>
          </p:cNvSpPr>
          <p:nvPr>
            <p:ph type="sldNum" sz="quarter" idx="5"/>
          </p:nvPr>
        </p:nvSpPr>
        <p:spPr/>
        <p:txBody>
          <a:bodyPr/>
          <a:lstStyle/>
          <a:p>
            <a:fld id="{EFB4D46B-BBE0-4474-A26D-45E0F7167BF9}" type="slidenum">
              <a:rPr lang="en-GB" smtClean="0"/>
              <a:t>37</a:t>
            </a:fld>
            <a:endParaRPr lang="en-GB"/>
          </a:p>
        </p:txBody>
      </p:sp>
    </p:spTree>
    <p:extLst>
      <p:ext uri="{BB962C8B-B14F-4D97-AF65-F5344CB8AC3E}">
        <p14:creationId xmlns:p14="http://schemas.microsoft.com/office/powerpoint/2010/main" val="22665233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chemeClr val="tx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Go through these slides with the students please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sng" dirty="0">
              <a:solidFill>
                <a:srgbClr val="0563C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dirty="0">
                <a:solidFill>
                  <a:srgbClr val="0563C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https://moodle.uwtsd.ac.uk/mod/scorm/player.php?a=1527&amp;currentorg=Referencing%3A_The_Basics_-_Harvard_ORG&amp;scoid=3172</a:t>
            </a:r>
            <a:r>
              <a:rPr lang="en-GB" sz="1800" u="sng" dirty="0">
                <a:solidFill>
                  <a:srgbClr val="000000"/>
                </a:solidFill>
                <a:effectLst/>
                <a:latin typeface="Arial" panose="020B0604020202020204" pitchFamily="34" charset="0"/>
                <a:ea typeface="Times New Roman" panose="02020603050405020304" pitchFamily="18" charset="0"/>
              </a:rPr>
              <a:t>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sng" dirty="0">
              <a:solidFill>
                <a:srgbClr val="000000"/>
              </a:solidFill>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ea typeface="Times New Roman" panose="02020603050405020304" pitchFamily="18" charset="0"/>
              </a:rPr>
              <a:t>At the end of last term, many students still struggled with referencing at a basic level.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ea typeface="Times New Roman" panose="02020603050405020304" pitchFamily="18" charset="0"/>
              </a:rPr>
              <a:t>Using in text citations but not citing the author in the bibliography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ea typeface="Times New Roman" panose="02020603050405020304" pitchFamily="18" charset="0"/>
              </a:rPr>
              <a:t>Poor referencing standards, for example, no brackets around dates, website address but no other information in the reference list.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ea typeface="Times New Roman" panose="02020603050405020304" pitchFamily="18" charset="0"/>
              </a:rPr>
              <a:t>Not always acknowledging sources. Information that could not have been innately known, how and where was that information discovered?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rPr>
              <a:t>Using ref works on the citation tool in word is great initiative! Make sure that you check for accuracy before submitting. Frequently see a ‘.,’ which is not Harvard standard.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sng"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rPr>
              <a:t>Go through the slides with them and give them the links in the chat boxes – If you can ask for a show of hands how many students may find it useful to have a session ran by Lisa and I will arrange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none"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rPr>
              <a:t>Refer the to study skills and remind them they are at level 5 and this should now be something that they are comfortable with.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none"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rPr>
              <a:t>Mention about plagiarism and how they will get caught out. Many students last term tried to trick the system – they will get caught. Discuss collaboration. It’s ok to mention to your colleague that there’s a great resource, but studying together and working on an assignment together not ok. This happened last term too. </a:t>
            </a:r>
            <a:endParaRPr lang="en-GB" u="none" dirty="0"/>
          </a:p>
        </p:txBody>
      </p:sp>
      <p:sp>
        <p:nvSpPr>
          <p:cNvPr id="4" name="Slide Number Placeholder 3"/>
          <p:cNvSpPr>
            <a:spLocks noGrp="1"/>
          </p:cNvSpPr>
          <p:nvPr>
            <p:ph type="sldNum" sz="quarter" idx="5"/>
          </p:nvPr>
        </p:nvSpPr>
        <p:spPr/>
        <p:txBody>
          <a:bodyPr/>
          <a:lstStyle/>
          <a:p>
            <a:fld id="{EFB4D46B-BBE0-4474-A26D-45E0F7167BF9}" type="slidenum">
              <a:rPr lang="en-GB" smtClean="0"/>
              <a:t>49</a:t>
            </a:fld>
            <a:endParaRPr lang="en-GB"/>
          </a:p>
        </p:txBody>
      </p:sp>
    </p:spTree>
    <p:extLst>
      <p:ext uri="{BB962C8B-B14F-4D97-AF65-F5344CB8AC3E}">
        <p14:creationId xmlns:p14="http://schemas.microsoft.com/office/powerpoint/2010/main" val="3576568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9235998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Six Main Placeholders">
    <p:spTree>
      <p:nvGrpSpPr>
        <p:cNvPr id="1" name=""/>
        <p:cNvGrpSpPr/>
        <p:nvPr/>
      </p:nvGrpSpPr>
      <p:grpSpPr>
        <a:xfrm>
          <a:off x="0" y="0"/>
          <a:ext cx="0" cy="0"/>
          <a:chOff x="0" y="0"/>
          <a:chExt cx="0" cy="0"/>
        </a:xfrm>
      </p:grpSpPr>
      <p:sp>
        <p:nvSpPr>
          <p:cNvPr id="2" name="Slide Title"/>
          <p:cNvSpPr>
            <a:spLocks noGrp="1"/>
          </p:cNvSpPr>
          <p:nvPr>
            <p:ph type="title"/>
          </p:nvPr>
        </p:nvSpPr>
        <p:spPr>
          <a:xfrm>
            <a:off x="457200" y="304801"/>
            <a:ext cx="11277600" cy="678611"/>
          </a:xfrm>
          <a:prstGeom prst="rect">
            <a:avLst/>
          </a:prstGeom>
        </p:spPr>
        <p:txBody>
          <a:bodyPr>
            <a:noAutofit/>
          </a:bodyPr>
          <a:lstStyle>
            <a:lvl1pPr>
              <a:lnSpc>
                <a:spcPct val="100000"/>
              </a:lnSpc>
              <a:defRPr sz="2400"/>
            </a:lvl1pPr>
          </a:lstStyle>
          <a:p>
            <a:r>
              <a:rPr lang="zh-TW" altLang="en-US"/>
              <a:t>按一下以編輯母片標題樣式</a:t>
            </a:r>
            <a:endParaRPr lang="en-US" dirty="0"/>
          </a:p>
        </p:txBody>
      </p:sp>
      <p:sp>
        <p:nvSpPr>
          <p:cNvPr id="5" name="Content Placeholder 1"/>
          <p:cNvSpPr>
            <a:spLocks noGrp="1"/>
          </p:cNvSpPr>
          <p:nvPr>
            <p:ph sz="quarter" idx="11"/>
          </p:nvPr>
        </p:nvSpPr>
        <p:spPr>
          <a:xfrm>
            <a:off x="457200" y="1276710"/>
            <a:ext cx="11277600" cy="612476"/>
          </a:xfrm>
          <a:prstGeom prst="rect">
            <a:avLst/>
          </a:prstGeo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6" name="Content Placeholder 2"/>
          <p:cNvSpPr>
            <a:spLocks noGrp="1"/>
          </p:cNvSpPr>
          <p:nvPr>
            <p:ph sz="quarter" idx="14"/>
          </p:nvPr>
        </p:nvSpPr>
        <p:spPr>
          <a:xfrm>
            <a:off x="457200" y="2070496"/>
            <a:ext cx="11277600" cy="649138"/>
          </a:xfr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8" name="Content Placeholder 3"/>
          <p:cNvSpPr>
            <a:spLocks noGrp="1"/>
          </p:cNvSpPr>
          <p:nvPr>
            <p:ph sz="quarter" idx="15"/>
          </p:nvPr>
        </p:nvSpPr>
        <p:spPr>
          <a:xfrm>
            <a:off x="457200" y="2900944"/>
            <a:ext cx="11277600" cy="673100"/>
          </a:xfr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11" name="Content Placeholder 4"/>
          <p:cNvSpPr>
            <a:spLocks noGrp="1"/>
          </p:cNvSpPr>
          <p:nvPr>
            <p:ph sz="quarter" idx="16"/>
          </p:nvPr>
        </p:nvSpPr>
        <p:spPr>
          <a:xfrm>
            <a:off x="457200" y="3755354"/>
            <a:ext cx="11277600" cy="698500"/>
          </a:xfr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13" name="Content Placeholder 5"/>
          <p:cNvSpPr>
            <a:spLocks noGrp="1"/>
          </p:cNvSpPr>
          <p:nvPr>
            <p:ph sz="quarter" idx="17"/>
          </p:nvPr>
        </p:nvSpPr>
        <p:spPr>
          <a:xfrm>
            <a:off x="457200" y="4635164"/>
            <a:ext cx="11277600" cy="698500"/>
          </a:xfr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15" name="Content Placeholder 6"/>
          <p:cNvSpPr>
            <a:spLocks noGrp="1"/>
          </p:cNvSpPr>
          <p:nvPr>
            <p:ph sz="quarter" idx="18"/>
          </p:nvPr>
        </p:nvSpPr>
        <p:spPr>
          <a:xfrm>
            <a:off x="457200" y="5514976"/>
            <a:ext cx="11277600" cy="733425"/>
          </a:xfr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12" name="Appendix Link"/>
          <p:cNvSpPr>
            <a:spLocks noGrp="1"/>
          </p:cNvSpPr>
          <p:nvPr>
            <p:ph type="body" sz="quarter" idx="29"/>
          </p:nvPr>
        </p:nvSpPr>
        <p:spPr>
          <a:xfrm>
            <a:off x="4267200" y="6324600"/>
            <a:ext cx="3657600" cy="192024"/>
          </a:xfrm>
        </p:spPr>
        <p:txBody>
          <a:bodyPr anchor="b">
            <a:noAutofit/>
          </a:bodyPr>
          <a:lstStyle>
            <a:lvl1pPr algn="ctr">
              <a:defRPr sz="900"/>
            </a:lvl1pPr>
          </a:lstStyle>
          <a:p>
            <a:pPr lvl="0"/>
            <a:r>
              <a:rPr lang="zh-TW" altLang="en-US"/>
              <a:t>編輯母片文字樣式</a:t>
            </a:r>
          </a:p>
        </p:txBody>
      </p:sp>
      <p:sp>
        <p:nvSpPr>
          <p:cNvPr id="14" name="Image Credit"/>
          <p:cNvSpPr>
            <a:spLocks noGrp="1"/>
          </p:cNvSpPr>
          <p:nvPr>
            <p:ph type="body" sz="quarter" idx="30"/>
          </p:nvPr>
        </p:nvSpPr>
        <p:spPr>
          <a:xfrm>
            <a:off x="2082801" y="6684963"/>
            <a:ext cx="9302496" cy="173736"/>
          </a:xfrm>
        </p:spPr>
        <p:txBody>
          <a:bodyPr anchor="ctr">
            <a:noAutofit/>
          </a:bodyPr>
          <a:lstStyle>
            <a:lvl1pPr algn="r">
              <a:defRPr sz="800">
                <a:solidFill>
                  <a:srgbClr val="595959"/>
                </a:solidFill>
              </a:defRPr>
            </a:lvl1pPr>
          </a:lstStyle>
          <a:p>
            <a:pPr lvl="0"/>
            <a:r>
              <a:rPr lang="zh-TW" altLang="en-US"/>
              <a:t>編輯母片文字樣式</a:t>
            </a:r>
          </a:p>
        </p:txBody>
      </p:sp>
    </p:spTree>
    <p:extLst>
      <p:ext uri="{BB962C8B-B14F-4D97-AF65-F5344CB8AC3E}">
        <p14:creationId xmlns:p14="http://schemas.microsoft.com/office/powerpoint/2010/main" val="3393977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2.xml"/><Relationship Id="rId1" Type="http://schemas.openxmlformats.org/officeDocument/2006/relationships/video" Target="https://www.youtube.com/embed/PhlU8Bb9eM8?start=92&amp;feature=oembed"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video" Target="https://www.youtube.com/embed/P_f0XmAV4aw?start=61&amp;feature=oembed" TargetMode="External"/><Relationship Id="rId4" Type="http://schemas.openxmlformats.org/officeDocument/2006/relationships/image" Target="../media/image25.jpeg"/></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ebunwto.s3.eu-west-1.amazonaws.com/s3fs-public/2023-11/UNWTO_Barom23_04_November_EXCERPT_v2.pdf?VersionId=Q3i27HkRVsyU9gSP6yV4NCgxZiPdHIrE"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hatfix.com/blog/hr-digital-transformation/"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uowtsd-my.sharepoint.com/:v:/g/personal/j_ault_uwtsd_ac_uk/EcE0PT_gfDtKmxLJqgkpDwkB70W-1xvA2azjH6YTCNKqxA" TargetMode="External"/><Relationship Id="rId2" Type="http://schemas.openxmlformats.org/officeDocument/2006/relationships/notesSlide" Target="../notesSlides/notesSlide27.xml"/><Relationship Id="rId1" Type="http://schemas.openxmlformats.org/officeDocument/2006/relationships/slideLayout" Target="../slideLayouts/slideLayout12.xml"/><Relationship Id="rId4" Type="http://schemas.openxmlformats.org/officeDocument/2006/relationships/image" Target="../media/image31.jpg"/></Relationships>
</file>

<file path=ppt/slides/_rels/slide38.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9.xml.rels><?xml version="1.0" encoding="UTF-8" standalone="yes"?>
<Relationships xmlns="http://schemas.openxmlformats.org/package/2006/relationships"><Relationship Id="rId3" Type="http://schemas.openxmlformats.org/officeDocument/2006/relationships/hyperlink" Target="https://www.uwtsd.ac.uk/media/uwtsd-website/content-assets/documents/collaborative-partnerships-office/06.-Tunitin-and-Plagiarism.pdf" TargetMode="External"/><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moodle.uwtsd.ac.uk/pluginfile.php/474145/mod_resource/content/1/Harvard-eng_v.1.2.pdf" TargetMode="External"/><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moodle.uwtsd.ac.uk/pluginfile.php/474145/mod_resource/content/1/Harvard-eng_v.1.2.pdf" TargetMode="External"/><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moodle.uwtsd.ac.uk/pluginfile.php/474145/mod_resource/content/1/Harvard-eng_v.1.2.pdf" TargetMode="External"/><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uwtsd.ac.uk/media/uwtsd-website/content-assets/documents/collaborative-partnerships-office/06.-Tunitin-and-Plagiarism.pdf" TargetMode="External"/><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www.uwtsd.ac.uk/media/uwtsd-website/content-assets/documents/collaborative-partnerships-office/06.-Tunitin-and-Plagiarism.pdf"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7" Type="http://schemas.openxmlformats.org/officeDocument/2006/relationships/hyperlink" Target="https://www.uwtsd.ac.uk/library/infoskills/critical-infoskills-for-2nd-year-students/"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s://whel-primo.hosted.exlibrisgroup.com/primo-explore/fulldisplay?docid=44UWTSD_ALMA51216985890002421&amp;vid=44WHELF_UWTSD_VU1&amp;search_scope=CSCOP_EVERYTHING&amp;tab=tab1&amp;lang=en_US&amp;context=L&amp;isFrbr=true" TargetMode="External"/><Relationship Id="rId5" Type="http://schemas.openxmlformats.org/officeDocument/2006/relationships/hyperlink" Target="https://www.uwtsd.ac.uk/library/infoskills/referencing-and-plagiarism-the-basics/" TargetMode="External"/><Relationship Id="rId4" Type="http://schemas.openxmlformats.org/officeDocument/2006/relationships/hyperlink" Target="https://moodle.uwtsd.ac.uk/mod/scorm/player.php?a=1527&amp;currentorg=Referencing%3A_The_Basics_-_Harvard_ORG&amp;scoid=3172" TargetMode="External"/></Relationships>
</file>

<file path=ppt/slides/_rels/slide5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652480"/>
            <a:ext cx="6572946" cy="707886"/>
          </a:xfrm>
          <a:prstGeom prst="rect">
            <a:avLst/>
          </a:prstGeom>
          <a:noFill/>
        </p:spPr>
        <p:txBody>
          <a:bodyPr wrap="square" rtlCol="0">
            <a:spAutoFit/>
          </a:bodyPr>
          <a:lstStyle/>
          <a:p>
            <a:r>
              <a:rPr lang="en-GB" sz="4000" dirty="0">
                <a:solidFill>
                  <a:schemeClr val="bg1"/>
                </a:solidFill>
                <a:latin typeface="Arial" panose="020B0604020202020204" pitchFamily="34" charset="0"/>
                <a:cs typeface="Arial" panose="020B0604020202020204" pitchFamily="34" charset="0"/>
              </a:rPr>
              <a:t>Week 2 – Strategic HRM (II)</a:t>
            </a: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3"/>
          <a:srcRect l="30894" t="16789" r="59060" b="22838"/>
          <a:stretch/>
        </p:blipFill>
        <p:spPr>
          <a:xfrm>
            <a:off x="7532513" y="56626"/>
            <a:ext cx="3356396" cy="5673055"/>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61FA1-0C16-01AD-9C22-400BB304B9DA}"/>
              </a:ext>
            </a:extLst>
          </p:cNvPr>
          <p:cNvSpPr>
            <a:spLocks noGrp="1"/>
          </p:cNvSpPr>
          <p:nvPr>
            <p:ph type="title"/>
          </p:nvPr>
        </p:nvSpPr>
        <p:spPr/>
        <p:txBody>
          <a:bodyPr/>
          <a:lstStyle/>
          <a:p>
            <a:r>
              <a:rPr lang="en-GB" dirty="0"/>
              <a:t>Agenda </a:t>
            </a:r>
          </a:p>
        </p:txBody>
      </p:sp>
      <p:sp>
        <p:nvSpPr>
          <p:cNvPr id="3" name="Content Placeholder 2">
            <a:extLst>
              <a:ext uri="{FF2B5EF4-FFF2-40B4-BE49-F238E27FC236}">
                <a16:creationId xmlns:a16="http://schemas.microsoft.com/office/drawing/2014/main" id="{71BA46EE-FFE5-E1AC-6846-9B8845F2A44A}"/>
              </a:ext>
            </a:extLst>
          </p:cNvPr>
          <p:cNvSpPr>
            <a:spLocks noGrp="1"/>
          </p:cNvSpPr>
          <p:nvPr>
            <p:ph idx="1"/>
          </p:nvPr>
        </p:nvSpPr>
        <p:spPr>
          <a:xfrm>
            <a:off x="838200" y="1615258"/>
            <a:ext cx="10515600" cy="2923890"/>
          </a:xfrm>
        </p:spPr>
        <p:txBody>
          <a:bodyPr/>
          <a:lstStyle/>
          <a:p>
            <a:r>
              <a:rPr lang="en-GB" dirty="0"/>
              <a:t>Recap of last session</a:t>
            </a:r>
          </a:p>
          <a:p>
            <a:r>
              <a:rPr lang="en-US" altLang="zh-TW" dirty="0"/>
              <a:t>Responsibilities of HR Departments (II)</a:t>
            </a:r>
          </a:p>
          <a:p>
            <a:r>
              <a:rPr lang="en-US" altLang="zh-MO" sz="2800" dirty="0"/>
              <a:t>Strategic Role of the H</a:t>
            </a:r>
            <a:r>
              <a:rPr lang="en-US" altLang="zh-MO" sz="100" dirty="0"/>
              <a:t> </a:t>
            </a:r>
            <a:r>
              <a:rPr lang="en-US" altLang="zh-MO" sz="2800" dirty="0"/>
              <a:t>R</a:t>
            </a:r>
            <a:r>
              <a:rPr lang="en-US" altLang="zh-MO" sz="100" dirty="0"/>
              <a:t> </a:t>
            </a:r>
            <a:r>
              <a:rPr lang="en-US" altLang="zh-MO" sz="2800" dirty="0"/>
              <a:t>M Function</a:t>
            </a:r>
          </a:p>
          <a:p>
            <a:r>
              <a:rPr lang="en-GB" sz="2800" dirty="0"/>
              <a:t>The Future of HR</a:t>
            </a:r>
          </a:p>
          <a:p>
            <a:r>
              <a:rPr lang="en-GB" dirty="0"/>
              <a:t>Assignment Brief (Assignment One)</a:t>
            </a:r>
          </a:p>
        </p:txBody>
      </p:sp>
    </p:spTree>
    <p:extLst>
      <p:ext uri="{BB962C8B-B14F-4D97-AF65-F5344CB8AC3E}">
        <p14:creationId xmlns:p14="http://schemas.microsoft.com/office/powerpoint/2010/main" val="2028203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45EEC-C282-40A4-B529-D744441A6873}"/>
              </a:ext>
            </a:extLst>
          </p:cNvPr>
          <p:cNvSpPr>
            <a:spLocks noGrp="1"/>
          </p:cNvSpPr>
          <p:nvPr>
            <p:ph type="title" idx="4294967295"/>
          </p:nvPr>
        </p:nvSpPr>
        <p:spPr>
          <a:xfrm>
            <a:off x="1884759" y="3752850"/>
            <a:ext cx="2468166" cy="2452687"/>
          </a:xfrm>
          <a:prstGeom prst="rect">
            <a:avLst/>
          </a:prstGeom>
        </p:spPr>
        <p:txBody>
          <a:bodyPr vert="horz" lIns="91440" tIns="45720" rIns="91440" bIns="45720" rtlCol="0" anchor="ctr">
            <a:normAutofit/>
          </a:bodyPr>
          <a:lstStyle/>
          <a:p>
            <a:r>
              <a:rPr lang="en-US" sz="3100" b="1" u="sng"/>
              <a:t>Recap from last week:</a:t>
            </a:r>
          </a:p>
        </p:txBody>
      </p:sp>
      <p:pic>
        <p:nvPicPr>
          <p:cNvPr id="5" name="Picture 4" descr="Colourful carved figures of humans">
            <a:extLst>
              <a:ext uri="{FF2B5EF4-FFF2-40B4-BE49-F238E27FC236}">
                <a16:creationId xmlns:a16="http://schemas.microsoft.com/office/drawing/2014/main" id="{3AB2729E-7285-A5F9-3A2F-51C04D11964D}"/>
              </a:ext>
            </a:extLst>
          </p:cNvPr>
          <p:cNvPicPr>
            <a:picLocks noChangeAspect="1"/>
          </p:cNvPicPr>
          <p:nvPr/>
        </p:nvPicPr>
        <p:blipFill rotWithShape="1">
          <a:blip r:embed="rId3"/>
          <a:srcRect t="37893" b="5153"/>
          <a:stretch/>
        </p:blipFill>
        <p:spPr>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C133E5C-4680-A426-D138-1C72A86F8FB6}"/>
              </a:ext>
            </a:extLst>
          </p:cNvPr>
          <p:cNvSpPr>
            <a:spLocks noGrp="1"/>
          </p:cNvSpPr>
          <p:nvPr>
            <p:ph idx="4294967295"/>
          </p:nvPr>
        </p:nvSpPr>
        <p:spPr>
          <a:xfrm>
            <a:off x="4691985" y="3752851"/>
            <a:ext cx="6390323" cy="2452687"/>
          </a:xfrm>
          <a:prstGeom prst="rect">
            <a:avLst/>
          </a:prstGeom>
        </p:spPr>
        <p:txBody>
          <a:bodyPr vert="horz" lIns="91440" tIns="45720" rIns="91440" bIns="45720" rtlCol="0" anchor="ctr">
            <a:normAutofit/>
          </a:bodyPr>
          <a:lstStyle/>
          <a:p>
            <a:r>
              <a:rPr lang="en-US" sz="2400" dirty="0"/>
              <a:t>Personnel Resourcing and Development (HR)</a:t>
            </a:r>
          </a:p>
          <a:p>
            <a:pPr marL="0" indent="0">
              <a:buNone/>
            </a:pPr>
            <a:r>
              <a:rPr lang="en-US" sz="2400" dirty="0"/>
              <a:t>    Overview</a:t>
            </a:r>
          </a:p>
          <a:p>
            <a:r>
              <a:rPr lang="en-US" sz="2400" dirty="0"/>
              <a:t>Role of HR </a:t>
            </a:r>
          </a:p>
        </p:txBody>
      </p:sp>
    </p:spTree>
    <p:extLst>
      <p:ext uri="{BB962C8B-B14F-4D97-AF65-F5344CB8AC3E}">
        <p14:creationId xmlns:p14="http://schemas.microsoft.com/office/powerpoint/2010/main" val="226036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171B1-B84F-40A7-AAEE-323C5414AAAF}"/>
              </a:ext>
            </a:extLst>
          </p:cNvPr>
          <p:cNvSpPr>
            <a:spLocks noGrp="1"/>
          </p:cNvSpPr>
          <p:nvPr>
            <p:ph type="title"/>
          </p:nvPr>
        </p:nvSpPr>
        <p:spPr>
          <a:xfrm>
            <a:off x="2006601" y="321735"/>
            <a:ext cx="8178799" cy="1135737"/>
          </a:xfrm>
        </p:spPr>
        <p:txBody>
          <a:bodyPr vert="horz" lIns="91440" tIns="45720" rIns="91440" bIns="45720" rtlCol="0" anchor="ctr">
            <a:normAutofit/>
          </a:bodyPr>
          <a:lstStyle/>
          <a:p>
            <a:r>
              <a:rPr lang="en-US" sz="3100" dirty="0"/>
              <a:t>For next week – research and bring your findings </a:t>
            </a:r>
          </a:p>
        </p:txBody>
      </p:sp>
      <p:graphicFrame>
        <p:nvGraphicFramePr>
          <p:cNvPr id="5" name="Content Placeholder 2">
            <a:extLst>
              <a:ext uri="{FF2B5EF4-FFF2-40B4-BE49-F238E27FC236}">
                <a16:creationId xmlns:a16="http://schemas.microsoft.com/office/drawing/2014/main" id="{0AF31443-121C-46FF-8233-CC6B7F86DF45}"/>
              </a:ext>
            </a:extLst>
          </p:cNvPr>
          <p:cNvGraphicFramePr>
            <a:graphicFrameLocks noGrp="1"/>
          </p:cNvGraphicFramePr>
          <p:nvPr>
            <p:ph sz="half" idx="1"/>
          </p:nvPr>
        </p:nvGraphicFramePr>
        <p:xfrm>
          <a:off x="2152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0263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809" y="1284731"/>
            <a:ext cx="4372716" cy="4305736"/>
          </a:xfrm>
          <a:prstGeom prst="rect">
            <a:avLst/>
          </a:prstGeom>
        </p:spPr>
        <p:txBody>
          <a:bodyPr vert="horz" lIns="91440" tIns="45720" rIns="91440" bIns="45720" rtlCol="0" anchor="ctr">
            <a:normAutofit/>
          </a:bodyPr>
          <a:lstStyle/>
          <a:p>
            <a:r>
              <a:rPr lang="en-US" b="1" kern="1200" dirty="0">
                <a:solidFill>
                  <a:schemeClr val="tx1"/>
                </a:solidFill>
                <a:latin typeface="+mj-lt"/>
                <a:ea typeface="+mj-ea"/>
                <a:cs typeface="+mj-cs"/>
              </a:rPr>
              <a:t>In this Session ……</a:t>
            </a:r>
          </a:p>
        </p:txBody>
      </p:sp>
      <p:graphicFrame>
        <p:nvGraphicFramePr>
          <p:cNvPr id="24" name="Content Placeholder 2">
            <a:extLst>
              <a:ext uri="{FF2B5EF4-FFF2-40B4-BE49-F238E27FC236}">
                <a16:creationId xmlns:a16="http://schemas.microsoft.com/office/drawing/2014/main" id="{C70C640A-DD81-39FA-5C07-74C47885952C}"/>
              </a:ext>
            </a:extLst>
          </p:cNvPr>
          <p:cNvGraphicFramePr>
            <a:graphicFrameLocks noGrp="1"/>
          </p:cNvGraphicFramePr>
          <p:nvPr>
            <p:ph idx="4294967295"/>
          </p:nvPr>
        </p:nvGraphicFramePr>
        <p:xfrm>
          <a:off x="5494425" y="1284732"/>
          <a:ext cx="4224884" cy="43057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uman Resouce Management Past and Present">
            <a:hlinkClick r:id="" action="ppaction://media"/>
            <a:extLst>
              <a:ext uri="{FF2B5EF4-FFF2-40B4-BE49-F238E27FC236}">
                <a16:creationId xmlns:a16="http://schemas.microsoft.com/office/drawing/2014/main" id="{6D5F7EA9-981C-4CFD-B9B4-9143E09D7B49}"/>
              </a:ext>
            </a:extLst>
          </p:cNvPr>
          <p:cNvPicPr>
            <a:picLocks noGrp="1" noRot="1" noChangeAspect="1"/>
          </p:cNvPicPr>
          <p:nvPr>
            <p:ph idx="4294967295"/>
            <a:videoFile r:link="rId1"/>
          </p:nvPr>
        </p:nvPicPr>
        <p:blipFill>
          <a:blip r:embed="rId4"/>
          <a:stretch>
            <a:fillRect/>
          </a:stretch>
        </p:blipFill>
        <p:spPr>
          <a:xfrm>
            <a:off x="3431704" y="1484784"/>
            <a:ext cx="5328592" cy="3536294"/>
          </a:xfrm>
          <a:prstGeom prst="rect">
            <a:avLst/>
          </a:prstGeom>
        </p:spPr>
      </p:pic>
    </p:spTree>
    <p:extLst>
      <p:ext uri="{BB962C8B-B14F-4D97-AF65-F5344CB8AC3E}">
        <p14:creationId xmlns:p14="http://schemas.microsoft.com/office/powerpoint/2010/main" val="2693571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標題 1">
            <a:extLst>
              <a:ext uri="{FF2B5EF4-FFF2-40B4-BE49-F238E27FC236}">
                <a16:creationId xmlns:a16="http://schemas.microsoft.com/office/drawing/2014/main" id="{26DA76BB-5D9C-F3CD-F683-2897609A69D1}"/>
              </a:ext>
            </a:extLst>
          </p:cNvPr>
          <p:cNvSpPr>
            <a:spLocks noGrp="1"/>
          </p:cNvSpPr>
          <p:nvPr>
            <p:ph type="title"/>
          </p:nvPr>
        </p:nvSpPr>
        <p:spPr/>
        <p:txBody>
          <a:bodyPr/>
          <a:lstStyle/>
          <a:p>
            <a:r>
              <a:rPr lang="en-US" altLang="zh-TW" dirty="0"/>
              <a:t>Responsibilities of HR Departments</a:t>
            </a:r>
            <a:endParaRPr lang="zh-TW" altLang="en-US" dirty="0"/>
          </a:p>
        </p:txBody>
      </p:sp>
      <p:sp>
        <p:nvSpPr>
          <p:cNvPr id="27651" name="內容版面配置區 2">
            <a:extLst>
              <a:ext uri="{FF2B5EF4-FFF2-40B4-BE49-F238E27FC236}">
                <a16:creationId xmlns:a16="http://schemas.microsoft.com/office/drawing/2014/main" id="{FF0E7159-90EE-B873-8FD6-183886143B7E}"/>
              </a:ext>
            </a:extLst>
          </p:cNvPr>
          <p:cNvSpPr>
            <a:spLocks noGrp="1"/>
          </p:cNvSpPr>
          <p:nvPr>
            <p:ph idx="1"/>
          </p:nvPr>
        </p:nvSpPr>
        <p:spPr>
          <a:xfrm>
            <a:off x="465413" y="1600200"/>
            <a:ext cx="10983751" cy="3459922"/>
          </a:xfrm>
        </p:spPr>
        <p:txBody>
          <a:bodyPr wrap="square">
            <a:spAutoFit/>
          </a:bodyPr>
          <a:lstStyle/>
          <a:p>
            <a:r>
              <a:rPr lang="en-US" altLang="zh-TW" sz="3200" dirty="0">
                <a:solidFill>
                  <a:schemeClr val="tx1"/>
                </a:solidFill>
              </a:rPr>
              <a:t>Support for business strategy </a:t>
            </a:r>
          </a:p>
          <a:p>
            <a:pPr marL="0" indent="0">
              <a:buNone/>
            </a:pPr>
            <a:endParaRPr lang="en-US" altLang="zh-TW" dirty="0">
              <a:solidFill>
                <a:schemeClr val="tx1"/>
              </a:solidFill>
            </a:endParaRPr>
          </a:p>
          <a:p>
            <a:pPr lvl="1" algn="just"/>
            <a:r>
              <a:rPr lang="en-GB" altLang="zh-TW" sz="3200" dirty="0">
                <a:latin typeface="Arial" panose="020B0604020202020204" pitchFamily="34" charset="0"/>
                <a:cs typeface="Arial" panose="020B0604020202020204" pitchFamily="34" charset="0"/>
              </a:rPr>
              <a:t>To identify the numbers and the types of employees the organisation will require in order to meet the objectives</a:t>
            </a:r>
          </a:p>
          <a:p>
            <a:pPr marL="457200" lvl="1" indent="0" algn="just">
              <a:buNone/>
            </a:pPr>
            <a:endParaRPr lang="en-US" altLang="zh-TW" sz="3200" dirty="0"/>
          </a:p>
          <a:p>
            <a:pPr lvl="1" algn="just"/>
            <a:r>
              <a:rPr lang="en-GB" altLang="zh-TW" sz="3200" dirty="0">
                <a:latin typeface="Arial" panose="020B0604020202020204" pitchFamily="34" charset="0"/>
                <a:cs typeface="Arial" panose="020B0604020202020204" pitchFamily="34" charset="0"/>
              </a:rPr>
              <a:t>Helps the organisation forecast its needs for hiring, training and reassigning employees.</a:t>
            </a:r>
            <a:endParaRPr lang="zh-TW" altLang="en-US" sz="3200" dirty="0">
              <a:latin typeface="Arial" panose="020B0604020202020204" pitchFamily="34" charset="0"/>
              <a:cs typeface="Arial" panose="020B0604020202020204" pitchFamily="34" charset="0"/>
            </a:endParaRPr>
          </a:p>
        </p:txBody>
      </p:sp>
      <p:sp>
        <p:nvSpPr>
          <p:cNvPr id="27653" name="投影片編號版面配置區 4">
            <a:extLst>
              <a:ext uri="{FF2B5EF4-FFF2-40B4-BE49-F238E27FC236}">
                <a16:creationId xmlns:a16="http://schemas.microsoft.com/office/drawing/2014/main" id="{6B87D5B6-2727-498B-D2DE-45BA1611D481}"/>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02A5167D-18F2-4780-A47D-715AAD3057D7}" type="slidenum">
              <a:rPr lang="en-US" altLang="en-US" sz="1200"/>
              <a:pPr/>
              <a:t>7</a:t>
            </a:fld>
            <a:endParaRPr lang="en-US" altLang="en-US" sz="12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a:extLst>
              <a:ext uri="{FF2B5EF4-FFF2-40B4-BE49-F238E27FC236}">
                <a16:creationId xmlns:a16="http://schemas.microsoft.com/office/drawing/2014/main" id="{857C2B43-FAD6-3231-D6F8-7BBA4C5982ED}"/>
              </a:ext>
            </a:extLst>
          </p:cNvPr>
          <p:cNvSpPr>
            <a:spLocks noGrp="1"/>
          </p:cNvSpPr>
          <p:nvPr>
            <p:ph type="title"/>
          </p:nvPr>
        </p:nvSpPr>
        <p:spPr/>
        <p:txBody>
          <a:bodyPr/>
          <a:lstStyle/>
          <a:p>
            <a:r>
              <a:rPr lang="en-US" altLang="en-US" sz="3200" dirty="0"/>
              <a:t>HR as a Business with 3 Product Lines</a:t>
            </a:r>
          </a:p>
        </p:txBody>
      </p:sp>
      <p:sp>
        <p:nvSpPr>
          <p:cNvPr id="6" name="Content Placeholder 5">
            <a:extLst>
              <a:ext uri="{FF2B5EF4-FFF2-40B4-BE49-F238E27FC236}">
                <a16:creationId xmlns:a16="http://schemas.microsoft.com/office/drawing/2014/main" id="{7ED3AFA8-B818-448A-17B1-47D14283182C}"/>
              </a:ext>
            </a:extLst>
          </p:cNvPr>
          <p:cNvSpPr>
            <a:spLocks noGrp="1"/>
          </p:cNvSpPr>
          <p:nvPr>
            <p:ph idx="1"/>
          </p:nvPr>
        </p:nvSpPr>
        <p:spPr/>
        <p:txBody>
          <a:bodyPr/>
          <a:lstStyle/>
          <a:p>
            <a:pPr>
              <a:defRPr/>
            </a:pPr>
            <a:r>
              <a:rPr lang="en-US" dirty="0">
                <a:solidFill>
                  <a:schemeClr val="accent1">
                    <a:lumMod val="75000"/>
                  </a:schemeClr>
                </a:solidFill>
                <a:ea typeface="MS PGothic" panose="020B0600070205080204" pitchFamily="34" charset="-128"/>
              </a:rPr>
              <a:t>Human Relations</a:t>
            </a:r>
          </a:p>
          <a:p>
            <a:pPr lvl="1">
              <a:defRPr/>
            </a:pPr>
            <a:r>
              <a:rPr lang="en-US" dirty="0">
                <a:solidFill>
                  <a:schemeClr val="accent1">
                    <a:lumMod val="75000"/>
                  </a:schemeClr>
                </a:solidFill>
                <a:ea typeface="MS PGothic" panose="020B0600070205080204" pitchFamily="34" charset="-128"/>
              </a:rPr>
              <a:t>Administrative Services and Transactions(Traditional function )</a:t>
            </a:r>
          </a:p>
          <a:p>
            <a:pPr lvl="1">
              <a:defRPr/>
            </a:pPr>
            <a:r>
              <a:rPr lang="en-US" dirty="0">
                <a:solidFill>
                  <a:srgbClr val="FF0000"/>
                </a:solidFill>
                <a:ea typeface="MS PGothic" panose="020B0600070205080204" pitchFamily="34" charset="-128"/>
              </a:rPr>
              <a:t>Business Partner Services (New HR function)</a:t>
            </a:r>
          </a:p>
          <a:p>
            <a:pPr lvl="1">
              <a:defRPr/>
            </a:pPr>
            <a:r>
              <a:rPr lang="en-US" dirty="0">
                <a:solidFill>
                  <a:srgbClr val="FF0000"/>
                </a:solidFill>
                <a:ea typeface="MS PGothic" panose="020B0600070205080204" pitchFamily="34" charset="-128"/>
              </a:rPr>
              <a:t>Strategic Partner (New HR function)</a:t>
            </a:r>
          </a:p>
        </p:txBody>
      </p:sp>
      <p:sp>
        <p:nvSpPr>
          <p:cNvPr id="28676" name="Footer Placeholder 2">
            <a:extLst>
              <a:ext uri="{FF2B5EF4-FFF2-40B4-BE49-F238E27FC236}">
                <a16:creationId xmlns:a16="http://schemas.microsoft.com/office/drawing/2014/main" id="{04FB820D-68E7-6110-DA5B-88B42E949667}"/>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a:t>McGraw-Hill/Irwin  ©2017 The McGraw-Hill Companies, All Rights Reserved </a:t>
            </a:r>
          </a:p>
        </p:txBody>
      </p:sp>
      <p:sp>
        <p:nvSpPr>
          <p:cNvPr id="28677" name="Slide Number Placeholder 3">
            <a:extLst>
              <a:ext uri="{FF2B5EF4-FFF2-40B4-BE49-F238E27FC236}">
                <a16:creationId xmlns:a16="http://schemas.microsoft.com/office/drawing/2014/main" id="{845610A7-B625-6E35-D478-7BD320D0809B}"/>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D94227D9-EF19-4EC8-B1E1-C1EC697F36C0}" type="slidenum">
              <a:rPr lang="en-US" altLang="en-US" sz="1200"/>
              <a:pPr/>
              <a:t>8</a:t>
            </a:fld>
            <a:endParaRPr lang="en-US" altLang="en-US" sz="12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5E6E7-849D-96AB-AE98-447A00D1AAAD}"/>
              </a:ext>
            </a:extLst>
          </p:cNvPr>
          <p:cNvSpPr>
            <a:spLocks noGrp="1"/>
          </p:cNvSpPr>
          <p:nvPr>
            <p:ph type="title"/>
          </p:nvPr>
        </p:nvSpPr>
        <p:spPr>
          <a:xfrm>
            <a:off x="838200" y="365126"/>
            <a:ext cx="10515600" cy="795670"/>
          </a:xfrm>
        </p:spPr>
        <p:txBody>
          <a:bodyPr/>
          <a:lstStyle/>
          <a:p>
            <a:r>
              <a:rPr lang="en-US" altLang="en-US" sz="4400" dirty="0"/>
              <a:t>HR as a Business with 3 Product Lines</a:t>
            </a:r>
            <a:endParaRPr lang="en-GB" dirty="0"/>
          </a:p>
        </p:txBody>
      </p:sp>
      <p:sp>
        <p:nvSpPr>
          <p:cNvPr id="4" name="Oval 3">
            <a:extLst>
              <a:ext uri="{FF2B5EF4-FFF2-40B4-BE49-F238E27FC236}">
                <a16:creationId xmlns:a16="http://schemas.microsoft.com/office/drawing/2014/main" id="{72311370-E5A4-22A5-4496-BFF0C7C31DFB}"/>
              </a:ext>
            </a:extLst>
          </p:cNvPr>
          <p:cNvSpPr/>
          <p:nvPr/>
        </p:nvSpPr>
        <p:spPr>
          <a:xfrm>
            <a:off x="2612706" y="2644751"/>
            <a:ext cx="3056897" cy="2984433"/>
          </a:xfrm>
          <a:prstGeom prst="ellipse">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accent1">
                    <a:lumMod val="75000"/>
                  </a:schemeClr>
                </a:solidFill>
                <a:ea typeface="MS PGothic" panose="020B0600070205080204" pitchFamily="34" charset="-128"/>
              </a:rPr>
              <a:t>Administrative Services and Transactions</a:t>
            </a:r>
            <a:endParaRPr lang="en-GB" sz="2400" dirty="0">
              <a:solidFill>
                <a:srgbClr val="002060"/>
              </a:solidFill>
            </a:endParaRPr>
          </a:p>
        </p:txBody>
      </p:sp>
      <p:sp>
        <p:nvSpPr>
          <p:cNvPr id="5" name="Oval 4">
            <a:extLst>
              <a:ext uri="{FF2B5EF4-FFF2-40B4-BE49-F238E27FC236}">
                <a16:creationId xmlns:a16="http://schemas.microsoft.com/office/drawing/2014/main" id="{252D9B5E-75C2-71D3-A07E-B3CCF3B2CCFA}"/>
              </a:ext>
            </a:extLst>
          </p:cNvPr>
          <p:cNvSpPr/>
          <p:nvPr/>
        </p:nvSpPr>
        <p:spPr>
          <a:xfrm>
            <a:off x="6905679" y="2554379"/>
            <a:ext cx="3285270" cy="3193413"/>
          </a:xfrm>
          <a:prstGeom prst="ellipse">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7030A0"/>
                </a:solidFill>
                <a:ea typeface="MS PGothic" panose="020B0600070205080204" pitchFamily="34" charset="-128"/>
              </a:rPr>
              <a:t>Business Partner Services</a:t>
            </a:r>
            <a:endParaRPr lang="en-GB" sz="2400" dirty="0">
              <a:solidFill>
                <a:srgbClr val="7030A0"/>
              </a:solidFill>
            </a:endParaRPr>
          </a:p>
        </p:txBody>
      </p:sp>
      <p:sp>
        <p:nvSpPr>
          <p:cNvPr id="3" name="Oval 2">
            <a:extLst>
              <a:ext uri="{FF2B5EF4-FFF2-40B4-BE49-F238E27FC236}">
                <a16:creationId xmlns:a16="http://schemas.microsoft.com/office/drawing/2014/main" id="{CA81537B-D348-CCBC-3348-5CFF2C5BFEA9}"/>
              </a:ext>
            </a:extLst>
          </p:cNvPr>
          <p:cNvSpPr/>
          <p:nvPr/>
        </p:nvSpPr>
        <p:spPr>
          <a:xfrm>
            <a:off x="4802997" y="1228816"/>
            <a:ext cx="3056897" cy="2984433"/>
          </a:xfrm>
          <a:prstGeom prst="ellipse">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7030A0"/>
                </a:solidFill>
                <a:ea typeface="MS PGothic" panose="020B0600070205080204" pitchFamily="34" charset="-128"/>
              </a:rPr>
              <a:t>Strategic Partner</a:t>
            </a:r>
            <a:endParaRPr lang="en-GB" sz="2400" dirty="0">
              <a:solidFill>
                <a:srgbClr val="7030A0"/>
              </a:solidFill>
            </a:endParaRPr>
          </a:p>
        </p:txBody>
      </p:sp>
      <p:sp>
        <p:nvSpPr>
          <p:cNvPr id="7" name="Rectangle: Rounded Corners 6">
            <a:extLst>
              <a:ext uri="{FF2B5EF4-FFF2-40B4-BE49-F238E27FC236}">
                <a16:creationId xmlns:a16="http://schemas.microsoft.com/office/drawing/2014/main" id="{FCDA268D-94D0-11EF-44A0-8B722722EF5C}"/>
              </a:ext>
            </a:extLst>
          </p:cNvPr>
          <p:cNvSpPr/>
          <p:nvPr/>
        </p:nvSpPr>
        <p:spPr>
          <a:xfrm>
            <a:off x="525642" y="1228816"/>
            <a:ext cx="3964225" cy="961364"/>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Implication : Extended Role of HR </a:t>
            </a:r>
          </a:p>
        </p:txBody>
      </p:sp>
    </p:spTree>
    <p:extLst>
      <p:ext uri="{BB962C8B-B14F-4D97-AF65-F5344CB8AC3E}">
        <p14:creationId xmlns:p14="http://schemas.microsoft.com/office/powerpoint/2010/main" val="2977430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8F5D5E01-1B3D-DA04-9C93-947D64E22170}"/>
              </a:ext>
            </a:extLst>
          </p:cNvPr>
          <p:cNvSpPr>
            <a:spLocks noGrp="1"/>
          </p:cNvSpPr>
          <p:nvPr>
            <p:ph type="title"/>
          </p:nvPr>
        </p:nvSpPr>
        <p:spPr/>
        <p:txBody>
          <a:bodyPr/>
          <a:lstStyle/>
          <a:p>
            <a:r>
              <a:rPr lang="en-US" altLang="en-US" sz="3200" dirty="0"/>
              <a:t>Strategic Role of the HRM Function</a:t>
            </a:r>
          </a:p>
        </p:txBody>
      </p:sp>
      <p:sp>
        <p:nvSpPr>
          <p:cNvPr id="29699" name="Content Placeholder 2">
            <a:extLst>
              <a:ext uri="{FF2B5EF4-FFF2-40B4-BE49-F238E27FC236}">
                <a16:creationId xmlns:a16="http://schemas.microsoft.com/office/drawing/2014/main" id="{850F2F78-B7FE-1C57-6E75-2F8C7700425C}"/>
              </a:ext>
            </a:extLst>
          </p:cNvPr>
          <p:cNvSpPr>
            <a:spLocks noGrp="1"/>
          </p:cNvSpPr>
          <p:nvPr>
            <p:ph idx="1"/>
          </p:nvPr>
        </p:nvSpPr>
        <p:spPr>
          <a:xfrm>
            <a:off x="838200" y="1294506"/>
            <a:ext cx="10515600" cy="4351338"/>
          </a:xfrm>
        </p:spPr>
        <p:txBody>
          <a:bodyPr>
            <a:normAutofit lnSpcReduction="10000"/>
          </a:bodyPr>
          <a:lstStyle/>
          <a:p>
            <a:pPr defTabSz="809625">
              <a:buClr>
                <a:srgbClr val="604A7B"/>
              </a:buClr>
              <a:buFont typeface="Wingdings" panose="05000000000000000000" pitchFamily="2" charset="2"/>
              <a:buChar char="Ø"/>
            </a:pPr>
            <a:r>
              <a:rPr lang="en-US" altLang="zh-TW" dirty="0">
                <a:solidFill>
                  <a:srgbClr val="376092"/>
                </a:solidFill>
              </a:rPr>
              <a:t>Time spent on administrative tasks is decreasing.</a:t>
            </a:r>
          </a:p>
          <a:p>
            <a:pPr defTabSz="809625">
              <a:buClr>
                <a:srgbClr val="604A7B"/>
              </a:buClr>
              <a:buFont typeface="Wingdings" panose="05000000000000000000" pitchFamily="2" charset="2"/>
              <a:buChar char="Ø"/>
            </a:pPr>
            <a:r>
              <a:rPr lang="en-US" altLang="zh-TW" dirty="0">
                <a:solidFill>
                  <a:srgbClr val="376092"/>
                </a:solidFill>
              </a:rPr>
              <a:t>HR roles as a strategic business partner, change agent and employee advocate are increasing.</a:t>
            </a:r>
          </a:p>
          <a:p>
            <a:pPr defTabSz="809625">
              <a:buClr>
                <a:srgbClr val="604A7B"/>
              </a:buClr>
              <a:buFont typeface="Wingdings" panose="05000000000000000000" pitchFamily="2" charset="2"/>
              <a:buChar char="Ø"/>
            </a:pPr>
            <a:r>
              <a:rPr lang="en-US" altLang="zh-TW" dirty="0">
                <a:solidFill>
                  <a:srgbClr val="376092"/>
                </a:solidFill>
              </a:rPr>
              <a:t>Shared service model</a:t>
            </a:r>
          </a:p>
          <a:p>
            <a:pPr defTabSz="809625">
              <a:buClr>
                <a:srgbClr val="604A7B"/>
              </a:buClr>
              <a:buFont typeface="Wingdings" panose="05000000000000000000" pitchFamily="2" charset="2"/>
              <a:buChar char="Ø"/>
            </a:pPr>
            <a:r>
              <a:rPr lang="en-US" altLang="zh-TW" dirty="0">
                <a:solidFill>
                  <a:srgbClr val="376092"/>
                </a:solidFill>
              </a:rPr>
              <a:t>HR is challenged to </a:t>
            </a:r>
            <a:r>
              <a:rPr lang="en-US" altLang="zh-TW" dirty="0">
                <a:solidFill>
                  <a:srgbClr val="FF0000"/>
                </a:solidFill>
              </a:rPr>
              <a:t>shift focus</a:t>
            </a:r>
            <a:r>
              <a:rPr lang="en-US" altLang="zh-TW" dirty="0">
                <a:solidFill>
                  <a:srgbClr val="376092"/>
                </a:solidFill>
              </a:rPr>
              <a:t> from current operations to future strategies and prepare non-HR managers to develop and implement HR practices.</a:t>
            </a:r>
          </a:p>
          <a:p>
            <a:pPr defTabSz="809625">
              <a:buClr>
                <a:srgbClr val="604A7B"/>
              </a:buClr>
              <a:buFont typeface="Wingdings" panose="05000000000000000000" pitchFamily="2" charset="2"/>
              <a:buChar char="Ø"/>
            </a:pPr>
            <a:r>
              <a:rPr lang="en-US" altLang="zh-TW" dirty="0">
                <a:solidFill>
                  <a:srgbClr val="376092"/>
                </a:solidFill>
              </a:rPr>
              <a:t>This shift presents two challenges:</a:t>
            </a:r>
          </a:p>
          <a:p>
            <a:pPr marL="688975" lvl="1" indent="-342900" defTabSz="809625">
              <a:buClr>
                <a:srgbClr val="604A7B"/>
              </a:buClr>
            </a:pPr>
            <a:r>
              <a:rPr lang="en-US" altLang="zh-TW" b="1" dirty="0">
                <a:solidFill>
                  <a:srgbClr val="FF0000"/>
                </a:solidFill>
              </a:rPr>
              <a:t>Self-service</a:t>
            </a:r>
          </a:p>
          <a:p>
            <a:pPr marL="688975" lvl="1" indent="-342900" defTabSz="809625">
              <a:buClr>
                <a:srgbClr val="604A7B"/>
              </a:buClr>
            </a:pPr>
            <a:r>
              <a:rPr lang="en-US" altLang="zh-TW" b="1" dirty="0">
                <a:solidFill>
                  <a:srgbClr val="FF0000"/>
                </a:solidFill>
              </a:rPr>
              <a:t>Outsourcing</a:t>
            </a:r>
            <a:endParaRPr lang="en-US" altLang="zh-TW" dirty="0">
              <a:solidFill>
                <a:srgbClr val="FF0000"/>
              </a:solidFill>
            </a:endParaRPr>
          </a:p>
        </p:txBody>
      </p:sp>
      <p:sp>
        <p:nvSpPr>
          <p:cNvPr id="29700" name="Footer Placeholder 3">
            <a:extLst>
              <a:ext uri="{FF2B5EF4-FFF2-40B4-BE49-F238E27FC236}">
                <a16:creationId xmlns:a16="http://schemas.microsoft.com/office/drawing/2014/main" id="{940324F3-EA61-B4C7-A327-A0CFB0B12C17}"/>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a:t>McGraw-Hill/Irwin  ©2017 The McGraw-Hill Companies, All Rights Reserved </a:t>
            </a:r>
          </a:p>
        </p:txBody>
      </p:sp>
      <p:sp>
        <p:nvSpPr>
          <p:cNvPr id="29701" name="Slide Number Placeholder 4">
            <a:extLst>
              <a:ext uri="{FF2B5EF4-FFF2-40B4-BE49-F238E27FC236}">
                <a16:creationId xmlns:a16="http://schemas.microsoft.com/office/drawing/2014/main" id="{1A3C4536-37A5-D7D7-F8D6-BE33DF746B9B}"/>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24696CB8-948F-4EFB-BF0D-D16644FEB79A}" type="slidenum">
              <a:rPr lang="en-US" altLang="en-US" sz="1200"/>
              <a:pPr/>
              <a:t>10</a:t>
            </a:fld>
            <a:endParaRPr lang="en-US" altLang="en-US" sz="12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5E6E7-849D-96AB-AE98-447A00D1AAAD}"/>
              </a:ext>
            </a:extLst>
          </p:cNvPr>
          <p:cNvSpPr>
            <a:spLocks noGrp="1"/>
          </p:cNvSpPr>
          <p:nvPr>
            <p:ph type="title"/>
          </p:nvPr>
        </p:nvSpPr>
        <p:spPr/>
        <p:txBody>
          <a:bodyPr/>
          <a:lstStyle/>
          <a:p>
            <a:r>
              <a:rPr lang="en-US" altLang="en-US" sz="4400" dirty="0"/>
              <a:t>Strategic Role of the HRM Function</a:t>
            </a:r>
            <a:endParaRPr lang="en-GB" dirty="0"/>
          </a:p>
        </p:txBody>
      </p:sp>
      <p:sp>
        <p:nvSpPr>
          <p:cNvPr id="4" name="Oval 3">
            <a:extLst>
              <a:ext uri="{FF2B5EF4-FFF2-40B4-BE49-F238E27FC236}">
                <a16:creationId xmlns:a16="http://schemas.microsoft.com/office/drawing/2014/main" id="{72311370-E5A4-22A5-4496-BFF0C7C31DFB}"/>
              </a:ext>
            </a:extLst>
          </p:cNvPr>
          <p:cNvSpPr/>
          <p:nvPr/>
        </p:nvSpPr>
        <p:spPr>
          <a:xfrm>
            <a:off x="1074557" y="1525825"/>
            <a:ext cx="3822776" cy="3642399"/>
          </a:xfrm>
          <a:prstGeom prst="ellipse">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solidFill>
                  <a:srgbClr val="002060"/>
                </a:solidFill>
              </a:rPr>
              <a:t>Self-service </a:t>
            </a:r>
          </a:p>
        </p:txBody>
      </p:sp>
      <p:sp>
        <p:nvSpPr>
          <p:cNvPr id="5" name="Oval 4">
            <a:extLst>
              <a:ext uri="{FF2B5EF4-FFF2-40B4-BE49-F238E27FC236}">
                <a16:creationId xmlns:a16="http://schemas.microsoft.com/office/drawing/2014/main" id="{252D9B5E-75C2-71D3-A07E-B3CCF3B2CCFA}"/>
              </a:ext>
            </a:extLst>
          </p:cNvPr>
          <p:cNvSpPr/>
          <p:nvPr/>
        </p:nvSpPr>
        <p:spPr>
          <a:xfrm>
            <a:off x="7033671" y="1525825"/>
            <a:ext cx="3822776" cy="3806350"/>
          </a:xfrm>
          <a:prstGeom prst="ellipse">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solidFill>
                  <a:srgbClr val="002060"/>
                </a:solidFill>
              </a:rPr>
              <a:t>Outsourcing</a:t>
            </a:r>
          </a:p>
        </p:txBody>
      </p:sp>
      <p:sp>
        <p:nvSpPr>
          <p:cNvPr id="3" name="Rectangle: Rounded Corners 2">
            <a:extLst>
              <a:ext uri="{FF2B5EF4-FFF2-40B4-BE49-F238E27FC236}">
                <a16:creationId xmlns:a16="http://schemas.microsoft.com/office/drawing/2014/main" id="{DE5DAC06-3174-4029-2E09-35D3CF187300}"/>
              </a:ext>
            </a:extLst>
          </p:cNvPr>
          <p:cNvSpPr/>
          <p:nvPr/>
        </p:nvSpPr>
        <p:spPr>
          <a:xfrm>
            <a:off x="5240005" y="2672020"/>
            <a:ext cx="1450994" cy="618725"/>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Exhaustive</a:t>
            </a:r>
          </a:p>
        </p:txBody>
      </p:sp>
      <p:sp>
        <p:nvSpPr>
          <p:cNvPr id="6" name="Rectangle: Rounded Corners 5">
            <a:extLst>
              <a:ext uri="{FF2B5EF4-FFF2-40B4-BE49-F238E27FC236}">
                <a16:creationId xmlns:a16="http://schemas.microsoft.com/office/drawing/2014/main" id="{DF309969-C989-CF5D-5E9D-AFF779592E09}"/>
              </a:ext>
            </a:extLst>
          </p:cNvPr>
          <p:cNvSpPr/>
          <p:nvPr/>
        </p:nvSpPr>
        <p:spPr>
          <a:xfrm>
            <a:off x="5240005" y="3705967"/>
            <a:ext cx="1450994" cy="618725"/>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Inclusive</a:t>
            </a:r>
          </a:p>
        </p:txBody>
      </p:sp>
    </p:spTree>
    <p:extLst>
      <p:ext uri="{BB962C8B-B14F-4D97-AF65-F5344CB8AC3E}">
        <p14:creationId xmlns:p14="http://schemas.microsoft.com/office/powerpoint/2010/main" val="36405748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AFFD60D4-E496-B258-6FB4-3F1F15E36EBB}"/>
              </a:ext>
            </a:extLst>
          </p:cNvPr>
          <p:cNvSpPr>
            <a:spLocks noGrp="1"/>
          </p:cNvSpPr>
          <p:nvPr>
            <p:ph type="title"/>
          </p:nvPr>
        </p:nvSpPr>
        <p:spPr/>
        <p:txBody>
          <a:bodyPr/>
          <a:lstStyle/>
          <a:p>
            <a:pPr>
              <a:defRPr/>
            </a:pPr>
            <a:r>
              <a:rPr lang="en-US" sz="3200" dirty="0">
                <a:ea typeface="ＭＳ Ｐゴシック" charset="0"/>
              </a:rPr>
              <a:t>Self-service</a:t>
            </a:r>
          </a:p>
        </p:txBody>
      </p:sp>
      <p:sp>
        <p:nvSpPr>
          <p:cNvPr id="2" name="Content Placeholder 1">
            <a:extLst>
              <a:ext uri="{FF2B5EF4-FFF2-40B4-BE49-F238E27FC236}">
                <a16:creationId xmlns:a16="http://schemas.microsoft.com/office/drawing/2014/main" id="{C08004A5-27B3-B261-1C78-54E3BE5742AB}"/>
              </a:ext>
            </a:extLst>
          </p:cNvPr>
          <p:cNvSpPr>
            <a:spLocks noGrp="1"/>
          </p:cNvSpPr>
          <p:nvPr>
            <p:ph idx="1"/>
          </p:nvPr>
        </p:nvSpPr>
        <p:spPr/>
        <p:txBody>
          <a:bodyPr/>
          <a:lstStyle/>
          <a:p>
            <a:pPr>
              <a:defRPr/>
            </a:pPr>
            <a:r>
              <a:rPr lang="en-US" b="1" dirty="0">
                <a:solidFill>
                  <a:schemeClr val="accent1">
                    <a:lumMod val="75000"/>
                  </a:schemeClr>
                </a:solidFill>
                <a:ea typeface="MS PGothic" panose="020B0600070205080204" pitchFamily="34" charset="-128"/>
                <a:cs typeface="Calibri"/>
              </a:rPr>
              <a:t>Self-service </a:t>
            </a:r>
            <a:r>
              <a:rPr lang="en-US" dirty="0">
                <a:solidFill>
                  <a:schemeClr val="accent1">
                    <a:lumMod val="75000"/>
                  </a:schemeClr>
                </a:solidFill>
                <a:ea typeface="MS PGothic" panose="020B0600070205080204" pitchFamily="34" charset="-128"/>
                <a:cs typeface="Calibri"/>
              </a:rPr>
              <a:t>gives employees online access to information about HR issues, or apps which provide information such as training, benefits, compensation, and contracts; enroll online in programs and services.</a:t>
            </a:r>
          </a:p>
        </p:txBody>
      </p:sp>
      <p:sp>
        <p:nvSpPr>
          <p:cNvPr id="31748" name="Footer Placeholder 2">
            <a:extLst>
              <a:ext uri="{FF2B5EF4-FFF2-40B4-BE49-F238E27FC236}">
                <a16:creationId xmlns:a16="http://schemas.microsoft.com/office/drawing/2014/main" id="{44BA5FA3-1F53-0BBA-1670-4F21F0E0F36D}"/>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a:t>McGraw-Hill/Irwin  ©2017 The McGraw-Hill Companies, All Rights Reserved </a:t>
            </a:r>
          </a:p>
        </p:txBody>
      </p:sp>
      <p:sp>
        <p:nvSpPr>
          <p:cNvPr id="31749" name="Slide Number Placeholder 3">
            <a:extLst>
              <a:ext uri="{FF2B5EF4-FFF2-40B4-BE49-F238E27FC236}">
                <a16:creationId xmlns:a16="http://schemas.microsoft.com/office/drawing/2014/main" id="{792D76E9-193C-6BEC-2CE3-2CE0591DC611}"/>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F869C73-E269-44CF-8567-A7DF5B374D28}" type="slidenum">
              <a:rPr lang="en-US" altLang="en-US" sz="1200"/>
              <a:pPr/>
              <a:t>12</a:t>
            </a:fld>
            <a:endParaRPr lang="en-US" altLang="en-US" sz="12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3E3F2407-3167-080B-2137-6823BCB14D71}"/>
              </a:ext>
            </a:extLst>
          </p:cNvPr>
          <p:cNvSpPr>
            <a:spLocks noGrp="1"/>
          </p:cNvSpPr>
          <p:nvPr>
            <p:ph type="title"/>
          </p:nvPr>
        </p:nvSpPr>
        <p:spPr/>
        <p:txBody>
          <a:bodyPr/>
          <a:lstStyle/>
          <a:p>
            <a:pPr>
              <a:defRPr/>
            </a:pPr>
            <a:r>
              <a:rPr lang="en-US" sz="3200" dirty="0">
                <a:ea typeface="ＭＳ Ｐゴシック" charset="0"/>
              </a:rPr>
              <a:t>Outsourcing</a:t>
            </a:r>
          </a:p>
        </p:txBody>
      </p:sp>
      <p:sp>
        <p:nvSpPr>
          <p:cNvPr id="2" name="Content Placeholder 1">
            <a:extLst>
              <a:ext uri="{FF2B5EF4-FFF2-40B4-BE49-F238E27FC236}">
                <a16:creationId xmlns:a16="http://schemas.microsoft.com/office/drawing/2014/main" id="{25855B45-BC17-B2A2-A536-701096019E9D}"/>
              </a:ext>
            </a:extLst>
          </p:cNvPr>
          <p:cNvSpPr>
            <a:spLocks noGrp="1"/>
          </p:cNvSpPr>
          <p:nvPr>
            <p:ph idx="1"/>
          </p:nvPr>
        </p:nvSpPr>
        <p:spPr/>
        <p:txBody>
          <a:bodyPr/>
          <a:lstStyle/>
          <a:p>
            <a:pPr>
              <a:defRPr/>
            </a:pPr>
            <a:r>
              <a:rPr lang="en-US" altLang="en-US" b="1" dirty="0">
                <a:solidFill>
                  <a:schemeClr val="accent1">
                    <a:lumMod val="75000"/>
                  </a:schemeClr>
                </a:solidFill>
                <a:ea typeface="MS PGothic" panose="020B0600070205080204" pitchFamily="34" charset="-128"/>
              </a:rPr>
              <a:t>Outsourcing</a:t>
            </a:r>
            <a:r>
              <a:rPr lang="en-US" altLang="en-US" dirty="0">
                <a:solidFill>
                  <a:schemeClr val="accent1">
                    <a:lumMod val="75000"/>
                  </a:schemeClr>
                </a:solidFill>
                <a:ea typeface="MS PGothic" panose="020B0600070205080204" pitchFamily="34" charset="-128"/>
              </a:rPr>
              <a:t> is the practice of having another company (a vendor, consultant or third-party) provide services to save money, spend more time on strategic business issues, increase ability to recruit and manage talent, improve HR service quality, and protect the company from potential lawsuits by standardizing processes such as selection and recruitment. </a:t>
            </a:r>
          </a:p>
        </p:txBody>
      </p:sp>
      <p:sp>
        <p:nvSpPr>
          <p:cNvPr id="32772" name="Footer Placeholder 2">
            <a:extLst>
              <a:ext uri="{FF2B5EF4-FFF2-40B4-BE49-F238E27FC236}">
                <a16:creationId xmlns:a16="http://schemas.microsoft.com/office/drawing/2014/main" id="{1F19E313-6A0E-198F-FE2B-7DEEA36667C3}"/>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a:t>McGraw-Hill/Irwin  ©2017 The McGraw-Hill Companies, All Rights Reserved </a:t>
            </a:r>
          </a:p>
        </p:txBody>
      </p:sp>
      <p:sp>
        <p:nvSpPr>
          <p:cNvPr id="32773" name="Slide Number Placeholder 3">
            <a:extLst>
              <a:ext uri="{FF2B5EF4-FFF2-40B4-BE49-F238E27FC236}">
                <a16:creationId xmlns:a16="http://schemas.microsoft.com/office/drawing/2014/main" id="{1C5BF6D3-8C7C-7EE9-9D5A-808CAEA095B0}"/>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0C16DCF-C2C2-4CA8-B3D0-2F5485311F45}" type="slidenum">
              <a:rPr lang="en-US" altLang="en-US" sz="1200"/>
              <a:pPr/>
              <a:t>13</a:t>
            </a:fld>
            <a:endParaRPr lang="en-US" altLang="en-US" sz="12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5">
            <a:extLst>
              <a:ext uri="{FF2B5EF4-FFF2-40B4-BE49-F238E27FC236}">
                <a16:creationId xmlns:a16="http://schemas.microsoft.com/office/drawing/2014/main" id="{4A03DDFC-2E53-EDFA-97CE-EB49CD2E67CD}"/>
              </a:ext>
            </a:extLst>
          </p:cNvPr>
          <p:cNvSpPr>
            <a:spLocks noGrp="1"/>
          </p:cNvSpPr>
          <p:nvPr>
            <p:ph type="title"/>
          </p:nvPr>
        </p:nvSpPr>
        <p:spPr/>
        <p:txBody>
          <a:bodyPr/>
          <a:lstStyle/>
          <a:p>
            <a:r>
              <a:rPr lang="en-US" altLang="en-US" sz="3200">
                <a:solidFill>
                  <a:srgbClr val="083763"/>
                </a:solidFill>
              </a:rPr>
              <a:t>4 Reasons to Outsource HR</a:t>
            </a:r>
            <a:endParaRPr lang="en-US" altLang="en-US" sz="3200"/>
          </a:p>
        </p:txBody>
      </p:sp>
      <p:sp>
        <p:nvSpPr>
          <p:cNvPr id="7" name="Content Placeholder 6">
            <a:extLst>
              <a:ext uri="{FF2B5EF4-FFF2-40B4-BE49-F238E27FC236}">
                <a16:creationId xmlns:a16="http://schemas.microsoft.com/office/drawing/2014/main" id="{5AA3989C-10CE-D106-91D9-9A83B9492DDA}"/>
              </a:ext>
            </a:extLst>
          </p:cNvPr>
          <p:cNvSpPr>
            <a:spLocks noGrp="1"/>
          </p:cNvSpPr>
          <p:nvPr>
            <p:ph idx="1"/>
          </p:nvPr>
        </p:nvSpPr>
        <p:spPr/>
        <p:txBody>
          <a:bodyPr/>
          <a:lstStyle/>
          <a:p>
            <a:pPr marL="508000" indent="-514350">
              <a:buFont typeface="Calibri" pitchFamily="34" charset="0"/>
              <a:buAutoNum type="arabicPeriod"/>
              <a:defRPr/>
            </a:pPr>
            <a:r>
              <a:rPr lang="en-US" altLang="zh-TW" dirty="0">
                <a:solidFill>
                  <a:srgbClr val="376092"/>
                </a:solidFill>
                <a:cs typeface="Calibri" pitchFamily="34" charset="0"/>
              </a:rPr>
              <a:t>Cost savings</a:t>
            </a:r>
          </a:p>
          <a:p>
            <a:pPr marL="508000" indent="-514350">
              <a:buFont typeface="Calibri" pitchFamily="34" charset="0"/>
              <a:buAutoNum type="arabicPeriod"/>
              <a:defRPr/>
            </a:pPr>
            <a:r>
              <a:rPr lang="en-US" altLang="en-US" dirty="0">
                <a:solidFill>
                  <a:srgbClr val="7030A0"/>
                </a:solidFill>
                <a:effectLst>
                  <a:outerShdw blurRad="38100" dist="38100" dir="2700000" algn="tl">
                    <a:srgbClr val="C0C0C0"/>
                  </a:outerShdw>
                </a:effectLst>
              </a:rPr>
              <a:t>Improve HR quality</a:t>
            </a:r>
          </a:p>
          <a:p>
            <a:pPr marL="508000" indent="-514350">
              <a:buFont typeface="Calibri" pitchFamily="34" charset="0"/>
              <a:buAutoNum type="arabicPeriod"/>
              <a:defRPr/>
            </a:pPr>
            <a:r>
              <a:rPr lang="en-US" altLang="zh-TW" dirty="0">
                <a:solidFill>
                  <a:srgbClr val="376092"/>
                </a:solidFill>
                <a:cs typeface="Calibri" pitchFamily="34" charset="0"/>
              </a:rPr>
              <a:t>Recruit and manage talent</a:t>
            </a:r>
          </a:p>
          <a:p>
            <a:pPr marL="508000" indent="-514350">
              <a:buFont typeface="Calibri" pitchFamily="34" charset="0"/>
              <a:buAutoNum type="arabicPeriod"/>
              <a:defRPr/>
            </a:pPr>
            <a:r>
              <a:rPr lang="en-US" altLang="en-US" dirty="0">
                <a:solidFill>
                  <a:srgbClr val="7030A0"/>
                </a:solidFill>
                <a:effectLst>
                  <a:outerShdw blurRad="38100" dist="38100" dir="2700000" algn="tl">
                    <a:srgbClr val="C0C0C0"/>
                  </a:outerShdw>
                </a:effectLst>
              </a:rPr>
              <a:t>Protect from lawsuits</a:t>
            </a:r>
            <a:endParaRPr lang="en-US" altLang="zh-TW" dirty="0">
              <a:solidFill>
                <a:srgbClr val="7030A0"/>
              </a:solidFill>
            </a:endParaRPr>
          </a:p>
        </p:txBody>
      </p:sp>
      <p:sp>
        <p:nvSpPr>
          <p:cNvPr id="33796" name="Footer Placeholder 1">
            <a:extLst>
              <a:ext uri="{FF2B5EF4-FFF2-40B4-BE49-F238E27FC236}">
                <a16:creationId xmlns:a16="http://schemas.microsoft.com/office/drawing/2014/main" id="{8575925A-BB59-126F-6FEC-E0A9C187D323}"/>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a:t>McGraw-Hill/Irwin  ©2017 The McGraw-Hill Companies, All Rights Reserved </a:t>
            </a:r>
          </a:p>
        </p:txBody>
      </p:sp>
      <p:sp>
        <p:nvSpPr>
          <p:cNvPr id="33797" name="Slide Number Placeholder 2">
            <a:extLst>
              <a:ext uri="{FF2B5EF4-FFF2-40B4-BE49-F238E27FC236}">
                <a16:creationId xmlns:a16="http://schemas.microsoft.com/office/drawing/2014/main" id="{E0798D7C-0931-4E7B-9FCA-3B2D63E70495}"/>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2B3435D-E23D-4868-9F57-6A854DB4715D}" type="slidenum">
              <a:rPr lang="en-US" altLang="en-US" sz="1200">
                <a:solidFill>
                  <a:srgbClr val="000000"/>
                </a:solidFill>
              </a:rPr>
              <a:pPr/>
              <a:t>14</a:t>
            </a:fld>
            <a:endParaRPr lang="en-US" altLang="en-US" sz="1200">
              <a:solidFill>
                <a:srgbClr val="000000"/>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D1309A67-2358-4367-54F4-3FDCCAB9FE8D}"/>
              </a:ext>
            </a:extLst>
          </p:cNvPr>
          <p:cNvSpPr>
            <a:spLocks noGrp="1"/>
          </p:cNvSpPr>
          <p:nvPr>
            <p:ph type="title"/>
          </p:nvPr>
        </p:nvSpPr>
        <p:spPr>
          <a:xfrm>
            <a:off x="717740" y="348698"/>
            <a:ext cx="10515600" cy="1325563"/>
          </a:xfrm>
        </p:spPr>
        <p:txBody>
          <a:bodyPr/>
          <a:lstStyle/>
          <a:p>
            <a:r>
              <a:rPr lang="en-US" altLang="en-US" sz="3200" dirty="0"/>
              <a:t>Strategic Role of HR</a:t>
            </a:r>
          </a:p>
        </p:txBody>
      </p:sp>
      <p:sp>
        <p:nvSpPr>
          <p:cNvPr id="34819" name="Slide Number Placeholder 4">
            <a:extLst>
              <a:ext uri="{FF2B5EF4-FFF2-40B4-BE49-F238E27FC236}">
                <a16:creationId xmlns:a16="http://schemas.microsoft.com/office/drawing/2014/main" id="{7C112879-326C-C96E-911D-58AB3517559C}"/>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067B01B-E292-418E-B2D7-587C56E09510}" type="slidenum">
              <a:rPr lang="en-US" altLang="en-US" sz="1400">
                <a:solidFill>
                  <a:srgbClr val="FFFFFF"/>
                </a:solidFill>
              </a:rPr>
              <a:pPr/>
              <a:t>15</a:t>
            </a:fld>
            <a:endParaRPr lang="en-US" altLang="en-US" sz="1400">
              <a:solidFill>
                <a:srgbClr val="FFFFFF"/>
              </a:solidFill>
            </a:endParaRPr>
          </a:p>
        </p:txBody>
      </p:sp>
      <p:sp>
        <p:nvSpPr>
          <p:cNvPr id="34820" name="Content Placeholder 3">
            <a:extLst>
              <a:ext uri="{FF2B5EF4-FFF2-40B4-BE49-F238E27FC236}">
                <a16:creationId xmlns:a16="http://schemas.microsoft.com/office/drawing/2014/main" id="{2867E5FE-01AF-28F6-8658-924DC1694FE7}"/>
              </a:ext>
            </a:extLst>
          </p:cNvPr>
          <p:cNvSpPr>
            <a:spLocks noGrp="1"/>
          </p:cNvSpPr>
          <p:nvPr>
            <p:ph sz="half" idx="1"/>
          </p:nvPr>
        </p:nvSpPr>
        <p:spPr>
          <a:xfrm>
            <a:off x="597279" y="2461757"/>
            <a:ext cx="5299779" cy="2581132"/>
          </a:xfrm>
        </p:spPr>
        <p:txBody>
          <a:bodyPr/>
          <a:lstStyle/>
          <a:p>
            <a:pPr marL="0" indent="0">
              <a:buNone/>
            </a:pPr>
            <a:r>
              <a:rPr lang="en-US" altLang="zh-TW" b="1" dirty="0">
                <a:solidFill>
                  <a:srgbClr val="376092"/>
                </a:solidFill>
              </a:rPr>
              <a:t>The bottom line question for evaluating</a:t>
            </a:r>
            <a:br>
              <a:rPr lang="en-US" altLang="zh-TW" b="1" dirty="0">
                <a:solidFill>
                  <a:srgbClr val="376092"/>
                </a:solidFill>
              </a:rPr>
            </a:br>
            <a:r>
              <a:rPr lang="en-US" altLang="zh-TW" b="1" dirty="0">
                <a:solidFill>
                  <a:srgbClr val="376092"/>
                </a:solidFill>
              </a:rPr>
              <a:t>the relationship between HRM and the business strategy is:</a:t>
            </a:r>
          </a:p>
          <a:p>
            <a:pPr marL="0" indent="0">
              <a:buNone/>
            </a:pPr>
            <a:endParaRPr lang="en-US" altLang="zh-TW" dirty="0"/>
          </a:p>
        </p:txBody>
      </p:sp>
      <p:sp>
        <p:nvSpPr>
          <p:cNvPr id="34821" name="Content Placeholder 2">
            <a:extLst>
              <a:ext uri="{FF2B5EF4-FFF2-40B4-BE49-F238E27FC236}">
                <a16:creationId xmlns:a16="http://schemas.microsoft.com/office/drawing/2014/main" id="{7F3A9DD1-51CD-ED8B-C4C1-9A7430352877}"/>
              </a:ext>
            </a:extLst>
          </p:cNvPr>
          <p:cNvSpPr>
            <a:spLocks noGrp="1"/>
          </p:cNvSpPr>
          <p:nvPr>
            <p:ph sz="half" idx="2"/>
          </p:nvPr>
        </p:nvSpPr>
        <p:spPr>
          <a:xfrm>
            <a:off x="6172200" y="2538437"/>
            <a:ext cx="5101750" cy="2252558"/>
          </a:xfrm>
        </p:spPr>
        <p:txBody>
          <a:bodyPr/>
          <a:lstStyle/>
          <a:p>
            <a:pPr marL="0" indent="0">
              <a:buNone/>
            </a:pPr>
            <a:r>
              <a:rPr lang="en-US" altLang="zh-TW" dirty="0">
                <a:solidFill>
                  <a:srgbClr val="376092"/>
                </a:solidFill>
              </a:rPr>
              <a:t>“What is HR doing to ensure that </a:t>
            </a:r>
            <a:r>
              <a:rPr lang="en-US" altLang="zh-TW" dirty="0">
                <a:solidFill>
                  <a:srgbClr val="FF0000"/>
                </a:solidFill>
              </a:rPr>
              <a:t>the right people with the right skills are doing the right things in the jobs</a:t>
            </a:r>
            <a:r>
              <a:rPr lang="en-US" altLang="zh-TW" dirty="0">
                <a:solidFill>
                  <a:srgbClr val="376092"/>
                </a:solidFill>
              </a:rPr>
              <a:t> that are important for executing the business strategy?”</a:t>
            </a:r>
          </a:p>
        </p:txBody>
      </p:sp>
      <p:sp>
        <p:nvSpPr>
          <p:cNvPr id="34822" name="Footer Placeholder 2">
            <a:extLst>
              <a:ext uri="{FF2B5EF4-FFF2-40B4-BE49-F238E27FC236}">
                <a16:creationId xmlns:a16="http://schemas.microsoft.com/office/drawing/2014/main" id="{BE875821-FA9A-4612-7BA5-6BFD2596AD66}"/>
              </a:ext>
            </a:extLst>
          </p:cNvPr>
          <p:cNvSpPr>
            <a:spLocks noGrp="1"/>
          </p:cNvSpPr>
          <p:nvPr>
            <p:ph type="ftr" sz="quarter" idx="10"/>
          </p:nvPr>
        </p:nvSpPr>
        <p:spPr bwMode="auto">
          <a:xfrm>
            <a:off x="3200400" y="6324601"/>
            <a:ext cx="594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100"/>
              <a:t>McGraw-Hill/Irwin  ©2017 The McGraw-Hill Companies, All Rights Reserved </a:t>
            </a:r>
          </a:p>
        </p:txBody>
      </p:sp>
      <p:sp>
        <p:nvSpPr>
          <p:cNvPr id="34823" name="Slide Number Placeholder 3">
            <a:extLst>
              <a:ext uri="{FF2B5EF4-FFF2-40B4-BE49-F238E27FC236}">
                <a16:creationId xmlns:a16="http://schemas.microsoft.com/office/drawing/2014/main" id="{5E43C021-C93F-3242-E569-970C495D1BBB}"/>
              </a:ext>
            </a:extLst>
          </p:cNvPr>
          <p:cNvSpPr txBox="1">
            <a:spLocks/>
          </p:cNvSpPr>
          <p:nvPr/>
        </p:nvSpPr>
        <p:spPr bwMode="auto">
          <a:xfrm>
            <a:off x="9753600" y="6508751"/>
            <a:ext cx="609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fld id="{D716D0F1-7AE1-4FB5-865A-9CDD1552E27B}" type="slidenum">
              <a:rPr lang="en-US" altLang="en-US" sz="1100"/>
              <a:pPr eaLnBrk="1" hangingPunct="1"/>
              <a:t>15</a:t>
            </a:fld>
            <a:endParaRPr lang="en-US" altLang="en-US" sz="11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301B96E5-0E48-34E5-77E8-978C29E625D9}"/>
              </a:ext>
            </a:extLst>
          </p:cNvPr>
          <p:cNvSpPr>
            <a:spLocks noGrp="1"/>
          </p:cNvSpPr>
          <p:nvPr>
            <p:ph type="title"/>
          </p:nvPr>
        </p:nvSpPr>
        <p:spPr>
          <a:xfrm>
            <a:off x="1866900" y="304801"/>
            <a:ext cx="8458200" cy="677863"/>
          </a:xfrm>
        </p:spPr>
        <p:txBody>
          <a:bodyPr/>
          <a:lstStyle/>
          <a:p>
            <a:r>
              <a:rPr lang="en-US" altLang="zh-MO" sz="3400" dirty="0"/>
              <a:t>Strategic Role of the H</a:t>
            </a:r>
            <a:r>
              <a:rPr lang="en-US" altLang="zh-MO" sz="100" dirty="0"/>
              <a:t> </a:t>
            </a:r>
            <a:r>
              <a:rPr lang="en-US" altLang="zh-MO" sz="3400" dirty="0"/>
              <a:t>R</a:t>
            </a:r>
            <a:r>
              <a:rPr lang="en-US" altLang="zh-MO" sz="100" dirty="0"/>
              <a:t> </a:t>
            </a:r>
            <a:r>
              <a:rPr lang="en-US" altLang="zh-MO" sz="3400" dirty="0"/>
              <a:t>M Function</a:t>
            </a:r>
            <a:endParaRPr lang="en-US" altLang="zh-MO" sz="1000" dirty="0"/>
          </a:p>
        </p:txBody>
      </p:sp>
      <p:sp>
        <p:nvSpPr>
          <p:cNvPr id="4" name="Content Placeholder 3">
            <a:extLst>
              <a:ext uri="{FF2B5EF4-FFF2-40B4-BE49-F238E27FC236}">
                <a16:creationId xmlns:a16="http://schemas.microsoft.com/office/drawing/2014/main" id="{90E749FD-7ABB-5DED-A5D4-C66050318C57}"/>
              </a:ext>
            </a:extLst>
          </p:cNvPr>
          <p:cNvSpPr>
            <a:spLocks noGrp="1"/>
          </p:cNvSpPr>
          <p:nvPr>
            <p:ph sz="quarter" idx="11"/>
          </p:nvPr>
        </p:nvSpPr>
        <p:spPr>
          <a:xfrm>
            <a:off x="1866900" y="1276350"/>
            <a:ext cx="8458200" cy="1009650"/>
          </a:xfrm>
        </p:spPr>
        <p:txBody>
          <a:bodyPr/>
          <a:lstStyle/>
          <a:p>
            <a:pPr>
              <a:defRPr/>
            </a:pPr>
            <a:r>
              <a:rPr lang="en-US" dirty="0"/>
              <a:t>Nine Competencies:</a:t>
            </a:r>
          </a:p>
          <a:p>
            <a:pPr marL="402336" indent="-402336">
              <a:buFont typeface="+mj-lt"/>
              <a:buAutoNum type="arabicPeriod"/>
              <a:defRPr/>
            </a:pPr>
            <a:r>
              <a:rPr lang="en-US" sz="2200" dirty="0">
                <a:solidFill>
                  <a:srgbClr val="FF0000"/>
                </a:solidFill>
              </a:rPr>
              <a:t>H</a:t>
            </a:r>
            <a:r>
              <a:rPr lang="en-US" sz="100" dirty="0">
                <a:solidFill>
                  <a:srgbClr val="FF0000"/>
                </a:solidFill>
              </a:rPr>
              <a:t> </a:t>
            </a:r>
            <a:r>
              <a:rPr lang="en-US" sz="2200" dirty="0">
                <a:solidFill>
                  <a:srgbClr val="FF0000"/>
                </a:solidFill>
              </a:rPr>
              <a:t>R Technical Expertise and Practice.</a:t>
            </a:r>
          </a:p>
        </p:txBody>
      </p:sp>
      <p:sp>
        <p:nvSpPr>
          <p:cNvPr id="35844" name="Content Placeholder 4">
            <a:extLst>
              <a:ext uri="{FF2B5EF4-FFF2-40B4-BE49-F238E27FC236}">
                <a16:creationId xmlns:a16="http://schemas.microsoft.com/office/drawing/2014/main" id="{744677E3-8C22-22AF-5694-0FC9A27A8107}"/>
              </a:ext>
            </a:extLst>
          </p:cNvPr>
          <p:cNvSpPr>
            <a:spLocks noGrp="1"/>
          </p:cNvSpPr>
          <p:nvPr>
            <p:ph sz="quarter" idx="14"/>
          </p:nvPr>
        </p:nvSpPr>
        <p:spPr>
          <a:xfrm>
            <a:off x="1866900" y="2356726"/>
            <a:ext cx="8458200" cy="379413"/>
          </a:xfrm>
        </p:spPr>
        <p:txBody>
          <a:bodyPr/>
          <a:lstStyle/>
          <a:p>
            <a:pPr marL="622300" lvl="1" indent="-319088">
              <a:spcBef>
                <a:spcPts val="1000"/>
              </a:spcBef>
            </a:pPr>
            <a:r>
              <a:rPr lang="en-US" altLang="zh-MO" sz="2000"/>
              <a:t>Apply principles of H</a:t>
            </a:r>
            <a:r>
              <a:rPr lang="en-US" altLang="zh-MO" sz="100"/>
              <a:t> </a:t>
            </a:r>
            <a:r>
              <a:rPr lang="en-US" altLang="zh-MO" sz="2000"/>
              <a:t>R</a:t>
            </a:r>
            <a:r>
              <a:rPr lang="en-US" altLang="zh-MO" sz="100"/>
              <a:t> </a:t>
            </a:r>
            <a:r>
              <a:rPr lang="en-US" altLang="zh-MO" sz="2000"/>
              <a:t>M to contribute to success of the business.</a:t>
            </a:r>
          </a:p>
        </p:txBody>
      </p:sp>
      <p:sp>
        <p:nvSpPr>
          <p:cNvPr id="35845" name="Content Placeholder 5">
            <a:extLst>
              <a:ext uri="{FF2B5EF4-FFF2-40B4-BE49-F238E27FC236}">
                <a16:creationId xmlns:a16="http://schemas.microsoft.com/office/drawing/2014/main" id="{D448B8BE-31B5-2F18-B04A-52742A2B776C}"/>
              </a:ext>
            </a:extLst>
          </p:cNvPr>
          <p:cNvSpPr>
            <a:spLocks noGrp="1"/>
          </p:cNvSpPr>
          <p:nvPr>
            <p:ph sz="quarter" idx="15"/>
          </p:nvPr>
        </p:nvSpPr>
        <p:spPr>
          <a:xfrm>
            <a:off x="1866900" y="2827338"/>
            <a:ext cx="8458200" cy="412750"/>
          </a:xfrm>
        </p:spPr>
        <p:txBody>
          <a:bodyPr/>
          <a:lstStyle/>
          <a:p>
            <a:pPr marL="401638" indent="-401638">
              <a:buFont typeface="Calibri" panose="020F0502020204030204" pitchFamily="34" charset="0"/>
              <a:buAutoNum type="arabicPeriod" startAt="2"/>
            </a:pPr>
            <a:r>
              <a:rPr lang="en-US" altLang="zh-MO" sz="2200" dirty="0"/>
              <a:t>Business Acumen.</a:t>
            </a:r>
          </a:p>
        </p:txBody>
      </p:sp>
      <p:sp>
        <p:nvSpPr>
          <p:cNvPr id="35846" name="Content Placeholder 6">
            <a:extLst>
              <a:ext uri="{FF2B5EF4-FFF2-40B4-BE49-F238E27FC236}">
                <a16:creationId xmlns:a16="http://schemas.microsoft.com/office/drawing/2014/main" id="{5C22B169-AB8E-C643-3712-375B55AE26E2}"/>
              </a:ext>
            </a:extLst>
          </p:cNvPr>
          <p:cNvSpPr>
            <a:spLocks noGrp="1"/>
          </p:cNvSpPr>
          <p:nvPr>
            <p:ph sz="quarter" idx="16"/>
          </p:nvPr>
        </p:nvSpPr>
        <p:spPr>
          <a:xfrm>
            <a:off x="1866900" y="3340100"/>
            <a:ext cx="8458200" cy="698500"/>
          </a:xfrm>
        </p:spPr>
        <p:txBody>
          <a:bodyPr/>
          <a:lstStyle/>
          <a:p>
            <a:pPr marL="622300" lvl="1" indent="-319088">
              <a:spcBef>
                <a:spcPts val="1000"/>
              </a:spcBef>
            </a:pPr>
            <a:r>
              <a:rPr lang="en-US" altLang="zh-MO" sz="2000" dirty="0"/>
              <a:t>Understand business functions and metrics within the organization and industry.</a:t>
            </a:r>
          </a:p>
        </p:txBody>
      </p:sp>
      <p:sp>
        <p:nvSpPr>
          <p:cNvPr id="35847" name="Content Placeholder 7">
            <a:extLst>
              <a:ext uri="{FF2B5EF4-FFF2-40B4-BE49-F238E27FC236}">
                <a16:creationId xmlns:a16="http://schemas.microsoft.com/office/drawing/2014/main" id="{6855A9C5-CB1C-288E-6C8E-0BBBAF28C2B7}"/>
              </a:ext>
            </a:extLst>
          </p:cNvPr>
          <p:cNvSpPr>
            <a:spLocks noGrp="1"/>
          </p:cNvSpPr>
          <p:nvPr>
            <p:ph sz="quarter" idx="17"/>
          </p:nvPr>
        </p:nvSpPr>
        <p:spPr>
          <a:xfrm>
            <a:off x="1866900" y="4154489"/>
            <a:ext cx="8458200" cy="433387"/>
          </a:xfrm>
        </p:spPr>
        <p:txBody>
          <a:bodyPr/>
          <a:lstStyle/>
          <a:p>
            <a:pPr marL="401638" indent="-401638">
              <a:buFont typeface="Calibri" panose="020F0502020204030204" pitchFamily="34" charset="0"/>
              <a:buAutoNum type="arabicPeriod" startAt="3"/>
            </a:pPr>
            <a:r>
              <a:rPr lang="en-US" altLang="zh-MO" sz="2200" dirty="0"/>
              <a:t>Critical Evaluation.</a:t>
            </a:r>
          </a:p>
        </p:txBody>
      </p:sp>
      <p:sp>
        <p:nvSpPr>
          <p:cNvPr id="35848" name="Content Placeholder 8">
            <a:extLst>
              <a:ext uri="{FF2B5EF4-FFF2-40B4-BE49-F238E27FC236}">
                <a16:creationId xmlns:a16="http://schemas.microsoft.com/office/drawing/2014/main" id="{1B027278-8080-1B5B-70E1-9157EBA9A047}"/>
              </a:ext>
            </a:extLst>
          </p:cNvPr>
          <p:cNvSpPr>
            <a:spLocks noGrp="1"/>
          </p:cNvSpPr>
          <p:nvPr>
            <p:ph sz="quarter" idx="18"/>
          </p:nvPr>
        </p:nvSpPr>
        <p:spPr>
          <a:xfrm>
            <a:off x="1866900" y="4687889"/>
            <a:ext cx="8458200" cy="1220787"/>
          </a:xfrm>
        </p:spPr>
        <p:txBody>
          <a:bodyPr/>
          <a:lstStyle/>
          <a:p>
            <a:pPr marL="622300" lvl="1" indent="-319088">
              <a:spcBef>
                <a:spcPts val="1000"/>
              </a:spcBef>
            </a:pPr>
            <a:r>
              <a:rPr lang="en-US" altLang="zh-MO" sz="2000" dirty="0"/>
              <a:t>Interpret information to determine return on investment and organizational impact in making recommendations and business decisions.</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BF422245-88E8-10E4-651F-CBD0ED0CF1E0}"/>
              </a:ext>
            </a:extLst>
          </p:cNvPr>
          <p:cNvSpPr>
            <a:spLocks noGrp="1"/>
          </p:cNvSpPr>
          <p:nvPr>
            <p:ph type="title"/>
          </p:nvPr>
        </p:nvSpPr>
        <p:spPr>
          <a:xfrm>
            <a:off x="1866900" y="304801"/>
            <a:ext cx="8458200" cy="677863"/>
          </a:xfrm>
        </p:spPr>
        <p:txBody>
          <a:bodyPr/>
          <a:lstStyle/>
          <a:p>
            <a:r>
              <a:rPr lang="en-US" altLang="zh-MO" sz="3400"/>
              <a:t>Strategic Role of the H</a:t>
            </a:r>
            <a:r>
              <a:rPr lang="en-US" altLang="zh-MO" sz="100"/>
              <a:t> </a:t>
            </a:r>
            <a:r>
              <a:rPr lang="en-US" altLang="zh-MO" sz="3400"/>
              <a:t>R</a:t>
            </a:r>
            <a:r>
              <a:rPr lang="en-US" altLang="zh-MO" sz="100"/>
              <a:t> </a:t>
            </a:r>
            <a:r>
              <a:rPr lang="en-US" altLang="zh-MO" sz="3400"/>
              <a:t>M Function </a:t>
            </a:r>
            <a:r>
              <a:rPr lang="en-US" altLang="zh-MO" sz="1000"/>
              <a:t>11</a:t>
            </a:r>
          </a:p>
        </p:txBody>
      </p:sp>
      <p:sp>
        <p:nvSpPr>
          <p:cNvPr id="4" name="Content Placeholder 3">
            <a:extLst>
              <a:ext uri="{FF2B5EF4-FFF2-40B4-BE49-F238E27FC236}">
                <a16:creationId xmlns:a16="http://schemas.microsoft.com/office/drawing/2014/main" id="{829F0AFE-4138-22E4-E9B4-4E8221387124}"/>
              </a:ext>
            </a:extLst>
          </p:cNvPr>
          <p:cNvSpPr>
            <a:spLocks noGrp="1"/>
          </p:cNvSpPr>
          <p:nvPr>
            <p:ph sz="quarter" idx="11"/>
          </p:nvPr>
        </p:nvSpPr>
        <p:spPr>
          <a:xfrm>
            <a:off x="1866900" y="1276350"/>
            <a:ext cx="8458200" cy="1023938"/>
          </a:xfrm>
        </p:spPr>
        <p:txBody>
          <a:bodyPr/>
          <a:lstStyle/>
          <a:p>
            <a:pPr>
              <a:defRPr/>
            </a:pPr>
            <a:r>
              <a:rPr lang="en-US" dirty="0"/>
              <a:t>Nine Competencies.</a:t>
            </a:r>
          </a:p>
          <a:p>
            <a:pPr marL="403200" indent="-403200">
              <a:buFont typeface="+mj-lt"/>
              <a:buAutoNum type="arabicPeriod" startAt="4"/>
              <a:defRPr/>
            </a:pPr>
            <a:r>
              <a:rPr lang="en-US" sz="2200" dirty="0"/>
              <a:t>Ethical Practice.</a:t>
            </a:r>
          </a:p>
        </p:txBody>
      </p:sp>
      <p:sp>
        <p:nvSpPr>
          <p:cNvPr id="36868" name="Content Placeholder 4">
            <a:extLst>
              <a:ext uri="{FF2B5EF4-FFF2-40B4-BE49-F238E27FC236}">
                <a16:creationId xmlns:a16="http://schemas.microsoft.com/office/drawing/2014/main" id="{0FDFD16C-0564-3E98-32E9-69C02E127842}"/>
              </a:ext>
            </a:extLst>
          </p:cNvPr>
          <p:cNvSpPr>
            <a:spLocks noGrp="1"/>
          </p:cNvSpPr>
          <p:nvPr>
            <p:ph sz="quarter" idx="14"/>
          </p:nvPr>
        </p:nvSpPr>
        <p:spPr>
          <a:xfrm>
            <a:off x="1866900" y="2390776"/>
            <a:ext cx="8458200" cy="695325"/>
          </a:xfrm>
        </p:spPr>
        <p:txBody>
          <a:bodyPr/>
          <a:lstStyle/>
          <a:p>
            <a:pPr marL="622300" lvl="1" indent="-319088">
              <a:spcBef>
                <a:spcPts val="1000"/>
              </a:spcBef>
            </a:pPr>
            <a:r>
              <a:rPr lang="en-US" altLang="zh-MO" sz="2000" dirty="0"/>
              <a:t>Integrate core values, integrity, and accountability throughout all organizational and business practices.</a:t>
            </a:r>
          </a:p>
        </p:txBody>
      </p:sp>
      <p:sp>
        <p:nvSpPr>
          <p:cNvPr id="36869" name="Content Placeholder 5">
            <a:extLst>
              <a:ext uri="{FF2B5EF4-FFF2-40B4-BE49-F238E27FC236}">
                <a16:creationId xmlns:a16="http://schemas.microsoft.com/office/drawing/2014/main" id="{F7B897E9-AAF4-46A5-E609-837C81D82C64}"/>
              </a:ext>
            </a:extLst>
          </p:cNvPr>
          <p:cNvSpPr>
            <a:spLocks noGrp="1"/>
          </p:cNvSpPr>
          <p:nvPr>
            <p:ph sz="quarter" idx="15"/>
          </p:nvPr>
        </p:nvSpPr>
        <p:spPr>
          <a:xfrm>
            <a:off x="1866900" y="3155950"/>
            <a:ext cx="8458200" cy="412750"/>
          </a:xfrm>
        </p:spPr>
        <p:txBody>
          <a:bodyPr/>
          <a:lstStyle/>
          <a:p>
            <a:pPr marL="401638" indent="-401638">
              <a:buFont typeface="Calibri" panose="020F0502020204030204" pitchFamily="34" charset="0"/>
              <a:buAutoNum type="arabicPeriod" startAt="5"/>
            </a:pPr>
            <a:r>
              <a:rPr lang="en-US" altLang="zh-MO" sz="2200"/>
              <a:t>Global and Cultural Effectiveness.</a:t>
            </a:r>
          </a:p>
        </p:txBody>
      </p:sp>
      <p:sp>
        <p:nvSpPr>
          <p:cNvPr id="36870" name="Content Placeholder 6">
            <a:extLst>
              <a:ext uri="{FF2B5EF4-FFF2-40B4-BE49-F238E27FC236}">
                <a16:creationId xmlns:a16="http://schemas.microsoft.com/office/drawing/2014/main" id="{F4E0FD56-AD52-78BF-8874-C9D8E1381798}"/>
              </a:ext>
            </a:extLst>
          </p:cNvPr>
          <p:cNvSpPr>
            <a:spLocks noGrp="1"/>
          </p:cNvSpPr>
          <p:nvPr>
            <p:ph sz="quarter" idx="16"/>
          </p:nvPr>
        </p:nvSpPr>
        <p:spPr>
          <a:xfrm>
            <a:off x="1866900" y="3654425"/>
            <a:ext cx="8458200" cy="438150"/>
          </a:xfrm>
        </p:spPr>
        <p:txBody>
          <a:bodyPr/>
          <a:lstStyle/>
          <a:p>
            <a:pPr marL="622300" lvl="1" indent="-319088">
              <a:spcBef>
                <a:spcPts val="1000"/>
              </a:spcBef>
            </a:pPr>
            <a:r>
              <a:rPr lang="en-US" altLang="zh-MO" sz="2000"/>
              <a:t>Manage H</a:t>
            </a:r>
            <a:r>
              <a:rPr lang="en-US" altLang="zh-MO" sz="100"/>
              <a:t> </a:t>
            </a:r>
            <a:r>
              <a:rPr lang="en-US" altLang="zh-MO" sz="2000"/>
              <a:t>R both within and across boundaries.</a:t>
            </a:r>
          </a:p>
        </p:txBody>
      </p:sp>
      <p:sp>
        <p:nvSpPr>
          <p:cNvPr id="36871" name="Content Placeholder 7">
            <a:extLst>
              <a:ext uri="{FF2B5EF4-FFF2-40B4-BE49-F238E27FC236}">
                <a16:creationId xmlns:a16="http://schemas.microsoft.com/office/drawing/2014/main" id="{4ABD1C21-82ED-425A-FDF7-557E381C39C4}"/>
              </a:ext>
            </a:extLst>
          </p:cNvPr>
          <p:cNvSpPr>
            <a:spLocks noGrp="1"/>
          </p:cNvSpPr>
          <p:nvPr>
            <p:ph sz="quarter" idx="17"/>
          </p:nvPr>
        </p:nvSpPr>
        <p:spPr>
          <a:xfrm>
            <a:off x="1866900" y="4173539"/>
            <a:ext cx="8458200" cy="434975"/>
          </a:xfrm>
        </p:spPr>
        <p:txBody>
          <a:bodyPr/>
          <a:lstStyle/>
          <a:p>
            <a:pPr marL="401638" indent="-401638">
              <a:buFont typeface="Calibri" panose="020F0502020204030204" pitchFamily="34" charset="0"/>
              <a:buAutoNum type="arabicPeriod" startAt="6"/>
            </a:pPr>
            <a:r>
              <a:rPr lang="en-US" altLang="zh-MO" sz="2200"/>
              <a:t>Communications.</a:t>
            </a:r>
          </a:p>
        </p:txBody>
      </p:sp>
      <p:sp>
        <p:nvSpPr>
          <p:cNvPr id="36872" name="Content Placeholder 8">
            <a:extLst>
              <a:ext uri="{FF2B5EF4-FFF2-40B4-BE49-F238E27FC236}">
                <a16:creationId xmlns:a16="http://schemas.microsoft.com/office/drawing/2014/main" id="{C80E0EE8-AA2D-963B-3D6D-BF1B4796D65C}"/>
              </a:ext>
            </a:extLst>
          </p:cNvPr>
          <p:cNvSpPr>
            <a:spLocks noGrp="1"/>
          </p:cNvSpPr>
          <p:nvPr>
            <p:ph sz="quarter" idx="18"/>
          </p:nvPr>
        </p:nvSpPr>
        <p:spPr>
          <a:xfrm>
            <a:off x="1866900" y="4676775"/>
            <a:ext cx="8458200" cy="1485900"/>
          </a:xfrm>
        </p:spPr>
        <p:txBody>
          <a:bodyPr/>
          <a:lstStyle/>
          <a:p>
            <a:pPr marL="622300" lvl="1" indent="-319088">
              <a:spcBef>
                <a:spcPts val="1000"/>
              </a:spcBef>
            </a:pPr>
            <a:r>
              <a:rPr lang="en-US" altLang="zh-MO" sz="2000" dirty="0"/>
              <a:t>Effectively exchange and create free flow of information with and among various stakeholders at all levels of the organization to produce meaningful outcomes.</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F3A5D259-7FDD-4F52-C83F-54AD1D9E6255}"/>
              </a:ext>
            </a:extLst>
          </p:cNvPr>
          <p:cNvSpPr>
            <a:spLocks noGrp="1"/>
          </p:cNvSpPr>
          <p:nvPr>
            <p:ph type="title"/>
          </p:nvPr>
        </p:nvSpPr>
        <p:spPr>
          <a:xfrm>
            <a:off x="1866900" y="304801"/>
            <a:ext cx="8458200" cy="677863"/>
          </a:xfrm>
        </p:spPr>
        <p:txBody>
          <a:bodyPr/>
          <a:lstStyle/>
          <a:p>
            <a:r>
              <a:rPr lang="en-US" altLang="zh-MO" sz="3400"/>
              <a:t>Strategic Role of the H</a:t>
            </a:r>
            <a:r>
              <a:rPr lang="en-US" altLang="zh-MO" sz="100"/>
              <a:t> </a:t>
            </a:r>
            <a:r>
              <a:rPr lang="en-US" altLang="zh-MO" sz="3400"/>
              <a:t>R</a:t>
            </a:r>
            <a:r>
              <a:rPr lang="en-US" altLang="zh-MO" sz="100"/>
              <a:t> </a:t>
            </a:r>
            <a:r>
              <a:rPr lang="en-US" altLang="zh-MO" sz="3400"/>
              <a:t>M Function </a:t>
            </a:r>
            <a:r>
              <a:rPr lang="en-US" altLang="zh-MO" sz="1000"/>
              <a:t>12</a:t>
            </a:r>
          </a:p>
        </p:txBody>
      </p:sp>
      <p:sp>
        <p:nvSpPr>
          <p:cNvPr id="4" name="Content Placeholder 3">
            <a:extLst>
              <a:ext uri="{FF2B5EF4-FFF2-40B4-BE49-F238E27FC236}">
                <a16:creationId xmlns:a16="http://schemas.microsoft.com/office/drawing/2014/main" id="{951D4581-11EB-F90B-B746-4F2DFC198F0C}"/>
              </a:ext>
            </a:extLst>
          </p:cNvPr>
          <p:cNvSpPr>
            <a:spLocks noGrp="1"/>
          </p:cNvSpPr>
          <p:nvPr>
            <p:ph sz="quarter" idx="11"/>
          </p:nvPr>
        </p:nvSpPr>
        <p:spPr>
          <a:xfrm>
            <a:off x="1866900" y="1276350"/>
            <a:ext cx="8458200" cy="1009650"/>
          </a:xfrm>
        </p:spPr>
        <p:txBody>
          <a:bodyPr/>
          <a:lstStyle/>
          <a:p>
            <a:pPr>
              <a:defRPr/>
            </a:pPr>
            <a:r>
              <a:rPr lang="en-US" dirty="0"/>
              <a:t>Nine Competencies.</a:t>
            </a:r>
          </a:p>
          <a:p>
            <a:pPr marL="403200" indent="-403200">
              <a:buFont typeface="+mj-lt"/>
              <a:buAutoNum type="arabicPeriod" startAt="7"/>
              <a:defRPr/>
            </a:pPr>
            <a:r>
              <a:rPr lang="en-US" sz="2200" dirty="0"/>
              <a:t>Organizational Leadership and Navigation.</a:t>
            </a:r>
          </a:p>
        </p:txBody>
      </p:sp>
      <p:sp>
        <p:nvSpPr>
          <p:cNvPr id="37892" name="Content Placeholder 4">
            <a:extLst>
              <a:ext uri="{FF2B5EF4-FFF2-40B4-BE49-F238E27FC236}">
                <a16:creationId xmlns:a16="http://schemas.microsoft.com/office/drawing/2014/main" id="{FDBD75A0-C5A9-F67C-AA4A-B4369C0626E4}"/>
              </a:ext>
            </a:extLst>
          </p:cNvPr>
          <p:cNvSpPr>
            <a:spLocks noGrp="1"/>
          </p:cNvSpPr>
          <p:nvPr>
            <p:ph sz="quarter" idx="14"/>
          </p:nvPr>
        </p:nvSpPr>
        <p:spPr>
          <a:xfrm>
            <a:off x="1866900" y="2362200"/>
            <a:ext cx="8458200" cy="693738"/>
          </a:xfrm>
        </p:spPr>
        <p:txBody>
          <a:bodyPr/>
          <a:lstStyle/>
          <a:p>
            <a:pPr marL="622300" lvl="1" indent="-319088">
              <a:spcBef>
                <a:spcPts val="1000"/>
              </a:spcBef>
            </a:pPr>
            <a:r>
              <a:rPr lang="en-US" altLang="zh-MO" sz="2000" dirty="0"/>
              <a:t>Direct initiatives and processes within the organization and gain buy-in from stakeholders.</a:t>
            </a:r>
            <a:endParaRPr lang="en-US" altLang="zh-MO" sz="2000" b="1" dirty="0"/>
          </a:p>
        </p:txBody>
      </p:sp>
      <p:sp>
        <p:nvSpPr>
          <p:cNvPr id="37893" name="Content Placeholder 5">
            <a:extLst>
              <a:ext uri="{FF2B5EF4-FFF2-40B4-BE49-F238E27FC236}">
                <a16:creationId xmlns:a16="http://schemas.microsoft.com/office/drawing/2014/main" id="{65EF5F7F-7250-04D7-3DDA-2597DD68BD55}"/>
              </a:ext>
            </a:extLst>
          </p:cNvPr>
          <p:cNvSpPr>
            <a:spLocks noGrp="1"/>
          </p:cNvSpPr>
          <p:nvPr>
            <p:ph sz="quarter" idx="15"/>
          </p:nvPr>
        </p:nvSpPr>
        <p:spPr>
          <a:xfrm>
            <a:off x="1866900" y="3127376"/>
            <a:ext cx="8458200" cy="411163"/>
          </a:xfrm>
        </p:spPr>
        <p:txBody>
          <a:bodyPr/>
          <a:lstStyle/>
          <a:p>
            <a:pPr marL="401638" indent="-401638">
              <a:buFont typeface="Calibri" panose="020F0502020204030204" pitchFamily="34" charset="0"/>
              <a:buAutoNum type="arabicPeriod" startAt="8"/>
            </a:pPr>
            <a:r>
              <a:rPr lang="en-US" altLang="zh-MO" sz="2200"/>
              <a:t>Consultation.</a:t>
            </a:r>
          </a:p>
        </p:txBody>
      </p:sp>
      <p:sp>
        <p:nvSpPr>
          <p:cNvPr id="37894" name="Content Placeholder 6">
            <a:extLst>
              <a:ext uri="{FF2B5EF4-FFF2-40B4-BE49-F238E27FC236}">
                <a16:creationId xmlns:a16="http://schemas.microsoft.com/office/drawing/2014/main" id="{076430CF-8C94-5664-C6CB-57F2AF79367D}"/>
              </a:ext>
            </a:extLst>
          </p:cNvPr>
          <p:cNvSpPr>
            <a:spLocks noGrp="1"/>
          </p:cNvSpPr>
          <p:nvPr>
            <p:ph sz="quarter" idx="16"/>
          </p:nvPr>
        </p:nvSpPr>
        <p:spPr>
          <a:xfrm>
            <a:off x="1866900" y="3624264"/>
            <a:ext cx="8458200" cy="719137"/>
          </a:xfrm>
        </p:spPr>
        <p:txBody>
          <a:bodyPr/>
          <a:lstStyle/>
          <a:p>
            <a:pPr marL="622300" lvl="1" indent="-319088">
              <a:spcBef>
                <a:spcPts val="1000"/>
              </a:spcBef>
            </a:pPr>
            <a:r>
              <a:rPr lang="en-US" altLang="zh-MO" sz="2000"/>
              <a:t>Provide guidance to stakeholders such as employees and leaders seeking expert advice on a variety of circumstances and situations.</a:t>
            </a:r>
          </a:p>
        </p:txBody>
      </p:sp>
      <p:sp>
        <p:nvSpPr>
          <p:cNvPr id="37895" name="Content Placeholder 7">
            <a:extLst>
              <a:ext uri="{FF2B5EF4-FFF2-40B4-BE49-F238E27FC236}">
                <a16:creationId xmlns:a16="http://schemas.microsoft.com/office/drawing/2014/main" id="{B756B3CC-9341-E353-450A-FB4476ABB9B2}"/>
              </a:ext>
            </a:extLst>
          </p:cNvPr>
          <p:cNvSpPr>
            <a:spLocks noGrp="1"/>
          </p:cNvSpPr>
          <p:nvPr>
            <p:ph sz="quarter" idx="17"/>
          </p:nvPr>
        </p:nvSpPr>
        <p:spPr>
          <a:xfrm>
            <a:off x="1866900" y="4429126"/>
            <a:ext cx="8458200" cy="434975"/>
          </a:xfrm>
        </p:spPr>
        <p:txBody>
          <a:bodyPr/>
          <a:lstStyle/>
          <a:p>
            <a:pPr marL="401638" indent="-401638">
              <a:buFont typeface="Calibri" panose="020F0502020204030204" pitchFamily="34" charset="0"/>
              <a:buAutoNum type="arabicPeriod" startAt="9"/>
            </a:pPr>
            <a:r>
              <a:rPr lang="en-US" altLang="zh-MO" sz="2200"/>
              <a:t>Relationship Management.</a:t>
            </a:r>
          </a:p>
        </p:txBody>
      </p:sp>
      <p:sp>
        <p:nvSpPr>
          <p:cNvPr id="37896" name="Content Placeholder 8">
            <a:extLst>
              <a:ext uri="{FF2B5EF4-FFF2-40B4-BE49-F238E27FC236}">
                <a16:creationId xmlns:a16="http://schemas.microsoft.com/office/drawing/2014/main" id="{F6519A61-A068-F1EA-64E7-95C2522CDE57}"/>
              </a:ext>
            </a:extLst>
          </p:cNvPr>
          <p:cNvSpPr>
            <a:spLocks noGrp="1"/>
          </p:cNvSpPr>
          <p:nvPr>
            <p:ph sz="quarter" idx="18"/>
          </p:nvPr>
        </p:nvSpPr>
        <p:spPr>
          <a:xfrm>
            <a:off x="1866900" y="4960939"/>
            <a:ext cx="8458200" cy="898525"/>
          </a:xfrm>
        </p:spPr>
        <p:txBody>
          <a:bodyPr/>
          <a:lstStyle/>
          <a:p>
            <a:pPr marL="622300" lvl="1" indent="-319088">
              <a:spcBef>
                <a:spcPts val="1000"/>
              </a:spcBef>
            </a:pPr>
            <a:r>
              <a:rPr lang="en-US" altLang="zh-MO" sz="2000"/>
              <a:t>Manage interactions with and between others with specific goal of providing service and organizational success.</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536C2-2DCD-4D64-89CD-EEEC918E5C55}"/>
              </a:ext>
            </a:extLst>
          </p:cNvPr>
          <p:cNvSpPr>
            <a:spLocks noGrp="1"/>
          </p:cNvSpPr>
          <p:nvPr>
            <p:ph type="title"/>
          </p:nvPr>
        </p:nvSpPr>
        <p:spPr>
          <a:xfrm>
            <a:off x="815842" y="0"/>
            <a:ext cx="4632791" cy="1938076"/>
          </a:xfrm>
        </p:spPr>
        <p:txBody>
          <a:bodyPr>
            <a:normAutofit/>
          </a:bodyPr>
          <a:lstStyle/>
          <a:p>
            <a:r>
              <a:rPr lang="en-GB" sz="3700" dirty="0"/>
              <a:t>Types of Organisations</a:t>
            </a:r>
          </a:p>
        </p:txBody>
      </p:sp>
      <p:sp>
        <p:nvSpPr>
          <p:cNvPr id="3" name="Content Placeholder 2">
            <a:extLst>
              <a:ext uri="{FF2B5EF4-FFF2-40B4-BE49-F238E27FC236}">
                <a16:creationId xmlns:a16="http://schemas.microsoft.com/office/drawing/2014/main" id="{5DACB514-57AE-4839-A958-9FAB790477C6}"/>
              </a:ext>
            </a:extLst>
          </p:cNvPr>
          <p:cNvSpPr>
            <a:spLocks noGrp="1"/>
          </p:cNvSpPr>
          <p:nvPr>
            <p:ph idx="1"/>
          </p:nvPr>
        </p:nvSpPr>
        <p:spPr>
          <a:xfrm>
            <a:off x="918769" y="1365684"/>
            <a:ext cx="4058414" cy="4303703"/>
          </a:xfrm>
        </p:spPr>
        <p:txBody>
          <a:bodyPr>
            <a:normAutofit/>
          </a:bodyPr>
          <a:lstStyle/>
          <a:p>
            <a:r>
              <a:rPr lang="en-GB" sz="1700" dirty="0"/>
              <a:t>What is an SME?</a:t>
            </a:r>
          </a:p>
          <a:p>
            <a:r>
              <a:rPr lang="en-GB" sz="1700" dirty="0"/>
              <a:t>The UK definition of SME is generally a small or medium-sized enterprise with fewer than 250 employees. </a:t>
            </a:r>
          </a:p>
          <a:p>
            <a:r>
              <a:rPr lang="en-GB" sz="1700" dirty="0"/>
              <a:t>Can you think of examples?</a:t>
            </a:r>
          </a:p>
          <a:p>
            <a:r>
              <a:rPr lang="en-GB" sz="1700" dirty="0"/>
              <a:t>What is a large organisation?</a:t>
            </a:r>
          </a:p>
          <a:p>
            <a:r>
              <a:rPr lang="en-GB" sz="1700" dirty="0"/>
              <a:t>An organisation with more than 500 employees.</a:t>
            </a:r>
          </a:p>
          <a:p>
            <a:r>
              <a:rPr lang="en-GB" sz="1700" dirty="0"/>
              <a:t>Can you think of examples?</a:t>
            </a:r>
          </a:p>
          <a:p>
            <a:endParaRPr lang="en-GB" sz="1700" dirty="0"/>
          </a:p>
        </p:txBody>
      </p:sp>
      <p:pic>
        <p:nvPicPr>
          <p:cNvPr id="5" name="Picture 4">
            <a:extLst>
              <a:ext uri="{FF2B5EF4-FFF2-40B4-BE49-F238E27FC236}">
                <a16:creationId xmlns:a16="http://schemas.microsoft.com/office/drawing/2014/main" id="{16273407-F018-4C86-95E6-AFBF0A451043}"/>
              </a:ext>
            </a:extLst>
          </p:cNvPr>
          <p:cNvPicPr>
            <a:picLocks noChangeAspect="1"/>
          </p:cNvPicPr>
          <p:nvPr/>
        </p:nvPicPr>
        <p:blipFill rotWithShape="1">
          <a:blip r:embed="rId3"/>
          <a:srcRect l="7533" r="-3" b="-3"/>
          <a:stretch/>
        </p:blipFill>
        <p:spPr>
          <a:xfrm>
            <a:off x="5448633" y="108591"/>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descr="Logo&#10;&#10;Description automatically generated with medium confidence">
            <a:extLst>
              <a:ext uri="{FF2B5EF4-FFF2-40B4-BE49-F238E27FC236}">
                <a16:creationId xmlns:a16="http://schemas.microsoft.com/office/drawing/2014/main" id="{7BF1A365-E093-4291-8D9B-26EFEF294530}"/>
              </a:ext>
            </a:extLst>
          </p:cNvPr>
          <p:cNvPicPr>
            <a:picLocks noChangeAspect="1"/>
          </p:cNvPicPr>
          <p:nvPr/>
        </p:nvPicPr>
        <p:blipFill rotWithShape="1">
          <a:blip r:embed="rId4"/>
          <a:srcRect t="19863" r="2" b="23354"/>
          <a:stretch/>
        </p:blipFill>
        <p:spPr>
          <a:xfrm>
            <a:off x="7490559" y="3802963"/>
            <a:ext cx="3423837" cy="1866424"/>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18279111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6BEF3-71C5-42CA-B48B-FF37F002B773}"/>
              </a:ext>
            </a:extLst>
          </p:cNvPr>
          <p:cNvSpPr>
            <a:spLocks noGrp="1"/>
          </p:cNvSpPr>
          <p:nvPr>
            <p:ph type="title"/>
          </p:nvPr>
        </p:nvSpPr>
        <p:spPr>
          <a:xfrm>
            <a:off x="2369588" y="200592"/>
            <a:ext cx="7228332" cy="1333066"/>
          </a:xfrm>
        </p:spPr>
        <p:txBody>
          <a:bodyPr vert="horz" lIns="91440" tIns="45720" rIns="91440" bIns="45720" rtlCol="0" anchor="ctr">
            <a:normAutofit/>
          </a:bodyPr>
          <a:lstStyle/>
          <a:p>
            <a:pPr algn="ctr"/>
            <a:r>
              <a:rPr lang="en-US" kern="1200" dirty="0">
                <a:solidFill>
                  <a:schemeClr val="tx1"/>
                </a:solidFill>
                <a:latin typeface="+mj-lt"/>
                <a:ea typeface="+mj-ea"/>
                <a:cs typeface="+mj-cs"/>
              </a:rPr>
              <a:t>Types of </a:t>
            </a:r>
            <a:r>
              <a:rPr lang="en-US" kern="1200" dirty="0" err="1">
                <a:solidFill>
                  <a:schemeClr val="tx1"/>
                </a:solidFill>
                <a:latin typeface="+mj-lt"/>
                <a:ea typeface="+mj-ea"/>
                <a:cs typeface="+mj-cs"/>
              </a:rPr>
              <a:t>Organisations</a:t>
            </a:r>
            <a:endParaRPr lang="en-US" kern="1200" dirty="0">
              <a:solidFill>
                <a:schemeClr val="tx1"/>
              </a:solidFill>
              <a:latin typeface="+mj-lt"/>
              <a:ea typeface="+mj-ea"/>
              <a:cs typeface="+mj-cs"/>
            </a:endParaRPr>
          </a:p>
        </p:txBody>
      </p:sp>
      <p:sp>
        <p:nvSpPr>
          <p:cNvPr id="6" name="Content Placeholder 2">
            <a:extLst>
              <a:ext uri="{FF2B5EF4-FFF2-40B4-BE49-F238E27FC236}">
                <a16:creationId xmlns:a16="http://schemas.microsoft.com/office/drawing/2014/main" id="{79317EF3-BDEB-4013-AC34-837796640F2C}"/>
              </a:ext>
            </a:extLst>
          </p:cNvPr>
          <p:cNvSpPr txBox="1">
            <a:spLocks/>
          </p:cNvSpPr>
          <p:nvPr/>
        </p:nvSpPr>
        <p:spPr>
          <a:xfrm>
            <a:off x="1691914" y="1598832"/>
            <a:ext cx="8026466" cy="39698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228600">
              <a:lnSpc>
                <a:spcPct val="90000"/>
              </a:lnSpc>
            </a:pPr>
            <a:r>
              <a:rPr lang="en-US" sz="2800" dirty="0"/>
              <a:t>In business there are different types of </a:t>
            </a:r>
            <a:r>
              <a:rPr lang="en-US" sz="2800" dirty="0" err="1"/>
              <a:t>organisation</a:t>
            </a:r>
            <a:r>
              <a:rPr lang="en-US" sz="2800" dirty="0"/>
              <a:t> </a:t>
            </a:r>
            <a:r>
              <a:rPr lang="en-US" sz="2800" dirty="0" err="1"/>
              <a:t>categorised</a:t>
            </a:r>
            <a:r>
              <a:rPr lang="en-US" sz="2800" dirty="0"/>
              <a:t> by different types of ownership.</a:t>
            </a:r>
          </a:p>
          <a:p>
            <a:pPr indent="-228600">
              <a:lnSpc>
                <a:spcPct val="90000"/>
              </a:lnSpc>
            </a:pPr>
            <a:r>
              <a:rPr lang="en-US" sz="2800" dirty="0"/>
              <a:t>private sector</a:t>
            </a:r>
          </a:p>
          <a:p>
            <a:pPr indent="-228600">
              <a:lnSpc>
                <a:spcPct val="90000"/>
              </a:lnSpc>
            </a:pPr>
            <a:r>
              <a:rPr lang="en-US" sz="2800" dirty="0"/>
              <a:t>public sector</a:t>
            </a:r>
          </a:p>
          <a:p>
            <a:pPr indent="-228600">
              <a:lnSpc>
                <a:spcPct val="90000"/>
              </a:lnSpc>
            </a:pPr>
            <a:r>
              <a:rPr lang="en-US" sz="2800" dirty="0"/>
              <a:t>third sector</a:t>
            </a:r>
          </a:p>
          <a:p>
            <a:pPr marL="0" indent="-228600">
              <a:lnSpc>
                <a:spcPct val="90000"/>
              </a:lnSpc>
            </a:pPr>
            <a:r>
              <a:rPr lang="en-US" sz="2800" dirty="0"/>
              <a:t>These different categories of ownership make up what we call the sectors of the economy.</a:t>
            </a:r>
          </a:p>
          <a:p>
            <a:pPr marL="0" indent="-228600">
              <a:lnSpc>
                <a:spcPct val="90000"/>
              </a:lnSpc>
            </a:pPr>
            <a:endParaRPr lang="en-US" sz="1700" dirty="0"/>
          </a:p>
        </p:txBody>
      </p:sp>
    </p:spTree>
    <p:extLst>
      <p:ext uri="{BB962C8B-B14F-4D97-AF65-F5344CB8AC3E}">
        <p14:creationId xmlns:p14="http://schemas.microsoft.com/office/powerpoint/2010/main" val="962128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5810" name="Picture 2" descr="http://global.tgifridays.com/images/rotator-tgifbrand-sidebar/03-staff.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9" y="3284984"/>
            <a:ext cx="3781425" cy="2562226"/>
          </a:xfrm>
          <a:prstGeom prst="rect">
            <a:avLst/>
          </a:prstGeom>
          <a:noFill/>
          <a:extLst>
            <a:ext uri="{909E8E84-426E-40DD-AFC4-6F175D3DCCD1}">
              <a14:hiddenFill xmlns:a14="http://schemas.microsoft.com/office/drawing/2010/main">
                <a:solidFill>
                  <a:srgbClr val="FFFFFF"/>
                </a:solidFill>
              </a14:hiddenFill>
            </a:ext>
          </a:extLst>
        </p:spPr>
      </p:pic>
      <p:pic>
        <p:nvPicPr>
          <p:cNvPr id="375812" name="Picture 4" descr="http://blog.sironaconsulting.com/.a/6a00d8341c761a53ef0133f118b55e970b-320w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20953" y="2060848"/>
            <a:ext cx="2102567" cy="1432374"/>
          </a:xfrm>
          <a:prstGeom prst="rect">
            <a:avLst/>
          </a:prstGeom>
          <a:noFill/>
          <a:extLst>
            <a:ext uri="{909E8E84-426E-40DD-AFC4-6F175D3DCCD1}">
              <a14:hiddenFill xmlns:a14="http://schemas.microsoft.com/office/drawing/2010/main">
                <a:solidFill>
                  <a:srgbClr val="FFFFFF"/>
                </a:solidFill>
              </a14:hiddenFill>
            </a:ext>
          </a:extLst>
        </p:spPr>
      </p:pic>
      <p:pic>
        <p:nvPicPr>
          <p:cNvPr id="375816" name="Picture 8" descr="http://www.workingforus.co.uk/images/uploaded/bc578b9b-7b5a-4f5c-8d34-e89d61a7be61_MainImage_b4eb711a-ff12-4e7a-87a1-cb6671b6a23c_MainImage_Claire.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84232" y="2276872"/>
            <a:ext cx="238125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375818" name="Picture 10" descr="http://im.ft-static.com/content/images/9998b940-7689-11e1-a6f3-00144feab49a.im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31904" y="222749"/>
            <a:ext cx="3726998" cy="2232248"/>
          </a:xfrm>
          <a:prstGeom prst="rect">
            <a:avLst/>
          </a:prstGeom>
          <a:noFill/>
          <a:extLst>
            <a:ext uri="{909E8E84-426E-40DD-AFC4-6F175D3DCCD1}">
              <a14:hiddenFill xmlns:a14="http://schemas.microsoft.com/office/drawing/2010/main">
                <a:solidFill>
                  <a:srgbClr val="FFFFFF"/>
                </a:solidFill>
              </a14:hiddenFill>
            </a:ext>
          </a:extLst>
        </p:spPr>
      </p:pic>
      <p:pic>
        <p:nvPicPr>
          <p:cNvPr id="375814" name="Picture 6" descr="http://scarfomatic.typepad.com/photos/uncategorized/bettys_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968209" y="548681"/>
            <a:ext cx="2435399" cy="16182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988178" y="2636912"/>
            <a:ext cx="2096173" cy="3416320"/>
          </a:xfrm>
          <a:prstGeom prst="rect">
            <a:avLst/>
          </a:prstGeom>
          <a:noFill/>
        </p:spPr>
        <p:txBody>
          <a:bodyPr wrap="square" rtlCol="0">
            <a:spAutoFit/>
          </a:bodyPr>
          <a:lstStyle/>
          <a:p>
            <a:pPr algn="ctr"/>
            <a:r>
              <a:rPr lang="en-GB" dirty="0"/>
              <a:t>What are the different strategic concerns of HR in these two companies?</a:t>
            </a:r>
          </a:p>
          <a:p>
            <a:pPr algn="ctr"/>
            <a:br>
              <a:rPr lang="en-GB" dirty="0"/>
            </a:br>
            <a:r>
              <a:rPr lang="en-GB" dirty="0"/>
              <a:t>How do they match their human resources to the changing environment?</a:t>
            </a:r>
          </a:p>
          <a:p>
            <a:pPr algn="ctr"/>
            <a:endParaRPr lang="en-GB" dirty="0"/>
          </a:p>
        </p:txBody>
      </p:sp>
      <p:sp>
        <p:nvSpPr>
          <p:cNvPr id="5" name="TextBox 4"/>
          <p:cNvSpPr txBox="1"/>
          <p:nvPr/>
        </p:nvSpPr>
        <p:spPr>
          <a:xfrm>
            <a:off x="1663663" y="299978"/>
            <a:ext cx="3312368" cy="1262036"/>
          </a:xfrm>
          <a:prstGeom prst="rect">
            <a:avLst/>
          </a:prstGeom>
        </p:spPr>
        <p:txBody>
          <a:bodyPr vert="horz" lIns="91440" tIns="45720" rIns="91440" bIns="45720" rtlCol="0" anchor="ctr">
            <a:noAutofit/>
          </a:bodyPr>
          <a:lstStyle>
            <a:lvl1pPr algn="ctr" defTabSz="914400" eaLnBrk="1" latinLnBrk="0" hangingPunct="1">
              <a:buNone/>
              <a:defRPr sz="4000" b="1">
                <a:solidFill>
                  <a:schemeClr val="tx2">
                    <a:lumMod val="60000"/>
                    <a:lumOff val="40000"/>
                  </a:schemeClr>
                </a:solidFill>
              </a:defRPr>
            </a:lvl1pPr>
          </a:lstStyle>
          <a:p>
            <a:r>
              <a:rPr lang="en-GB" sz="2400" dirty="0">
                <a:solidFill>
                  <a:schemeClr val="tx1"/>
                </a:solidFill>
              </a:rPr>
              <a:t>Even within the same types of business- </a:t>
            </a:r>
          </a:p>
          <a:p>
            <a:r>
              <a:rPr lang="en-GB" sz="2400" dirty="0">
                <a:solidFill>
                  <a:schemeClr val="tx1"/>
                </a:solidFill>
              </a:rPr>
              <a:t>Are their people needs the same?</a:t>
            </a:r>
          </a:p>
        </p:txBody>
      </p:sp>
    </p:spTree>
    <p:extLst>
      <p:ext uri="{BB962C8B-B14F-4D97-AF65-F5344CB8AC3E}">
        <p14:creationId xmlns:p14="http://schemas.microsoft.com/office/powerpoint/2010/main" val="32888670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91909-F5A7-47B4-B6E2-89DFFCF663C4}"/>
              </a:ext>
            </a:extLst>
          </p:cNvPr>
          <p:cNvSpPr>
            <a:spLocks noGrp="1"/>
          </p:cNvSpPr>
          <p:nvPr>
            <p:ph type="title"/>
          </p:nvPr>
        </p:nvSpPr>
        <p:spPr>
          <a:xfrm>
            <a:off x="706333" y="4583954"/>
            <a:ext cx="5020017" cy="1465973"/>
          </a:xfrm>
        </p:spPr>
        <p:txBody>
          <a:bodyPr anchor="t">
            <a:normAutofit/>
          </a:bodyPr>
          <a:lstStyle/>
          <a:p>
            <a:r>
              <a:rPr lang="en-GB" sz="3500" dirty="0"/>
              <a:t>Workforce planning..?</a:t>
            </a:r>
          </a:p>
        </p:txBody>
      </p:sp>
      <p:pic>
        <p:nvPicPr>
          <p:cNvPr id="5" name="Picture 4">
            <a:extLst>
              <a:ext uri="{FF2B5EF4-FFF2-40B4-BE49-F238E27FC236}">
                <a16:creationId xmlns:a16="http://schemas.microsoft.com/office/drawing/2014/main" id="{5A545A78-7F01-4065-84B2-D2AFF0E4B07B}"/>
              </a:ext>
            </a:extLst>
          </p:cNvPr>
          <p:cNvPicPr>
            <a:picLocks noChangeAspect="1"/>
          </p:cNvPicPr>
          <p:nvPr/>
        </p:nvPicPr>
        <p:blipFill rotWithShape="1">
          <a:blip r:embed="rId3"/>
          <a:srcRect t="7641" b="9833"/>
          <a:stretch/>
        </p:blipFill>
        <p:spPr>
          <a:xfrm>
            <a:off x="1524010" y="0"/>
            <a:ext cx="9143980" cy="4244759"/>
          </a:xfrm>
          <a:prstGeom prst="rect">
            <a:avLst/>
          </a:prstGeom>
        </p:spPr>
      </p:pic>
      <p:sp>
        <p:nvSpPr>
          <p:cNvPr id="3" name="Content Placeholder 2">
            <a:extLst>
              <a:ext uri="{FF2B5EF4-FFF2-40B4-BE49-F238E27FC236}">
                <a16:creationId xmlns:a16="http://schemas.microsoft.com/office/drawing/2014/main" id="{4D50EA65-200A-4F76-8774-5AC5B4F91789}"/>
              </a:ext>
            </a:extLst>
          </p:cNvPr>
          <p:cNvSpPr>
            <a:spLocks noGrp="1"/>
          </p:cNvSpPr>
          <p:nvPr>
            <p:ph idx="1"/>
          </p:nvPr>
        </p:nvSpPr>
        <p:spPr>
          <a:xfrm>
            <a:off x="6096000" y="4416174"/>
            <a:ext cx="4229100" cy="1465973"/>
          </a:xfrm>
        </p:spPr>
        <p:txBody>
          <a:bodyPr>
            <a:normAutofit/>
          </a:bodyPr>
          <a:lstStyle/>
          <a:p>
            <a:r>
              <a:rPr lang="en-GB" sz="1700" b="1" dirty="0">
                <a:latin typeface="Open Sans" panose="020B0606030504020204" pitchFamily="34" charset="0"/>
              </a:rPr>
              <a:t>What can workforce planning achieve?</a:t>
            </a:r>
          </a:p>
          <a:p>
            <a:r>
              <a:rPr lang="en-GB" sz="1700" b="1" dirty="0">
                <a:latin typeface="Open Sans" panose="020B0606030504020204" pitchFamily="34" charset="0"/>
              </a:rPr>
              <a:t>Why is it needed? </a:t>
            </a:r>
          </a:p>
          <a:p>
            <a:r>
              <a:rPr lang="en-GB" sz="1700" b="1" dirty="0">
                <a:latin typeface="Open Sans" panose="020B0606030504020204" pitchFamily="34" charset="0"/>
              </a:rPr>
              <a:t>Talent Management</a:t>
            </a:r>
          </a:p>
          <a:p>
            <a:endParaRPr lang="en-GB" sz="1700" dirty="0"/>
          </a:p>
        </p:txBody>
      </p:sp>
    </p:spTree>
    <p:extLst>
      <p:ext uri="{BB962C8B-B14F-4D97-AF65-F5344CB8AC3E}">
        <p14:creationId xmlns:p14="http://schemas.microsoft.com/office/powerpoint/2010/main" val="10816895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A81208E-A768-4E86-91AE-4A17EC45478F}"/>
              </a:ext>
            </a:extLst>
          </p:cNvPr>
          <p:cNvPicPr>
            <a:picLocks noGrp="1" noChangeAspect="1"/>
          </p:cNvPicPr>
          <p:nvPr>
            <p:ph idx="1"/>
          </p:nvPr>
        </p:nvPicPr>
        <p:blipFill>
          <a:blip r:embed="rId2"/>
          <a:stretch>
            <a:fillRect/>
          </a:stretch>
        </p:blipFill>
        <p:spPr>
          <a:xfrm>
            <a:off x="2006601" y="332656"/>
            <a:ext cx="8178799" cy="5111750"/>
          </a:xfrm>
          <a:prstGeom prst="rect">
            <a:avLst/>
          </a:prstGeom>
        </p:spPr>
      </p:pic>
    </p:spTree>
    <p:extLst>
      <p:ext uri="{BB962C8B-B14F-4D97-AF65-F5344CB8AC3E}">
        <p14:creationId xmlns:p14="http://schemas.microsoft.com/office/powerpoint/2010/main" val="26606318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30EE4-6C14-41A9-A4BE-888242D60740}"/>
              </a:ext>
            </a:extLst>
          </p:cNvPr>
          <p:cNvSpPr>
            <a:spLocks noGrp="1"/>
          </p:cNvSpPr>
          <p:nvPr>
            <p:ph type="title"/>
          </p:nvPr>
        </p:nvSpPr>
        <p:spPr>
          <a:xfrm>
            <a:off x="2376298" y="502020"/>
            <a:ext cx="3992787" cy="1642970"/>
          </a:xfrm>
        </p:spPr>
        <p:txBody>
          <a:bodyPr anchor="b">
            <a:normAutofit/>
          </a:bodyPr>
          <a:lstStyle/>
          <a:p>
            <a:r>
              <a:rPr lang="en-GB" sz="3500"/>
              <a:t>Attraction of new talent to the business</a:t>
            </a:r>
          </a:p>
        </p:txBody>
      </p:sp>
      <p:sp>
        <p:nvSpPr>
          <p:cNvPr id="3" name="Content Placeholder 2">
            <a:extLst>
              <a:ext uri="{FF2B5EF4-FFF2-40B4-BE49-F238E27FC236}">
                <a16:creationId xmlns:a16="http://schemas.microsoft.com/office/drawing/2014/main" id="{42A85B91-622D-4229-ABC2-B4C581A5B895}"/>
              </a:ext>
            </a:extLst>
          </p:cNvPr>
          <p:cNvSpPr>
            <a:spLocks noGrp="1"/>
          </p:cNvSpPr>
          <p:nvPr>
            <p:ph idx="1"/>
          </p:nvPr>
        </p:nvSpPr>
        <p:spPr>
          <a:xfrm>
            <a:off x="2382692" y="2405895"/>
            <a:ext cx="3986392" cy="3535083"/>
          </a:xfrm>
        </p:spPr>
        <p:txBody>
          <a:bodyPr anchor="t">
            <a:normAutofit/>
          </a:bodyPr>
          <a:lstStyle/>
          <a:p>
            <a:r>
              <a:rPr lang="en-GB" sz="1700" dirty="0"/>
              <a:t>What does it mean?</a:t>
            </a:r>
          </a:p>
          <a:p>
            <a:r>
              <a:rPr lang="en-GB" sz="1700" dirty="0"/>
              <a:t>How do we attract the right talent?</a:t>
            </a:r>
          </a:p>
          <a:p>
            <a:r>
              <a:rPr lang="en-GB" sz="1700" dirty="0"/>
              <a:t>How do different generations impact attraction?</a:t>
            </a:r>
          </a:p>
          <a:p>
            <a:r>
              <a:rPr lang="en-GB" sz="1700" dirty="0"/>
              <a:t>Other factors impacting attraction you can think of?</a:t>
            </a:r>
          </a:p>
          <a:p>
            <a:endParaRPr lang="en-GB" sz="1700" dirty="0"/>
          </a:p>
        </p:txBody>
      </p:sp>
      <p:pic>
        <p:nvPicPr>
          <p:cNvPr id="5" name="Picture 4">
            <a:extLst>
              <a:ext uri="{FF2B5EF4-FFF2-40B4-BE49-F238E27FC236}">
                <a16:creationId xmlns:a16="http://schemas.microsoft.com/office/drawing/2014/main" id="{1212B727-E752-4B6B-8CE3-3127DAE74306}"/>
              </a:ext>
            </a:extLst>
          </p:cNvPr>
          <p:cNvPicPr>
            <a:picLocks noChangeAspect="1"/>
          </p:cNvPicPr>
          <p:nvPr/>
        </p:nvPicPr>
        <p:blipFill>
          <a:blip r:embed="rId3"/>
          <a:stretch>
            <a:fillRect/>
          </a:stretch>
        </p:blipFill>
        <p:spPr>
          <a:xfrm>
            <a:off x="7132126" y="939478"/>
            <a:ext cx="3127897" cy="3521617"/>
          </a:xfrm>
          <a:prstGeom prst="rect">
            <a:avLst/>
          </a:prstGeom>
        </p:spPr>
      </p:pic>
    </p:spTree>
    <p:extLst>
      <p:ext uri="{BB962C8B-B14F-4D97-AF65-F5344CB8AC3E}">
        <p14:creationId xmlns:p14="http://schemas.microsoft.com/office/powerpoint/2010/main" val="31674372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75538-92E4-4470-193A-6573CEE3E0E1}"/>
              </a:ext>
            </a:extLst>
          </p:cNvPr>
          <p:cNvSpPr>
            <a:spLocks noGrp="1"/>
          </p:cNvSpPr>
          <p:nvPr>
            <p:ph type="title"/>
          </p:nvPr>
        </p:nvSpPr>
        <p:spPr>
          <a:xfrm>
            <a:off x="1266739" y="1371600"/>
            <a:ext cx="3760144" cy="2453205"/>
          </a:xfrm>
        </p:spPr>
        <p:txBody>
          <a:bodyPr anchor="b">
            <a:normAutofit/>
          </a:bodyPr>
          <a:lstStyle/>
          <a:p>
            <a:pPr algn="r"/>
            <a:r>
              <a:rPr lang="en-US" sz="4100" dirty="0"/>
              <a:t>So what about the future of HR</a:t>
            </a:r>
            <a:endParaRPr lang="en-GB" sz="4100" dirty="0"/>
          </a:p>
        </p:txBody>
      </p:sp>
      <p:sp>
        <p:nvSpPr>
          <p:cNvPr id="3" name="Content Placeholder 2">
            <a:extLst>
              <a:ext uri="{FF2B5EF4-FFF2-40B4-BE49-F238E27FC236}">
                <a16:creationId xmlns:a16="http://schemas.microsoft.com/office/drawing/2014/main" id="{0667653A-AE2E-8AED-C3C5-47EAB1FD0881}"/>
              </a:ext>
            </a:extLst>
          </p:cNvPr>
          <p:cNvSpPr>
            <a:spLocks noGrp="1"/>
          </p:cNvSpPr>
          <p:nvPr>
            <p:ph idx="1"/>
          </p:nvPr>
        </p:nvSpPr>
        <p:spPr>
          <a:xfrm>
            <a:off x="5425576" y="1371600"/>
            <a:ext cx="4276381" cy="4114800"/>
          </a:xfrm>
        </p:spPr>
        <p:txBody>
          <a:bodyPr anchor="ctr">
            <a:normAutofit/>
          </a:bodyPr>
          <a:lstStyle/>
          <a:p>
            <a:r>
              <a:rPr lang="en-US" sz="1900"/>
              <a:t>Is the world changing?</a:t>
            </a:r>
          </a:p>
          <a:p>
            <a:r>
              <a:rPr lang="en-US" sz="1900"/>
              <a:t>Are generations of employees changing?</a:t>
            </a:r>
          </a:p>
          <a:p>
            <a:r>
              <a:rPr lang="en-US" sz="1900"/>
              <a:t>What does this mean for HR?</a:t>
            </a:r>
          </a:p>
          <a:p>
            <a:r>
              <a:rPr lang="en-US" sz="1900"/>
              <a:t>What are the challenges</a:t>
            </a:r>
            <a:r>
              <a:rPr lang="en-GB" sz="1900"/>
              <a:t>?</a:t>
            </a:r>
          </a:p>
          <a:p>
            <a:r>
              <a:rPr lang="en-GB" sz="1900"/>
              <a:t>What are the trends?</a:t>
            </a:r>
          </a:p>
          <a:p>
            <a:r>
              <a:rPr lang="en-GB" sz="1900"/>
              <a:t>What do you look for in a new job role – that is what employers should offer!</a:t>
            </a:r>
          </a:p>
          <a:p>
            <a:r>
              <a:rPr lang="en-GB" sz="1900"/>
              <a:t>Technology</a:t>
            </a:r>
            <a:endParaRPr lang="en-US" sz="1900"/>
          </a:p>
        </p:txBody>
      </p:sp>
    </p:spTree>
    <p:extLst>
      <p:ext uri="{BB962C8B-B14F-4D97-AF65-F5344CB8AC3E}">
        <p14:creationId xmlns:p14="http://schemas.microsoft.com/office/powerpoint/2010/main" val="26597436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C793E-4267-4183-BFBF-006EFE64C112}"/>
              </a:ext>
            </a:extLst>
          </p:cNvPr>
          <p:cNvSpPr>
            <a:spLocks noGrp="1"/>
          </p:cNvSpPr>
          <p:nvPr>
            <p:ph type="title"/>
          </p:nvPr>
        </p:nvSpPr>
        <p:spPr>
          <a:xfrm>
            <a:off x="4410502" y="2245810"/>
            <a:ext cx="5628849" cy="1355750"/>
          </a:xfrm>
        </p:spPr>
        <p:txBody>
          <a:bodyPr vert="horz" lIns="91440" tIns="45720" rIns="91440" bIns="45720" rtlCol="0" anchor="b">
            <a:normAutofit/>
          </a:bodyPr>
          <a:lstStyle/>
          <a:p>
            <a:r>
              <a:rPr lang="en-US" sz="4300"/>
              <a:t>What’s important to you?</a:t>
            </a:r>
          </a:p>
        </p:txBody>
      </p:sp>
      <p:pic>
        <p:nvPicPr>
          <p:cNvPr id="9" name="Picture 8">
            <a:extLst>
              <a:ext uri="{FF2B5EF4-FFF2-40B4-BE49-F238E27FC236}">
                <a16:creationId xmlns:a16="http://schemas.microsoft.com/office/drawing/2014/main" id="{37F178AB-09E6-481B-BCA0-D7CA4FA1A74D}"/>
              </a:ext>
            </a:extLst>
          </p:cNvPr>
          <p:cNvPicPr>
            <a:picLocks noChangeAspect="1"/>
          </p:cNvPicPr>
          <p:nvPr/>
        </p:nvPicPr>
        <p:blipFill rotWithShape="1">
          <a:blip r:embed="rId3"/>
          <a:srcRect t="3215" r="3" b="29948"/>
          <a:stretch/>
        </p:blipFill>
        <p:spPr>
          <a:xfrm>
            <a:off x="4260988" y="2"/>
            <a:ext cx="6407012" cy="2130473"/>
          </a:xfrm>
          <a:custGeom>
            <a:avLst/>
            <a:gdLst/>
            <a:ahLst/>
            <a:cxnLst/>
            <a:rect l="l" t="t" r="r" b="b"/>
            <a:pathLst>
              <a:path w="8542682" h="2130473">
                <a:moveTo>
                  <a:pt x="986689" y="0"/>
                </a:moveTo>
                <a:lnTo>
                  <a:pt x="8542682" y="0"/>
                </a:lnTo>
                <a:lnTo>
                  <a:pt x="8542682" y="2130473"/>
                </a:lnTo>
                <a:lnTo>
                  <a:pt x="0" y="2130473"/>
                </a:lnTo>
                <a:close/>
              </a:path>
            </a:pathLst>
          </a:custGeom>
        </p:spPr>
      </p:pic>
      <p:pic>
        <p:nvPicPr>
          <p:cNvPr id="11" name="Picture 10">
            <a:extLst>
              <a:ext uri="{FF2B5EF4-FFF2-40B4-BE49-F238E27FC236}">
                <a16:creationId xmlns:a16="http://schemas.microsoft.com/office/drawing/2014/main" id="{2129CE73-A1FF-48E4-8DEA-DBFB8CCA5304}"/>
              </a:ext>
            </a:extLst>
          </p:cNvPr>
          <p:cNvPicPr>
            <a:picLocks noChangeAspect="1"/>
          </p:cNvPicPr>
          <p:nvPr/>
        </p:nvPicPr>
        <p:blipFill rotWithShape="1">
          <a:blip r:embed="rId4"/>
          <a:srcRect t="3298" r="2" b="528"/>
          <a:stretch/>
        </p:blipFill>
        <p:spPr>
          <a:xfrm>
            <a:off x="1524021" y="-6955"/>
            <a:ext cx="3356335" cy="2130473"/>
          </a:xfrm>
          <a:custGeom>
            <a:avLst/>
            <a:gdLst/>
            <a:ahLst/>
            <a:cxnLst/>
            <a:rect l="l" t="t" r="r" b="b"/>
            <a:pathLst>
              <a:path w="4475140" h="2130473">
                <a:moveTo>
                  <a:pt x="0" y="0"/>
                </a:moveTo>
                <a:lnTo>
                  <a:pt x="1074821" y="0"/>
                </a:lnTo>
                <a:lnTo>
                  <a:pt x="1074821" y="239"/>
                </a:lnTo>
                <a:lnTo>
                  <a:pt x="4475140" y="239"/>
                </a:lnTo>
                <a:lnTo>
                  <a:pt x="3488563" y="2130473"/>
                </a:lnTo>
                <a:lnTo>
                  <a:pt x="0" y="2130473"/>
                </a:lnTo>
                <a:close/>
              </a:path>
            </a:pathLst>
          </a:custGeom>
        </p:spPr>
      </p:pic>
      <p:pic>
        <p:nvPicPr>
          <p:cNvPr id="5" name="Content Placeholder 4">
            <a:extLst>
              <a:ext uri="{FF2B5EF4-FFF2-40B4-BE49-F238E27FC236}">
                <a16:creationId xmlns:a16="http://schemas.microsoft.com/office/drawing/2014/main" id="{3F7C8116-96D8-4F97-ABB0-B96B294FD5DF}"/>
              </a:ext>
            </a:extLst>
          </p:cNvPr>
          <p:cNvPicPr>
            <a:picLocks noGrp="1" noChangeAspect="1"/>
          </p:cNvPicPr>
          <p:nvPr>
            <p:ph idx="1"/>
          </p:nvPr>
        </p:nvPicPr>
        <p:blipFill rotWithShape="1">
          <a:blip r:embed="rId5"/>
          <a:srcRect l="15298" r="579" b="-2"/>
          <a:stretch/>
        </p:blipFill>
        <p:spPr>
          <a:xfrm>
            <a:off x="1524021" y="2279768"/>
            <a:ext cx="2613191" cy="2244420"/>
          </a:xfrm>
          <a:prstGeom prst="rect">
            <a:avLst/>
          </a:prstGeom>
        </p:spPr>
      </p:pic>
      <p:pic>
        <p:nvPicPr>
          <p:cNvPr id="7" name="Picture 6">
            <a:extLst>
              <a:ext uri="{FF2B5EF4-FFF2-40B4-BE49-F238E27FC236}">
                <a16:creationId xmlns:a16="http://schemas.microsoft.com/office/drawing/2014/main" id="{0949CFF3-EE5C-40BD-818C-7E4018C80E0D}"/>
              </a:ext>
            </a:extLst>
          </p:cNvPr>
          <p:cNvPicPr>
            <a:picLocks noChangeAspect="1"/>
          </p:cNvPicPr>
          <p:nvPr/>
        </p:nvPicPr>
        <p:blipFill rotWithShape="1">
          <a:blip r:embed="rId6"/>
          <a:srcRect l="10145" r="3812" b="1"/>
          <a:stretch/>
        </p:blipFill>
        <p:spPr>
          <a:xfrm>
            <a:off x="8461490" y="2454812"/>
            <a:ext cx="3356355" cy="2174680"/>
          </a:xfrm>
          <a:custGeom>
            <a:avLst/>
            <a:gdLst/>
            <a:ahLst/>
            <a:cxnLst/>
            <a:rect l="l" t="t" r="r" b="b"/>
            <a:pathLst>
              <a:path w="4475140" h="2174680">
                <a:moveTo>
                  <a:pt x="1006941" y="0"/>
                </a:moveTo>
                <a:lnTo>
                  <a:pt x="4475140" y="0"/>
                </a:lnTo>
                <a:lnTo>
                  <a:pt x="4475140" y="2174680"/>
                </a:lnTo>
                <a:lnTo>
                  <a:pt x="3400319" y="2174680"/>
                </a:lnTo>
                <a:lnTo>
                  <a:pt x="3400319" y="2174202"/>
                </a:lnTo>
                <a:lnTo>
                  <a:pt x="0" y="2174202"/>
                </a:lnTo>
                <a:close/>
              </a:path>
            </a:pathLst>
          </a:custGeom>
        </p:spPr>
      </p:pic>
      <p:pic>
        <p:nvPicPr>
          <p:cNvPr id="13" name="Picture 12">
            <a:extLst>
              <a:ext uri="{FF2B5EF4-FFF2-40B4-BE49-F238E27FC236}">
                <a16:creationId xmlns:a16="http://schemas.microsoft.com/office/drawing/2014/main" id="{E4D5D6F1-2E64-4F5F-B340-B1ED9D78F260}"/>
              </a:ext>
            </a:extLst>
          </p:cNvPr>
          <p:cNvPicPr>
            <a:picLocks noChangeAspect="1"/>
          </p:cNvPicPr>
          <p:nvPr/>
        </p:nvPicPr>
        <p:blipFill rotWithShape="1">
          <a:blip r:embed="rId7"/>
          <a:srcRect r="-2" b="38700"/>
          <a:stretch/>
        </p:blipFill>
        <p:spPr>
          <a:xfrm>
            <a:off x="3000546" y="3810562"/>
            <a:ext cx="5756331" cy="1949540"/>
          </a:xfrm>
          <a:custGeom>
            <a:avLst/>
            <a:gdLst/>
            <a:ahLst/>
            <a:cxnLst/>
            <a:rect l="l" t="t" r="r" b="b"/>
            <a:pathLst>
              <a:path w="8563376" h="2175160">
                <a:moveTo>
                  <a:pt x="0" y="0"/>
                </a:moveTo>
                <a:lnTo>
                  <a:pt x="8563376" y="0"/>
                </a:lnTo>
                <a:lnTo>
                  <a:pt x="7555992" y="2175160"/>
                </a:lnTo>
                <a:lnTo>
                  <a:pt x="0" y="2175160"/>
                </a:lnTo>
                <a:close/>
              </a:path>
            </a:pathLst>
          </a:custGeom>
        </p:spPr>
      </p:pic>
    </p:spTree>
    <p:extLst>
      <p:ext uri="{BB962C8B-B14F-4D97-AF65-F5344CB8AC3E}">
        <p14:creationId xmlns:p14="http://schemas.microsoft.com/office/powerpoint/2010/main" val="41292228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3984B-5A32-484C-9D48-8BBB717364AE}"/>
              </a:ext>
            </a:extLst>
          </p:cNvPr>
          <p:cNvSpPr>
            <a:spLocks noGrp="1"/>
          </p:cNvSpPr>
          <p:nvPr>
            <p:ph type="title"/>
          </p:nvPr>
        </p:nvSpPr>
        <p:spPr>
          <a:xfrm>
            <a:off x="1133418" y="2869134"/>
            <a:ext cx="3175760" cy="1626209"/>
          </a:xfrm>
        </p:spPr>
        <p:txBody>
          <a:bodyPr anchor="b">
            <a:normAutofit/>
          </a:bodyPr>
          <a:lstStyle/>
          <a:p>
            <a:pPr algn="r"/>
            <a:r>
              <a:rPr lang="en-GB" sz="3400" dirty="0"/>
              <a:t>The New Role of Human Resource Professional </a:t>
            </a:r>
          </a:p>
        </p:txBody>
      </p:sp>
      <p:sp>
        <p:nvSpPr>
          <p:cNvPr id="3" name="Content Placeholder 2">
            <a:extLst>
              <a:ext uri="{FF2B5EF4-FFF2-40B4-BE49-F238E27FC236}">
                <a16:creationId xmlns:a16="http://schemas.microsoft.com/office/drawing/2014/main" id="{092979B4-868D-4452-A68C-98C2911E2024}"/>
              </a:ext>
            </a:extLst>
          </p:cNvPr>
          <p:cNvSpPr>
            <a:spLocks noGrp="1"/>
          </p:cNvSpPr>
          <p:nvPr>
            <p:ph idx="1"/>
          </p:nvPr>
        </p:nvSpPr>
        <p:spPr>
          <a:xfrm>
            <a:off x="5425576" y="153313"/>
            <a:ext cx="6061916" cy="5333087"/>
          </a:xfrm>
        </p:spPr>
        <p:txBody>
          <a:bodyPr anchor="ctr">
            <a:normAutofit/>
          </a:bodyPr>
          <a:lstStyle/>
          <a:p>
            <a:endParaRPr lang="en-GB" sz="1900" dirty="0"/>
          </a:p>
          <a:p>
            <a:r>
              <a:rPr lang="en-GB" sz="4000" dirty="0"/>
              <a:t>A Strategic Partner </a:t>
            </a:r>
          </a:p>
          <a:p>
            <a:r>
              <a:rPr lang="en-GB" sz="4000" dirty="0"/>
              <a:t>Employee Advocate</a:t>
            </a:r>
          </a:p>
          <a:p>
            <a:r>
              <a:rPr lang="en-GB" sz="4000" dirty="0"/>
              <a:t>Change Champion</a:t>
            </a:r>
          </a:p>
          <a:p>
            <a:r>
              <a:rPr lang="en-GB" sz="4000" dirty="0"/>
              <a:t>Harness the Benefits Technology</a:t>
            </a:r>
          </a:p>
          <a:p>
            <a:r>
              <a:rPr lang="en-GB" sz="4000" dirty="0"/>
              <a:t>Wellbeing champion</a:t>
            </a:r>
          </a:p>
        </p:txBody>
      </p:sp>
    </p:spTree>
    <p:extLst>
      <p:ext uri="{BB962C8B-B14F-4D97-AF65-F5344CB8AC3E}">
        <p14:creationId xmlns:p14="http://schemas.microsoft.com/office/powerpoint/2010/main" val="26981035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1DA48-F82B-4C26-8872-F4D164D9EFFB}"/>
              </a:ext>
            </a:extLst>
          </p:cNvPr>
          <p:cNvSpPr>
            <a:spLocks noGrp="1"/>
          </p:cNvSpPr>
          <p:nvPr>
            <p:ph type="title"/>
          </p:nvPr>
        </p:nvSpPr>
        <p:spPr>
          <a:xfrm>
            <a:off x="427084" y="394103"/>
            <a:ext cx="8842851" cy="1155449"/>
          </a:xfrm>
        </p:spPr>
        <p:txBody>
          <a:bodyPr anchor="t">
            <a:normAutofit fontScale="90000"/>
          </a:bodyPr>
          <a:lstStyle/>
          <a:p>
            <a:pPr algn="ctr"/>
            <a:r>
              <a:rPr lang="en-GB" sz="8000" dirty="0"/>
              <a:t>The Future of HR</a:t>
            </a:r>
          </a:p>
        </p:txBody>
      </p:sp>
      <p:pic>
        <p:nvPicPr>
          <p:cNvPr id="4" name="Online Media 3" title="HR Chatbot answers Human Resources questions for employees [Verint]">
            <a:hlinkClick r:id="" action="ppaction://media"/>
            <a:extLst>
              <a:ext uri="{FF2B5EF4-FFF2-40B4-BE49-F238E27FC236}">
                <a16:creationId xmlns:a16="http://schemas.microsoft.com/office/drawing/2014/main" id="{BBA52E6F-0637-4D65-ADEB-B7085EF6E229}"/>
              </a:ext>
            </a:extLst>
          </p:cNvPr>
          <p:cNvPicPr>
            <a:picLocks noRot="1" noChangeAspect="1"/>
          </p:cNvPicPr>
          <p:nvPr>
            <a:videoFile r:link="rId1"/>
          </p:nvPr>
        </p:nvPicPr>
        <p:blipFill>
          <a:blip r:embed="rId4"/>
          <a:stretch>
            <a:fillRect/>
          </a:stretch>
        </p:blipFill>
        <p:spPr>
          <a:xfrm>
            <a:off x="3863726" y="2056049"/>
            <a:ext cx="4501462" cy="2543328"/>
          </a:xfrm>
          <a:prstGeom prst="rect">
            <a:avLst/>
          </a:prstGeom>
        </p:spPr>
      </p:pic>
    </p:spTree>
    <p:extLst>
      <p:ext uri="{BB962C8B-B14F-4D97-AF65-F5344CB8AC3E}">
        <p14:creationId xmlns:p14="http://schemas.microsoft.com/office/powerpoint/2010/main" val="333676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E26E4-96EF-40B4-4931-11ED67B590CA}"/>
              </a:ext>
            </a:extLst>
          </p:cNvPr>
          <p:cNvSpPr>
            <a:spLocks noGrp="1"/>
          </p:cNvSpPr>
          <p:nvPr>
            <p:ph type="title"/>
          </p:nvPr>
        </p:nvSpPr>
        <p:spPr>
          <a:xfrm>
            <a:off x="838200" y="365125"/>
            <a:ext cx="10515600" cy="719819"/>
          </a:xfrm>
        </p:spPr>
        <p:txBody>
          <a:bodyPr/>
          <a:lstStyle/>
          <a:p>
            <a:r>
              <a:rPr lang="en-GB" dirty="0"/>
              <a:t>Tourism Industry 2023 </a:t>
            </a:r>
          </a:p>
        </p:txBody>
      </p:sp>
      <p:sp>
        <p:nvSpPr>
          <p:cNvPr id="7" name="TextBox 6">
            <a:extLst>
              <a:ext uri="{FF2B5EF4-FFF2-40B4-BE49-F238E27FC236}">
                <a16:creationId xmlns:a16="http://schemas.microsoft.com/office/drawing/2014/main" id="{0F8B711C-1B20-5079-8F20-A1E9E9D77CAB}"/>
              </a:ext>
            </a:extLst>
          </p:cNvPr>
          <p:cNvSpPr txBox="1"/>
          <p:nvPr/>
        </p:nvSpPr>
        <p:spPr>
          <a:xfrm>
            <a:off x="481838" y="5284213"/>
            <a:ext cx="10871961" cy="369332"/>
          </a:xfrm>
          <a:prstGeom prst="rect">
            <a:avLst/>
          </a:prstGeom>
          <a:noFill/>
        </p:spPr>
        <p:txBody>
          <a:bodyPr wrap="square">
            <a:spAutoFit/>
          </a:bodyPr>
          <a:lstStyle/>
          <a:p>
            <a:r>
              <a:rPr lang="en-US" dirty="0">
                <a:solidFill>
                  <a:srgbClr val="0563C1"/>
                </a:solidFill>
                <a:hlinkClick r:id="rId2">
                  <a:extLst>
                    <a:ext uri="{A12FA001-AC4F-418D-AE19-62706E023703}">
                      <ahyp:hlinkClr xmlns:ahyp="http://schemas.microsoft.com/office/drawing/2018/hyperlinkcolor" val="tx"/>
                    </a:ext>
                  </a:extLst>
                </a:hlinkClick>
              </a:rPr>
              <a:t>Source : </a:t>
            </a:r>
            <a:r>
              <a:rPr lang="en-US" dirty="0">
                <a:hlinkClick r:id="rId2">
                  <a:extLst>
                    <a:ext uri="{A12FA001-AC4F-418D-AE19-62706E023703}">
                      <ahyp:hlinkClr xmlns:ahyp="http://schemas.microsoft.com/office/drawing/2018/hyperlinkcolor" val="tx"/>
                    </a:ext>
                  </a:extLst>
                </a:hlinkClick>
              </a:rPr>
              <a:t>UNWTO </a:t>
            </a:r>
            <a:r>
              <a:rPr lang="en-US" dirty="0" err="1">
                <a:solidFill>
                  <a:srgbClr val="0563C1"/>
                </a:solidFill>
                <a:hlinkClick r:id="rId2">
                  <a:extLst>
                    <a:ext uri="{A12FA001-AC4F-418D-AE19-62706E023703}">
                      <ahyp:hlinkClr xmlns:ahyp="http://schemas.microsoft.com/office/drawing/2018/hyperlinkcolor" val="tx"/>
                    </a:ext>
                  </a:extLst>
                </a:hlinkClick>
              </a:rPr>
              <a:t>UNWTO</a:t>
            </a:r>
            <a:r>
              <a:rPr lang="en-US" dirty="0">
                <a:solidFill>
                  <a:srgbClr val="0563C1"/>
                </a:solidFill>
                <a:hlinkClick r:id="rId2">
                  <a:extLst>
                    <a:ext uri="{A12FA001-AC4F-418D-AE19-62706E023703}">
                      <ahyp:hlinkClr xmlns:ahyp="http://schemas.microsoft.com/office/drawing/2018/hyperlinkcolor" val="tx"/>
                    </a:ext>
                  </a:extLst>
                </a:hlinkClick>
              </a:rPr>
              <a:t> World Tourism Barometer - November 2023, EXCERPT (amazonaws.com)</a:t>
            </a:r>
            <a:endParaRPr lang="en-GB" dirty="0"/>
          </a:p>
        </p:txBody>
      </p:sp>
      <p:pic>
        <p:nvPicPr>
          <p:cNvPr id="9" name="Picture 8">
            <a:extLst>
              <a:ext uri="{FF2B5EF4-FFF2-40B4-BE49-F238E27FC236}">
                <a16:creationId xmlns:a16="http://schemas.microsoft.com/office/drawing/2014/main" id="{E18AA6D5-C9A4-CC9D-D8C3-6835E1B6FB91}"/>
              </a:ext>
            </a:extLst>
          </p:cNvPr>
          <p:cNvPicPr>
            <a:picLocks noChangeAspect="1"/>
          </p:cNvPicPr>
          <p:nvPr/>
        </p:nvPicPr>
        <p:blipFill rotWithShape="1">
          <a:blip r:embed="rId3"/>
          <a:srcRect l="50000" t="34646" r="7643" b="14748"/>
          <a:stretch/>
        </p:blipFill>
        <p:spPr>
          <a:xfrm>
            <a:off x="6964772" y="1391569"/>
            <a:ext cx="4804582" cy="3826861"/>
          </a:xfrm>
          <a:prstGeom prst="rect">
            <a:avLst/>
          </a:prstGeom>
        </p:spPr>
      </p:pic>
      <p:sp>
        <p:nvSpPr>
          <p:cNvPr id="11" name="TextBox 10">
            <a:extLst>
              <a:ext uri="{FF2B5EF4-FFF2-40B4-BE49-F238E27FC236}">
                <a16:creationId xmlns:a16="http://schemas.microsoft.com/office/drawing/2014/main" id="{19EFA9E4-8A3D-ACB8-64D9-3BD6BD496083}"/>
              </a:ext>
            </a:extLst>
          </p:cNvPr>
          <p:cNvSpPr txBox="1"/>
          <p:nvPr/>
        </p:nvSpPr>
        <p:spPr>
          <a:xfrm>
            <a:off x="481839" y="1204455"/>
            <a:ext cx="6247488" cy="3354765"/>
          </a:xfrm>
          <a:prstGeom prst="rect">
            <a:avLst/>
          </a:prstGeom>
          <a:noFill/>
        </p:spPr>
        <p:txBody>
          <a:bodyPr wrap="square">
            <a:spAutoFit/>
          </a:bodyPr>
          <a:lstStyle/>
          <a:p>
            <a:pPr marL="285750" indent="-285750" algn="just">
              <a:buFont typeface="Arial" panose="020B0604020202020204" pitchFamily="34" charset="0"/>
              <a:buChar char="•"/>
            </a:pPr>
            <a:r>
              <a:rPr lang="en-US" sz="2200" dirty="0"/>
              <a:t>International tourism </a:t>
            </a:r>
            <a:r>
              <a:rPr lang="en-US" sz="2200" b="1" dirty="0">
                <a:solidFill>
                  <a:srgbClr val="FF0000"/>
                </a:solidFill>
              </a:rPr>
              <a:t>recovered 87% </a:t>
            </a:r>
            <a:r>
              <a:rPr lang="en-US" sz="2200" dirty="0"/>
              <a:t>of pre-pandemic levels in the period January-September 2023 (-13% versus 2019) backed by continued </a:t>
            </a:r>
            <a:r>
              <a:rPr lang="en-US" sz="2200" dirty="0" err="1"/>
              <a:t>pentup</a:t>
            </a:r>
            <a:r>
              <a:rPr lang="en-US" sz="2200" dirty="0"/>
              <a:t> demand in the third quarter of 2023. </a:t>
            </a:r>
          </a:p>
          <a:p>
            <a:pPr marL="285750" indent="-285750" algn="just">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lgn="just">
              <a:buFont typeface="Arial" panose="020B0604020202020204" pitchFamily="34" charset="0"/>
              <a:buChar char="•"/>
            </a:pPr>
            <a:r>
              <a:rPr lang="en-US" sz="2200" dirty="0"/>
              <a:t>An estimated </a:t>
            </a:r>
            <a:r>
              <a:rPr lang="en-US" sz="2200" dirty="0">
                <a:solidFill>
                  <a:srgbClr val="FF0000"/>
                </a:solidFill>
              </a:rPr>
              <a:t>975 million tourists travelled internationally</a:t>
            </a:r>
            <a:r>
              <a:rPr lang="en-US" sz="2200" dirty="0"/>
              <a:t>(January and September 2023,  an increase of 38% over the same months of 2022, though 13% fewer than in 2019. </a:t>
            </a:r>
            <a:endParaRPr lang="en-GB" sz="2200" dirty="0"/>
          </a:p>
        </p:txBody>
      </p:sp>
    </p:spTree>
    <p:extLst>
      <p:ext uri="{BB962C8B-B14F-4D97-AF65-F5344CB8AC3E}">
        <p14:creationId xmlns:p14="http://schemas.microsoft.com/office/powerpoint/2010/main" val="20741438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FEE12-41A6-8215-1565-D19AC8100DB5}"/>
              </a:ext>
            </a:extLst>
          </p:cNvPr>
          <p:cNvSpPr>
            <a:spLocks noGrp="1"/>
          </p:cNvSpPr>
          <p:nvPr>
            <p:ph type="title"/>
          </p:nvPr>
        </p:nvSpPr>
        <p:spPr/>
        <p:txBody>
          <a:bodyPr/>
          <a:lstStyle/>
          <a:p>
            <a:r>
              <a:rPr lang="en-GB" dirty="0"/>
              <a:t>Tourism Industry 2023 – Reflection question</a:t>
            </a:r>
          </a:p>
        </p:txBody>
      </p:sp>
      <p:sp>
        <p:nvSpPr>
          <p:cNvPr id="3" name="Content Placeholder 2">
            <a:extLst>
              <a:ext uri="{FF2B5EF4-FFF2-40B4-BE49-F238E27FC236}">
                <a16:creationId xmlns:a16="http://schemas.microsoft.com/office/drawing/2014/main" id="{FA83F2EB-9147-0C7B-635E-E6C2AE72194D}"/>
              </a:ext>
            </a:extLst>
          </p:cNvPr>
          <p:cNvSpPr>
            <a:spLocks noGrp="1"/>
          </p:cNvSpPr>
          <p:nvPr>
            <p:ph idx="1"/>
          </p:nvPr>
        </p:nvSpPr>
        <p:spPr>
          <a:xfrm>
            <a:off x="646559" y="2625041"/>
            <a:ext cx="10515600" cy="665704"/>
          </a:xfrm>
        </p:spPr>
        <p:txBody>
          <a:bodyPr>
            <a:normAutofit/>
          </a:bodyPr>
          <a:lstStyle/>
          <a:p>
            <a:pPr marL="0" indent="0">
              <a:buNone/>
            </a:pPr>
            <a:r>
              <a:rPr lang="en-GB" sz="3600" dirty="0">
                <a:solidFill>
                  <a:srgbClr val="0070C0"/>
                </a:solidFill>
              </a:rPr>
              <a:t>What is/are implication(s) on the industry ? On HR ?</a:t>
            </a:r>
          </a:p>
        </p:txBody>
      </p:sp>
    </p:spTree>
    <p:extLst>
      <p:ext uri="{BB962C8B-B14F-4D97-AF65-F5344CB8AC3E}">
        <p14:creationId xmlns:p14="http://schemas.microsoft.com/office/powerpoint/2010/main" val="20637758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FEE12-41A6-8215-1565-D19AC8100DB5}"/>
              </a:ext>
            </a:extLst>
          </p:cNvPr>
          <p:cNvSpPr>
            <a:spLocks noGrp="1"/>
          </p:cNvSpPr>
          <p:nvPr>
            <p:ph type="title"/>
          </p:nvPr>
        </p:nvSpPr>
        <p:spPr/>
        <p:txBody>
          <a:bodyPr/>
          <a:lstStyle/>
          <a:p>
            <a:r>
              <a:rPr lang="en-GB" dirty="0"/>
              <a:t>Tourism Industry 2023 – Reflection question</a:t>
            </a:r>
          </a:p>
        </p:txBody>
      </p:sp>
      <p:sp>
        <p:nvSpPr>
          <p:cNvPr id="3" name="Content Placeholder 2">
            <a:extLst>
              <a:ext uri="{FF2B5EF4-FFF2-40B4-BE49-F238E27FC236}">
                <a16:creationId xmlns:a16="http://schemas.microsoft.com/office/drawing/2014/main" id="{FA83F2EB-9147-0C7B-635E-E6C2AE72194D}"/>
              </a:ext>
            </a:extLst>
          </p:cNvPr>
          <p:cNvSpPr>
            <a:spLocks noGrp="1"/>
          </p:cNvSpPr>
          <p:nvPr>
            <p:ph idx="1"/>
          </p:nvPr>
        </p:nvSpPr>
        <p:spPr>
          <a:xfrm>
            <a:off x="936758" y="2298815"/>
            <a:ext cx="10515600" cy="1085014"/>
          </a:xfrm>
        </p:spPr>
        <p:txBody>
          <a:bodyPr/>
          <a:lstStyle/>
          <a:p>
            <a:r>
              <a:rPr lang="en-GB" dirty="0"/>
              <a:t>What is/are implication(s) on the industry ? On HR ?</a:t>
            </a:r>
          </a:p>
        </p:txBody>
      </p:sp>
      <p:sp>
        <p:nvSpPr>
          <p:cNvPr id="4" name="Arrow: Right 3">
            <a:extLst>
              <a:ext uri="{FF2B5EF4-FFF2-40B4-BE49-F238E27FC236}">
                <a16:creationId xmlns:a16="http://schemas.microsoft.com/office/drawing/2014/main" id="{32B2E102-1290-B3AC-8901-0F2DC374954A}"/>
              </a:ext>
            </a:extLst>
          </p:cNvPr>
          <p:cNvSpPr/>
          <p:nvPr/>
        </p:nvSpPr>
        <p:spPr>
          <a:xfrm rot="16200000">
            <a:off x="6241331" y="3926239"/>
            <a:ext cx="2325697" cy="84048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5B700A9B-EC52-BDEA-DA01-AE9A754726DF}"/>
              </a:ext>
            </a:extLst>
          </p:cNvPr>
          <p:cNvSpPr/>
          <p:nvPr/>
        </p:nvSpPr>
        <p:spPr>
          <a:xfrm>
            <a:off x="2825332" y="3272266"/>
            <a:ext cx="3701403" cy="2036867"/>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solidFill>
                  <a:srgbClr val="0070C0"/>
                </a:solidFill>
              </a:rPr>
              <a:t>Demand for more employees </a:t>
            </a:r>
          </a:p>
        </p:txBody>
      </p:sp>
    </p:spTree>
    <p:extLst>
      <p:ext uri="{BB962C8B-B14F-4D97-AF65-F5344CB8AC3E}">
        <p14:creationId xmlns:p14="http://schemas.microsoft.com/office/powerpoint/2010/main" val="37095217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8A1AD-1899-BE75-F57C-C74675A2CEDA}"/>
              </a:ext>
            </a:extLst>
          </p:cNvPr>
          <p:cNvSpPr>
            <a:spLocks noGrp="1"/>
          </p:cNvSpPr>
          <p:nvPr>
            <p:ph type="title"/>
          </p:nvPr>
        </p:nvSpPr>
        <p:spPr/>
        <p:txBody>
          <a:bodyPr/>
          <a:lstStyle/>
          <a:p>
            <a:r>
              <a:rPr lang="en-GB" dirty="0"/>
              <a:t>HR in the Digital Era </a:t>
            </a:r>
          </a:p>
        </p:txBody>
      </p:sp>
      <p:sp>
        <p:nvSpPr>
          <p:cNvPr id="5" name="TextBox 4">
            <a:extLst>
              <a:ext uri="{FF2B5EF4-FFF2-40B4-BE49-F238E27FC236}">
                <a16:creationId xmlns:a16="http://schemas.microsoft.com/office/drawing/2014/main" id="{9943A7E3-1EE3-468D-23AB-4E98038A9F4C}"/>
              </a:ext>
            </a:extLst>
          </p:cNvPr>
          <p:cNvSpPr txBox="1"/>
          <p:nvPr/>
        </p:nvSpPr>
        <p:spPr>
          <a:xfrm>
            <a:off x="2369036" y="5157192"/>
            <a:ext cx="7056784" cy="369332"/>
          </a:xfrm>
          <a:prstGeom prst="rect">
            <a:avLst/>
          </a:prstGeom>
          <a:noFill/>
        </p:spPr>
        <p:txBody>
          <a:bodyPr wrap="square">
            <a:spAutoFit/>
          </a:bodyPr>
          <a:lstStyle/>
          <a:p>
            <a:r>
              <a:rPr lang="en-GB" dirty="0">
                <a:hlinkClick r:id="rId3"/>
              </a:rPr>
              <a:t>HR &amp; Digital Transformation: How to Drive HR Change (2023)| </a:t>
            </a:r>
            <a:r>
              <a:rPr lang="en-GB" dirty="0" err="1">
                <a:hlinkClick r:id="rId3"/>
              </a:rPr>
              <a:t>Whatfix</a:t>
            </a:r>
            <a:endParaRPr lang="en-GB" dirty="0"/>
          </a:p>
        </p:txBody>
      </p:sp>
      <p:pic>
        <p:nvPicPr>
          <p:cNvPr id="7" name="Picture 6">
            <a:extLst>
              <a:ext uri="{FF2B5EF4-FFF2-40B4-BE49-F238E27FC236}">
                <a16:creationId xmlns:a16="http://schemas.microsoft.com/office/drawing/2014/main" id="{22FB581E-B790-726A-FAEC-AADAF23FEAE0}"/>
              </a:ext>
            </a:extLst>
          </p:cNvPr>
          <p:cNvPicPr>
            <a:picLocks noChangeAspect="1"/>
          </p:cNvPicPr>
          <p:nvPr/>
        </p:nvPicPr>
        <p:blipFill rotWithShape="1">
          <a:blip r:embed="rId4"/>
          <a:srcRect l="9050" t="24801" r="68900" b="27600"/>
          <a:stretch/>
        </p:blipFill>
        <p:spPr>
          <a:xfrm>
            <a:off x="2533181" y="1566084"/>
            <a:ext cx="6523073" cy="3960440"/>
          </a:xfrm>
          <a:prstGeom prst="rect">
            <a:avLst/>
          </a:prstGeom>
        </p:spPr>
      </p:pic>
    </p:spTree>
    <p:extLst>
      <p:ext uri="{BB962C8B-B14F-4D97-AF65-F5344CB8AC3E}">
        <p14:creationId xmlns:p14="http://schemas.microsoft.com/office/powerpoint/2010/main" val="3970187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59BB3-C88B-4026-96E6-2A0502C77689}"/>
              </a:ext>
            </a:extLst>
          </p:cNvPr>
          <p:cNvSpPr>
            <a:spLocks noGrp="1"/>
          </p:cNvSpPr>
          <p:nvPr>
            <p:ph type="title" idx="4294967295"/>
          </p:nvPr>
        </p:nvSpPr>
        <p:spPr>
          <a:xfrm>
            <a:off x="1775521" y="3710614"/>
            <a:ext cx="8387705" cy="2452687"/>
          </a:xfrm>
          <a:prstGeom prst="rect">
            <a:avLst/>
          </a:prstGeom>
        </p:spPr>
        <p:txBody>
          <a:bodyPr vert="horz" lIns="91440" tIns="45720" rIns="91440" bIns="45720" rtlCol="0" anchor="ctr">
            <a:normAutofit/>
          </a:bodyPr>
          <a:lstStyle/>
          <a:p>
            <a:r>
              <a:rPr lang="en-US" sz="5000" dirty="0"/>
              <a:t>How do generations impact HR?</a:t>
            </a:r>
          </a:p>
        </p:txBody>
      </p:sp>
      <p:pic>
        <p:nvPicPr>
          <p:cNvPr id="6" name="Content Placeholder 5">
            <a:extLst>
              <a:ext uri="{FF2B5EF4-FFF2-40B4-BE49-F238E27FC236}">
                <a16:creationId xmlns:a16="http://schemas.microsoft.com/office/drawing/2014/main" id="{C05B9B8D-50FF-4E57-9A2E-BA5EC7B9BF72}"/>
              </a:ext>
            </a:extLst>
          </p:cNvPr>
          <p:cNvPicPr>
            <a:picLocks noGrp="1" noChangeAspect="1"/>
          </p:cNvPicPr>
          <p:nvPr>
            <p:ph idx="4294967295"/>
          </p:nvPr>
        </p:nvPicPr>
        <p:blipFill rotWithShape="1">
          <a:blip r:embed="rId3"/>
          <a:srcRect t="21385" b="6152"/>
          <a:stretch/>
        </p:blipFill>
        <p:spPr>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22463568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D53A73E-EFB9-4D8F-B692-F60E4172A783}"/>
              </a:ext>
            </a:extLst>
          </p:cNvPr>
          <p:cNvPicPr>
            <a:picLocks noGrp="1" noChangeAspect="1"/>
          </p:cNvPicPr>
          <p:nvPr>
            <p:ph idx="1"/>
          </p:nvPr>
        </p:nvPicPr>
        <p:blipFill>
          <a:blip r:embed="rId3"/>
          <a:stretch>
            <a:fillRect/>
          </a:stretch>
        </p:blipFill>
        <p:spPr>
          <a:xfrm>
            <a:off x="1625159" y="980728"/>
            <a:ext cx="8941683" cy="4248472"/>
          </a:xfrm>
          <a:prstGeom prst="rect">
            <a:avLst/>
          </a:prstGeom>
        </p:spPr>
      </p:pic>
    </p:spTree>
    <p:extLst>
      <p:ext uri="{BB962C8B-B14F-4D97-AF65-F5344CB8AC3E}">
        <p14:creationId xmlns:p14="http://schemas.microsoft.com/office/powerpoint/2010/main" val="14009364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CB9F5-9CF6-3935-FCEB-8B2A46B9DA79}"/>
              </a:ext>
            </a:extLst>
          </p:cNvPr>
          <p:cNvSpPr>
            <a:spLocks noGrp="1"/>
          </p:cNvSpPr>
          <p:nvPr>
            <p:ph type="title"/>
          </p:nvPr>
        </p:nvSpPr>
        <p:spPr>
          <a:xfrm>
            <a:off x="903905" y="2018710"/>
            <a:ext cx="10515600" cy="1325563"/>
          </a:xfrm>
        </p:spPr>
        <p:txBody>
          <a:bodyPr/>
          <a:lstStyle/>
          <a:p>
            <a:r>
              <a:rPr lang="en-GB" dirty="0"/>
              <a:t>Assignment </a:t>
            </a:r>
            <a:r>
              <a:rPr lang="en-GB"/>
              <a:t>Brief  (Assignment One)</a:t>
            </a:r>
            <a:endParaRPr lang="en-GB" dirty="0"/>
          </a:p>
        </p:txBody>
      </p:sp>
    </p:spTree>
    <p:extLst>
      <p:ext uri="{BB962C8B-B14F-4D97-AF65-F5344CB8AC3E}">
        <p14:creationId xmlns:p14="http://schemas.microsoft.com/office/powerpoint/2010/main" val="26255815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94371-5B62-4B4E-81D7-342F35F1A9B5}"/>
              </a:ext>
            </a:extLst>
          </p:cNvPr>
          <p:cNvSpPr>
            <a:spLocks noGrp="1"/>
          </p:cNvSpPr>
          <p:nvPr>
            <p:ph type="title"/>
          </p:nvPr>
        </p:nvSpPr>
        <p:spPr>
          <a:xfrm>
            <a:off x="1918555" y="489440"/>
            <a:ext cx="8354891" cy="930447"/>
          </a:xfrm>
        </p:spPr>
        <p:txBody>
          <a:bodyPr vert="horz" lIns="91440" tIns="45720" rIns="91440" bIns="45720" rtlCol="0" anchor="b">
            <a:normAutofit/>
          </a:bodyPr>
          <a:lstStyle/>
          <a:p>
            <a:pPr algn="ctr"/>
            <a:r>
              <a:rPr lang="en-US" sz="4700">
                <a:solidFill>
                  <a:schemeClr val="bg1"/>
                </a:solidFill>
              </a:rPr>
              <a:t>Your 1</a:t>
            </a:r>
            <a:r>
              <a:rPr lang="en-US" sz="4700" baseline="30000">
                <a:solidFill>
                  <a:schemeClr val="bg1"/>
                </a:solidFill>
              </a:rPr>
              <a:t>st</a:t>
            </a:r>
            <a:r>
              <a:rPr lang="en-US" sz="4700">
                <a:solidFill>
                  <a:schemeClr val="bg1"/>
                </a:solidFill>
              </a:rPr>
              <a:t> Assignment</a:t>
            </a:r>
          </a:p>
        </p:txBody>
      </p:sp>
      <p:pic>
        <p:nvPicPr>
          <p:cNvPr id="5" name="Content Placeholder 4">
            <a:extLst>
              <a:ext uri="{FF2B5EF4-FFF2-40B4-BE49-F238E27FC236}">
                <a16:creationId xmlns:a16="http://schemas.microsoft.com/office/drawing/2014/main" id="{1377E686-3CB1-4361-B224-D9A20E5D0679}"/>
              </a:ext>
            </a:extLst>
          </p:cNvPr>
          <p:cNvPicPr>
            <a:picLocks noGrp="1" noChangeAspect="1"/>
          </p:cNvPicPr>
          <p:nvPr>
            <p:ph idx="1"/>
          </p:nvPr>
        </p:nvPicPr>
        <p:blipFill>
          <a:blip r:embed="rId3"/>
          <a:stretch>
            <a:fillRect/>
          </a:stretch>
        </p:blipFill>
        <p:spPr>
          <a:xfrm>
            <a:off x="5866225" y="993000"/>
            <a:ext cx="5282694" cy="3680780"/>
          </a:xfrm>
          <a:prstGeom prst="rect">
            <a:avLst/>
          </a:prstGeom>
        </p:spPr>
      </p:pic>
      <p:sp>
        <p:nvSpPr>
          <p:cNvPr id="11" name="Content Placeholder 2">
            <a:extLst>
              <a:ext uri="{FF2B5EF4-FFF2-40B4-BE49-F238E27FC236}">
                <a16:creationId xmlns:a16="http://schemas.microsoft.com/office/drawing/2014/main" id="{995522FD-FB71-4BF8-8B8C-93E0E2FBC2F6}"/>
              </a:ext>
            </a:extLst>
          </p:cNvPr>
          <p:cNvSpPr txBox="1">
            <a:spLocks/>
          </p:cNvSpPr>
          <p:nvPr/>
        </p:nvSpPr>
        <p:spPr>
          <a:xfrm>
            <a:off x="410659" y="1174422"/>
            <a:ext cx="5086692" cy="345780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lnSpc>
                <a:spcPct val="150000"/>
              </a:lnSpc>
              <a:spcAft>
                <a:spcPts val="1000"/>
              </a:spcAft>
              <a:buNone/>
            </a:pPr>
            <a:r>
              <a:rPr lang="en-GB" sz="1600" b="1" u="sng" dirty="0">
                <a:latin typeface="Arial" panose="020B0604020202020204" pitchFamily="34" charset="0"/>
                <a:ea typeface="Calibri" panose="020F0502020204030204" pitchFamily="34" charset="0"/>
              </a:rPr>
              <a:t>Essay - 2000 words (+/- 10%)</a:t>
            </a:r>
            <a:endParaRPr lang="en-GB" sz="1600" dirty="0">
              <a:latin typeface="Calibri" panose="020F0502020204030204" pitchFamily="34" charset="0"/>
              <a:ea typeface="Calibri" panose="020F0502020204030204" pitchFamily="34" charset="0"/>
            </a:endParaRPr>
          </a:p>
          <a:p>
            <a:pPr algn="just">
              <a:lnSpc>
                <a:spcPct val="150000"/>
              </a:lnSpc>
              <a:spcAft>
                <a:spcPts val="1000"/>
              </a:spcAft>
            </a:pPr>
            <a:r>
              <a:rPr lang="en-GB" sz="1800" b="1" dirty="0">
                <a:effectLst/>
                <a:latin typeface="Arial" panose="020B0604020202020204" pitchFamily="34" charset="0"/>
                <a:ea typeface="Calibri" panose="020F0502020204030204" pitchFamily="34" charset="0"/>
              </a:rPr>
              <a:t>Discuss how the strategic HRM supports development of business unit through HR planning and recruitment process in a hospitality context.</a:t>
            </a:r>
            <a:endParaRPr lang="en-GB" sz="18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5837609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8CBB08B-FEBD-A8E3-5B69-9B9FE93BB24F}"/>
              </a:ext>
            </a:extLst>
          </p:cNvPr>
          <p:cNvSpPr>
            <a:spLocks noGrp="1"/>
          </p:cNvSpPr>
          <p:nvPr>
            <p:ph type="title"/>
          </p:nvPr>
        </p:nvSpPr>
        <p:spPr>
          <a:xfrm>
            <a:off x="1847528" y="1736812"/>
            <a:ext cx="2952328" cy="3384376"/>
          </a:xfrm>
        </p:spPr>
        <p:txBody>
          <a:bodyPr/>
          <a:lstStyle/>
          <a:p>
            <a:r>
              <a:rPr lang="en-GB" sz="3600" dirty="0">
                <a:hlinkClick r:id="rId3"/>
              </a:rPr>
              <a:t>Academic Writing Tips Essays and Reports</a:t>
            </a:r>
            <a:endParaRPr lang="en-GB" sz="3600" dirty="0"/>
          </a:p>
        </p:txBody>
      </p:sp>
      <p:pic>
        <p:nvPicPr>
          <p:cNvPr id="5" name="Content Placeholder 4" descr="Timeline&#10;&#10;Description automatically generated">
            <a:extLst>
              <a:ext uri="{FF2B5EF4-FFF2-40B4-BE49-F238E27FC236}">
                <a16:creationId xmlns:a16="http://schemas.microsoft.com/office/drawing/2014/main" id="{6B3DC639-12A0-9CFB-7FC4-27F2F2250A70}"/>
              </a:ext>
            </a:extLst>
          </p:cNvPr>
          <p:cNvPicPr>
            <a:picLocks noGrp="1" noChangeAspect="1"/>
          </p:cNvPicPr>
          <p:nvPr>
            <p:ph idx="4294967295"/>
          </p:nvPr>
        </p:nvPicPr>
        <p:blipFill>
          <a:blip r:embed="rId4">
            <a:extLst>
              <a:ext uri="{28A0092B-C50C-407E-A947-70E740481C1C}">
                <a14:useLocalDpi xmlns:a14="http://schemas.microsoft.com/office/drawing/2010/main" val="0"/>
              </a:ext>
            </a:extLst>
          </a:blip>
          <a:stretch>
            <a:fillRect/>
          </a:stretch>
        </p:blipFill>
        <p:spPr>
          <a:xfrm>
            <a:off x="6357623" y="17900"/>
            <a:ext cx="4203197" cy="5786076"/>
          </a:xfrm>
          <a:prstGeom prst="rect">
            <a:avLst/>
          </a:prstGeom>
        </p:spPr>
      </p:pic>
    </p:spTree>
    <p:extLst>
      <p:ext uri="{BB962C8B-B14F-4D97-AF65-F5344CB8AC3E}">
        <p14:creationId xmlns:p14="http://schemas.microsoft.com/office/powerpoint/2010/main" val="21878161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F3811-8A3F-555C-6199-A2535F5B1293}"/>
              </a:ext>
            </a:extLst>
          </p:cNvPr>
          <p:cNvSpPr>
            <a:spLocks noGrp="1"/>
          </p:cNvSpPr>
          <p:nvPr>
            <p:ph type="title"/>
          </p:nvPr>
        </p:nvSpPr>
        <p:spPr/>
        <p:txBody>
          <a:bodyPr/>
          <a:lstStyle/>
          <a:p>
            <a:r>
              <a:rPr lang="en-GB" dirty="0"/>
              <a:t>Referencing </a:t>
            </a:r>
            <a:br>
              <a:rPr lang="en-GB" dirty="0"/>
            </a:br>
            <a:r>
              <a:rPr lang="en-GB" dirty="0"/>
              <a:t>Handbook</a:t>
            </a:r>
          </a:p>
        </p:txBody>
      </p:sp>
      <p:pic>
        <p:nvPicPr>
          <p:cNvPr id="5" name="Picture 4">
            <a:extLst>
              <a:ext uri="{FF2B5EF4-FFF2-40B4-BE49-F238E27FC236}">
                <a16:creationId xmlns:a16="http://schemas.microsoft.com/office/drawing/2014/main" id="{6BF22AA6-B014-A0EB-D58A-8288B39E7818}"/>
              </a:ext>
            </a:extLst>
          </p:cNvPr>
          <p:cNvPicPr>
            <a:picLocks noChangeAspect="1"/>
          </p:cNvPicPr>
          <p:nvPr/>
        </p:nvPicPr>
        <p:blipFill rotWithShape="1">
          <a:blip r:embed="rId2"/>
          <a:srcRect l="14563" t="13601" r="64962" b="4298"/>
          <a:stretch/>
        </p:blipFill>
        <p:spPr>
          <a:xfrm>
            <a:off x="5375920" y="681038"/>
            <a:ext cx="4074909" cy="4595637"/>
          </a:xfrm>
          <a:prstGeom prst="rect">
            <a:avLst/>
          </a:prstGeom>
        </p:spPr>
      </p:pic>
      <p:sp>
        <p:nvSpPr>
          <p:cNvPr id="7" name="TextBox 6">
            <a:extLst>
              <a:ext uri="{FF2B5EF4-FFF2-40B4-BE49-F238E27FC236}">
                <a16:creationId xmlns:a16="http://schemas.microsoft.com/office/drawing/2014/main" id="{46D5EA72-AC7C-6F90-9351-C99A13D924B4}"/>
              </a:ext>
            </a:extLst>
          </p:cNvPr>
          <p:cNvSpPr txBox="1"/>
          <p:nvPr/>
        </p:nvSpPr>
        <p:spPr>
          <a:xfrm>
            <a:off x="5375920" y="5407922"/>
            <a:ext cx="457200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hlinkClick r:id="rId3"/>
              </a:rPr>
              <a:t>Referencing Handbook Harvard</a:t>
            </a: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EBCC2DB-69C7-5B97-A321-2BB233BB0518}"/>
              </a:ext>
            </a:extLst>
          </p:cNvPr>
          <p:cNvPicPr>
            <a:picLocks noChangeAspect="1"/>
          </p:cNvPicPr>
          <p:nvPr/>
        </p:nvPicPr>
        <p:blipFill rotWithShape="1">
          <a:blip r:embed="rId4"/>
          <a:srcRect l="12110" t="13853" r="62706" b="15198"/>
          <a:stretch/>
        </p:blipFill>
        <p:spPr>
          <a:xfrm>
            <a:off x="1476462" y="2189527"/>
            <a:ext cx="3070371" cy="2432807"/>
          </a:xfrm>
          <a:prstGeom prst="rect">
            <a:avLst/>
          </a:prstGeom>
        </p:spPr>
      </p:pic>
    </p:spTree>
    <p:extLst>
      <p:ext uri="{BB962C8B-B14F-4D97-AF65-F5344CB8AC3E}">
        <p14:creationId xmlns:p14="http://schemas.microsoft.com/office/powerpoint/2010/main" val="41707660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14656-9D0C-1014-6E2D-2DFB4F3549FC}"/>
              </a:ext>
            </a:extLst>
          </p:cNvPr>
          <p:cNvSpPr>
            <a:spLocks noGrp="1"/>
          </p:cNvSpPr>
          <p:nvPr>
            <p:ph type="title"/>
          </p:nvPr>
        </p:nvSpPr>
        <p:spPr/>
        <p:txBody>
          <a:bodyPr/>
          <a:lstStyle/>
          <a:p>
            <a:r>
              <a:rPr lang="en-GB" dirty="0"/>
              <a:t>Referencing</a:t>
            </a:r>
          </a:p>
        </p:txBody>
      </p:sp>
      <p:pic>
        <p:nvPicPr>
          <p:cNvPr id="5" name="Picture 4">
            <a:extLst>
              <a:ext uri="{FF2B5EF4-FFF2-40B4-BE49-F238E27FC236}">
                <a16:creationId xmlns:a16="http://schemas.microsoft.com/office/drawing/2014/main" id="{43A24EBC-D406-A597-6BB1-A1C12F9F6A08}"/>
              </a:ext>
            </a:extLst>
          </p:cNvPr>
          <p:cNvPicPr>
            <a:picLocks noChangeAspect="1"/>
          </p:cNvPicPr>
          <p:nvPr/>
        </p:nvPicPr>
        <p:blipFill rotWithShape="1">
          <a:blip r:embed="rId2"/>
          <a:srcRect l="11939" t="18571" r="62577" b="9048"/>
          <a:stretch/>
        </p:blipFill>
        <p:spPr>
          <a:xfrm>
            <a:off x="4808689" y="154510"/>
            <a:ext cx="6461499" cy="5161440"/>
          </a:xfrm>
          <a:prstGeom prst="rect">
            <a:avLst/>
          </a:prstGeom>
        </p:spPr>
      </p:pic>
      <p:sp>
        <p:nvSpPr>
          <p:cNvPr id="7" name="TextBox 6">
            <a:extLst>
              <a:ext uri="{FF2B5EF4-FFF2-40B4-BE49-F238E27FC236}">
                <a16:creationId xmlns:a16="http://schemas.microsoft.com/office/drawing/2014/main" id="{06F62382-FA9D-CAE0-92EA-8C6464C705A0}"/>
              </a:ext>
            </a:extLst>
          </p:cNvPr>
          <p:cNvSpPr txBox="1"/>
          <p:nvPr/>
        </p:nvSpPr>
        <p:spPr>
          <a:xfrm>
            <a:off x="4990661" y="5341899"/>
            <a:ext cx="6097554" cy="369332"/>
          </a:xfrm>
          <a:prstGeom prst="rect">
            <a:avLst/>
          </a:prstGeom>
          <a:noFill/>
        </p:spPr>
        <p:txBody>
          <a:bodyPr wrap="square">
            <a:spAutoFit/>
          </a:bodyPr>
          <a:lstStyle/>
          <a:p>
            <a:r>
              <a:rPr lang="en-GB" dirty="0">
                <a:hlinkClick r:id="rId3"/>
              </a:rPr>
              <a:t>PowerPoint Presentation (uwtsd.ac.uk)</a:t>
            </a:r>
            <a:endParaRPr lang="en-GB" dirty="0"/>
          </a:p>
        </p:txBody>
      </p:sp>
    </p:spTree>
    <p:extLst>
      <p:ext uri="{BB962C8B-B14F-4D97-AF65-F5344CB8AC3E}">
        <p14:creationId xmlns:p14="http://schemas.microsoft.com/office/powerpoint/2010/main" val="24443734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CC71A-77CF-FA2F-644F-2A53AA89EF13}"/>
              </a:ext>
            </a:extLst>
          </p:cNvPr>
          <p:cNvSpPr>
            <a:spLocks noGrp="1"/>
          </p:cNvSpPr>
          <p:nvPr>
            <p:ph type="title"/>
          </p:nvPr>
        </p:nvSpPr>
        <p:spPr/>
        <p:txBody>
          <a:bodyPr/>
          <a:lstStyle/>
          <a:p>
            <a:r>
              <a:rPr lang="en-GB" dirty="0"/>
              <a:t>Referencing </a:t>
            </a:r>
          </a:p>
        </p:txBody>
      </p:sp>
      <p:pic>
        <p:nvPicPr>
          <p:cNvPr id="5" name="Content Placeholder 4">
            <a:extLst>
              <a:ext uri="{FF2B5EF4-FFF2-40B4-BE49-F238E27FC236}">
                <a16:creationId xmlns:a16="http://schemas.microsoft.com/office/drawing/2014/main" id="{03ABB4FA-2966-04BC-493D-0D45646DAE99}"/>
              </a:ext>
            </a:extLst>
          </p:cNvPr>
          <p:cNvPicPr>
            <a:picLocks noGrp="1" noChangeAspect="1"/>
          </p:cNvPicPr>
          <p:nvPr>
            <p:ph idx="1"/>
          </p:nvPr>
        </p:nvPicPr>
        <p:blipFill rotWithShape="1">
          <a:blip r:embed="rId2"/>
          <a:srcRect l="16963" t="14086" r="66800" b="9566"/>
          <a:stretch/>
        </p:blipFill>
        <p:spPr>
          <a:xfrm>
            <a:off x="5467739" y="103383"/>
            <a:ext cx="5551714" cy="6309549"/>
          </a:xfrm>
        </p:spPr>
      </p:pic>
      <p:sp>
        <p:nvSpPr>
          <p:cNvPr id="7" name="TextBox 6">
            <a:extLst>
              <a:ext uri="{FF2B5EF4-FFF2-40B4-BE49-F238E27FC236}">
                <a16:creationId xmlns:a16="http://schemas.microsoft.com/office/drawing/2014/main" id="{B334B15A-E736-CDBC-0566-01B90A5BAFC8}"/>
              </a:ext>
            </a:extLst>
          </p:cNvPr>
          <p:cNvSpPr txBox="1"/>
          <p:nvPr/>
        </p:nvSpPr>
        <p:spPr>
          <a:xfrm>
            <a:off x="917285" y="5031959"/>
            <a:ext cx="6097554" cy="369332"/>
          </a:xfrm>
          <a:prstGeom prst="rect">
            <a:avLst/>
          </a:prstGeom>
          <a:noFill/>
        </p:spPr>
        <p:txBody>
          <a:bodyPr wrap="square">
            <a:spAutoFit/>
          </a:bodyPr>
          <a:lstStyle/>
          <a:p>
            <a:r>
              <a:rPr lang="en-GB" dirty="0">
                <a:hlinkClick r:id="rId3"/>
              </a:rPr>
              <a:t>Harvard-eng_v.1.2.pdf (uwtsd.ac.uk)</a:t>
            </a:r>
            <a:endParaRPr lang="en-GB" dirty="0"/>
          </a:p>
        </p:txBody>
      </p:sp>
    </p:spTree>
    <p:extLst>
      <p:ext uri="{BB962C8B-B14F-4D97-AF65-F5344CB8AC3E}">
        <p14:creationId xmlns:p14="http://schemas.microsoft.com/office/powerpoint/2010/main" val="35583766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A0E4-280B-7EBB-46DA-88EE7999BA41}"/>
              </a:ext>
            </a:extLst>
          </p:cNvPr>
          <p:cNvSpPr>
            <a:spLocks noGrp="1"/>
          </p:cNvSpPr>
          <p:nvPr>
            <p:ph type="title"/>
          </p:nvPr>
        </p:nvSpPr>
        <p:spPr/>
        <p:txBody>
          <a:bodyPr/>
          <a:lstStyle/>
          <a:p>
            <a:r>
              <a:rPr lang="en-GB"/>
              <a:t>Referencing </a:t>
            </a:r>
          </a:p>
        </p:txBody>
      </p:sp>
      <p:pic>
        <p:nvPicPr>
          <p:cNvPr id="5" name="Content Placeholder 4">
            <a:extLst>
              <a:ext uri="{FF2B5EF4-FFF2-40B4-BE49-F238E27FC236}">
                <a16:creationId xmlns:a16="http://schemas.microsoft.com/office/drawing/2014/main" id="{F627C9B4-C769-AA3D-4865-62C0200D6503}"/>
              </a:ext>
            </a:extLst>
          </p:cNvPr>
          <p:cNvPicPr>
            <a:picLocks noGrp="1" noChangeAspect="1"/>
          </p:cNvPicPr>
          <p:nvPr>
            <p:ph idx="1"/>
          </p:nvPr>
        </p:nvPicPr>
        <p:blipFill rotWithShape="1">
          <a:blip r:embed="rId2"/>
          <a:srcRect l="17583" t="20711" r="68397" b="3775"/>
          <a:stretch/>
        </p:blipFill>
        <p:spPr>
          <a:xfrm>
            <a:off x="6339280" y="0"/>
            <a:ext cx="4111690" cy="5847127"/>
          </a:xfrm>
        </p:spPr>
      </p:pic>
      <p:sp>
        <p:nvSpPr>
          <p:cNvPr id="7" name="TextBox 6">
            <a:extLst>
              <a:ext uri="{FF2B5EF4-FFF2-40B4-BE49-F238E27FC236}">
                <a16:creationId xmlns:a16="http://schemas.microsoft.com/office/drawing/2014/main" id="{7400C70B-AA3F-C190-B8EA-A11BDD5EBC4D}"/>
              </a:ext>
            </a:extLst>
          </p:cNvPr>
          <p:cNvSpPr txBox="1"/>
          <p:nvPr/>
        </p:nvSpPr>
        <p:spPr>
          <a:xfrm>
            <a:off x="1050721" y="4152442"/>
            <a:ext cx="3798116" cy="369332"/>
          </a:xfrm>
          <a:prstGeom prst="rect">
            <a:avLst/>
          </a:prstGeom>
          <a:noFill/>
        </p:spPr>
        <p:txBody>
          <a:bodyPr wrap="square">
            <a:spAutoFit/>
          </a:bodyPr>
          <a:lstStyle/>
          <a:p>
            <a:r>
              <a:rPr lang="en-GB" dirty="0">
                <a:hlinkClick r:id="rId3"/>
              </a:rPr>
              <a:t>Harvard-eng_v.1.2.pdf (uwtsd.ac.uk)</a:t>
            </a:r>
            <a:endParaRPr lang="en-GB" dirty="0"/>
          </a:p>
        </p:txBody>
      </p:sp>
    </p:spTree>
    <p:extLst>
      <p:ext uri="{BB962C8B-B14F-4D97-AF65-F5344CB8AC3E}">
        <p14:creationId xmlns:p14="http://schemas.microsoft.com/office/powerpoint/2010/main" val="35397876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C3D92-30FD-09CF-0B0C-4342686CED1B}"/>
              </a:ext>
            </a:extLst>
          </p:cNvPr>
          <p:cNvSpPr>
            <a:spLocks noGrp="1"/>
          </p:cNvSpPr>
          <p:nvPr>
            <p:ph type="title"/>
          </p:nvPr>
        </p:nvSpPr>
        <p:spPr/>
        <p:txBody>
          <a:bodyPr/>
          <a:lstStyle/>
          <a:p>
            <a:r>
              <a:rPr lang="en-GB" dirty="0"/>
              <a:t>Referencing </a:t>
            </a:r>
          </a:p>
        </p:txBody>
      </p:sp>
      <p:pic>
        <p:nvPicPr>
          <p:cNvPr id="5" name="Picture 4">
            <a:extLst>
              <a:ext uri="{FF2B5EF4-FFF2-40B4-BE49-F238E27FC236}">
                <a16:creationId xmlns:a16="http://schemas.microsoft.com/office/drawing/2014/main" id="{C59A6D14-3E91-62A1-8F13-95302E59D799}"/>
              </a:ext>
            </a:extLst>
          </p:cNvPr>
          <p:cNvPicPr>
            <a:picLocks noChangeAspect="1"/>
          </p:cNvPicPr>
          <p:nvPr/>
        </p:nvPicPr>
        <p:blipFill rotWithShape="1">
          <a:blip r:embed="rId2"/>
          <a:srcRect l="17296" t="14762" r="67474" b="8232"/>
          <a:stretch/>
        </p:blipFill>
        <p:spPr>
          <a:xfrm>
            <a:off x="6610610" y="131004"/>
            <a:ext cx="3918858" cy="5573048"/>
          </a:xfrm>
          <a:prstGeom prst="rect">
            <a:avLst/>
          </a:prstGeom>
        </p:spPr>
      </p:pic>
      <p:sp>
        <p:nvSpPr>
          <p:cNvPr id="7" name="TextBox 6">
            <a:extLst>
              <a:ext uri="{FF2B5EF4-FFF2-40B4-BE49-F238E27FC236}">
                <a16:creationId xmlns:a16="http://schemas.microsoft.com/office/drawing/2014/main" id="{48C072F4-A293-20EA-6498-EF1893BD82CE}"/>
              </a:ext>
            </a:extLst>
          </p:cNvPr>
          <p:cNvSpPr txBox="1"/>
          <p:nvPr/>
        </p:nvSpPr>
        <p:spPr>
          <a:xfrm>
            <a:off x="1344336" y="4538336"/>
            <a:ext cx="3697447" cy="369332"/>
          </a:xfrm>
          <a:prstGeom prst="rect">
            <a:avLst/>
          </a:prstGeom>
          <a:noFill/>
        </p:spPr>
        <p:txBody>
          <a:bodyPr wrap="square">
            <a:spAutoFit/>
          </a:bodyPr>
          <a:lstStyle/>
          <a:p>
            <a:r>
              <a:rPr lang="en-GB" dirty="0">
                <a:hlinkClick r:id="rId3"/>
              </a:rPr>
              <a:t>Harvard-eng_v.1.2.pdf (uwtsd.ac.uk)</a:t>
            </a:r>
            <a:endParaRPr lang="en-GB" dirty="0"/>
          </a:p>
        </p:txBody>
      </p:sp>
    </p:spTree>
    <p:extLst>
      <p:ext uri="{BB962C8B-B14F-4D97-AF65-F5344CB8AC3E}">
        <p14:creationId xmlns:p14="http://schemas.microsoft.com/office/powerpoint/2010/main" val="21655252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332E7-2803-5B12-B95C-C5D4B5C7101F}"/>
              </a:ext>
            </a:extLst>
          </p:cNvPr>
          <p:cNvSpPr>
            <a:spLocks noGrp="1"/>
          </p:cNvSpPr>
          <p:nvPr>
            <p:ph type="title"/>
          </p:nvPr>
        </p:nvSpPr>
        <p:spPr/>
        <p:txBody>
          <a:bodyPr/>
          <a:lstStyle/>
          <a:p>
            <a:r>
              <a:rPr lang="en-GB" dirty="0"/>
              <a:t>Plagiarism</a:t>
            </a:r>
          </a:p>
        </p:txBody>
      </p:sp>
      <p:pic>
        <p:nvPicPr>
          <p:cNvPr id="5" name="Picture 4">
            <a:extLst>
              <a:ext uri="{FF2B5EF4-FFF2-40B4-BE49-F238E27FC236}">
                <a16:creationId xmlns:a16="http://schemas.microsoft.com/office/drawing/2014/main" id="{9A872AFA-662B-E89A-069A-10B627F89AB4}"/>
              </a:ext>
            </a:extLst>
          </p:cNvPr>
          <p:cNvPicPr>
            <a:picLocks noChangeAspect="1"/>
          </p:cNvPicPr>
          <p:nvPr/>
        </p:nvPicPr>
        <p:blipFill rotWithShape="1">
          <a:blip r:embed="rId2"/>
          <a:srcRect l="12857" t="23197" r="62424" b="7959"/>
          <a:stretch/>
        </p:blipFill>
        <p:spPr>
          <a:xfrm>
            <a:off x="5046305" y="365125"/>
            <a:ext cx="6307495" cy="4940546"/>
          </a:xfrm>
          <a:prstGeom prst="rect">
            <a:avLst/>
          </a:prstGeom>
        </p:spPr>
      </p:pic>
      <p:sp>
        <p:nvSpPr>
          <p:cNvPr id="7" name="TextBox 6">
            <a:extLst>
              <a:ext uri="{FF2B5EF4-FFF2-40B4-BE49-F238E27FC236}">
                <a16:creationId xmlns:a16="http://schemas.microsoft.com/office/drawing/2014/main" id="{3DFE78A7-A3F6-280F-FD1D-3AF69760F040}"/>
              </a:ext>
            </a:extLst>
          </p:cNvPr>
          <p:cNvSpPr txBox="1"/>
          <p:nvPr/>
        </p:nvSpPr>
        <p:spPr>
          <a:xfrm>
            <a:off x="5229916" y="5305671"/>
            <a:ext cx="4073475" cy="369332"/>
          </a:xfrm>
          <a:prstGeom prst="rect">
            <a:avLst/>
          </a:prstGeom>
          <a:noFill/>
        </p:spPr>
        <p:txBody>
          <a:bodyPr wrap="square">
            <a:spAutoFit/>
          </a:bodyPr>
          <a:lstStyle/>
          <a:p>
            <a:r>
              <a:rPr lang="en-GB" dirty="0">
                <a:hlinkClick r:id="rId3"/>
              </a:rPr>
              <a:t>PowerPoint Presentation (uwtsd.ac.uk)</a:t>
            </a:r>
            <a:endParaRPr lang="en-GB" dirty="0"/>
          </a:p>
        </p:txBody>
      </p:sp>
    </p:spTree>
    <p:extLst>
      <p:ext uri="{BB962C8B-B14F-4D97-AF65-F5344CB8AC3E}">
        <p14:creationId xmlns:p14="http://schemas.microsoft.com/office/powerpoint/2010/main" val="11197430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81ED4-1C49-E414-6429-9479C5D1D5E0}"/>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3D88BEEC-74C1-8380-E360-4F514FBB1F6E}"/>
              </a:ext>
            </a:extLst>
          </p:cNvPr>
          <p:cNvSpPr>
            <a:spLocks noGrp="1"/>
          </p:cNvSpPr>
          <p:nvPr>
            <p:ph idx="1"/>
          </p:nvPr>
        </p:nvSpPr>
        <p:spPr/>
        <p:txBody>
          <a:bodyPr/>
          <a:lstStyle/>
          <a:p>
            <a:pPr marL="0" indent="0">
              <a:buNone/>
            </a:pPr>
            <a:r>
              <a:rPr lang="en-GB" dirty="0"/>
              <a:t>“Positive environment is a catalyst </a:t>
            </a:r>
            <a:r>
              <a:rPr lang="en-GB"/>
              <a:t>to cultivate </a:t>
            </a:r>
            <a:r>
              <a:rPr lang="en-GB" dirty="0"/>
              <a:t>positive team spirit.” </a:t>
            </a:r>
          </a:p>
          <a:p>
            <a:pPr marL="0" indent="0">
              <a:buNone/>
            </a:pPr>
            <a:endParaRPr lang="en-GB" dirty="0"/>
          </a:p>
          <a:p>
            <a:pPr marL="0" indent="0">
              <a:buNone/>
            </a:pPr>
            <a:endParaRPr lang="en-GB" dirty="0"/>
          </a:p>
          <a:p>
            <a:pPr marL="0" indent="0">
              <a:buNone/>
            </a:pPr>
            <a:r>
              <a:rPr lang="en-GB" dirty="0"/>
              <a:t>Plagiarism ?  Referencing ?</a:t>
            </a:r>
          </a:p>
        </p:txBody>
      </p:sp>
    </p:spTree>
    <p:extLst>
      <p:ext uri="{BB962C8B-B14F-4D97-AF65-F5344CB8AC3E}">
        <p14:creationId xmlns:p14="http://schemas.microsoft.com/office/powerpoint/2010/main" val="20075256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81ED4-1C49-E414-6429-9479C5D1D5E0}"/>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3D88BEEC-74C1-8380-E360-4F514FBB1F6E}"/>
              </a:ext>
            </a:extLst>
          </p:cNvPr>
          <p:cNvSpPr>
            <a:spLocks noGrp="1"/>
          </p:cNvSpPr>
          <p:nvPr>
            <p:ph idx="1"/>
          </p:nvPr>
        </p:nvSpPr>
        <p:spPr/>
        <p:txBody>
          <a:bodyPr/>
          <a:lstStyle/>
          <a:p>
            <a:pPr marL="0" indent="0">
              <a:buNone/>
            </a:pPr>
            <a:r>
              <a:rPr lang="en-GB" dirty="0"/>
              <a:t>Positive environment is a catalyst to cultivate positive team spirit. (Evans 2000:145)</a:t>
            </a:r>
          </a:p>
          <a:p>
            <a:pPr marL="0" indent="0">
              <a:buNone/>
            </a:pPr>
            <a:endParaRPr lang="en-GB" dirty="0"/>
          </a:p>
          <a:p>
            <a:pPr marL="0" indent="0">
              <a:buNone/>
            </a:pPr>
            <a:r>
              <a:rPr lang="en-GB" dirty="0"/>
              <a:t>Plagiarism</a:t>
            </a:r>
          </a:p>
        </p:txBody>
      </p:sp>
    </p:spTree>
    <p:extLst>
      <p:ext uri="{BB962C8B-B14F-4D97-AF65-F5344CB8AC3E}">
        <p14:creationId xmlns:p14="http://schemas.microsoft.com/office/powerpoint/2010/main" val="30465256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44AD1-AB17-6E69-75EE-305CD0B38F56}"/>
              </a:ext>
            </a:extLst>
          </p:cNvPr>
          <p:cNvSpPr>
            <a:spLocks noGrp="1"/>
          </p:cNvSpPr>
          <p:nvPr>
            <p:ph type="title"/>
          </p:nvPr>
        </p:nvSpPr>
        <p:spPr>
          <a:xfrm>
            <a:off x="838200" y="365125"/>
            <a:ext cx="10515600" cy="921047"/>
          </a:xfrm>
        </p:spPr>
        <p:txBody>
          <a:bodyPr/>
          <a:lstStyle/>
          <a:p>
            <a:r>
              <a:rPr lang="en-GB" dirty="0"/>
              <a:t>Some basics</a:t>
            </a:r>
          </a:p>
        </p:txBody>
      </p:sp>
      <p:sp>
        <p:nvSpPr>
          <p:cNvPr id="3" name="Content Placeholder 2">
            <a:extLst>
              <a:ext uri="{FF2B5EF4-FFF2-40B4-BE49-F238E27FC236}">
                <a16:creationId xmlns:a16="http://schemas.microsoft.com/office/drawing/2014/main" id="{395E7B71-D506-68EF-D093-15245DA1FB14}"/>
              </a:ext>
            </a:extLst>
          </p:cNvPr>
          <p:cNvSpPr>
            <a:spLocks noGrp="1"/>
          </p:cNvSpPr>
          <p:nvPr>
            <p:ph idx="1"/>
          </p:nvPr>
        </p:nvSpPr>
        <p:spPr>
          <a:xfrm>
            <a:off x="838200" y="1414564"/>
            <a:ext cx="10515600" cy="4351338"/>
          </a:xfrm>
        </p:spPr>
        <p:txBody>
          <a:bodyPr/>
          <a:lstStyle/>
          <a:p>
            <a:r>
              <a:rPr lang="en-GB" dirty="0"/>
              <a:t>If you are quoting from a book, source or article, use inverted commas: “…” </a:t>
            </a:r>
          </a:p>
          <a:p>
            <a:pPr marL="0" indent="0">
              <a:buNone/>
            </a:pPr>
            <a:r>
              <a:rPr lang="en-GB" dirty="0">
                <a:solidFill>
                  <a:srgbClr val="FF0000"/>
                </a:solidFill>
              </a:rPr>
              <a:t>NEVER COPY &amp; PASTE DIRECTLY </a:t>
            </a:r>
            <a:r>
              <a:rPr lang="en-GB" dirty="0"/>
              <a:t>(not even in your own notes), unless you intend to use it as a quotation and it is clearly marked as such. </a:t>
            </a:r>
          </a:p>
          <a:p>
            <a:pPr marL="0" indent="0">
              <a:buNone/>
            </a:pPr>
            <a:endParaRPr lang="en-GB" dirty="0"/>
          </a:p>
          <a:p>
            <a:pPr marL="0" indent="0">
              <a:buNone/>
            </a:pPr>
            <a:r>
              <a:rPr lang="en-GB" dirty="0"/>
              <a:t>• Read the Referencing Guide carefully (available on the Faculty of Humanities </a:t>
            </a:r>
            <a:r>
              <a:rPr lang="en-GB" dirty="0" err="1"/>
              <a:t>moodle</a:t>
            </a:r>
            <a:r>
              <a:rPr lang="en-GB" dirty="0"/>
              <a:t> page). • It will give you examples of how you should reference different material.</a:t>
            </a:r>
          </a:p>
        </p:txBody>
      </p:sp>
      <p:sp>
        <p:nvSpPr>
          <p:cNvPr id="5" name="TextBox 4">
            <a:extLst>
              <a:ext uri="{FF2B5EF4-FFF2-40B4-BE49-F238E27FC236}">
                <a16:creationId xmlns:a16="http://schemas.microsoft.com/office/drawing/2014/main" id="{0C05B12D-FDE9-E682-EB2D-D57D4B270FB5}"/>
              </a:ext>
            </a:extLst>
          </p:cNvPr>
          <p:cNvSpPr txBox="1"/>
          <p:nvPr/>
        </p:nvSpPr>
        <p:spPr>
          <a:xfrm>
            <a:off x="899720" y="4966175"/>
            <a:ext cx="6094602" cy="369332"/>
          </a:xfrm>
          <a:prstGeom prst="rect">
            <a:avLst/>
          </a:prstGeom>
          <a:noFill/>
        </p:spPr>
        <p:txBody>
          <a:bodyPr wrap="square">
            <a:spAutoFit/>
          </a:bodyPr>
          <a:lstStyle/>
          <a:p>
            <a:r>
              <a:rPr lang="en-GB" dirty="0">
                <a:hlinkClick r:id="rId2"/>
              </a:rPr>
              <a:t>PowerPoint Presentation (uwtsd.ac.uk)</a:t>
            </a:r>
            <a:endParaRPr lang="en-GB" dirty="0"/>
          </a:p>
        </p:txBody>
      </p:sp>
    </p:spTree>
    <p:extLst>
      <p:ext uri="{BB962C8B-B14F-4D97-AF65-F5344CB8AC3E}">
        <p14:creationId xmlns:p14="http://schemas.microsoft.com/office/powerpoint/2010/main" val="18708292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D0697-96C1-6FF7-B6AE-73D766BD5980}"/>
              </a:ext>
            </a:extLst>
          </p:cNvPr>
          <p:cNvSpPr>
            <a:spLocks noGrp="1"/>
          </p:cNvSpPr>
          <p:nvPr>
            <p:ph type="title"/>
          </p:nvPr>
        </p:nvSpPr>
        <p:spPr/>
        <p:txBody>
          <a:bodyPr/>
          <a:lstStyle/>
          <a:p>
            <a:r>
              <a:rPr lang="en-GB" dirty="0"/>
              <a:t>Note-taking, Referencing and Plagiarism </a:t>
            </a:r>
            <a:br>
              <a:rPr lang="en-GB" dirty="0"/>
            </a:br>
            <a:endParaRPr lang="en-GB" dirty="0"/>
          </a:p>
        </p:txBody>
      </p:sp>
      <p:sp>
        <p:nvSpPr>
          <p:cNvPr id="3" name="Content Placeholder 2">
            <a:extLst>
              <a:ext uri="{FF2B5EF4-FFF2-40B4-BE49-F238E27FC236}">
                <a16:creationId xmlns:a16="http://schemas.microsoft.com/office/drawing/2014/main" id="{73A51CA8-AC01-3C40-E236-8E35E8C7F2AE}"/>
              </a:ext>
            </a:extLst>
          </p:cNvPr>
          <p:cNvSpPr>
            <a:spLocks noGrp="1"/>
          </p:cNvSpPr>
          <p:nvPr>
            <p:ph idx="1"/>
          </p:nvPr>
        </p:nvSpPr>
        <p:spPr>
          <a:xfrm>
            <a:off x="838200" y="1253331"/>
            <a:ext cx="10515600" cy="3981399"/>
          </a:xfrm>
        </p:spPr>
        <p:txBody>
          <a:bodyPr/>
          <a:lstStyle/>
          <a:p>
            <a:r>
              <a:rPr lang="en-GB" dirty="0"/>
              <a:t>Correct note-taking means you can reference well and you can avoid inadvertent plagiarism. </a:t>
            </a:r>
          </a:p>
          <a:p>
            <a:endParaRPr lang="en-GB" dirty="0"/>
          </a:p>
          <a:p>
            <a:r>
              <a:rPr lang="en-GB" dirty="0"/>
              <a:t>HOW TO TAKE GOOD NOTES: </a:t>
            </a:r>
          </a:p>
          <a:p>
            <a:r>
              <a:rPr lang="en-GB" dirty="0"/>
              <a:t>1. Start every note with the exact reference you would use in your essay. </a:t>
            </a:r>
          </a:p>
          <a:p>
            <a:r>
              <a:rPr lang="en-GB" dirty="0"/>
              <a:t>2. If you are quoting (i.e. copying down exactly what the author has written), then put the quotation in quotation marks “…”</a:t>
            </a:r>
          </a:p>
        </p:txBody>
      </p:sp>
    </p:spTree>
    <p:extLst>
      <p:ext uri="{BB962C8B-B14F-4D97-AF65-F5344CB8AC3E}">
        <p14:creationId xmlns:p14="http://schemas.microsoft.com/office/powerpoint/2010/main" val="62756259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54B7F-31AC-78AE-B14D-029A8BA172CE}"/>
              </a:ext>
            </a:extLst>
          </p:cNvPr>
          <p:cNvSpPr>
            <a:spLocks noGrp="1"/>
          </p:cNvSpPr>
          <p:nvPr>
            <p:ph type="title"/>
          </p:nvPr>
        </p:nvSpPr>
        <p:spPr/>
        <p:txBody>
          <a:bodyPr/>
          <a:lstStyle/>
          <a:p>
            <a:r>
              <a:rPr lang="en-GB" dirty="0"/>
              <a:t>How to Avoid Plagiarism ?</a:t>
            </a:r>
          </a:p>
        </p:txBody>
      </p:sp>
      <p:pic>
        <p:nvPicPr>
          <p:cNvPr id="5" name="Picture 4">
            <a:extLst>
              <a:ext uri="{FF2B5EF4-FFF2-40B4-BE49-F238E27FC236}">
                <a16:creationId xmlns:a16="http://schemas.microsoft.com/office/drawing/2014/main" id="{EF8BEC66-32C4-B46E-60A4-D381C65FEED4}"/>
              </a:ext>
            </a:extLst>
          </p:cNvPr>
          <p:cNvPicPr>
            <a:picLocks noChangeAspect="1"/>
          </p:cNvPicPr>
          <p:nvPr/>
        </p:nvPicPr>
        <p:blipFill rotWithShape="1">
          <a:blip r:embed="rId2"/>
          <a:srcRect l="12523" t="29021" r="62569" b="28349"/>
          <a:stretch/>
        </p:blipFill>
        <p:spPr>
          <a:xfrm>
            <a:off x="2675389" y="1921964"/>
            <a:ext cx="6165907" cy="2967931"/>
          </a:xfrm>
          <a:prstGeom prst="rect">
            <a:avLst/>
          </a:prstGeom>
        </p:spPr>
      </p:pic>
    </p:spTree>
    <p:extLst>
      <p:ext uri="{BB962C8B-B14F-4D97-AF65-F5344CB8AC3E}">
        <p14:creationId xmlns:p14="http://schemas.microsoft.com/office/powerpoint/2010/main" val="21453095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FD8ED-FBA8-4265-A1F7-A2276E816ADF}"/>
              </a:ext>
            </a:extLst>
          </p:cNvPr>
          <p:cNvSpPr>
            <a:spLocks noGrp="1"/>
          </p:cNvSpPr>
          <p:nvPr>
            <p:ph type="title"/>
          </p:nvPr>
        </p:nvSpPr>
        <p:spPr/>
        <p:txBody>
          <a:bodyPr>
            <a:normAutofit fontScale="90000"/>
          </a:bodyPr>
          <a:lstStyle/>
          <a:p>
            <a:r>
              <a:rPr lang="en-GB" dirty="0"/>
              <a:t>References </a:t>
            </a:r>
            <a:br>
              <a:rPr lang="en-GB" dirty="0"/>
            </a:br>
            <a:r>
              <a:rPr lang="en-GB" sz="3000" dirty="0"/>
              <a:t>Useful Links</a:t>
            </a:r>
            <a:br>
              <a:rPr lang="en-GB" dirty="0"/>
            </a:br>
            <a:endParaRPr lang="en-GB" dirty="0"/>
          </a:p>
        </p:txBody>
      </p:sp>
      <p:sp>
        <p:nvSpPr>
          <p:cNvPr id="5" name="Content Placeholder 4">
            <a:extLst>
              <a:ext uri="{FF2B5EF4-FFF2-40B4-BE49-F238E27FC236}">
                <a16:creationId xmlns:a16="http://schemas.microsoft.com/office/drawing/2014/main" id="{F7B75483-1398-4A42-93E5-BC6442CC1582}"/>
              </a:ext>
            </a:extLst>
          </p:cNvPr>
          <p:cNvSpPr>
            <a:spLocks noGrp="1"/>
          </p:cNvSpPr>
          <p:nvPr>
            <p:ph idx="1"/>
          </p:nvPr>
        </p:nvSpPr>
        <p:spPr>
          <a:xfrm>
            <a:off x="1790208" y="1253331"/>
            <a:ext cx="7886700" cy="4351338"/>
          </a:xfrm>
        </p:spPr>
        <p:txBody>
          <a:bodyPr/>
          <a:lstStyle/>
          <a:p>
            <a:endParaRPr lang="en-GB" sz="20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r>
              <a:rPr lang="en-GB" sz="2000" dirty="0">
                <a:latin typeface="Arial" panose="020B0604020202020204" pitchFamily="34" charset="0"/>
                <a:cs typeface="Arial" panose="020B0604020202020204" pitchFamily="34" charset="0"/>
                <a:hlinkClick r:id="rId4"/>
              </a:rPr>
              <a:t>Info Skills Programme. Referencing: The Basics – Harvard</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r>
              <a:rPr lang="en-GB" sz="2000" dirty="0">
                <a:hlinkClick r:id="rId5"/>
              </a:rPr>
              <a:t>Referencing and Plagiarism: The Basics | UWTSD</a:t>
            </a:r>
            <a:endParaRPr lang="en-GB" sz="2000" dirty="0"/>
          </a:p>
          <a:p>
            <a:r>
              <a:rPr lang="en-GB" sz="2000" dirty="0">
                <a:latin typeface="Arial" panose="020B0604020202020204" pitchFamily="34" charset="0"/>
                <a:cs typeface="Arial" panose="020B0604020202020204" pitchFamily="34" charset="0"/>
                <a:hlinkClick r:id="rId3"/>
              </a:rPr>
              <a:t>Referencing Handbook Harvard</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6"/>
              </a:rPr>
              <a:t>Cite them Right</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7"/>
              </a:rPr>
              <a:t>Critical </a:t>
            </a:r>
            <a:r>
              <a:rPr lang="en-GB" sz="2000" dirty="0" err="1">
                <a:latin typeface="Arial" panose="020B0604020202020204" pitchFamily="34" charset="0"/>
                <a:cs typeface="Arial" panose="020B0604020202020204" pitchFamily="34" charset="0"/>
                <a:hlinkClick r:id="rId7"/>
              </a:rPr>
              <a:t>InfoSkills</a:t>
            </a:r>
            <a:r>
              <a:rPr lang="en-GB" sz="2000" dirty="0">
                <a:latin typeface="Arial" panose="020B0604020202020204" pitchFamily="34" charset="0"/>
                <a:cs typeface="Arial" panose="020B0604020202020204" pitchFamily="34" charset="0"/>
                <a:hlinkClick r:id="rId7"/>
              </a:rPr>
              <a:t> for 2</a:t>
            </a:r>
            <a:r>
              <a:rPr lang="en-GB" sz="2000" baseline="30000" dirty="0">
                <a:latin typeface="Arial" panose="020B0604020202020204" pitchFamily="34" charset="0"/>
                <a:cs typeface="Arial" panose="020B0604020202020204" pitchFamily="34" charset="0"/>
                <a:hlinkClick r:id="rId7"/>
              </a:rPr>
              <a:t>nd</a:t>
            </a:r>
            <a:r>
              <a:rPr lang="en-GB" sz="2000" dirty="0">
                <a:latin typeface="Arial" panose="020B0604020202020204" pitchFamily="34" charset="0"/>
                <a:cs typeface="Arial" panose="020B0604020202020204" pitchFamily="34" charset="0"/>
                <a:hlinkClick r:id="rId7"/>
              </a:rPr>
              <a:t> Year Students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752229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063A-EC41-1C39-EDCE-B4DB4F08B60C}"/>
              </a:ext>
            </a:extLst>
          </p:cNvPr>
          <p:cNvSpPr>
            <a:spLocks noGrp="1"/>
          </p:cNvSpPr>
          <p:nvPr>
            <p:ph type="title"/>
          </p:nvPr>
        </p:nvSpPr>
        <p:spPr/>
        <p:txBody>
          <a:bodyPr/>
          <a:lstStyle/>
          <a:p>
            <a:r>
              <a:rPr lang="en-GB" dirty="0"/>
              <a:t>Turnitin checking on your assignments </a:t>
            </a:r>
          </a:p>
        </p:txBody>
      </p:sp>
      <p:pic>
        <p:nvPicPr>
          <p:cNvPr id="1026" name="Picture 2" descr="Using Turnitin within your assignments - LTE Online">
            <a:extLst>
              <a:ext uri="{FF2B5EF4-FFF2-40B4-BE49-F238E27FC236}">
                <a16:creationId xmlns:a16="http://schemas.microsoft.com/office/drawing/2014/main" id="{3B6A413E-85F0-08A0-E147-E5B98E95E3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9427" y="1830234"/>
            <a:ext cx="6419463" cy="3370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66400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3E5FAC0-C711-4C17-839C-B1DC434D160B}"/>
              </a:ext>
            </a:extLst>
          </p:cNvPr>
          <p:cNvPicPr>
            <a:picLocks noGrp="1" noChangeAspect="1"/>
          </p:cNvPicPr>
          <p:nvPr>
            <p:ph idx="4294967295"/>
          </p:nvPr>
        </p:nvPicPr>
        <p:blipFill rotWithShape="1">
          <a:blip r:embed="rId2"/>
          <a:stretch/>
        </p:blipFill>
        <p:spPr>
          <a:xfrm>
            <a:off x="3143673" y="116633"/>
            <a:ext cx="6156325" cy="5572125"/>
          </a:xfrm>
          <a:prstGeom prst="rect">
            <a:avLst/>
          </a:prstGeom>
        </p:spPr>
      </p:pic>
    </p:spTree>
    <p:extLst>
      <p:ext uri="{BB962C8B-B14F-4D97-AF65-F5344CB8AC3E}">
        <p14:creationId xmlns:p14="http://schemas.microsoft.com/office/powerpoint/2010/main" val="423650884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D865E-D867-5880-5B89-EC61AA09B858}"/>
              </a:ext>
            </a:extLst>
          </p:cNvPr>
          <p:cNvSpPr>
            <a:spLocks noGrp="1"/>
          </p:cNvSpPr>
          <p:nvPr>
            <p:ph type="title"/>
          </p:nvPr>
        </p:nvSpPr>
        <p:spPr>
          <a:xfrm>
            <a:off x="838200" y="365125"/>
            <a:ext cx="10515600" cy="693319"/>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0457E54F-E350-DE77-4F3A-95717ECF5BB8}"/>
              </a:ext>
            </a:extLst>
          </p:cNvPr>
          <p:cNvSpPr>
            <a:spLocks noGrp="1"/>
          </p:cNvSpPr>
          <p:nvPr>
            <p:ph idx="1"/>
          </p:nvPr>
        </p:nvSpPr>
        <p:spPr>
          <a:xfrm>
            <a:off x="2152649" y="1058444"/>
            <a:ext cx="8065141" cy="4578958"/>
          </a:xfrm>
        </p:spPr>
        <p:txBody>
          <a:bodyPr>
            <a:normAutofit/>
          </a:bodyPr>
          <a:lstStyle/>
          <a:p>
            <a:pPr algn="just"/>
            <a:r>
              <a:rPr lang="en-GB" dirty="0"/>
              <a:t>Taylor, S (2008) </a:t>
            </a:r>
            <a:r>
              <a:rPr lang="en-GB" i="1" dirty="0"/>
              <a:t>People Resourcing. </a:t>
            </a:r>
            <a:r>
              <a:rPr lang="en-GB" dirty="0"/>
              <a:t>Kiribati: Chartered Institute of Personnel and Development.</a:t>
            </a:r>
          </a:p>
          <a:p>
            <a:pPr algn="just"/>
            <a:r>
              <a:rPr lang="en-GB" dirty="0">
                <a:effectLst/>
                <a:ea typeface="Calibri" panose="020F0502020204030204" pitchFamily="34" charset="0"/>
              </a:rPr>
              <a:t>Armstrong, M. and Taylor, S. (2020) Armstrong’s handbook of human resource management practice. 15th edition. London, United Kingdom ;: </a:t>
            </a:r>
            <a:r>
              <a:rPr lang="en-GB" dirty="0" err="1">
                <a:effectLst/>
                <a:ea typeface="Calibri" panose="020F0502020204030204" pitchFamily="34" charset="0"/>
              </a:rPr>
              <a:t>KoganPage</a:t>
            </a:r>
            <a:r>
              <a:rPr lang="en-GB" dirty="0">
                <a:effectLst/>
                <a:ea typeface="Calibri" panose="020F0502020204030204" pitchFamily="34" charset="0"/>
              </a:rPr>
              <a:t>.</a:t>
            </a:r>
            <a:endParaRPr lang="en-GB" dirty="0"/>
          </a:p>
          <a:p>
            <a:pPr algn="just"/>
            <a:r>
              <a:rPr lang="en-GB" dirty="0">
                <a:effectLst/>
                <a:ea typeface="Calibri" panose="020F0502020204030204" pitchFamily="34" charset="0"/>
              </a:rPr>
              <a:t>Torrington, D, Hall, L, Atkinson, C, &amp; Taylor, S 2020, Human Resource Management PDF </a:t>
            </a:r>
            <a:r>
              <a:rPr lang="en-GB" dirty="0" err="1">
                <a:effectLst/>
                <a:ea typeface="Calibri" panose="020F0502020204030204" pitchFamily="34" charset="0"/>
              </a:rPr>
              <a:t>EBook</a:t>
            </a:r>
            <a:r>
              <a:rPr lang="en-GB" dirty="0">
                <a:effectLst/>
                <a:ea typeface="Calibri" panose="020F0502020204030204" pitchFamily="34" charset="0"/>
              </a:rPr>
              <a:t>, Pearson Education, Limited, Harlow. Available from: ProQuest </a:t>
            </a:r>
            <a:r>
              <a:rPr lang="en-GB" dirty="0" err="1">
                <a:effectLst/>
                <a:ea typeface="Calibri" panose="020F0502020204030204" pitchFamily="34" charset="0"/>
              </a:rPr>
              <a:t>Ebook</a:t>
            </a:r>
            <a:r>
              <a:rPr lang="en-GB" dirty="0">
                <a:effectLst/>
                <a:ea typeface="Calibri" panose="020F0502020204030204" pitchFamily="34" charset="0"/>
              </a:rPr>
              <a:t> Central.</a:t>
            </a:r>
            <a:endParaRPr lang="en-GB" dirty="0"/>
          </a:p>
          <a:p>
            <a:endParaRPr lang="en-GB" dirty="0"/>
          </a:p>
          <a:p>
            <a:pPr marL="0" indent="0">
              <a:buNone/>
            </a:pPr>
            <a:endParaRPr lang="en-GB" dirty="0"/>
          </a:p>
        </p:txBody>
      </p:sp>
    </p:spTree>
    <p:extLst>
      <p:ext uri="{BB962C8B-B14F-4D97-AF65-F5344CB8AC3E}">
        <p14:creationId xmlns:p14="http://schemas.microsoft.com/office/powerpoint/2010/main" val="240528949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47784-6930-6039-DA46-E7512DD9C10D}"/>
              </a:ext>
            </a:extLst>
          </p:cNvPr>
          <p:cNvSpPr>
            <a:spLocks noGrp="1"/>
          </p:cNvSpPr>
          <p:nvPr>
            <p:ph type="title"/>
          </p:nvPr>
        </p:nvSpPr>
        <p:spPr>
          <a:xfrm>
            <a:off x="1544875" y="321322"/>
            <a:ext cx="4505496" cy="903635"/>
          </a:xfrm>
        </p:spPr>
        <p:txBody>
          <a:bodyPr/>
          <a:lstStyle/>
          <a:p>
            <a:r>
              <a:rPr lang="en-GB" dirty="0"/>
              <a:t>References</a:t>
            </a:r>
          </a:p>
        </p:txBody>
      </p:sp>
      <p:sp>
        <p:nvSpPr>
          <p:cNvPr id="3" name="Content Placeholder 2">
            <a:extLst>
              <a:ext uri="{FF2B5EF4-FFF2-40B4-BE49-F238E27FC236}">
                <a16:creationId xmlns:a16="http://schemas.microsoft.com/office/drawing/2014/main" id="{BA6BA09F-24CC-487A-F05E-7933C4C65296}"/>
              </a:ext>
            </a:extLst>
          </p:cNvPr>
          <p:cNvSpPr>
            <a:spLocks noGrp="1"/>
          </p:cNvSpPr>
          <p:nvPr>
            <p:ph idx="1"/>
          </p:nvPr>
        </p:nvSpPr>
        <p:spPr>
          <a:xfrm>
            <a:off x="1375794" y="1268761"/>
            <a:ext cx="10209401" cy="4195737"/>
          </a:xfrm>
        </p:spPr>
        <p:txBody>
          <a:bodyPr>
            <a:normAutofit/>
          </a:bodyPr>
          <a:lstStyle/>
          <a:p>
            <a:pPr algn="just"/>
            <a:r>
              <a:rPr lang="en-GB" dirty="0"/>
              <a:t>Goh, E., &amp; Lee, C. (2018), A workforce to be reckoned with: The emerging pivotal Generation Z hospitality workforce, International Journal of Hospitality Management  73, 20-28. </a:t>
            </a:r>
          </a:p>
          <a:p>
            <a:pPr algn="just"/>
            <a:r>
              <a:rPr lang="en-GB" b="0" i="0" dirty="0">
                <a:effectLst/>
                <a:latin typeface="aleoregular"/>
              </a:rPr>
              <a:t>Ganguli, R., et al. (2022)  The Characteristics and Preferences of Gen Z: A Review of Multi-Geography Findings </a:t>
            </a:r>
            <a:r>
              <a:rPr lang="en-GB" b="0" i="0" dirty="0">
                <a:effectLst/>
                <a:latin typeface="Roboto" panose="02000000000000000000" pitchFamily="2" charset="0"/>
              </a:rPr>
              <a:t> </a:t>
            </a:r>
            <a:r>
              <a:rPr lang="en-GB" b="0" i="0" strike="noStrike" dirty="0">
                <a:effectLst/>
                <a:latin typeface="Roboto-Bold"/>
              </a:rPr>
              <a:t>IUP Journal of Organizational </a:t>
            </a:r>
            <a:r>
              <a:rPr lang="en-GB" b="0" i="0" strike="noStrike" dirty="0" err="1">
                <a:effectLst/>
                <a:latin typeface="Roboto-Bold"/>
              </a:rPr>
              <a:t>Behavior</a:t>
            </a:r>
            <a:r>
              <a:rPr lang="en-GB" b="0" i="0" strike="noStrike" dirty="0">
                <a:effectLst/>
                <a:latin typeface="Roboto-Bold"/>
              </a:rPr>
              <a:t>, </a:t>
            </a:r>
            <a:r>
              <a:rPr lang="en-GB" i="0" dirty="0">
                <a:effectLst/>
                <a:latin typeface="Roboto" panose="02000000000000000000" pitchFamily="2" charset="0"/>
              </a:rPr>
              <a:t>Hyderabad</a:t>
            </a:r>
            <a:r>
              <a:rPr lang="en-GB" b="0" i="0" dirty="0">
                <a:effectLst/>
                <a:latin typeface="Roboto" panose="02000000000000000000" pitchFamily="2" charset="0"/>
              </a:rPr>
              <a:t> Vol. 21, </a:t>
            </a:r>
            <a:r>
              <a:rPr lang="en-GB" b="0" i="0" dirty="0" err="1">
                <a:effectLst/>
                <a:latin typeface="Roboto" panose="02000000000000000000" pitchFamily="2" charset="0"/>
              </a:rPr>
              <a:t>Iss</a:t>
            </a:r>
            <a:r>
              <a:rPr lang="en-GB" b="0" i="0" dirty="0">
                <a:effectLst/>
                <a:latin typeface="Roboto" panose="02000000000000000000" pitchFamily="2" charset="0"/>
              </a:rPr>
              <a:t>. 2,  (Apr 2022): 79-98</a:t>
            </a:r>
            <a:r>
              <a:rPr lang="en-GB" b="0" i="0" dirty="0">
                <a:solidFill>
                  <a:srgbClr val="555555"/>
                </a:solidFill>
                <a:effectLst/>
                <a:latin typeface="Roboto" panose="02000000000000000000" pitchFamily="2" charset="0"/>
              </a:rPr>
              <a:t>.</a:t>
            </a:r>
            <a:r>
              <a:rPr lang="en-GB" dirty="0">
                <a:effectLst/>
                <a:ea typeface="Calibri" panose="020F0502020204030204" pitchFamily="34" charset="0"/>
              </a:rPr>
              <a:t> Available from: ProQuest </a:t>
            </a:r>
            <a:r>
              <a:rPr lang="en-GB" dirty="0" err="1">
                <a:effectLst/>
                <a:ea typeface="Calibri" panose="020F0502020204030204" pitchFamily="34" charset="0"/>
              </a:rPr>
              <a:t>Ebook</a:t>
            </a:r>
            <a:r>
              <a:rPr lang="en-GB" dirty="0">
                <a:effectLst/>
                <a:ea typeface="Calibri" panose="020F0502020204030204" pitchFamily="34" charset="0"/>
              </a:rPr>
              <a:t> Central.</a:t>
            </a:r>
          </a:p>
          <a:p>
            <a:pPr algn="just"/>
            <a:r>
              <a:rPr lang="en-US" altLang="en-US" sz="2800" dirty="0"/>
              <a:t>McGraw-Hill/Irwin  (2017) Ch.1 The McGraw-Hill Companies</a:t>
            </a:r>
            <a:r>
              <a:rPr lang="en-GB" dirty="0"/>
              <a:t> </a:t>
            </a:r>
          </a:p>
          <a:p>
            <a:pPr algn="just"/>
            <a:r>
              <a:rPr lang="en-GB" dirty="0"/>
              <a:t>UNWTO (2023), </a:t>
            </a:r>
          </a:p>
        </p:txBody>
      </p:sp>
    </p:spTree>
    <p:extLst>
      <p:ext uri="{BB962C8B-B14F-4D97-AF65-F5344CB8AC3E}">
        <p14:creationId xmlns:p14="http://schemas.microsoft.com/office/powerpoint/2010/main" val="4080851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2008393" y="5110423"/>
            <a:ext cx="8179546" cy="671540"/>
          </a:xfrm>
          <a:noFill/>
        </p:spPr>
        <p:txBody>
          <a:bodyPr vert="horz" lIns="91440" tIns="45720" rIns="91440" bIns="45720" rtlCol="0" anchor="ctr">
            <a:normAutofit/>
          </a:bodyPr>
          <a:lstStyle/>
          <a:p>
            <a:pPr algn="ctr">
              <a:defRPr/>
            </a:pPr>
            <a:r>
              <a:rPr lang="en-US" sz="2000" b="1" i="1" dirty="0"/>
              <a:t>I look forward to seeing you next week. If you have any questions in the meantime, please send an email or on the Teams tile!</a:t>
            </a:r>
            <a:endParaRPr lang="en-US" sz="2000" dirty="0"/>
          </a:p>
        </p:txBody>
      </p:sp>
      <p:pic>
        <p:nvPicPr>
          <p:cNvPr id="5" name="Picture 4">
            <a:extLst>
              <a:ext uri="{FF2B5EF4-FFF2-40B4-BE49-F238E27FC236}">
                <a16:creationId xmlns:a16="http://schemas.microsoft.com/office/drawing/2014/main" id="{2E91A6A3-2A93-4BFD-BB96-83212BB183EF}"/>
              </a:ext>
            </a:extLst>
          </p:cNvPr>
          <p:cNvPicPr>
            <a:picLocks noChangeAspect="1"/>
          </p:cNvPicPr>
          <p:nvPr/>
        </p:nvPicPr>
        <p:blipFill rotWithShape="1">
          <a:blip r:embed="rId2"/>
          <a:srcRect r="3354" b="-1"/>
          <a:stretch/>
        </p:blipFill>
        <p:spPr>
          <a:xfrm>
            <a:off x="3151521" y="1180531"/>
            <a:ext cx="5888958" cy="2802958"/>
          </a:xfrm>
          <a:prstGeom prst="rect">
            <a:avLst/>
          </a:prstGeom>
          <a:noFill/>
          <a:effectLst/>
        </p:spPr>
      </p:pic>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4079</Words>
  <Application>Microsoft Office PowerPoint</Application>
  <PresentationFormat>Widescreen</PresentationFormat>
  <Paragraphs>363</Paragraphs>
  <Slides>54</Slides>
  <Notes>28</Notes>
  <HiddenSlides>0</HiddenSlides>
  <MMClips>2</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54</vt:i4>
      </vt:variant>
    </vt:vector>
  </HeadingPairs>
  <TitlesOfParts>
    <vt:vector size="71" baseType="lpstr">
      <vt:lpstr>aleoregular</vt:lpstr>
      <vt:lpstr>Arial Unicode MS</vt:lpstr>
      <vt:lpstr>Geneva</vt:lpstr>
      <vt:lpstr>MS PGothic</vt:lpstr>
      <vt:lpstr>MS PGothic</vt:lpstr>
      <vt:lpstr>Roboto-Bold</vt:lpstr>
      <vt:lpstr>Arial</vt:lpstr>
      <vt:lpstr>Calibri</vt:lpstr>
      <vt:lpstr>Calibri Light</vt:lpstr>
      <vt:lpstr>Courier New</vt:lpstr>
      <vt:lpstr>DM Sans</vt:lpstr>
      <vt:lpstr>Helvetica</vt:lpstr>
      <vt:lpstr>Open Sans</vt:lpstr>
      <vt:lpstr>Roboto</vt:lpstr>
      <vt:lpstr>Symbol</vt:lpstr>
      <vt:lpstr>Wingdings</vt:lpstr>
      <vt:lpstr>Office Theme</vt:lpstr>
      <vt:lpstr>PowerPoint Presentation</vt:lpstr>
      <vt:lpstr>Agenda </vt:lpstr>
      <vt:lpstr>Recap from last week:</vt:lpstr>
      <vt:lpstr>For next week – research and bring your findings </vt:lpstr>
      <vt:lpstr>In this Session ……</vt:lpstr>
      <vt:lpstr>PowerPoint Presentation</vt:lpstr>
      <vt:lpstr>Responsibilities of HR Departments</vt:lpstr>
      <vt:lpstr>HR as a Business with 3 Product Lines</vt:lpstr>
      <vt:lpstr>HR as a Business with 3 Product Lines</vt:lpstr>
      <vt:lpstr>Strategic Role of the HRM Function</vt:lpstr>
      <vt:lpstr>Strategic Role of the HRM Function</vt:lpstr>
      <vt:lpstr>Self-service</vt:lpstr>
      <vt:lpstr>Outsourcing</vt:lpstr>
      <vt:lpstr>4 Reasons to Outsource HR</vt:lpstr>
      <vt:lpstr>Strategic Role of HR</vt:lpstr>
      <vt:lpstr>Strategic Role of the H R M Function</vt:lpstr>
      <vt:lpstr>Strategic Role of the H R M Function 11</vt:lpstr>
      <vt:lpstr>Strategic Role of the H R M Function 12</vt:lpstr>
      <vt:lpstr>Types of Organisations</vt:lpstr>
      <vt:lpstr>Types of Organisations</vt:lpstr>
      <vt:lpstr>PowerPoint Presentation</vt:lpstr>
      <vt:lpstr>Workforce planning..?</vt:lpstr>
      <vt:lpstr>PowerPoint Presentation</vt:lpstr>
      <vt:lpstr>Attraction of new talent to the business</vt:lpstr>
      <vt:lpstr>So what about the future of HR</vt:lpstr>
      <vt:lpstr>What’s important to you?</vt:lpstr>
      <vt:lpstr>The New Role of Human Resource Professional </vt:lpstr>
      <vt:lpstr>The Future of HR</vt:lpstr>
      <vt:lpstr>Tourism Industry 2023 </vt:lpstr>
      <vt:lpstr>Tourism Industry 2023 – Reflection question</vt:lpstr>
      <vt:lpstr>Tourism Industry 2023 – Reflection question</vt:lpstr>
      <vt:lpstr>HR in the Digital Era </vt:lpstr>
      <vt:lpstr>How do generations impact HR?</vt:lpstr>
      <vt:lpstr>PowerPoint Presentation</vt:lpstr>
      <vt:lpstr>Assignment Brief  (Assignment One)</vt:lpstr>
      <vt:lpstr>Your 1st Assignment</vt:lpstr>
      <vt:lpstr>Academic Writing Tips Essays and Reports</vt:lpstr>
      <vt:lpstr>Referencing  Handbook</vt:lpstr>
      <vt:lpstr>Referencing</vt:lpstr>
      <vt:lpstr>Referencing </vt:lpstr>
      <vt:lpstr>Referencing </vt:lpstr>
      <vt:lpstr>Referencing </vt:lpstr>
      <vt:lpstr>Plagiarism</vt:lpstr>
      <vt:lpstr>Activity </vt:lpstr>
      <vt:lpstr>Activity </vt:lpstr>
      <vt:lpstr>Some basics</vt:lpstr>
      <vt:lpstr>Note-taking, Referencing and Plagiarism  </vt:lpstr>
      <vt:lpstr>How to Avoid Plagiarism ?</vt:lpstr>
      <vt:lpstr>References  Useful Links </vt:lpstr>
      <vt:lpstr>Turnitin checking on your assignments </vt:lpstr>
      <vt:lpstr>PowerPoint Presentation</vt:lpstr>
      <vt:lpstr>References</vt:lpstr>
      <vt:lpstr>References</vt:lpstr>
      <vt:lpstr>I look forward to seeing you next week. If you have any questions in the meantime, please send an email or on the Teams tile!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Scott James</cp:lastModifiedBy>
  <cp:revision>27</cp:revision>
  <dcterms:created xsi:type="dcterms:W3CDTF">2023-09-15T09:31:09Z</dcterms:created>
  <dcterms:modified xsi:type="dcterms:W3CDTF">2024-04-08T10:06:38Z</dcterms:modified>
</cp:coreProperties>
</file>