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76" r:id="rId3"/>
    <p:sldId id="258" r:id="rId4"/>
    <p:sldId id="259" r:id="rId5"/>
    <p:sldId id="257" r:id="rId6"/>
    <p:sldId id="260" r:id="rId7"/>
    <p:sldId id="261" r:id="rId8"/>
    <p:sldId id="262" r:id="rId9"/>
    <p:sldId id="263" r:id="rId10"/>
    <p:sldId id="264" r:id="rId11"/>
    <p:sldId id="266" r:id="rId12"/>
    <p:sldId id="267" r:id="rId13"/>
    <p:sldId id="268" r:id="rId14"/>
    <p:sldId id="265" r:id="rId15"/>
    <p:sldId id="269" r:id="rId16"/>
    <p:sldId id="270" r:id="rId17"/>
    <p:sldId id="271" r:id="rId18"/>
    <p:sldId id="274" r:id="rId19"/>
    <p:sldId id="273" r:id="rId20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847" autoAdjust="0"/>
    <p:restoredTop sz="94660"/>
  </p:normalViewPr>
  <p:slideViewPr>
    <p:cSldViewPr>
      <p:cViewPr varScale="1">
        <p:scale>
          <a:sx n="109" d="100"/>
          <a:sy n="109" d="100"/>
        </p:scale>
        <p:origin x="1722" y="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0"/>
            <a:ext cx="9143999" cy="513543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vert="horz" lIns="91440" tIns="0" rIns="45720" bIns="0" rtlCol="0" anchor="t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/>
          <a:lstStyle>
            <a:lvl1pPr marL="0" indent="0" algn="l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C35496-F035-4364-802C-A3C1E8E254A6}" type="datetimeFigureOut">
              <a:rPr lang="en-GB" smtClean="0"/>
              <a:pPr/>
              <a:t>24/10/2019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3E235-30C6-4DA7-9A63-715A51FE78CD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0" name="Rectangle 9"/>
          <p:cNvSpPr/>
          <p:nvPr/>
        </p:nvSpPr>
        <p:spPr bwMode="invGray">
          <a:xfrm>
            <a:off x="0" y="5128334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C35496-F035-4364-802C-A3C1E8E254A6}" type="datetimeFigureOut">
              <a:rPr lang="en-GB" smtClean="0"/>
              <a:pPr/>
              <a:t>24/10/2019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3E235-30C6-4DA7-9A63-715A51FE78CD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1"/>
            <a:ext cx="9144000" cy="260252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ectangle 11"/>
          <p:cNvSpPr/>
          <p:nvPr/>
        </p:nvSpPr>
        <p:spPr bwMode="invGray">
          <a:xfrm>
            <a:off x="0" y="2602520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vert="horz" lIns="91440" tIns="0" rIns="9144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 cap="none" baseline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C35496-F035-4364-802C-A3C1E8E254A6}" type="datetimeFigureOut">
              <a:rPr lang="en-GB" smtClean="0"/>
              <a:pPr/>
              <a:t>24/10/2019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3E235-30C6-4DA7-9A63-715A51FE78CD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C35496-F035-4364-802C-A3C1E8E254A6}" type="datetimeFigureOut">
              <a:rPr lang="en-GB" smtClean="0"/>
              <a:pPr/>
              <a:t>24/10/2019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3E235-30C6-4DA7-9A63-715A51FE78CD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C35496-F035-4364-802C-A3C1E8E254A6}" type="datetimeFigureOut">
              <a:rPr lang="en-GB" smtClean="0"/>
              <a:pPr/>
              <a:t>24/10/2019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3E235-30C6-4DA7-9A63-715A51FE78CD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C35496-F035-4364-802C-A3C1E8E254A6}" type="datetimeFigureOut">
              <a:rPr lang="en-GB" smtClean="0"/>
              <a:pPr/>
              <a:t>24/10/2019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3E235-30C6-4DA7-9A63-715A51FE78CD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C35496-F035-4364-802C-A3C1E8E254A6}" type="datetimeFigureOut">
              <a:rPr lang="en-GB" smtClean="0"/>
              <a:pPr/>
              <a:t>24/10/2019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3E235-30C6-4DA7-9A63-715A51FE78CD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vert="horz" lIns="73152" rIns="45720" bIns="0" rtlCol="0" anchor="b">
            <a:normAutofit/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C35496-F035-4364-802C-A3C1E8E254A6}" type="datetimeFigureOut">
              <a:rPr lang="en-GB" smtClean="0"/>
              <a:pPr/>
              <a:t>24/10/2019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3E235-30C6-4DA7-9A63-715A51FE78CD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Rectangle 11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64592" y="1170432"/>
            <a:ext cx="2523744" cy="201168"/>
          </a:xfrm>
        </p:spPr>
        <p:txBody>
          <a:bodyPr/>
          <a:lstStyle/>
          <a:p>
            <a:fld id="{7DC35496-F035-4364-802C-A3C1E8E254A6}" type="datetimeFigureOut">
              <a:rPr lang="en-GB" smtClean="0"/>
              <a:pPr/>
              <a:t>24/10/2019</a:t>
            </a:fld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35808" y="1170432"/>
            <a:ext cx="5193792" cy="201168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339328" y="1170432"/>
            <a:ext cx="733864" cy="201168"/>
          </a:xfrm>
        </p:spPr>
        <p:txBody>
          <a:bodyPr/>
          <a:lstStyle/>
          <a:p>
            <a:fld id="{0D03E235-30C6-4DA7-9A63-715A51FE78CD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C35496-F035-4364-802C-A3C1E8E254A6}" type="datetimeFigureOut">
              <a:rPr lang="en-GB" smtClean="0"/>
              <a:pPr/>
              <a:t>24/10/2019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3E235-30C6-4DA7-9A63-715A51FE78CD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invGray">
          <a:xfrm>
            <a:off x="6598920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 bwMode="ltGray">
          <a:xfrm>
            <a:off x="6647687" y="0"/>
            <a:ext cx="2514601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C35496-F035-4364-802C-A3C1E8E254A6}" type="datetimeFigureOut">
              <a:rPr lang="en-GB" smtClean="0"/>
              <a:pPr/>
              <a:t>24/10/2019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40597" y="6377459"/>
            <a:ext cx="3836404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3E235-30C6-4DA7-9A63-715A51FE78CD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 bwMode="invGray">
          <a:xfrm>
            <a:off x="0" y="1435895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Rectangle 6"/>
          <p:cNvSpPr/>
          <p:nvPr/>
        </p:nvSpPr>
        <p:spPr bwMode="ltGray">
          <a:xfrm>
            <a:off x="0" y="0"/>
            <a:ext cx="9143999" cy="143373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75191"/>
            <a:ext cx="8229600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7DC35496-F035-4364-802C-A3C1E8E254A6}" type="datetimeFigureOut">
              <a:rPr lang="en-GB" smtClean="0"/>
              <a:pPr/>
              <a:t>24/10/2019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04396" y="6476999"/>
            <a:ext cx="733864" cy="274320"/>
          </a:xfrm>
          <a:prstGeom prst="rect">
            <a:avLst/>
          </a:prstGeom>
        </p:spPr>
        <p:txBody>
          <a:bodyPr vert="horz" bIns="0" rtlCol="0" anchor="b"/>
          <a:lstStyle>
            <a:lvl1pPr algn="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0D03E235-30C6-4DA7-9A63-715A51FE78CD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4500" b="1" kern="1200">
          <a:solidFill>
            <a:schemeClr val="accent1">
              <a:satMod val="150000"/>
            </a:schemeClr>
          </a:solidFill>
          <a:effectLst/>
          <a:latin typeface="+mj-lt"/>
          <a:ea typeface="+mj-ea"/>
          <a:cs typeface="+mj-cs"/>
        </a:defRPr>
      </a:lvl1pPr>
      <a:extLst/>
    </p:titleStyle>
    <p:bodyStyle>
      <a:lvl1pPr marL="438912" indent="-320040" algn="l" rtl="0" eaLnBrk="1" latinLnBrk="0" hangingPunct="1">
        <a:spcBef>
          <a:spcPts val="0"/>
        </a:spcBef>
        <a:buClr>
          <a:schemeClr val="accent1"/>
        </a:buClr>
        <a:buSzPct val="80000"/>
        <a:buFont typeface="Wingdings 2"/>
        <a:buChar char="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indent="-27432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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3"/>
        </a:buClr>
        <a:buFont typeface="Arial"/>
        <a:buChar char="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152" indent="-182880" algn="l" rtl="0" eaLnBrk="1" latinLnBrk="0" hangingPunct="1">
        <a:spcBef>
          <a:spcPct val="20000"/>
        </a:spcBef>
        <a:buClr>
          <a:schemeClr val="accent4"/>
        </a:buClr>
        <a:buFont typeface="Arial"/>
        <a:buChar char="▪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182880" algn="l" rtl="0" eaLnBrk="1" latinLnBrk="0" hangingPunct="1">
        <a:spcBef>
          <a:spcPct val="20000"/>
        </a:spcBef>
        <a:buClr>
          <a:schemeClr val="accent5"/>
        </a:buClr>
        <a:buFont typeface="Wingdings 3"/>
        <a:buChar char=""/>
        <a:defRPr kumimoji="0" lang="en-US" sz="2000" kern="1200" smtClean="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megiddon griffon.jpg"/>
          <p:cNvPicPr>
            <a:picLocks noChangeAspect="1"/>
          </p:cNvPicPr>
          <p:nvPr/>
        </p:nvPicPr>
        <p:blipFill>
          <a:blip r:embed="rId2" cstate="email"/>
          <a:srcRect/>
          <a:stretch>
            <a:fillRect/>
          </a:stretch>
        </p:blipFill>
        <p:spPr>
          <a:xfrm>
            <a:off x="323528" y="2780928"/>
            <a:ext cx="8640960" cy="36004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43680"/>
            <a:ext cx="8077200" cy="1673352"/>
          </a:xfrm>
        </p:spPr>
        <p:txBody>
          <a:bodyPr>
            <a:normAutofit/>
          </a:bodyPr>
          <a:lstStyle/>
          <a:p>
            <a:r>
              <a:rPr lang="en-GB" sz="6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Entanglements</a:t>
            </a:r>
            <a:endParaRPr lang="en-GB" sz="6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16632"/>
            <a:ext cx="8077200" cy="1499616"/>
          </a:xfrm>
        </p:spPr>
        <p:txBody>
          <a:bodyPr>
            <a:normAutofit/>
          </a:bodyPr>
          <a:lstStyle/>
          <a:p>
            <a:r>
              <a:rPr lang="en-GB" sz="4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The International Style</a:t>
            </a:r>
            <a:endParaRPr lang="en-GB" sz="4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Technologies of Enchantment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>
          <a:xfrm>
            <a:off x="251520" y="1628800"/>
            <a:ext cx="5184576" cy="4968552"/>
          </a:xfrm>
        </p:spPr>
        <p:txBody>
          <a:bodyPr>
            <a:normAutofit/>
          </a:bodyPr>
          <a:lstStyle/>
          <a:p>
            <a:r>
              <a:rPr lang="en-GB" dirty="0" smtClean="0"/>
              <a:t>Crafted objects are </a:t>
            </a:r>
            <a:r>
              <a:rPr lang="en-GB" dirty="0" smtClean="0">
                <a:solidFill>
                  <a:srgbClr val="FFC000"/>
                </a:solidFill>
              </a:rPr>
              <a:t>enchanted:</a:t>
            </a:r>
          </a:p>
          <a:p>
            <a:pPr lvl="1"/>
            <a:r>
              <a:rPr lang="en-GB" dirty="0" smtClean="0"/>
              <a:t>“</a:t>
            </a:r>
            <a:r>
              <a:rPr lang="en-GB" dirty="0"/>
              <a:t>one of the technical means whereby individuals are persuaded of the necessity </a:t>
            </a:r>
            <a:r>
              <a:rPr lang="en-GB" dirty="0" smtClean="0"/>
              <a:t>&amp; desirability </a:t>
            </a:r>
            <a:r>
              <a:rPr lang="en-GB" dirty="0"/>
              <a:t>of the social order which encompasses them</a:t>
            </a:r>
            <a:r>
              <a:rPr lang="en-GB" dirty="0" smtClean="0"/>
              <a:t>” (</a:t>
            </a:r>
            <a:r>
              <a:rPr lang="en-GB" dirty="0" err="1"/>
              <a:t>Gell</a:t>
            </a:r>
            <a:r>
              <a:rPr lang="en-GB" dirty="0"/>
              <a:t> </a:t>
            </a:r>
            <a:r>
              <a:rPr lang="en-GB" dirty="0" smtClean="0"/>
              <a:t>1992: 44)</a:t>
            </a:r>
          </a:p>
          <a:p>
            <a:r>
              <a:rPr lang="en-GB" dirty="0" smtClean="0"/>
              <a:t>Power of the object: </a:t>
            </a:r>
          </a:p>
          <a:p>
            <a:pPr lvl="1"/>
            <a:r>
              <a:rPr lang="en-GB" dirty="0"/>
              <a:t>Technical </a:t>
            </a:r>
            <a:r>
              <a:rPr lang="en-GB" dirty="0" smtClean="0"/>
              <a:t>knowledge /skills</a:t>
            </a:r>
          </a:p>
          <a:p>
            <a:pPr lvl="1"/>
            <a:r>
              <a:rPr lang="en-GB" dirty="0" smtClean="0"/>
              <a:t>Extraordinary </a:t>
            </a:r>
            <a:r>
              <a:rPr lang="en-GB" dirty="0"/>
              <a:t>transformation of a natural </a:t>
            </a:r>
            <a:r>
              <a:rPr lang="en-GB" dirty="0" smtClean="0"/>
              <a:t>material</a:t>
            </a:r>
          </a:p>
          <a:p>
            <a:r>
              <a:rPr lang="en-GB" dirty="0" smtClean="0"/>
              <a:t>These </a:t>
            </a:r>
            <a:r>
              <a:rPr lang="en-GB" dirty="0" smtClean="0">
                <a:solidFill>
                  <a:srgbClr val="FFC000"/>
                </a:solidFill>
              </a:rPr>
              <a:t>beguile</a:t>
            </a:r>
            <a:r>
              <a:rPr lang="en-GB" dirty="0" smtClean="0"/>
              <a:t> </a:t>
            </a:r>
            <a:r>
              <a:rPr lang="en-GB" dirty="0"/>
              <a:t>the </a:t>
            </a:r>
            <a:r>
              <a:rPr lang="en-GB" dirty="0" smtClean="0"/>
              <a:t>viewer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6051449" y="5373216"/>
            <a:ext cx="266429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Silver pomegranate,</a:t>
            </a:r>
          </a:p>
          <a:p>
            <a:r>
              <a:rPr lang="en-GB" dirty="0" smtClean="0"/>
              <a:t>Tomb of Tutankhamun</a:t>
            </a:r>
            <a:endParaRPr lang="en-GB" dirty="0"/>
          </a:p>
        </p:txBody>
      </p:sp>
      <p:pic>
        <p:nvPicPr>
          <p:cNvPr id="9" name="Content Placeholder 4" descr="egP_TutPomVase850.jpg"/>
          <p:cNvPicPr>
            <a:picLocks noGrp="1" noChangeAspect="1"/>
          </p:cNvPicPr>
          <p:nvPr>
            <p:ph sz="half" idx="2"/>
          </p:nvPr>
        </p:nvPicPr>
        <p:blipFill>
          <a:blip r:embed="rId2" cstate="email"/>
          <a:stretch>
            <a:fillRect/>
          </a:stretch>
        </p:blipFill>
        <p:spPr>
          <a:xfrm>
            <a:off x="5837960" y="2060848"/>
            <a:ext cx="2843169" cy="3153139"/>
          </a:xfrm>
        </p:spPr>
      </p:pic>
    </p:spTree>
    <p:extLst>
      <p:ext uri="{BB962C8B-B14F-4D97-AF65-F5344CB8AC3E}">
        <p14:creationId xmlns:p14="http://schemas.microsoft.com/office/powerpoint/2010/main" val="20843347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is the International Style?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23528" y="1772816"/>
            <a:ext cx="4824536" cy="4624936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Shared imagery found across many cultural regions in LBA East Mediterranean </a:t>
            </a:r>
          </a:p>
          <a:p>
            <a:pPr lvl="1"/>
            <a:r>
              <a:rPr lang="en-GB" dirty="0" smtClean="0"/>
              <a:t>Small portable objects of value &amp; carefully crafted</a:t>
            </a:r>
          </a:p>
          <a:p>
            <a:pPr lvl="1"/>
            <a:r>
              <a:rPr lang="en-GB" dirty="0" smtClean="0"/>
              <a:t>Elite find-spots</a:t>
            </a:r>
          </a:p>
          <a:p>
            <a:pPr lvl="1"/>
            <a:r>
              <a:rPr lang="en-GB" dirty="0" smtClean="0"/>
              <a:t>Cannot place the artistic origins of objects with certainty</a:t>
            </a:r>
          </a:p>
          <a:p>
            <a:pPr lvl="1"/>
            <a:r>
              <a:rPr lang="en-GB" dirty="0" smtClean="0"/>
              <a:t>Implies pre-existing culturally specific artistic styles</a:t>
            </a:r>
          </a:p>
        </p:txBody>
      </p:sp>
      <p:pic>
        <p:nvPicPr>
          <p:cNvPr id="5" name="Content Placeholder 4" descr="Ointment Jar Surmounted by a Lion.jpg"/>
          <p:cNvPicPr>
            <a:picLocks noGrp="1" noChangeAspect="1"/>
          </p:cNvPicPr>
          <p:nvPr>
            <p:ph sz="half" idx="2"/>
          </p:nvPr>
        </p:nvPicPr>
        <p:blipFill>
          <a:blip r:embed="rId2" cstate="email"/>
          <a:srcRect/>
          <a:stretch>
            <a:fillRect/>
          </a:stretch>
        </p:blipFill>
        <p:spPr>
          <a:xfrm>
            <a:off x="5642432" y="1988840"/>
            <a:ext cx="3106032" cy="3600400"/>
          </a:xfrm>
        </p:spPr>
      </p:pic>
      <p:sp>
        <p:nvSpPr>
          <p:cNvPr id="6" name="TextBox 5"/>
          <p:cNvSpPr txBox="1"/>
          <p:nvPr/>
        </p:nvSpPr>
        <p:spPr>
          <a:xfrm>
            <a:off x="6170899" y="5689866"/>
            <a:ext cx="234205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Alabaster ointment jar</a:t>
            </a:r>
          </a:p>
          <a:p>
            <a:r>
              <a:rPr lang="en-GB" dirty="0" smtClean="0"/>
              <a:t>Tomb of </a:t>
            </a:r>
            <a:r>
              <a:rPr lang="en-GB" dirty="0" err="1" smtClean="0"/>
              <a:t>Tutankhamun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800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Participants in International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1520" y="1783857"/>
            <a:ext cx="4834880" cy="4623816"/>
          </a:xfrm>
        </p:spPr>
        <p:txBody>
          <a:bodyPr/>
          <a:lstStyle/>
          <a:p>
            <a:r>
              <a:rPr lang="en-GB" dirty="0" smtClean="0"/>
              <a:t>Objects decorated in “International Style” have been identified in the following places:</a:t>
            </a:r>
          </a:p>
          <a:p>
            <a:pPr lvl="1"/>
            <a:r>
              <a:rPr lang="en-GB" dirty="0" smtClean="0"/>
              <a:t>Mycenaean Greece</a:t>
            </a:r>
          </a:p>
          <a:p>
            <a:pPr lvl="1"/>
            <a:r>
              <a:rPr lang="en-GB" dirty="0" smtClean="0"/>
              <a:t>Cyprus</a:t>
            </a:r>
          </a:p>
          <a:p>
            <a:pPr lvl="1"/>
            <a:r>
              <a:rPr lang="en-GB" dirty="0" smtClean="0"/>
              <a:t>Levant: most notably Ugarit &amp; Megiddo</a:t>
            </a:r>
          </a:p>
          <a:p>
            <a:pPr lvl="1"/>
            <a:r>
              <a:rPr lang="en-GB" dirty="0" smtClean="0"/>
              <a:t>Egypt</a:t>
            </a:r>
          </a:p>
        </p:txBody>
      </p:sp>
      <p:pic>
        <p:nvPicPr>
          <p:cNvPr id="5" name="Picture 7" descr="Mediterranian_Sea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>
            <a:lum bright="-12000" contrast="-12000"/>
          </a:blip>
          <a:srcRect/>
          <a:stretch>
            <a:fillRect/>
          </a:stretch>
        </p:blipFill>
        <p:spPr bwMode="auto">
          <a:xfrm>
            <a:off x="5319613" y="1916832"/>
            <a:ext cx="3500859" cy="410445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TextBox 3"/>
          <p:cNvSpPr txBox="1"/>
          <p:nvPr/>
        </p:nvSpPr>
        <p:spPr>
          <a:xfrm>
            <a:off x="6416627" y="6038341"/>
            <a:ext cx="206178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East Mediterranean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800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International Style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23528" y="1700808"/>
            <a:ext cx="4752528" cy="4824536"/>
          </a:xfrm>
        </p:spPr>
        <p:txBody>
          <a:bodyPr>
            <a:normAutofit/>
          </a:bodyPr>
          <a:lstStyle/>
          <a:p>
            <a:r>
              <a:rPr lang="en-GB" sz="2400" dirty="0" smtClean="0"/>
              <a:t>Easily portable luxury objects made of valued materials:</a:t>
            </a:r>
          </a:p>
          <a:p>
            <a:pPr lvl="1"/>
            <a:r>
              <a:rPr lang="en-GB" sz="2000" dirty="0" smtClean="0"/>
              <a:t>Ivory, gold, alabaster, faience</a:t>
            </a:r>
          </a:p>
          <a:p>
            <a:r>
              <a:rPr lang="en-GB" sz="2400" dirty="0" smtClean="0"/>
              <a:t>Decoration: complete hybridism of forms, motifs, materials:</a:t>
            </a:r>
          </a:p>
          <a:p>
            <a:pPr lvl="1"/>
            <a:r>
              <a:rPr lang="en-GB" sz="2000" dirty="0" smtClean="0"/>
              <a:t>Not just borrowing artistic vocabulary from other </a:t>
            </a:r>
            <a:r>
              <a:rPr lang="en-GB" sz="2000" dirty="0" smtClean="0"/>
              <a:t>styles</a:t>
            </a:r>
          </a:p>
          <a:p>
            <a:pPr lvl="1"/>
            <a:r>
              <a:rPr lang="en-GB" sz="2000" dirty="0" smtClean="0"/>
              <a:t>A</a:t>
            </a:r>
            <a:r>
              <a:rPr lang="en-GB" sz="2000" dirty="0" smtClean="0"/>
              <a:t> sophisticated </a:t>
            </a:r>
            <a:r>
              <a:rPr lang="en-GB" sz="2000" dirty="0" smtClean="0"/>
              <a:t>melding of motifs, forms &amp; techniques from a variety of influences</a:t>
            </a:r>
          </a:p>
          <a:p>
            <a:r>
              <a:rPr lang="en-GB" sz="2400" dirty="0" smtClean="0"/>
              <a:t>Emergence of style commonly associated with </a:t>
            </a:r>
            <a:r>
              <a:rPr lang="en-GB" sz="2400" dirty="0" smtClean="0">
                <a:solidFill>
                  <a:srgbClr val="FFC000"/>
                </a:solidFill>
              </a:rPr>
              <a:t>gift exchange</a:t>
            </a:r>
            <a:endParaRPr lang="en-GB" sz="2400" dirty="0">
              <a:solidFill>
                <a:srgbClr val="FFC000"/>
              </a:solidFill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6084168" y="6156012"/>
            <a:ext cx="228299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Faience rhyton, Kition</a:t>
            </a:r>
            <a:endParaRPr lang="en-GB" dirty="0"/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40153" y="777931"/>
            <a:ext cx="2776806" cy="5398386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2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400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Defining the International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79512" y="1700808"/>
            <a:ext cx="5076056" cy="4968552"/>
          </a:xfrm>
        </p:spPr>
        <p:txBody>
          <a:bodyPr>
            <a:normAutofit/>
          </a:bodyPr>
          <a:lstStyle/>
          <a:p>
            <a:r>
              <a:rPr lang="en-GB" sz="2400" dirty="0" smtClean="0"/>
              <a:t>Feldman (2002): clearer terminology to allow a precise identification of what is international</a:t>
            </a:r>
          </a:p>
          <a:p>
            <a:pPr lvl="1"/>
            <a:r>
              <a:rPr lang="en-GB" sz="2000" dirty="0" smtClean="0">
                <a:solidFill>
                  <a:srgbClr val="FFC000"/>
                </a:solidFill>
              </a:rPr>
              <a:t>Indigenous:</a:t>
            </a:r>
            <a:r>
              <a:rPr lang="en-GB" sz="2000" dirty="0" smtClean="0"/>
              <a:t> features primarily found in a single, bounded geo-political area</a:t>
            </a:r>
          </a:p>
          <a:p>
            <a:pPr lvl="1"/>
            <a:r>
              <a:rPr lang="en-GB" sz="2000" dirty="0" smtClean="0">
                <a:solidFill>
                  <a:srgbClr val="FFC000"/>
                </a:solidFill>
              </a:rPr>
              <a:t>Foreign:</a:t>
            </a:r>
            <a:r>
              <a:rPr lang="en-GB" sz="2000" dirty="0" smtClean="0"/>
              <a:t> features known from one indigenous tradition but found outside this area</a:t>
            </a:r>
          </a:p>
          <a:p>
            <a:pPr lvl="1"/>
            <a:r>
              <a:rPr lang="en-GB" sz="2000" dirty="0" smtClean="0">
                <a:solidFill>
                  <a:srgbClr val="FFC000"/>
                </a:solidFill>
              </a:rPr>
              <a:t>International: </a:t>
            </a:r>
            <a:r>
              <a:rPr lang="en-GB" sz="2000" dirty="0" smtClean="0"/>
              <a:t>features found in different cultural areas &amp; hybridized to the extent that they can not be ascribed to a single regional tradition </a:t>
            </a:r>
          </a:p>
          <a:p>
            <a:pPr lvl="1"/>
            <a:endParaRPr lang="en-GB" sz="2000" dirty="0"/>
          </a:p>
        </p:txBody>
      </p:sp>
      <p:pic>
        <p:nvPicPr>
          <p:cNvPr id="5" name="Content Placeholder 4" descr="08-Enkomi-silver-bowl.jpg"/>
          <p:cNvPicPr>
            <a:picLocks noGrp="1" noChangeAspect="1"/>
          </p:cNvPicPr>
          <p:nvPr>
            <p:ph sz="half" idx="2"/>
          </p:nvPr>
        </p:nvPicPr>
        <p:blipFill>
          <a:blip r:embed="rId2" cstate="email"/>
          <a:stretch>
            <a:fillRect/>
          </a:stretch>
        </p:blipFill>
        <p:spPr>
          <a:xfrm>
            <a:off x="5483916" y="2060849"/>
            <a:ext cx="3342707" cy="2448272"/>
          </a:xfrm>
        </p:spPr>
      </p:pic>
      <p:sp>
        <p:nvSpPr>
          <p:cNvPr id="6" name="TextBox 5"/>
          <p:cNvSpPr txBox="1"/>
          <p:nvPr/>
        </p:nvSpPr>
        <p:spPr>
          <a:xfrm>
            <a:off x="6588224" y="4581128"/>
            <a:ext cx="205889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Silver bowl, Enkomi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41176" y="152400"/>
            <a:ext cx="8435280" cy="1251062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International Style: Political Practice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95536" y="1628800"/>
            <a:ext cx="4762872" cy="4895424"/>
          </a:xfrm>
        </p:spPr>
        <p:txBody>
          <a:bodyPr>
            <a:normAutofit fontScale="92500"/>
          </a:bodyPr>
          <a:lstStyle/>
          <a:p>
            <a:r>
              <a:rPr lang="en-GB" dirty="0" smtClean="0"/>
              <a:t>“highly politicized use of visual hybridization” (Feldman 2002: 7)</a:t>
            </a:r>
          </a:p>
          <a:p>
            <a:pPr lvl="1"/>
            <a:r>
              <a:rPr lang="en-GB" dirty="0" smtClean="0"/>
              <a:t>Symbolic importance of physical things &amp; images</a:t>
            </a:r>
          </a:p>
          <a:p>
            <a:pPr lvl="1"/>
            <a:r>
              <a:rPr lang="en-GB" dirty="0" smtClean="0"/>
              <a:t>Symbolism referencing highly complex socio-political phenomena</a:t>
            </a:r>
          </a:p>
          <a:p>
            <a:pPr lvl="1"/>
            <a:r>
              <a:rPr lang="en-GB" dirty="0" smtClean="0"/>
              <a:t>Enchanted objects</a:t>
            </a:r>
          </a:p>
          <a:p>
            <a:pPr lvl="1"/>
            <a:r>
              <a:rPr lang="en-GB" dirty="0" smtClean="0">
                <a:solidFill>
                  <a:srgbClr val="FFC000"/>
                </a:solidFill>
              </a:rPr>
              <a:t>Entanglement</a:t>
            </a:r>
            <a:r>
              <a:rPr lang="en-GB" dirty="0" smtClean="0"/>
              <a:t> of people &amp; things</a:t>
            </a:r>
          </a:p>
          <a:p>
            <a:pPr lvl="1"/>
            <a:r>
              <a:rPr lang="en-GB" dirty="0" smtClean="0"/>
              <a:t>Social relations mediated by material culture</a:t>
            </a:r>
          </a:p>
        </p:txBody>
      </p:sp>
      <p:pic>
        <p:nvPicPr>
          <p:cNvPr id="5" name="Content Placeholder 4" descr="MegiddoIronIaIvorySphinx.jpg"/>
          <p:cNvPicPr>
            <a:picLocks noGrp="1" noChangeAspect="1"/>
          </p:cNvPicPr>
          <p:nvPr>
            <p:ph sz="half" idx="2"/>
          </p:nvPr>
        </p:nvPicPr>
        <p:blipFill>
          <a:blip r:embed="rId2" cstate="email"/>
          <a:stretch>
            <a:fillRect/>
          </a:stretch>
        </p:blipFill>
        <p:spPr>
          <a:xfrm>
            <a:off x="5652120" y="1628800"/>
            <a:ext cx="3168186" cy="4218106"/>
          </a:xfrm>
        </p:spPr>
      </p:pic>
      <p:sp>
        <p:nvSpPr>
          <p:cNvPr id="6" name="TextBox 5"/>
          <p:cNvSpPr txBox="1"/>
          <p:nvPr/>
        </p:nvSpPr>
        <p:spPr>
          <a:xfrm>
            <a:off x="5668647" y="5949280"/>
            <a:ext cx="315182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Megiddo ivory plaque of sphinx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800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0000"/>
                            </p:stCondLst>
                            <p:childTnLst>
                              <p:par>
                                <p:cTn id="2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435280" cy="1251062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International Style: Political Practice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95536" y="1772816"/>
            <a:ext cx="4536504" cy="4593038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International Style is situated in the cosmopolitan world of LBA international diplomacy</a:t>
            </a:r>
          </a:p>
          <a:p>
            <a:r>
              <a:rPr lang="en-GB" dirty="0" smtClean="0"/>
              <a:t>Rulers from diverse cultural backgrounds interact in “idealized mode of parity &amp; reciprocity” (Feldman 2006: 8)</a:t>
            </a:r>
          </a:p>
          <a:p>
            <a:pPr lvl="1"/>
            <a:endParaRPr lang="en-GB" dirty="0"/>
          </a:p>
        </p:txBody>
      </p:sp>
      <p:pic>
        <p:nvPicPr>
          <p:cNvPr id="5" name="Content Placeholder 4" descr="amarna02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5292080" y="1916832"/>
            <a:ext cx="3427336" cy="383573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extBox 5"/>
          <p:cNvSpPr txBox="1"/>
          <p:nvPr/>
        </p:nvSpPr>
        <p:spPr>
          <a:xfrm>
            <a:off x="6804248" y="5996522"/>
            <a:ext cx="151515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Amarna letter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1520" y="116632"/>
            <a:ext cx="8435280" cy="1251062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International Style: Political Practice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86624" y="1628800"/>
            <a:ext cx="4968552" cy="4968552"/>
          </a:xfrm>
        </p:spPr>
        <p:txBody>
          <a:bodyPr>
            <a:normAutofit/>
          </a:bodyPr>
          <a:lstStyle/>
          <a:p>
            <a:r>
              <a:rPr lang="en-GB" dirty="0" smtClean="0"/>
              <a:t>Enchanted objects circulated within formalised exchange systems as </a:t>
            </a:r>
            <a:r>
              <a:rPr lang="en-GB" dirty="0" err="1" smtClean="0">
                <a:solidFill>
                  <a:srgbClr val="FFC000"/>
                </a:solidFill>
              </a:rPr>
              <a:t>šulmanu</a:t>
            </a:r>
            <a:endParaRPr lang="en-GB" dirty="0" smtClean="0">
              <a:solidFill>
                <a:srgbClr val="FFC000"/>
              </a:solidFill>
            </a:endParaRPr>
          </a:p>
          <a:p>
            <a:r>
              <a:rPr lang="en-GB" dirty="0" smtClean="0"/>
              <a:t>Ascribed symbolic value:</a:t>
            </a:r>
          </a:p>
          <a:p>
            <a:pPr lvl="1"/>
            <a:r>
              <a:rPr lang="en-GB" dirty="0" smtClean="0"/>
              <a:t>Shared register of value</a:t>
            </a:r>
          </a:p>
          <a:p>
            <a:pPr lvl="1"/>
            <a:r>
              <a:rPr lang="en-GB" dirty="0" smtClean="0"/>
              <a:t>Hybridity of image &amp; form</a:t>
            </a:r>
          </a:p>
          <a:p>
            <a:r>
              <a:rPr lang="en-GB" dirty="0" smtClean="0"/>
              <a:t>Created a multicultural system of interaction unifying rulers from very different cultural backgrounds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6372200" y="5229200"/>
            <a:ext cx="185146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Gold bowl, Ugarit</a:t>
            </a:r>
            <a:endParaRPr lang="en-GB" dirty="0"/>
          </a:p>
        </p:txBody>
      </p:sp>
      <p:pic>
        <p:nvPicPr>
          <p:cNvPr id="7" name="Content Placeholder 6" descr="gold bowl 2.jpg"/>
          <p:cNvPicPr>
            <a:picLocks noGrp="1" noChangeAspect="1"/>
          </p:cNvPicPr>
          <p:nvPr>
            <p:ph sz="half" idx="2"/>
          </p:nvPr>
        </p:nvPicPr>
        <p:blipFill>
          <a:blip r:embed="rId2" cstate="email"/>
          <a:srcRect/>
          <a:stretch>
            <a:fillRect/>
          </a:stretch>
        </p:blipFill>
        <p:spPr>
          <a:xfrm>
            <a:off x="5940152" y="2200804"/>
            <a:ext cx="2746970" cy="274697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4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Characteristics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22271" y="1556792"/>
            <a:ext cx="5213825" cy="5112568"/>
          </a:xfrm>
        </p:spPr>
        <p:txBody>
          <a:bodyPr>
            <a:normAutofit/>
          </a:bodyPr>
          <a:lstStyle/>
          <a:p>
            <a:r>
              <a:rPr lang="en-GB" dirty="0" smtClean="0"/>
              <a:t>Two main types of imagery:</a:t>
            </a:r>
          </a:p>
          <a:p>
            <a:pPr lvl="1"/>
            <a:r>
              <a:rPr lang="en-GB" dirty="0" smtClean="0"/>
              <a:t>Martial &amp; hunting scenes (human &amp; animal)</a:t>
            </a:r>
          </a:p>
          <a:p>
            <a:pPr lvl="1"/>
            <a:r>
              <a:rPr lang="en-GB" dirty="0" smtClean="0"/>
              <a:t>Pastoral scenes with goats &amp; vegetation, recumbent bulls &amp; lions, supernatural animals (sphinxes &amp;griffins)</a:t>
            </a:r>
          </a:p>
          <a:p>
            <a:r>
              <a:rPr lang="en-GB" dirty="0" smtClean="0"/>
              <a:t>Apparent lack of narrative</a:t>
            </a:r>
          </a:p>
          <a:p>
            <a:r>
              <a:rPr lang="en-GB" dirty="0" smtClean="0"/>
              <a:t>Use of antithetic </a:t>
            </a:r>
            <a:r>
              <a:rPr lang="en-GB" dirty="0" err="1" smtClean="0"/>
              <a:t>palmettes</a:t>
            </a:r>
            <a:endParaRPr lang="en-GB" dirty="0" smtClean="0"/>
          </a:p>
          <a:p>
            <a:r>
              <a:rPr lang="en-GB" dirty="0" smtClean="0"/>
              <a:t>Organization of the motifs in registers</a:t>
            </a:r>
            <a:endParaRPr lang="en-GB" dirty="0"/>
          </a:p>
        </p:txBody>
      </p:sp>
      <p:pic>
        <p:nvPicPr>
          <p:cNvPr id="5" name="Content Placeholder 4" descr="350px-Cover_Ivory_Pyxide_with_Goddess,_Minet_el-Beida.jpg"/>
          <p:cNvPicPr>
            <a:picLocks noGrp="1" noChangeAspect="1"/>
          </p:cNvPicPr>
          <p:nvPr>
            <p:ph sz="half" idx="2"/>
          </p:nvPr>
        </p:nvPicPr>
        <p:blipFill>
          <a:blip r:embed="rId2" cstate="email">
            <a:lum bright="-8000" contrast="-10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5654839" y="1981291"/>
            <a:ext cx="2965969" cy="35359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extBox 5"/>
          <p:cNvSpPr txBox="1"/>
          <p:nvPr/>
        </p:nvSpPr>
        <p:spPr>
          <a:xfrm>
            <a:off x="5724128" y="5589240"/>
            <a:ext cx="299793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Ivory </a:t>
            </a:r>
            <a:r>
              <a:rPr lang="en-GB" dirty="0" err="1" smtClean="0"/>
              <a:t>pyxis</a:t>
            </a:r>
            <a:r>
              <a:rPr lang="en-GB" dirty="0" smtClean="0"/>
              <a:t> lid Minet el Beidha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Influences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95536" y="1700808"/>
            <a:ext cx="4474840" cy="4896544"/>
          </a:xfrm>
        </p:spPr>
        <p:txBody>
          <a:bodyPr>
            <a:normAutofit/>
          </a:bodyPr>
          <a:lstStyle/>
          <a:p>
            <a:r>
              <a:rPr lang="en-GB" dirty="0" smtClean="0"/>
              <a:t>Many motifs are drawn from Egyptian iconography of kingship:</a:t>
            </a:r>
          </a:p>
          <a:p>
            <a:pPr lvl="1"/>
            <a:r>
              <a:rPr lang="en-GB" dirty="0" smtClean="0"/>
              <a:t>Martial prowess &amp; royal victory, fertility &amp;prosperity</a:t>
            </a:r>
          </a:p>
          <a:p>
            <a:r>
              <a:rPr lang="en-GB" dirty="0" smtClean="0"/>
              <a:t>Lion hunt: ancient  Mesopotamian pedigree</a:t>
            </a:r>
          </a:p>
          <a:p>
            <a:r>
              <a:rPr lang="en-GB" dirty="0" smtClean="0"/>
              <a:t>Gambolling animals &amp; </a:t>
            </a:r>
            <a:r>
              <a:rPr lang="en-GB" dirty="0" err="1" smtClean="0"/>
              <a:t>bucrania</a:t>
            </a:r>
            <a:r>
              <a:rPr lang="en-GB" dirty="0" smtClean="0"/>
              <a:t> have recognizable Minoan antecedents</a:t>
            </a:r>
            <a:endParaRPr lang="en-GB" dirty="0"/>
          </a:p>
        </p:txBody>
      </p:sp>
      <p:pic>
        <p:nvPicPr>
          <p:cNvPr id="5" name="Content Placeholder 4" descr="cherubimthronemegiddo.jpg"/>
          <p:cNvPicPr>
            <a:picLocks noGrp="1" noChangeAspect="1"/>
          </p:cNvPicPr>
          <p:nvPr>
            <p:ph sz="half" idx="2"/>
          </p:nvPr>
        </p:nvPicPr>
        <p:blipFill>
          <a:blip r:embed="rId2" cstate="email"/>
          <a:stretch>
            <a:fillRect/>
          </a:stretch>
        </p:blipFill>
        <p:spPr>
          <a:xfrm>
            <a:off x="6948264" y="476672"/>
            <a:ext cx="1950217" cy="2448272"/>
          </a:xfrm>
        </p:spPr>
      </p:pic>
      <p:sp>
        <p:nvSpPr>
          <p:cNvPr id="6" name="TextBox 5"/>
          <p:cNvSpPr txBox="1"/>
          <p:nvPr/>
        </p:nvSpPr>
        <p:spPr>
          <a:xfrm>
            <a:off x="5373960" y="1772816"/>
            <a:ext cx="155202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r"/>
            <a:r>
              <a:rPr lang="en-GB" dirty="0" smtClean="0"/>
              <a:t>Detail of </a:t>
            </a:r>
          </a:p>
          <a:p>
            <a:pPr algn="r"/>
            <a:r>
              <a:rPr lang="en-GB" dirty="0" smtClean="0"/>
              <a:t>Megiddo ivory</a:t>
            </a:r>
            <a:endParaRPr lang="en-GB" dirty="0"/>
          </a:p>
        </p:txBody>
      </p:sp>
      <p:pic>
        <p:nvPicPr>
          <p:cNvPr id="7" name="Picture 6" descr="uruk lion hunt.bmp"/>
          <p:cNvPicPr>
            <a:picLocks noChangeAspect="1"/>
          </p:cNvPicPr>
          <p:nvPr/>
        </p:nvPicPr>
        <p:blipFill>
          <a:blip r:embed="rId3" cstate="email"/>
          <a:stretch>
            <a:fillRect/>
          </a:stretch>
        </p:blipFill>
        <p:spPr>
          <a:xfrm>
            <a:off x="5076056" y="3275369"/>
            <a:ext cx="1941124" cy="2808312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5277016" y="6124654"/>
            <a:ext cx="15392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 smtClean="0"/>
              <a:t>Uruk</a:t>
            </a:r>
            <a:r>
              <a:rPr lang="en-GB" dirty="0" smtClean="0"/>
              <a:t> lion hunt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Pomegranates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5"/>
            <a:ext cx="4402832" cy="4749667"/>
          </a:xfrm>
        </p:spPr>
        <p:txBody>
          <a:bodyPr>
            <a:normAutofit/>
          </a:bodyPr>
          <a:lstStyle/>
          <a:p>
            <a:r>
              <a:rPr lang="en-GB" dirty="0" smtClean="0"/>
              <a:t>Highly valued in ancient Near East</a:t>
            </a:r>
          </a:p>
          <a:p>
            <a:pPr lvl="1"/>
            <a:r>
              <a:rPr lang="en-GB" dirty="0" smtClean="0"/>
              <a:t>LB cultivated in Levant</a:t>
            </a:r>
          </a:p>
          <a:p>
            <a:pPr lvl="1"/>
            <a:r>
              <a:rPr lang="en-GB" dirty="0" smtClean="0"/>
              <a:t>Exported to Egypt &amp; Mediterranean</a:t>
            </a:r>
          </a:p>
          <a:p>
            <a:r>
              <a:rPr lang="en-GB" dirty="0" smtClean="0"/>
              <a:t>Consumed in ceremonial banquets</a:t>
            </a:r>
          </a:p>
          <a:p>
            <a:pPr>
              <a:buNone/>
            </a:pPr>
            <a:endParaRPr lang="en-GB" dirty="0" smtClean="0"/>
          </a:p>
          <a:p>
            <a:endParaRPr lang="en-GB" dirty="0"/>
          </a:p>
        </p:txBody>
      </p:sp>
      <p:pic>
        <p:nvPicPr>
          <p:cNvPr id="5" name="Content Placeholder 4" descr="egP_TutPomVase850.jpg"/>
          <p:cNvPicPr>
            <a:picLocks noGrp="1" noChangeAspect="1"/>
          </p:cNvPicPr>
          <p:nvPr>
            <p:ph sz="half" idx="2"/>
          </p:nvPr>
        </p:nvPicPr>
        <p:blipFill>
          <a:blip r:embed="rId2" cstate="email"/>
          <a:srcRect/>
          <a:stretch>
            <a:fillRect/>
          </a:stretch>
        </p:blipFill>
        <p:spPr>
          <a:xfrm>
            <a:off x="5220072" y="1772816"/>
            <a:ext cx="3312368" cy="3989898"/>
          </a:xfrm>
        </p:spPr>
      </p:pic>
      <p:sp>
        <p:nvSpPr>
          <p:cNvPr id="6" name="TextBox 5"/>
          <p:cNvSpPr txBox="1"/>
          <p:nvPr/>
        </p:nvSpPr>
        <p:spPr>
          <a:xfrm>
            <a:off x="5508104" y="5877272"/>
            <a:ext cx="234205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Pomegranate vase,</a:t>
            </a:r>
          </a:p>
          <a:p>
            <a:r>
              <a:rPr lang="en-GB" dirty="0" smtClean="0"/>
              <a:t>Tomb of </a:t>
            </a:r>
            <a:r>
              <a:rPr lang="en-GB" dirty="0" err="1" smtClean="0"/>
              <a:t>Tutankhamun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Materiality of </a:t>
            </a:r>
            <a:r>
              <a:rPr lang="en-GB" dirty="0" err="1" smtClean="0"/>
              <a:t>Pomegranats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23528" y="1700808"/>
            <a:ext cx="4536504" cy="4968552"/>
          </a:xfrm>
        </p:spPr>
        <p:txBody>
          <a:bodyPr>
            <a:normAutofit/>
          </a:bodyPr>
          <a:lstStyle/>
          <a:p>
            <a:pPr marL="438912" lvl="1" indent="-320040">
              <a:spcBef>
                <a:spcPts val="0"/>
              </a:spcBef>
              <a:buClr>
                <a:schemeClr val="accent1"/>
              </a:buClr>
              <a:buSzPct val="80000"/>
              <a:buFont typeface="Wingdings 2"/>
              <a:buChar char=""/>
            </a:pPr>
            <a:r>
              <a:rPr lang="en-GB" sz="2800" dirty="0" smtClean="0"/>
              <a:t>Crafted in luxury materials:</a:t>
            </a:r>
          </a:p>
          <a:p>
            <a:pPr marL="704088" lvl="2" indent="-320040">
              <a:spcBef>
                <a:spcPts val="0"/>
              </a:spcBef>
              <a:buClr>
                <a:schemeClr val="accent1"/>
              </a:buClr>
              <a:buSzPct val="80000"/>
              <a:buFont typeface="Wingdings 2"/>
              <a:buChar char=""/>
            </a:pPr>
            <a:r>
              <a:rPr lang="en-GB" sz="2400" dirty="0" smtClean="0"/>
              <a:t>Silver, ivory, gold, glass</a:t>
            </a:r>
          </a:p>
          <a:p>
            <a:pPr marL="704088" lvl="2" indent="-320040">
              <a:spcBef>
                <a:spcPts val="0"/>
              </a:spcBef>
              <a:buClr>
                <a:schemeClr val="accent1"/>
              </a:buClr>
              <a:buSzPct val="80000"/>
              <a:buFont typeface="Wingdings 2"/>
              <a:buChar char=""/>
            </a:pPr>
            <a:r>
              <a:rPr lang="en-GB" sz="2400" dirty="0" smtClean="0"/>
              <a:t>Related to production of international style</a:t>
            </a:r>
          </a:p>
          <a:p>
            <a:pPr marL="438912" lvl="1" indent="-320040">
              <a:spcBef>
                <a:spcPts val="0"/>
              </a:spcBef>
              <a:buClr>
                <a:schemeClr val="accent1"/>
              </a:buClr>
              <a:buSzPct val="80000"/>
              <a:buFont typeface="Wingdings 2"/>
              <a:buChar char=""/>
            </a:pPr>
            <a:r>
              <a:rPr lang="en-GB" sz="2800" dirty="0" smtClean="0"/>
              <a:t>Integrated within ceremonial consumption:</a:t>
            </a:r>
          </a:p>
          <a:p>
            <a:pPr marL="704088" lvl="2" indent="-320040">
              <a:spcBef>
                <a:spcPts val="0"/>
              </a:spcBef>
              <a:buClr>
                <a:schemeClr val="accent1"/>
              </a:buClr>
              <a:buSzPct val="80000"/>
              <a:buFont typeface="Wingdings 2"/>
              <a:buChar char=""/>
            </a:pPr>
            <a:r>
              <a:rPr lang="en-GB" dirty="0" smtClean="0"/>
              <a:t>Ritual practice, feasting &amp; personal adornment</a:t>
            </a:r>
          </a:p>
          <a:p>
            <a:pPr marL="438912" lvl="1" indent="-320040">
              <a:spcBef>
                <a:spcPts val="0"/>
              </a:spcBef>
              <a:buClr>
                <a:schemeClr val="accent1"/>
              </a:buClr>
              <a:buSzPct val="80000"/>
              <a:buFont typeface="Wingdings 2"/>
              <a:buChar char=""/>
            </a:pPr>
            <a:r>
              <a:rPr lang="en-GB" sz="2800" dirty="0" smtClean="0"/>
              <a:t>Fertility symbol but also associations with death (colour of blood)</a:t>
            </a:r>
          </a:p>
        </p:txBody>
      </p:sp>
      <p:pic>
        <p:nvPicPr>
          <p:cNvPr id="5" name="Picture 2" descr="C:\Users\Louise\Documents\ROUTLEDGE\illustrations\Chapter 3\Fig 3_8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5508104" y="1916832"/>
            <a:ext cx="3188965" cy="3896281"/>
          </a:xfrm>
          <a:prstGeom prst="rect">
            <a:avLst/>
          </a:prstGeom>
          <a:noFill/>
        </p:spPr>
      </p:pic>
      <p:sp>
        <p:nvSpPr>
          <p:cNvPr id="6" name="TextBox 5"/>
          <p:cNvSpPr txBox="1"/>
          <p:nvPr/>
        </p:nvSpPr>
        <p:spPr>
          <a:xfrm>
            <a:off x="5580112" y="5877272"/>
            <a:ext cx="28636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Glass pomegranate, Enkomi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i="1" dirty="0" err="1" smtClean="0"/>
              <a:t>Bibru</a:t>
            </a:r>
            <a:r>
              <a:rPr lang="en-GB" dirty="0" smtClean="0"/>
              <a:t>: Gifting &amp; Feasting Elites</a:t>
            </a:r>
            <a:endParaRPr lang="en-GB" i="1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95536" y="1700808"/>
            <a:ext cx="4330824" cy="4823416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Rare examples of polychrome  faience vessels from Cyprus &amp; Levant:</a:t>
            </a:r>
          </a:p>
          <a:p>
            <a:pPr lvl="1"/>
            <a:r>
              <a:rPr lang="en-GB" dirty="0" smtClean="0"/>
              <a:t>Form of animal head or woman’s head</a:t>
            </a:r>
          </a:p>
          <a:p>
            <a:r>
              <a:rPr lang="en-GB" dirty="0" smtClean="0"/>
              <a:t>Used in ceremonial performance &amp; high status feasting</a:t>
            </a:r>
          </a:p>
          <a:p>
            <a:r>
              <a:rPr lang="en-GB" dirty="0" err="1" smtClean="0"/>
              <a:t>Peltenburg</a:t>
            </a:r>
            <a:r>
              <a:rPr lang="en-GB" dirty="0" smtClean="0"/>
              <a:t>: </a:t>
            </a:r>
            <a:r>
              <a:rPr lang="en-GB" i="1" dirty="0" err="1" smtClean="0"/>
              <a:t>bibru</a:t>
            </a:r>
            <a:r>
              <a:rPr lang="en-GB" dirty="0" smtClean="0"/>
              <a:t> (animal headed cups)</a:t>
            </a:r>
          </a:p>
          <a:p>
            <a:r>
              <a:rPr lang="en-GB" dirty="0" smtClean="0"/>
              <a:t>Zuckerman: gift exchange</a:t>
            </a:r>
            <a:endParaRPr lang="en-GB" dirty="0"/>
          </a:p>
        </p:txBody>
      </p:sp>
      <p:pic>
        <p:nvPicPr>
          <p:cNvPr id="5" name="Content Placeholder 4" descr="bibur_paalce.jpg"/>
          <p:cNvPicPr>
            <a:picLocks noGrp="1" noChangeAspect="1"/>
          </p:cNvPicPr>
          <p:nvPr>
            <p:ph sz="half" idx="2"/>
          </p:nvPr>
        </p:nvPicPr>
        <p:blipFill rotWithShape="1"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5364088" y="1987056"/>
            <a:ext cx="3430686" cy="2975894"/>
          </a:xfrm>
        </p:spPr>
      </p:pic>
      <p:sp>
        <p:nvSpPr>
          <p:cNvPr id="6" name="TextBox 5"/>
          <p:cNvSpPr txBox="1"/>
          <p:nvPr/>
        </p:nvSpPr>
        <p:spPr>
          <a:xfrm>
            <a:off x="5913004" y="5058622"/>
            <a:ext cx="289534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Faience cup, palace at </a:t>
            </a:r>
            <a:r>
              <a:rPr lang="en-GB" dirty="0" err="1" smtClean="0"/>
              <a:t>Hazor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Hybridity &amp; Shared Cultural Milieu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1520" y="1628800"/>
            <a:ext cx="4968552" cy="5157192"/>
          </a:xfrm>
        </p:spPr>
        <p:txBody>
          <a:bodyPr>
            <a:normAutofit fontScale="92500"/>
          </a:bodyPr>
          <a:lstStyle/>
          <a:p>
            <a:r>
              <a:rPr lang="en-GB" dirty="0" smtClean="0">
                <a:solidFill>
                  <a:srgbClr val="FFC000"/>
                </a:solidFill>
              </a:rPr>
              <a:t>Hybridization:</a:t>
            </a:r>
            <a:r>
              <a:rPr lang="en-GB" dirty="0" smtClean="0"/>
              <a:t> creation of new social practices &amp; of mixed/altered material culture </a:t>
            </a:r>
          </a:p>
          <a:p>
            <a:r>
              <a:rPr lang="en-GB" dirty="0" smtClean="0"/>
              <a:t>Choices made by social agents within a contact situation</a:t>
            </a:r>
          </a:p>
          <a:p>
            <a:r>
              <a:rPr lang="en-GB" dirty="0" smtClean="0"/>
              <a:t>Cosmopolitan LBA Mediterranean </a:t>
            </a:r>
            <a:r>
              <a:rPr lang="en-GB" dirty="0" smtClean="0">
                <a:solidFill>
                  <a:srgbClr val="FFC000"/>
                </a:solidFill>
              </a:rPr>
              <a:t>= Shared Cultural Milieu</a:t>
            </a:r>
          </a:p>
          <a:p>
            <a:pPr lvl="1"/>
            <a:r>
              <a:rPr lang="en-GB" dirty="0" smtClean="0"/>
              <a:t>Increasing interactions between peoples of different cultures creating diverse contact situations</a:t>
            </a:r>
          </a:p>
          <a:p>
            <a:pPr lvl="1"/>
            <a:r>
              <a:rPr lang="en-GB" dirty="0" smtClean="0"/>
              <a:t>Does not assume cultural pre-eminence </a:t>
            </a:r>
          </a:p>
        </p:txBody>
      </p:sp>
      <p:pic>
        <p:nvPicPr>
          <p:cNvPr id="5" name="Content Placeholder 4" descr="tell basta.jpg"/>
          <p:cNvPicPr>
            <a:picLocks noGrp="1" noChangeAspect="1"/>
          </p:cNvPicPr>
          <p:nvPr>
            <p:ph sz="half" idx="2"/>
          </p:nvPr>
        </p:nvPicPr>
        <p:blipFill>
          <a:blip r:embed="rId2" cstate="email"/>
          <a:stretch>
            <a:fillRect/>
          </a:stretch>
        </p:blipFill>
        <p:spPr>
          <a:xfrm>
            <a:off x="5700936" y="1916832"/>
            <a:ext cx="2960183" cy="3528392"/>
          </a:xfrm>
        </p:spPr>
      </p:pic>
      <p:sp>
        <p:nvSpPr>
          <p:cNvPr id="6" name="TextBox 5"/>
          <p:cNvSpPr txBox="1"/>
          <p:nvPr/>
        </p:nvSpPr>
        <p:spPr>
          <a:xfrm>
            <a:off x="6368623" y="5589240"/>
            <a:ext cx="207140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Silver jug, Tell </a:t>
            </a:r>
            <a:r>
              <a:rPr lang="en-GB" dirty="0" err="1" smtClean="0"/>
              <a:t>Basta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4000"/>
                            </p:stCondLst>
                            <p:childTnLst>
                              <p:par>
                                <p:cTn id="2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Hybridity &amp; Shared Cultural Milieu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1520" y="1700808"/>
            <a:ext cx="4546848" cy="4623816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International Style = product of Shared Cultural milieu</a:t>
            </a:r>
          </a:p>
          <a:p>
            <a:r>
              <a:rPr lang="en-GB" dirty="0" smtClean="0"/>
              <a:t>Elites have access to, adopt &amp; adapt material culture</a:t>
            </a:r>
          </a:p>
          <a:p>
            <a:r>
              <a:rPr lang="en-GB" dirty="0" smtClean="0"/>
              <a:t>This is integrated within new social practices:</a:t>
            </a:r>
          </a:p>
          <a:p>
            <a:pPr lvl="1"/>
            <a:r>
              <a:rPr lang="en-GB" dirty="0" smtClean="0"/>
              <a:t>For example ceremonial </a:t>
            </a:r>
            <a:r>
              <a:rPr lang="en-GB" dirty="0" err="1" smtClean="0"/>
              <a:t>perfomance</a:t>
            </a:r>
            <a:r>
              <a:rPr lang="en-GB" dirty="0" smtClean="0"/>
              <a:t> in Canaanite palaces.</a:t>
            </a:r>
          </a:p>
          <a:p>
            <a:r>
              <a:rPr lang="en-GB" dirty="0" smtClean="0"/>
              <a:t>Exchanges (objects &amp; ideas) is  facilitated through interaction between elites</a:t>
            </a:r>
          </a:p>
          <a:p>
            <a:endParaRPr lang="en-GB" dirty="0"/>
          </a:p>
        </p:txBody>
      </p:sp>
      <p:pic>
        <p:nvPicPr>
          <p:cNvPr id="5" name="Picture 2" descr="ivory box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5004048" y="2732117"/>
            <a:ext cx="3894584" cy="129011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TextBox 5"/>
          <p:cNvSpPr txBox="1"/>
          <p:nvPr/>
        </p:nvSpPr>
        <p:spPr>
          <a:xfrm>
            <a:off x="6016212" y="4149080"/>
            <a:ext cx="264078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Enkomi  ivory gaming box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Pastoral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1520" y="1700808"/>
            <a:ext cx="4680520" cy="4895424"/>
          </a:xfrm>
        </p:spPr>
        <p:txBody>
          <a:bodyPr>
            <a:normAutofit fontScale="92500"/>
          </a:bodyPr>
          <a:lstStyle/>
          <a:p>
            <a:r>
              <a:rPr lang="en-GB" dirty="0" smtClean="0"/>
              <a:t>Aegeanizing ceramic tradition from Cyprus in 13</a:t>
            </a:r>
            <a:r>
              <a:rPr lang="en-GB" baseline="30000" dirty="0" smtClean="0"/>
              <a:t>th</a:t>
            </a:r>
            <a:r>
              <a:rPr lang="en-GB" dirty="0" smtClean="0"/>
              <a:t>-12</a:t>
            </a:r>
            <a:r>
              <a:rPr lang="en-GB" baseline="30000" dirty="0" smtClean="0"/>
              <a:t>th</a:t>
            </a:r>
            <a:r>
              <a:rPr lang="en-GB" dirty="0" smtClean="0"/>
              <a:t> century</a:t>
            </a:r>
          </a:p>
          <a:p>
            <a:r>
              <a:rPr lang="en-GB" dirty="0" smtClean="0"/>
              <a:t>Local response to the imported Mycenaean pictorial vases</a:t>
            </a:r>
          </a:p>
          <a:p>
            <a:pPr lvl="1"/>
            <a:r>
              <a:rPr lang="en-GB" dirty="0" smtClean="0"/>
              <a:t>Bell-shaped kraters</a:t>
            </a:r>
          </a:p>
          <a:p>
            <a:r>
              <a:rPr lang="en-GB" dirty="0" smtClean="0"/>
              <a:t>Influences:</a:t>
            </a:r>
          </a:p>
          <a:p>
            <a:pPr lvl="1"/>
            <a:r>
              <a:rPr lang="en-GB" dirty="0" smtClean="0"/>
              <a:t>Contemporary ivory workshops (mode of depiction)</a:t>
            </a:r>
          </a:p>
          <a:p>
            <a:pPr lvl="1"/>
            <a:r>
              <a:rPr lang="en-GB" dirty="0" err="1" smtClean="0"/>
              <a:t>Ionography</a:t>
            </a:r>
            <a:r>
              <a:rPr lang="en-GB" dirty="0" smtClean="0"/>
              <a:t> derives from the International Style</a:t>
            </a:r>
          </a:p>
          <a:p>
            <a:pPr lvl="1"/>
            <a:endParaRPr lang="en-GB" dirty="0"/>
          </a:p>
        </p:txBody>
      </p:sp>
      <p:pic>
        <p:nvPicPr>
          <p:cNvPr id="5" name="Content Placeholder 4" descr="pastoral krater 1.jpg"/>
          <p:cNvPicPr>
            <a:picLocks noGrp="1" noChangeAspect="1"/>
          </p:cNvPicPr>
          <p:nvPr>
            <p:ph sz="half" idx="2"/>
          </p:nvPr>
        </p:nvPicPr>
        <p:blipFill>
          <a:blip r:embed="rId2" cstate="email"/>
          <a:srcRect/>
          <a:stretch>
            <a:fillRect/>
          </a:stretch>
        </p:blipFill>
        <p:spPr>
          <a:xfrm>
            <a:off x="5412542" y="2276872"/>
            <a:ext cx="3364865" cy="2880320"/>
          </a:xfrm>
        </p:spPr>
      </p:pic>
      <p:sp>
        <p:nvSpPr>
          <p:cNvPr id="6" name="TextBox 5"/>
          <p:cNvSpPr txBox="1"/>
          <p:nvPr/>
        </p:nvSpPr>
        <p:spPr>
          <a:xfrm>
            <a:off x="5914566" y="5229200"/>
            <a:ext cx="251536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Pastoral krater, </a:t>
            </a:r>
            <a:r>
              <a:rPr lang="en-GB" dirty="0" err="1" smtClean="0"/>
              <a:t>Klavdhia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2000"/>
                            </p:stCondLst>
                            <p:childTnLst>
                              <p:par>
                                <p:cTn id="2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4000"/>
                            </p:stCondLst>
                            <p:childTnLst>
                              <p:par>
                                <p:cTn id="2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 Taste for the Exotic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79512" y="1772816"/>
            <a:ext cx="4896544" cy="4896544"/>
          </a:xfrm>
        </p:spPr>
        <p:txBody>
          <a:bodyPr>
            <a:normAutofit fontScale="85000" lnSpcReduction="10000"/>
          </a:bodyPr>
          <a:lstStyle/>
          <a:p>
            <a:pPr>
              <a:defRPr/>
            </a:pPr>
            <a:r>
              <a:rPr lang="en-GB" dirty="0" smtClean="0"/>
              <a:t>Two centres in particular stand out for consumption of the International Style:</a:t>
            </a:r>
          </a:p>
          <a:p>
            <a:pPr lvl="1">
              <a:defRPr/>
            </a:pPr>
            <a:r>
              <a:rPr lang="en-GB" dirty="0" smtClean="0"/>
              <a:t>Enkomi &amp; Ugarit</a:t>
            </a:r>
          </a:p>
          <a:p>
            <a:pPr>
              <a:defRPr/>
            </a:pPr>
            <a:r>
              <a:rPr lang="en-GB" dirty="0" smtClean="0"/>
              <a:t>Foreign images widely &amp; regularly consumed at both sites </a:t>
            </a:r>
          </a:p>
          <a:p>
            <a:pPr>
              <a:defRPr/>
            </a:pPr>
            <a:r>
              <a:rPr lang="en-GB" dirty="0" smtClean="0"/>
              <a:t>Personal display referenced the Aegean, Near East &amp; Egypt</a:t>
            </a:r>
          </a:p>
          <a:p>
            <a:pPr lvl="1">
              <a:defRPr/>
            </a:pPr>
            <a:r>
              <a:rPr lang="en-GB" dirty="0" smtClean="0"/>
              <a:t>Foreign iconographies had a wide currency in certain elements of society</a:t>
            </a:r>
            <a:endParaRPr lang="en-US" dirty="0" smtClean="0"/>
          </a:p>
          <a:p>
            <a:pPr lvl="1">
              <a:defRPr/>
            </a:pPr>
            <a:r>
              <a:rPr lang="en-GB" dirty="0" smtClean="0"/>
              <a:t>Ability to “read” narratives of imported art?</a:t>
            </a:r>
          </a:p>
          <a:p>
            <a:pPr lvl="1">
              <a:defRPr/>
            </a:pPr>
            <a:r>
              <a:rPr lang="en-GB" dirty="0" smtClean="0"/>
              <a:t>The exotic was prized &amp; sought after</a:t>
            </a:r>
          </a:p>
        </p:txBody>
      </p:sp>
      <p:pic>
        <p:nvPicPr>
          <p:cNvPr id="8" name="Picture 4" descr="mouth pieces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/>
          <a:srcRect t="41490"/>
          <a:stretch>
            <a:fillRect/>
          </a:stretch>
        </p:blipFill>
        <p:spPr bwMode="auto">
          <a:xfrm>
            <a:off x="5292080" y="2492896"/>
            <a:ext cx="3495472" cy="172819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" name="TextBox 9"/>
          <p:cNvSpPr txBox="1"/>
          <p:nvPr/>
        </p:nvSpPr>
        <p:spPr>
          <a:xfrm>
            <a:off x="5508104" y="4293096"/>
            <a:ext cx="278185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Gold “mouthpiece” Enkomi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4000"/>
                            </p:stCondLst>
                            <p:childTnLst>
                              <p:par>
                                <p:cTn id="2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6000"/>
                            </p:stCondLst>
                            <p:childTnLst>
                              <p:par>
                                <p:cTn id="3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Summary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>
          <a:xfrm>
            <a:off x="457200" y="1775191"/>
            <a:ext cx="8229600" cy="4822161"/>
          </a:xfrm>
        </p:spPr>
        <p:txBody>
          <a:bodyPr>
            <a:normAutofit fontScale="92500"/>
          </a:bodyPr>
          <a:lstStyle/>
          <a:p>
            <a:r>
              <a:rPr lang="en-GB" dirty="0" smtClean="0"/>
              <a:t>International Style = “diplomacy by design”</a:t>
            </a:r>
          </a:p>
          <a:p>
            <a:r>
              <a:rPr lang="en-GB" dirty="0" smtClean="0"/>
              <a:t>Manipulation of enchanted portable objects to create small greeting gifts desirable amongst international rulers</a:t>
            </a:r>
          </a:p>
          <a:p>
            <a:r>
              <a:rPr lang="en-GB" dirty="0" smtClean="0"/>
              <a:t>Widely attested throughout East Mediterranean</a:t>
            </a:r>
          </a:p>
          <a:p>
            <a:r>
              <a:rPr lang="en-GB" dirty="0" smtClean="0"/>
              <a:t>Multiple workshops specialising in ivories, metalwork, faiences</a:t>
            </a:r>
          </a:p>
          <a:p>
            <a:pPr lvl="1"/>
            <a:r>
              <a:rPr lang="en-GB" dirty="0" smtClean="0"/>
              <a:t>Difficult to pinpoint origins of individual pieces</a:t>
            </a:r>
          </a:p>
          <a:p>
            <a:pPr lvl="1"/>
            <a:r>
              <a:rPr lang="en-GB" dirty="0" smtClean="0"/>
              <a:t>Drawing on inspiration from crafted objects of many regions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dule">
  <a:themeElements>
    <a:clrScheme name="Module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Module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Modul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Module</Template>
  <TotalTime>140</TotalTime>
  <Words>911</Words>
  <Application>Microsoft Office PowerPoint</Application>
  <PresentationFormat>On-screen Show (4:3)</PresentationFormat>
  <Paragraphs>135</Paragraphs>
  <Slides>19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5" baseType="lpstr">
      <vt:lpstr>Arial</vt:lpstr>
      <vt:lpstr>Corbel</vt:lpstr>
      <vt:lpstr>Wingdings</vt:lpstr>
      <vt:lpstr>Wingdings 2</vt:lpstr>
      <vt:lpstr>Wingdings 3</vt:lpstr>
      <vt:lpstr>Module</vt:lpstr>
      <vt:lpstr>Entanglements</vt:lpstr>
      <vt:lpstr>Technologies of Enchantment</vt:lpstr>
      <vt:lpstr>What is the International Style?</vt:lpstr>
      <vt:lpstr>Participants in International Style</vt:lpstr>
      <vt:lpstr>International Style</vt:lpstr>
      <vt:lpstr>Defining the International Style</vt:lpstr>
      <vt:lpstr>International Style: Political Practice</vt:lpstr>
      <vt:lpstr>International Style: Political Practice</vt:lpstr>
      <vt:lpstr>International Style: Political Practice</vt:lpstr>
      <vt:lpstr>Characteristics</vt:lpstr>
      <vt:lpstr>Influences</vt:lpstr>
      <vt:lpstr>Pomegranates</vt:lpstr>
      <vt:lpstr>Materiality of Pomegranats</vt:lpstr>
      <vt:lpstr>Bibru: Gifting &amp; Feasting Elites</vt:lpstr>
      <vt:lpstr>Hybridity &amp; Shared Cultural Milieu</vt:lpstr>
      <vt:lpstr>Hybridity &amp; Shared Cultural Milieu</vt:lpstr>
      <vt:lpstr>Pastoral Style</vt:lpstr>
      <vt:lpstr>A Taste for the Exotic</vt:lpstr>
      <vt:lpstr>Summary</vt:lpstr>
    </vt:vector>
  </TitlesOfParts>
  <Company>Hewlett-Packard Company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Louise</dc:creator>
  <cp:lastModifiedBy>Louise Steel</cp:lastModifiedBy>
  <cp:revision>27</cp:revision>
  <dcterms:created xsi:type="dcterms:W3CDTF">2014-03-19T17:25:01Z</dcterms:created>
  <dcterms:modified xsi:type="dcterms:W3CDTF">2019-10-24T15:02:06Z</dcterms:modified>
</cp:coreProperties>
</file>