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handoutMasterIdLst>
    <p:handoutMasterId r:id="rId14"/>
  </p:handoutMasterIdLst>
  <p:sldIdLst>
    <p:sldId id="265" r:id="rId2"/>
    <p:sldId id="271" r:id="rId3"/>
    <p:sldId id="266" r:id="rId4"/>
    <p:sldId id="270" r:id="rId5"/>
    <p:sldId id="267" r:id="rId6"/>
    <p:sldId id="272" r:id="rId7"/>
    <p:sldId id="273" r:id="rId8"/>
    <p:sldId id="274" r:id="rId9"/>
    <p:sldId id="275" r:id="rId10"/>
    <p:sldId id="276" r:id="rId11"/>
    <p:sldId id="277" r:id="rId12"/>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3"/>
    <p:restoredTop sz="94631"/>
  </p:normalViewPr>
  <p:slideViewPr>
    <p:cSldViewPr snapToGrid="0" snapToObjects="1">
      <p:cViewPr varScale="1">
        <p:scale>
          <a:sx n="108" d="100"/>
          <a:sy n="108" d="100"/>
        </p:scale>
        <p:origin x="678" y="96"/>
      </p:cViewPr>
      <p:guideLst/>
    </p:cSldViewPr>
  </p:slideViewPr>
  <p:notesTextViewPr>
    <p:cViewPr>
      <p:scale>
        <a:sx n="1" d="1"/>
        <a:sy n="1" d="1"/>
      </p:scale>
      <p:origin x="0" y="0"/>
    </p:cViewPr>
  </p:notesTextViewPr>
  <p:notesViewPr>
    <p:cSldViewPr snapToGrid="0" snapToObjects="1">
      <p:cViewPr varScale="1">
        <p:scale>
          <a:sx n="66" d="100"/>
          <a:sy n="66" d="100"/>
        </p:scale>
        <p:origin x="3624"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userId="f69ee4e2-845b-4a1f-89c4-60fce9da139f" providerId="ADAL" clId="{65E721E0-8522-4145-94EB-529C2BB39DB6}"/>
    <pc:docChg chg="delSld">
      <pc:chgData name="Kate Piper" userId="f69ee4e2-845b-4a1f-89c4-60fce9da139f" providerId="ADAL" clId="{65E721E0-8522-4145-94EB-529C2BB39DB6}" dt="2021-03-09T20:32:55.441" v="8" actId="47"/>
      <pc:docMkLst>
        <pc:docMk/>
      </pc:docMkLst>
      <pc:sldChg chg="del">
        <pc:chgData name="Kate Piper" userId="f69ee4e2-845b-4a1f-89c4-60fce9da139f" providerId="ADAL" clId="{65E721E0-8522-4145-94EB-529C2BB39DB6}" dt="2021-03-09T20:32:50.366" v="0" actId="47"/>
        <pc:sldMkLst>
          <pc:docMk/>
          <pc:sldMk cId="977230470" sldId="257"/>
        </pc:sldMkLst>
      </pc:sldChg>
      <pc:sldChg chg="del">
        <pc:chgData name="Kate Piper" userId="f69ee4e2-845b-4a1f-89c4-60fce9da139f" providerId="ADAL" clId="{65E721E0-8522-4145-94EB-529C2BB39DB6}" dt="2021-03-09T20:32:50.528" v="1" actId="47"/>
        <pc:sldMkLst>
          <pc:docMk/>
          <pc:sldMk cId="1866640162" sldId="258"/>
        </pc:sldMkLst>
      </pc:sldChg>
      <pc:sldChg chg="del">
        <pc:chgData name="Kate Piper" userId="f69ee4e2-845b-4a1f-89c4-60fce9da139f" providerId="ADAL" clId="{65E721E0-8522-4145-94EB-529C2BB39DB6}" dt="2021-03-09T20:32:51.713" v="3" actId="47"/>
        <pc:sldMkLst>
          <pc:docMk/>
          <pc:sldMk cId="32603711" sldId="259"/>
        </pc:sldMkLst>
      </pc:sldChg>
      <pc:sldChg chg="del">
        <pc:chgData name="Kate Piper" userId="f69ee4e2-845b-4a1f-89c4-60fce9da139f" providerId="ADAL" clId="{65E721E0-8522-4145-94EB-529C2BB39DB6}" dt="2021-03-09T20:32:53.148" v="5" actId="47"/>
        <pc:sldMkLst>
          <pc:docMk/>
          <pc:sldMk cId="362240792" sldId="260"/>
        </pc:sldMkLst>
      </pc:sldChg>
      <pc:sldChg chg="del">
        <pc:chgData name="Kate Piper" userId="f69ee4e2-845b-4a1f-89c4-60fce9da139f" providerId="ADAL" clId="{65E721E0-8522-4145-94EB-529C2BB39DB6}" dt="2021-03-09T20:32:54.181" v="6" actId="47"/>
        <pc:sldMkLst>
          <pc:docMk/>
          <pc:sldMk cId="64851899" sldId="261"/>
        </pc:sldMkLst>
      </pc:sldChg>
      <pc:sldChg chg="del">
        <pc:chgData name="Kate Piper" userId="f69ee4e2-845b-4a1f-89c4-60fce9da139f" providerId="ADAL" clId="{65E721E0-8522-4145-94EB-529C2BB39DB6}" dt="2021-03-09T20:32:54.686" v="7" actId="47"/>
        <pc:sldMkLst>
          <pc:docMk/>
          <pc:sldMk cId="1191657464" sldId="262"/>
        </pc:sldMkLst>
      </pc:sldChg>
      <pc:sldChg chg="del">
        <pc:chgData name="Kate Piper" userId="f69ee4e2-845b-4a1f-89c4-60fce9da139f" providerId="ADAL" clId="{65E721E0-8522-4145-94EB-529C2BB39DB6}" dt="2021-03-09T20:32:55.441" v="8" actId="47"/>
        <pc:sldMkLst>
          <pc:docMk/>
          <pc:sldMk cId="1980574540" sldId="263"/>
        </pc:sldMkLst>
      </pc:sldChg>
      <pc:sldChg chg="del">
        <pc:chgData name="Kate Piper" userId="f69ee4e2-845b-4a1f-89c4-60fce9da139f" providerId="ADAL" clId="{65E721E0-8522-4145-94EB-529C2BB39DB6}" dt="2021-03-09T20:32:50.958" v="2" actId="47"/>
        <pc:sldMkLst>
          <pc:docMk/>
          <pc:sldMk cId="774905821" sldId="268"/>
        </pc:sldMkLst>
      </pc:sldChg>
      <pc:sldChg chg="del">
        <pc:chgData name="Kate Piper" userId="f69ee4e2-845b-4a1f-89c4-60fce9da139f" providerId="ADAL" clId="{65E721E0-8522-4145-94EB-529C2BB39DB6}" dt="2021-03-09T20:32:52.229" v="4" actId="47"/>
        <pc:sldMkLst>
          <pc:docMk/>
          <pc:sldMk cId="564426555" sldId="26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09079" y="0"/>
            <a:ext cx="2914015" cy="490409"/>
          </a:xfrm>
          <a:prstGeom prst="rect">
            <a:avLst/>
          </a:prstGeom>
        </p:spPr>
        <p:txBody>
          <a:bodyPr vert="horz" lIns="91440" tIns="45720" rIns="91440" bIns="45720" rtlCol="0"/>
          <a:lstStyle>
            <a:lvl1pPr algn="r">
              <a:defRPr sz="1200"/>
            </a:lvl1pPr>
          </a:lstStyle>
          <a:p>
            <a:fld id="{3C6DD13C-FD8F-48F4-A601-3DC9F209DD1F}" type="datetimeFigureOut">
              <a:rPr lang="en-GB" smtClean="0"/>
              <a:t>09/03/2021</a:t>
            </a:fld>
            <a:endParaRPr lang="en-GB"/>
          </a:p>
        </p:txBody>
      </p:sp>
      <p:sp>
        <p:nvSpPr>
          <p:cNvPr id="4" name="Footer Placeholder 3"/>
          <p:cNvSpPr>
            <a:spLocks noGrp="1"/>
          </p:cNvSpPr>
          <p:nvPr>
            <p:ph type="ftr" sz="quarter" idx="2"/>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09079" y="9283830"/>
            <a:ext cx="2914015" cy="490408"/>
          </a:xfrm>
          <a:prstGeom prst="rect">
            <a:avLst/>
          </a:prstGeom>
        </p:spPr>
        <p:txBody>
          <a:bodyPr vert="horz" lIns="91440" tIns="45720" rIns="91440" bIns="45720" rtlCol="0" anchor="b"/>
          <a:lstStyle>
            <a:lvl1pPr algn="r">
              <a:defRPr sz="1200"/>
            </a:lvl1pPr>
          </a:lstStyle>
          <a:p>
            <a:fld id="{AADE993B-301B-46FC-B300-94182700C116}" type="slidenum">
              <a:rPr lang="en-GB" smtClean="0"/>
              <a:t>‹#›</a:t>
            </a:fld>
            <a:endParaRPr lang="en-GB"/>
          </a:p>
        </p:txBody>
      </p:sp>
    </p:spTree>
    <p:extLst>
      <p:ext uri="{BB962C8B-B14F-4D97-AF65-F5344CB8AC3E}">
        <p14:creationId xmlns:p14="http://schemas.microsoft.com/office/powerpoint/2010/main" val="1525530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F94C2105-638D-9B4F-AEAE-74EED2B5C280}" type="datetimeFigureOut">
              <a:rPr lang="en-US" smtClean="0"/>
              <a:t>3/9/2021</a:t>
            </a:fld>
            <a:endParaRPr lang="en-US"/>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699AA990-E525-2F48-806D-830973897D43}" type="slidenum">
              <a:rPr lang="en-US" smtClean="0"/>
              <a:t>‹#›</a:t>
            </a:fld>
            <a:endParaRPr lang="en-US"/>
          </a:p>
        </p:txBody>
      </p:sp>
    </p:spTree>
    <p:extLst>
      <p:ext uri="{BB962C8B-B14F-4D97-AF65-F5344CB8AC3E}">
        <p14:creationId xmlns:p14="http://schemas.microsoft.com/office/powerpoint/2010/main" val="898739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AB22B3C4-70BB-FE4E-84C3-0ACE7909EA98}" type="datetimeFigureOut">
              <a:rPr lang="en-US" smtClean="0"/>
              <a:t>3/9/2021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D25875-2FB2-004B-87D6-4178EB83C52F}" type="slidenum">
              <a:rPr lang="en-US" smtClean="0"/>
              <a:t>‹#›</a:t>
            </a:fld>
            <a:endParaRPr lang="en-US"/>
          </a:p>
        </p:txBody>
      </p:sp>
    </p:spTree>
    <p:extLst>
      <p:ext uri="{BB962C8B-B14F-4D97-AF65-F5344CB8AC3E}">
        <p14:creationId xmlns:p14="http://schemas.microsoft.com/office/powerpoint/2010/main" val="6485184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B22B3C4-70BB-FE4E-84C3-0ACE7909EA98}" type="datetimeFigureOut">
              <a:rPr lang="en-US" smtClean="0"/>
              <a:t>3/9/2021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D25875-2FB2-004B-87D6-4178EB83C52F}" type="slidenum">
              <a:rPr lang="en-US" smtClean="0"/>
              <a:t>‹#›</a:t>
            </a:fld>
            <a:endParaRPr lang="en-US"/>
          </a:p>
        </p:txBody>
      </p:sp>
    </p:spTree>
    <p:extLst>
      <p:ext uri="{BB962C8B-B14F-4D97-AF65-F5344CB8AC3E}">
        <p14:creationId xmlns:p14="http://schemas.microsoft.com/office/powerpoint/2010/main" val="1169593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22B3C4-70BB-FE4E-84C3-0ACE7909EA98}" type="datetimeFigureOut">
              <a:rPr lang="en-US" smtClean="0"/>
              <a:t>3/9/2021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D25875-2FB2-004B-87D6-4178EB83C52F}" type="slidenum">
              <a:rPr lang="en-US" smtClean="0"/>
              <a:t>‹#›</a:t>
            </a:fld>
            <a:endParaRPr lang="en-US"/>
          </a:p>
        </p:txBody>
      </p:sp>
    </p:spTree>
    <p:extLst>
      <p:ext uri="{BB962C8B-B14F-4D97-AF65-F5344CB8AC3E}">
        <p14:creationId xmlns:p14="http://schemas.microsoft.com/office/powerpoint/2010/main" val="1435461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B22B3C4-70BB-FE4E-84C3-0ACE7909EA98}" type="datetimeFigureOut">
              <a:rPr lang="en-US" smtClean="0"/>
              <a:t>3/9/2021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D25875-2FB2-004B-87D6-4178EB83C52F}" type="slidenum">
              <a:rPr lang="en-US" smtClean="0"/>
              <a:t>‹#›</a:t>
            </a:fld>
            <a:endParaRPr lang="en-US"/>
          </a:p>
        </p:txBody>
      </p:sp>
    </p:spTree>
    <p:extLst>
      <p:ext uri="{BB962C8B-B14F-4D97-AF65-F5344CB8AC3E}">
        <p14:creationId xmlns:p14="http://schemas.microsoft.com/office/powerpoint/2010/main" val="964476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B22B3C4-70BB-FE4E-84C3-0ACE7909EA98}" type="datetimeFigureOut">
              <a:rPr lang="en-US" smtClean="0"/>
              <a:t>3/9/2021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D25875-2FB2-004B-87D6-4178EB83C52F}" type="slidenum">
              <a:rPr lang="en-US" smtClean="0"/>
              <a:t>‹#›</a:t>
            </a:fld>
            <a:endParaRPr lang="en-US"/>
          </a:p>
        </p:txBody>
      </p:sp>
    </p:spTree>
    <p:extLst>
      <p:ext uri="{BB962C8B-B14F-4D97-AF65-F5344CB8AC3E}">
        <p14:creationId xmlns:p14="http://schemas.microsoft.com/office/powerpoint/2010/main" val="743967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B22B3C4-70BB-FE4E-84C3-0ACE7909EA98}" type="datetimeFigureOut">
              <a:rPr lang="en-US" smtClean="0"/>
              <a:t>3/9/2021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D25875-2FB2-004B-87D6-4178EB83C52F}" type="slidenum">
              <a:rPr lang="en-US" smtClean="0"/>
              <a:t>‹#›</a:t>
            </a:fld>
            <a:endParaRPr lang="en-US"/>
          </a:p>
        </p:txBody>
      </p:sp>
    </p:spTree>
    <p:extLst>
      <p:ext uri="{BB962C8B-B14F-4D97-AF65-F5344CB8AC3E}">
        <p14:creationId xmlns:p14="http://schemas.microsoft.com/office/powerpoint/2010/main" val="1217778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22B3C4-70BB-FE4E-84C3-0ACE7909EA98}" type="datetimeFigureOut">
              <a:rPr lang="en-US" smtClean="0"/>
              <a:t>3/9/2021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7D25875-2FB2-004B-87D6-4178EB83C52F}" type="slidenum">
              <a:rPr lang="en-US" smtClean="0"/>
              <a:t>‹#›</a:t>
            </a:fld>
            <a:endParaRPr lang="en-US"/>
          </a:p>
        </p:txBody>
      </p:sp>
    </p:spTree>
    <p:extLst>
      <p:ext uri="{BB962C8B-B14F-4D97-AF65-F5344CB8AC3E}">
        <p14:creationId xmlns:p14="http://schemas.microsoft.com/office/powerpoint/2010/main" val="1677051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22B3C4-70BB-FE4E-84C3-0ACE7909EA98}" type="datetimeFigureOut">
              <a:rPr lang="en-US" smtClean="0"/>
              <a:t>3/9/2021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D25875-2FB2-004B-87D6-4178EB83C52F}" type="slidenum">
              <a:rPr lang="en-US" smtClean="0"/>
              <a:t>‹#›</a:t>
            </a:fld>
            <a:endParaRPr lang="en-US"/>
          </a:p>
        </p:txBody>
      </p:sp>
    </p:spTree>
    <p:extLst>
      <p:ext uri="{BB962C8B-B14F-4D97-AF65-F5344CB8AC3E}">
        <p14:creationId xmlns:p14="http://schemas.microsoft.com/office/powerpoint/2010/main" val="4809709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22B3C4-70BB-FE4E-84C3-0ACE7909EA98}" type="datetimeFigureOut">
              <a:rPr lang="en-US" smtClean="0"/>
              <a:t>3/9/2021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D25875-2FB2-004B-87D6-4178EB83C52F}" type="slidenum">
              <a:rPr lang="en-US" smtClean="0"/>
              <a:t>‹#›</a:t>
            </a:fld>
            <a:endParaRPr lang="en-US"/>
          </a:p>
        </p:txBody>
      </p:sp>
    </p:spTree>
    <p:extLst>
      <p:ext uri="{BB962C8B-B14F-4D97-AF65-F5344CB8AC3E}">
        <p14:creationId xmlns:p14="http://schemas.microsoft.com/office/powerpoint/2010/main" val="549872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B22B3C4-70BB-FE4E-84C3-0ACE7909EA98}" type="datetimeFigureOut">
              <a:rPr lang="en-US" smtClean="0"/>
              <a:t>3/9/2021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D25875-2FB2-004B-87D6-4178EB83C52F}" type="slidenum">
              <a:rPr lang="en-US" smtClean="0"/>
              <a:t>‹#›</a:t>
            </a:fld>
            <a:endParaRPr lang="en-US"/>
          </a:p>
        </p:txBody>
      </p:sp>
    </p:spTree>
    <p:extLst>
      <p:ext uri="{BB962C8B-B14F-4D97-AF65-F5344CB8AC3E}">
        <p14:creationId xmlns:p14="http://schemas.microsoft.com/office/powerpoint/2010/main" val="10826214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B22B3C4-70BB-FE4E-84C3-0ACE7909EA98}" type="datetimeFigureOut">
              <a:rPr lang="en-US" smtClean="0"/>
              <a:t>3/9/2021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D25875-2FB2-004B-87D6-4178EB83C52F}" type="slidenum">
              <a:rPr lang="en-US" smtClean="0"/>
              <a:t>‹#›</a:t>
            </a:fld>
            <a:endParaRPr lang="en-US"/>
          </a:p>
        </p:txBody>
      </p:sp>
    </p:spTree>
    <p:extLst>
      <p:ext uri="{BB962C8B-B14F-4D97-AF65-F5344CB8AC3E}">
        <p14:creationId xmlns:p14="http://schemas.microsoft.com/office/powerpoint/2010/main" val="2137740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22B3C4-70BB-FE4E-84C3-0ACE7909EA98}" type="datetimeFigureOut">
              <a:rPr lang="en-US" smtClean="0"/>
              <a:t>3/9/2021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D25875-2FB2-004B-87D6-4178EB83C52F}" type="slidenum">
              <a:rPr lang="en-US" smtClean="0"/>
              <a:t>‹#›</a:t>
            </a:fld>
            <a:endParaRPr lang="en-US"/>
          </a:p>
        </p:txBody>
      </p:sp>
    </p:spTree>
    <p:extLst>
      <p:ext uri="{BB962C8B-B14F-4D97-AF65-F5344CB8AC3E}">
        <p14:creationId xmlns:p14="http://schemas.microsoft.com/office/powerpoint/2010/main" val="15181116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52503"/>
          <a:stretch/>
        </p:blipFill>
        <p:spPr>
          <a:xfrm>
            <a:off x="9872420" y="3301137"/>
            <a:ext cx="1860049" cy="3345051"/>
          </a:xfrm>
          <a:prstGeom prst="rect">
            <a:avLst/>
          </a:prstGeom>
        </p:spPr>
      </p:pic>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l="1451" t="463" r="51052" b="-463"/>
          <a:stretch/>
        </p:blipFill>
        <p:spPr>
          <a:xfrm>
            <a:off x="322881" y="0"/>
            <a:ext cx="1860049" cy="3345051"/>
          </a:xfrm>
          <a:prstGeom prst="rect">
            <a:avLst/>
          </a:prstGeom>
        </p:spPr>
      </p:pic>
      <p:sp>
        <p:nvSpPr>
          <p:cNvPr id="4" name="TextBox 3"/>
          <p:cNvSpPr txBox="1"/>
          <p:nvPr/>
        </p:nvSpPr>
        <p:spPr>
          <a:xfrm>
            <a:off x="2851688" y="635431"/>
            <a:ext cx="8880781" cy="1400383"/>
          </a:xfrm>
          <a:prstGeom prst="rect">
            <a:avLst/>
          </a:prstGeom>
          <a:noFill/>
        </p:spPr>
        <p:txBody>
          <a:bodyPr wrap="square" rtlCol="0">
            <a:spAutoFit/>
          </a:bodyPr>
          <a:lstStyle/>
          <a:p>
            <a:r>
              <a:rPr lang="en-US" sz="8500" dirty="0"/>
              <a:t>Key Word Feedback</a:t>
            </a:r>
          </a:p>
        </p:txBody>
      </p:sp>
      <p:sp>
        <p:nvSpPr>
          <p:cNvPr id="6" name="TextBox 5"/>
          <p:cNvSpPr txBox="1"/>
          <p:nvPr/>
        </p:nvSpPr>
        <p:spPr>
          <a:xfrm>
            <a:off x="2339078" y="2329388"/>
            <a:ext cx="7377193" cy="1015663"/>
          </a:xfrm>
          <a:prstGeom prst="rect">
            <a:avLst/>
          </a:prstGeom>
          <a:noFill/>
        </p:spPr>
        <p:txBody>
          <a:bodyPr wrap="square" rtlCol="0">
            <a:spAutoFit/>
          </a:bodyPr>
          <a:lstStyle/>
          <a:p>
            <a:r>
              <a:rPr lang="en-US" sz="3000"/>
              <a:t>Children </a:t>
            </a:r>
            <a:r>
              <a:rPr lang="en-US" sz="3000" dirty="0"/>
              <a:t>give examples with explanations </a:t>
            </a:r>
            <a:r>
              <a:rPr lang="en-US" sz="3000"/>
              <a:t>of others </a:t>
            </a:r>
            <a:r>
              <a:rPr lang="en-US" sz="3000" dirty="0"/>
              <a:t>who demonstrate </a:t>
            </a:r>
            <a:r>
              <a:rPr lang="en-US" sz="3000"/>
              <a:t>key words:</a:t>
            </a:r>
            <a:endParaRPr lang="en-US" sz="3000" dirty="0"/>
          </a:p>
        </p:txBody>
      </p:sp>
      <p:sp>
        <p:nvSpPr>
          <p:cNvPr id="7" name="TextBox 6"/>
          <p:cNvSpPr txBox="1"/>
          <p:nvPr/>
        </p:nvSpPr>
        <p:spPr>
          <a:xfrm>
            <a:off x="802164" y="3957998"/>
            <a:ext cx="1150622" cy="553998"/>
          </a:xfrm>
          <a:prstGeom prst="rect">
            <a:avLst/>
          </a:prstGeom>
          <a:noFill/>
        </p:spPr>
        <p:txBody>
          <a:bodyPr wrap="square" rtlCol="0">
            <a:spAutoFit/>
          </a:bodyPr>
          <a:lstStyle/>
          <a:p>
            <a:r>
              <a:rPr lang="en-US" sz="3000"/>
              <a:t>Flow</a:t>
            </a:r>
            <a:endParaRPr lang="en-US" sz="3000" dirty="0"/>
          </a:p>
        </p:txBody>
      </p:sp>
      <p:sp>
        <p:nvSpPr>
          <p:cNvPr id="8" name="TextBox 7"/>
          <p:cNvSpPr txBox="1"/>
          <p:nvPr/>
        </p:nvSpPr>
        <p:spPr>
          <a:xfrm>
            <a:off x="1718566" y="4640194"/>
            <a:ext cx="2796025" cy="553998"/>
          </a:xfrm>
          <a:prstGeom prst="rect">
            <a:avLst/>
          </a:prstGeom>
          <a:noFill/>
        </p:spPr>
        <p:txBody>
          <a:bodyPr wrap="square" rtlCol="0">
            <a:spAutoFit/>
          </a:bodyPr>
          <a:lstStyle/>
          <a:p>
            <a:r>
              <a:rPr lang="en-US" sz="3000"/>
              <a:t>Control of shape</a:t>
            </a:r>
            <a:endParaRPr lang="en-US" sz="3000" dirty="0"/>
          </a:p>
        </p:txBody>
      </p:sp>
      <p:sp>
        <p:nvSpPr>
          <p:cNvPr id="9" name="TextBox 8"/>
          <p:cNvSpPr txBox="1"/>
          <p:nvPr/>
        </p:nvSpPr>
        <p:spPr>
          <a:xfrm>
            <a:off x="2851687" y="3542499"/>
            <a:ext cx="1348353" cy="553998"/>
          </a:xfrm>
          <a:prstGeom prst="rect">
            <a:avLst/>
          </a:prstGeom>
          <a:noFill/>
        </p:spPr>
        <p:txBody>
          <a:bodyPr wrap="square" rtlCol="0">
            <a:spAutoFit/>
          </a:bodyPr>
          <a:lstStyle/>
          <a:p>
            <a:r>
              <a:rPr lang="en-US" sz="3000"/>
              <a:t>Unison</a:t>
            </a:r>
            <a:endParaRPr lang="en-US" sz="3000" dirty="0"/>
          </a:p>
        </p:txBody>
      </p:sp>
      <p:sp>
        <p:nvSpPr>
          <p:cNvPr id="10" name="TextBox 9"/>
          <p:cNvSpPr txBox="1"/>
          <p:nvPr/>
        </p:nvSpPr>
        <p:spPr>
          <a:xfrm>
            <a:off x="5408388" y="3819498"/>
            <a:ext cx="3104575" cy="553998"/>
          </a:xfrm>
          <a:prstGeom prst="rect">
            <a:avLst/>
          </a:prstGeom>
          <a:noFill/>
        </p:spPr>
        <p:txBody>
          <a:bodyPr wrap="square" rtlCol="0">
            <a:spAutoFit/>
          </a:bodyPr>
          <a:lstStyle/>
          <a:p>
            <a:r>
              <a:rPr lang="en-US" sz="3000"/>
              <a:t>Challenging Travel</a:t>
            </a:r>
            <a:endParaRPr lang="en-US" sz="3000" dirty="0"/>
          </a:p>
        </p:txBody>
      </p:sp>
      <p:sp>
        <p:nvSpPr>
          <p:cNvPr id="11" name="TextBox 10"/>
          <p:cNvSpPr txBox="1"/>
          <p:nvPr/>
        </p:nvSpPr>
        <p:spPr>
          <a:xfrm>
            <a:off x="2339723" y="5737889"/>
            <a:ext cx="3068665" cy="553998"/>
          </a:xfrm>
          <a:prstGeom prst="rect">
            <a:avLst/>
          </a:prstGeom>
          <a:noFill/>
        </p:spPr>
        <p:txBody>
          <a:bodyPr wrap="square" rtlCol="0">
            <a:spAutoFit/>
          </a:bodyPr>
          <a:lstStyle/>
          <a:p>
            <a:r>
              <a:rPr lang="en-US" sz="3000"/>
              <a:t>Challenging Shape</a:t>
            </a:r>
            <a:endParaRPr lang="en-US" sz="3000" dirty="0"/>
          </a:p>
        </p:txBody>
      </p:sp>
      <p:sp>
        <p:nvSpPr>
          <p:cNvPr id="12" name="TextBox 11"/>
          <p:cNvSpPr txBox="1"/>
          <p:nvPr/>
        </p:nvSpPr>
        <p:spPr>
          <a:xfrm>
            <a:off x="6049795" y="5183892"/>
            <a:ext cx="2794280" cy="553998"/>
          </a:xfrm>
          <a:prstGeom prst="rect">
            <a:avLst/>
          </a:prstGeom>
          <a:noFill/>
        </p:spPr>
        <p:txBody>
          <a:bodyPr wrap="square" rtlCol="0">
            <a:spAutoFit/>
          </a:bodyPr>
          <a:lstStyle/>
          <a:p>
            <a:r>
              <a:rPr lang="en-US" sz="3000"/>
              <a:t>Low level</a:t>
            </a:r>
            <a:endParaRPr lang="en-US" sz="3000" dirty="0"/>
          </a:p>
        </p:txBody>
      </p:sp>
    </p:spTree>
    <p:extLst>
      <p:ext uri="{BB962C8B-B14F-4D97-AF65-F5344CB8AC3E}">
        <p14:creationId xmlns:p14="http://schemas.microsoft.com/office/powerpoint/2010/main" val="5678210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52503"/>
          <a:stretch/>
        </p:blipFill>
        <p:spPr>
          <a:xfrm>
            <a:off x="9872420" y="3301137"/>
            <a:ext cx="1860049" cy="3345051"/>
          </a:xfrm>
          <a:prstGeom prst="rect">
            <a:avLst/>
          </a:prstGeom>
        </p:spPr>
      </p:pic>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l="1451" t="463" r="51052" b="-463"/>
          <a:stretch/>
        </p:blipFill>
        <p:spPr>
          <a:xfrm>
            <a:off x="322881" y="0"/>
            <a:ext cx="1860049" cy="3345051"/>
          </a:xfrm>
          <a:prstGeom prst="rect">
            <a:avLst/>
          </a:prstGeom>
        </p:spPr>
      </p:pic>
      <p:sp>
        <p:nvSpPr>
          <p:cNvPr id="4" name="TextBox 3"/>
          <p:cNvSpPr txBox="1"/>
          <p:nvPr/>
        </p:nvSpPr>
        <p:spPr>
          <a:xfrm>
            <a:off x="2851688" y="635431"/>
            <a:ext cx="8880781" cy="1400383"/>
          </a:xfrm>
          <a:prstGeom prst="rect">
            <a:avLst/>
          </a:prstGeom>
          <a:noFill/>
        </p:spPr>
        <p:txBody>
          <a:bodyPr wrap="square" rtlCol="0">
            <a:spAutoFit/>
          </a:bodyPr>
          <a:lstStyle/>
          <a:p>
            <a:r>
              <a:rPr lang="en-US" sz="8500" dirty="0"/>
              <a:t>Finish the phrase</a:t>
            </a:r>
          </a:p>
        </p:txBody>
      </p:sp>
      <p:sp>
        <p:nvSpPr>
          <p:cNvPr id="6" name="TextBox 5"/>
          <p:cNvSpPr txBox="1"/>
          <p:nvPr/>
        </p:nvSpPr>
        <p:spPr>
          <a:xfrm>
            <a:off x="2339078" y="2329388"/>
            <a:ext cx="7377193" cy="1015663"/>
          </a:xfrm>
          <a:prstGeom prst="rect">
            <a:avLst/>
          </a:prstGeom>
          <a:noFill/>
        </p:spPr>
        <p:txBody>
          <a:bodyPr wrap="square" rtlCol="0">
            <a:spAutoFit/>
          </a:bodyPr>
          <a:lstStyle/>
          <a:p>
            <a:r>
              <a:rPr lang="en-US" sz="3000" i="1" u="sng" dirty="0"/>
              <a:t>(person’s name) </a:t>
            </a:r>
            <a:r>
              <a:rPr lang="en-US" sz="3000" dirty="0"/>
              <a:t>performed a </a:t>
            </a:r>
            <a:r>
              <a:rPr lang="en-US" sz="3000" i="1" u="sng" dirty="0"/>
              <a:t>(action) </a:t>
            </a:r>
            <a:r>
              <a:rPr lang="en-US" sz="3000" dirty="0"/>
              <a:t>well because </a:t>
            </a:r>
            <a:r>
              <a:rPr lang="en-US" sz="3000" i="1" u="sng" dirty="0"/>
              <a:t>(explanation)</a:t>
            </a:r>
          </a:p>
        </p:txBody>
      </p:sp>
      <p:sp>
        <p:nvSpPr>
          <p:cNvPr id="13" name="TextBox 12"/>
          <p:cNvSpPr txBox="1"/>
          <p:nvPr/>
        </p:nvSpPr>
        <p:spPr>
          <a:xfrm>
            <a:off x="585186" y="3830141"/>
            <a:ext cx="7377193" cy="1015663"/>
          </a:xfrm>
          <a:prstGeom prst="rect">
            <a:avLst/>
          </a:prstGeom>
          <a:noFill/>
        </p:spPr>
        <p:txBody>
          <a:bodyPr wrap="square" rtlCol="0">
            <a:spAutoFit/>
          </a:bodyPr>
          <a:lstStyle/>
          <a:p>
            <a:r>
              <a:rPr lang="en-US" sz="3000" dirty="0"/>
              <a:t>I saw good flow in </a:t>
            </a:r>
            <a:r>
              <a:rPr lang="en-US" sz="3000" i="1" dirty="0"/>
              <a:t>(person’s name) </a:t>
            </a:r>
            <a:r>
              <a:rPr lang="en-US" sz="3000" dirty="0"/>
              <a:t>sequence when/because </a:t>
            </a:r>
            <a:r>
              <a:rPr lang="en-US" sz="3000" i="1" dirty="0"/>
              <a:t>(explanation)</a:t>
            </a:r>
          </a:p>
        </p:txBody>
      </p:sp>
      <p:sp>
        <p:nvSpPr>
          <p:cNvPr id="14" name="TextBox 13"/>
          <p:cNvSpPr txBox="1"/>
          <p:nvPr/>
        </p:nvSpPr>
        <p:spPr>
          <a:xfrm>
            <a:off x="1743810" y="5144914"/>
            <a:ext cx="7972461" cy="1015663"/>
          </a:xfrm>
          <a:prstGeom prst="rect">
            <a:avLst/>
          </a:prstGeom>
          <a:noFill/>
        </p:spPr>
        <p:txBody>
          <a:bodyPr wrap="square" rtlCol="0">
            <a:spAutoFit/>
          </a:bodyPr>
          <a:lstStyle/>
          <a:p>
            <a:r>
              <a:rPr lang="en-US" sz="3000" i="1" u="sng" dirty="0"/>
              <a:t>(person’s name) </a:t>
            </a:r>
            <a:r>
              <a:rPr lang="en-US" sz="3000" dirty="0"/>
              <a:t>was excellent at </a:t>
            </a:r>
            <a:r>
              <a:rPr lang="en-US" sz="3000" i="1" u="sng" dirty="0"/>
              <a:t>(action/keyword) </a:t>
            </a:r>
            <a:r>
              <a:rPr lang="en-US" sz="3000" dirty="0"/>
              <a:t>because </a:t>
            </a:r>
            <a:r>
              <a:rPr lang="en-US" sz="3000" i="1" u="sng" dirty="0"/>
              <a:t>(explanation)</a:t>
            </a:r>
          </a:p>
        </p:txBody>
      </p:sp>
    </p:spTree>
    <p:extLst>
      <p:ext uri="{BB962C8B-B14F-4D97-AF65-F5344CB8AC3E}">
        <p14:creationId xmlns:p14="http://schemas.microsoft.com/office/powerpoint/2010/main" val="17896303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52503"/>
          <a:stretch/>
        </p:blipFill>
        <p:spPr>
          <a:xfrm>
            <a:off x="9872420" y="3301137"/>
            <a:ext cx="1860049" cy="3345051"/>
          </a:xfrm>
          <a:prstGeom prst="rect">
            <a:avLst/>
          </a:prstGeom>
        </p:spPr>
      </p:pic>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l="1451" t="463" r="51052" b="-463"/>
          <a:stretch/>
        </p:blipFill>
        <p:spPr>
          <a:xfrm>
            <a:off x="322881" y="0"/>
            <a:ext cx="1860049" cy="3345051"/>
          </a:xfrm>
          <a:prstGeom prst="rect">
            <a:avLst/>
          </a:prstGeom>
        </p:spPr>
      </p:pic>
      <p:sp>
        <p:nvSpPr>
          <p:cNvPr id="4" name="TextBox 3"/>
          <p:cNvSpPr txBox="1"/>
          <p:nvPr/>
        </p:nvSpPr>
        <p:spPr>
          <a:xfrm>
            <a:off x="2851688" y="635431"/>
            <a:ext cx="8880781" cy="1569660"/>
          </a:xfrm>
          <a:prstGeom prst="rect">
            <a:avLst/>
          </a:prstGeom>
          <a:noFill/>
        </p:spPr>
        <p:txBody>
          <a:bodyPr wrap="square" rtlCol="0">
            <a:spAutoFit/>
          </a:bodyPr>
          <a:lstStyle/>
          <a:p>
            <a:r>
              <a:rPr lang="en-US" sz="9600" dirty="0"/>
              <a:t>Bingo</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10503" y="346550"/>
            <a:ext cx="2651951" cy="2651951"/>
          </a:xfrm>
          <a:prstGeom prst="rect">
            <a:avLst/>
          </a:prstGeom>
        </p:spPr>
      </p:pic>
      <p:sp>
        <p:nvSpPr>
          <p:cNvPr id="7" name="TextBox 6"/>
          <p:cNvSpPr txBox="1"/>
          <p:nvPr/>
        </p:nvSpPr>
        <p:spPr>
          <a:xfrm>
            <a:off x="836910" y="3542501"/>
            <a:ext cx="8570561" cy="2862322"/>
          </a:xfrm>
          <a:prstGeom prst="rect">
            <a:avLst/>
          </a:prstGeom>
          <a:noFill/>
        </p:spPr>
        <p:txBody>
          <a:bodyPr wrap="square" rtlCol="0">
            <a:spAutoFit/>
          </a:bodyPr>
          <a:lstStyle/>
          <a:p>
            <a:pPr marL="285750" indent="-285750">
              <a:buFont typeface="Arial" charset="0"/>
              <a:buChar char="•"/>
            </a:pPr>
            <a:r>
              <a:rPr lang="en-US" sz="3000" dirty="0"/>
              <a:t>Children fill in squares with actions/ movements/ key words to look for when watching performances</a:t>
            </a:r>
          </a:p>
          <a:p>
            <a:pPr marL="285750" indent="-285750">
              <a:buFont typeface="Arial" charset="0"/>
              <a:buChar char="•"/>
            </a:pPr>
            <a:r>
              <a:rPr lang="en-US" sz="3000" dirty="0"/>
              <a:t>Cards can already be filled in for time/ younger</a:t>
            </a:r>
          </a:p>
          <a:p>
            <a:pPr marL="285750" indent="-285750">
              <a:buFont typeface="Arial" charset="0"/>
              <a:buChar char="•"/>
            </a:pPr>
            <a:r>
              <a:rPr lang="en-GB" sz="3000" dirty="0"/>
              <a:t>Children tick off/ fill in child’s name that demonstrates or when seen</a:t>
            </a:r>
          </a:p>
          <a:p>
            <a:pPr marL="285750" indent="-285750">
              <a:buFont typeface="Arial" charset="0"/>
              <a:buChar char="•"/>
            </a:pPr>
            <a:r>
              <a:rPr lang="en-GB" sz="3000" dirty="0"/>
              <a:t>Examples can be given to whole group at the end </a:t>
            </a:r>
            <a:endParaRPr lang="en-US" sz="3000" dirty="0"/>
          </a:p>
        </p:txBody>
      </p:sp>
    </p:spTree>
    <p:extLst>
      <p:ext uri="{BB962C8B-B14F-4D97-AF65-F5344CB8AC3E}">
        <p14:creationId xmlns:p14="http://schemas.microsoft.com/office/powerpoint/2010/main" val="14864954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86698706"/>
              </p:ext>
            </p:extLst>
          </p:nvPr>
        </p:nvGraphicFramePr>
        <p:xfrm>
          <a:off x="309967" y="278969"/>
          <a:ext cx="11685720" cy="6276813"/>
        </p:xfrm>
        <a:graphic>
          <a:graphicData uri="http://schemas.openxmlformats.org/drawingml/2006/table">
            <a:tbl>
              <a:tblPr firstRow="1" bandRow="1">
                <a:tableStyleId>{5940675A-B579-460E-94D1-54222C63F5DA}</a:tableStyleId>
              </a:tblPr>
              <a:tblGrid>
                <a:gridCol w="3895240">
                  <a:extLst>
                    <a:ext uri="{9D8B030D-6E8A-4147-A177-3AD203B41FA5}">
                      <a16:colId xmlns:a16="http://schemas.microsoft.com/office/drawing/2014/main" val="20000"/>
                    </a:ext>
                  </a:extLst>
                </a:gridCol>
                <a:gridCol w="3895240">
                  <a:extLst>
                    <a:ext uri="{9D8B030D-6E8A-4147-A177-3AD203B41FA5}">
                      <a16:colId xmlns:a16="http://schemas.microsoft.com/office/drawing/2014/main" val="20001"/>
                    </a:ext>
                  </a:extLst>
                </a:gridCol>
                <a:gridCol w="3895240">
                  <a:extLst>
                    <a:ext uri="{9D8B030D-6E8A-4147-A177-3AD203B41FA5}">
                      <a16:colId xmlns:a16="http://schemas.microsoft.com/office/drawing/2014/main" val="20002"/>
                    </a:ext>
                  </a:extLst>
                </a:gridCol>
              </a:tblGrid>
              <a:tr h="2092271">
                <a:tc>
                  <a:txBody>
                    <a:bodyPr/>
                    <a:lstStyle/>
                    <a:p>
                      <a:pPr algn="ctr"/>
                      <a:r>
                        <a:rPr lang="en-US" sz="2800" dirty="0"/>
                        <a:t>Accuracy of</a:t>
                      </a:r>
                      <a:r>
                        <a:rPr lang="en-US" sz="2800" baseline="0" dirty="0"/>
                        <a:t> shape</a:t>
                      </a:r>
                    </a:p>
                    <a:p>
                      <a:pPr algn="ctr"/>
                      <a:endParaRPr lang="en-US" sz="2800" baseline="0" dirty="0"/>
                    </a:p>
                    <a:p>
                      <a:pPr algn="ctr"/>
                      <a:r>
                        <a:rPr lang="en-US" sz="2800" baseline="0" dirty="0"/>
                        <a:t>Person:___________</a:t>
                      </a:r>
                    </a:p>
                    <a:p>
                      <a:pPr algn="ctr"/>
                      <a:endParaRPr lang="en-US" sz="2800" dirty="0"/>
                    </a:p>
                  </a:txBody>
                  <a:tcPr anchor="ctr"/>
                </a:tc>
                <a:tc>
                  <a:txBody>
                    <a:bodyPr/>
                    <a:lstStyle/>
                    <a:p>
                      <a:pPr algn="ctr"/>
                      <a:r>
                        <a:rPr lang="en-US" sz="2800" dirty="0"/>
                        <a:t>Straddle</a:t>
                      </a:r>
                    </a:p>
                  </a:txBody>
                  <a:tcPr anchor="ctr"/>
                </a:tc>
                <a:tc>
                  <a:txBody>
                    <a:bodyPr/>
                    <a:lstStyle/>
                    <a:p>
                      <a:pPr algn="ctr"/>
                      <a:r>
                        <a:rPr lang="en-US" sz="2800" dirty="0"/>
                        <a:t>Counter tension</a:t>
                      </a:r>
                    </a:p>
                  </a:txBody>
                  <a:tcPr anchor="ctr"/>
                </a:tc>
                <a:extLst>
                  <a:ext uri="{0D108BD9-81ED-4DB2-BD59-A6C34878D82A}">
                    <a16:rowId xmlns:a16="http://schemas.microsoft.com/office/drawing/2014/main" val="10000"/>
                  </a:ext>
                </a:extLst>
              </a:tr>
              <a:tr h="2092271">
                <a:tc>
                  <a:txBody>
                    <a:bodyPr/>
                    <a:lstStyle/>
                    <a:p>
                      <a:pPr algn="ctr"/>
                      <a:r>
                        <a:rPr lang="en-US" sz="2800" dirty="0"/>
                        <a:t>Three points of contact</a:t>
                      </a:r>
                    </a:p>
                  </a:txBody>
                  <a:tcPr anchor="ctr"/>
                </a:tc>
                <a:tc>
                  <a:txBody>
                    <a:bodyPr/>
                    <a:lstStyle/>
                    <a:p>
                      <a:pPr algn="ctr"/>
                      <a:r>
                        <a:rPr lang="en-US" sz="2800" dirty="0"/>
                        <a:t>Traveling using hands</a:t>
                      </a:r>
                    </a:p>
                  </a:txBody>
                  <a:tcPr anchor="ctr"/>
                </a:tc>
                <a:tc>
                  <a:txBody>
                    <a:bodyPr/>
                    <a:lstStyle/>
                    <a:p>
                      <a:pPr algn="ctr"/>
                      <a:r>
                        <a:rPr lang="en-US" sz="2800" dirty="0"/>
                        <a:t>Cartwheel</a:t>
                      </a:r>
                    </a:p>
                  </a:txBody>
                  <a:tcPr anchor="ctr"/>
                </a:tc>
                <a:extLst>
                  <a:ext uri="{0D108BD9-81ED-4DB2-BD59-A6C34878D82A}">
                    <a16:rowId xmlns:a16="http://schemas.microsoft.com/office/drawing/2014/main" val="10001"/>
                  </a:ext>
                </a:extLst>
              </a:tr>
              <a:tr h="2092271">
                <a:tc>
                  <a:txBody>
                    <a:bodyPr/>
                    <a:lstStyle/>
                    <a:p>
                      <a:pPr algn="ctr"/>
                      <a:r>
                        <a:rPr lang="en-US" sz="2800" dirty="0"/>
                        <a:t>Counter balance</a:t>
                      </a:r>
                    </a:p>
                  </a:txBody>
                  <a:tcPr anchor="ctr"/>
                </a:tc>
                <a:tc>
                  <a:txBody>
                    <a:bodyPr/>
                    <a:lstStyle/>
                    <a:p>
                      <a:pPr algn="ctr"/>
                      <a:r>
                        <a:rPr lang="en-US" sz="2800" dirty="0"/>
                        <a:t>Flow</a:t>
                      </a:r>
                      <a:r>
                        <a:rPr lang="en-US" sz="2800" baseline="0" dirty="0"/>
                        <a:t> of sequence</a:t>
                      </a:r>
                    </a:p>
                    <a:p>
                      <a:pPr algn="ctr"/>
                      <a:endParaRPr lang="en-US" sz="2800" baseline="0" dirty="0"/>
                    </a:p>
                    <a:p>
                      <a:pPr algn="ctr"/>
                      <a:r>
                        <a:rPr lang="en-US" sz="2800" baseline="0" dirty="0"/>
                        <a:t>Person:_____________</a:t>
                      </a:r>
                    </a:p>
                  </a:txBody>
                  <a:tcPr anchor="ctr"/>
                </a:tc>
                <a:tc>
                  <a:txBody>
                    <a:bodyPr/>
                    <a:lstStyle/>
                    <a:p>
                      <a:pPr algn="ctr"/>
                      <a:r>
                        <a:rPr lang="en-US" sz="2800" dirty="0"/>
                        <a:t>Use of low</a:t>
                      </a:r>
                      <a:r>
                        <a:rPr lang="en-US" sz="2800" baseline="0" dirty="0"/>
                        <a:t> level</a:t>
                      </a:r>
                      <a:endParaRPr lang="en-US" sz="2800" dirty="0"/>
                    </a:p>
                  </a:txBody>
                  <a:tcPr anchor="ct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9406938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52503"/>
          <a:stretch/>
        </p:blipFill>
        <p:spPr>
          <a:xfrm>
            <a:off x="9872420" y="3301137"/>
            <a:ext cx="1860049" cy="3345051"/>
          </a:xfrm>
          <a:prstGeom prst="rect">
            <a:avLst/>
          </a:prstGeom>
        </p:spPr>
      </p:pic>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l="1451" t="463" r="51052" b="-463"/>
          <a:stretch/>
        </p:blipFill>
        <p:spPr>
          <a:xfrm>
            <a:off x="322881" y="0"/>
            <a:ext cx="1860049" cy="3345051"/>
          </a:xfrm>
          <a:prstGeom prst="rect">
            <a:avLst/>
          </a:prstGeom>
        </p:spPr>
      </p:pic>
      <p:sp>
        <p:nvSpPr>
          <p:cNvPr id="4" name="TextBox 3"/>
          <p:cNvSpPr txBox="1"/>
          <p:nvPr/>
        </p:nvSpPr>
        <p:spPr>
          <a:xfrm>
            <a:off x="2851688" y="635431"/>
            <a:ext cx="8880781" cy="1415772"/>
          </a:xfrm>
          <a:prstGeom prst="rect">
            <a:avLst/>
          </a:prstGeom>
          <a:noFill/>
        </p:spPr>
        <p:txBody>
          <a:bodyPr wrap="square" rtlCol="0">
            <a:spAutoFit/>
          </a:bodyPr>
          <a:lstStyle/>
          <a:p>
            <a:r>
              <a:rPr lang="en-US" sz="8600"/>
              <a:t>Questioning Games</a:t>
            </a:r>
            <a:endParaRPr lang="en-US" sz="8600" dirty="0"/>
          </a:p>
        </p:txBody>
      </p:sp>
      <p:sp>
        <p:nvSpPr>
          <p:cNvPr id="5" name="TextBox 4"/>
          <p:cNvSpPr txBox="1"/>
          <p:nvPr/>
        </p:nvSpPr>
        <p:spPr>
          <a:xfrm>
            <a:off x="322881" y="3345051"/>
            <a:ext cx="2668292" cy="3117742"/>
          </a:xfrm>
          <a:prstGeom prst="rect">
            <a:avLst/>
          </a:prstGeom>
          <a:noFill/>
        </p:spPr>
        <p:txBody>
          <a:bodyPr wrap="square" rtlCol="0">
            <a:spAutoFit/>
          </a:bodyPr>
          <a:lstStyle/>
          <a:p>
            <a:endParaRPr lang="en-US"/>
          </a:p>
        </p:txBody>
      </p:sp>
      <p:sp>
        <p:nvSpPr>
          <p:cNvPr id="7" name="TextBox 6"/>
          <p:cNvSpPr txBox="1"/>
          <p:nvPr/>
        </p:nvSpPr>
        <p:spPr>
          <a:xfrm>
            <a:off x="2939385" y="2108584"/>
            <a:ext cx="6819255" cy="1015663"/>
          </a:xfrm>
          <a:prstGeom prst="rect">
            <a:avLst/>
          </a:prstGeom>
          <a:noFill/>
        </p:spPr>
        <p:txBody>
          <a:bodyPr wrap="square" rtlCol="0">
            <a:spAutoFit/>
          </a:bodyPr>
          <a:lstStyle/>
          <a:p>
            <a:r>
              <a:rPr lang="en-US" sz="2000" b="1" dirty="0"/>
              <a:t>Hand Pair Share</a:t>
            </a:r>
            <a:r>
              <a:rPr lang="en-US" sz="2000" dirty="0"/>
              <a:t>: Children move around the room “hand” - hand up, “pair” </a:t>
            </a:r>
            <a:r>
              <a:rPr lang="mr-IN" sz="2000" dirty="0"/>
              <a:t>–</a:t>
            </a:r>
            <a:r>
              <a:rPr lang="en-US" sz="2000" dirty="0"/>
              <a:t> high5 the next person, “Share” </a:t>
            </a:r>
            <a:r>
              <a:rPr lang="mr-IN" sz="2000" dirty="0"/>
              <a:t>–</a:t>
            </a:r>
            <a:r>
              <a:rPr lang="en-US" sz="2000" dirty="0"/>
              <a:t> answer a question together. Example: Demonstrate 2 different balances that use</a:t>
            </a:r>
            <a:r>
              <a:rPr lang="mr-IN" sz="2000" dirty="0"/>
              <a:t>…</a:t>
            </a:r>
            <a:endParaRPr lang="en-US" sz="2000" dirty="0"/>
          </a:p>
        </p:txBody>
      </p:sp>
      <p:sp>
        <p:nvSpPr>
          <p:cNvPr id="8" name="TextBox 7"/>
          <p:cNvSpPr txBox="1"/>
          <p:nvPr/>
        </p:nvSpPr>
        <p:spPr>
          <a:xfrm>
            <a:off x="741335" y="3430925"/>
            <a:ext cx="6819255" cy="707886"/>
          </a:xfrm>
          <a:prstGeom prst="rect">
            <a:avLst/>
          </a:prstGeom>
          <a:noFill/>
        </p:spPr>
        <p:txBody>
          <a:bodyPr wrap="square" rtlCol="0">
            <a:spAutoFit/>
          </a:bodyPr>
          <a:lstStyle/>
          <a:p>
            <a:r>
              <a:rPr lang="en-US" sz="2000" b="1" dirty="0"/>
              <a:t>Connect4/ O &amp; X</a:t>
            </a:r>
            <a:r>
              <a:rPr lang="en-US" sz="2000" dirty="0"/>
              <a:t>: </a:t>
            </a:r>
            <a:r>
              <a:rPr lang="en-GB" sz="2000" dirty="0"/>
              <a:t>Questions are given to teams, if answered correctly team given go at game</a:t>
            </a:r>
            <a:endParaRPr lang="en-US" sz="2000" dirty="0"/>
          </a:p>
        </p:txBody>
      </p:sp>
      <p:sp>
        <p:nvSpPr>
          <p:cNvPr id="9" name="TextBox 8"/>
          <p:cNvSpPr txBox="1"/>
          <p:nvPr/>
        </p:nvSpPr>
        <p:spPr>
          <a:xfrm>
            <a:off x="1839005" y="4416996"/>
            <a:ext cx="7919635" cy="1015663"/>
          </a:xfrm>
          <a:prstGeom prst="rect">
            <a:avLst/>
          </a:prstGeom>
          <a:noFill/>
        </p:spPr>
        <p:txBody>
          <a:bodyPr wrap="square" rtlCol="0">
            <a:spAutoFit/>
          </a:bodyPr>
          <a:lstStyle/>
          <a:p>
            <a:r>
              <a:rPr lang="en-US" sz="2000" b="1" dirty="0"/>
              <a:t>Pass on</a:t>
            </a:r>
            <a:r>
              <a:rPr lang="en-US" sz="2000" dirty="0"/>
              <a:t>: </a:t>
            </a:r>
            <a:r>
              <a:rPr lang="en-GB" sz="2000" dirty="0"/>
              <a:t>Each child has a question they move around the room, “hand, pair share” is called each child asks their partner the question, answers given (if incorrect, answer told), child swaps question and the game continues.</a:t>
            </a:r>
            <a:endParaRPr lang="en-US" sz="2000" dirty="0"/>
          </a:p>
        </p:txBody>
      </p:sp>
      <p:sp>
        <p:nvSpPr>
          <p:cNvPr id="10" name="TextBox 9"/>
          <p:cNvSpPr txBox="1"/>
          <p:nvPr/>
        </p:nvSpPr>
        <p:spPr>
          <a:xfrm>
            <a:off x="741335" y="5721000"/>
            <a:ext cx="7162801" cy="707886"/>
          </a:xfrm>
          <a:prstGeom prst="rect">
            <a:avLst/>
          </a:prstGeom>
          <a:noFill/>
        </p:spPr>
        <p:txBody>
          <a:bodyPr wrap="square" rtlCol="0">
            <a:spAutoFit/>
          </a:bodyPr>
          <a:lstStyle/>
          <a:p>
            <a:r>
              <a:rPr lang="en-US" sz="2000" b="1" dirty="0"/>
              <a:t>Charades</a:t>
            </a:r>
            <a:r>
              <a:rPr lang="en-US" sz="2000" dirty="0"/>
              <a:t>: </a:t>
            </a:r>
            <a:r>
              <a:rPr lang="en-GB" sz="2000" dirty="0"/>
              <a:t>Actions on card, child performs card for their team to guess, child can pass and choose another card for differentiation</a:t>
            </a:r>
            <a:endParaRPr lang="en-US" sz="2000" dirty="0"/>
          </a:p>
        </p:txBody>
      </p:sp>
    </p:spTree>
    <p:extLst>
      <p:ext uri="{BB962C8B-B14F-4D97-AF65-F5344CB8AC3E}">
        <p14:creationId xmlns:p14="http://schemas.microsoft.com/office/powerpoint/2010/main" val="1038111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937186357"/>
              </p:ext>
            </p:extLst>
          </p:nvPr>
        </p:nvGraphicFramePr>
        <p:xfrm>
          <a:off x="309967" y="278967"/>
          <a:ext cx="11685720" cy="6106334"/>
        </p:xfrm>
        <a:graphic>
          <a:graphicData uri="http://schemas.openxmlformats.org/drawingml/2006/table">
            <a:tbl>
              <a:tblPr firstRow="1" bandRow="1">
                <a:tableStyleId>{5940675A-B579-460E-94D1-54222C63F5DA}</a:tableStyleId>
              </a:tblPr>
              <a:tblGrid>
                <a:gridCol w="3895240">
                  <a:extLst>
                    <a:ext uri="{9D8B030D-6E8A-4147-A177-3AD203B41FA5}">
                      <a16:colId xmlns:a16="http://schemas.microsoft.com/office/drawing/2014/main" val="20000"/>
                    </a:ext>
                  </a:extLst>
                </a:gridCol>
                <a:gridCol w="3895240">
                  <a:extLst>
                    <a:ext uri="{9D8B030D-6E8A-4147-A177-3AD203B41FA5}">
                      <a16:colId xmlns:a16="http://schemas.microsoft.com/office/drawing/2014/main" val="20001"/>
                    </a:ext>
                  </a:extLst>
                </a:gridCol>
                <a:gridCol w="3895240">
                  <a:extLst>
                    <a:ext uri="{9D8B030D-6E8A-4147-A177-3AD203B41FA5}">
                      <a16:colId xmlns:a16="http://schemas.microsoft.com/office/drawing/2014/main" val="20002"/>
                    </a:ext>
                  </a:extLst>
                </a:gridCol>
              </a:tblGrid>
              <a:tr h="3053167">
                <a:tc>
                  <a:txBody>
                    <a:bodyPr/>
                    <a:lstStyle/>
                    <a:p>
                      <a:pPr algn="ctr"/>
                      <a:r>
                        <a:rPr lang="en-US" b="1" u="sng" baseline="0" dirty="0"/>
                        <a:t>Demonstrate a travelling action that uses two hands?</a:t>
                      </a:r>
                    </a:p>
                    <a:p>
                      <a:pPr algn="ctr"/>
                      <a:r>
                        <a:rPr lang="en-US" baseline="0" dirty="0"/>
                        <a:t>Any action where they have used two hands</a:t>
                      </a:r>
                    </a:p>
                    <a:p>
                      <a:pPr algn="ctr"/>
                      <a:endParaRPr lang="en-US" dirty="0"/>
                    </a:p>
                  </a:txBody>
                  <a:tcPr anchor="ctr"/>
                </a:tc>
                <a:tc>
                  <a:txBody>
                    <a:bodyPr/>
                    <a:lstStyle/>
                    <a:p>
                      <a:pPr algn="ctr"/>
                      <a:r>
                        <a:rPr lang="en-US" b="1" u="sng" dirty="0"/>
                        <a:t>Name a shape beginning</a:t>
                      </a:r>
                      <a:r>
                        <a:rPr lang="en-US" b="1" u="sng" baseline="0" dirty="0"/>
                        <a:t> with S?</a:t>
                      </a:r>
                    </a:p>
                    <a:p>
                      <a:pPr algn="ctr"/>
                      <a:r>
                        <a:rPr lang="en-US" baseline="0" dirty="0"/>
                        <a:t>Straddle/Straight</a:t>
                      </a:r>
                      <a:endParaRPr lang="en-US" dirty="0"/>
                    </a:p>
                  </a:txBody>
                  <a:tcPr anchor="ctr"/>
                </a:tc>
                <a:tc>
                  <a:txBody>
                    <a:bodyPr/>
                    <a:lstStyle/>
                    <a:p>
                      <a:pPr algn="ctr"/>
                      <a:r>
                        <a:rPr lang="en-US" b="1" u="sng" dirty="0"/>
                        <a:t>What is the key</a:t>
                      </a:r>
                      <a:r>
                        <a:rPr lang="en-US" b="1" u="sng" baseline="0" dirty="0"/>
                        <a:t> word used to describe partners performing the same action at the same time?</a:t>
                      </a:r>
                    </a:p>
                    <a:p>
                      <a:pPr algn="ctr"/>
                      <a:r>
                        <a:rPr lang="en-US" baseline="0" dirty="0"/>
                        <a:t>Unison</a:t>
                      </a:r>
                      <a:endParaRPr lang="en-US" dirty="0"/>
                    </a:p>
                  </a:txBody>
                  <a:tcPr anchor="ctr"/>
                </a:tc>
                <a:extLst>
                  <a:ext uri="{0D108BD9-81ED-4DB2-BD59-A6C34878D82A}">
                    <a16:rowId xmlns:a16="http://schemas.microsoft.com/office/drawing/2014/main" val="10000"/>
                  </a:ext>
                </a:extLst>
              </a:tr>
              <a:tr h="3053167">
                <a:tc>
                  <a:txBody>
                    <a:bodyPr/>
                    <a:lstStyle/>
                    <a:p>
                      <a:pPr algn="ctr"/>
                      <a:r>
                        <a:rPr lang="en-US" b="1" u="sng" dirty="0"/>
                        <a:t>Demonstrate a shape</a:t>
                      </a:r>
                      <a:r>
                        <a:rPr lang="en-US" b="1" u="sng" baseline="0" dirty="0"/>
                        <a:t> that uses two points of contact (not the same body part)?</a:t>
                      </a:r>
                    </a:p>
                    <a:p>
                      <a:pPr algn="ctr"/>
                      <a:r>
                        <a:rPr lang="en-US" baseline="0" dirty="0"/>
                        <a:t>Any balance that answers the question</a:t>
                      </a:r>
                      <a:endParaRPr lang="en-US" dirty="0"/>
                    </a:p>
                  </a:txBody>
                  <a:tcPr anchor="ctr"/>
                </a:tc>
                <a:tc>
                  <a:txBody>
                    <a:bodyPr/>
                    <a:lstStyle/>
                    <a:p>
                      <a:pPr algn="ctr"/>
                      <a:r>
                        <a:rPr lang="en-US" b="1" u="sng" dirty="0"/>
                        <a:t>Demonstrate</a:t>
                      </a:r>
                      <a:r>
                        <a:rPr lang="en-US" b="1" u="sng" baseline="0" dirty="0"/>
                        <a:t> a travel that is at the low level?</a:t>
                      </a:r>
                    </a:p>
                    <a:p>
                      <a:pPr algn="ctr"/>
                      <a:r>
                        <a:rPr lang="en-US" baseline="0" dirty="0"/>
                        <a:t>Any travel that answers the question</a:t>
                      </a:r>
                    </a:p>
                  </a:txBody>
                  <a:tcPr anchor="ctr"/>
                </a:tc>
                <a:tc>
                  <a:txBody>
                    <a:bodyPr/>
                    <a:lstStyle/>
                    <a:p>
                      <a:pPr algn="ctr"/>
                      <a:r>
                        <a:rPr lang="en-US" b="1" u="sng" dirty="0"/>
                        <a:t>What is the name of the stillness that requires the partners to lean</a:t>
                      </a:r>
                      <a:r>
                        <a:rPr lang="en-US" b="1" u="sng" baseline="0" dirty="0"/>
                        <a:t> against each other for support?</a:t>
                      </a:r>
                    </a:p>
                    <a:p>
                      <a:pPr algn="ctr"/>
                      <a:r>
                        <a:rPr lang="en-US" baseline="0" dirty="0"/>
                        <a:t>Counter balance</a:t>
                      </a:r>
                      <a:endParaRPr lang="en-US" dirty="0"/>
                    </a:p>
                  </a:txBody>
                  <a:tcPr anchor="ct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877173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88384116"/>
              </p:ext>
            </p:extLst>
          </p:nvPr>
        </p:nvGraphicFramePr>
        <p:xfrm>
          <a:off x="309967" y="278969"/>
          <a:ext cx="11685720" cy="6276813"/>
        </p:xfrm>
        <a:graphic>
          <a:graphicData uri="http://schemas.openxmlformats.org/drawingml/2006/table">
            <a:tbl>
              <a:tblPr firstRow="1" bandRow="1">
                <a:tableStyleId>{5940675A-B579-460E-94D1-54222C63F5DA}</a:tableStyleId>
              </a:tblPr>
              <a:tblGrid>
                <a:gridCol w="3895240">
                  <a:extLst>
                    <a:ext uri="{9D8B030D-6E8A-4147-A177-3AD203B41FA5}">
                      <a16:colId xmlns:a16="http://schemas.microsoft.com/office/drawing/2014/main" val="20000"/>
                    </a:ext>
                  </a:extLst>
                </a:gridCol>
                <a:gridCol w="3895240">
                  <a:extLst>
                    <a:ext uri="{9D8B030D-6E8A-4147-A177-3AD203B41FA5}">
                      <a16:colId xmlns:a16="http://schemas.microsoft.com/office/drawing/2014/main" val="20001"/>
                    </a:ext>
                  </a:extLst>
                </a:gridCol>
                <a:gridCol w="3895240">
                  <a:extLst>
                    <a:ext uri="{9D8B030D-6E8A-4147-A177-3AD203B41FA5}">
                      <a16:colId xmlns:a16="http://schemas.microsoft.com/office/drawing/2014/main" val="20002"/>
                    </a:ext>
                  </a:extLst>
                </a:gridCol>
              </a:tblGrid>
              <a:tr h="2092271">
                <a:tc>
                  <a:txBody>
                    <a:bodyPr/>
                    <a:lstStyle/>
                    <a:p>
                      <a:pPr algn="ctr"/>
                      <a:r>
                        <a:rPr lang="en-US" sz="3600" dirty="0"/>
                        <a:t>Tuck</a:t>
                      </a:r>
                      <a:endParaRPr lang="en-US" sz="3600" baseline="0" dirty="0"/>
                    </a:p>
                    <a:p>
                      <a:pPr algn="ctr"/>
                      <a:endParaRPr lang="en-US" sz="3600" dirty="0"/>
                    </a:p>
                  </a:txBody>
                  <a:tcPr anchor="ctr"/>
                </a:tc>
                <a:tc>
                  <a:txBody>
                    <a:bodyPr/>
                    <a:lstStyle/>
                    <a:p>
                      <a:pPr algn="ctr"/>
                      <a:r>
                        <a:rPr lang="en-US" sz="3600" dirty="0"/>
                        <a:t>Travel with three points of contact</a:t>
                      </a:r>
                    </a:p>
                  </a:txBody>
                  <a:tcPr anchor="ctr"/>
                </a:tc>
                <a:tc>
                  <a:txBody>
                    <a:bodyPr/>
                    <a:lstStyle/>
                    <a:p>
                      <a:pPr algn="ctr"/>
                      <a:r>
                        <a:rPr lang="en-US" sz="3600" dirty="0"/>
                        <a:t>Teddy Bear</a:t>
                      </a:r>
                      <a:r>
                        <a:rPr lang="en-US" sz="3600" baseline="0" dirty="0"/>
                        <a:t> Roll</a:t>
                      </a:r>
                      <a:endParaRPr lang="en-US" sz="3600" dirty="0"/>
                    </a:p>
                  </a:txBody>
                  <a:tcPr anchor="ctr"/>
                </a:tc>
                <a:extLst>
                  <a:ext uri="{0D108BD9-81ED-4DB2-BD59-A6C34878D82A}">
                    <a16:rowId xmlns:a16="http://schemas.microsoft.com/office/drawing/2014/main" val="10000"/>
                  </a:ext>
                </a:extLst>
              </a:tr>
              <a:tr h="2092271">
                <a:tc>
                  <a:txBody>
                    <a:bodyPr/>
                    <a:lstStyle/>
                    <a:p>
                      <a:pPr algn="ctr"/>
                      <a:r>
                        <a:rPr lang="en-US" sz="3600" dirty="0"/>
                        <a:t>Star jump</a:t>
                      </a:r>
                    </a:p>
                  </a:txBody>
                  <a:tcPr anchor="ctr"/>
                </a:tc>
                <a:tc>
                  <a:txBody>
                    <a:bodyPr/>
                    <a:lstStyle/>
                    <a:p>
                      <a:pPr algn="ctr"/>
                      <a:r>
                        <a:rPr lang="en-US" sz="3600" dirty="0"/>
                        <a:t>Half/180</a:t>
                      </a:r>
                      <a:r>
                        <a:rPr lang="en-US" sz="3600" baseline="0" dirty="0"/>
                        <a:t> turn and jump</a:t>
                      </a:r>
                      <a:endParaRPr lang="en-US" sz="3600" dirty="0"/>
                    </a:p>
                  </a:txBody>
                  <a:tcPr anchor="ctr"/>
                </a:tc>
                <a:tc>
                  <a:txBody>
                    <a:bodyPr/>
                    <a:lstStyle/>
                    <a:p>
                      <a:pPr algn="ctr"/>
                      <a:r>
                        <a:rPr lang="en-US" sz="3600" dirty="0"/>
                        <a:t>Cartwheel</a:t>
                      </a:r>
                    </a:p>
                  </a:txBody>
                  <a:tcPr anchor="ctr"/>
                </a:tc>
                <a:extLst>
                  <a:ext uri="{0D108BD9-81ED-4DB2-BD59-A6C34878D82A}">
                    <a16:rowId xmlns:a16="http://schemas.microsoft.com/office/drawing/2014/main" val="10001"/>
                  </a:ext>
                </a:extLst>
              </a:tr>
              <a:tr h="2092271">
                <a:tc>
                  <a:txBody>
                    <a:bodyPr/>
                    <a:lstStyle/>
                    <a:p>
                      <a:pPr algn="ctr"/>
                      <a:r>
                        <a:rPr lang="en-US" sz="3600" dirty="0"/>
                        <a:t>Headstand</a:t>
                      </a:r>
                    </a:p>
                  </a:txBody>
                  <a:tcPr anchor="ctr"/>
                </a:tc>
                <a:tc>
                  <a:txBody>
                    <a:bodyPr/>
                    <a:lstStyle/>
                    <a:p>
                      <a:pPr algn="ctr"/>
                      <a:r>
                        <a:rPr lang="en-US" sz="3600" baseline="0" dirty="0"/>
                        <a:t>Balance with only two hands as points of contact</a:t>
                      </a:r>
                    </a:p>
                  </a:txBody>
                  <a:tcPr anchor="ctr"/>
                </a:tc>
                <a:tc>
                  <a:txBody>
                    <a:bodyPr/>
                    <a:lstStyle/>
                    <a:p>
                      <a:pPr algn="ctr"/>
                      <a:r>
                        <a:rPr lang="en-US" sz="3600" dirty="0"/>
                        <a:t>Low</a:t>
                      </a:r>
                      <a:r>
                        <a:rPr lang="en-US" sz="3600" baseline="0" dirty="0"/>
                        <a:t> level</a:t>
                      </a:r>
                      <a:endParaRPr lang="en-US" sz="3600" dirty="0"/>
                    </a:p>
                  </a:txBody>
                  <a:tcPr anchor="ct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1254792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478640833"/>
              </p:ext>
            </p:extLst>
          </p:nvPr>
        </p:nvGraphicFramePr>
        <p:xfrm>
          <a:off x="309967" y="278967"/>
          <a:ext cx="11685720" cy="6106334"/>
        </p:xfrm>
        <a:graphic>
          <a:graphicData uri="http://schemas.openxmlformats.org/drawingml/2006/table">
            <a:tbl>
              <a:tblPr firstRow="1" bandRow="1">
                <a:tableStyleId>{5940675A-B579-460E-94D1-54222C63F5DA}</a:tableStyleId>
              </a:tblPr>
              <a:tblGrid>
                <a:gridCol w="3895240">
                  <a:extLst>
                    <a:ext uri="{9D8B030D-6E8A-4147-A177-3AD203B41FA5}">
                      <a16:colId xmlns:a16="http://schemas.microsoft.com/office/drawing/2014/main" val="20000"/>
                    </a:ext>
                  </a:extLst>
                </a:gridCol>
                <a:gridCol w="3895240">
                  <a:extLst>
                    <a:ext uri="{9D8B030D-6E8A-4147-A177-3AD203B41FA5}">
                      <a16:colId xmlns:a16="http://schemas.microsoft.com/office/drawing/2014/main" val="20001"/>
                    </a:ext>
                  </a:extLst>
                </a:gridCol>
                <a:gridCol w="3895240">
                  <a:extLst>
                    <a:ext uri="{9D8B030D-6E8A-4147-A177-3AD203B41FA5}">
                      <a16:colId xmlns:a16="http://schemas.microsoft.com/office/drawing/2014/main" val="20002"/>
                    </a:ext>
                  </a:extLst>
                </a:gridCol>
              </a:tblGrid>
              <a:tr h="3053167">
                <a:tc>
                  <a:txBody>
                    <a:bodyPr/>
                    <a:lstStyle/>
                    <a:p>
                      <a:pPr algn="ctr"/>
                      <a:r>
                        <a:rPr lang="en-US" b="1" u="sng" baseline="0" dirty="0"/>
                        <a:t>What is the name of the stillness that requires the partners to lead away from each other for support</a:t>
                      </a:r>
                    </a:p>
                    <a:p>
                      <a:pPr algn="ctr"/>
                      <a:r>
                        <a:rPr lang="en-US" baseline="0" dirty="0"/>
                        <a:t>Counter tension</a:t>
                      </a:r>
                    </a:p>
                    <a:p>
                      <a:pPr algn="ctr"/>
                      <a:endParaRPr lang="en-US" dirty="0"/>
                    </a:p>
                  </a:txBody>
                  <a:tcPr anchor="ctr"/>
                </a:tc>
                <a:tc>
                  <a:txBody>
                    <a:bodyPr/>
                    <a:lstStyle/>
                    <a:p>
                      <a:pPr algn="ctr"/>
                      <a:r>
                        <a:rPr lang="en-US" b="1" u="sng" dirty="0"/>
                        <a:t>How could you use ‘energy’ to</a:t>
                      </a:r>
                      <a:r>
                        <a:rPr lang="en-US" b="1" u="sng" baseline="0" dirty="0"/>
                        <a:t> improve your performance</a:t>
                      </a:r>
                    </a:p>
                    <a:p>
                      <a:pPr algn="ctr"/>
                      <a:r>
                        <a:rPr lang="en-US" baseline="0" dirty="0"/>
                        <a:t>(any similar answer to) Strong/ weak movements</a:t>
                      </a:r>
                      <a:endParaRPr lang="en-US" dirty="0"/>
                    </a:p>
                  </a:txBody>
                  <a:tcPr anchor="ctr"/>
                </a:tc>
                <a:tc>
                  <a:txBody>
                    <a:bodyPr/>
                    <a:lstStyle/>
                    <a:p>
                      <a:pPr algn="ctr"/>
                      <a:r>
                        <a:rPr lang="en-US" b="1" u="sng" baseline="0" dirty="0"/>
                        <a:t>Name a spatial arrangement that can be used with a partner</a:t>
                      </a:r>
                    </a:p>
                    <a:p>
                      <a:pPr algn="ctr"/>
                      <a:r>
                        <a:rPr lang="en-US" baseline="0" dirty="0"/>
                        <a:t>Side by side</a:t>
                      </a:r>
                    </a:p>
                    <a:p>
                      <a:pPr algn="ctr"/>
                      <a:r>
                        <a:rPr lang="en-US" baseline="0" dirty="0"/>
                        <a:t>face to face</a:t>
                      </a:r>
                    </a:p>
                    <a:p>
                      <a:pPr algn="ctr"/>
                      <a:r>
                        <a:rPr lang="en-US" baseline="0" dirty="0"/>
                        <a:t>back to back, one in front/ behind the other</a:t>
                      </a:r>
                    </a:p>
                    <a:p>
                      <a:pPr algn="ctr"/>
                      <a:r>
                        <a:rPr lang="en-US" baseline="0" dirty="0"/>
                        <a:t>away from/ far</a:t>
                      </a:r>
                    </a:p>
                    <a:p>
                      <a:pPr algn="ctr"/>
                      <a:r>
                        <a:rPr lang="en-US" baseline="0" dirty="0"/>
                        <a:t>close to/ near</a:t>
                      </a:r>
                    </a:p>
                    <a:p>
                      <a:pPr algn="ctr"/>
                      <a:r>
                        <a:rPr lang="en-US" baseline="0" dirty="0"/>
                        <a:t>In contact/ touching</a:t>
                      </a:r>
                      <a:endParaRPr lang="en-US" dirty="0"/>
                    </a:p>
                  </a:txBody>
                  <a:tcPr anchor="ctr"/>
                </a:tc>
                <a:extLst>
                  <a:ext uri="{0D108BD9-81ED-4DB2-BD59-A6C34878D82A}">
                    <a16:rowId xmlns:a16="http://schemas.microsoft.com/office/drawing/2014/main" val="10000"/>
                  </a:ext>
                </a:extLst>
              </a:tr>
              <a:tr h="3053167">
                <a:tc>
                  <a:txBody>
                    <a:bodyPr/>
                    <a:lstStyle/>
                    <a:p>
                      <a:pPr algn="ctr"/>
                      <a:r>
                        <a:rPr lang="en-US" b="1" u="sng" dirty="0"/>
                        <a:t>Name a spatial</a:t>
                      </a:r>
                      <a:r>
                        <a:rPr lang="en-US" b="1" u="sng" baseline="0" dirty="0"/>
                        <a:t> arrangement that can be used with a partner</a:t>
                      </a:r>
                    </a:p>
                    <a:p>
                      <a:pPr algn="ctr"/>
                      <a:r>
                        <a:rPr lang="en-US" baseline="0" dirty="0"/>
                        <a:t>Side by side</a:t>
                      </a:r>
                    </a:p>
                    <a:p>
                      <a:pPr algn="ctr"/>
                      <a:r>
                        <a:rPr lang="en-US" baseline="0" dirty="0"/>
                        <a:t>face to face</a:t>
                      </a:r>
                    </a:p>
                    <a:p>
                      <a:pPr algn="ctr"/>
                      <a:r>
                        <a:rPr lang="en-US" baseline="0" dirty="0"/>
                        <a:t>back to back, one in front/ behind the other</a:t>
                      </a:r>
                    </a:p>
                    <a:p>
                      <a:pPr algn="ctr"/>
                      <a:r>
                        <a:rPr lang="en-US" baseline="0" dirty="0"/>
                        <a:t>away from/ far</a:t>
                      </a:r>
                    </a:p>
                    <a:p>
                      <a:pPr algn="ctr"/>
                      <a:r>
                        <a:rPr lang="en-US" baseline="0" dirty="0"/>
                        <a:t>close to/ near</a:t>
                      </a:r>
                    </a:p>
                    <a:p>
                      <a:pPr algn="ctr"/>
                      <a:r>
                        <a:rPr lang="en-US" baseline="0" dirty="0"/>
                        <a:t>In contact/ touching</a:t>
                      </a:r>
                      <a:endParaRPr lang="en-US" dirty="0"/>
                    </a:p>
                  </a:txBody>
                  <a:tcPr anchor="ctr"/>
                </a:tc>
                <a:tc>
                  <a:txBody>
                    <a:bodyPr/>
                    <a:lstStyle/>
                    <a:p>
                      <a:pPr algn="ctr"/>
                      <a:r>
                        <a:rPr lang="en-US" b="1" u="sng" dirty="0"/>
                        <a:t>Demonstrate</a:t>
                      </a:r>
                      <a:r>
                        <a:rPr lang="en-US" b="1" u="sng" baseline="0" dirty="0"/>
                        <a:t> a jump at the low level?</a:t>
                      </a:r>
                    </a:p>
                    <a:p>
                      <a:pPr algn="ctr"/>
                      <a:r>
                        <a:rPr lang="en-US" baseline="0" dirty="0"/>
                        <a:t>Any jump that answers the question</a:t>
                      </a:r>
                    </a:p>
                  </a:txBody>
                  <a:tcPr anchor="ctr"/>
                </a:tc>
                <a:tc>
                  <a:txBody>
                    <a:bodyPr/>
                    <a:lstStyle/>
                    <a:p>
                      <a:pPr algn="ctr"/>
                      <a:r>
                        <a:rPr lang="en-US" b="1" u="sng" dirty="0"/>
                        <a:t>Demonstrate</a:t>
                      </a:r>
                      <a:r>
                        <a:rPr lang="en-US" b="1" u="sng" baseline="0" dirty="0"/>
                        <a:t> a turn/ roll at a low level</a:t>
                      </a:r>
                    </a:p>
                    <a:p>
                      <a:pPr algn="ctr"/>
                      <a:r>
                        <a:rPr lang="en-US" baseline="0" dirty="0"/>
                        <a:t>Any turn/ roll that answers the question</a:t>
                      </a:r>
                      <a:endParaRPr lang="en-US" dirty="0"/>
                    </a:p>
                  </a:txBody>
                  <a:tcPr anchor="ct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767666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065069508"/>
              </p:ext>
            </p:extLst>
          </p:nvPr>
        </p:nvGraphicFramePr>
        <p:xfrm>
          <a:off x="309967" y="278967"/>
          <a:ext cx="11685720" cy="6106334"/>
        </p:xfrm>
        <a:graphic>
          <a:graphicData uri="http://schemas.openxmlformats.org/drawingml/2006/table">
            <a:tbl>
              <a:tblPr firstRow="1" bandRow="1">
                <a:tableStyleId>{5940675A-B579-460E-94D1-54222C63F5DA}</a:tableStyleId>
              </a:tblPr>
              <a:tblGrid>
                <a:gridCol w="3895240">
                  <a:extLst>
                    <a:ext uri="{9D8B030D-6E8A-4147-A177-3AD203B41FA5}">
                      <a16:colId xmlns:a16="http://schemas.microsoft.com/office/drawing/2014/main" val="20000"/>
                    </a:ext>
                  </a:extLst>
                </a:gridCol>
                <a:gridCol w="3895240">
                  <a:extLst>
                    <a:ext uri="{9D8B030D-6E8A-4147-A177-3AD203B41FA5}">
                      <a16:colId xmlns:a16="http://schemas.microsoft.com/office/drawing/2014/main" val="20001"/>
                    </a:ext>
                  </a:extLst>
                </a:gridCol>
                <a:gridCol w="3895240">
                  <a:extLst>
                    <a:ext uri="{9D8B030D-6E8A-4147-A177-3AD203B41FA5}">
                      <a16:colId xmlns:a16="http://schemas.microsoft.com/office/drawing/2014/main" val="20002"/>
                    </a:ext>
                  </a:extLst>
                </a:gridCol>
              </a:tblGrid>
              <a:tr h="3053167">
                <a:tc>
                  <a:txBody>
                    <a:bodyPr/>
                    <a:lstStyle/>
                    <a:p>
                      <a:pPr algn="ctr"/>
                      <a:r>
                        <a:rPr lang="en-US" b="1" u="sng" baseline="0" dirty="0"/>
                        <a:t>Demonstrate a stillness that is asymmetrical</a:t>
                      </a:r>
                    </a:p>
                    <a:p>
                      <a:pPr algn="ctr"/>
                      <a:r>
                        <a:rPr lang="en-US" baseline="0" dirty="0"/>
                        <a:t>Any shape that answers the question</a:t>
                      </a:r>
                    </a:p>
                    <a:p>
                      <a:pPr algn="ctr"/>
                      <a:endParaRPr lang="en-US" dirty="0"/>
                    </a:p>
                  </a:txBody>
                  <a:tcPr anchor="ctr"/>
                </a:tc>
                <a:tc>
                  <a:txBody>
                    <a:bodyPr/>
                    <a:lstStyle/>
                    <a:p>
                      <a:pPr algn="ctr"/>
                      <a:r>
                        <a:rPr lang="en-US" b="1" u="sng" dirty="0"/>
                        <a:t>Demonstrate a travel</a:t>
                      </a:r>
                      <a:r>
                        <a:rPr lang="en-US" b="1" u="sng" baseline="0" dirty="0"/>
                        <a:t> that you can do at all three speeds (slow, medium, fast)</a:t>
                      </a:r>
                    </a:p>
                    <a:p>
                      <a:pPr algn="ctr"/>
                      <a:r>
                        <a:rPr lang="en-US" baseline="0" dirty="0"/>
                        <a:t>Any travel that answers the question</a:t>
                      </a:r>
                      <a:endParaRPr lang="en-US" dirty="0"/>
                    </a:p>
                  </a:txBody>
                  <a:tcPr anchor="ctr"/>
                </a:tc>
                <a:tc>
                  <a:txBody>
                    <a:bodyPr/>
                    <a:lstStyle/>
                    <a:p>
                      <a:pPr algn="ctr"/>
                      <a:r>
                        <a:rPr lang="en-US" b="1" u="sng" baseline="0" dirty="0"/>
                        <a:t>Demonstrate an action that flows out of a half turn jump</a:t>
                      </a:r>
                    </a:p>
                    <a:p>
                      <a:pPr algn="ctr"/>
                      <a:r>
                        <a:rPr lang="en-US" baseline="0" dirty="0"/>
                        <a:t>Any movement that answers the question – they may perform stillness/ travel/ turn</a:t>
                      </a:r>
                      <a:endParaRPr lang="en-US" dirty="0"/>
                    </a:p>
                  </a:txBody>
                  <a:tcPr anchor="ctr"/>
                </a:tc>
                <a:extLst>
                  <a:ext uri="{0D108BD9-81ED-4DB2-BD59-A6C34878D82A}">
                    <a16:rowId xmlns:a16="http://schemas.microsoft.com/office/drawing/2014/main" val="10000"/>
                  </a:ext>
                </a:extLst>
              </a:tr>
              <a:tr h="3053167">
                <a:tc>
                  <a:txBody>
                    <a:bodyPr/>
                    <a:lstStyle/>
                    <a:p>
                      <a:pPr algn="ctr"/>
                      <a:r>
                        <a:rPr lang="en-US" b="1" u="sng" dirty="0"/>
                        <a:t>Demonstrate a</a:t>
                      </a:r>
                      <a:r>
                        <a:rPr lang="en-US" b="1" u="sng" baseline="0" dirty="0"/>
                        <a:t> travel using your hands that you can perform forwards, backwards sideways and diagonal</a:t>
                      </a:r>
                    </a:p>
                    <a:p>
                      <a:pPr algn="ctr"/>
                      <a:r>
                        <a:rPr lang="en-US" baseline="0" dirty="0"/>
                        <a:t>Any travel that answer</a:t>
                      </a:r>
                      <a:endParaRPr lang="en-US" dirty="0"/>
                    </a:p>
                  </a:txBody>
                  <a:tcPr anchor="ctr"/>
                </a:tc>
                <a:tc>
                  <a:txBody>
                    <a:bodyPr/>
                    <a:lstStyle/>
                    <a:p>
                      <a:pPr algn="ctr"/>
                      <a:r>
                        <a:rPr lang="en-US" b="1" u="sng" dirty="0"/>
                        <a:t>Demonstrate</a:t>
                      </a:r>
                      <a:r>
                        <a:rPr lang="en-US" b="1" u="sng" baseline="0" dirty="0"/>
                        <a:t> a travelling foot pattern that is accelerating?</a:t>
                      </a:r>
                    </a:p>
                    <a:p>
                      <a:pPr algn="ctr"/>
                      <a:r>
                        <a:rPr lang="en-US" baseline="0" dirty="0"/>
                        <a:t>Any travel that answers the question</a:t>
                      </a:r>
                    </a:p>
                  </a:txBody>
                  <a:tcPr anchor="ctr"/>
                </a:tc>
                <a:tc>
                  <a:txBody>
                    <a:bodyPr/>
                    <a:lstStyle/>
                    <a:p>
                      <a:pPr algn="ctr"/>
                      <a:r>
                        <a:rPr lang="en-US" b="1" u="sng" dirty="0"/>
                        <a:t>Demonstrate</a:t>
                      </a:r>
                      <a:r>
                        <a:rPr lang="en-US" b="1" u="sng" baseline="0" dirty="0"/>
                        <a:t> travel that you can perform along a curved pathway</a:t>
                      </a:r>
                    </a:p>
                    <a:p>
                      <a:pPr algn="ctr"/>
                      <a:r>
                        <a:rPr lang="en-US" baseline="0" dirty="0"/>
                        <a:t>Any travel that answers the question</a:t>
                      </a:r>
                      <a:endParaRPr lang="en-US" dirty="0"/>
                    </a:p>
                  </a:txBody>
                  <a:tcPr anchor="ct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496193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2387633899"/>
              </p:ext>
            </p:extLst>
          </p:nvPr>
        </p:nvGraphicFramePr>
        <p:xfrm>
          <a:off x="309967" y="278967"/>
          <a:ext cx="11685720" cy="6106334"/>
        </p:xfrm>
        <a:graphic>
          <a:graphicData uri="http://schemas.openxmlformats.org/drawingml/2006/table">
            <a:tbl>
              <a:tblPr firstRow="1" bandRow="1">
                <a:tableStyleId>{5940675A-B579-460E-94D1-54222C63F5DA}</a:tableStyleId>
              </a:tblPr>
              <a:tblGrid>
                <a:gridCol w="3895240">
                  <a:extLst>
                    <a:ext uri="{9D8B030D-6E8A-4147-A177-3AD203B41FA5}">
                      <a16:colId xmlns:a16="http://schemas.microsoft.com/office/drawing/2014/main" val="20000"/>
                    </a:ext>
                  </a:extLst>
                </a:gridCol>
                <a:gridCol w="3895240">
                  <a:extLst>
                    <a:ext uri="{9D8B030D-6E8A-4147-A177-3AD203B41FA5}">
                      <a16:colId xmlns:a16="http://schemas.microsoft.com/office/drawing/2014/main" val="20001"/>
                    </a:ext>
                  </a:extLst>
                </a:gridCol>
                <a:gridCol w="3895240">
                  <a:extLst>
                    <a:ext uri="{9D8B030D-6E8A-4147-A177-3AD203B41FA5}">
                      <a16:colId xmlns:a16="http://schemas.microsoft.com/office/drawing/2014/main" val="20002"/>
                    </a:ext>
                  </a:extLst>
                </a:gridCol>
              </a:tblGrid>
              <a:tr h="3053167">
                <a:tc>
                  <a:txBody>
                    <a:bodyPr/>
                    <a:lstStyle/>
                    <a:p>
                      <a:pPr algn="ctr"/>
                      <a:r>
                        <a:rPr lang="en-US" b="1" u="sng" baseline="0" dirty="0"/>
                        <a:t>Demonstrate a turn action that you can do along a curve pathway</a:t>
                      </a:r>
                    </a:p>
                    <a:p>
                      <a:pPr algn="ctr"/>
                      <a:r>
                        <a:rPr lang="en-US" baseline="0" dirty="0"/>
                        <a:t>Any turn that answers the question</a:t>
                      </a:r>
                    </a:p>
                    <a:p>
                      <a:pPr algn="ctr"/>
                      <a:endParaRPr lang="en-US" dirty="0"/>
                    </a:p>
                  </a:txBody>
                  <a:tcPr anchor="ctr"/>
                </a:tc>
                <a:tc>
                  <a:txBody>
                    <a:bodyPr/>
                    <a:lstStyle/>
                    <a:p>
                      <a:pPr algn="ctr"/>
                      <a:r>
                        <a:rPr lang="en-US" b="1" u="sng" dirty="0"/>
                        <a:t>Demonstrate three different</a:t>
                      </a:r>
                      <a:r>
                        <a:rPr lang="en-US" b="1" u="sng" baseline="0" dirty="0"/>
                        <a:t> types of turn</a:t>
                      </a:r>
                    </a:p>
                    <a:p>
                      <a:pPr algn="ctr"/>
                      <a:r>
                        <a:rPr lang="en-US" baseline="0" dirty="0"/>
                        <a:t>Rolling, spinning and wheeling</a:t>
                      </a:r>
                      <a:endParaRPr lang="en-US" dirty="0"/>
                    </a:p>
                  </a:txBody>
                  <a:tcPr anchor="ctr"/>
                </a:tc>
                <a:tc>
                  <a:txBody>
                    <a:bodyPr/>
                    <a:lstStyle/>
                    <a:p>
                      <a:pPr algn="ctr"/>
                      <a:r>
                        <a:rPr lang="en-US" b="1" u="sng" baseline="0" dirty="0"/>
                        <a:t>Demonstrate an action that flows out low level roll</a:t>
                      </a:r>
                    </a:p>
                    <a:p>
                      <a:pPr algn="ctr"/>
                      <a:r>
                        <a:rPr lang="en-US" baseline="0" dirty="0"/>
                        <a:t>Any movement that answers the question – they may perform stillness/ travel/ turn</a:t>
                      </a:r>
                      <a:endParaRPr lang="en-US" dirty="0"/>
                    </a:p>
                  </a:txBody>
                  <a:tcPr anchor="ctr"/>
                </a:tc>
                <a:extLst>
                  <a:ext uri="{0D108BD9-81ED-4DB2-BD59-A6C34878D82A}">
                    <a16:rowId xmlns:a16="http://schemas.microsoft.com/office/drawing/2014/main" val="10000"/>
                  </a:ext>
                </a:extLst>
              </a:tr>
              <a:tr h="3053167">
                <a:tc>
                  <a:txBody>
                    <a:bodyPr/>
                    <a:lstStyle/>
                    <a:p>
                      <a:pPr algn="ctr"/>
                      <a:r>
                        <a:rPr lang="en-US" b="1" u="sng" dirty="0"/>
                        <a:t>Describe what a performance would look</a:t>
                      </a:r>
                      <a:r>
                        <a:rPr lang="en-US" b="1" u="sng" baseline="0" dirty="0"/>
                        <a:t> like if it had very good synchronization</a:t>
                      </a:r>
                    </a:p>
                    <a:p>
                      <a:pPr algn="ctr"/>
                      <a:r>
                        <a:rPr lang="en-US" baseline="0" dirty="0"/>
                        <a:t>Where partners are moving at similar times or get to a space at the same time (also landing at the same time, jumping at the same time </a:t>
                      </a:r>
                      <a:r>
                        <a:rPr lang="en-US" baseline="0" dirty="0" err="1"/>
                        <a:t>etc</a:t>
                      </a:r>
                      <a:r>
                        <a:rPr lang="en-US" baseline="0" dirty="0"/>
                        <a:t>)</a:t>
                      </a:r>
                      <a:endParaRPr lang="en-US" dirty="0"/>
                    </a:p>
                  </a:txBody>
                  <a:tcPr anchor="ctr"/>
                </a:tc>
                <a:tc>
                  <a:txBody>
                    <a:bodyPr/>
                    <a:lstStyle/>
                    <a:p>
                      <a:pPr algn="ctr"/>
                      <a:r>
                        <a:rPr lang="en-US" b="1" u="sng" dirty="0"/>
                        <a:t>Describe what a performance would look</a:t>
                      </a:r>
                      <a:r>
                        <a:rPr lang="en-US" b="1" u="sng" baseline="0" dirty="0"/>
                        <a:t> like if it had very good tension and control</a:t>
                      </a:r>
                    </a:p>
                    <a:p>
                      <a:pPr algn="ctr"/>
                      <a:r>
                        <a:rPr lang="en-US" baseline="0" dirty="0"/>
                        <a:t>The performer(s) would be performing actions without falling over or wobbling. </a:t>
                      </a:r>
                    </a:p>
                  </a:txBody>
                  <a:tcPr anchor="ctr"/>
                </a:tc>
                <a:tc>
                  <a:txBody>
                    <a:bodyPr/>
                    <a:lstStyle/>
                    <a:p>
                      <a:pPr algn="ctr"/>
                      <a:r>
                        <a:rPr lang="en-US" b="1" u="sng" dirty="0"/>
                        <a:t>Describe what a performance would look</a:t>
                      </a:r>
                      <a:r>
                        <a:rPr lang="en-US" b="1" u="sng" baseline="0" dirty="0"/>
                        <a:t> like if it had very good flow or fluency</a:t>
                      </a:r>
                    </a:p>
                    <a:p>
                      <a:pPr algn="ctr"/>
                      <a:r>
                        <a:rPr lang="en-US" baseline="0" dirty="0"/>
                        <a:t>The performers would be moving from one action to another with out breaks or interruptions. The whole sequence seems to move between action seamlessly</a:t>
                      </a:r>
                      <a:endParaRPr lang="en-US" dirty="0"/>
                    </a:p>
                  </a:txBody>
                  <a:tcPr anchor="ct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7062247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2158445279"/>
              </p:ext>
            </p:extLst>
          </p:nvPr>
        </p:nvGraphicFramePr>
        <p:xfrm>
          <a:off x="309967" y="278967"/>
          <a:ext cx="11685720" cy="6106334"/>
        </p:xfrm>
        <a:graphic>
          <a:graphicData uri="http://schemas.openxmlformats.org/drawingml/2006/table">
            <a:tbl>
              <a:tblPr firstRow="1" bandRow="1">
                <a:tableStyleId>{5940675A-B579-460E-94D1-54222C63F5DA}</a:tableStyleId>
              </a:tblPr>
              <a:tblGrid>
                <a:gridCol w="3895240">
                  <a:extLst>
                    <a:ext uri="{9D8B030D-6E8A-4147-A177-3AD203B41FA5}">
                      <a16:colId xmlns:a16="http://schemas.microsoft.com/office/drawing/2014/main" val="20000"/>
                    </a:ext>
                  </a:extLst>
                </a:gridCol>
                <a:gridCol w="3895240">
                  <a:extLst>
                    <a:ext uri="{9D8B030D-6E8A-4147-A177-3AD203B41FA5}">
                      <a16:colId xmlns:a16="http://schemas.microsoft.com/office/drawing/2014/main" val="20001"/>
                    </a:ext>
                  </a:extLst>
                </a:gridCol>
                <a:gridCol w="3895240">
                  <a:extLst>
                    <a:ext uri="{9D8B030D-6E8A-4147-A177-3AD203B41FA5}">
                      <a16:colId xmlns:a16="http://schemas.microsoft.com/office/drawing/2014/main" val="20002"/>
                    </a:ext>
                  </a:extLst>
                </a:gridCol>
              </a:tblGrid>
              <a:tr h="3053167">
                <a:tc>
                  <a:txBody>
                    <a:bodyPr/>
                    <a:lstStyle/>
                    <a:p>
                      <a:pPr algn="ctr"/>
                      <a:r>
                        <a:rPr lang="en-US" b="1" u="sng" baseline="0" dirty="0"/>
                        <a:t>Perform a counter balance stillness with me</a:t>
                      </a:r>
                    </a:p>
                    <a:p>
                      <a:pPr algn="ctr"/>
                      <a:r>
                        <a:rPr lang="en-US" baseline="0" dirty="0"/>
                        <a:t>Any stillness that answers the question</a:t>
                      </a:r>
                    </a:p>
                    <a:p>
                      <a:pPr algn="ctr"/>
                      <a:endParaRPr lang="en-US" dirty="0"/>
                    </a:p>
                  </a:txBody>
                  <a:tcPr anchor="ctr"/>
                </a:tc>
                <a:tc>
                  <a:txBody>
                    <a:bodyPr/>
                    <a:lstStyle/>
                    <a:p>
                      <a:pPr algn="ctr"/>
                      <a:endParaRPr lang="en-US" dirty="0"/>
                    </a:p>
                  </a:txBody>
                  <a:tcPr anchor="ctr"/>
                </a:tc>
                <a:tc>
                  <a:txBody>
                    <a:bodyPr/>
                    <a:lstStyle/>
                    <a:p>
                      <a:pPr algn="ctr"/>
                      <a:endParaRPr lang="en-US" dirty="0"/>
                    </a:p>
                  </a:txBody>
                  <a:tcPr anchor="ctr"/>
                </a:tc>
                <a:extLst>
                  <a:ext uri="{0D108BD9-81ED-4DB2-BD59-A6C34878D82A}">
                    <a16:rowId xmlns:a16="http://schemas.microsoft.com/office/drawing/2014/main" val="10000"/>
                  </a:ext>
                </a:extLst>
              </a:tr>
              <a:tr h="3053167">
                <a:tc>
                  <a:txBody>
                    <a:bodyPr/>
                    <a:lstStyle/>
                    <a:p>
                      <a:pPr algn="ctr"/>
                      <a:r>
                        <a:rPr lang="en-US" b="1" u="sng" dirty="0"/>
                        <a:t>Perform a counter tension stillness with me</a:t>
                      </a:r>
                      <a:endParaRPr lang="en-US" b="1" u="sng" baseline="0" dirty="0"/>
                    </a:p>
                    <a:p>
                      <a:pPr algn="ctr"/>
                      <a:r>
                        <a:rPr lang="en-US" baseline="0" dirty="0"/>
                        <a:t>Any stillness that answers the question</a:t>
                      </a:r>
                      <a:endParaRPr lang="en-US" dirty="0"/>
                    </a:p>
                  </a:txBody>
                  <a:tcPr anchor="ctr"/>
                </a:tc>
                <a:tc>
                  <a:txBody>
                    <a:bodyPr/>
                    <a:lstStyle/>
                    <a:p>
                      <a:pPr algn="ctr"/>
                      <a:endParaRPr lang="en-US" baseline="0" dirty="0"/>
                    </a:p>
                  </a:txBody>
                  <a:tcPr anchor="ctr"/>
                </a:tc>
                <a:tc>
                  <a:txBody>
                    <a:bodyPr/>
                    <a:lstStyle/>
                    <a:p>
                      <a:pPr algn="ctr"/>
                      <a:endParaRPr lang="en-US" dirty="0"/>
                    </a:p>
                  </a:txBody>
                  <a:tcPr anchor="ct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9446468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192</TotalTime>
  <Words>884</Words>
  <Application>Microsoft Office PowerPoint</Application>
  <PresentationFormat>Widescreen</PresentationFormat>
  <Paragraphs>106</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Kate Piper (1402312)</dc:creator>
  <cp:lastModifiedBy>Kate Piper</cp:lastModifiedBy>
  <cp:revision>31</cp:revision>
  <cp:lastPrinted>2018-11-19T10:46:16Z</cp:lastPrinted>
  <dcterms:created xsi:type="dcterms:W3CDTF">2018-01-17T19:21:51Z</dcterms:created>
  <dcterms:modified xsi:type="dcterms:W3CDTF">2021-03-09T20:33:10Z</dcterms:modified>
</cp:coreProperties>
</file>