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69" r:id="rId3"/>
    <p:sldId id="281" r:id="rId4"/>
    <p:sldId id="263" r:id="rId5"/>
    <p:sldId id="282" r:id="rId6"/>
    <p:sldId id="270" r:id="rId7"/>
    <p:sldId id="274" r:id="rId8"/>
    <p:sldId id="271" r:id="rId9"/>
    <p:sldId id="272" r:id="rId10"/>
    <p:sldId id="273" r:id="rId11"/>
    <p:sldId id="277" r:id="rId12"/>
    <p:sldId id="275" r:id="rId13"/>
    <p:sldId id="276" r:id="rId14"/>
    <p:sldId id="278" r:id="rId15"/>
    <p:sldId id="279" r:id="rId16"/>
    <p:sldId id="265" r:id="rId17"/>
    <p:sldId id="264" r:id="rId18"/>
    <p:sldId id="280" r:id="rId19"/>
    <p:sldId id="257" r:id="rId20"/>
    <p:sldId id="268" r:id="rId2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1440" tIns="45720" rIns="91440" bIns="45720" rtlCol="0"/>
          <a:lstStyle>
            <a:lvl1pPr algn="r">
              <a:defRPr sz="1200"/>
            </a:lvl1pPr>
          </a:lstStyle>
          <a:p>
            <a:fld id="{6BBA4EFD-0C88-432B-995C-D27C8A1241A8}" type="datetimeFigureOut">
              <a:rPr lang="en-GB" smtClean="0"/>
              <a:pPr/>
              <a:t>05/11/2018</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88712"/>
          </a:xfrm>
          <a:prstGeom prst="rect">
            <a:avLst/>
          </a:prstGeom>
        </p:spPr>
        <p:txBody>
          <a:bodyPr vert="horz" lIns="91440" tIns="45720" rIns="91440" bIns="45720" rtlCol="0" anchor="b"/>
          <a:lstStyle>
            <a:lvl1pPr algn="r">
              <a:defRPr sz="1200"/>
            </a:lvl1pPr>
          </a:lstStyle>
          <a:p>
            <a:fld id="{B939527B-C9DB-4C2B-B906-B85C54C32448}" type="slidenum">
              <a:rPr lang="en-GB" smtClean="0"/>
              <a:pPr/>
              <a:t>‹#›</a:t>
            </a:fld>
            <a:endParaRPr lang="en-GB"/>
          </a:p>
        </p:txBody>
      </p:sp>
    </p:spTree>
    <p:extLst>
      <p:ext uri="{BB962C8B-B14F-4D97-AF65-F5344CB8AC3E}">
        <p14:creationId xmlns:p14="http://schemas.microsoft.com/office/powerpoint/2010/main" xmlns="" val="1169445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39527B-C9DB-4C2B-B906-B85C54C32448}" type="slidenum">
              <a:rPr lang="en-GB" smtClean="0"/>
              <a:pPr/>
              <a:t>17</a:t>
            </a:fld>
            <a:endParaRPr lang="en-GB"/>
          </a:p>
        </p:txBody>
      </p:sp>
    </p:spTree>
    <p:extLst>
      <p:ext uri="{BB962C8B-B14F-4D97-AF65-F5344CB8AC3E}">
        <p14:creationId xmlns:p14="http://schemas.microsoft.com/office/powerpoint/2010/main" xmlns="" val="2841329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EAACC73-CCD6-4A08-B780-7D76059FF6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EAACC73-CCD6-4A08-B780-7D76059FF647}"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FCF24C0-551C-4BA9-9122-B883D6C9F435}" type="datetimeFigureOut">
              <a:rPr lang="en-GB" smtClean="0"/>
              <a:pPr/>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AACC73-CCD6-4A08-B780-7D76059FF64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FCF24C0-551C-4BA9-9122-B883D6C9F435}" type="datetimeFigureOut">
              <a:rPr lang="en-GB" smtClean="0"/>
              <a:pPr/>
              <a:t>05/11/2018</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AACC73-CCD6-4A08-B780-7D76059FF647}"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geological%20structures%20of%20greece&amp;source=images&amp;cd=&amp;cad=rja&amp;docid=Xt5P71gLTJAEqM&amp;tbnid=1OCA6x9Yvez3vM:&amp;ved=0CAUQjRw&amp;url=https://www.facebook.com/TheMineReports?ref=stream&amp;ei=xSj5UbO6DaOY0AXl34Fw&amp;bvm=bv.49967636,d.d2k&amp;psig=AFQjCNEFqqhVvPfHttB95T-XUlkRwnPCTA&amp;ust=137536977479463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source=images&amp;cd=&amp;cad=rja&amp;uact=8&amp;ved=&amp;url=http://www.geologyin.com/2015/02/rock-deformation-causes-and-types.html&amp;psig=AFQjCNGNrWgF6qyWcdZrEIqVetuZuGl60g&amp;ust=1445598986957082"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http://www.google.co.uk/url?sa=i&amp;rct=j&amp;q=&amp;esrc=s&amp;frm=1&amp;source=images&amp;cd=&amp;cad=rja&amp;docid=cG7-Jz1tVZfnsM&amp;tbnid=-Hd2cis1e5nfqM:&amp;ved=0CAUQjRw&amp;url=http://oedg.niu.edu/GVFT/Goblin_Valley_State_Park/links/san_rafael_henry_mts.htm&amp;ei=CdkdUvDBKcG00QWrwYHwBA&amp;bvm=bv.51156542,d.d2k&amp;psig=AFQjCNGCoObdmSlT6hVWEeFeV2StQa6vqQ&amp;ust=1377774202353182" TargetMode="External"/><Relationship Id="rId1" Type="http://schemas.openxmlformats.org/officeDocument/2006/relationships/slideLayout" Target="../slideLayouts/slideLayout7.xml"/><Relationship Id="rId6" Type="http://schemas.openxmlformats.org/officeDocument/2006/relationships/image" Target="../media/image9.gif"/><Relationship Id="rId5" Type="http://schemas.openxmlformats.org/officeDocument/2006/relationships/hyperlink" Target="http://www.google.co.uk/url?sa=i&amp;rct=j&amp;q=&amp;esrc=s&amp;frm=1&amp;source=images&amp;cd=&amp;cad=rja&amp;docid=Y8je30cYTPi39M&amp;tbnid=sjaOkqj9oqw39M:&amp;ved=0CAUQjRw&amp;url=http://earthsci.org/education/teacher/basicgeol/deform/deform.html&amp;ei=GtodUv_NCMqJ0AWO2YGIDw&amp;psig=AFQjCNFF1lukSE4aLyNjugygg_wal_Ka5g&amp;ust=1377774450194265" TargetMode="External"/><Relationship Id="rId4" Type="http://schemas.openxmlformats.org/officeDocument/2006/relationships/image" Target="../media/image8.gif"/></Relationships>
</file>

<file path=ppt/slides/_rels/slide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www.google.co.uk/url?sa=i&amp;rct=j&amp;q=&amp;esrc=s&amp;frm=1&amp;source=images&amp;cd=&amp;cad=rja&amp;docid=66EQs95gSqtu2M&amp;tbnid=CjWaMpB6TPZNiM:&amp;ved=0CAUQjRw&amp;url=http://www.flickriver.com/photos/nikguitar/1561965140/&amp;ei=NtQUUv_bNeSm0AWOxICoCQ&amp;psig=AFQjCNGtXXXSLORNNSkbdS3uvdpgPA0Pkw&amp;ust=1377183083784375" TargetMode="External"/><Relationship Id="rId3" Type="http://schemas.openxmlformats.org/officeDocument/2006/relationships/image" Target="../media/image11.jpeg"/><Relationship Id="rId7" Type="http://schemas.openxmlformats.org/officeDocument/2006/relationships/image" Target="../media/image13.jpeg"/><Relationship Id="rId12" Type="http://schemas.openxmlformats.org/officeDocument/2006/relationships/image" Target="../media/image16.jpeg"/><Relationship Id="rId2" Type="http://schemas.openxmlformats.org/officeDocument/2006/relationships/hyperlink" Target="http://www.google.co.uk/url?sa=i&amp;rct=j&amp;q=&amp;esrc=s&amp;frm=1&amp;source=images&amp;cd=&amp;cad=rja&amp;docid=ms_Nbc2HNVGudM&amp;tbnid=squ4Ye-We5WfyM:&amp;ved=0CAUQjRw&amp;url=http://www.fas.org/irp/imint/docs/rst/Sect2/Sect2_6.html&amp;ei=ytEUUqjXJ9S10QWBmIGIDQ&amp;bvm=bv.50952593,d.d2k&amp;psig=AFQjCNHeSSX9SgVIGyQj7WUeP25g6FNIVw&amp;ust=1377182515020608"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1C198oCJwILo1M&amp;tbnid=uArAoTxBB7pCUM:&amp;ved=0CAUQjRw&amp;url=http://www.stacey.peak-media.co.uk/bude-walk/bude.htm&amp;ei=rdMUUtiaIsen0AWh1YHQDA&amp;bvm=bv.50952593,d.d2k&amp;psig=AFQjCNFsLXviuSaTU8RCyXf3VHXgVjDdfA&amp;ust=1377183018559868" TargetMode="External"/><Relationship Id="rId11" Type="http://schemas.openxmlformats.org/officeDocument/2006/relationships/image" Target="../media/image15.jpeg"/><Relationship Id="rId5" Type="http://schemas.openxmlformats.org/officeDocument/2006/relationships/image" Target="../media/image12.gif"/><Relationship Id="rId10" Type="http://schemas.openxmlformats.org/officeDocument/2006/relationships/hyperlink" Target="http://www.google.co.uk/url?sa=i&amp;rct=j&amp;q=&amp;esrc=s&amp;frm=1&amp;source=images&amp;cd=&amp;cad=rja&amp;docid=ltYh9qniStxVHM&amp;tbnid=4tC_9QqZiE7e8M:&amp;ved=0CAUQjRw&amp;url=http://letslearngeology.com/website/tag/fold/&amp;ei=JNUUUs-MO4aU0AXQ0oGYBQ&amp;psig=AFQjCNF6edZAsPltGeSrkEznYleS2RqzHQ&amp;ust=1377183260536083" TargetMode="External"/><Relationship Id="rId4" Type="http://schemas.openxmlformats.org/officeDocument/2006/relationships/hyperlink" Target="http://www.google.co.uk/url?sa=i&amp;rct=j&amp;q=&amp;esrc=s&amp;frm=1&amp;source=images&amp;cd=&amp;cad=rja&amp;docid=ilwgMZKbLI0VeM&amp;tbnid=b1Gu_S40U4G9GM:&amp;ved=0CAUQjRw&amp;url=http://www.und.nodak.edu/instruct/mineral/101intro/slides/folds/slide10.htm&amp;ei=Z9IUUsmkOKmn0AWT5IHYCw&amp;bvm=bv.50952593,d.d2k&amp;psig=AFQjCNG_cxgKjF473qoKAa3PUmirt5vRyw&amp;ust=1377182645476833" TargetMode="External"/><Relationship Id="rId9"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cjHts_IoHHVw3M&amp;tbnid=8eJcBwN4N0aY2M:&amp;ved=0CAUQjRw&amp;url=http://www.flickr.com/photos/earthwatcher/3509118827/&amp;ei=_wUeUr36NsrB0QWhj4DIAg&amp;bvm=bv.51156542,d.ZGU&amp;psig=AFQjCNHVzzLrPs_1E8CDrno4TI2HCagleQ&amp;ust=1377785718002343" TargetMode="External"/><Relationship Id="rId2" Type="http://schemas.openxmlformats.org/officeDocument/2006/relationships/image" Target="../media/image17.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4.bp.blogspot.com/-nBRpOoc8UM4/T2ua4hImh4I/AAAAAAAAADg/Dt2G8aFHVQA/s1600/2africaaaaaa.jpeg" TargetMode="External"/><Relationship Id="rId2" Type="http://schemas.openxmlformats.org/officeDocument/2006/relationships/hyperlink" Target="http://www.google.co.uk/url?sa=i&amp;rct=j&amp;q=&amp;esrc=s&amp;frm=1&amp;source=images&amp;cd=&amp;cad=rja&amp;docid=Sz8KpVJjs2ChmM&amp;tbnid=TPpC5b6cHF-t3M:&amp;ved=0CAUQjRw&amp;url=http://ajs-geo-blog.blogspot.com/2012/03/rift-valley.html&amp;ei=lfgdUoXTJ8ay0QWyjICgAg&amp;bvm=bv.51156542,d.d2k&amp;psig=AFQjCNEoL7gxZ6kQXmz-uzyOXz1T92L1RQ&amp;ust=1377782236012699" TargetMode="Externa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hyperlink" Target="http://www.google.co.uk/url?sa=i&amp;rct=j&amp;q=&amp;esrc=s&amp;frm=1&amp;source=images&amp;cd=&amp;cad=rja&amp;docid=MVzpozGhSoii1M&amp;tbnid=pSmWU0c3k2nmJM:&amp;ved=0CAUQjRw&amp;url=http://geology.com/articles/east-africa-rift.shtml&amp;ei=afkdUrneFoin0AWbhoGICA&amp;psig=AFQjCNEyHLpn2c_mHT_oZ_VTCG2yougq9w&amp;ust=1377782343634665" TargetMode="Externa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WDe0AxhjCXz8KM&amp;tbnid=bnHGmhj6YOnR-M:&amp;ved=0CAUQjRw&amp;url=http://www.christianforums.com/t7623226-28/&amp;ei=C6eMUvDGNYOh0QXhs4HgAg&amp;psig=AFQjCNHcm1G_9sbSJRUpBQlqKGnUGCBKKw&amp;ust=1385035865216749" TargetMode="External"/><Relationship Id="rId2" Type="http://schemas.openxmlformats.org/officeDocument/2006/relationships/image" Target="../media/image23.gif"/><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hyperlink" Target="http://www.google.co.uk/url?sa=i&amp;rct=j&amp;q=&amp;esrc=s&amp;frm=1&amp;source=images&amp;cd=&amp;cad=rja&amp;docid=lCoL3BAgi5cFQM&amp;tbnid=qGggrydLQzvttM:&amp;ved=0CAUQjRw&amp;url=http://www.cr.nps.gov/history/online_books/geology/publications/bul/1291/sec4.htm&amp;ei=xKiMUteMJ-eQ1AXG5YGoBA&amp;psig=AFQjCNHCBf8nSV-Ftvwh_fCRzzqaTc8T8g&amp;ust=1385036331418174" TargetMode="Externa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www.google.co.uk/url?sa=i&amp;rct=j&amp;q=vertical%20fault%20geology&amp;source=images&amp;cd=&amp;cad=rja&amp;docid=aFPTkRNJfYzUBM&amp;tbnid=0LxFn-G03gGrlM:&amp;ved=0CAUQjRw&amp;url=https://www.facebook.com/smemehran&amp;ei=fYD6UajTDOmr0gXKm4HYDA&amp;bvm=bv.50165853,d.d2k&amp;psig=AFQjCNHmkPN-6XsMZ74VqYtwiu5neOlrjw&amp;ust=1375457714585901" TargetMode="External"/><Relationship Id="rId3" Type="http://schemas.openxmlformats.org/officeDocument/2006/relationships/image" Target="../media/image26.jpeg"/><Relationship Id="rId7" Type="http://schemas.openxmlformats.org/officeDocument/2006/relationships/hyperlink" Target="http://www.google.co.uk/url?sa=i&amp;rct=j&amp;q=graben&amp;source=images&amp;cd=&amp;cad=rja&amp;docid=na_QIOG_D6yinM&amp;tbnid=tzgPfYJ5pYietM:&amp;ved=0CAUQjRw&amp;url=http://commons.wikimedia.org/wiki/File:Graben_-_Horst_-_mour%C3%A8ze_.jpg&amp;ei=iX_6UfTIIuby0gXgjoGoAw&amp;bvm=bv.50165853,d.d2k&amp;psig=AFQjCNGpgYxN7Cm8hiAVQvrdxc4uBNebcQ&amp;ust=1375457506696171" TargetMode="External"/><Relationship Id="rId12"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8.jpeg"/><Relationship Id="rId11" Type="http://schemas.openxmlformats.org/officeDocument/2006/relationships/hyperlink" Target="http://www.google.co.uk/url?sa=i&amp;rct=j&amp;q=tear+fault&amp;source=images&amp;cd=&amp;cad=rja&amp;docid=EKcCerxpOvuVTM&amp;tbnid=hJQXV7PcqXiIZM:&amp;ved=0CAUQjRw&amp;url=http://amazingdata.com/geological-faults-that-tear-the-earth-apart/&amp;ei=vX36UbGUJemn0AWopYHQAg&amp;bvm=bv.50165853,d.d2k&amp;psig=AFQjCNHwgKh6qKtG-CEnEjsKYGQgwvG0xg&amp;ust=1375457057752752" TargetMode="External"/><Relationship Id="rId5" Type="http://schemas.openxmlformats.org/officeDocument/2006/relationships/image" Target="../media/image27.jpeg"/><Relationship Id="rId10" Type="http://schemas.openxmlformats.org/officeDocument/2006/relationships/image" Target="../media/image30.jpeg"/><Relationship Id="rId4" Type="http://schemas.openxmlformats.org/officeDocument/2006/relationships/hyperlink" Target="http://www.google.co.uk/url?sa=i&amp;rct=j&amp;q=normal+fault&amp;source=images&amp;cd=&amp;cad=rja&amp;docid=bdyqpPpH8M_M8M&amp;tbnid=Y7h7AaHrkLUo5M:&amp;ved=0CAUQjRw&amp;url=http://geoscience.wisc.edu/~chuck/Classes/Mtn_and_Plates/rock_deformation.html&amp;ei=r3v6UaX0Fc2N0wX6qICICQ&amp;bvm=bv.50165853,d.d2k&amp;psig=AFQjCNGOZwEObuH-pJrPleJAe4kIo3JsGg&amp;ust=1375456422532335" TargetMode="External"/><Relationship Id="rId9" Type="http://schemas.openxmlformats.org/officeDocument/2006/relationships/image" Target="../media/image29.jpeg"/></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www.google.co.uk/url?sa=i&amp;rct=j&amp;q=&amp;esrc=s&amp;frm=1&amp;source=images&amp;cd=&amp;cad=rja&amp;docid=C1lDb10tU2pHcM&amp;tbnid=Gk3l_FiKW_H9yM:&amp;ved=0CAUQjRw&amp;url=http://drc.oberlin.edu/handle/2374.OBE/803&amp;ei=mKyMUq-kL8rX0QWetYHQDQ&amp;psig=AFQjCNErFg8PZpDdvUZvs0DgY0v2gEX2Gw&amp;ust=1385037271915102"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Sqq9wiHkWuGNbM&amp;tbnid=gWCjhVo_klbrjM:&amp;ved=0CAUQjRw&amp;url=http://www.teampech.com/adventures/past/adventures/&amp;ei=MBIfUpKWL-et0QWtiYGABw&amp;bvm=bv.51495398,d.d2k&amp;psig=AFQjCNGDm_IlR4Wgv3jUielUZwgvtcaARQ&amp;ust=1377854345835177" TargetMode="External"/><Relationship Id="rId2" Type="http://schemas.openxmlformats.org/officeDocument/2006/relationships/image" Target="../media/image33.jpe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google.co.uk/url?sa=i&amp;rct=j&amp;q=san+andreas+fault&amp;source=images&amp;cd=&amp;cad=rja&amp;docid=bjJRjP21y3wIdM&amp;tbnid=uvTbEdOKuDoLVM:&amp;ved=0CAUQjRw&amp;url=http://www.meetup.com/OurCosmos/events/116096452/&amp;ei=MPf4UfXWI6nD0QXG44CADw&amp;bvm=bv.49967636,d.d2k&amp;psig=AFQjCNHXv98NNRVPQ7sHGzjBc1VscAI6kg&amp;ust=1375357060710914" TargetMode="External"/><Relationship Id="rId1" Type="http://schemas.openxmlformats.org/officeDocument/2006/relationships/slideLayout" Target="../slideLayouts/slideLayout7.xml"/><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pic>
        <p:nvPicPr>
          <p:cNvPr id="2050" name="Picture 2" descr="https://fbcdn-sphotos-h-a.akamaihd.net/hphotos-ak-prn2/p480x480/960087_639892362706723_538466931_n.jp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987" y="17240"/>
            <a:ext cx="9121013" cy="684076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Rectangle 5"/>
          <p:cNvSpPr/>
          <p:nvPr/>
        </p:nvSpPr>
        <p:spPr>
          <a:xfrm>
            <a:off x="2843808" y="4365104"/>
            <a:ext cx="6139763" cy="1200329"/>
          </a:xfrm>
          <a:prstGeom prst="rect">
            <a:avLst/>
          </a:prstGeom>
        </p:spPr>
        <p:txBody>
          <a:bodyPr wrap="square">
            <a:spAutoFit/>
          </a:bodyPr>
          <a:lstStyle/>
          <a:p>
            <a:pPr algn="r"/>
            <a:r>
              <a:rPr lang="en-US" b="1" dirty="0" smtClean="0"/>
              <a:t>Faculty of Architecture, Computing and Engineering</a:t>
            </a:r>
          </a:p>
          <a:p>
            <a:pPr algn="r"/>
            <a:r>
              <a:rPr lang="en-US" b="1" dirty="0" smtClean="0"/>
              <a:t>School of The Built and Natural Environments</a:t>
            </a:r>
            <a:endParaRPr lang="en-GB" dirty="0" smtClean="0"/>
          </a:p>
          <a:p>
            <a:pPr algn="r"/>
            <a:r>
              <a:rPr lang="en-US" b="1" dirty="0" smtClean="0">
                <a:latin typeface="Lucida Sans Unicode" pitchFamily="34" charset="0"/>
                <a:cs typeface="Lucida Sans Unicode" pitchFamily="34" charset="0"/>
              </a:rPr>
              <a:t>Allan Nantel</a:t>
            </a:r>
          </a:p>
          <a:p>
            <a:pPr algn="r"/>
            <a:r>
              <a:rPr lang="en-US" b="1" dirty="0" smtClean="0">
                <a:latin typeface="Lucida Sans Unicode" pitchFamily="34" charset="0"/>
                <a:cs typeface="Lucida Sans Unicode" pitchFamily="34" charset="0"/>
              </a:rPr>
              <a:t>September 2018</a:t>
            </a:r>
            <a:endParaRPr lang="en-US" dirty="0">
              <a:latin typeface="Lucida Sans Unicode" pitchFamily="34" charset="0"/>
              <a:cs typeface="Lucida Sans Unicode" pitchFamily="34" charset="0"/>
            </a:endParaRPr>
          </a:p>
        </p:txBody>
      </p:sp>
      <p:sp>
        <p:nvSpPr>
          <p:cNvPr id="2" name="Title 1"/>
          <p:cNvSpPr>
            <a:spLocks noGrp="1"/>
          </p:cNvSpPr>
          <p:nvPr>
            <p:ph type="ctrTitle"/>
          </p:nvPr>
        </p:nvSpPr>
        <p:spPr/>
        <p:txBody>
          <a:bodyPr/>
          <a:lstStyle/>
          <a:p>
            <a:r>
              <a:rPr lang="en-GB" dirty="0" smtClean="0">
                <a:solidFill>
                  <a:schemeClr val="tx1"/>
                </a:solidFill>
              </a:rPr>
              <a:t>GEOLOGICAL STRUCTURES</a:t>
            </a:r>
            <a:endParaRPr lang="en-GB" dirty="0">
              <a:solidFill>
                <a:schemeClr val="tx1"/>
              </a:solidFill>
            </a:endParaRPr>
          </a:p>
        </p:txBody>
      </p:sp>
      <p:sp>
        <p:nvSpPr>
          <p:cNvPr id="5" name="Rectangle 4"/>
          <p:cNvSpPr/>
          <p:nvPr/>
        </p:nvSpPr>
        <p:spPr>
          <a:xfrm>
            <a:off x="395536" y="676537"/>
            <a:ext cx="3290901" cy="369332"/>
          </a:xfrm>
          <a:prstGeom prst="rect">
            <a:avLst/>
          </a:prstGeom>
        </p:spPr>
        <p:txBody>
          <a:bodyPr wrap="none">
            <a:spAutoFit/>
          </a:bodyPr>
          <a:lstStyle/>
          <a:p>
            <a:r>
              <a:rPr lang="en-GB" b="1" dirty="0" smtClean="0"/>
              <a:t>GEOLOGY AND SOIL MECHANICS</a:t>
            </a:r>
            <a:endParaRPr lang="en-GB" b="1" dirty="0"/>
          </a:p>
        </p:txBody>
      </p:sp>
    </p:spTree>
    <p:extLst>
      <p:ext uri="{BB962C8B-B14F-4D97-AF65-F5344CB8AC3E}">
        <p14:creationId xmlns:p14="http://schemas.microsoft.com/office/powerpoint/2010/main" xmlns="" val="14901833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6552728" cy="564672"/>
          </a:xfrm>
          <a:solidFill>
            <a:schemeClr val="bg1">
              <a:lumMod val="95000"/>
            </a:schemeClr>
          </a:solidFill>
        </p:spPr>
        <p:txBody>
          <a:bodyPr>
            <a:noAutofit/>
          </a:bodyPr>
          <a:lstStyle/>
          <a:p>
            <a:r>
              <a:rPr lang="en-GB" sz="3200" b="1" dirty="0" smtClean="0">
                <a:solidFill>
                  <a:srgbClr val="0070C0"/>
                </a:solidFill>
              </a:rPr>
              <a:t>Deformation – Brittle and ductile</a:t>
            </a:r>
            <a:endParaRPr lang="en-GB" sz="3200" b="1" dirty="0">
              <a:solidFill>
                <a:srgbClr val="0070C0"/>
              </a:solidFill>
            </a:endParaRPr>
          </a:p>
        </p:txBody>
      </p:sp>
      <p:sp>
        <p:nvSpPr>
          <p:cNvPr id="3" name="Content Placeholder 2"/>
          <p:cNvSpPr>
            <a:spLocks noGrp="1"/>
          </p:cNvSpPr>
          <p:nvPr>
            <p:ph idx="1"/>
          </p:nvPr>
        </p:nvSpPr>
        <p:spPr>
          <a:xfrm>
            <a:off x="467544" y="1196752"/>
            <a:ext cx="8229600" cy="2160240"/>
          </a:xfrm>
        </p:spPr>
        <p:txBody>
          <a:bodyPr>
            <a:noAutofit/>
          </a:bodyPr>
          <a:lstStyle/>
          <a:p>
            <a:pPr marL="0" indent="0" algn="just">
              <a:buNone/>
            </a:pPr>
            <a:r>
              <a:rPr lang="en-GB" sz="1800" dirty="0" smtClean="0"/>
              <a:t>Similar to metals, rocks show initial </a:t>
            </a:r>
            <a:r>
              <a:rPr lang="en-GB" sz="1800" b="1" dirty="0">
                <a:solidFill>
                  <a:srgbClr val="0070C0"/>
                </a:solidFill>
              </a:rPr>
              <a:t>E</a:t>
            </a:r>
            <a:r>
              <a:rPr lang="en-GB" sz="1800" b="1" dirty="0" smtClean="0">
                <a:solidFill>
                  <a:srgbClr val="0070C0"/>
                </a:solidFill>
              </a:rPr>
              <a:t>lastic </a:t>
            </a:r>
            <a:r>
              <a:rPr lang="en-GB" sz="1800" b="1" dirty="0">
                <a:solidFill>
                  <a:srgbClr val="0070C0"/>
                </a:solidFill>
              </a:rPr>
              <a:t>D</a:t>
            </a:r>
            <a:r>
              <a:rPr lang="en-GB" sz="1800" b="1" dirty="0" smtClean="0">
                <a:solidFill>
                  <a:srgbClr val="0070C0"/>
                </a:solidFill>
              </a:rPr>
              <a:t>eformation</a:t>
            </a:r>
            <a:r>
              <a:rPr lang="en-GB" sz="1800" dirty="0" smtClean="0"/>
              <a:t>, which means that it will return to it’s original shape and size when stress is removed (Ductility).</a:t>
            </a:r>
          </a:p>
          <a:p>
            <a:pPr marL="0" indent="0" algn="just">
              <a:buNone/>
            </a:pPr>
            <a:endParaRPr lang="en-GB" sz="1800" dirty="0" smtClean="0"/>
          </a:p>
          <a:p>
            <a:pPr marL="0" indent="0" algn="just">
              <a:buNone/>
            </a:pPr>
            <a:r>
              <a:rPr lang="en-GB" sz="1800" dirty="0" smtClean="0"/>
              <a:t>At an elastic limit, the rock shows </a:t>
            </a:r>
            <a:r>
              <a:rPr lang="en-GB" sz="1800" b="1" dirty="0" smtClean="0">
                <a:solidFill>
                  <a:srgbClr val="0070C0"/>
                </a:solidFill>
              </a:rPr>
              <a:t>Plastic  deformation</a:t>
            </a:r>
          </a:p>
          <a:p>
            <a:pPr marL="0" indent="0" algn="just">
              <a:buNone/>
            </a:pPr>
            <a:r>
              <a:rPr lang="en-GB" sz="1800" dirty="0" smtClean="0"/>
              <a:t>and begins to ‘flow’. </a:t>
            </a:r>
          </a:p>
          <a:p>
            <a:pPr marL="0" indent="0" algn="just">
              <a:buNone/>
            </a:pPr>
            <a:endParaRPr lang="en-GB" sz="1800" dirty="0"/>
          </a:p>
          <a:p>
            <a:pPr marL="0" indent="0" algn="just">
              <a:buNone/>
            </a:pPr>
            <a:r>
              <a:rPr lang="en-GB" sz="1800" dirty="0" smtClean="0"/>
              <a:t>At this stage changes in shape become </a:t>
            </a:r>
            <a:r>
              <a:rPr lang="en-GB" sz="1800" b="1" dirty="0" smtClean="0"/>
              <a:t>permanent</a:t>
            </a:r>
            <a:r>
              <a:rPr lang="en-GB" sz="1800" dirty="0" smtClean="0"/>
              <a:t>.</a:t>
            </a:r>
          </a:p>
          <a:p>
            <a:pPr marL="0" indent="0" algn="just">
              <a:buNone/>
            </a:pPr>
            <a:endParaRPr lang="en-GB" sz="1800" b="1" dirty="0" smtClean="0">
              <a:solidFill>
                <a:srgbClr val="0070C0"/>
              </a:solidFill>
            </a:endParaRPr>
          </a:p>
          <a:p>
            <a:pPr marL="0" indent="0" algn="just">
              <a:buNone/>
            </a:pPr>
            <a:r>
              <a:rPr lang="en-GB" sz="1800" b="1" dirty="0" smtClean="0">
                <a:solidFill>
                  <a:srgbClr val="0070C0"/>
                </a:solidFill>
              </a:rPr>
              <a:t>Fracture </a:t>
            </a:r>
            <a:r>
              <a:rPr lang="en-GB" sz="1800" dirty="0" smtClean="0"/>
              <a:t>occurs when the stress is increased</a:t>
            </a:r>
          </a:p>
          <a:p>
            <a:pPr marL="0" indent="0" algn="just">
              <a:buNone/>
            </a:pPr>
            <a:r>
              <a:rPr lang="en-GB" sz="1800" dirty="0" smtClean="0"/>
              <a:t>to such an extent that the strength of the rock</a:t>
            </a:r>
          </a:p>
          <a:p>
            <a:pPr marL="0" indent="0" algn="just">
              <a:buNone/>
            </a:pPr>
            <a:r>
              <a:rPr lang="en-GB" sz="1800" dirty="0" smtClean="0"/>
              <a:t>is exceeded and it breaks.</a:t>
            </a:r>
            <a:endParaRPr lang="en-GB" sz="1800" dirty="0"/>
          </a:p>
        </p:txBody>
      </p:sp>
      <p:pic>
        <p:nvPicPr>
          <p:cNvPr id="1026" name="Picture 2" descr="http://4.bp.blogspot.com/-QczOFdnhW0o/VN-fL79T-0I/AAAAAAAAEZ8/J8lsvFls0PM/s1600/Mined%2BCandy%2Bgeology%2Bin.jp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8064" y="3909053"/>
            <a:ext cx="3846265" cy="256417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1542890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xmlns="" val="3562533577"/>
              </p:ext>
            </p:extLst>
          </p:nvPr>
        </p:nvGraphicFramePr>
        <p:xfrm>
          <a:off x="107504" y="721648"/>
          <a:ext cx="8928993" cy="6136352"/>
        </p:xfrm>
        <a:graphic>
          <a:graphicData uri="http://schemas.openxmlformats.org/drawingml/2006/table">
            <a:tbl>
              <a:tblPr firstRow="1" bandRow="1">
                <a:tableStyleId>{5C22544A-7EE6-4342-B048-85BDC9FD1C3A}</a:tableStyleId>
              </a:tblPr>
              <a:tblGrid>
                <a:gridCol w="2976331"/>
                <a:gridCol w="2976331"/>
                <a:gridCol w="2976331"/>
              </a:tblGrid>
              <a:tr h="132577">
                <a:tc>
                  <a:txBody>
                    <a:bodyPr/>
                    <a:lstStyle/>
                    <a:p>
                      <a:pPr algn="ctr"/>
                      <a:r>
                        <a:rPr lang="en-GB" dirty="0" smtClean="0"/>
                        <a:t>Factor</a:t>
                      </a:r>
                      <a:endParaRPr lang="en-GB" dirty="0"/>
                    </a:p>
                  </a:txBody>
                  <a:tcPr/>
                </a:tc>
                <a:tc>
                  <a:txBody>
                    <a:bodyPr/>
                    <a:lstStyle/>
                    <a:p>
                      <a:pPr algn="ctr"/>
                      <a:r>
                        <a:rPr lang="en-GB" dirty="0" smtClean="0"/>
                        <a:t>Description</a:t>
                      </a:r>
                      <a:endParaRPr lang="en-GB" dirty="0"/>
                    </a:p>
                  </a:txBody>
                  <a:tcPr/>
                </a:tc>
                <a:tc>
                  <a:txBody>
                    <a:bodyPr/>
                    <a:lstStyle/>
                    <a:p>
                      <a:pPr algn="ctr"/>
                      <a:r>
                        <a:rPr lang="en-GB" dirty="0" smtClean="0"/>
                        <a:t>Effects</a:t>
                      </a:r>
                      <a:endParaRPr lang="en-GB" dirty="0"/>
                    </a:p>
                  </a:txBody>
                  <a:tcPr/>
                </a:tc>
              </a:tr>
              <a:tr h="1328555">
                <a:tc>
                  <a:txBody>
                    <a:bodyPr/>
                    <a:lstStyle/>
                    <a:p>
                      <a:r>
                        <a:rPr lang="en-GB" sz="2000" b="1" dirty="0" smtClean="0"/>
                        <a:t>Temperatures</a:t>
                      </a:r>
                      <a:endParaRPr lang="en-GB" sz="2000"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Temperatures increase with depth in the crust. </a:t>
                      </a:r>
                    </a:p>
                    <a:p>
                      <a:endParaRPr lang="en-GB" sz="1400" dirty="0"/>
                    </a:p>
                  </a:txBody>
                  <a:tcPr/>
                </a:tc>
                <a:tc>
                  <a:txBody>
                    <a:bodyPr/>
                    <a:lstStyle/>
                    <a:p>
                      <a:pPr algn="just"/>
                      <a:r>
                        <a:rPr lang="en-GB" sz="1400" b="1" dirty="0" smtClean="0">
                          <a:solidFill>
                            <a:srgbClr val="0070C0"/>
                          </a:solidFill>
                        </a:rPr>
                        <a:t>At high temperatures, </a:t>
                      </a:r>
                      <a:r>
                        <a:rPr lang="en-GB" sz="1400" dirty="0" smtClean="0"/>
                        <a:t>rocks are more likely to show </a:t>
                      </a:r>
                      <a:r>
                        <a:rPr lang="en-GB" sz="1400" b="1" dirty="0" smtClean="0">
                          <a:solidFill>
                            <a:srgbClr val="0070C0"/>
                          </a:solidFill>
                        </a:rPr>
                        <a:t>ductile deformation </a:t>
                      </a:r>
                      <a:r>
                        <a:rPr lang="en-GB" sz="1400" dirty="0" smtClean="0"/>
                        <a:t>by bending or flow.</a:t>
                      </a:r>
                      <a:endParaRPr lang="en-GB" sz="1400" dirty="0"/>
                    </a:p>
                  </a:txBody>
                  <a:tcPr/>
                </a:tc>
              </a:tr>
              <a:tr h="1328555">
                <a:tc>
                  <a:txBody>
                    <a:bodyPr/>
                    <a:lstStyle/>
                    <a:p>
                      <a:r>
                        <a:rPr lang="en-GB" sz="2000" b="1" dirty="0" smtClean="0"/>
                        <a:t>Confining Stress</a:t>
                      </a:r>
                    </a:p>
                    <a:p>
                      <a:r>
                        <a:rPr lang="en-GB" sz="2000" b="1" dirty="0" smtClean="0"/>
                        <a:t>(or pressure)</a:t>
                      </a:r>
                      <a:endParaRPr lang="en-GB" sz="2000" b="1" dirty="0"/>
                    </a:p>
                  </a:txBody>
                  <a:tcPr/>
                </a:tc>
                <a:tc>
                  <a:txBody>
                    <a:bodyPr/>
                    <a:lstStyle/>
                    <a:p>
                      <a:pPr algn="just"/>
                      <a:r>
                        <a:rPr lang="en-GB" sz="1400" dirty="0" smtClean="0"/>
                        <a:t>The</a:t>
                      </a:r>
                      <a:r>
                        <a:rPr lang="en-GB" sz="1400" baseline="0" dirty="0" smtClean="0"/>
                        <a:t> uniform stress in rock caused by the mass of rock lying above it.</a:t>
                      </a:r>
                      <a:endParaRPr lang="en-GB" sz="1400" dirty="0"/>
                    </a:p>
                  </a:txBody>
                  <a:tcPr/>
                </a:tc>
                <a:tc>
                  <a:txBody>
                    <a:bodyPr/>
                    <a:lstStyle/>
                    <a:p>
                      <a:pPr algn="just"/>
                      <a:r>
                        <a:rPr lang="en-GB" sz="1400" b="1" dirty="0" smtClean="0">
                          <a:solidFill>
                            <a:srgbClr val="0070C0"/>
                          </a:solidFill>
                        </a:rPr>
                        <a:t>Rocks are easier to deform near the surface where confining stresses are lower</a:t>
                      </a:r>
                      <a:r>
                        <a:rPr lang="en-GB" sz="1400" dirty="0" smtClean="0"/>
                        <a:t> than deeper</a:t>
                      </a:r>
                      <a:r>
                        <a:rPr lang="en-GB" sz="1400" baseline="0" dirty="0" smtClean="0"/>
                        <a:t> in the crust. Fracture or ductility will occur in proportion to confining stress.</a:t>
                      </a:r>
                      <a:endParaRPr lang="en-GB" sz="1400" dirty="0"/>
                    </a:p>
                  </a:txBody>
                  <a:tcPr/>
                </a:tc>
              </a:tr>
              <a:tr h="1485477">
                <a:tc>
                  <a:txBody>
                    <a:bodyPr/>
                    <a:lstStyle/>
                    <a:p>
                      <a:r>
                        <a:rPr lang="en-GB" sz="2000" b="1" dirty="0" smtClean="0"/>
                        <a:t>Time / Strain rate</a:t>
                      </a:r>
                      <a:endParaRPr lang="en-GB" sz="2000" b="1" dirty="0"/>
                    </a:p>
                  </a:txBody>
                  <a:tcPr/>
                </a:tc>
                <a:tc>
                  <a:txBody>
                    <a:bodyPr/>
                    <a:lstStyle/>
                    <a:p>
                      <a:pPr algn="just"/>
                      <a:r>
                        <a:rPr lang="en-GB" sz="1400" dirty="0" smtClean="0"/>
                        <a:t>The length of time a stress is applied. The strain rate is the rate at which a</a:t>
                      </a:r>
                      <a:r>
                        <a:rPr lang="en-GB" sz="1400" baseline="0" dirty="0" smtClean="0"/>
                        <a:t> material</a:t>
                      </a:r>
                      <a:r>
                        <a:rPr lang="en-GB" sz="1400" dirty="0" smtClean="0"/>
                        <a:t> deforms.</a:t>
                      </a:r>
                      <a:endParaRPr lang="en-GB" sz="1400" dirty="0"/>
                    </a:p>
                  </a:txBody>
                  <a:tcPr/>
                </a:tc>
                <a:tc>
                  <a:txBody>
                    <a:bodyPr/>
                    <a:lstStyle/>
                    <a:p>
                      <a:pPr algn="just"/>
                      <a:r>
                        <a:rPr lang="en-GB" sz="1400" b="1" dirty="0" smtClean="0">
                          <a:solidFill>
                            <a:srgbClr val="0070C0"/>
                          </a:solidFill>
                        </a:rPr>
                        <a:t>Some rock materials show</a:t>
                      </a:r>
                      <a:r>
                        <a:rPr lang="en-GB" sz="1400" dirty="0" smtClean="0"/>
                        <a:t> </a:t>
                      </a:r>
                      <a:r>
                        <a:rPr lang="en-GB" sz="1400" b="1" dirty="0" smtClean="0">
                          <a:solidFill>
                            <a:srgbClr val="0070C0"/>
                          </a:solidFill>
                        </a:rPr>
                        <a:t>ductility over longer periods of time</a:t>
                      </a:r>
                      <a:r>
                        <a:rPr lang="en-GB" sz="1400" dirty="0" smtClean="0"/>
                        <a:t>, but are </a:t>
                      </a:r>
                      <a:r>
                        <a:rPr lang="en-GB" sz="1400" b="1" dirty="0" smtClean="0">
                          <a:solidFill>
                            <a:srgbClr val="0070C0"/>
                          </a:solidFill>
                        </a:rPr>
                        <a:t>brittle when the same stress is applied suddenly.</a:t>
                      </a:r>
                      <a:r>
                        <a:rPr lang="en-GB" sz="1400" dirty="0" smtClean="0"/>
                        <a:t> </a:t>
                      </a:r>
                      <a:r>
                        <a:rPr lang="en-GB" sz="1400" b="1" dirty="0" smtClean="0">
                          <a:solidFill>
                            <a:srgbClr val="0070C0"/>
                          </a:solidFill>
                        </a:rPr>
                        <a:t>The lower the strain rate, the higher the chance of ductile deformation.</a:t>
                      </a:r>
                      <a:endParaRPr lang="en-GB" sz="1400" b="1" dirty="0">
                        <a:solidFill>
                          <a:srgbClr val="0070C0"/>
                        </a:solidFill>
                      </a:endParaRPr>
                    </a:p>
                  </a:txBody>
                  <a:tcPr/>
                </a:tc>
              </a:tr>
              <a:tr h="1485477">
                <a:tc>
                  <a:txBody>
                    <a:bodyPr/>
                    <a:lstStyle/>
                    <a:p>
                      <a:r>
                        <a:rPr lang="en-GB" sz="2000" b="1" dirty="0" smtClean="0"/>
                        <a:t>Composition of the rock</a:t>
                      </a:r>
                      <a:endParaRPr lang="en-GB" sz="2000" b="1" dirty="0"/>
                    </a:p>
                  </a:txBody>
                  <a:tcPr/>
                </a:tc>
                <a:tc>
                  <a:txBody>
                    <a:bodyPr/>
                    <a:lstStyle/>
                    <a:p>
                      <a:pPr algn="just"/>
                      <a:r>
                        <a:rPr lang="en-GB" sz="1400" dirty="0" smtClean="0"/>
                        <a:t>The mineral content and water content of the rock.</a:t>
                      </a:r>
                      <a:endParaRPr lang="en-GB" sz="1400" dirty="0"/>
                    </a:p>
                  </a:txBody>
                  <a:tcPr/>
                </a:tc>
                <a:tc>
                  <a:txBody>
                    <a:bodyPr/>
                    <a:lstStyle/>
                    <a:p>
                      <a:pPr algn="just"/>
                      <a:r>
                        <a:rPr lang="en-GB" sz="1400" b="1" dirty="0" smtClean="0">
                          <a:solidFill>
                            <a:srgbClr val="0070C0"/>
                          </a:solidFill>
                        </a:rPr>
                        <a:t>Mineral Content</a:t>
                      </a:r>
                      <a:r>
                        <a:rPr lang="en-GB" sz="1400" dirty="0" smtClean="0"/>
                        <a:t>…Mica and Calcite are ductile. Quartz, Olivine and garnet are brittle. </a:t>
                      </a:r>
                    </a:p>
                    <a:p>
                      <a:pPr algn="just"/>
                      <a:r>
                        <a:rPr lang="en-GB" sz="1400" b="1" dirty="0" smtClean="0">
                          <a:solidFill>
                            <a:srgbClr val="0070C0"/>
                          </a:solidFill>
                        </a:rPr>
                        <a:t>Wet rocks</a:t>
                      </a:r>
                      <a:r>
                        <a:rPr lang="en-GB" sz="1400" b="1" baseline="0" dirty="0" smtClean="0">
                          <a:solidFill>
                            <a:srgbClr val="0070C0"/>
                          </a:solidFill>
                        </a:rPr>
                        <a:t> show more ductility</a:t>
                      </a:r>
                      <a:r>
                        <a:rPr lang="en-GB" sz="1400" baseline="0" dirty="0" smtClean="0"/>
                        <a:t>, as water coating the grains will reduce friction between grains.</a:t>
                      </a:r>
                      <a:endParaRPr lang="en-GB" sz="1400" dirty="0"/>
                    </a:p>
                  </a:txBody>
                  <a:tcPr/>
                </a:tc>
              </a:tr>
            </a:tbl>
          </a:graphicData>
        </a:graphic>
      </p:graphicFrame>
      <p:sp>
        <p:nvSpPr>
          <p:cNvPr id="3" name="Rectangle 2"/>
          <p:cNvSpPr/>
          <p:nvPr/>
        </p:nvSpPr>
        <p:spPr>
          <a:xfrm>
            <a:off x="395536" y="120394"/>
            <a:ext cx="4636736" cy="461665"/>
          </a:xfrm>
          <a:prstGeom prst="rect">
            <a:avLst/>
          </a:prstGeom>
          <a:solidFill>
            <a:schemeClr val="bg1">
              <a:lumMod val="95000"/>
            </a:schemeClr>
          </a:solidFill>
        </p:spPr>
        <p:txBody>
          <a:bodyPr wrap="square">
            <a:spAutoFit/>
          </a:bodyPr>
          <a:lstStyle/>
          <a:p>
            <a:r>
              <a:rPr lang="en-GB" sz="2400" b="1" dirty="0">
                <a:solidFill>
                  <a:srgbClr val="0070C0"/>
                </a:solidFill>
              </a:rPr>
              <a:t>Factors affecting Deformation</a:t>
            </a:r>
          </a:p>
        </p:txBody>
      </p:sp>
    </p:spTree>
    <p:extLst>
      <p:ext uri="{BB962C8B-B14F-4D97-AF65-F5344CB8AC3E}">
        <p14:creationId xmlns:p14="http://schemas.microsoft.com/office/powerpoint/2010/main" xmlns="" val="114040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8352928" cy="2031325"/>
          </a:xfrm>
          <a:prstGeom prst="rect">
            <a:avLst/>
          </a:prstGeom>
          <a:noFill/>
        </p:spPr>
        <p:txBody>
          <a:bodyPr wrap="square" rtlCol="0">
            <a:spAutoFit/>
          </a:bodyPr>
          <a:lstStyle/>
          <a:p>
            <a:r>
              <a:rPr lang="en-GB" sz="2400" b="1" dirty="0" smtClean="0">
                <a:solidFill>
                  <a:srgbClr val="0070C0"/>
                </a:solidFill>
              </a:rPr>
              <a:t>Outcrop</a:t>
            </a:r>
            <a:r>
              <a:rPr lang="en-GB" dirty="0" smtClean="0"/>
              <a:t> is an exposure of rock at the surface (or the area of rock lying directly beneath the soil cover).</a:t>
            </a:r>
          </a:p>
          <a:p>
            <a:endParaRPr lang="en-GB" dirty="0"/>
          </a:p>
          <a:p>
            <a:r>
              <a:rPr lang="en-GB" sz="2400" b="1" dirty="0" smtClean="0">
                <a:solidFill>
                  <a:srgbClr val="0070C0"/>
                </a:solidFill>
              </a:rPr>
              <a:t>Dip</a:t>
            </a:r>
            <a:r>
              <a:rPr lang="en-GB" dirty="0" smtClean="0"/>
              <a:t> is the angle in degrees below the horizontal, direction of dip is down the dip.</a:t>
            </a:r>
          </a:p>
          <a:p>
            <a:endParaRPr lang="en-GB" dirty="0"/>
          </a:p>
          <a:p>
            <a:r>
              <a:rPr lang="en-GB" sz="2400" b="1" dirty="0" smtClean="0">
                <a:solidFill>
                  <a:srgbClr val="0070C0"/>
                </a:solidFill>
              </a:rPr>
              <a:t>Strike</a:t>
            </a:r>
            <a:r>
              <a:rPr lang="en-GB" dirty="0" smtClean="0"/>
              <a:t> is the direction of the horizontal on the dipping surface.</a:t>
            </a:r>
            <a:endParaRPr lang="en-GB" dirty="0"/>
          </a:p>
        </p:txBody>
      </p:sp>
      <p:sp>
        <p:nvSpPr>
          <p:cNvPr id="3" name="TextBox 2"/>
          <p:cNvSpPr txBox="1"/>
          <p:nvPr/>
        </p:nvSpPr>
        <p:spPr>
          <a:xfrm>
            <a:off x="3820443" y="2708920"/>
            <a:ext cx="288032" cy="2031325"/>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475656" y="2996952"/>
            <a:ext cx="5954488" cy="3020274"/>
          </a:xfrm>
          <a:prstGeom prst="rect">
            <a:avLst/>
          </a:prstGeom>
          <a:ln w="28575">
            <a:solidFill>
              <a:schemeClr val="tx1"/>
            </a:solidFill>
          </a:ln>
        </p:spPr>
      </p:pic>
      <p:sp>
        <p:nvSpPr>
          <p:cNvPr id="6" name="TextBox 5"/>
          <p:cNvSpPr txBox="1"/>
          <p:nvPr/>
        </p:nvSpPr>
        <p:spPr>
          <a:xfrm>
            <a:off x="1475656" y="2996952"/>
            <a:ext cx="356844" cy="369332"/>
          </a:xfrm>
          <a:prstGeom prst="rect">
            <a:avLst/>
          </a:prstGeom>
          <a:solidFill>
            <a:schemeClr val="bg1">
              <a:lumMod val="95000"/>
            </a:schemeClr>
          </a:solidFill>
        </p:spPr>
        <p:txBody>
          <a:bodyPr wrap="square" rtlCol="0">
            <a:spAutoFit/>
          </a:bodyPr>
          <a:lstStyle/>
          <a:p>
            <a:endParaRPr lang="en-GB" dirty="0"/>
          </a:p>
        </p:txBody>
      </p:sp>
      <p:sp>
        <p:nvSpPr>
          <p:cNvPr id="8" name="TextBox 7"/>
          <p:cNvSpPr txBox="1"/>
          <p:nvPr/>
        </p:nvSpPr>
        <p:spPr>
          <a:xfrm>
            <a:off x="1475656" y="5589240"/>
            <a:ext cx="3377985" cy="369332"/>
          </a:xfrm>
          <a:prstGeom prst="rect">
            <a:avLst/>
          </a:prstGeom>
          <a:solidFill>
            <a:schemeClr val="bg1">
              <a:lumMod val="95000"/>
            </a:schemeClr>
          </a:solidFill>
        </p:spPr>
        <p:txBody>
          <a:bodyPr wrap="square" rtlCol="0">
            <a:spAutoFit/>
          </a:bodyPr>
          <a:lstStyle/>
          <a:p>
            <a:endParaRPr lang="en-GB" dirty="0"/>
          </a:p>
        </p:txBody>
      </p:sp>
      <p:sp>
        <p:nvSpPr>
          <p:cNvPr id="7" name="TextBox 6"/>
          <p:cNvSpPr txBox="1"/>
          <p:nvPr/>
        </p:nvSpPr>
        <p:spPr>
          <a:xfrm>
            <a:off x="282828" y="0"/>
            <a:ext cx="4469192"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Ways of </a:t>
            </a:r>
            <a:r>
              <a:rPr lang="en-GB" sz="2400" b="1" dirty="0">
                <a:solidFill>
                  <a:srgbClr val="0070C0"/>
                </a:solidFill>
              </a:rPr>
              <a:t>m</a:t>
            </a:r>
            <a:r>
              <a:rPr lang="en-GB" sz="2400" b="1" dirty="0" smtClean="0">
                <a:solidFill>
                  <a:srgbClr val="0070C0"/>
                </a:solidFill>
              </a:rPr>
              <a:t>easuring structures</a:t>
            </a:r>
            <a:endParaRPr lang="en-GB" sz="2400" b="1" dirty="0">
              <a:solidFill>
                <a:srgbClr val="0070C0"/>
              </a:solidFill>
            </a:endParaRPr>
          </a:p>
        </p:txBody>
      </p:sp>
      <p:cxnSp>
        <p:nvCxnSpPr>
          <p:cNvPr id="11" name="Straight Arrow Connector 10"/>
          <p:cNvCxnSpPr/>
          <p:nvPr/>
        </p:nvCxnSpPr>
        <p:spPr>
          <a:xfrm flipV="1">
            <a:off x="3347864" y="3861048"/>
            <a:ext cx="2376264" cy="15156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0148973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xmlns="" val="937123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5208368"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1. Ductile Deformation - FOLDING</a:t>
            </a:r>
            <a:endParaRPr lang="en-GB" sz="2400" b="1" dirty="0">
              <a:solidFill>
                <a:srgbClr val="0070C0"/>
              </a:solidFill>
            </a:endParaRPr>
          </a:p>
        </p:txBody>
      </p:sp>
      <p:pic>
        <p:nvPicPr>
          <p:cNvPr id="1026" name="Picture 2" descr="C:\Users\fad-an\Desktop\fold.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44753" y="3787079"/>
            <a:ext cx="4183368" cy="3053974"/>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395536" y="1052736"/>
            <a:ext cx="8568952" cy="3908762"/>
          </a:xfrm>
          <a:prstGeom prst="rect">
            <a:avLst/>
          </a:prstGeom>
          <a:noFill/>
        </p:spPr>
        <p:txBody>
          <a:bodyPr wrap="square" rtlCol="0">
            <a:spAutoFit/>
          </a:bodyPr>
          <a:lstStyle/>
          <a:p>
            <a:pPr marL="285750" indent="-285750" algn="just">
              <a:buFont typeface="Arial" pitchFamily="34" charset="0"/>
              <a:buChar char="•"/>
            </a:pPr>
            <a:r>
              <a:rPr lang="en-GB" dirty="0" smtClean="0"/>
              <a:t>The </a:t>
            </a:r>
            <a:r>
              <a:rPr lang="en-GB" b="1" dirty="0" smtClean="0">
                <a:solidFill>
                  <a:srgbClr val="0070C0"/>
                </a:solidFill>
              </a:rPr>
              <a:t>HINGE</a:t>
            </a:r>
            <a:r>
              <a:rPr lang="en-GB" dirty="0" smtClean="0"/>
              <a:t> is the point of most bending </a:t>
            </a:r>
          </a:p>
          <a:p>
            <a:pPr marL="285750" indent="-285750" algn="just">
              <a:buFont typeface="Arial" pitchFamily="34" charset="0"/>
              <a:buChar char="•"/>
            </a:pPr>
            <a:r>
              <a:rPr lang="en-GB" dirty="0" smtClean="0"/>
              <a:t>The two sides of the fold are called </a:t>
            </a:r>
            <a:r>
              <a:rPr lang="en-GB" b="1" dirty="0" smtClean="0">
                <a:solidFill>
                  <a:srgbClr val="0070C0"/>
                </a:solidFill>
              </a:rPr>
              <a:t>LIMBS</a:t>
            </a:r>
            <a:r>
              <a:rPr lang="en-GB" dirty="0" smtClean="0"/>
              <a:t>.</a:t>
            </a:r>
          </a:p>
          <a:p>
            <a:pPr algn="just"/>
            <a:r>
              <a:rPr lang="en-GB" dirty="0" smtClean="0"/>
              <a:t> </a:t>
            </a:r>
            <a:r>
              <a:rPr lang="en-GB" dirty="0"/>
              <a:t>(the dip direction, dip and strike of each limb can be measured</a:t>
            </a:r>
            <a:r>
              <a:rPr lang="en-GB" dirty="0" smtClean="0"/>
              <a:t>).</a:t>
            </a:r>
          </a:p>
          <a:p>
            <a:pPr marL="285750" indent="-285750" algn="just">
              <a:buFont typeface="Arial" pitchFamily="34" charset="0"/>
              <a:buChar char="•"/>
            </a:pPr>
            <a:r>
              <a:rPr lang="en-GB" dirty="0" smtClean="0"/>
              <a:t>The </a:t>
            </a:r>
            <a:r>
              <a:rPr lang="en-GB" b="1" dirty="0" smtClean="0">
                <a:solidFill>
                  <a:srgbClr val="0070C0"/>
                </a:solidFill>
              </a:rPr>
              <a:t>AXIAL PLANE </a:t>
            </a:r>
            <a:r>
              <a:rPr lang="en-GB" dirty="0" smtClean="0"/>
              <a:t>is the surface that divides a fold into two roughly equal parts and bisects the angle of the fold.</a:t>
            </a:r>
          </a:p>
          <a:p>
            <a:pPr marL="285750" indent="-285750" algn="just">
              <a:buFont typeface="Arial" pitchFamily="34" charset="0"/>
              <a:buChar char="•"/>
            </a:pPr>
            <a:r>
              <a:rPr lang="en-GB" dirty="0" smtClean="0"/>
              <a:t>The </a:t>
            </a:r>
            <a:r>
              <a:rPr lang="en-GB" b="1" dirty="0" smtClean="0">
                <a:solidFill>
                  <a:srgbClr val="0070C0"/>
                </a:solidFill>
              </a:rPr>
              <a:t>FOLD AXIS </a:t>
            </a:r>
            <a:r>
              <a:rPr lang="en-GB" dirty="0" smtClean="0"/>
              <a:t>is an imaginary straight line parallel to the hinge line.</a:t>
            </a:r>
          </a:p>
          <a:p>
            <a:pPr algn="just"/>
            <a:endParaRPr lang="en-GB" dirty="0" smtClean="0"/>
          </a:p>
          <a:p>
            <a:pPr marL="285750" indent="-285750" algn="just">
              <a:buFont typeface="Arial" pitchFamily="34" charset="0"/>
              <a:buChar char="•"/>
            </a:pPr>
            <a:r>
              <a:rPr lang="en-GB" dirty="0" smtClean="0"/>
              <a:t>Two useful measurements are </a:t>
            </a:r>
            <a:r>
              <a:rPr lang="en-GB" b="1" dirty="0" smtClean="0">
                <a:solidFill>
                  <a:srgbClr val="0070C0"/>
                </a:solidFill>
              </a:rPr>
              <a:t>WAVELENGTH</a:t>
            </a:r>
            <a:r>
              <a:rPr lang="en-GB" dirty="0" smtClean="0"/>
              <a:t> and </a:t>
            </a:r>
            <a:r>
              <a:rPr lang="en-GB" b="1" dirty="0" smtClean="0">
                <a:solidFill>
                  <a:srgbClr val="0070C0"/>
                </a:solidFill>
              </a:rPr>
              <a:t>AMPLITUDE.</a:t>
            </a:r>
          </a:p>
          <a:p>
            <a:pPr algn="just"/>
            <a:endParaRPr lang="en-GB" b="1" dirty="0" smtClean="0">
              <a:solidFill>
                <a:srgbClr val="0070C0"/>
              </a:solidFill>
            </a:endParaRPr>
          </a:p>
          <a:p>
            <a:pPr algn="just"/>
            <a:r>
              <a:rPr lang="en-GB" b="1" dirty="0" smtClean="0">
                <a:solidFill>
                  <a:srgbClr val="0070C0"/>
                </a:solidFill>
              </a:rPr>
              <a:t>Wavelength</a:t>
            </a:r>
            <a:r>
              <a:rPr lang="en-GB" dirty="0" smtClean="0"/>
              <a:t> measures the distance between </a:t>
            </a:r>
          </a:p>
          <a:p>
            <a:pPr algn="just"/>
            <a:r>
              <a:rPr lang="en-GB" dirty="0" smtClean="0"/>
              <a:t>two crests or troughs on the fold.</a:t>
            </a:r>
          </a:p>
          <a:p>
            <a:pPr algn="just"/>
            <a:r>
              <a:rPr lang="en-GB" b="1" dirty="0" smtClean="0">
                <a:solidFill>
                  <a:srgbClr val="0070C0"/>
                </a:solidFill>
              </a:rPr>
              <a:t>Amplitude</a:t>
            </a:r>
            <a:r>
              <a:rPr lang="en-GB" dirty="0" smtClean="0"/>
              <a:t> is half the vertical distance </a:t>
            </a:r>
          </a:p>
          <a:p>
            <a:pPr algn="just"/>
            <a:r>
              <a:rPr lang="en-GB" dirty="0" smtClean="0"/>
              <a:t>between the crest and the trough of the fold</a:t>
            </a:r>
            <a:endParaRPr lang="en-GB" dirty="0"/>
          </a:p>
          <a:p>
            <a:pPr algn="just"/>
            <a:endParaRPr lang="en-GB" sz="1400" dirty="0"/>
          </a:p>
        </p:txBody>
      </p:sp>
      <p:sp>
        <p:nvSpPr>
          <p:cNvPr id="5" name="TextBox 4"/>
          <p:cNvSpPr txBox="1"/>
          <p:nvPr/>
        </p:nvSpPr>
        <p:spPr>
          <a:xfrm>
            <a:off x="395536" y="4961498"/>
            <a:ext cx="8304711" cy="1200329"/>
          </a:xfrm>
          <a:prstGeom prst="rect">
            <a:avLst/>
          </a:prstGeom>
          <a:noFill/>
        </p:spPr>
        <p:txBody>
          <a:bodyPr wrap="square" rtlCol="0">
            <a:spAutoFit/>
          </a:bodyPr>
          <a:lstStyle/>
          <a:p>
            <a:r>
              <a:rPr lang="en-GB" dirty="0" smtClean="0"/>
              <a:t>Up folds or ‘arch-shaped’ folds are called </a:t>
            </a:r>
          </a:p>
          <a:p>
            <a:r>
              <a:rPr lang="en-GB" b="1" dirty="0" smtClean="0">
                <a:solidFill>
                  <a:srgbClr val="0070C0"/>
                </a:solidFill>
              </a:rPr>
              <a:t>ANTIFORMS</a:t>
            </a:r>
            <a:r>
              <a:rPr lang="en-GB" dirty="0" smtClean="0"/>
              <a:t> or </a:t>
            </a:r>
            <a:r>
              <a:rPr lang="en-GB" b="1" dirty="0" smtClean="0">
                <a:solidFill>
                  <a:srgbClr val="0070C0"/>
                </a:solidFill>
              </a:rPr>
              <a:t>ANTICLINES</a:t>
            </a:r>
          </a:p>
          <a:p>
            <a:r>
              <a:rPr lang="en-GB" dirty="0" smtClean="0"/>
              <a:t>Down folds or trough shaped folds are called </a:t>
            </a:r>
          </a:p>
          <a:p>
            <a:r>
              <a:rPr lang="en-GB" b="1" dirty="0" smtClean="0">
                <a:solidFill>
                  <a:srgbClr val="0070C0"/>
                </a:solidFill>
              </a:rPr>
              <a:t>SYNFORMS</a:t>
            </a:r>
            <a:r>
              <a:rPr lang="en-GB" dirty="0"/>
              <a:t> </a:t>
            </a:r>
            <a:r>
              <a:rPr lang="en-GB" dirty="0" smtClean="0"/>
              <a:t>or </a:t>
            </a:r>
            <a:r>
              <a:rPr lang="en-GB" b="1" dirty="0" smtClean="0">
                <a:solidFill>
                  <a:srgbClr val="0070C0"/>
                </a:solidFill>
              </a:rPr>
              <a:t>SYNCLINES</a:t>
            </a:r>
            <a:endParaRPr lang="en-GB" b="1" dirty="0">
              <a:solidFill>
                <a:srgbClr val="0070C0"/>
              </a:solidFill>
            </a:endParaRPr>
          </a:p>
        </p:txBody>
      </p:sp>
      <p:sp>
        <p:nvSpPr>
          <p:cNvPr id="6" name="TextBox 5"/>
          <p:cNvSpPr txBox="1"/>
          <p:nvPr/>
        </p:nvSpPr>
        <p:spPr>
          <a:xfrm>
            <a:off x="395536" y="6177189"/>
            <a:ext cx="4104456" cy="400110"/>
          </a:xfrm>
          <a:prstGeom prst="rect">
            <a:avLst/>
          </a:prstGeom>
          <a:noFill/>
        </p:spPr>
        <p:txBody>
          <a:bodyPr wrap="square" rtlCol="0">
            <a:spAutoFit/>
          </a:bodyPr>
          <a:lstStyle/>
          <a:p>
            <a:r>
              <a:rPr lang="en-US" sz="2000" b="1" dirty="0" smtClean="0">
                <a:solidFill>
                  <a:srgbClr val="0070C0"/>
                </a:solidFill>
              </a:rPr>
              <a:t>Symmetric or Asymmetric</a:t>
            </a:r>
            <a:endParaRPr lang="en-GB" sz="2000" b="1" dirty="0">
              <a:solidFill>
                <a:srgbClr val="0070C0"/>
              </a:solidFill>
            </a:endParaRPr>
          </a:p>
        </p:txBody>
      </p:sp>
    </p:spTree>
    <p:extLst>
      <p:ext uri="{BB962C8B-B14F-4D97-AF65-F5344CB8AC3E}">
        <p14:creationId xmlns:p14="http://schemas.microsoft.com/office/powerpoint/2010/main" xmlns="" val="12287541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052736"/>
            <a:ext cx="5688632" cy="4801314"/>
          </a:xfrm>
          <a:prstGeom prst="rect">
            <a:avLst/>
          </a:prstGeom>
          <a:noFill/>
        </p:spPr>
        <p:txBody>
          <a:bodyPr wrap="square" rtlCol="0">
            <a:spAutoFit/>
          </a:bodyPr>
          <a:lstStyle/>
          <a:p>
            <a:pPr algn="just"/>
            <a:r>
              <a:rPr lang="en-GB" dirty="0" smtClean="0"/>
              <a:t>An </a:t>
            </a:r>
            <a:r>
              <a:rPr lang="en-GB" b="1" dirty="0" smtClean="0">
                <a:solidFill>
                  <a:srgbClr val="0070C0"/>
                </a:solidFill>
              </a:rPr>
              <a:t>ANTICLINE</a:t>
            </a:r>
            <a:r>
              <a:rPr lang="en-GB" dirty="0" smtClean="0"/>
              <a:t> is an antiform in which </a:t>
            </a:r>
            <a:r>
              <a:rPr lang="en-GB" b="1" dirty="0" smtClean="0">
                <a:solidFill>
                  <a:srgbClr val="0070C0"/>
                </a:solidFill>
              </a:rPr>
              <a:t>the beds get </a:t>
            </a:r>
          </a:p>
          <a:p>
            <a:pPr algn="just"/>
            <a:r>
              <a:rPr lang="en-GB" b="1" dirty="0" smtClean="0">
                <a:solidFill>
                  <a:srgbClr val="0070C0"/>
                </a:solidFill>
              </a:rPr>
              <a:t>younger away from the core of the fold</a:t>
            </a:r>
            <a:r>
              <a:rPr lang="en-GB" dirty="0" smtClean="0"/>
              <a:t>. A </a:t>
            </a:r>
            <a:r>
              <a:rPr lang="en-GB" b="1" dirty="0" smtClean="0">
                <a:solidFill>
                  <a:srgbClr val="0070C0"/>
                </a:solidFill>
              </a:rPr>
              <a:t>DOME</a:t>
            </a:r>
            <a:r>
              <a:rPr lang="en-GB" dirty="0" smtClean="0"/>
              <a:t> is an upfold with all rock layers dipping outwards (like an upturned bowl),  away from the centre. </a:t>
            </a:r>
          </a:p>
          <a:p>
            <a:pPr algn="just"/>
            <a:r>
              <a:rPr lang="en-GB" dirty="0" smtClean="0"/>
              <a:t>These form important ‘oil traps’(North Sea).</a:t>
            </a:r>
          </a:p>
          <a:p>
            <a:pPr algn="just"/>
            <a:endParaRPr lang="en-GB" dirty="0" smtClean="0"/>
          </a:p>
          <a:p>
            <a:pPr algn="just"/>
            <a:endParaRPr lang="en-GB" dirty="0" smtClean="0"/>
          </a:p>
          <a:p>
            <a:pPr algn="just"/>
            <a:r>
              <a:rPr lang="en-GB" dirty="0" smtClean="0"/>
              <a:t>A </a:t>
            </a:r>
            <a:r>
              <a:rPr lang="en-GB" b="1" dirty="0" smtClean="0">
                <a:solidFill>
                  <a:srgbClr val="0070C0"/>
                </a:solidFill>
              </a:rPr>
              <a:t>SYNCLINE</a:t>
            </a:r>
            <a:r>
              <a:rPr lang="en-GB" dirty="0" smtClean="0"/>
              <a:t> is a synform which has </a:t>
            </a:r>
            <a:r>
              <a:rPr lang="en-GB" b="1" dirty="0" smtClean="0">
                <a:solidFill>
                  <a:srgbClr val="0070C0"/>
                </a:solidFill>
              </a:rPr>
              <a:t>beds that get younger towards the core of the fold</a:t>
            </a:r>
            <a:r>
              <a:rPr lang="en-GB" dirty="0" smtClean="0"/>
              <a:t>. A </a:t>
            </a:r>
            <a:r>
              <a:rPr lang="en-GB" b="1" dirty="0" smtClean="0">
                <a:solidFill>
                  <a:srgbClr val="0070C0"/>
                </a:solidFill>
              </a:rPr>
              <a:t>BASIN </a:t>
            </a:r>
            <a:r>
              <a:rPr lang="en-GB" dirty="0" smtClean="0"/>
              <a:t>is a large down fold where at the surface, the rocks get younger towards the centre.</a:t>
            </a:r>
          </a:p>
          <a:p>
            <a:pPr algn="just"/>
            <a:endParaRPr lang="en-GB" b="1" dirty="0" smtClean="0">
              <a:solidFill>
                <a:srgbClr val="0070C0"/>
              </a:solidFill>
            </a:endParaRPr>
          </a:p>
          <a:p>
            <a:pPr algn="just"/>
            <a:endParaRPr lang="en-GB" b="1" dirty="0" smtClean="0">
              <a:solidFill>
                <a:srgbClr val="0070C0"/>
              </a:solidFill>
            </a:endParaRPr>
          </a:p>
          <a:p>
            <a:pPr algn="just"/>
            <a:endParaRPr lang="en-GB" b="1" dirty="0" smtClean="0">
              <a:solidFill>
                <a:srgbClr val="0070C0"/>
              </a:solidFill>
            </a:endParaRPr>
          </a:p>
          <a:p>
            <a:pPr algn="just"/>
            <a:endParaRPr lang="en-GB" b="1" dirty="0" smtClean="0">
              <a:solidFill>
                <a:srgbClr val="0070C0"/>
              </a:solidFill>
            </a:endParaRPr>
          </a:p>
          <a:p>
            <a:pPr algn="just"/>
            <a:r>
              <a:rPr lang="en-GB" dirty="0" smtClean="0"/>
              <a:t>For some folds, the fold axis is not horizontal but tilted. When this occurs, it is described as a </a:t>
            </a:r>
            <a:r>
              <a:rPr lang="en-GB" b="1" dirty="0" smtClean="0">
                <a:solidFill>
                  <a:srgbClr val="0070C0"/>
                </a:solidFill>
              </a:rPr>
              <a:t>‘plunging’ </a:t>
            </a:r>
            <a:r>
              <a:rPr lang="en-GB" dirty="0" smtClean="0"/>
              <a:t>fold.</a:t>
            </a:r>
            <a:endParaRPr lang="en-GB" dirty="0"/>
          </a:p>
        </p:txBody>
      </p:sp>
      <p:sp>
        <p:nvSpPr>
          <p:cNvPr id="3" name="TextBox 2"/>
          <p:cNvSpPr txBox="1"/>
          <p:nvPr/>
        </p:nvSpPr>
        <p:spPr>
          <a:xfrm>
            <a:off x="395536" y="332656"/>
            <a:ext cx="396044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Standard Fold forms</a:t>
            </a:r>
            <a:endParaRPr lang="en-GB" sz="2400" b="1" dirty="0">
              <a:solidFill>
                <a:srgbClr val="0070C0"/>
              </a:solidFill>
            </a:endParaRPr>
          </a:p>
        </p:txBody>
      </p:sp>
      <p:pic>
        <p:nvPicPr>
          <p:cNvPr id="2050" name="Picture 2" descr="http://oedg.niu.edu/GVFT/Goblin_Valley_State_Park/images/Anticline.gif">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72200" y="1196752"/>
            <a:ext cx="2495599" cy="1162013"/>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http://platetectonicsinfo.weebly.com/uploads/6/0/6/3/6063614/6950258_orig.gi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399105" y="2947118"/>
            <a:ext cx="2489669" cy="1345978"/>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http://earthsci.org/education/teacher/basicgeol/deform/foldgeom.gif">
            <a:hlinkClick r:id="rId5"/>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6516216" y="4653136"/>
            <a:ext cx="1993600" cy="183658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860738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4106904"/>
            <a:ext cx="5616624" cy="2308324"/>
          </a:xfrm>
          <a:prstGeom prst="rect">
            <a:avLst/>
          </a:prstGeom>
          <a:noFill/>
        </p:spPr>
        <p:txBody>
          <a:bodyPr wrap="square" rtlCol="0">
            <a:spAutoFit/>
          </a:bodyPr>
          <a:lstStyle/>
          <a:p>
            <a:endParaRPr lang="en-GB" dirty="0"/>
          </a:p>
          <a:p>
            <a:r>
              <a:rPr lang="en-GB" dirty="0" smtClean="0"/>
              <a:t>Upward </a:t>
            </a:r>
            <a:r>
              <a:rPr lang="en-GB" b="1" dirty="0" smtClean="0">
                <a:solidFill>
                  <a:srgbClr val="0070C0"/>
                </a:solidFill>
              </a:rPr>
              <a:t>Anticline</a:t>
            </a:r>
          </a:p>
          <a:p>
            <a:r>
              <a:rPr lang="en-GB" dirty="0" smtClean="0"/>
              <a:t>Downward </a:t>
            </a:r>
            <a:r>
              <a:rPr lang="en-GB" b="1" dirty="0" smtClean="0">
                <a:solidFill>
                  <a:srgbClr val="0070C0"/>
                </a:solidFill>
              </a:rPr>
              <a:t>Syncline</a:t>
            </a:r>
          </a:p>
          <a:p>
            <a:r>
              <a:rPr lang="en-GB" dirty="0" smtClean="0"/>
              <a:t>(Symmetrical or Asymmetrical)</a:t>
            </a:r>
          </a:p>
          <a:p>
            <a:r>
              <a:rPr lang="en-US" b="1" dirty="0" smtClean="0">
                <a:solidFill>
                  <a:srgbClr val="0070C0"/>
                </a:solidFill>
              </a:rPr>
              <a:t>Isocline</a:t>
            </a:r>
            <a:endParaRPr lang="en-GB" b="1" dirty="0">
              <a:solidFill>
                <a:srgbClr val="0070C0"/>
              </a:solidFill>
            </a:endParaRPr>
          </a:p>
          <a:p>
            <a:r>
              <a:rPr lang="en-GB" b="1" dirty="0" smtClean="0">
                <a:solidFill>
                  <a:srgbClr val="0070C0"/>
                </a:solidFill>
              </a:rPr>
              <a:t>Overfold</a:t>
            </a:r>
          </a:p>
          <a:p>
            <a:r>
              <a:rPr lang="en-GB" b="1" dirty="0" smtClean="0">
                <a:solidFill>
                  <a:srgbClr val="0070C0"/>
                </a:solidFill>
              </a:rPr>
              <a:t>Recumbent </a:t>
            </a:r>
          </a:p>
          <a:p>
            <a:r>
              <a:rPr lang="en-GB" b="1" dirty="0" smtClean="0">
                <a:solidFill>
                  <a:srgbClr val="0070C0"/>
                </a:solidFill>
              </a:rPr>
              <a:t>Nappe</a:t>
            </a:r>
            <a:endParaRPr lang="en-GB" b="1" dirty="0">
              <a:solidFill>
                <a:srgbClr val="0070C0"/>
              </a:solidFill>
            </a:endParaRPr>
          </a:p>
        </p:txBody>
      </p:sp>
      <p:cxnSp>
        <p:nvCxnSpPr>
          <p:cNvPr id="4" name="Straight Arrow Connector 3"/>
          <p:cNvCxnSpPr/>
          <p:nvPr/>
        </p:nvCxnSpPr>
        <p:spPr>
          <a:xfrm>
            <a:off x="5076056" y="4512387"/>
            <a:ext cx="0" cy="186219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5" name="TextBox 4"/>
          <p:cNvSpPr txBox="1"/>
          <p:nvPr/>
        </p:nvSpPr>
        <p:spPr>
          <a:xfrm>
            <a:off x="5113826" y="5013176"/>
            <a:ext cx="1474398" cy="646331"/>
          </a:xfrm>
          <a:prstGeom prst="rect">
            <a:avLst/>
          </a:prstGeom>
          <a:noFill/>
        </p:spPr>
        <p:txBody>
          <a:bodyPr wrap="square" rtlCol="0">
            <a:spAutoFit/>
          </a:bodyPr>
          <a:lstStyle/>
          <a:p>
            <a:r>
              <a:rPr lang="en-GB" dirty="0" smtClean="0"/>
              <a:t>Increasing </a:t>
            </a:r>
          </a:p>
          <a:p>
            <a:r>
              <a:rPr lang="en-GB" dirty="0" smtClean="0"/>
              <a:t>compression</a:t>
            </a:r>
            <a:endParaRPr lang="en-GB" dirty="0"/>
          </a:p>
        </p:txBody>
      </p:sp>
      <p:sp>
        <p:nvSpPr>
          <p:cNvPr id="3" name="TextBox 2"/>
          <p:cNvSpPr txBox="1"/>
          <p:nvPr/>
        </p:nvSpPr>
        <p:spPr>
          <a:xfrm>
            <a:off x="252007" y="2890014"/>
            <a:ext cx="7154867" cy="1477328"/>
          </a:xfrm>
          <a:prstGeom prst="rect">
            <a:avLst/>
          </a:prstGeom>
          <a:noFill/>
        </p:spPr>
        <p:txBody>
          <a:bodyPr wrap="square" rtlCol="0">
            <a:spAutoFit/>
          </a:bodyPr>
          <a:lstStyle/>
          <a:p>
            <a:r>
              <a:rPr lang="en-GB" b="1" dirty="0" smtClean="0">
                <a:solidFill>
                  <a:srgbClr val="0070C0"/>
                </a:solidFill>
              </a:rPr>
              <a:t>Overfold and Recumbent folds </a:t>
            </a:r>
            <a:r>
              <a:rPr lang="en-GB" dirty="0" smtClean="0"/>
              <a:t>have dips past the vertical </a:t>
            </a:r>
          </a:p>
          <a:p>
            <a:r>
              <a:rPr lang="en-GB" b="1" dirty="0" smtClean="0">
                <a:solidFill>
                  <a:srgbClr val="0070C0"/>
                </a:solidFill>
              </a:rPr>
              <a:t>Isoclines</a:t>
            </a:r>
            <a:r>
              <a:rPr lang="en-GB" dirty="0" smtClean="0"/>
              <a:t> have parallel dips on both sides</a:t>
            </a:r>
          </a:p>
          <a:p>
            <a:r>
              <a:rPr lang="en-GB" b="1" dirty="0" smtClean="0">
                <a:solidFill>
                  <a:srgbClr val="0070C0"/>
                </a:solidFill>
              </a:rPr>
              <a:t>Nappes</a:t>
            </a:r>
            <a:r>
              <a:rPr lang="en-GB" dirty="0" smtClean="0"/>
              <a:t> are recumbent folds sheared along the central line with the development of a thrust fault, usually of large displacement.</a:t>
            </a:r>
          </a:p>
          <a:p>
            <a:endParaRPr lang="en-GB" dirty="0"/>
          </a:p>
        </p:txBody>
      </p:sp>
      <p:pic>
        <p:nvPicPr>
          <p:cNvPr id="1028" name="Picture 4" descr="folds"/>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31403" y="0"/>
            <a:ext cx="6212597" cy="2856137"/>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Box 12"/>
          <p:cNvSpPr txBox="1"/>
          <p:nvPr/>
        </p:nvSpPr>
        <p:spPr>
          <a:xfrm>
            <a:off x="7495324" y="0"/>
            <a:ext cx="965108" cy="307777"/>
          </a:xfrm>
          <a:prstGeom prst="rect">
            <a:avLst/>
          </a:prstGeom>
          <a:noFill/>
        </p:spPr>
        <p:txBody>
          <a:bodyPr wrap="square" rtlCol="0">
            <a:spAutoFit/>
          </a:bodyPr>
          <a:lstStyle/>
          <a:p>
            <a:r>
              <a:rPr lang="en-GB" sz="1400" b="1" dirty="0" smtClean="0"/>
              <a:t>Nappe</a:t>
            </a:r>
            <a:endParaRPr lang="en-GB" sz="1400" b="1" dirty="0"/>
          </a:p>
        </p:txBody>
      </p:sp>
      <p:cxnSp>
        <p:nvCxnSpPr>
          <p:cNvPr id="7" name="Straight Arrow Connector 6"/>
          <p:cNvCxnSpPr/>
          <p:nvPr/>
        </p:nvCxnSpPr>
        <p:spPr>
          <a:xfrm flipH="1">
            <a:off x="7092280" y="276999"/>
            <a:ext cx="508040" cy="920234"/>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8" name="Rectangle 7"/>
          <p:cNvSpPr/>
          <p:nvPr/>
        </p:nvSpPr>
        <p:spPr>
          <a:xfrm>
            <a:off x="539552" y="1556792"/>
            <a:ext cx="1355884" cy="523220"/>
          </a:xfrm>
          <a:prstGeom prst="rect">
            <a:avLst/>
          </a:prstGeom>
        </p:spPr>
        <p:txBody>
          <a:bodyPr wrap="none">
            <a:spAutoFit/>
          </a:bodyPr>
          <a:lstStyle/>
          <a:p>
            <a:r>
              <a:rPr lang="en-GB" sz="2800" b="1" dirty="0">
                <a:solidFill>
                  <a:srgbClr val="0070C0"/>
                </a:solidFill>
              </a:rPr>
              <a:t>FOLDS</a:t>
            </a:r>
          </a:p>
        </p:txBody>
      </p:sp>
      <p:sp>
        <p:nvSpPr>
          <p:cNvPr id="6" name="TextBox 5"/>
          <p:cNvSpPr txBox="1"/>
          <p:nvPr/>
        </p:nvSpPr>
        <p:spPr>
          <a:xfrm>
            <a:off x="7372475" y="6061253"/>
            <a:ext cx="1469163" cy="369332"/>
          </a:xfrm>
          <a:prstGeom prst="rect">
            <a:avLst/>
          </a:prstGeom>
          <a:noFill/>
        </p:spPr>
        <p:txBody>
          <a:bodyPr wrap="square" rtlCol="0">
            <a:spAutoFit/>
          </a:bodyPr>
          <a:lstStyle/>
          <a:p>
            <a:r>
              <a:rPr lang="en-GB" b="1" dirty="0" smtClean="0">
                <a:solidFill>
                  <a:srgbClr val="0070C0"/>
                </a:solidFill>
              </a:rPr>
              <a:t>HANDOUT</a:t>
            </a:r>
            <a:endParaRPr lang="en-GB" b="1" dirty="0">
              <a:solidFill>
                <a:srgbClr val="0070C0"/>
              </a:solidFill>
            </a:endParaRPr>
          </a:p>
        </p:txBody>
      </p:sp>
      <p:sp>
        <p:nvSpPr>
          <p:cNvPr id="11" name="TextBox 10"/>
          <p:cNvSpPr txBox="1"/>
          <p:nvPr/>
        </p:nvSpPr>
        <p:spPr>
          <a:xfrm>
            <a:off x="7812360" y="332656"/>
            <a:ext cx="576064" cy="276999"/>
          </a:xfrm>
          <a:prstGeom prst="rect">
            <a:avLst/>
          </a:prstGeom>
          <a:solidFill>
            <a:schemeClr val="bg1"/>
          </a:solidFill>
        </p:spPr>
        <p:txBody>
          <a:bodyPr wrap="square" rtlCol="0">
            <a:spAutoFit/>
          </a:bodyPr>
          <a:lstStyle/>
          <a:p>
            <a:endParaRPr lang="en-GB" sz="1200" dirty="0"/>
          </a:p>
        </p:txBody>
      </p:sp>
      <p:cxnSp>
        <p:nvCxnSpPr>
          <p:cNvPr id="14" name="Straight Arrow Connector 13"/>
          <p:cNvCxnSpPr/>
          <p:nvPr/>
        </p:nvCxnSpPr>
        <p:spPr>
          <a:xfrm>
            <a:off x="683568" y="908720"/>
            <a:ext cx="1656184"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8634544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131" y="2132856"/>
            <a:ext cx="7481920" cy="954107"/>
          </a:xfrm>
          <a:prstGeom prst="rect">
            <a:avLst/>
          </a:prstGeom>
        </p:spPr>
        <p:txBody>
          <a:bodyPr wrap="none">
            <a:spAutoFit/>
          </a:bodyPr>
          <a:lstStyle/>
          <a:p>
            <a:pPr algn="ctr"/>
            <a:r>
              <a:rPr lang="en-GB" sz="2800" b="1" dirty="0" smtClean="0">
                <a:solidFill>
                  <a:srgbClr val="0070C0"/>
                </a:solidFill>
              </a:rPr>
              <a:t>Exercise 1 : Identify </a:t>
            </a:r>
            <a:r>
              <a:rPr lang="en-GB" sz="2800" b="1" dirty="0">
                <a:solidFill>
                  <a:srgbClr val="0070C0"/>
                </a:solidFill>
              </a:rPr>
              <a:t>the following </a:t>
            </a:r>
            <a:r>
              <a:rPr lang="en-GB" sz="2800" b="1" dirty="0" smtClean="0">
                <a:solidFill>
                  <a:srgbClr val="0070C0"/>
                </a:solidFill>
              </a:rPr>
              <a:t>fold types</a:t>
            </a:r>
          </a:p>
          <a:p>
            <a:pPr algn="ctr"/>
            <a:r>
              <a:rPr lang="en-GB" sz="2800" b="1" dirty="0" smtClean="0">
                <a:solidFill>
                  <a:srgbClr val="0070C0"/>
                </a:solidFill>
              </a:rPr>
              <a:t>                 from the photographs </a:t>
            </a:r>
            <a:endParaRPr lang="en-GB" sz="2800" b="1" dirty="0">
              <a:solidFill>
                <a:srgbClr val="0070C0"/>
              </a:solidFill>
            </a:endParaRPr>
          </a:p>
        </p:txBody>
      </p:sp>
    </p:spTree>
    <p:extLst>
      <p:ext uri="{BB962C8B-B14F-4D97-AF65-F5344CB8AC3E}">
        <p14:creationId xmlns:p14="http://schemas.microsoft.com/office/powerpoint/2010/main" xmlns="" val="42824222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fas.org/irp/imint/docs/rst/Sect2/originals/Fig2_29.jp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652120" y="4797152"/>
            <a:ext cx="3343950" cy="1978558"/>
          </a:xfrm>
          <a:prstGeom prst="rect">
            <a:avLst/>
          </a:prstGeom>
          <a:noFill/>
          <a:extLst>
            <a:ext uri="{909E8E84-426E-40DD-AFC4-6F175D3DCCD1}">
              <a14:hiddenFill xmlns:a14="http://schemas.microsoft.com/office/drawing/2010/main" xmlns="">
                <a:solidFill>
                  <a:srgbClr val="FFFFFF"/>
                </a:solidFill>
              </a14:hiddenFill>
            </a:ext>
          </a:extLst>
        </p:spPr>
      </p:pic>
      <p:sp>
        <p:nvSpPr>
          <p:cNvPr id="2" name="AutoShape 4" descr="data:image/jpeg;base64,/9j/4AAQSkZJRgABAQAAAQABAAD/2wCEAAkGBhQSEBUUEhQVFRUUFxcYGBgXGBgYGhgdGhcYFxgYFRoaGyYeGBojHRUaHzAgIycpLSwsFyAxNTAqNSYrLikBCQoKDgwOGg8PGi0kHyQsLCwsLCwsLCwsLCwsLCwsLCwsLCwsLCwsLCwpLCwsLCwsLCksLCwsLCwsLCwsLCwsLP/AABEIAMIBAwMBIgACEQEDEQH/xAAcAAABBQEBAQAAAAAAAAAAAAAAAQIDBAUGBwj/xABDEAABAgQEAwUFBwIEBQUBAAABAhEAAyExBBJBUWFxgQUikaHwBjKSsdETFkJTwdLhUvEUI2JyJDOCorIHQ3N0sxX/xAAbAQEAAgMBAQAAAAAAAAAAAAAAAQIDBAUGB//EADcRAAIBAgIGBwgBBAMAAAAAAAABEQIDBCESFTFRodEFFiJBUlPhExQyYXGBorFCBkOR8CSSwf/aAAwDAQACEQMRAD8A8OaBoc0DReCYGtA0OaBoaIga0DQ5oGhoiBrQNDmgaGiIGtA0OaBoQIGtA0OaBoQIGtA0OaBoaIga0DQ5oGhoiBrQNDmgaECBrQNDmgaECBrQNDmgaGiIGtA0OaBoQIGtA0OaBoaIga0DQ5oGhAga0DQ5oGhoiBrQNDmgaECBrQQ5oIQIHRvYj2SUmqZ0kpygupaU1+zMxaQxIJSABd++ineESex/ZkudMmCanMEpBFVCrtoRHUfdbC/kj4l/ujo2sHVcp0k1/v2OfiOkrVi47dSc/KOZySvZM/aFAn4eiAokzGBJyDKkMSVPMAZnLEsGiHA+zSpqUqE2QnMnOAqYxAzLT3qd0vLN2opO8dl91sL+SPiX+6FHsrhfyR8S/wB0ZdX171x5GDXNjw1cOZxiPZ7NadJcFQXmUEpDLlIGQ1K/+dsKIWQ4DxZR7Jf56UGfJyKXlzhaSw75zKTmAFJZcZqZk7h+r+6uF/JHxL/dAfZXC/kj4pn7oavr3rjyGubHhq4czifu8rKT9rIcIQtvtE1C2oNCoPUaV2iRPs8BMCFzUZVoWUTEd5ClJBOUqUUNZnq2YUjsx7KYX8kfFM/dB91ML+SPiX+6Gr69648hrmx4auHM4rEezuVJUJ0lScuaiqn/ACytmalUlIrU2eMho9N+6mF/JHxTP3Qn3Vwv5I+KZ+6I1fXvXHkNcWfDVw5nmbQNHpp9k8L+SPimfug+6eF/JHxTP3Q1fc3rjyGubHhq4czzJoGj00+yeF/KHxTP3wD2Twv5I+KZ+6Gr7m9ceROuLPhq4czzJoGj0w+yeF/JHxL/AHQv3Uwv5I+KZ+6Gr7m9ceQ1xY8NXDmeZNA0em/dPC/kj4pn7oQ+yuF/JHxTP3Q1fc3rjyGuLPhq4czzNoGj0weymF/JHxL/AHQv3Swv5I+Jf7oj3CveuPIa4s+GrhzPMmgaPTPunhfyR8S/3QH2Twv5Q+Jf7oavub1/v2GuLPhq4czzNoGj0v7p4X8ofFM/dCH2Tw35I+Jf7oe4V71x5DXFnw1cOZ5q0DR6UfZXC/lD4l/uhPurhfyh8S/3Q9wr3rjyGuLPhq4czzZoGj0r7q4X8ofEv90N+6+F/KHxL/dD3CveuPIa4s+GrhzPN2gaPSPurhvyh8S/3Qh9lsN+UPiX+6Gr7m9ceQ1xZ8NXDmecQNHon3Zw35Q+Jf7og7Q9nMOmVMUmWAUoWR3l0ISSLq3iHga0plf79i1PS1ltLRfDmcE0LCtCRpQdeDq/YQf5kz/YP/KOzjifYnEJRMmZyA6Az/7o7WXNSbKB5EF2p/Ed7CNezSk8j0tTV7y3GWX6CHNCtBljbOWNKYckQrQAQAsNKYUwrRAEMCRDoGgSIYVoDAYAIBCiEiAEIzw6CBIghCmHQRAEAhYIPT2g2kSk24QjQ1RiJeNSCoVOWpZiPnWO09lOypa0ialQmg0JoyTSmVQcHnfkY1LmLt0rJyb1rA3q3mo+py3+EWz5FtSuVXzaI2j1n/DhmZtI4j2m7AWJ2aWkqC3JygliCBXajc6xisY5XKtFqDLiOj3ap0qXJzbQkPIa/h9RA0dCTmQRNChPr6w9oRoAYRDCIkMNIgCPLFXtRP8AkTf/AI5n/gYukRo/d/7TBYmasnKmROKACKlMtTk/6QQ3GMN25TRS3UbGHt1XLiVJ4q0EOaCOLB7mDT7HoVnZL+ekamFV3hUA1IYaAX4VGkZfZSmKuX6xaC8hS4fL87E2rR9rxgu5VmvdXaOnwvbjBprnTMA+v4h1uPCNPB4+XNrLWFNcVBHMGuscili5BGVQ+lOcNw2K+zmO54mzEOAfLzjbtY+unKrP9nHvdGW65dGT4HcFMDRQwXawWyVMFG2ytqix8jGjHZt3abi0qTg3bNdmrRrRGUwrQ8wxamBOwJbdg8XbSUsx0p1OENmTAKkgDc0HiYUJjkFY9S1kKIClUUHuHsxoGuGsX66eExa5RylWZtKsrdn1Dio3arRzF0jTpQ1kdiroqpUTS5ZvNBlinK7YllgSQdiPFtDEie0ZbAlTPu/hw/mNxYm0/wCSNB4S8s9B/wCCw0Z2M7ZSlWRNS/eP4U1apFi9PTQ/F49w0s1J95rDg9+ccvMwhzKytmS9QagvxBtd+caWKxyXZtv7nRwfRzq7V1ZbjpZPb0tQchQatnHQjpdriLWHxiV2NdjQ7PHIonl6lLliHuHu40bbrEko5SE0zG1akGjpOhADxq0dIXE+1mbdfRdprsymdk0IkRSwnaQCGWp1pS6rOd6bileI3iHGdoqyKKAQwDHUP0Y+r3jeqx9pUys/kc2joy86nS8lvNJamjOHaAUKmgcEC2zkDcV5bazYckjve8wrzHENYvFHC4b/AJhA/EE11uXe4alBbjrycTiqrz3Lcd7CYOjDre+9iYhRSvMA7NamYEO6mN+OvmJMD2iqX/mSZikKSk1T3VciDdN6MRDEDK+bZyL61vp5EcXZUICqJbv0pY0IudXvxjUk3mj0j2T/APUCVOlhOImJRNA99TJTMAABL2CndxThtHUYhXdcDNRxsaOGPHePnspMsIZu8495zc3DNXd6+caOH9scSjD5Jc5aUgWGU3BfLRwXeg2GsXRhqUney+xFYiapaloZSjmCFBRSq2U0ZxYh9I1sD7OS5ZfLmJYd4PbZ/HpHiSu0lylL+yUqXnASoJUU5gVAtRnpHdeyHt3/AIdAl4jMpFMp95SH0/1J1vTjWNurFV1KJyNGnBW6XMSztO1uxJcxB7oCgCygLUpbThHE4jDlCilQqCfmQD5RW9tfbZWKQqVKCkSgoO7BSyC4dj3UgiwqbnaOc7N7ZmlOQrLigKjmLOzF3tw/SMuHxvs8qpaMOK6P9rnRCZ0xhsYye3ZiffSlXI5T9PlFuT22g+8CC3+7zEdCjG2av5f5OVX0fiKP4z9DoOxexjPVslLZqt08rx2Pb2GSjs7EgABsNPZg3/srih7FSJZk/aIIUVe8QbMSwI0jW9qU/wDAYr/60/8A/Jcc3F3ncuQtiOtgMOrdKbWbPl5oIc0EZtE78F7s0VV0+YjUnSgQWrQA1qKnj9bRm9nt33D0HzEaiJun8jh8o0sTlcZr3F2huHkkBqAO44evOsQzpbk0vpsdfH1tFgTLp2tyb+/poYpTinWrWPntexjAY4JMMpRSAoVT+K1Du/gY6HA9tMj/ADHLa8OI248Y57DIqGsaXch9/pFlC8qiCzfMFwGs4qC3CL2r1dqqaWY72HovU6NaNrEe0CADkBUeNBoz1epI2jIl9pLUoqmEl2AFRlu7BrNQxnzZmVTGxoa86Ftx8jE0uYSk0tQF2cly3DxYPGa7ia7vxPIwWMHbsfCs95aRgcywpAcVGlHIuLkUbS8S4aelyD3iC92LihJAa5oTrbkzs/HMjKXJqCahmP0fjbeJV4MGcJks0PJxQOkjw5iNZm4kR4nChnScySzEX86ir6b7w6RigoMsEqCan+oDVjQGtR1EX5Zr3mKSK2cMaL43863EVMRKCDU3IS4rqBUPSvzNorJeBZegAzGp3pfqw22hqpYUp0+81wGJNbnWpPjD5S1pYkOg0JFxwNdW9PE2OkBac0tia8jYkEU57+EVktBlYmSSWUASDTdOxS9xahgQgBmIAAJ0LMmqmOrOKN0iefiykJzpDGhU/G72Uz2bTeLeAkISu2arkgJZNKPRzWlDtSJkro5kWLlFNVfjzBKtwGzDm6btUAbRZxScsvKzAqSN7kOG4cYiPaH2s1JAAQigfk56kiEx+KqgK1XmoDUVAHKo8IfUZdxekpJQoUGYtm2YPS/9CjaKcg5syrByxD0Lkv0DU4nZobKC1BdWKqk7sFMKhn73gI0US0pSASAEpGaoYEtf4vPjENlkpM77RRUc4JIIAUkAN3Se81uY3iOQ6VFgkv8AhLtWlRaoJ8DFjFTMoolTsQWcigAsLX4WhEYsZVJmBjlBo6tCKgM9hWvygGZmMWFJRSuZYfqKf9x5dYpoIfK9ibl7lxzFfF7RoYvCHMkgkguCH1LgAhjV9dejRnzT3u9ZmGnK2t/ERZMxVIbjw4BNS7HM3eFAQ3/Trv1iXBz8yFAqHdLs9wSztyr/ANRFIhplym7M6twNatr5CLCUUo9AQfddiA3Kpeu4iSERzVd5fAuw605uRR4oZ2BIIoW10GlYvyRmUpwXLaV2UrLwAjMnTsxtc2LuXrR+Q84hEs1cNisya6a09aecSZiP73jIkKyKAVZw44etD0jSwqWmXdKgWN+IiGiycl3C4xUshUtakLFlIUQfIubx0yv/AFGnf4WdJxATMzyZqAsDKsFUtSRm0VfYExyEwNyHL5dIixCgEKGrFr7W8IUNyidFSc/BDmgjvaJtQXez0+9y/WLykkd46Go66tXjppFfsqQVZ2ZwkGvOLjkBnq++tLcCXbnHLxeV1owXF2iFSXNdXyncfUerw2UnUCoP6jpeLcteZNKt7r+rcYRJAJLX/DzvGppFNEZO90FHuk0qBWltX/UeBLJIDB9eVK+PrSLkskggMUnx10018RFcpKTTclufHzhIgdiJAmS3aoSym630dJID/pFTCTCO6Q7VcV6/rcdDF+XNBpbcOQ/PQ/KIZ0vK5RUOdi39J1oXLejBMNSOXKbvO4FHpRm7xGvGNLsrEsoCgJNas920YXPgIzsE6Ts5bk+/y8YFEy5tnqCP0r1HqsTMjZmdFPYHQhT10qxJO/LlpUZk8lZSK5QSqjDQAcCHymLGGxbpZRGXXRuFrVoeJ3eIZaChJKR3iSQKh7tajhzTdMVmCzzFkYchJYsCSCebUHChe13iFMsoVUkKDuHbkQ3z4axZ7Pkl/eyuXbarAMTxI6cosT8CCMp2AFgxA0A/m+lYhslLIpoWHDhkqBbi18x1DGx0AI1hJnZxEwfZqYLS7OWoXpuK2iMoOYoUO8/iQddRa/HVzE3aC1JmuCEg/hJPvZnUzUuG8tIgl7A7NZKWYlTcNQfecMRctEKFJVOcAsh1V1LXoO6HS7WrrCBQKCUmoBodq2Oor/aIMNKdgAGJGYkjg1dKg6fhifqVfyOhw3eUlIACSNX/ANL8/W4hva6WVlQwIDAlJYsMpFKDUMbh6awYKaHGUhgm+n4m82hmJJcqYEuCCBQuT3xzcG1nu7Csl8zOxSs0sgMkpSXB4Kujh3rcAIgxIIKZiS5UgpIpqAOtQCKatyvJJynusa5AWNXNUkcBfjGdiVA5aAZXT3RoS7DTj1iyKAcSFJCTqwrcMDr4X/WKuJIdw+m1ODaAFNt4nl5SglVLkEUrzZ81vHSKy5SiGKnKgXO4H9L6sDQ+OsTJVoJoHeauWmvQ8RRoXshf2ilO7fZqtRvdFfW3WGZOFAR722v9QHGg148IOw0liE3KVXHJhwJi3cV7yzhppTMWCN2ZxRRCWbUMecZuPLTSX1LjbvNfYDU7iNVbu5BzEFJokOB3qkHdPhdoo9oBLq21fj86AViE8yWsinODITWteGrbcfTxawKzlFLFuWnzHV4q4pQIS9xS9e7Rr37wvFnAqJdtf1qXHhFmVRdUsuNbXoDfz4E9IhnqzIUw0PkKxuyezEKwyS5OZlE1DEvt0PMHrjT5QCVa0L8aHvcDx1vWKU/EjMkYUEOaCPTQbUGt2HJcrIukAjxiefQORxG3dv14coi7CWQVt/SOGv1jQKQHzAFJoXFtKA9eMcPH5X39v0Ya12itJDUo5Hn6rCzUONKV+Vjz+cRrWxHefKWsx6PfbdoMTPLsKF6+uojU2mPYRTJ5QElzUkP0FC9t/GLkpaZgANFguH/ENQDYK4WPOISpxlLMfVNozMVKKCx5g3ccvXWJRV5GnMWUAUZvdJsDqCD4wsud7urjoG3JrcGGJn/aI7wZYAKTfOOvvGpOZtNWhoZwx0e99e8/j0N3gC6ZedLoLquRqoXpuprp6xVSHIULhhTUcRqK8xCoWXISQKOODWL3fjxirh55PeLkkOf3DzflaI2E7SzMmukZHcAAjg34X2Yg/IRckYg5T3S1dmq2lzcsON4pSZvvVYlLHViGY0Gj8X84sJWVirAvQUe1GFnH1g2EjRRiEpQCQKn3tgH7rMXNuYfjF+dPSAXIoxAAJIsxTqfeOgaoa8YMqUEoBWtnIcO1dGJ266MYUTClQppdqKF9en8xQybEamIxClB6sl0pL3NjxffR3iMpCgkEONq0LXH09FmGxWZNKVqkl2qSDzNTW78YmnywwKDYWN2Bq3C7Hk+jmDGxnZJSp0ORejuDo41ff5w/svEuu9y5drtsaguPFo05YSqpAejhhoHYjjofoIauSjNmUAFFQrQsKWOtvkaNDbkxEZos9nzf8xRBtWta6AHVikecWpk4BOZLMXpT/a1binnFTDYlOjVcB+FAVeXka1MLiZwyklKiqVmp3nrwBqCK1e9Nohosn3kCZjqVlozhA0DAkA1JNQbbiM6ZLd+8L6VD0eppwpFiaTRk2ctQMCzV8B/eIZqnygNQMAm1ASQH135xYxsohNx+FzoC13LUfpx2ra/w4JzJJoKtTNTUOa+HyhkiRQcLeJDmL0+TkBYhxUhiSX0rwBa31NhU5SzOnKTYuQxc6906U2HnrFrsOU2YigqavTYUGr2bS0ZcwFtHJSKci/jQxr4ZOWUndRKqH8Ng/g77HhEvIrTmyPtbDKcKSQLEWFCRRuVYrTMCpSQXS53JqLPQcPPjFybPcMRUFj0FCN7xHMVlBCi+zPtxvbyiE2S0tplTez1WcOHJdwWBALgjkfCBMlSKEjgytR+lt7HaLWLlLo7gGtNXY8wdIz00oS46PTiOmnjGRMxtG92V2kAQM4SUlxUh6ju05M23KDtXCkJUtLMczsQQ5BNK0cVbnGElTEEfhrx6fWI8zkuam7eP8dImldpFqas4ImghzQR6uDfg1+wEh1vTuirO1dRqI0AQVZSzjc05O3u6g2q+7Y2AmZVOxNnalI2cPNBOUg5FEd8PTNUNqBmNtMyo890goxD+36Ne58RBj8CoBx+EEjSlyNwdtIzpKwS61FNLtsLVFfPakdUiTl7pYt0u2oqbxQxuGSsKFEmm7XFDfjaOfMFYnMyPtgFEmqaAG6dqluESZm4jkDzr+u0TDsUEEJUUrvWyuRIYF/rqWqScJkKhMd3YMXrysbcLnlFpTK6LQufI4rl0BLjkPn12h6H+zDA00qeNza3yh8pOYh9AAPP6nX5RYKCCQdhz9CkRJKpKkqQe84AzGvhT1xiL/wDlvtcVuOo6N6EakoVDj109CDJQ0D/O4cE9flFdJl1QiuJSQWDk6pIIzGtqc6P43iyJCSgZaEG7c2zA2qbwyYkqpUEWu4IdmLOLemaGonqBLnrRlX7zCguHHJoSII8RKzJyKBcEU1LM4HFq9KRYTOGVKV952uySli4JpsOHzMB7w2LUI0bfcfzEBJBKTQhmBseRa3l4QRLeQ9Ku8Sl3ZJJufdevrhE2IxJUPdALuGuFAAZklz3t3uKcYWUl2BoOhfmfRh6sPbK9N3Y0oDpreEjRlEKMWFAGiVhx/T9W5GnziVWJdAc3uUlw5IcuLN+kQTZIUwLFtXqnVwb9DDwgJDBmD31/QwkiGWZAKiTQ1bUlmpTqa8ITFkqZOdqUGvvNmHiHG3FiKyEqWGyHjXpRi56RXmzZkv8AEQKs4zZSHDEkOnz6wJcIuYgLJUlNc3dcCxarvzJ5mFngAgMAbJTUmtVK3L1NYjwmMK0AqUy65rhwTQ2Y89+BhVIexIWxGa50JAGo/uINkUpbQkTwl7XYEkC7OXIZtqMfCKuInFSEAEFQJzOGcvQA1sz7covYfDDLmJZk5VpIvo4r3Tfa/OM0pKVEGpUxCv6mo24I38eBCpDfsHWhDNZzTmo8GSCYvYybdgwUzcAAGG34Yq4aSc6lK0oDRnU1mOg04xoGVmVlSASgVtyvwIMXZiRTkKBIfrXUVYa1LGm0Mxi8xY1IPHn8/lEpnAHYAd0WA5baRXy1q5Irvewp6pAfIr40ZkJBegFjl38qDwilM8OXrpGpKAeuhsdizN0U0Zsz3iG8/Lw9Xi6MbRCgHTha/nD5iA9+g/U89IV2v65wwzPP1YRej4kSokVoIdBHrtE6ZcwBDkHUfzG1Kw4WCBdQfLoejUdm/SgBxcHh8x4CvLbzjTwcxyHqHukkFPFxUA7mleEeZ6UX/If2/Rr3H2oLZnMQbucp1Yl/fqCzeHBoimq/EK0sTalXETlJVWiiBwBq962rw84gADEKpXoXenBzXrHPTkxNNFLE4oj3eY4G9OI3iuCVEkkknW7xbn4MtW16GwiIS8tfC9Dx2iSMyTDSwPl4/OLqzYFLGgAatSGPEHhFNNT9Hh0xbEMoAjduhEUZlTSHrlKBfRv4r9eEKhbO9lN0Z6+uMPVNCmIDbg6G1NxV3iIV33+kBMbBbijNYGtRerVavpoY4UGq4Ifn03BNfrEanTayqlOj7jQfzFha3Ao1GP8ADQEjETAkXY2HGElrsDXnXxh6Je3qlGhJgTXUjRia0ofWkSVgmlyCS6WHBvXpoctBobUoW324RWlzSDSkSTMSdbivz/mKsunkPMsjjShqCNfVYC4qXag5aaP6EMXiDagA4RNKntfptvzdx/ESQRpxLWIPAu/F9xEk3G50kLSC42Bf0YWfhQWLAve6SLj1TwiurCjLQlLaKduLFNz4QyZEtFMFUtmGVyXcqb9XHK0acrHA1YAAOxI6kF611/lok4JdClQP/UC2vTeI/wDBKCgSkhzWjg8Ka8RWJ2lZa2FqesTLKY2c8i7eL9TGalRzGWU2Lf2O1jtrE2JwxASquUEOlmI2J87UjTMgK7wb7TLxo+ldYSkM2ysjDMCkihvpmPDRqt01ivKmMos7saUBArp1qOAiXEliUtWh+rPcCIVt71BsXJItQ6naLL5lKtuRTmvnIYVckhxbqeHhaGicwKrPp1gxcyo3HvAFxUeG+kMAcPtlo2wv84v3GLvJkzQA4u9N9AIqYoG5vttw+nCLyCmyTWrqPGwrUDn/ABBMkgJqMynum436xCLMxV6f29XglydfXr6xpSsDrr0pEc2Q23oP+sZrb7a+pVLNFdoSHtBHtNE60E+HnFBcfO/kXizhpyFEkuilCl2c6lqi3FqwvZssEqB2pQmvSohszAqBcBTPqNrOKPHlulY95qX0/Rp3pVZZE1bCoWKWJFHflpcuYuTe0JZSM2ZyAC9Q++Z38tIqYJNWWVJ2JduTkX6aRolcpRrMcmgcoyioqcoew146xyWyKVK2iy2Ic5VCuUhQvYhv0MVzgwS9W1Hd4sBWnnaIFSUhaebEp8S5OtDQE1HhfVhEEAVSpiXctsXZzQ70Ors0QWRmhgfeD2IqCKsXBArSLYkJNwCTux/UgeZhk5K3YKBPMHXRwBeJJGFJ98gDUOR+vDygwtpJMwSXHeYbjSlwbtw1itmKFKH+WsBgCl2UwdzuCItnDKzDvBlbJc6cG60eFndn5C4HdFTmBGzEOlya6aCKou57kUpMsrW5Zz0A2baLONlpQHzCw39HpD1Y8ZW7vAl6WZzo/j5RDicMVlyq1vI0Gnzi2ZWUlltM4zlKLJoPM/QRY+yEtIK+6+9zXQXMWZaFJHc7p3/Fff8ADEKuzFKLkOWuXA6k0pFimaKiZ2YhqA618m5RNmqxFPVKxbwfZoJ7/dWB5tQcuV94FyyhWVTeRB6/26QYpW8gQqu0KuTRx1FxThEq5Vho1n1qfXS8IJZuDU3IY/8AbbeKyXgh+2YMQzNWtr3fY+XgTVkANXztyGwMBXWo8Kvud7+tYkmSL/MWp4ViSsSS4VaSzZSDpT1q3SNKSGDEHXiP7/SMbDkpIru73N/Fo0sFikkbF67g8PWkQwpLOQDRxUUHiYjxMspBI7wcvr4aP5daROZwLUvSrgPwPP680VNltcZhcvqx8C1HG/ExUtBlzlCYGLEh2FKbMOn9oopmkUsNQS3HpoY05+FQtTpKgTV6V4KDb8ozMfLLMpqnKOrtGSlmKukpYiWVKAFRV3uBoOGv9oBKy6gV36+uUaMjDJCEjNUXyodW9TQim7GsN/wpWKO19x13i2kV0IKKSRYUOvzbh652cLLD+q6xKqQECtTSgr6Z2irNTmuWGwseZN4TIiB8ydXu7EfMdYrLS7k1LHi30i3JwoCXJyh7nxpueHDnEasWkIISMxLuVOwp+Hjq5aMlr41G9BLPMzmghzQke+0TpwaPZUkkqYsw6GtidI10zjWotcVHMZgaxW9l+0PsVrLEulqFtR0I4GNPGYuSQQUqQqxyiteAN/DmI8b0wn73V9v0jXuNKraVGL3Fa+4BqbMz3HwiIMTOFUoAzHU6cXN9YSdPUpJy0SPE6DU3e3OsMkYckClSb0u5fXiI5cRtMLqnJCYMhJFWyhwG0DlmNH1aLXZ2ISe8lmoKtqHOltekOk4ZgMwbViQaWD5Tp+sSzEpBGUCu1QdRQMQGbrENyWpTRUxjkdwDNuxDVGpBDU/s0Pk4hRDUSQKPb/UDZja28WgkjKQAHNtNatyEVMWklYN/AWa49WaA2ZlwTza5G1CNQ2ovEa8JmYkkEEHulwS4oQfW8JhlZgGptrbu03FPVIsfZlt9yCDXU+h8ojYX2lM9nVD3TSoDtwyvwFoSUVSyztTRx4l6jg0XGf8AsIQnujMKi7fprE6TK6CCVi0ANkzccx472NTrF6XPQwKVgtcGhFgejjytFITigP8Ah5EMK3YWhSyq0ajlJB8S/wA9oaQdE95YmTEGmZN9jTdjarW1inMWC6FMsC1wR1I9bw9R8KvrbajbCsH2SQ4t66cYCCsiUUhncbW5c4emUlRBfIoPUhweoseJiX7IGGJkf6rnXm+kMiVIq8KhZOYson/cg0uSKjmaBvCM4NaHYO9yH32N+XnWBVRYmgYhjs+xHyp4M+0R+I5daitPrzMIDfyFmYNRS6QFNSjvXgRmFtjziJOHL1TU30VTuk7tS+sWEyncBXOrcRv/AGiKXhpgUMywoXbIxHIlfm2kSVefcWEysySTRiL7UNQ3pzES8OVTFEhIHdubE0bjpUXeHTVBLZlFOlaDk9m+kKrLMSxVmFNQeTnnAOGRL7PbvEWO7OBdIqfGIeYL6EjbcuzFqnjF2aVX755ZT8zDJgF8sxzqSLncOw87RKKvLYQocJLEElyaVLAt7wqHPO3CFRJKkhmc+HByabw5GJb+rfQ7jR3hJcxj3UkP/pVq2hIETDGkilPkga0szVOltBCJJAdIZ6Or6aDxi04zOE1v7tuVRz3hJpJFUqr6rUvE5lXHcZ02XmNSVK1JNBwG0RKlEPyMXzK4L1v/ABBNCcqu6qxr0jJafbp+qFKUmPBDmgj6NB04L3ZxU6gks4A87RflYcjupFzf9OVvrWMaFzHeORjeh3ibruKuJjun/wBMFzD6dUya8xnYKdKejkXN9BR4t4VwM1WIGWgsz1BB9Dw5yFzHcxov+navM/H1IWHjvOpWkbWqeR08C0Qy5WYuWavvFgWc7XYfKOczHcwFR3iOrlXmfj6lvYfM68yaJUS2poSzkjus4e3qkVJ8kGxL213tWu2nGOc+0O58YQk7w6uVeZ+PqPYfM6ORIyl6gny4nwi9h5wY1c0cG3HkGA4Rx2Y7mDMdzDq23/c/H1JVlrYzs5khjQUNmNORrtrw5REqXlcqIA5DzOnUaRyOc7mFznc+MOrb8z8fUl2m+861CrMxG4cPyNjT0IrzcOklwJaSpnJykmpsSTQmOZzHcwoWdz4xPVx+Zw9Svsat51KZSmqPmB/F3bpCqQXHdUNqdW5+tY5UrJuTBnO58YdXH5n4+o9g951y5IYP3TeoAo1Qx6RKrApKczht9G6mOKVW9YDDq2/N/H1J9i9516UJqXSW2KH3/qeGqwyZicyWIcE95LOXFe8NR1jkodnO58YdXH5n4+pHsXvOpw0j7IFQC2JAcJLChAqL242hsnFBS2QFOzkBNQ9nrrVjwjmftVbnxMImaQ7Eh7sTXnE9XavM/H1I9g+5nWS5c7MpMuWoLZ2mH7NJc95lKDE65RXVo5yX2+QF/wDDrSUZcwsxcpAYsXADMBoYrKWTck8zCPEr+nWv7nD1KvDN/wAiT7yqy0kBKioJDlha5JAO3DjEq+0sQ7JRJL2CZiFkOf8ASqrXtzirBFur78fD1Ke6PxBizi1F0goamVKgBStHLkn9Ylw/aWJAAVKDDLmUSCSNTepNLAmkQ5YAgbCJ1A/MX/X1Hub8RfR2z/zAUKJSe6zsscSU0L04uIdM7ZQCxlqJ4ENpQktWM9oTLEdX35nD1HulXi4FtXbCvwyvFSd9WVCTe0iQxlioIcEUtsairxWaEaLUdAumpPT2fL1J91qmdLgI0EOgj0uibsBBBBGQBBBBABBBBABBBBABBBBABBBBABBBBABBBBABBBBABBBBABBBBABBBBABBBBABBBBABBBBABBBBABBBBAH//Z"/>
          <p:cNvSpPr>
            <a:spLocks noChangeAspect="1" noChangeArrowheads="1"/>
          </p:cNvSpPr>
          <p:nvPr/>
        </p:nvSpPr>
        <p:spPr bwMode="auto">
          <a:xfrm>
            <a:off x="162744" y="-1588"/>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und.nodak.edu/instruct/mineral/101intro/slides/folds/images/slide10.gif">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15900" y="2515245"/>
            <a:ext cx="3347988" cy="216024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Box 2"/>
          <p:cNvSpPr txBox="1"/>
          <p:nvPr/>
        </p:nvSpPr>
        <p:spPr>
          <a:xfrm>
            <a:off x="300336" y="2535250"/>
            <a:ext cx="1368152" cy="246221"/>
          </a:xfrm>
          <a:prstGeom prst="rect">
            <a:avLst/>
          </a:prstGeom>
          <a:solidFill>
            <a:schemeClr val="tx1"/>
          </a:solidFill>
        </p:spPr>
        <p:txBody>
          <a:bodyPr wrap="square" rtlCol="0">
            <a:spAutoFit/>
          </a:bodyPr>
          <a:lstStyle/>
          <a:p>
            <a:endParaRPr lang="en-GB" sz="1000" dirty="0"/>
          </a:p>
        </p:txBody>
      </p:sp>
      <p:pic>
        <p:nvPicPr>
          <p:cNvPr id="1032" name="Picture 8" descr="http://www.stacey.peak-media.co.uk/bude-walk/800-08220055.jpg">
            <a:hlinkClick r:id="rId6"/>
          </p:cNvPr>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215900" y="86023"/>
            <a:ext cx="3347988" cy="232171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AutoShape 10" descr="data:image/jpeg;base64,/9j/4AAQSkZJRgABAQAAAQABAAD/2wCEAAkGBhQSERUUExIVFRUVGBgaGBcYGRscHBwiHB4dGx8aGxofHSYhIBwjGR8aIC8gIygpLCwtGx8xNTAqNSYrLCkBCQoKDgwOGg8PGiwkHyQsLCwsLywsLCwsLCwsLCwsLCwsLCwsLCwsLCwsLCwsLCwsLCwsLCwsLCwsLCwsLCwsLP/AABEIAMIBAwMBIgACEQEDEQH/xAAcAAACAwEBAQEAAAAAAAAAAAAEBQADBgIBBwj/xABDEAACAQIEBAUDAgQFAgQFBQABAhEDIQAEEjEFIkFREzJhcYEGQpEjoRRScrEHYoLB8NHhFTPC8RZTkqKyJDRDY4P/xAAZAQEBAQEBAQAAAAAAAAAAAAABAgADBAX/xAAnEQACAgICAwACAQUBAAAAAAAAAQIRITESQQNRYSJxE4GRobHRQv/aAAwDAQACEQMRAD8A+44mJiYxiYmJiYxiYmJinMZtU3/AxjF2JjMcT49UJVUUpLb7hrTZhMQATBAn4vUeI1FHMzGOoa/qQsQ0R27276zGqqVAokkADqbY+d/UTZRPEao+s6jpNYFiJvpp6gBGrYmduy2H+tjWzNINSzJ5RemDAbURFxAmI3FxPfHy2aykag43iZkddj0vPzi4K+yWz6KnF8o4sVII8rqAR2uFIt2G/pg88Uy8Rcqg3RVe8fdpViLzvjA5RgLVWAJ2EKPnb9+vxgl8kSSys6pAuqNP5E2/b98DQpjfMfU1GCFbLlLyvhOjzMDXqktAJuoBPUi2JnMzl3poFrWgHSleqgPvTAkTttbvtPr8AV1UVy+xN4Y2i4IEjrYx6gYuyfDEpAmkDYwCzczCNzbSPxNj88XJf+bbHkwGl4lPU9NXLmDpPiWBMEEFjUYElYCmJk+o5Oaq1KhpqymoblGDSvw9YkmIudri2GWX4OzIf1Hi5KqNW8TJZTPeBvPtiLw8DmdyoWw1BAII6aoGx/HeMWrXQ02CZThqrW0VKJ1Hl5msTpuZVrqyg20xMROL83wkFxr8kEpBAVYi+6k8uxlR/uBxrhPiU/0qyMSDOllIi0qINiYHvPaIz+Yr1FV9VidKKIvJU6mXt1BPdx2GBPJTVI3lL+FLD9elUqSJJhmtMBwqWUbwwj1nEqZvLUDd6qHfSBVKySdtK6SvSQSP7Y+X5jjbEBBUbQtlUMQAPQTi7LZevpDB3p0zuxYqpG3e4+MVTJs+mVOK0aykCqgkQbHVFrFWQoZPRiRa3TGfzuQqCrFGqH1Xd3XngXVRqQKF9QoO+1gc9lnSmQUGuoZ5mBBAPUE+UesEn03J7ZnMGmBUKoo/mEah7yXa46avXGcWPIajiDGoGOXUECNRXSs3jS5iL77iO0Yuq8VWxNMdQRzGCLShZRMAmCI/3OcFWdkDf5jCT12BO0929hj2hk6rHkhjuCr2+eUAGd9e2J4pDzbNFS+olXXz1CWAAXSFFuphm9u50iT3GzPHKzGVWnBsCyMTsBN2jVbfAi8Lrnfwz/NNd7WF9KVDYiLdv2sXgtMHzAHqEasxn0GoW9BjWkZJsorV8wTZj0uD+Ta3eARaeuAsma+X1CmWcsp5XAJAiJ1eWQJ3g327tVymgEhzqg+gHqfMo9yCcWU9TAEtTPXXqP8A+JQziWy0kZf+OzK87UARN5pyCJ2MCem5JwXWztN9M1KVOmpBMqrFiBsJl1HSAx3EYcVy+oDxFMG9TUAbSY0aBaextYSNsA1uDU6qtpZQ+zFZ333gc3WIJ9dsNhRRmc9R8H/yKLKkA6aqQuroOWRMfaGHqLSmzHDmg1qMq6hiUJ12B21wA3TlaG37XupfTLI6tPib8pWAALXMNMz5bHr7F5nhVaiqnLMwH3Uy5Km1vWBcQZEdcVaId9maX6trAR4tQR0uY9LEf2GJi+v9PPqPOm/UAn5IBGJif5I+yT9cYmJiYsxMTExMYxMfPPrPP1VzQ/hyQOUVDrGlmkQAsEggQCRG49cbjinEFo0mdiFjYmwk7SffHxr6j454j1DdEAYISSpckjmA3AjUbjrJxjDbM/XVMVUUukXBq3gTI8u56ElZmBEYrzv+IGVCmKlR2m8LpDegJ2+R+cZnKfQlSsoqV2ZFe4AEtuN5gi17BvjDU/TGVpAHQCRcl2kx3sREewFr2ONxia2UH6gr5ttKr4dIi4BliLwCNzJ2AXpeYnDClwTUQznURfmHfuEYGw/nYbC3e+j9R0EQLRy7abTUIWnq9FAWW7xI/ABwHmfqBmYrQVusyhAH4fUbxYkDaQem/RsdjFOB6TLEAdQV0g9yCagB6bn13viuhWp0xCG5sNywMDyDmjYf8OFVKlULktpQdamimp+TEi3ybm+PWqTqmopHQFmYE3OptWlB03U7gDBhhyQwfiS0paoruSp0gg3I/wBJncdRsdgLUt9TOoATL6yYBEgNJ2EDxCPmDtIHUGimg6qRMvMM2mBq6rOxG+rQSdwMDV6ZCkmoSFtppHQT6F+pPUKsntOFRo3Iu4hmM6QA3hrq2pypc+uh2kxvyrFtrYVNms0IY1gtjHKom5FlCDqDcgbYvyPDS76/CKrYhQARbq7HuTckyfTBZeirqqpSciDGp2vFxqBCx30tFvcYcGyCVeL1UEVc2zEX0PWKj5USSfQ6cWZZauYHKoCH76hYC+0KSdXWwIn0jD5TTn9NKVOxHKpb1I5FE/nF/wD4gigKWGpf5RTQrHSBqYXjaNt8GByZaj9IhmLazUIv+lRgAdyWIUDrOo+2+CPCYLZ6jIs3Nxa0Sl/k39740S8YrHUssUtEq2kbwTqMTOm8AWwBms+6mBDc3mmbkxA0iN529d4MS/pWjLvXNKodBcOQCCAbbyO0bH89BitMlUqu51LUfYibz6E3gDtAERONFmODMWWGZeo2AMiBfm9IIBiNjhjl+DPVlalHlsCxSmJEhoks1gQCAVPlBJONypZBRtmCrcLr6oZCB8Efmf8AfHKJBO9vuMje2kTsCLEi8HSIOPp54UtNYVVePMEIJH4Cp3nyxFu2BauQy7H9WmOkCUNu9u3UDbpMkCXMtRMLwvLtUY6CTAOo2AH9MmATteO/TGq8EhAyUqSSImrVZibGbGIvB3Ix3m8imkCgQ+/6SEKGPT7msALiCffbGbpcCdyWelJmGNUlL9QoDTpHqL98Gx1oePxenTgNWoIR/JpY/B6e0f8AXHGS4+lUgU4qATqc6hf+mRPbpsZ7nnK/TAF1Ugj/AOXI+NTHt0G87YKbgx0lSNQ2IZyRfuABPzOFJDbYDxPjtBJBbtsajDb5H4afzgReJUKqxqAkbEVtPXfykib7/wDc1f4amdHjII3VQGJ91EgfAx2K9EryK2mN9EAn1MCR6R74TFVKqgT9ICB1GoDpbXzPO4kGB8Rips01UxoNM/ygrtG5ibGQDN9ptv7VYHZFYx5iyfiSST8d8V1apY2YLELCLLL/ANBN4CDp6zLXZjqnwl4tUUj0gf8A4iP+XviYqqCnJ/Tdv8xQSfUn/fExuF9r+wWvR+iMTEwNmuIpT8zQe25/GOpyCC0Y5pVlYSrBh3Bn+2MX9V/USNpUAggkiTEiLnT2AuSYAvMYV5zJPWRddZqVJebUHAJt97bBQJ21bySIwWjBv+JP1SKdM0VVmZmCgDv5ge9iNh+cfPPp7JvUqGswkbBmWQzncqdtCAT6nbBea4jkadYU6DOxYFS6uyc7MAOcRaJMiRIGCM3XVaIpai7HlfSRCyIuSAzOeukKBJI6RSYV2ecS+sfEA0FkknTpJLsJjcBQFJ9ZthYtSrILkINxAAn+pjqY+wLe3XFtECeUDSttSgNAHqp0gf1MW6+uLHekkhA1R23t8XY7/ntY7YpV0DYPUqBiNTGOkiRAOwEm3v8AEYurVpPnKzbmk2vaLwu+1z2G45o0NTS7qoiAu7t0gKBqO/YLvuZxX/HAEqoRTMATrex6IpVN/wCYnbCB5V4czaZrCftAEAdQAvqb7/OJVyjgg1W1WMKQAY7/ANI9gAe5w0o5RgnOfD3sSiT/AFODJnspgT1xYOH93eDELTUkmIjmJVfyx3xNlUBUcmGXUSBvE+W/vdr9ACDfbpKHBPEOouzot7KNI9WJIWO4J98Nzk0AMo+r/wDsBaB7JC/mpA6g4vrKzhfFqaV+wOVVeylUgKDHUKzeo3xDkKiKM7UoBlR2DFrg1BWdD/QQAnyFYeu02NTDCFpBhePEVqFGRP8A/Giiq5HWwFt9hi6pToeKqrXQtfVETtzEudTSTAAETNr3JGb4hQpqAzG8csmGF7QBqqCe4I3nsSyqPTQoqZJqMxAlZgDtqVeddvKSD3i8UJmdA8i05jTqKLqsSCFLkn3DXkYFHGyQEor4SGRAK0lPeCVNVtvtC+sYVV+LUqUNSq0vEMzqSo3wW0i+/U7mSbEFGsfjMBtWqoGM7JqqG1gNbkiI2UHYxGLELBgUoKsGz1irEWN1UEwN92+DsM7R4rmHW+ikv8zFkHuFDL/Yz6mME5LKVm5tdVriDTXSp2vJ0j3ve2NxNY2yebAqa3zaVYslMuNKnew2DR/lmDc49z3F9THwwzVBH/mFtPvCnQYkdt95OFedreGQKrKSDDK7qahFmMDZRpm49b4tp/UuXQxlsvUZuuwHvqJZt+sD+2DirFMc0M1mnUKzBae9lAPYkDUykRbmJIGAzkZ/Vr+GlO96jSs7A64UCRPW8/lbXz+cqGHqU8sG2Vb1D8wx29sUUaSq2oMXrHZmJc2n7iCdvQekYzjZrHtLjNBRFIvUB82kOikdQSKYBHSJAg7xOA+M5da5Vj4dCIKqjajaBsqhYNzBLGf2ozuRfSHdgEB5jUkMdrhSoU+xV43JO+Jk1MBaVFG3l6wsf/8ANVHS0fFtsYTmvmAV0/xWZqMLaaRiOsHTJn3kn2wNUoKgIZSe5q1lH5uPY79LHDpOD8ul2CrIlafKpmOu8WEC0HtvgXin0xl2WCoWCIYSN+5mCTbef3w6GhZSzNAkLS/hyR1VWb51FDt6HHRyWvmNRmHampM/0mBPxPxhXV+kdNQMrsyi4BNjFiAVAgz1jA1b6kq0SdegP0kO0zfyiA3pZd94nGUjNex9l+E0yrlqVbUpI0PUOgi1yFYyJi5PewjFv8IANIYLfZFCRNhzCJAM/vvgPhn1RrK3pippH2n7tgdrmZj2xdmcuz7uYExpAUibxtt6SQJnF2iUgV80VJXw1MWkkyfXEwKnDqbCR43X7xuLH7e84mOL88E6b/2Fo/Q/FOIrRpl2i2wkCfycfJcx9Z1EaHFNju7a9S/EGxAmQ3ptgj/EPidXNvTppISCSolZvbUWA6fFvwhzf08KaJ4mkAGFVHLn3CBVvN7FtttyO5BbwvLszPX1FwZOp1Eu3eGMaVtAMDURIgY94t9b1WlKFGCoOqoxkD2HlAB2knbHPFc9oCKo0St9WmI6TMAfm94vOFNFVYCpUqa4PKC3LuRYBCs9b22J9CrK0gPhVD9VasUy9Vf00iIEXf8AykwSDMgTth3mf4en52WYI0qqn+8neZJkkm7dMA8YzbUtZAILKqgshDAbgajH4FjeQLDGfpcOr1TqSm9/uNp9ZNz++KA0lLjFOoxUl1pqCVBYSxkAC0ADcwNX+2C3rgKNCEaoupViepGq0G3lHNvNsIR9NuraqrCFEkDYDafWN9umGHC89WptNOyzpBMDYTG/LNpIO8X64LrRuOcjM8LYecG9xQpvDERNzqkJG7tHXuBjpajU7AJRn7aSNPs9a7T/AE+1ht6eOI7sxy41zLPSZwdheSZJ9CT1wSM7oaQ1eoh81MgTfqHZf7avUYLZVJEGWVdNR1hWj9QKVHfmMliOlyDf8NMpWpggSGYnZXAEd1OrmE3JLSYgwbYXBKIBanmFpkm5qCosSeuiVB9SvTHj0K2kQPGFirAF0juW1Bl/bfbtIjerUryeULTGxp6NXuTZQse7W3OOtFNzMmo41k6iwItIIQt6bxcm2FWSzNZGkGe6uY/+mqJ9LVJn0tgvkrSKtASCZUuqmfRC4jpdDJnr0NGKquXRJpqiBVM8g3jaZBuSJm5wizGRqlmNM1EYGSyOQJHVqdiI7aQO1sNq/BsypbwKqhSTy1AWjcSNYLd4n0udyA+VzDytUrSCjzqYXvqBDeYmT9vWZFi2jcSgLYfxWaJVvtqSVaO8Ex+OmAM1nghJo0iAbB1VuYehKhl67fk7nRh8yijUtLMKO/LUjfzgkH5B98W5fPeNK+E6m0h4QjryMDzRfbSRv6GXIeAr4B9UJTQhqYV5MOV5pPxMX2JA828xh/W8StD0sy2kixQqR3vKk/BvhbnKOXqFhMMNuUi89CRpNzET12O2EeYy9ak58J9MkHQjlS0GQNBMOAO09u+FMGqG2co5ppp1HasgEhQARe0soSTBvH7jHOTzFNlCKaNIqJCqgpkmLlWZTPwS1gTF8UUfqiuB4nhLUtpaSF0yRueg+LmL4Y8OzFOsuhqI1kXWqqzI6paIm8rBtfGoCnMcHqVC3hhTTsRqLE3EwxZYPfSWtbffA1DOPQIIpqU+46WkzIsRYWvbv84OznBqigCjWMiAE1EEeitM9hpFu4OF54g9LVRzIIcTpcgAHax06VF+swZuR1UhdMvzVajXK6KoUrcK5IM7WJAM/m5t3xGd6I0VSAp2ctIXfoBzTJ3BnawM4qfhqV31oUbQoaxknrCkBjrgG0DrczgvKUFWk+qalOwgmStxvuI25luP5YuCzdhmV4xQdD4ep7X2mRNmFoYATB36YAr5DLsy1WbWBJubDtpUWABi3WL4T5jhFMMXy+Y8JgfLWsInpUuhHbUenQ4Y0eKFI/iaPhsRK1acMjesglo2vJHthY7Gh4zSqfphwrqfI0Kx9gT2jpP7YX53hFKo3MCdQ+43k22EDfrHbBtbhdHMoupVqAeV1aQPRSIt874VVzTRTT/iaVTsHqqHE9Awk9RB32vgVFOxEeGmjqNJPEWZMcxUgzI6GPcbnthjk69VANTlp+wgGP8AUGnrcm0bBRjzKsabOoY1GBBDOhDiwmSDDNsNSwOpxdRo8wNyd9IMAz/yfb0x4/N5adQPPPytfjHYZTqLHNSafTb/AHxMC6EWzAk9YUH9y0k9z1xMcKl6f+Sfy9BlXOikpApqruzeIV0gKv2gRYSZJbmE2uYGFtbOVHYJS1BjBJWdUe5kD+o3vc3AwzThhIEsOZYsSsHYGxkmBG9unobmMqKSCx0lQrSZuBGrXJIJHcd/n619HSuzN0/pzm11A9RpuJkfLN6dQBjR8OphGkIlLUZlQGuBYajF7WIXfoIGPKWZ5YKgH2t0gz1G9rf7YupU+YvYW8vf+/X2640hSscZPhtNhIpq7KCASAYNjZjZegsN7+gWu1MMNZVZEgmVn017G/QmcE5bONTUAkqTI6Ec0T+437gYS8S4toBSshq6RqamTMKY1NM2te/oOuJcU0MZUwjikQTrVVYFQZB9CJk7DCrLoVogAKxGomAIYG4sDJYdNh0vg2rwhczSH8NVAnzUm3UGPtjcmOg6EE4V0uC16BIrZdKq2tEGASZUgi56k/8Avoxo05XoNbjFPTq8LwnglTShVZtjKxF4Ek/nbHlTidOoJLPRbcmS1M26AgxaYJPbCHO8NDNymZ6OQriZtexAHa18d1PptgOoAgtDqDN95N7dp67XGL4oixtmaMAGoh8M/cZAN9wVDK1vn1OBhlVUnwqrAGdSBiNQ6gkX23kfMYBXK18q5KsydCpAZTvaDKt1g3sMHUOJ0y0v+kdi4EpPdkAkfB726YnKKVDTLcXpN9tag0ebzp7FdUkHuI7yMEVMuygFlBWx10yHQ/1ILr+AP82E38fly7LVKAyAGAJ3J7rMX3LCZ7Y9X9Hny2ZRVF4LAD2II/ZrbQTuJwUP6eYYAaFYDeE/USP5vDJMD1Q/OCqPFBp5iDq+5CSO0FZ8RbiPu6zGEGQ+p11EVqAptN2RQL3Gpgb7He/xjzi3F6b/AMlVbE1FiAJuCbvaJ+8dI3xqHkaSqEVNaOAIkkHk+bFQenNDYA/8SNVJp0lYEjmFQAWJlSl5NjYGR2kYQGqdQFI+KpN6pGm+4ILHSYgEC0GBERJdPh7MQBmPDqtBJZCrAzJ0EHQqmBqIuYuQBiWPIsqZhVfRULohFmNqZMX8wJUgnddO/TfBFbhSNTCqXKnYqQfWbiGHoSOuJT4YTq1mjVYMdbES1hu4J1AexA6CIBwJV4VUomaL6RuVmUPXzAEelwvvhTBoCr/T1RW103V3vH2O3+QjZrW5SfUYopZk2SrqQjYEIsdlbkkAHaSYj7N8MP8A4hUf/uKOmR541I3S+/exGrrbA9TjS1nCItQpaHMG3VQfsIM3ELC7cwIskOyfEczTIZE8VQQwFQzcESNQYswG0me/oDMz9XUqgKVKelngFSCAD3D3USfWYt1wpzGQN0DAhvNaSsGxnYEwQCIMBokTgDPVmpNodVjcFtZBPWTMieokeoOwNmyh1X+mqZIGXraKjedPtMdXWIIJtDDrgPM5nOUH/WoKxuutUM97FSCbEGDPtgTK8YNJyaTfwzH7W0mi43IDNOnYWPsG2xouF/4gUqn6demaQNz96vquSZGognqsjcYMocCbLZrxGKK5q1CDpUU2BHdSbAmOwUGO8A15dlpuy0tABJlSoMEWIdCAwMzcQbY1HEPpnK5tdVNkHWacGDvtPLaTEDb4wiznAqtK2mnVpyJ0gioxiAWbzyLbWMwcaxo5y+cGk/qNSkCAoL0zfzaWUiDIkAe0zg5s+EXy02GmNVNhf3WxE7n/AJCKnxfLvKaMxTqJYgkHrFwZEz0PrfBhzNOmuqxO09h1tETGByv8Y7IbopZTqYkJJNhIHc7AbT6nHuf4g1FVZMuzErJdRa99hf5PUbC2Kc9lhWolgQjTJM8xjYR1mT02nFPDuPBlIcVKhgQFpg6d52jf/l5nhHwKLuTyTCPF2zL5j6mcsT4xWftVoUewC4mNH41PrRcn1SD+ACMTHTlD0duP0eZ5yW1+K1OAAoIEdrkypJtE9relwrVWpBWQtpIlhZSIjmlrGJ2H4vjzOZ16jxJJPT/oPYY6oVSEZdWkdBPLMjZencwY98dgcSUF0xqWAL6WIgg9JBiCJ646zGfNMs5UqJnTBjtcCCIiTfYd4wbwxaTPB1BwAQBIG/m17EzJAtEA4c0OHhGbQxEkAhgKiEmLmdzvtFumHeyK9GHTPZzUKgmpOxGhlAN40qAykwN77Y9r1qjGHEE3ghRckxcXBjvp2G9saLO0P4VxOVpNSc85QkFesqpstgPQRv1xyMoj6lpsZW+ispG/YmCvv/cYKWycmfoVCIFQ2g6WBOqL+V7n9yPbDJc9VgAHXYR4kEnp5xKk9eh9DfFfEMiKZJukbqdj0Jvyn3/fA1ZADG0k3QgpbciJI9t++FidtXpAjxjpBKkhgDffcggi0Eid4tOD8hlyZen4b0jswi/ob2WI6ReYFpV5umdIsrqDcwT0JFhNvb1n1XrTakda/pvAJBAIYdii7Wt0PtYiVgXTHmdydKsGCLpiVJ6Eg207bc3ybb4zdfhToYIJUmLQD6xNsPkgU1am4DQCQSCCDf0tPsOu+K63GaVVQVbSRMC+6iSdjA/qt6kScUmDQX9OpllQgOkbPrs37gSJtBHyevua4HSPPRenqU6dJMqTvC9Rb+9t5wJmeHU6qghxf70IAEiSNW4HpbHvCuDUglQKHEyG5mBO8E3g+19/cY5ySKTZ3msl4lLQyomnqGDEARYBftn7Se2/Ren094bKyVDaSQJvtMggx6g6h3tce1uKZqjUGoiquxsAx7S/X5nrM4Py9B6ssOQwOS3fcAMCG7Q3SwG2KRmvRVXavVSKVILUEE1UfTbvomSYtYkXkG4x0ar7OCGBFzyqeklzdCLbwD2kY9qA6oNnFjqgTvck7N8CeoM2sHEKqkKy220ncR2MmQfTbsOrxNfsITLK4GtFqRNp5k9DfyzBsIIM9sVpxJsvIGXRqEk2GlgTvqINyD7iBuBiZWgX0mkGYrcUyxOmJPJUEFbXABG45TOLk5iYLBv5HE/2gMPUXHptgw8GysotWlRzSs9M2IA0KLj+obsfz0iLSDwzh6A/pugQ3LFSQSLWOxO9jBERgPN0Uo1VqeIabDdVJ9rkAGPwT/f2hndBUo5UNE8xYWuRDchAm47ENYSSccYFS9jmpkBSENReYEsCsOPUFp1EGyrPX0xbU4elWnyOHWPge43XYHlK3A5cRM81wVNtzTGoepahU5lH9NjjgUqbq1RFRmW5q0DDCNy4EVE2ut/Wek0XYlzv0oyQacsN9Fw3wDykeogi0FcJWp035arNTYeQstx3kgDVPRtKjvjV0PqFqTRV1RGomV1AWvyhUYjbUIPcXxZm8tSza6lYVVG7ENK9Zkw4X4ae2KV9kP4fPsw1bLPMypA01FkW7HqPcSJFicNcn9ZVNJUKa3rJ1jpJaDBAAuw6RNrPeH/TdIqVV3CEWYGUaYloupEkQ0diMG1/punSpMtGs4XsQB/9wjTIAgyOlt8ZZJMznUdB41cP+oSwRKRYE9w5YD5JJP5xncx9TFQEpqrMw3dZYRsAJiYj32iwxr83wiuBpaq9RIFhU1lelmuWW45TKmRIBg4zWd4OPEMb9yoIH+1x1IAv2nFKooz+i/JZdqs1MxUOimQW1E6b7ARNyBso2G/TBVL6nqa9OWp2AIC6QRcgkn8Ypq8MXSA7FtM8moAsxi0kRAQdupj1Ar1NQhaZQCJCal36ESZPqRNuwtFJ5Ma9OLVI5ygbqAg/2Kj9hiYyK8HqfyD5An55sTGv6NH2TLZEItSbs0AgdoJsBv7xBj4wsrcO0EaSWQgkEEsB6AdB19J6YYnK+M36jalpzIbr1hQOg/EnrfAedptRp1K0+Ut+nCkTsJtM6iL9bWxqd4KUl2dZPK0vFpNVfUaQ8sQFLGTrcRfaFPcGegfKdRHh1tR6CZMT3EEi5vJHv1yWW+oNSg1aCKSIsY7C5Jn9um83wcjKwbwnB5lO4MESByk+8E37GRjq0QmaZ88wbUy2Ww+IACmwkdmCzaCenAy5zDLp1EqLHYr3MgyvtvgDJ8TmTWGlYvUE6bkCDvBnpcfthhmaaAD+GaIgyLr8xOn0NPbHMqzjiWRqUhq8MZlQbyIbt5fKYP8Ay04zNfKUWhqALTdqF5HrtaLx6+UnbDnOfXNKiCKpOtDAWmJFrSpsrbAAg2nYXOMRn/rGq1Zq1NRR1brAOoTYtMgt8fnBaWjU5bHNFwqkpLK1yGBtAuDaNrAmxMd8SlT1MApV6UAipNxJMKBB6QT1Fuwwj4emarVXamSSwLF25VBINytgdURtc/tzk+IDLq6Uwz1C0lXsCYIYqFG0xvAEDecCduzONYHVXh9HUoUWViWWASfXadPXlNx6nFlPhqlIrunIxKaQVqAGbyBDANNxJ7yYGElChmKpNR3VHNhTkgDqJ3M3Bte3cWOalUUKzk6jMOHI0+mkz+e3fbHN02XTSoNyXDkcBl8xuCYVpmCYgCf80X6+vFY1KZLeIsdVK6Qf9UkC/Ww2wu8VaVVKjBkYwS9NSA4G03g2j/tY40T51HS4DA7MP+W7fmMdL/qGK9C/M54MOWOWCzIdUXAmxsNr2semxrrJAmY95M9Zn/npOEeeyzU6hZCV03/5/wBPfB3C2qlboVDeUluU7kwunY9ADvsI26wSRynYUKxqOBWbkXYkXv0LX5dotEfg25nJlFlYdRdTbl67z5f7TI7YCIYLOkL20w24kERuDf8AvJmMd8PrBCQqC4hhBkg/dFuvTv0GEL9koZlWI0RqG4PKyxfe4I9Zi29sOWzFXTDlTqjzAaiRsdUiRMbhj6m5wsAmm45dIMhlsQQNgR+LnY9Ig1pmqVUBFDLVBEkyL9piNfpBnpHQf0V8GOfRMxTArBfERRDgnmHYkXBsT62tvHGU+lWQzlz4itBKkg/lCFM+sgj84GpZt1JUsC46Toa3cXB7WgR0NsXtminNTlWBmR0naVO1/wD3nE8K0x5eymvw+pOkFhDeQkwD/kYwNtpvv7mqpXpvdnVmURqurCDsHm9tw1jPW02Zz60zFiw1adldJpjYSpAmTF9RPoewue4tlqwBrUvDex10yHDH+gDr0IkiRcROHK2bHQxyvF9QVXFNwYPiKBrQyAOXzDpzCOoi9um4Uik1RRI1FtVNnZFAMwahUEGT02sO+BeF1hUC+ESWG61E0wsblr6yIEAGN9uuiq0hMABzItTqAG430l0t6Yko9GRFaiTTqPC6gxpVi5Ugi5DAsoYXt0AgjFGYXMBS6LSZdiTyuBb7iCAfUmOtsAjLnxJpidBvAFJkPowUCD2JKmfuGxGbU+IzxzEAMJNJmj+YQRtY9D7DG7AhhjJpsBHuBvJJk7cu4EYx/HMqxVwjXJBAGkkqf9yOu02i+NkmdW5aVPNOrmF+s9T6k2+LreNU0ddSspqKCQUbYAX1XFttwdjh3hi1gx78PphVDD31XN+9wIHb0GKMwoQ+GtEMkiWZmkj0YGymNvzcYa8Ky6/xLAq2lwZGwSd7TDEt+ALYo4rk6i1CqAFGgASeUk2n8Tb5nAwRUuUgAGhQBAG6sT8nEwC9KrJlgL7XEfGk2+ceYKGz6bma2hmCvTZVHmAgXtIJOxMWgHb4z3FM2aAmozFHEqhNi0npHKsGT3MW2JubMIFiYiPNE7jfoO/f+4XcSrrUUGoylYtymJIsdTe3W8bYtt3g5pI4yvGkqLDU9B30zymOx3+PTfGiy2Xr0QClCsVkxsBfc6mBIW4NrGBjM0a9TLpFNkQkAaiI0kk+QxIa0arzeDyzgJq5uXrsxMhtLuCZ7mBPTeZxnJseNGyrcTLofGNJCbAq9NiNxdFckELvpBM7kCcBoxphQmYU0yR1XSehkAQDvbrPUYzNDMlT+mD7lQzfkiBfsMdJlq1VzMi27TPzYx74jCZSRseMfUtEqaFJFemyAM/LN+mwOpTtPlgQLRhXwT6X8TmJLAd4On1+e+OOCfT2tVerVCruVEC3vNveNsbjKmhTVadLTNmhWkgW52MyBuBq3+MeXySd0j0xrbAafAA6nldCs6XBIItsPQiZn/vjrLcNVqbakAi1/Kxt5OkeU+207hxV0Pt+ouoNYSpIkAHoR5j16HocDfV/EqaaA7EsaakgAsdTAnb/AKmBPacbxttGnSYuyOWKsRU06mEU2B6kwZkTt0vYkYrzYj9OATJgxueo9xt0x7kK5qACDEKA3U2Fzt917d8cZTMBqnI6tqM3OqJMzPrBucC3RTwrFmYysLuWpgySxaV9psF69ALnbANCoyN+mQVO6hgVPqDsD7fIxq8y6KzFngEm50xPQSIknpGA85wSlSpFzppSblhBOq+8BuxBsf7YpTphxtUJeIMqKuuVVmHmUe/UERb1+OjVHnSQqlWHUmDBgcswbfdMjptGFLUdQ0sH0CJDXM+s36HeImLRg2vmkpkIkWFtgo/Efk2Pc49cXfR5ZKuz3McN8Mg0tQU+emGYjqdUXvcta0k9ziijmdX2mxIMgAgj2JG3/Bi2tmCQGOmegmwiYOw/NvnAtSoI3LdhBj/SAJ/+n3OLRDOs20EnykxBAJki4Ftye3XA38D4kshIcEDmBU9NwRcdwcFUaE3AJm0EkfiZN/Yf2wYqBPNAI3AMkX63jf8A9+uNY0Bs7oRqVqtraBfsBzkra24ODcrlmA1NKSJCMPXurE/ntffFVEu5kBVSbSSSduYtFhuIX13tjqnUKm51k7QIB/8AUTMnt7XwDR7WpsA0BSh3FwQDFp2nbedumE2Zy2huS5+6Eki1wAL+s2i+NMnDiVDV2FNDtq3P9KCSfnHtSoirFEMNuZwDPc6ek7XJj9gWPFmfpfTNWpTLwtJTcu5VfmdgOvltYdzg7I8DpKRz1a+mLggK17qHNtMQDpVjOx2gk5hTJOqqxIMkzHopMrE2hQMFPWBOkCGFjDW6WkiZ2kdJvO2Make/xGlVZmCt5Wg9DJjSSWdf9MCR8VZziAgKzKBAABW99rTY9Y3ttfF2V4fNgQnSEMt6kmImZvf/AE3xDwhAwQakbuTJMwSZIN/6SBtIwUGSmjw0ga5Kr/NuZtte09NvWetFbKKAzLP9dS57cqkQLbHuBEiMEHj9JdVPL0zWbysVJKrfdn6XJsvrYYUcQ5z+qdRmQigQDf7dV/WZEnbs0Is0kufDcAzyuYJvI0x1mdgCZxe1FKdMmoC9V9nUE7ibxMGO1426g1+CfFlQoTT19LGw3Bvb06b48bi/g1QytqMEKIgAHsF2APa5jecEtgtARzIFgNXWSsTN+gI/f8bYmBa6UixJlSbkDlv7Dad8e4nj9MbWln6S1pRWqAkeYcwNpNhAM2i9v394rnC6NNJk6yNAKibXMkMNpBExaMOzwZmElwAp0gKLG5B2CxfsNsZLiokwCBDEDRA9BM3Nz6bE36dMaIMyMwQwNRvE5btVVyoO9jck9LAepJwVw6nTb9Q1KSLJE6QPxrM/MY44rlGUMKau+sxYWsIJao2w1Ewq77kiYIPDfph9RFQGWAMA3F4A9z/b3xD0dVlm+y/09EyYiJ27R2jYdBOLm4Hl2SapBVWBhjvE9SbiPtA7YSmtXBDPWDknylYE9jEEwe8TAwPncw2q+qrUuQrXRelqcgd41E2ve0wo9lNmhr/WeVpytNGrNtpUGD2BJmw9sd8M4zVzGpquVGkMCp0sTYRoiGZtw0kRba+EHDs2wdk0IjuQ1Vwmoid4HlW8Qo1G/XmjrNZhzyQVVQbsIPq0q0id7KOvaAcEZzZoeM8cqKN0Q7nmVioB2jYsdoJgXk9MKKmbRCXKvWqm4vAn1kwAPQQOkYC4VwWjTUVXAZgZBIZhvubWJPUzfpho1Q1DLIdHbae5LftGkH++BxSwtGTbz2B0uHvmCKtdzoJjw0J0Wi0gDVPc2vbDY5haSaaYI6aaaTHXcgCT1J7fB5OXtqZrdiFEDpoUKCYE7Y5r5y50AgDrEW2u2qfWJ/EY51yddHVYV9nOWzNQQUWohIs5qDUCZGokwb9lJFrRF5SoC3iMCwk9WM7zJNh62iZjAxrarhh6y2r/AJAxylSOtjeT/af+n5x3jD2jlKVaZbmBJsVSmI2B5uhOpiSB+d9x0GqFKdlWOs/7kk326n2mIwQ1PUNgRF2fyqPY/tOKstXInwwHImWBMW7QP2/7HHVHJlVKkWuJ36gqB8GD87/72IgBgHWe9wo+Y5vaZkbjpX/H6uZiXExBG34EkjqBO0SIEsqXC6ugVSdNM6bk6Q0wIUbke/c3icLMU5VNC6QdPc80n5Jm++/yccKzaj4Shj0JMn9hA9/TbB/8PSWd6hA9UWSN9Ukm/WDjrOZ2okAFET7VSFE9SSw8QmPg+8Ym0isnP/hNQ81eoFH8okk3jax39LdZwQ9VaYHh6KS9ahKs5M9JlZgTbVuLdlFTiDGSBqYkXYECTaYN52u209sSnlqlSSGURylysRE2BtHsgMEbCbhv0X1s8gOrSZMKXZmMnpMAmR0ggASYERjw1BuHULE80Kp9mO5/fB1H6Z0gVGpNVUbs9o9lI22kx7zgirVVBrZoGmIW6iTMcoMdrxtjIbYLwvwqgnnJEQQAqSbQCDJue49umCsxWCASQqr0sFG3QWF+sicLK1evVYLRJp05sWAB7mEgsRtvpnqDfBNLgyqS1QtVbq1QxA79lWOlh7YqiTg8YLsVy6M5kQ5OhBHYnmPsq/Ix7T4Vql67tVYg8skJveFG+wHNItF8etxSGHL+ntq8qrG5JKwRE7fDducpm0rVVTxPEaoZWdWmwJnS12XYSZ2t6D+FRVujqvnpQ6RpC2CqQqibD0giLKOg2wmzKxRZyF30ntJvJEyet2JM7bgYpfOtVlQeQWhbkxtLgTHYKMXcB+qFQ6a1PVlwZNFRyCfMwUE/qblSIv2O3SELToItXTEL5ypXMBiqAATF29IPSZ834w2yHCIQzPdmN7+4Gpjtygx6jDOlw+klRtLCuuowUNnudJYi8wLr3B2jBWa4iz8oKjTIhgEVduW5kxG1v3nEJPSWQ1sFy1KjpE5U1D/OwEn46do9MTFDvRU6XroGG4Joj9mM49xz4lUh7xriA/hzLjU0LBItvsJ30gCY74xmdzNOluxsIELN7T5Rhn9QHRoTwkpwD9wYz3hQLbD4PacLTXeqwIKnSAAop+YgBYA6k9+5OLXs5sY1M9Tpoju9JQ9MeZxqhlP277NPwNyIFuULkGrSV1DCVaBqIa/KDJAK2kwQGBjbCCn9PIHD1qSgAksQ4cz/AJhAgAzvJ9onGnbizuoWmIRQArekdOnX7fzgksYLhJdiypnyC2tYAksymWJtIiASJ3kgCW36gUa6MWKjRJubTfaFuB/teIwzfgZXU9fUNcsNZY7dea5HtaThnwjKawYYgCDKqABf+cgD5JvIABJwuWMAlkF4ch0AqDTU7faSNzpG4k32kiN7YKHClK6mgKDNwAJH8obc7dCdjhpTyC5cA1Im+mbtuSG0AyBPfubd0GYro1TUp1MAIYwYmJ09rxfr6nHJPkW1Re9ZVNhIXYgAHtILG/7HecdVeNKCClNSQBBMzvMzA5vefbAlbMEjSvL37n3ue3U4oTKEiRAWPMzD+5tHth4Ls3J9HWez9VrmL/G/qN7ewxTQdmuyhj1vrj1giB8DFLcUpADlNSpGxsqk9zaSJ6Azi6klaqkg+FS3LEm9unUi1oj2OLUaJcgnMnSNT1Ak7fzEfAJ/AxSmdLCaSajPmaQel/b/AJFjipKVOdQ5yN9Zgk/zNYNA+PXTBOHn/wAO5jMIGVHIYuoYIAgVR5iwJJBiIDafxe0rNJOKutijNZpTaq1wPJv+QDAk9xJ746pUatYRTXTT+49APci572/3wXl/p5aDEVjNQHyi+28KuwPS0bnDMVlaFqP4VLcom5iQC14a02mOWLkThSb0Q/oJlsuKJOhVdyIJPlQCLKJiZnlAG09pBz1XW8u5qG+7cog/bNhEDyjF2fCBYLLA/wDlkEwdizyFAI+0dr98EZThGXamoLumYPMUMQwHlBG+qOYHpvEQcFGvoVJxEhzLRH2izn++neBMEzhlT4fUaNSpQ687Fn+ALrvPOBPphjk8lTouqsVovUnSXE1H326b23UTa5wTmfAoNBlnJIA1AtIuYXUADefibb4KKAqGSpyNWpkUA6ih676VmT2kSBN8HVvqHL5dl8Omz7zqHMDuAoC2vaI/MWBzOWq1nPi1AgUwVG42gs2xnlvqA2N4nAuZWjQpN4SywjVrOmJ/mLAkEzsdMxbudRrsOzfFK+YY+Ir0qRkRqI6X1TE9OwG0G+KKZoUWsgd2EgzqIA+6SeVdzIKr6nCTKiu7a6YOk2K1GYp1IOqwJsDKx9okxGDanAlRYqtIu2iCEEmbU7mJnzXwGC6eeqVSfBVSJJLmfDNoFwQbekyBuMDZ7itHLj9Z9VWZ8MLMW3WkDpVgfuMm1wcDpmK7Iaak0qAkq0Q5HbpEdCDJtece8K+lNRJA0qI1E3PcSxiPcnCkZsR53juYrswpoUDxMkF7bKBsnSyi8C1sC8Q4fUpU9YYrURgzweYCxUi8zeLmR3xuBoy45CS5vZdu8GCxPsAOuqcJsvmqYqoKp080kAzcEaZvYg6blp5dxM4V+OSXkP49w+oGpmq9FqtWmGqrTYWMKGZtO0khuUgGTBi2MPVq1KZbwiUYRJWysVYtDRZxM2MiIxvfqfh6ipUcwaZDMVAIkqtnDAjZuaIE+sHGAy7BoXVJYK3KLCLlT3tI9IN8dY0nnsG8YNDlfqtKRYCmafM0kFovBsO0gQpB6d8H8M8TPS1QUxSQkAvKuT30qRpHvMmfjL/+FvXzJWirM+8KfKNvQKv+YkC++GnEsrUygp02PMCAwU2IYSAJ0zBgf9rmHcZWjr4kpYY44l9FZWrUL1agDmAQEMDSAoAhdgoAGPMLn+qQCRC2tdjOJibPXwh6F9bMtVYMznawWxjtO569evTDDIJIZiSdPlFzeLSQNhEkTewOA6DMzEsiIgiQAZMHVuSYmAD6SIGNdleHPUQMzeGrAadNrb+23XbFqNnzmxPw3hXI0rpX7h5Z7SfXfSBg08WWksKFDD7ouPRZBi3U36+gXcazX8Oz0U1MdSRJIJGm5k73n0wgz2fq6oVaeo2jUrGe0AzJNotJxMl7GL9GkUtmHCrqJY3Y3gEwWaegEyT/ANsaXjPHAU8OisQRzLI6RqMSSSOnTr6ZevmKlDLqsFnadUTc2tpvyze8bDAtF8w40tU8NepMLv79Y7R7Y4qHLJ0cqHD5dyYdgJEy7Em3cSfxbA71qYWJLs1tMBV+bycW5LLUVvqNVjuQCd9yTuf2364urAkABdCSNU3ZvSACBPYGL/npxpE8s5B8lR0j9OirXMNuB0uD2vzHA3Fck9SoVfSzCJJI0rOwPVm/yqMM14TmcxyorouwUHQAOgkSf7/G2D+HfSKIjeJVAVLMAQomTctuSebePTGSBszCZWnROlUFRyY1Oo0j2S21j/vg2pk6tXVJdigJ0b7TbQLCdr83acaSnl0QTSp6gpHMIVdip54vzEGxPWwwPns4KNm0ibBEMA2n0ZhtewOrbF0+gtdmI+n/AKhZHqHVpSooDxtokjfouwPeScfpHL6Qg0RoAGnTEQBaItEbRj4LmKdJiy+AqsoDEkLuRaViLaTZu3e2A879RZqhU0jM1lVBpVQxAUKBpGhTpAi2n83nFKPNlz8y/jjCtXnt37/Q4zOeR6zGgo8IMx5wElelhDE3G7DpthDxPPHxGAYFVgczG/KNlFo3/IsYtr6H0upKs6pUeRyBQEksAJO5m92I7EkYSf4i8KU1aDkqWclG0iAAgBEd92GwsoEWw+O7wcpayHfQQV6TOQr1FqFTVJ5R0ESTezGwn12whqfVs0ijKVq+IWNQNpazE6YIJBEdrQPnS/TnC6zUwZ8CiygO5Cln0FtJRIgLpYDUwMxb1xXHeHUlzLaDrQW1bkWEy0fzE332747eK+bo5+RJxVn0jg5qPSzGaqMBXoqCqGmj+GWBDchQFbiIUzuCSZGM7wfiyKA65ceKzCkr04LM5DATAgajsVN4JI6kLhX1RmU8Sow1Uiy0+dD4Urq5GJ9GnyxfececEyWXpVKNQ6KdSnURhLuQxNQCFLSAUUqQsc0EyIxziuOa0zpL8sDYVE8I5VlqUsyGq6iqBSNTllGoiClzdT5djGK8vwHL0WBr1CzLfmtdmP8A5dOJfqZO0CCdsPP8QalVURqd28Z0LMTyaUDCNMQYJP8A1xl+EfTrOdZYtUInUTJMmxC7uLGwEW6GJjyT5StlpJQUUvefd/8ABhm+IMRNA+F6vdnER5NlHrdt9sdZDg7FZqSarXVCss0/clMEkkH7nMDvti1+EUA9Uv5VMgTAM/b1VSLSDJvjvJZdnfw1LUtQGpRqBYC4LCZP3Hmn2jblG3kqVJUdVcn4SCikNUPmgBj05JB/IBjucO+HcKfQP4iosC4ppv8AJB+LSf8AMNsEcO4YlIbe8mSesnoPQY8z2fKPTME8/NfaQYYyeljBj0kwDX6JoT/VtDRlClKFJgvAg7bnqT0n3PU4+VqWqMyKCzMEAQbmLahbYQZJsBe2Pqv1LnabBgdLi5m1txY9LH1NhYb4zfCvp2rVk0xoRyObSRqudlu7+mogdojEtWyirN1K1TLpSqAcisjEMDqXoptAIsNSkgxtuMWJ9AtBqVn8MKpbQAWaIjmYyFt1Ia2wYiMaHLVKOVAIJd++1SRYiY00xqsWMP8A3wLxbOaoSo5NyQo6nYkLv3uYm/L3pv2CiCZjMBF0oxCAJFRWYDUNjJOqqYAEtaxFgQMZP6iztSswJl2kEsOulp1aQYB0iI2gT64evkl8QNZlmyiAii5ZmcHnbflQxe5uZKytMUm1M8bSCN4Nl0AQon7SL/y3nG2VGSToxdP6igABXjpNWr/6TH4xMVcQ4VFRhS0mnPLJiAbxsdtt+mJjrxgb+SZ9DX6NcEE1EYSJBSXjsvO5G3Qfm+GWZ4fWLSpDaRCwb3m/p0G3bDbOomkJqMkmX5WZfLIHm01JAYkLYEbGCCcxQLB9U6TLcxUCAb6j0BE31fGwOT6OLiYD6o+nM3WqyqgSoAlwYFpUdouxMRaxOB+E/wCHlek6tUckAgnTrgESdLHcmAD6A/n6VSphEhQAqhZKkLpMauo8gUSZB3v1x3RFTVZQVEsusPJYWmdJ03giLj1AnESVinRkM5wXM6YpUqYAPmaT17CZ/JEnFCfSNZTdBrN2cgCbTyrYj5ME/tv6GYL2lbgTMyNV5s2rbY3uCce0HAOkqNIFtiZEEkyF9ZP79AKNKhbsy+S+naaRqp1KrDVCrOgR3CzpJtcgWve08ZijmfGn+EbwxYBysiZAChNR0x1id7dMa0cp+wPewPeTpi3STsdmIxZl5IJgGYjTMbA7m+/YCex6NXs2tGM0VBT0u9VVBgimpBmNzUPNsY1QoAi+B6GWWQlOi0ITc9NyFBc2kiZ0iwO/Tf69MkwIiRoMAbwN23k/Gwi/rDUxLIuobWgkSCbmCGtMTFr7YDGNrqzKNZaL2pLqJ6aQ5672ECcHZL6ectqFNaUzLsCz+sGZk9zp98arLPJIIYaYuxF/wYPxsbbjFT1hpaZAg/cDa4gQdI2mJkyJPTFWFHy/OZIFqpkHUVQLE2UEljuYuB/pPbAn15SSlmatNV1f/pqV4iCKiyY/pUr84+j5r6Ty9QaCpUA65V2DXlv1D0Unp62jfFfEfoahmCGqF5VNA8NioInURtsdvXecMHTthJWjPZfi7ZxG8NAOVQXdtKWAJ07ObloMdRBtgr6V4AuXYjMOjM5DBCkIopq0xaPuEliCQBv02eXySUlULcKsIGfYWhJiQAAo/vgPN8Jy1clnFMgWLA6mAJDHnHl5h78ov2l5KWGYzP5o1qQ8IaaZEajIWwtBEaoGwSFAHnxmeM5SihguWmm5OoAkMOYEKsad47iDO2PsrZCkVVGQOBYSCTAtcm5EWn1He4lb6fyum9CkJklAsqZgtIUDWLL5hFh6YuE+LslxtHxd8tVrUXIhKdJVYyWmoYMBE2ssiY+ZgH3J8Gr12C6FizQWUkAG7aQZEdiOh7wfsma+nsu6tAqBm2hmBBUgwsiZNgSQbYAyP0xlqLq0VBU0FJJ1SCY0kACNEATbzdScaU2260xSpZAc4VrrVQFD/EPTqUTqHMRTRXIOoRYgRM9hjqjwF51FgjiRU0hmchTcTAnodItEGDjSHNBmMU2EEBSUnfr/ADQCbm37TgTI53lqitTNJU0yulGVdX8vhu0gHeVUjc98c2rEScT+mneBR0zclqjQQVNgoAJF56dAZwFR+k8ytU1zVBNpRSNTaR/WNxBje49hr80up6cOAC9yGbVOkkLqJ8sX0gTAHvjqjkWDFmrBvtjp0EmQTqv0M3gkxgooVZjKuEDKjlzMJCza95qQCbgH1ExOMpxn6XztRlOqmVLBdOojRaZYEXA21DVMWEXx9CKuGGjSQfMCzJF7sDpYzuYMAycU1MwlNip8MN1J0lpYaiwAUSSxNoEzaMajGNyn0iuVitWdczpgsJJVPUUYmoQet5iy46d8yHYKaoWoblU54/q06kRukAbWOHw+paRcUw2vSNDNE6SGFjJkXiQDqET0Jw0WiWU1FI5h9rza/NJMbQbd/eRK9C8GOp5OqZVaWnTIJYqPU+Yy3eTI9bYz3EaBpVf1K0XGpQgJYQGkNyhuUkDfaPbTcb44mTqaHpuQeYVGYtUvtzGSAGtG49tzsjxNcwoEgagpUldY6bAtvA7b+tzUYRvIT5NYwZD6g4dRa656jSJBUwXqEqejACSwtbobdozuapUadNimbNZwZKGjUQRMtoJcwTJ3FzG0zjU5n6GZmYK6yXlSyFYVupAJ0xeFvIi42wNlf8Ni7DW9SomqB4SwGA35oaBPWOhteVlObw0Xw8Uc2Lctn8iUUgHb72Ct8rqtj3Dk/wCHGWaWaiyEknStQqB25TsYifWceYvj8Ods2eaqEUTBIvUNu4qNB+MCUaCxWOkTTrAUzA5AApAX+UAk2HfExMdezmjnN12hDqMmqJMm/IWv/qAPuBh9l6KwF0jTNMxAiS1zHriYmIehRYOVKQWw0ttbaIx7lmMtf71HxFO3tJP5PfExMKE7T/yv9Uf/AHm2FX09z/xOvmipHNexLSL9DJ/JxMTGWjFn1KNJqleUnwLi3mJnbv174qoUxDWF0B26wb++JiY5IO2NA1kHT9S3sBH4wTRUSRH8x+ZAn8YmJjoxA6KDxqggQpUKOwJ2HYYvrjlY9Skk9+YCT8W9sTEwCVUaYaowIBBZpBEjzAf2tiqq5WnUgkRXdRFoGoW9rm3qcTEwMqOy7JOWrVFYkqFMA3AtT2HyfziziB0hdNuWbWvrW/vc/nHuJhmEScH8rHr4kT1jtijiBjKgi0reOvviYmB6MtluWvVYG48IWN+owLnqYpmoaYCHRUuvLtpjbHmJjGYzzWTTQToWUup0iVOncHofbFVRodot+hqt3mNXvFpxMTGMceGPAJgTpF+u/fGb42xFXLMDzeKL9fKeuJiYSRrVyVMrmWNNC3hEatImDRDRO8aub3vjvJ5NBllARRNKnMKLyim/e5Y/J748xMERKPqLI0/Aqr4aaeW2kRs/SMY36Ypha1ZVACqllAgCVpkwOkksfk98e4mGW0ZaPoHC1Ckqo0qNQAFgAGgCOwGFnGcwyUq+hmWKZI0kiDIuI6+uJiY6x2ET5lwbi9c0VJr1SZe5dv5m9cTExMD2D2f/2Q=="/>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6" name="Picture 12" descr="http://farm3.static.flickr.com/2032/1561965140_66cda99463.jpg">
            <a:hlinkClick r:id="rId8"/>
          </p:cNvPr>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5652120" y="2471774"/>
            <a:ext cx="3328173" cy="2182589"/>
          </a:xfrm>
          <a:prstGeom prst="rect">
            <a:avLst/>
          </a:prstGeom>
          <a:noFill/>
          <a:extLst>
            <a:ext uri="{909E8E84-426E-40DD-AFC4-6F175D3DCCD1}">
              <a14:hiddenFill xmlns:a14="http://schemas.microsoft.com/office/drawing/2010/main" xmlns="">
                <a:solidFill>
                  <a:srgbClr val="FFFFFF"/>
                </a:solidFill>
              </a14:hiddenFill>
            </a:ext>
          </a:extLst>
        </p:spPr>
      </p:pic>
      <p:pic>
        <p:nvPicPr>
          <p:cNvPr id="1038" name="Picture 14" descr="http://letslearngeology.com/website/wp-content/uploads/2013/01/folds-pennsylvannia.jpg">
            <a:hlinkClick r:id="rId10"/>
          </p:cNvPr>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5652120" y="127913"/>
            <a:ext cx="3343949" cy="2237932"/>
          </a:xfrm>
          <a:prstGeom prst="rect">
            <a:avLst/>
          </a:prstGeom>
          <a:noFill/>
          <a:extLst>
            <a:ext uri="{909E8E84-426E-40DD-AFC4-6F175D3DCCD1}">
              <a14:hiddenFill xmlns:a14="http://schemas.microsoft.com/office/drawing/2010/main" xmlns="">
                <a:solidFill>
                  <a:srgbClr val="FFFFFF"/>
                </a:solidFill>
              </a14:hiddenFill>
            </a:ext>
          </a:extLst>
        </p:spPr>
      </p:pic>
      <p:sp>
        <p:nvSpPr>
          <p:cNvPr id="6" name="Rectangle 15"/>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Rectangle 16"/>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Rectangle 17"/>
          <p:cNvSpPr>
            <a:spLocks noChangeArrowheads="1"/>
          </p:cNvSpPr>
          <p:nvPr/>
        </p:nvSpPr>
        <p:spPr bwMode="auto">
          <a:xfrm>
            <a:off x="304800" y="30480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43" name="Picture 19" descr="http://www.gsinet.ir/photos/gallery/166.jpg"/>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215900" y="4797152"/>
            <a:ext cx="3347988" cy="1920564"/>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Rectangle 10"/>
          <p:cNvSpPr/>
          <p:nvPr/>
        </p:nvSpPr>
        <p:spPr>
          <a:xfrm>
            <a:off x="3131840" y="118547"/>
            <a:ext cx="338554" cy="369332"/>
          </a:xfrm>
          <a:prstGeom prst="rect">
            <a:avLst/>
          </a:prstGeom>
        </p:spPr>
        <p:txBody>
          <a:bodyPr wrap="none">
            <a:spAutoFit/>
          </a:bodyPr>
          <a:lstStyle/>
          <a:p>
            <a:r>
              <a:rPr lang="en-GB" b="1" dirty="0"/>
              <a:t>A</a:t>
            </a:r>
          </a:p>
        </p:txBody>
      </p:sp>
      <p:sp>
        <p:nvSpPr>
          <p:cNvPr id="18" name="Rectangle 17"/>
          <p:cNvSpPr/>
          <p:nvPr/>
        </p:nvSpPr>
        <p:spPr>
          <a:xfrm>
            <a:off x="3131840" y="2852936"/>
            <a:ext cx="338554" cy="369332"/>
          </a:xfrm>
          <a:prstGeom prst="rect">
            <a:avLst/>
          </a:prstGeom>
        </p:spPr>
        <p:txBody>
          <a:bodyPr wrap="none">
            <a:spAutoFit/>
          </a:bodyPr>
          <a:lstStyle/>
          <a:p>
            <a:r>
              <a:rPr lang="en-GB" b="1" dirty="0" smtClean="0"/>
              <a:t>C</a:t>
            </a:r>
            <a:endParaRPr lang="en-GB" b="1" dirty="0"/>
          </a:p>
        </p:txBody>
      </p:sp>
      <p:sp>
        <p:nvSpPr>
          <p:cNvPr id="19" name="Rectangle 18"/>
          <p:cNvSpPr/>
          <p:nvPr/>
        </p:nvSpPr>
        <p:spPr>
          <a:xfrm>
            <a:off x="3157769" y="4797152"/>
            <a:ext cx="324128" cy="369332"/>
          </a:xfrm>
          <a:prstGeom prst="rect">
            <a:avLst/>
          </a:prstGeom>
        </p:spPr>
        <p:txBody>
          <a:bodyPr wrap="none">
            <a:spAutoFit/>
          </a:bodyPr>
          <a:lstStyle/>
          <a:p>
            <a:r>
              <a:rPr lang="en-GB" b="1" dirty="0" smtClean="0"/>
              <a:t>E</a:t>
            </a:r>
            <a:endParaRPr lang="en-GB" b="1" dirty="0"/>
          </a:p>
        </p:txBody>
      </p:sp>
      <p:sp>
        <p:nvSpPr>
          <p:cNvPr id="20" name="Rectangle 19"/>
          <p:cNvSpPr/>
          <p:nvPr/>
        </p:nvSpPr>
        <p:spPr>
          <a:xfrm>
            <a:off x="8604448" y="2538429"/>
            <a:ext cx="367408" cy="369332"/>
          </a:xfrm>
          <a:prstGeom prst="rect">
            <a:avLst/>
          </a:prstGeom>
        </p:spPr>
        <p:txBody>
          <a:bodyPr wrap="none">
            <a:spAutoFit/>
          </a:bodyPr>
          <a:lstStyle/>
          <a:p>
            <a:r>
              <a:rPr lang="en-GB" b="1" dirty="0" smtClean="0">
                <a:solidFill>
                  <a:schemeClr val="bg1"/>
                </a:solidFill>
              </a:rPr>
              <a:t>D</a:t>
            </a:r>
            <a:endParaRPr lang="en-GB" b="1" dirty="0">
              <a:solidFill>
                <a:schemeClr val="bg1"/>
              </a:solidFill>
            </a:endParaRPr>
          </a:p>
        </p:txBody>
      </p:sp>
      <p:sp>
        <p:nvSpPr>
          <p:cNvPr id="21" name="Rectangle 20"/>
          <p:cNvSpPr/>
          <p:nvPr/>
        </p:nvSpPr>
        <p:spPr>
          <a:xfrm>
            <a:off x="8604448" y="154154"/>
            <a:ext cx="338554" cy="369332"/>
          </a:xfrm>
          <a:prstGeom prst="rect">
            <a:avLst/>
          </a:prstGeom>
        </p:spPr>
        <p:txBody>
          <a:bodyPr wrap="none">
            <a:spAutoFit/>
          </a:bodyPr>
          <a:lstStyle/>
          <a:p>
            <a:r>
              <a:rPr lang="en-GB" b="1" dirty="0" smtClean="0">
                <a:solidFill>
                  <a:schemeClr val="bg1"/>
                </a:solidFill>
              </a:rPr>
              <a:t>B</a:t>
            </a:r>
            <a:endParaRPr lang="en-GB" b="1" dirty="0">
              <a:solidFill>
                <a:schemeClr val="bg1"/>
              </a:solidFill>
            </a:endParaRPr>
          </a:p>
        </p:txBody>
      </p:sp>
      <p:sp>
        <p:nvSpPr>
          <p:cNvPr id="12" name="Rectangle 11"/>
          <p:cNvSpPr/>
          <p:nvPr/>
        </p:nvSpPr>
        <p:spPr>
          <a:xfrm>
            <a:off x="8604448" y="4802630"/>
            <a:ext cx="314510" cy="369332"/>
          </a:xfrm>
          <a:prstGeom prst="rect">
            <a:avLst/>
          </a:prstGeom>
        </p:spPr>
        <p:txBody>
          <a:bodyPr wrap="none">
            <a:spAutoFit/>
          </a:bodyPr>
          <a:lstStyle/>
          <a:p>
            <a:r>
              <a:rPr lang="en-GB" b="1" dirty="0" smtClean="0"/>
              <a:t>F</a:t>
            </a:r>
            <a:endParaRPr lang="en-GB" b="1" dirty="0"/>
          </a:p>
        </p:txBody>
      </p:sp>
      <p:sp>
        <p:nvSpPr>
          <p:cNvPr id="14" name="TextBox 13"/>
          <p:cNvSpPr txBox="1"/>
          <p:nvPr/>
        </p:nvSpPr>
        <p:spPr>
          <a:xfrm>
            <a:off x="1217312" y="49875"/>
            <a:ext cx="1589558" cy="523220"/>
          </a:xfrm>
          <a:prstGeom prst="rect">
            <a:avLst/>
          </a:prstGeom>
          <a:noFill/>
        </p:spPr>
        <p:txBody>
          <a:bodyPr wrap="square" rtlCol="0">
            <a:spAutoFit/>
          </a:bodyPr>
          <a:lstStyle/>
          <a:p>
            <a:pPr algn="ctr"/>
            <a:r>
              <a:rPr lang="en-GB" sz="1400" dirty="0" smtClean="0"/>
              <a:t>Asymmetric Anticline</a:t>
            </a:r>
            <a:endParaRPr lang="en-GB" sz="1400" dirty="0"/>
          </a:p>
        </p:txBody>
      </p:sp>
      <p:sp>
        <p:nvSpPr>
          <p:cNvPr id="15" name="Rectangle 14"/>
          <p:cNvSpPr/>
          <p:nvPr/>
        </p:nvSpPr>
        <p:spPr>
          <a:xfrm>
            <a:off x="6899104" y="126819"/>
            <a:ext cx="834203" cy="369332"/>
          </a:xfrm>
          <a:prstGeom prst="rect">
            <a:avLst/>
          </a:prstGeom>
        </p:spPr>
        <p:txBody>
          <a:bodyPr wrap="none">
            <a:spAutoFit/>
          </a:bodyPr>
          <a:lstStyle/>
          <a:p>
            <a:r>
              <a:rPr lang="en-GB" dirty="0" smtClean="0">
                <a:solidFill>
                  <a:schemeClr val="bg1"/>
                </a:solidFill>
              </a:rPr>
              <a:t>Nappe</a:t>
            </a:r>
            <a:endParaRPr lang="en-GB" dirty="0"/>
          </a:p>
        </p:txBody>
      </p:sp>
      <p:sp>
        <p:nvSpPr>
          <p:cNvPr id="16" name="Rectangle 15"/>
          <p:cNvSpPr/>
          <p:nvPr/>
        </p:nvSpPr>
        <p:spPr>
          <a:xfrm>
            <a:off x="1390301" y="2797707"/>
            <a:ext cx="1022780" cy="369332"/>
          </a:xfrm>
          <a:prstGeom prst="rect">
            <a:avLst/>
          </a:prstGeom>
        </p:spPr>
        <p:txBody>
          <a:bodyPr wrap="none">
            <a:spAutoFit/>
          </a:bodyPr>
          <a:lstStyle/>
          <a:p>
            <a:pPr algn="ctr"/>
            <a:r>
              <a:rPr lang="en-GB" dirty="0" smtClean="0"/>
              <a:t>Syncline</a:t>
            </a:r>
            <a:endParaRPr lang="en-GB" dirty="0"/>
          </a:p>
        </p:txBody>
      </p:sp>
      <p:sp>
        <p:nvSpPr>
          <p:cNvPr id="17" name="Rectangle 16"/>
          <p:cNvSpPr/>
          <p:nvPr/>
        </p:nvSpPr>
        <p:spPr>
          <a:xfrm>
            <a:off x="1356381" y="4803637"/>
            <a:ext cx="1067023" cy="369332"/>
          </a:xfrm>
          <a:prstGeom prst="rect">
            <a:avLst/>
          </a:prstGeom>
        </p:spPr>
        <p:txBody>
          <a:bodyPr wrap="none">
            <a:spAutoFit/>
          </a:bodyPr>
          <a:lstStyle/>
          <a:p>
            <a:pPr algn="ctr"/>
            <a:r>
              <a:rPr lang="en-GB" dirty="0" smtClean="0"/>
              <a:t>Overfold</a:t>
            </a:r>
            <a:endParaRPr lang="en-GB" dirty="0"/>
          </a:p>
        </p:txBody>
      </p:sp>
      <p:sp>
        <p:nvSpPr>
          <p:cNvPr id="22" name="Rectangle 21"/>
          <p:cNvSpPr/>
          <p:nvPr/>
        </p:nvSpPr>
        <p:spPr>
          <a:xfrm>
            <a:off x="6734577" y="2535250"/>
            <a:ext cx="1527727" cy="369332"/>
          </a:xfrm>
          <a:prstGeom prst="rect">
            <a:avLst/>
          </a:prstGeom>
        </p:spPr>
        <p:txBody>
          <a:bodyPr wrap="none">
            <a:spAutoFit/>
          </a:bodyPr>
          <a:lstStyle/>
          <a:p>
            <a:pPr algn="ctr"/>
            <a:r>
              <a:rPr lang="en-GB" dirty="0" smtClean="0">
                <a:solidFill>
                  <a:schemeClr val="bg1"/>
                </a:solidFill>
              </a:rPr>
              <a:t>Chevron Fold</a:t>
            </a:r>
            <a:endParaRPr lang="en-GB" dirty="0">
              <a:solidFill>
                <a:schemeClr val="bg1"/>
              </a:solidFill>
            </a:endParaRPr>
          </a:p>
        </p:txBody>
      </p:sp>
      <p:sp>
        <p:nvSpPr>
          <p:cNvPr id="23" name="Rectangle 22"/>
          <p:cNvSpPr/>
          <p:nvPr/>
        </p:nvSpPr>
        <p:spPr>
          <a:xfrm>
            <a:off x="6847975" y="4797046"/>
            <a:ext cx="1103187" cy="369332"/>
          </a:xfrm>
          <a:prstGeom prst="rect">
            <a:avLst/>
          </a:prstGeom>
        </p:spPr>
        <p:txBody>
          <a:bodyPr wrap="none">
            <a:spAutoFit/>
          </a:bodyPr>
          <a:lstStyle/>
          <a:p>
            <a:pPr algn="ctr"/>
            <a:r>
              <a:rPr lang="en-GB" dirty="0" smtClean="0"/>
              <a:t>Anticline</a:t>
            </a:r>
            <a:endParaRPr lang="en-GB" dirty="0"/>
          </a:p>
        </p:txBody>
      </p:sp>
      <p:sp>
        <p:nvSpPr>
          <p:cNvPr id="26" name="TextBox 25"/>
          <p:cNvSpPr txBox="1"/>
          <p:nvPr/>
        </p:nvSpPr>
        <p:spPr>
          <a:xfrm>
            <a:off x="4139952" y="1844824"/>
            <a:ext cx="504056" cy="2862322"/>
          </a:xfrm>
          <a:prstGeom prst="rect">
            <a:avLst/>
          </a:prstGeom>
          <a:noFill/>
        </p:spPr>
        <p:txBody>
          <a:bodyPr wrap="square" rtlCol="0">
            <a:spAutoFit/>
          </a:bodyPr>
          <a:lstStyle/>
          <a:p>
            <a:pPr algn="ctr"/>
            <a:r>
              <a:rPr lang="en-GB" sz="3600" dirty="0" smtClean="0"/>
              <a:t>FOLDS</a:t>
            </a:r>
            <a:endParaRPr lang="en-GB" sz="3600" dirty="0"/>
          </a:p>
        </p:txBody>
      </p:sp>
    </p:spTree>
    <p:extLst>
      <p:ext uri="{BB962C8B-B14F-4D97-AF65-F5344CB8AC3E}">
        <p14:creationId xmlns:p14="http://schemas.microsoft.com/office/powerpoint/2010/main" xmlns="" val="3978507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 calcmode="lin" valueType="num">
                                      <p:cBhvr additive="base">
                                        <p:cTn id="13"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
                                            <p:txEl>
                                              <p:pRg st="0" end="0"/>
                                            </p:txEl>
                                          </p:spTgt>
                                        </p:tgtEl>
                                        <p:attrNameLst>
                                          <p:attrName>style.visibility</p:attrName>
                                        </p:attrNameLst>
                                      </p:cBhvr>
                                      <p:to>
                                        <p:strVal val="visible"/>
                                      </p:to>
                                    </p:set>
                                    <p:anim calcmode="lin" valueType="num">
                                      <p:cBhvr additive="base">
                                        <p:cTn id="19"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
                                            <p:txEl>
                                              <p:pRg st="0" end="0"/>
                                            </p:txEl>
                                          </p:spTgt>
                                        </p:tgtEl>
                                        <p:attrNameLst>
                                          <p:attrName>style.visibility</p:attrName>
                                        </p:attrNameLst>
                                      </p:cBhvr>
                                      <p:to>
                                        <p:strVal val="visible"/>
                                      </p:to>
                                    </p:set>
                                    <p:anim calcmode="lin" valueType="num">
                                      <p:cBhvr additive="base">
                                        <p:cTn id="25"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7">
                                            <p:txEl>
                                              <p:pRg st="0" end="0"/>
                                            </p:txEl>
                                          </p:spTgt>
                                        </p:tgtEl>
                                        <p:attrNameLst>
                                          <p:attrName>style.visibility</p:attrName>
                                        </p:attrNameLst>
                                      </p:cBhvr>
                                      <p:to>
                                        <p:strVal val="visible"/>
                                      </p:to>
                                    </p:set>
                                    <p:anim calcmode="lin" valueType="num">
                                      <p:cBhvr additive="base">
                                        <p:cTn id="31"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3">
                                            <p:txEl>
                                              <p:pRg st="0" end="0"/>
                                            </p:txEl>
                                          </p:spTgt>
                                        </p:tgtEl>
                                        <p:attrNameLst>
                                          <p:attrName>style.visibility</p:attrName>
                                        </p:attrNameLst>
                                      </p:cBhvr>
                                      <p:to>
                                        <p:strVal val="visible"/>
                                      </p:to>
                                    </p:set>
                                    <p:anim calcmode="lin" valueType="num">
                                      <p:cBhvr additive="base">
                                        <p:cTn id="37"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5520" y="836712"/>
            <a:ext cx="8494952" cy="3139321"/>
          </a:xfrm>
          <a:prstGeom prst="rect">
            <a:avLst/>
          </a:prstGeom>
        </p:spPr>
        <p:txBody>
          <a:bodyPr wrap="square">
            <a:spAutoFit/>
          </a:bodyPr>
          <a:lstStyle/>
          <a:p>
            <a:pPr algn="just"/>
            <a:r>
              <a:rPr lang="en-GB" dirty="0"/>
              <a:t>An </a:t>
            </a:r>
            <a:r>
              <a:rPr lang="en-GB" b="1" dirty="0">
                <a:solidFill>
                  <a:srgbClr val="0070C0"/>
                </a:solidFill>
              </a:rPr>
              <a:t>Unconformity</a:t>
            </a:r>
            <a:r>
              <a:rPr lang="en-GB" dirty="0"/>
              <a:t> is a plane or </a:t>
            </a:r>
            <a:r>
              <a:rPr lang="en-GB" dirty="0" smtClean="0"/>
              <a:t>sequence between </a:t>
            </a:r>
            <a:r>
              <a:rPr lang="en-GB" dirty="0"/>
              <a:t>two rock </a:t>
            </a:r>
            <a:r>
              <a:rPr lang="en-GB" dirty="0" smtClean="0"/>
              <a:t>beds </a:t>
            </a:r>
            <a:r>
              <a:rPr lang="en-GB" dirty="0"/>
              <a:t>with different </a:t>
            </a:r>
            <a:r>
              <a:rPr lang="en-GB" dirty="0" smtClean="0"/>
              <a:t>dips</a:t>
            </a:r>
            <a:r>
              <a:rPr lang="en-GB" dirty="0"/>
              <a:t>. </a:t>
            </a:r>
          </a:p>
          <a:p>
            <a:pPr algn="just"/>
            <a:r>
              <a:rPr lang="en-GB" b="1" dirty="0">
                <a:solidFill>
                  <a:srgbClr val="0070C0"/>
                </a:solidFill>
              </a:rPr>
              <a:t>It indicates a period of </a:t>
            </a:r>
            <a:r>
              <a:rPr lang="en-GB" b="1" dirty="0" smtClean="0">
                <a:solidFill>
                  <a:srgbClr val="0070C0"/>
                </a:solidFill>
              </a:rPr>
              <a:t>movement and time elapsed in the deposition of sediments in the area.</a:t>
            </a:r>
          </a:p>
          <a:p>
            <a:pPr algn="just"/>
            <a:r>
              <a:rPr lang="en-GB" dirty="0" smtClean="0"/>
              <a:t>As indicated in the diagram, deposition is followed by uplift causing faulting or folding of the rock. After erosion of the top surface, there was a further stage of deposition when new sediments were deposited on top of older rocks. This time gap is termed a </a:t>
            </a:r>
            <a:r>
              <a:rPr lang="en-GB" b="1" dirty="0" smtClean="0">
                <a:solidFill>
                  <a:srgbClr val="0070C0"/>
                </a:solidFill>
              </a:rPr>
              <a:t>HIATUS. </a:t>
            </a:r>
            <a:r>
              <a:rPr lang="en-GB" dirty="0" smtClean="0"/>
              <a:t>The rocks above and below the unconformity do not have the same dip and are marked by an </a:t>
            </a:r>
            <a:r>
              <a:rPr lang="en-GB" b="1" dirty="0" smtClean="0">
                <a:solidFill>
                  <a:srgbClr val="0070C0"/>
                </a:solidFill>
              </a:rPr>
              <a:t>angular discordance</a:t>
            </a:r>
            <a:r>
              <a:rPr lang="en-GB" dirty="0" smtClean="0"/>
              <a:t>.</a:t>
            </a:r>
            <a:r>
              <a:rPr lang="en-GB" b="1" dirty="0" smtClean="0"/>
              <a:t> </a:t>
            </a:r>
          </a:p>
          <a:p>
            <a:pPr algn="just"/>
            <a:endParaRPr lang="en-GB" b="1" dirty="0">
              <a:solidFill>
                <a:srgbClr val="0070C0"/>
              </a:solidFill>
            </a:endParaRPr>
          </a:p>
          <a:p>
            <a:pPr algn="just"/>
            <a:endParaRPr lang="en-GB" b="1" dirty="0" smtClean="0">
              <a:solidFill>
                <a:srgbClr val="0070C0"/>
              </a:solidFill>
            </a:endParaRPr>
          </a:p>
          <a:p>
            <a:pPr algn="just"/>
            <a:endParaRPr lang="en-GB" b="1" dirty="0">
              <a:solidFill>
                <a:srgbClr val="0070C0"/>
              </a:solidFill>
            </a:endParaRPr>
          </a:p>
        </p:txBody>
      </p:sp>
      <p:pic>
        <p:nvPicPr>
          <p:cNvPr id="3" name="Picture 2" descr="http://www.geology.ohio-state.edu/~vonfrese/gs100/lect17/xfig17_2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66246" y="3235884"/>
            <a:ext cx="4178553" cy="224999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361378" y="260648"/>
            <a:ext cx="2338414"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Unconformity</a:t>
            </a:r>
            <a:endParaRPr lang="en-GB" sz="2400" b="1" dirty="0">
              <a:solidFill>
                <a:srgbClr val="0070C0"/>
              </a:solidFill>
            </a:endParaRPr>
          </a:p>
        </p:txBody>
      </p:sp>
      <p:sp>
        <p:nvSpPr>
          <p:cNvPr id="5" name="TextBox 4"/>
          <p:cNvSpPr txBox="1"/>
          <p:nvPr/>
        </p:nvSpPr>
        <p:spPr>
          <a:xfrm>
            <a:off x="367932" y="1988839"/>
            <a:ext cx="8243070" cy="646331"/>
          </a:xfrm>
          <a:prstGeom prst="rect">
            <a:avLst/>
          </a:prstGeom>
          <a:noFill/>
        </p:spPr>
        <p:txBody>
          <a:bodyPr wrap="square" rtlCol="0">
            <a:spAutoFit/>
          </a:bodyPr>
          <a:lstStyle/>
          <a:p>
            <a:endParaRPr lang="en-GB" dirty="0" smtClean="0"/>
          </a:p>
          <a:p>
            <a:endParaRPr lang="en-GB" dirty="0"/>
          </a:p>
        </p:txBody>
      </p:sp>
      <p:sp>
        <p:nvSpPr>
          <p:cNvPr id="6" name="TextBox 5"/>
          <p:cNvSpPr txBox="1"/>
          <p:nvPr/>
        </p:nvSpPr>
        <p:spPr>
          <a:xfrm>
            <a:off x="5447286" y="5373216"/>
            <a:ext cx="2520280" cy="369332"/>
          </a:xfrm>
          <a:prstGeom prst="rect">
            <a:avLst/>
          </a:prstGeom>
          <a:noFill/>
        </p:spPr>
        <p:txBody>
          <a:bodyPr wrap="square" rtlCol="0">
            <a:spAutoFit/>
          </a:bodyPr>
          <a:lstStyle/>
          <a:p>
            <a:pPr algn="ctr"/>
            <a:r>
              <a:rPr lang="en-GB" sz="1200" dirty="0" smtClean="0"/>
              <a:t>Unconformity</a:t>
            </a:r>
            <a:r>
              <a:rPr lang="en-GB" dirty="0" smtClean="0"/>
              <a:t> </a:t>
            </a:r>
            <a:endParaRPr lang="en-GB" dirty="0"/>
          </a:p>
        </p:txBody>
      </p:sp>
      <p:sp>
        <p:nvSpPr>
          <p:cNvPr id="7" name="AutoShape 2" descr="data:image/jpeg;base64,/9j/4AAQSkZJRgABAQAAAQABAAD/2wCEAAkGBhQSERUUEhIWFRUWGBoZGRcYGSIeHhwYGRwaGRgcHCAcHighGB4kGhsbIDEgIycpLS0sHR8yNTAqNSkuLCkBCQoKDgwOGg8PGiwkHyQsLCwsLCwsLCwsLCwsLCwsLCwpLCwsLCwsLCwsLCksKSwsKSwsLCwsLCwsLCwsLCwsKf/AABEIAMAAfgMBIgACEQEDEQH/xAAbAAACAwEBAQAAAAAAAAAAAAAEBQIDBgABB//EADoQAAIBAwMDAgUCBAQFBQAAAAECEQMSIQAEMQUiQRNRBjJhcYFCkSNSofAUM7HRBxUWYpJTcqLh8f/EABgBAQEBAQEAAAAAAAAAAAAAAAABAgME/8QAHxEBAQEAAgMBAQEBAAAAAAAAAAERAiESMUEDUXET/9oADAMBAAIRAxEAPwD7hpZv9q14Zczj7f376aajUSRGtceXjdZ5cfKYD3HTRUAuJxxH9dKdx01Qpg5BMRpw5K48f3+2qm2gtIJkRA/1124crPrly4y/GZ9PU0Yjgxq56Wo2a9evItXfMPPPOnGw3LMR7aRWaJ226ZDI1z58JZ06cOdl7aYa90v23UJGdErXk/SNeK8LHsnKVOqcaX1qsfj99W7neduNJS9zXExrt+fD+uX6c8O6JyMZ99Gg6V7bdCQJ+mmaca585ldOF2Ja7Xa7XNt2u0jo/Gmzcwu5p8TkkY98jOgd7/xI2lOQWdoMdqEj9/H5jQaavSuBGh3JVYOcc6UdA+OtvupAJpuJ7XIyB5BBKn95073VO5D++tcb8rHKfYRVFzjULdLOq/FNCkGCsKjAEwDgR7tx+BJ1m6//ABINrFFo4H6i0A5Ocg5xiMfXXrv6cY8n/Ple24WlOjNjs1bLHXz/AKZ/xTDqA1BSxmbKhglYmLk+/k5076f8ebdgA91MnkQWH0krkfkczrN/SWdVufnZ3jT7nbW/LwRqmlUMefpqH/PaVVA9KorrIB8QfYhot986Eq9d28gesgb2ux+/A/fTjeuyzvocdwYKkaFamTqpuvbdZJr0hHMt7c/nVX/Vu1BzUk4EKreZg5ABGDxrXlIz42mmw2RYz409RYEaz2y+MdkFxuFEC6DIMTHtnPtOmCfEu2JgbmlMT84/315ufK8q9P58fGGeu1XRrKwuVgwPBBke3I1Zrm6PgVYVIlxCggCKbHMYjuAEATdbgGOc6jX6dRdrmRSYJFoYT55kfSZJ8yOBqNOtUapCAstvzqxJY4gC8xAJIMHyoXOde9KqbhEyW9QySGKxBgLwMAtAmSedVnQL0KdOscOpKlhaSMCAoM4YHge/J+j6l8QVlpf4cVHsIIZZBUAgCMAlROIwPpnS7YhhUZwoHb3krcxAzgm20kgqDMDJM3a7ddcICsVMVQGtFUSAI4ITIiZge3nT2bi5acyDDDOInBkCMQ0CfYZxonbbPboyu9JSFaWBSIFs3AxC8TJ45ONLab+ocElR4BnMjxzIM+3Mas29UBys5CSjXEC9sCI7V7QcDn3HGqanUpU3DlVo/NhbRC8MACqkAi4GVLAx99C7SkpBHqKCGIgVQM5tkEiP24+2vNpt7CzVPURULAIKhtb9MRBBVstnMAczoajUFepm1QA6gkCQwUMAtsGSVEQR9zomjNxtCqhhVZlMwCwftgzmMge+fqfBlRrsDMgkEGYnIALcAkRxgCIMiJgegCwWszLIJlQJQFx3Cbu8/qhQIIwdEbCuXapDgD9UKwBBIlrS0CZPvAGouhjUDv6jNTaJNxEQ0CDPj2B8wdQoh1llewQzG1STBtWT7D7DwRnRtahDNNQPcwNga2cT5ErywhZ4ExM6qobeASVpIg7STc72gjIggXSMBfE/bU8hOlsCSAykYDsWc88TiLiYCgcQPOBoqt04i2T9j8puMwTP0U5+2i9ptHQ3NWLAjwoW2GyVjnE5JmSePNe/6U5JsrMWHcC5kAwcWmAPaZxzxrQpodRq0rLapIPJutAY8wQR7yfsRpjs/jbdUR21w4/7jdGBHIx50rBreknqAXW3GFsbEyO1swVMSe724Gg6m8YHvJWO0ntYE8iLl9iPHg/XTamgXq7mCgWmGY2GGdTBOQFM5gHOcNxxojZmozG+wSZC+qQLYcW/IbrRaQMcTONU1adVyIDAkm8LhbhAxJlD4nj66Lo9BHFQhCwYAqomR7lHpmOc5yfOuW0x262JdxTAR2YElSWMkSYADC3tH7zzqncdAc08VKs4IFMIEsAIEdxdlWbZggcY1Ov0WtTY+oXAgwXcgOhYMoS/PJwLiec4jVdJHYsaTVaTMzZDGPE4JYGCfOecjjVm/AHS2qimaZdT3SZBXt7QY4/lA/fzpujqjUhTIRQWb5SSVOVxGBmQftODgHfhkZV9U1LOxvTsjHzKCqRiIMXCSfyzoVAhVaq1rXyIYQbgpuOAwMyc4GDGSdWeSdJdQ6mHvCkIDy4IDdxUkCQJnHjzg4ys3PTKiVrmkhsnnKiIyQVaFlQQIkjnWgrUvUACMAFN3cqdw8yCoOS3IPnM40NuOnuhuWqzKSBL0kYBAGa1ABAUmTn2g6dtWBNuSUqBCAjwFkrd8oBtCmWAEcTnJgydUbTpzLYU7g7Ag2nPc3Ai0GeIPgH30bvOiP6Qtm4m8epTEnzNwf8Ah/ywo+nnUE2rsS7KTDKYAaLSItJBke10QJ/Ompi80dy1Pu27AmQSRDFliLbQwBIBmTnvgDQu5ovSDBqRiLgCrfjxwZIwTwNXVFME0RSV1cE/PeAsN+sWsPGCAI5PGrBuG3IYVisOxwTjtW4gK/bcT48S2TxqKWdM+I7yVpBkUDuttLLaci1xAn+wPEj8VtTY02Us08uAJDA3ZU5MQY+kCNdWdaSMGBJMz2rYsQRFqGZMZkSMHnUGqBLTVkAtlisMUmDB8kx4EkY8GGsrul9VpIaxeuoouy2qSuLYMD2P2/r5IX4joEFhVgCFlTme4ZxgQMZz++l1WhSNS6xUe5mRj3YBk3FlZSWGIfJkZzgPedEpNgVadMiJIK9wAMG3AXJOMHjGr5CG26zcxKkUxJMSWlAxBBN3JJJ8idOdpSDhyWGA9g9QShVez9QAknzOP6J/+SVnprUemz0/VVflF4L/ACgTF2PIjwfI0XtPho1ajXgoEaxLEJEBXKwCcEFVFs+c/Vn8Am+3DFlWq7FVMCmWEfQBobwRweZ5nTWrQoUqVNSzmqBLp6hMnNzHACR7RAnIOob3pbLSZqVy1cCtcq9xYdgT1OAAzTbIhZxA0fsNm59I3eqKe3qXFaihl+cg5+ZQV8mYjnjVnoJWQl4Sm9rmVuqDgIzTLCOB4/pOtN/y5hVp3BgFW6FhjLCADOI4kn35mNZ6qnp09q6Sj2MGntUtNoNpYFRaWJcGOYAgzqn3TpTSuCtSmwF/oUiKgcsALlNQllMxeOcZgzrWkhQlOr/hxTqNTKqqmVVy3IKqy3FTwJwZ4ORprWWmBJqVCikYxTUDBADHvWGPJYYORHOc6j8UJ6lRXohXPaTWDrYq2yLZImMENnjJmdTq/F1jErYRGWpbpkBp5gik9yioJnN2BFsnWNaaOpXVySlSA09toDYJEXCp38EXCVgTzGlfVOoesjsm4IcIy2Ag2tKgRmFBEQ358nSlPjGt6aOYLl2ygoggiCIDC4dqgZGQAQdWbf4lY3epSm8K/eiqvqqCS6imAwBMEFTxkzyYab7votemf8z1KqtTCs7KF7mSAoHkW2zaMEnPjxen7gIs0qRJA7RVAte48xJAEmAJMiYGqd78TUu6nVaQR3FFNRUhJuVRyA3bmPBxOBerWhBU29OpHk1KT07iQYIYBliF4EfiNXRf1fatWpAPTcVFNSmSq3L2PDEgv/Cw0yB5H1OhOn7CCDZXkwAEItOAJghipJ+luRqe06l6Kt6ldCGl19OqcEEqSVbuMkribiBdxxf0rq7Fe+uFUkRFRIJ5He3dYARK8iIJMRrNQv6p8RBUUKKjzIf1FOCJuQGRcJIiVPJ5wNLR8SduafpnAD0wciMAyD/r+PJ33SvixQgotVY3OVVaZpemIHaCcOgMCYltB1v+IzbU206LIH7v4heDBKgqfTODHgkSDwcaQpPta9EEMDbaxtQVPVDAA4FxJRQYOFjMSYwV/wBSZXuUDJyp5JOM5YxgQNZnY7VHpk3ql8BEt76jkHuCzimoBJdvIgAniQ6SFQFyAW4uIgHgAgnCtDGWwMggY1PI0T1H4mYwyV7j4pqGFmcMY7h7mWImJAgaE2XxpuqMMtWgWUEd6gMQ3aRyCfBz7DONRfZM9RqTOoAUNDKYVgPkXBI8gZiOPGlO+6WQxFwMHMfnP5gn7Z00MT8W1yxetR29ZbbSGQWxlRmnBkSY7vM67bdWosbxsWpm6SaFYqBGR2xMriDcPeZ5T1uk1VQtawUW+cG75Y99V7Og4cEK4M4IJEAcnA4Ec6uprUda+ODuqYp1i7em5amzU09SCIYVHDQ3/hPudJR1gEkvLyABKLAK4FwCgOAPB955g6u31OqtJL6rS3cEZbiAwkMG4yCQQSD7jOqttsnIdjTLLaSWFvnyRJz759/bDVqYFKomaiip2gC3ubuMm4kd0ZJbnAka5WoJVuRKzU4uC3lCGGVgyTAPk5x450w2vQwadEZmoTMoewqSBBkAKQMlsYPEagm/tcrU2iVArMcoFMt72Eg4wMERERzpqIbBfVvZWr02UqxYMh5NvmDNxYL3QJH30T1E7lKjsNxuZaWViAb4IRco5XwRd9Mc6F/5rR9UFaZogHuKuSR2kC0jiCboif8ATU2q7WwYrTBtlnEZaCpwpggcQMeTI0FnU9rU2rCn6lR0wQHUqAxyRaSQCpEyPfnS/c7chrWm4AXKUX/3ZkkoT+Pt72hqJqAMaq0piPUEgASc4B9/GMaNTcbaDTDVyCQV/i4Z4gG0PE5OSf20BOy6erMtOo9USGCj5hOMC7CW/b2GeBb1LcJUF1dReCACqG5lIwWNxxjEYyedBLtEc1P865n/AMy8gvTkKFYuDeBAMgmJHgaJr7CiGn1jUbgk1AxABhQSfoP7jUwAbXoxSoz+s9N1j07QZ9oT3xiPY6Lr1nAQgwWgm2F7hi4rOWnOJA55xpn8NbJXYzc0OQ5nLQ3yKYhVz7QTIyeDKnQg5dJKgt2vKllCqCqt/MoYjHsDidTWs0sGySsA5xVQgGnAVXUG5lJgGe1s850tHUnape2TaEZmUQpYscCImCYnkz9NH7SmWcY8EOskAEYIMeAR9zA0P1emtJ0kORUqd5mBFNYAwPmgnM5j7631GWj6ds6NRHpo1tD0wKrsDIVcI4BmMkGwEcE4zKfrG39P0/0t3J8vKSys3aQBdxFo8+06c9LBINJYh2BIBBkICw+pJy2YGF99LfiWRUXtPzBL5mSAZUm6OSDPGCo4jSyAejXWasAhLIMkEyQVkzzIDfUYx5E96bKQqERUqGEAwfTi3PsCAQB5HOurbexHJUjtHOZkhRPjmT+35D6luy6Myku2FwCTHEwMfTH10AdHdQjETCsT9O4kD6HBIA850VXrtVur4hSq9+S58kj9cck8Dt0uo7KozqjytxmDzx4HvbxPH9NOd/XVdpTSkQhes6TPyhAPyQblOfGlIX77pwvllAuAMsfBEhiBNoJkSY4PtrqmzpqO1A4Cz5UdxMe/PPj3xnXep6pevUsFrgNg5kG4jMxx2/X6ajudwVIUAnkAxAKuoMN9eM+Vka51Q56UajH0wrQfPzCSQBHFxAkZjH21TVqIWJogqgUko2GW0SRPkz4jz41rOhbH06QK5vz924n6ALgDMZ0v6/tp3FSACSIMCbiyrcYi4CbYHuCdIWdEKYJkTAEgkkiTwJ5kxx7RqFd2BtY2xmD/ANwBzB5iD/t5c7b4bf1LnNoCg+T/ALDziJJPjUPijalayzTtX00KkcMpEiCMGDcv3BGIGr1aGPR95Uo1RbARUCssciMAEeR/WGPnWp2NKp6QKf5akSSMB4FpOfJn6GSPOcV0SqWWozGS1QMCfoCCfycfvrY9F6+tB29VTUputpUR/mQVxP1wPYic6vLNXiTbPZmkiuZZdzVqemPJC9wP3Mx/X6aHenTqbiiGDWMjWsxzjkrzDfWPBGdPKfUAwRPTZhSQiiinJYgA5wGmFkEgHOle13NlY1KlFLwwKUySyq7NMr4YSDLcRcRHnMWhNhs0WklFmF61QGKHkZVoM5xED2+0ad9UqoGtUzc3C/KtJCZ94BYKoPkznXdH2lOnT/iFBUenWVSZtBKgLnkKGIGIJj24zdboikoiVoqgQoL3XMpJyA0Uh+lRDZI9ida7qCNzSDUWyZClyfPP9Rj5fpobpi30qtyHtRnxkADMHzceRxgaY9MNTcAUQsVHuENgEi644mIUEyPA1oekbQU9vWDytoFO0hZNwIbInMKI8CccyVJNYDota+uKj5IKtI+zePwNLX3Mgfct+TAH3wNWF/SqMqYIvT8EEZzEgHx/voasIJ9hjWowM2tYWsrC4Ejt98ZP38/jTXddJNA0VZy1wmT8ozawGfEyTpX0WqVeRgkRxMBwVJjyYPGj+u7u6oVPFNVVRH0mdMU7Wqlq0jUhSryVnOe4gwCDJgAD2n20qHWKgqFVeHvtutMY+YkxkkkSZwIA5x7U3A7KsFYp3AY4ZYH5uDR9h7wPNtUUshaAvzEn+YwVmBJ92B8xrni60NCq1RFqhSGBtJnuZuVYiIUnwBhZyDGpfFXTUq06VK/vTJfnBkBJbwAFge35JF2m/F6oqxClome6QDcT5JjB8CPfXtTfgOwr1PTIOZVgDgBO60ySAxj6n80Z/p1daRFPksbgwHBjE/YyZH/6b03p9SvdVWVW5cmIIBhrR8xKgjuB5Mc8w6R0AVaqmqSJkpTkAtYIIz/lqPJ58ATrXLugCtMjtQQIIBa3Hb/6agnkeOJOTqwgzadPSkhp0TewAV3AHtn/AOMG3heTJMaz3UOmis600awSS+eVAk4/7oP5PiTo/ddYKqyp6arJNxiLuB5wq8AcDznSvcCaZBYFmzJEgx5OO6MmfpGsWtV7vDc0B1YK2M4hcwAOcgTGDBGJ0s3Xw4jNfUqd0qRGQAsgfN3EfSQMAY1buKpW4ErTBEK7VVOZFxJSmLJ4g/18WnfvUUlqqt4ALs3/AIg2jIERDQJiMQ7+IP6f1Q0mLrDn6qZ5B4nM/QYjHtr2t1apXPAV3aGABhGJ94zaotH0++FNeFInEsqkhJgFgC2c+fAmQBgHTna7ZSSxgrcLAzQ0kjLZ7gfpx+I0nY+c7Wl3mTcQTn3M6lUeTAMDJ+5zrenoCVXCFKYwbmjvRCDLMZWYKwPfEjGsHv8AaNRqFKggjj2IM2kR4PI10jFE7BoInExB/wBP9MavsHp3uTc0H7loGfpGIHt7DQRJSooB4iM49vr++rKO87wzQ4BU9w9v6RzH/wBDV/wMfTbCFSgVQT5MT9PuQq+PucB7o2W1BJUmCs8qDxj7f35f9VoX1iVMBqSNP0E8f00n6pUhI8IoeIGLmtEeM5/GscfS32c/DO6FSkQFW42pccwAMtH7wPvqPW9tbBSQjE9t5Ele1W4P6APMZ+mlHQ9+1OtFQEFwPUBH83cp+mSMngMfvpj8U7yGiSbGYYIECFgfgqfHvqZ2vwV05IBJYMWCiVOcEkiZ7Z8/bRauzkHKp7mY+niM4jA99fMTuGVj3HBP1++fxphR6nuGHzyAf1BTkGRyPfWrNRvq26Re01KTBcCWEYIMyRdyciAdV1N5RLTT3CFp/UrFhAA4KhTLcAtMD98Z/jazn5FkGWKEi4YNptNo4BxHjWjo9ODKbapRiLpZrQpgCczwcEZ9sc6niuvd1vdybUpBUD/p9OQJMHLEgk+6rxohqHcira0LDBhaxZyLQWjyoBUFVjM55t2rvSWEZXwGClsfp8MMqwJIiTjz4lRpi42IpVhFylmBJe8rLd3AK3+BIkkk6C3/AAXp3EAFFAkCoALwoUm4hmtBxJWCTqHTar1XZGo2oqsQVM5BILK36pyOwD9WSNT6+rvSelTNOj6hUKFdmFikMAzRF0QAvJ9tB/DmzO325euxBLqAAYAyJugXEduQDxEW+bIp9sDTpkPNV6rue6IVV4AIXtJgSAxwAMAjCb4z6UKtJqwPfTANoWP4c90j3zeBGO731qOjb9Km2oup5tJj5y0ybgMDuJUGfGPbQfUdz6YqKSj1FqAGmCDdeog+1pDEmOP6ao+WtuQSSymScZxzJkefb251Y9TLZmQD9f7ydP6/w6lR2RSUZCAQBIgEiRIAIgzieRoU/D1NXtO5UOSBbbJJ9oDTMe3OkYEUt3NOjEszIaUSPBuH2xP9jQ1Sgau4WmRiEmOQAS5+g7f740z2vRSi0rakxJHYVkQScE+zcidX0OmejULk3SIAgj+W7J+igQNY3Pa0i+INqaVYwSTUXvYxgXAz+4/YDUerDKGozPcpuYeWBxyPa7THqfThUYl6hAaIIUkccTnIj8H+kqvTkdoDK5UQR9v1dp54H1j86ssRSvwjQm4Fyokt/Ei0AZBHpGSMk93EZ13/AEnT9TCPVQAOStSIBntKslwJgYkzA98aJaoYemm3COzi9WVRItg5b5xJUwpBPviNMukdcou529Kox9MdoaZIzMTFwX8m2J1uNY+e7rbbmoR6aFVTtVQSGWMdwBm8+RzmM6KXYbn0vUqIBSQwxeo1yCMgqe9QZmQM/XW463XpIB6tE1C82lUXkADLNgSIADTPEHWJ3FCsTArVlQyWBAdQbgVtBPcIMkKBGcGCNMLA/wAM9QCVy2YqK1MESQAYEMcdpHMwSMY1qGpvcWqQT4UCKc4i7MhvoYiVjJ1T8HbCq1RvVWitKGW6kiWswiw2wZGD4X5v2t3pqpWNMU6bkVT/AJl1rAQQJJ/hswIyZAxHvqWCFbqALIkG4yCVyQBJPcWCTgcmQCcEaoTrLBTTek7qDIuAIhRknJCuogY8N4GNHVunKVZkAV2GGdbikEYIU9wIBF0QfprzofQjQUqxDsQSxWme4zEEPiQCJGDwMRqYIUOv0KbQ1QggEFYWQSTcDZ2niIzwPeNXUUuqmoArXUwjBhBBBKBhJBnIwM4BAOg9/wDDFrO1C1HYWwqkqZ+aRBFM4kFQRgyRpHudzuKRucVGUTklSCCQcFWXlSQYHbjM8UoSttq71G/huSWPuoOe0lfAH1jjzpz07Yu8jcqtqrlmHcGJ+UFW78gACZiYA415sN96op+rTctU7lADGYNtyAScBZmCIHIJMvP8CXlqQDsrG0OCWnzj5kcDwR8sY86RCar8Of8Apbn0xkwT24InuVlDmPeTiM+DtqHgeruFZpab0j2x3RMjHHEfltsKSOGn1EAXgj+IaxkSJADeTjIwPaR9ztKd0GoxRSoHe0XQVJieJgHPMwOdXJelUbnbLcII7mYACQTiBgi0+TAY4B4jPg2JCyWTnnycew5Aj5vsM+J1HXJY8yvzMBjgL9I8jnn6CBcgQgmIk3e49wJnHnXLlk9e0yUSd4Nur1mpPYwhGC4IyYIgW8LkyCZzwNZ1KnrOWYOlYGWNODGQyOpkRAgBsEwZOiNvWanTfbVQgVA572Et+owWyW9hx5zrum16lxnkwOxe5RgWrmAeAYEGBz56W4u6c9LG5Y2Nukr4kJ6MOfeYZeMeeftOmu33h2hY1atGmzhWJroxgwcCoDbdHKBjH50Nsr6ZWwIhAMkDvIOe5OeBAggSD9tV9Z3O4DXoKdenYEqpUBWTM4MQQ6xg8GfvrUvSo7/4hTcMPQ3AqvTlnFFGXt+UszNdcon5ZHM5MaBr7qn6fqJVQ1CBcO41HiQEygQgA8z4wNZlugtDVFpv6ZabQLmHce0EkhgI/VOI841LcbeiZEPUY/pYAtcRJCBUKQTEQQRDAgYiM60Wy6izG50e0Zulg0kw1pIIYjmQY5+h0YN8BTeqzWhADc8S+RkKp7iScd04kR5xR2dVT3BqBAFqElRgHCg1LvEGJ58at3m3PpAiqru9qsgYsxn9MmY4/mnP7NGl6h12k5RUKgEcimxa8wbj/MJBBjOQZ8alX2ALMT6FWkST2W8kAg0y8CCMEGDiPJGvnu1cq1mVIa1hBk88gxwRx9AdOnRSFhA6gr3t2sZMiORH9TB9tND/AG+zosS4QoqhjIYCwkQVJi0j3UlgZMe+r9sqKAA9qoGYAqFgnDWKy/xJAyQeT51nqe6CKQiVDOYZmkrJlTAAjmBqfTusEEQpoqvCFBkDyDaYIMGY/wBNNRohSQXMs+mQBDKnyiSTP3F0CeZHIAtNYQAhBYCCcLzH9f6D2EazlPqpVjFNmIgqqs5gT4EzkjmTEaOp76oR/FV1Y8FiVjhjhiAYkY4xpezTWl053b5W4PzHxIyCw7s8ROpjao2HQOB8pJUYBM4MKM+BPnPOle33NSsy1Gr0gqvbCgywFtxJLKDmAbQcjA0zorVVbqVUGTkv24ORBsZo+hH51JwkXX//2Q==">
            <a:hlinkClick r:id="rId3"/>
          </p:cNvPr>
          <p:cNvSpPr>
            <a:spLocks noChangeAspect="1" noChangeArrowheads="1"/>
          </p:cNvSpPr>
          <p:nvPr/>
        </p:nvSpPr>
        <p:spPr bwMode="auto">
          <a:xfrm>
            <a:off x="155575" y="-876300"/>
            <a:ext cx="1200150" cy="1828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http://farm4.staticflickr.com/3353/3509118827_eced903a96_o.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763688" y="3267572"/>
            <a:ext cx="2226856" cy="3381228"/>
          </a:xfrm>
          <a:prstGeom prst="rect">
            <a:avLst/>
          </a:prstGeom>
          <a:noFill/>
          <a:extLst>
            <a:ext uri="{909E8E84-426E-40DD-AFC4-6F175D3DCCD1}">
              <a14:hiddenFill xmlns:a14="http://schemas.microsoft.com/office/drawing/2010/main" xmlns="">
                <a:solidFill>
                  <a:srgbClr val="FFFFFF"/>
                </a:solidFill>
              </a14:hiddenFill>
            </a:ext>
          </a:extLst>
        </p:spPr>
      </p:pic>
      <p:sp>
        <p:nvSpPr>
          <p:cNvPr id="8" name="Rectangle 7"/>
          <p:cNvSpPr/>
          <p:nvPr/>
        </p:nvSpPr>
        <p:spPr>
          <a:xfrm>
            <a:off x="4394577" y="6093296"/>
            <a:ext cx="4572000" cy="707886"/>
          </a:xfrm>
          <a:prstGeom prst="rect">
            <a:avLst/>
          </a:prstGeom>
        </p:spPr>
        <p:txBody>
          <a:bodyPr>
            <a:spAutoFit/>
          </a:bodyPr>
          <a:lstStyle/>
          <a:p>
            <a:pPr algn="ctr"/>
            <a:r>
              <a:rPr lang="en-GB" sz="2000" b="1" dirty="0">
                <a:solidFill>
                  <a:srgbClr val="0070C0"/>
                </a:solidFill>
              </a:rPr>
              <a:t>Why are unconformities important to recognise for Engineers?</a:t>
            </a:r>
          </a:p>
        </p:txBody>
      </p:sp>
      <p:sp>
        <p:nvSpPr>
          <p:cNvPr id="9" name="TextBox 8"/>
          <p:cNvSpPr txBox="1"/>
          <p:nvPr/>
        </p:nvSpPr>
        <p:spPr>
          <a:xfrm>
            <a:off x="623506" y="3788051"/>
            <a:ext cx="1152128" cy="2308324"/>
          </a:xfrm>
          <a:prstGeom prst="rect">
            <a:avLst/>
          </a:prstGeom>
          <a:noFill/>
        </p:spPr>
        <p:txBody>
          <a:bodyPr wrap="square" rtlCol="0">
            <a:spAutoFit/>
          </a:bodyPr>
          <a:lstStyle/>
          <a:p>
            <a:r>
              <a:rPr lang="en-GB" sz="1200" dirty="0" smtClean="0"/>
              <a:t>Angular unconformity at Horton-in-Ribblesdale.</a:t>
            </a:r>
          </a:p>
          <a:p>
            <a:endParaRPr lang="en-GB" sz="1200" dirty="0" smtClean="0"/>
          </a:p>
          <a:p>
            <a:r>
              <a:rPr lang="en-GB" sz="1200" dirty="0" smtClean="0"/>
              <a:t>Here steeply dipping Silurian slates are overlain by horizontal Carboniferous Limestones.</a:t>
            </a:r>
            <a:endParaRPr lang="en-GB" sz="1200" dirty="0"/>
          </a:p>
        </p:txBody>
      </p:sp>
    </p:spTree>
    <p:extLst>
      <p:ext uri="{BB962C8B-B14F-4D97-AF65-F5344CB8AC3E}">
        <p14:creationId xmlns:p14="http://schemas.microsoft.com/office/powerpoint/2010/main" xmlns="" val="11192067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6940" y="389855"/>
            <a:ext cx="5159746" cy="461665"/>
          </a:xfrm>
          <a:prstGeom prst="rect">
            <a:avLst/>
          </a:prstGeom>
          <a:solidFill>
            <a:schemeClr val="bg1">
              <a:lumMod val="95000"/>
            </a:schemeClr>
          </a:solidFill>
        </p:spPr>
        <p:txBody>
          <a:bodyPr wrap="none">
            <a:spAutoFit/>
          </a:bodyPr>
          <a:lstStyle/>
          <a:p>
            <a:r>
              <a:rPr lang="en-GB" sz="2400" b="1" dirty="0" smtClean="0">
                <a:solidFill>
                  <a:srgbClr val="0070C0"/>
                </a:solidFill>
              </a:rPr>
              <a:t>2. Brittle </a:t>
            </a:r>
            <a:r>
              <a:rPr lang="en-GB" sz="2400" b="1" dirty="0">
                <a:solidFill>
                  <a:srgbClr val="0070C0"/>
                </a:solidFill>
              </a:rPr>
              <a:t>Deformation - </a:t>
            </a:r>
            <a:r>
              <a:rPr lang="en-GB" sz="2400" b="1" dirty="0" smtClean="0">
                <a:solidFill>
                  <a:srgbClr val="0070C0"/>
                </a:solidFill>
              </a:rPr>
              <a:t>FAULTING</a:t>
            </a:r>
            <a:endParaRPr lang="en-GB" sz="2400" b="1" dirty="0">
              <a:solidFill>
                <a:srgbClr val="0070C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939765" y="601119"/>
            <a:ext cx="2996384" cy="2580797"/>
          </a:xfrm>
          <a:prstGeom prst="rect">
            <a:avLst/>
          </a:prstGeom>
        </p:spPr>
      </p:pic>
      <p:sp>
        <p:nvSpPr>
          <p:cNvPr id="5" name="TextBox 4"/>
          <p:cNvSpPr txBox="1"/>
          <p:nvPr/>
        </p:nvSpPr>
        <p:spPr>
          <a:xfrm>
            <a:off x="395149" y="1052736"/>
            <a:ext cx="5544616" cy="5632311"/>
          </a:xfrm>
          <a:prstGeom prst="rect">
            <a:avLst/>
          </a:prstGeom>
          <a:noFill/>
        </p:spPr>
        <p:txBody>
          <a:bodyPr wrap="square" rtlCol="0">
            <a:spAutoFit/>
          </a:bodyPr>
          <a:lstStyle/>
          <a:p>
            <a:r>
              <a:rPr lang="en-GB" dirty="0" smtClean="0"/>
              <a:t>Faults, like folds, can be defined by standard terms.</a:t>
            </a:r>
          </a:p>
          <a:p>
            <a:endParaRPr lang="en-GB" dirty="0" smtClean="0"/>
          </a:p>
          <a:p>
            <a:pPr marL="285750" indent="-285750">
              <a:buFont typeface="Arial" pitchFamily="34" charset="0"/>
              <a:buChar char="•"/>
            </a:pPr>
            <a:r>
              <a:rPr lang="en-GB" dirty="0" smtClean="0"/>
              <a:t>The </a:t>
            </a:r>
            <a:r>
              <a:rPr lang="en-GB" b="1" dirty="0" smtClean="0">
                <a:solidFill>
                  <a:srgbClr val="0070C0"/>
                </a:solidFill>
              </a:rPr>
              <a:t>FAULT PLANE </a:t>
            </a:r>
            <a:r>
              <a:rPr lang="en-GB" dirty="0" smtClean="0"/>
              <a:t>is the fracture surface where movement takes place</a:t>
            </a:r>
            <a:r>
              <a:rPr lang="en-GB" sz="1400" dirty="0" smtClean="0"/>
              <a:t>. </a:t>
            </a:r>
            <a:r>
              <a:rPr lang="en-GB" dirty="0" smtClean="0"/>
              <a:t>This can be measured by the dip angle, dip direction and strike. For some faults this is vertical, but is usually a tilted plane.</a:t>
            </a:r>
          </a:p>
          <a:p>
            <a:pPr marL="285750" indent="-285750">
              <a:buFont typeface="Arial" pitchFamily="34" charset="0"/>
              <a:buChar char="•"/>
            </a:pPr>
            <a:endParaRPr lang="en-GB" dirty="0" smtClean="0"/>
          </a:p>
          <a:p>
            <a:pPr marL="285750" indent="-285750">
              <a:buFont typeface="Arial" pitchFamily="34" charset="0"/>
              <a:buChar char="•"/>
            </a:pPr>
            <a:r>
              <a:rPr lang="en-GB" dirty="0" smtClean="0"/>
              <a:t>The </a:t>
            </a:r>
            <a:r>
              <a:rPr lang="en-GB" b="1" dirty="0" smtClean="0">
                <a:solidFill>
                  <a:srgbClr val="0070C0"/>
                </a:solidFill>
              </a:rPr>
              <a:t>THROW</a:t>
            </a:r>
            <a:r>
              <a:rPr lang="en-GB" dirty="0" smtClean="0"/>
              <a:t> of a fault is the amount of vertical displacement.</a:t>
            </a:r>
          </a:p>
          <a:p>
            <a:pPr marL="285750" indent="-285750">
              <a:buFont typeface="Arial" pitchFamily="34" charset="0"/>
              <a:buChar char="•"/>
            </a:pPr>
            <a:endParaRPr lang="en-GB" dirty="0" smtClean="0"/>
          </a:p>
          <a:p>
            <a:pPr marL="285750" indent="-285750">
              <a:buFont typeface="Arial" pitchFamily="34" charset="0"/>
              <a:buChar char="•"/>
            </a:pPr>
            <a:r>
              <a:rPr lang="en-GB" dirty="0" smtClean="0"/>
              <a:t>Whereas </a:t>
            </a:r>
            <a:r>
              <a:rPr lang="en-GB" b="1" dirty="0" smtClean="0"/>
              <a:t>folds</a:t>
            </a:r>
            <a:r>
              <a:rPr lang="en-GB" dirty="0" smtClean="0"/>
              <a:t> are usually produced by compressional forces, </a:t>
            </a:r>
            <a:r>
              <a:rPr lang="en-GB" b="1" dirty="0" smtClean="0"/>
              <a:t>faults</a:t>
            </a:r>
            <a:r>
              <a:rPr lang="en-GB" dirty="0" smtClean="0"/>
              <a:t> can be formed </a:t>
            </a:r>
          </a:p>
          <a:p>
            <a:pPr marL="285750" indent="-285750">
              <a:buFont typeface="Arial" pitchFamily="34" charset="0"/>
              <a:buChar char="•"/>
            </a:pPr>
            <a:r>
              <a:rPr lang="en-GB" dirty="0" smtClean="0"/>
              <a:t>by compressional, tensional or shear forces.</a:t>
            </a:r>
          </a:p>
          <a:p>
            <a:pPr marL="285750" indent="-285750">
              <a:buFont typeface="Arial" pitchFamily="34" charset="0"/>
              <a:buChar char="•"/>
            </a:pPr>
            <a:endParaRPr lang="en-GB" dirty="0" smtClean="0"/>
          </a:p>
          <a:p>
            <a:pPr marL="285750" indent="-285750">
              <a:buFont typeface="Arial" pitchFamily="34" charset="0"/>
              <a:buChar char="•"/>
            </a:pPr>
            <a:r>
              <a:rPr lang="en-GB" dirty="0" smtClean="0"/>
              <a:t>Shear Forces result in </a:t>
            </a:r>
            <a:r>
              <a:rPr lang="en-GB" b="1" dirty="0" smtClean="0">
                <a:solidFill>
                  <a:srgbClr val="0070C0"/>
                </a:solidFill>
              </a:rPr>
              <a:t>STRIKE SLIP </a:t>
            </a:r>
          </a:p>
          <a:p>
            <a:r>
              <a:rPr lang="en-GB" dirty="0" smtClean="0"/>
              <a:t>    (</a:t>
            </a:r>
            <a:r>
              <a:rPr lang="en-GB" b="1" dirty="0" smtClean="0">
                <a:solidFill>
                  <a:srgbClr val="0070C0"/>
                </a:solidFill>
              </a:rPr>
              <a:t>tear or wrench faults</a:t>
            </a:r>
            <a:r>
              <a:rPr lang="en-GB" dirty="0" smtClean="0"/>
              <a:t>).</a:t>
            </a:r>
          </a:p>
          <a:p>
            <a:pPr marL="285750" indent="-285750">
              <a:buFont typeface="Arial" pitchFamily="34" charset="0"/>
              <a:buChar char="•"/>
            </a:pPr>
            <a:endParaRPr lang="en-GB" dirty="0" smtClean="0"/>
          </a:p>
          <a:p>
            <a:pPr marL="285750" indent="-285750">
              <a:buFont typeface="Arial" pitchFamily="34" charset="0"/>
              <a:buChar char="•"/>
            </a:pPr>
            <a:r>
              <a:rPr lang="en-GB" dirty="0" smtClean="0"/>
              <a:t>Tensional stresses cause </a:t>
            </a:r>
            <a:r>
              <a:rPr lang="en-GB" b="1" dirty="0" smtClean="0">
                <a:solidFill>
                  <a:srgbClr val="0070C0"/>
                </a:solidFill>
              </a:rPr>
              <a:t>NORMAL FAULTS</a:t>
            </a:r>
          </a:p>
          <a:p>
            <a:pPr marL="285750" indent="-285750">
              <a:buFont typeface="Arial" pitchFamily="34" charset="0"/>
              <a:buChar char="•"/>
            </a:pPr>
            <a:endParaRPr lang="en-GB" dirty="0" smtClean="0"/>
          </a:p>
          <a:p>
            <a:pPr marL="285750" indent="-285750">
              <a:buFont typeface="Arial" pitchFamily="34" charset="0"/>
              <a:buChar char="•"/>
            </a:pPr>
            <a:r>
              <a:rPr lang="en-GB" dirty="0" smtClean="0"/>
              <a:t>Compressional stresses cause </a:t>
            </a:r>
            <a:r>
              <a:rPr lang="en-GB" b="1" dirty="0" smtClean="0">
                <a:solidFill>
                  <a:srgbClr val="0070C0"/>
                </a:solidFill>
              </a:rPr>
              <a:t>REVERSE FAULTS</a:t>
            </a:r>
            <a:endParaRPr lang="en-GB" b="1" dirty="0">
              <a:solidFill>
                <a:srgbClr val="0070C0"/>
              </a:solidFill>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220072" y="3429000"/>
            <a:ext cx="3835518" cy="2564904"/>
          </a:xfrm>
          <a:prstGeom prst="rect">
            <a:avLst/>
          </a:prstGeom>
        </p:spPr>
      </p:pic>
    </p:spTree>
    <p:extLst>
      <p:ext uri="{BB962C8B-B14F-4D97-AF65-F5344CB8AC3E}">
        <p14:creationId xmlns:p14="http://schemas.microsoft.com/office/powerpoint/2010/main" xmlns="" val="22207935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bg>
      <p:bgPr>
        <a:noFill/>
        <a:effectLst/>
      </p:bgPr>
    </p:bg>
    <p:spTree>
      <p:nvGrpSpPr>
        <p:cNvPr id="1" name=""/>
        <p:cNvGrpSpPr/>
        <p:nvPr/>
      </p:nvGrpSpPr>
      <p:grpSpPr>
        <a:xfrm>
          <a:off x="0" y="0"/>
          <a:ext cx="0" cy="0"/>
          <a:chOff x="0" y="0"/>
          <a:chExt cx="0" cy="0"/>
        </a:xfrm>
      </p:grpSpPr>
      <p:sp>
        <p:nvSpPr>
          <p:cNvPr id="3" name="TextBox 2"/>
          <p:cNvSpPr txBox="1"/>
          <p:nvPr/>
        </p:nvSpPr>
        <p:spPr>
          <a:xfrm>
            <a:off x="323528" y="260648"/>
            <a:ext cx="7920880" cy="461665"/>
          </a:xfrm>
          <a:prstGeom prst="rect">
            <a:avLst/>
          </a:prstGeom>
          <a:noFill/>
        </p:spPr>
        <p:txBody>
          <a:bodyPr wrap="square" rtlCol="0">
            <a:spAutoFit/>
          </a:bodyPr>
          <a:lstStyle/>
          <a:p>
            <a:r>
              <a:rPr lang="en-GB" sz="2400" b="1" dirty="0" smtClean="0">
                <a:solidFill>
                  <a:srgbClr val="0070C0"/>
                </a:solidFill>
              </a:rPr>
              <a:t>Causing the Deformation</a:t>
            </a:r>
            <a:endParaRPr lang="en-GB" sz="2400" b="1" dirty="0">
              <a:solidFill>
                <a:srgbClr val="0070C0"/>
              </a:solidFill>
            </a:endParaRPr>
          </a:p>
        </p:txBody>
      </p:sp>
      <p:sp>
        <p:nvSpPr>
          <p:cNvPr id="4" name="TextBox 3"/>
          <p:cNvSpPr txBox="1"/>
          <p:nvPr/>
        </p:nvSpPr>
        <p:spPr>
          <a:xfrm>
            <a:off x="395536" y="882435"/>
            <a:ext cx="8136904" cy="2585323"/>
          </a:xfrm>
          <a:prstGeom prst="rect">
            <a:avLst/>
          </a:prstGeom>
          <a:noFill/>
        </p:spPr>
        <p:txBody>
          <a:bodyPr wrap="square" rtlCol="0">
            <a:spAutoFit/>
          </a:bodyPr>
          <a:lstStyle/>
          <a:p>
            <a:pPr algn="just"/>
            <a:r>
              <a:rPr lang="en-GB" dirty="0" smtClean="0"/>
              <a:t>Deformation on a regional scale is caused by plate tectonics. Where plates move apart, tensional forces act. Some ductile stretching of the crust occurs, but the main tectonic effect is faulting caused by brittle failure.</a:t>
            </a:r>
          </a:p>
          <a:p>
            <a:pPr algn="just"/>
            <a:endParaRPr lang="en-GB" dirty="0" smtClean="0"/>
          </a:p>
          <a:p>
            <a:pPr algn="just"/>
            <a:r>
              <a:rPr lang="en-GB" dirty="0" smtClean="0"/>
              <a:t>The tension usually results in a series of normal faults causing the crust to move downwards in blocks (like a staircase).This is termed </a:t>
            </a:r>
            <a:r>
              <a:rPr lang="en-GB" b="1" dirty="0" smtClean="0">
                <a:solidFill>
                  <a:srgbClr val="0070C0"/>
                </a:solidFill>
              </a:rPr>
              <a:t>step faulting.</a:t>
            </a:r>
          </a:p>
          <a:p>
            <a:pPr algn="just"/>
            <a:endParaRPr lang="en-GB" b="1" dirty="0" smtClean="0">
              <a:solidFill>
                <a:srgbClr val="0070C0"/>
              </a:solidFill>
            </a:endParaRPr>
          </a:p>
          <a:p>
            <a:pPr algn="just"/>
            <a:r>
              <a:rPr lang="en-GB" dirty="0" smtClean="0"/>
              <a:t>If this occurs on occurs on either side of a plate margin, faulting cause the central block to subside in a</a:t>
            </a:r>
            <a:r>
              <a:rPr lang="en-GB" dirty="0" smtClean="0">
                <a:solidFill>
                  <a:srgbClr val="0070C0"/>
                </a:solidFill>
              </a:rPr>
              <a:t> </a:t>
            </a:r>
            <a:r>
              <a:rPr lang="en-GB" b="1" dirty="0" smtClean="0">
                <a:solidFill>
                  <a:srgbClr val="0070C0"/>
                </a:solidFill>
              </a:rPr>
              <a:t>RIFT VALLEY</a:t>
            </a:r>
            <a:r>
              <a:rPr lang="en-GB" b="1" dirty="0" smtClean="0"/>
              <a:t>.</a:t>
            </a:r>
            <a:r>
              <a:rPr lang="en-GB" b="1" dirty="0" smtClean="0">
                <a:solidFill>
                  <a:srgbClr val="0070C0"/>
                </a:solidFill>
              </a:rPr>
              <a:t> </a:t>
            </a:r>
          </a:p>
        </p:txBody>
      </p:sp>
      <p:sp>
        <p:nvSpPr>
          <p:cNvPr id="5" name="AutoShape 2" descr="data:image/jpeg;base64,/9j/4AAQSkZJRgABAQAAAQABAAD/2wCEAAkGBhQSERQUExMWFRUWFhgYGBcYGBoZGxccFxQXGBgVFxgaHCYeGhwjGhQUHy8gIycpLCwsFR4xNTAqNSYrLCkBCQoKDgwOFw8PGikcHBwpKSksKSkpKSwpKSwpLCkpKSksKSkpKSkpKSkpKSkpKSkpKSksKSkpKSkpKSwsLCwsKf/AABEIALgBEgMBIgACEQEDEQH/xAAbAAACAwEBAQAAAAAAAAAAAAADBAECBQAGB//EAD4QAAECBAMFBgUDAgUEAwAAAAECEQADITEEEkEFUWFxgRMikaGx8AYywdHhFEJSFWIjcoKS8TNTorIWQ+L/xAAZAQADAQEBAAAAAAAAAAAAAAAAAQIDBAX/xAAgEQEBAAMBAAMBAQEBAAAAAAAAAQIREiEDMUFRE2Ei/9oADAMBAAIRAxEAPwD1/wCp4mLDFHf5RlCXx9YlwP3e/GPV6jy+a1v1Z3+UWTizv9IyBiQ3zD/cIsMaG+YeP4g6HLaGN4xIxvGMQY7n5RcY3+31+0GxI2Rijvi6caYxxja7ucX/AFZ3P0g6itNgY08YuMaeMZP6wp/j5Rw2idWHQfWFuFqtj9cYunHcW6R56bt3Il8z8r+kZ034oJsjqT9hC8qpLHtf1g3xX9YN8fO17XnG8xXQ08BB8Ltic9Fni9RSF4NV78YofyggntrHiE7YWQ6sp8RAF7cLulSRzB9YPBrJ78YziIk40cPKPBH4hYd5ieDt6RH9felvzxg5xHr3KsQICuaI8Ovas0nurtwfzgmH+IZiWEwPxsfsfKCSD168zIgzI84jb6VFs2XmG+8GXjNc48YrUTutvtYGZsYxxCt/nFBjz/Lzg0bcTiIsMRGCcYq4LxYY5TPXyidQbrfTP4xbteMefG0FcfWO/qh1ELUOWvQZ+MR2nGPOf1nh78Ikba3CDmHuvQqm8Yp2nGMRO2d58j9osdrjeIOYW61jMvFpc8jWMX+rjeIsNrJ3jxh6h7raE4bhHRif12X/ACHj+I6DUP8A9fxhJSDdY65j9I4oT/J+h+0Yn9WGgJ8vSJGOUR/0yR1+0Y9Vry3EqTvbp/xBf1MkB3UeoAePO9uo/wD1Dr/xFkzFvRKBxg6HL0CdqISaAdXMFG3WshP+yMSVOULlJ6eVoZTiSbgdP+INnyfXtlZ/YfIeUQNqTjRKQOrQvLxQGqhwDRZWOQblR6QrkJgNMXPUGzADgpvS8CEhbuVBRZql+bVJioxEvefAfeLfqZe8no3ooQuqfCv6MgF0i96xTs+CYKvESyzJbo/kVGIRvCSePy/cwTPQ4oskD9wHCwHWjmIxM00yAW0DeHd+sBmTif2njV/o8TLmNej9fKF0fKFqAHeJHMgiBSpaTZSTwpFMdg89STwoPGgjN/pEx6DzHlFzNNxa6yUizcz+YWRiacXq7N0hQy50sElwnioNXrHScSP413ua9Y0lZ6aopTTl4sBELchgktxuILgFpUNCeZp5CHpktKa5AeZI8CTEXPSpgxZyMprXjBcKtSaivvURoOhJfsZf+oP13QyhZuJcsjgkN4BjE/6xU+K0HCdrO7qUuRcp7o62Bhs7FxA/ZmfUEE+Dl4uiWs0EpJHJvVR9IHNHZ/MhSCdxIHM5QBGV+a/i/wDKSel17Nmk/KQxaxp5QquQQfmHiR6iDz1KNe8p+JPnWKS5wTcegjWZ2s+PQFoUA5LA0Fb/AHigQdSnx+wjprqU+VyLOQw6axKytIZIrvJAA5OPWC55CYY/oxQwqXHAfeBoWCCa8Pl8SQGHQwBapqlOpYAGiW8CwZoulC3uw0FxC6y/TmOP4LMLCgA4mv3hZcwlT1IFKmjsGAFvOKDCBOqif5KL+ANokJSTQmzPRuhNIW1agEzEhCjUqUQ7cgacLwhIWtau6SSDpuNRTxEPjBCu7xJfja0DUtIBFEAbmAHGkGwj9PM/m3Cv2joGnHp/k/SJg2NAvEFfGIISDeIpvpEba6HExMXE73f6QsVgVv70jkqHHy+kLZaNCbyiwme6wulY3eUGSpI4nr9ofR6EEyOC+EUViALJbreLJxH9rte8LZaWC+nSLpWYp+pFO7WLCf7cenu0LZ6EcnXXf9IIMQoUz6e9IWmT2BJNGd3a3WAzNqJSnMC/AKB61hfZ/R8TydAW3JBPWJViCz5WAucoAFRc0jDX8SZT8lN5Y+Aa/OM3bm2l4ki+UCg0fe1gYclK16adjEjvLUkDioB23amA4nbiEDuJCzQvoeVHjyICma4vaD4ZZZmqLcPxF6Ra2V/FGZwZSSD+0u3Le0JS9qqSrMEpSCflSCAw4EluYheZKzFwkg04/T1jUwmxlLAdC2JYFgQasS/WHuQtWvSbB2/JWWdUpZyhIIQQ5d3WyaWoWNY252EImBNMyjUhDpHEks3iemvm8N8KyfmMxYLtQ5HbSqamnCPSSJ4lygAFKAsMrkjwHGOPPKb8ro+PHzVg07Zq0pYdmehD13k/SM7GnEgBwG/sIPk0MbOUpCSFMASSEiuWu+pLisV2jNSQ3eJDGhbwJ+kRjbL/AFeU88Y8zak1BZRruUl7sNQYgfEE2xmHkw+w3Wi83MS8tCuPaJSPT7xZJNHSm1gX8WNLx0TLGz6Y6ySnbqyPkQt6PkL+IgK9qB3Mpv8AUfRTxSZhAo/Kz63alWrFP6YDZR0ipcU2Wmf1co3zDmkH0MWVMlaTPB/bworZJ0Ueo/Iga9mrFj5f8wbn9LmnBLcO5rvY+aYBNW1iB76QoUTEOcquJESja6te91ipaKIV8X528BApqVKPzAJ4QU49K/2gHifSgi5lA7g9qvB0OQgsDXxhfE4cLNQG3uX9TDa8EeHn6xRMpYs3jB1ByX7FP8R4R0H7NW7ziYOy1WSVbkmIcWNOFPuI0uwpXJQXqRv1iplZjenFmO7WMe3TwUGH3WGlNLtWJ7NVm5U1MOypdav5kesEVU0fX3WDscFEy1OKW0BhlMhTW/8ALjTygkxgA6svEj8QJWKl/wDcJJ0Sg+ReF0JisU2cIo1m83i/6c0OS/KvCoveKy1kDuomnipKBf8AzH6RZU4hVXzbvHUctYNnpMvBLVZB5h/G7axCsNlJzKSGrTvEf7X4w2mQVIoskaBvK96QSRgAzFaga2anlC70fBNGxO3S2ZkvRyQ5HrUGC/8AxSRJSozHXQ0oT/pDproNY0DhFC9QGrmA1/yfSFNt4VfYL7GUnNlPzKLsR3gDQEs96RPdt+zuEk+ni8TtbDFI7KRNBBr2iwzcAFKL9RGjgsFIWMyMxG52KeCmqObx5KUsuQaHd60hrC4pSFAoVlIsRQ9PtHTLdfbmr1snZGGUTmM0B2ulvF6Rpp2BgkNmUpyKHM//AK0o8eTX8QznSpagtgzFKQ/NhfjGtszHTpzqkyVK/arKnhR/2xGW/wCrxs/m3pJOx0FJZbodh3nSeBKg78zDE2YiS2dRHPnpvsbRkYDZWOSsKTLEtKmzZihiHtlL14tG/jdgIWGUsDd3Q4cNoxNtY58s5vVu3RPj37JomrEZ8uWWpLH5lnK+8pCXJPheGZZJYHMK1zJFeAcvC8qQrCllTBNsUprn3EhJegcVeNMuR+0b308AHiLTmO1CTAyo2AD9fzF0tYq5V+0CVNAc5kgC55c+sLZ3FlYjGZVqCklICQS3eT3ib1DGhtCGI2gl3QAnRiDqQK3AjR2wuQSCtdQG7tSWY1YVjzi0hSmlJVo5Vv3x0Y++ufKWVty8PNNXQRwX5/Lxgq5S0p1oeNBxoX8YDhUTCyVqru0be2pobiHjIKCCWKWYOCL7gBSsT0ckpJSltdq8emkX7dW+mrQ72buCqwbc1jAcVIKQMpetmqPD3WDZ8gqejv1FfK1oWmYNBPeAHIqHlBDPmOfXKa8LecGTWyTfmC/4h9J1GdMwEu1QWDV/EBTg2+VZHVo1VTmcVfVNfLhCypQcuGDPVI8dXrD6HJMYeYmoAUN7/mIzzU0KD0JP1MNLkIA+Zj0DfSBnEjVZo4r04+cV0NBGer+CvARMQdsy/wDujzjoXpeArSQ2Yt/mctyY/UQWXNyh87al3ryYg1vC0zaIJIZm0Lv42iRiQaBJcmpPeDV4gh6xLUefi0g0KiTv165qaCExjWJqk8L1vYV9awSUKhu7vZmLb6/TSD5QcwdZAS1iqrkmjc90IaSnGF7C4Ys4qHapI0tpFk45Tiybu7Bmbhe0ERs5ZDhISCzhRYECrM1hxiRgQkOopDl2BoDXhxraA9Om4gKd5YarkJcsKGvMwNcxDDusxaj878jcwaTKluDlQW1qwc1qaW4awdEhIFSlQNDUcxQ8Bq1INkDKlKfuoUGDVPHyFbVhwo4tyuPYiCh+64y00I3cG4x0pwWKsrUr13QlHsFhQKgnNyJ9KdIttMHK5CVFmIUSARYiiTpowhNOLoD2iqjVzy3N94UxG0Ed4JUaaP50q8TJbTuUkfPdolParyoEsO2UWDboogOW84BjElK1O7uXdn68YtJn2PvrvjqjkrVw0tOtY918F7NSf8ZWalEhiBvfNY8o8DJmx7L4L2qXUgzVW7iCS16kCz8OMT8u+bpp8Nky29uueSe76xQSq95QHnCxUoCivSFp0+Zzjh5/Hdcv0ptzbCET0EBzZ1EpQAdQo0BtUU3xqqGYOWqP2lx0pWPM7Rwa1zULCWy30UaWzsaWo34dGLSKrStHFnHN0knfoI1uPkYY5XdaEyRlDivlSBKk1Jq96Gx30LPEoWFpBRNzA2u0VXIO8GJh8kMfImTHSZndLEpy6h6g6QTAYFUkd2rlzmv9KNEz5RaM9U9abRr7+I1P1uFUwhihCk8xrucxC8b3MqpYbeajhYuLRkI2oaPmDboY/VlQP+IfSFr+jz8Ek45LFJUpt1DfmNLRabtJDAMSoOzpCd1gGrrGQvZbuUzCCak5qUO4EVisxa5YLKffeu+kPUqN1oqx6L9mSQ294qjaWmU8A3sQtJ2+w7xJprW3IVjp3xGhXd30IpTTd9oehs0qeWdvAON1QLxUYlT2B6CnQh4TlbcCXrXWgaBzNvl7g/5gKbq+MGqW4cnuWpXiaCu4wI7PepCWuHD73esZp2/cKSk2NxrTd9YCPiRndAcfxpemkVqjxonAj+3x/wDzHRlq+IS+vgPtHQapeHDhc2XtAkgljU6DcDHTEyUMUy2axc04VNfCE5uKUA2ZiNHNeLufKOVPK71NL89T+YloYVjS3dAfwbkXG8wXC4yYSHflnL8SWVzjPxeHKSCpYDXaZ1DfM1h4xeRtDLRBAZ60KqhvnNYrQ9PJxanq7OaAlvfjBM5U4udzVD61vQ6iEEpnLUCHYCjnM78SW30h7DbIUUkmYKPevo7VifpUlXlyKAkjk6a6d45g1B6wVSjUKCRpQ3uAXBYa6Vu8AQpiQkdSK11ZolGCzVd34EX4QQIGJQ2Um/EPuveDGckB8zFiSCHJcj91hEf09rhuLP5DWENoTRJSWYqAcAln5b2rSGWzAb9y8rswLf8AsTGPtXZxUvInGJTTMUqJSBqQ6DdtDaMfGbUmTSSparvdgOQDDUxnLd6m+sXpllTGLw+QsVpXvKSSH5kV/ML5W1flHNF0BxFyM6bwh32jd2DhlLWCiZLSpNQFln5ApIMYUgWhuQlyKajhrvNucF9mjx+31uQnu3ci7VrEqBDVaA7PwwQhKUCgAax8xfnrDeV3evh9486316WM3EJSeHhBRLG5I8IqEhNqe+ESlbmkLavCGK2R80xByqSksAAEWJqCAG6iK7OWJksElBV+7KlmO5nOmrsYjbwT2ZzKUwIPdDsd5DgEbwaRbZ09XZgKShJAsgg+SaJ5RW7cUSSZadNwhNm6iM/FbPVwjcmgNQ84SmIhzKozwePxmKQgkFdRoIVmYxLEJMzMRckJbqT949fNOXj0hadjEgd5m4t6GN5mw5/687g0lSWWtT/2q6w1/T0/9yZ/uMZ+1toSEl5RaaD+x8vVLsDW43QbBfEiVJGdCQQ9SCbanLvEabZ7i8zZSNFLJ43tvvpAF7PTVip9QzvGwja8gsQlI4Pv5h4FN2nJIpQ84UpePO4gMWcuLafmBoxO8/Q9Y18VjZJuWIsYysUpADgnyL8bxWy07KNweAT5YPDi0LmcND4xyZj36wyW/TH+XkI6Ldp7aJgDXn4osWKQNACOVaNFcODYqYmxbRmtbfdrQnMkgnvTWa6WLs9W0fnGqiSojLLChm43+/gIitpCuZJUwQkl6H9pej35b4fQFsQDlagAQEg2o4qesOSvhtTAzCEhqk0o28gcPCGpmIw0tIWZmcigCO8pTWJ0rSrxHS5CeGwqzcF99SXqWtTTWNOXh5iR3gzcGA41pr5xnY/4qyoAkJTK/umLTmsNLA10MYeJ+KyljnE1XEkgHkDuPGFJadsj28iWKlSkh9QRoBvArFxMkJDrmgVqcyQPr7EfN0fE00kkqDKpRKe7/lpGdOnlRdRzUv8AZ9Kw+Lf1H+k/I99tr4rwaQexSqYs65sqR/4d6PFbV2yqcXKQLUdRZuJMJExRUXMZGeWfSyj0gbxzxe0WgMgi9ouipDRdEvNHqfhn4TE0dpMdKHp/JfHgONzBbz9qxxuX0wsPJLhIBJNgLnkNY998M7ACEFU6UkrJBS/eIDWymiS8aeEwMqSAmWjLvOp5k1MMZ68PdI58/luXkdOHxc306hRA6RxmwAUFX8YgrjnsdMGKniCshmgQUYuqaGAhQLXvCc/CpNQClQOYKHDQj9zvYwUThCWM2oEnKHUvK+UVLVrwDi8XJ6jKxOz8YVlaTl7imoe9bVLmm467odmSqaxlbJw8wFS1gJzt3K0Ie9q/aNYktBl9+Jx9x9Z06Qoxk4vCKB1j0aqRWYhxGmOTLLF8+x2yHc5WLvmBINNT4RhYWYskgElr0fnH0zFYNq7o8xtLYAlOtMwIrQHWpcAsdd8bY5MMsdMdCDY+kVMgv7aNfC4btUBYcOWtu5coleBMX0VjFUmBdkb3eNr9E7uR1hedhi1CN3XpD2Wqzip+ECZocn4cEXHi0LqQU0IpBslSs+xHRboY6ANzCYfIRNWEoQdV1UoVdSEVvYEtaG53xMMpEh0E0d2LHwbWPO4jGKW5UXJu8KpW1qeURcf60memhjMWAX+ZehPrCS9qKCW1NHgK/WAqL6PD0m5VKlk3NYAxeGBAyIEpEXUqKgRDwBfNA1CLeEVKtIA4JvF0o3wfCYNa6IQpXIE+cbeB+Dpy2z5ZY41V4CnnBuRUxt+mIh4+jfDC5/Zf49gBkJ+ZuIZmbrwgOzPhiVKqR2itCqw5Jt4xsZ9G5NGXyZ78jo+PC4+0dMwDnHKxAYtesLBW/wB8OMT23DV36xi32KVKu+tuAfh7aKdopzTXeCWejjSvShiTP1bfTTTf1hZClBQzZSXNak3t/aB4PDiNmDiX7qVJd2INwxDgC7sfMQUTN9CBv9NbcoF3dQ7Fx0II8DAVzHUFZyLgAsQa3ZxWFobMqVuT+dIzcbIZaZrZsqcpBagr3hxrYw0vGBJ7ygHFAaWvV4RxU4zDkQ4HdUpYNGJqkAFySH3Q54jLVPYDaImJCk2PBvCGhM3PCsiUEhkgACgFmHDjBgW1hWen6LnpFM8VCzVoqHggqVId/b8Iw9o4NHfUZuV+6Q4UHZvl30HhGxMdi19Bv6x4vE4QJWe2SZZWXCiR5FlO9aAxriyyDlTTJLJUkg6glz0Nyz7428NM7Ru7Qi9HB3EQxs5KMgYAsGKgBXqAARDiZaUigA1YQ7UyFDgesJ4jZSHJNC+l3MbmdxQdIpMJaw33hbPTJkbLQmwqb1obeFt0GOzkqoRfrFkTlqBski9nFNQTT8RFSdNNHpqDWDdKwt/Q0cPP7R0OhKhQC3FQ8mjofVDwKg8BUYMYrLwa1/Kkk8qeJpGrPQBECzRvyfhqZaYQnVhU/RoZT8Ny7kqPVh5B/OJ6itPLQaVIWpglKlckk+gj2OG2TISQ0lDhmJdRB0PeeNYJoK03fiF0rHGZPCyvhueo/wDTIG9RSG6Ev5Q+j4PmEVWkdFH6CPXBIGsWBpr4xPdaf5x5mX8Fj90w/wCkAepMaeF+GpMtu5mN3Wc3UCw8I0wsbrb3+sSFEi46feJ6tVzjFkoIHSg08ItXf6b4UnY0pKQELWFEuU1ybn1PSCkPr73ekBywyFxJnMGq3CloWK2p9RAyfYhaO5HRiNbD3WO7U3BbiA8KIHRvZaLkv8rdawaL2mZKywJqW4te5jlYgEXD60bpWF0ZtWvSungISGLJJCClbOMxDMXJApUihD0HODQt00J03u1cAXJIFvpCmKx6gyJKe0WbqdICRmLkORmLaCKIRnV/iAkoNE/sO4gNXraHpSQA3yjcAPSFfBJci+B2cJZKnVMUqpWtieABAAA5CNNA198q9Yr7/LxasTba01I4COz+UUzERGaAvsXNxiH4wMvEVgSuqBT5YUC4odC3jElUQNekEuk2MGd8PlJUtE1QBukBIfg9BwrAZ0+bJBKiMlhqOZj0Ci2kDnISoEGx4jnSL2zs/jLwG2ytWUgJLWcuwq+7WNIjMCynGoPkfGPL7R2aZJzAFQd8xbiQDxB91hzCfFIoFsmiUjV7OSztpekVZ/C3+Vty5QUArMCSAQRUEUNIrlNizFxYvzCha+6IkYlKk90D/SzdCIumZo78KVhGAZqhQZqf5fqI6GQ3s/mOgDzUvByUMCUOauplPuYWEPLxKBo+jmluG6PO4uaCB3dBqfTSKS8ZkISC4cHnyJjWwpk9PLxWeoZmYEENyi5WG3Rgo2kEsoMkqvUHqz01gC9tqKiwDDeSCXtUcNIXItlenSQDrBkTXs8eYk7epuIYszuHLpe4PEwZHxEpz3AQwrZ95atIVxpY2SvRCZHTZymDAGtbDwdq84zMFjzMoWJ3hwwazEOWcVG6HVLb2PHjEabbESs5WJOg48XY6xAmKCj3CobwoCvImg5RCU8YKCIDFUTupEE8WinaDjFTiLWhC2T7XChqPOF8VjygOlGcvVL5WDPer2tFMRtDK4HeX/FLvpuFL3NIXloIUVlaEZ10CkjczBQUHJZ9YqRjc7fo/InqWlKgQMzGiGYbmJvxiSgAgqWQ5ISHYMzsaAPziUzhVqt1iJCiaFBTUuCaEaEHwppBWkm56MpKblzrVRI00toKRAR3nClad246PUfiKIL6Eab/AGHggQC32P2ibVTGQYgt7EV7T2IRlbYlqUUBWVSSzK7rl2ZL36Q5CVsdJ+0FMz37MBTa/lFlaVrCsGxCoROb3vgAWBFyQ0ItrBfSOIf35xEVBrBo1yA/COC2imel4jtOMGkrGbS0Bm10drD7bou8VKxDlKwPNRjZmYl4w9o/DoWo5QkIIbLVLHe1QryjfgMz3X8Q9p08/jdlmTLGRanCcuUABJAAchL1PjCWF2+vM8xKSHAFqM24U5faNzauGWsd1KJiQxyqGU8cqnvQNHltqbNmZnWlSUktbMLmtDpS53RpLtllv8euGIBrlBfUAeVY6PMolSmH+Eu25UdBodETMO9+sDKa189PKLKRrFpmVg3vzaNSUxU0KNAPA6elo6XMINLkWIe9mzesdKSf4+AfxhjD7MmrZkhqHvd1w9KsT5QBGJmMHV8zVYADm4DFvoYJgNnlbKUFkH+PI/xqB940sPsWWk95JCgbhTjkPy0PyxlDXGnWJ6VMPR0FkgDSm7yAi4O+AZ95iRNiK2kHfiI5VIFniZylDvXZyUs5VyL3vEqXzk6W3/eF56iElTGgoOMGlLzAFiN4UCD5wntlQyFwo1SWS+/fFxhmHsR1hRWASFMHKVK60zJPAmNdYB0jGws4y8wyTDKJcKZTpcuQX713jQnYk5XAFWu9quHFRTWt4dmiwMpQxsBy+o5QRaFEd1THk/1EITMdkSAH0dnWRx7xc7r6w6qcWGUs7FykijPYkGIsrfcFkFSRVQJFyA3EOHMSaEENvIOvL7QLtRmZi7XAf8xZKtCCNL34gvy3RJima4BV3TZiRciwrA1Tr0UWrQXoKilehiv6hRSWDKsM2Ziz1drFuMRMUsgOcpoWRd6WUpnF6NCN2G2ihbZbm6SRmA4jpDSJjj6wCdOQKqYk0ANTcOwArCuImqqUALIZxVJYHUjnD0nbQd/f0i4X4R5qTtiZnGaXMSCwIykgMS515RtrxqClwoNoLdDqPCC4lLs0FRBVGbI22hwFkIUSzF2JdqE61sYeWv7Qj2uFecVPPwgalgAl29n7RyVOxHlrxgJbtBvvp9hFstae/CKKli5icza+3haNK19SfveKFv8AmOKvdIotKnBBpqCH8DTfxtBpLmigLXF78ee+Lr5xRaecMUqrYkgl+yTXn946DZTvPvrHQ91OniSN9/dDFSri8dHR1Oc5hEAAFctRS7gh9zaRrdoAkFALUNbs/HXn4xMdEZNcb45E4kPlKRuLP1aLCfWrREdCG6IJg3wRKwd1IiOiWmNtphI3RxD7vCOjon9aVKXasAxq80tSakkMGLHmGNDziI6KY5XxM2UkAOpQ0qSfOM/H4sJolSr1JU9n33vER0MY/ShSVsBV63pzL2hlGeWipYA5jxpZunC2kdHQKNScT2rd7wcChajauCfmZoZl4lTszptmBuWc0MRHRNVj9DyUci4qSG03WLx0/DPZRSQC2gcjWhMdHRH60/GLiMHMLpzHOXL5gXe7JDHwaEEImAlU2YqXXLZJNUipDu1zStI6OjVhRROWsgpWlZBZBoCKfvBNekMSwFAiY8tanAUEswqDmBCQAWU3OlY6OgopzZmyVy1AqnGYipAADFze8aOJmqykyynN/dbyIjo6M6qeRSRi1KcFC0sLnKxt8pCjrB+099ImOhUnGbYRCV7+kTHQjquaJK/u/ny0jo6Aogqrrz984HncU9846OiVq5jHR0dAh//Z">
            <a:hlinkClick r:id="rId2"/>
          </p:cNvPr>
          <p:cNvSpPr>
            <a:spLocks noChangeAspect="1" noChangeArrowheads="1"/>
          </p:cNvSpPr>
          <p:nvPr/>
        </p:nvSpPr>
        <p:spPr bwMode="auto">
          <a:xfrm>
            <a:off x="155575" y="-838200"/>
            <a:ext cx="2609850" cy="17526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data:image/jpeg;base64,/9j/4AAQSkZJRgABAQAAAQABAAD/2wCEAAkGBhQSERQUExMWFRUWFhgYGBcYGBoZGxccFxQXGBgVFxgaHCYeGhwjGhQUHy8gIycpLCwsFR4xNTAqNSYrLCkBCQoKDgwOFw8PGikcHBwpKSksKSkpKSwpKSwpLCkpKSksKSkpKSkpKSkpKSkpKSkpKSksKSkpKSkpKSwsLCwsKf/AABEIALgBEgMBIgACEQEDEQH/xAAbAAACAwEBAQAAAAAAAAAAAAADBAECBQAGB//EAD4QAAECBAMFBgUDAgUEAwAAAAECEQADITEEEkEFUWFxgRMikaGx8AYywdHhFEJSFWIjcoKS8TNTorIWQ+L/xAAZAQADAQEBAAAAAAAAAAAAAAAAAQIDBAX/xAAgEQEBAAMBAAMBAQEBAAAAAAAAAQIREiEDMUFRE2Ei/9oADAMBAAIRAxEAPwD1/wCp4mLDFHf5RlCXx9YlwP3e/GPV6jy+a1v1Z3+UWTizv9IyBiQ3zD/cIsMaG+YeP4g6HLaGN4xIxvGMQY7n5RcY3+31+0GxI2Rijvi6caYxxja7ucX/AFZ3P0g6itNgY08YuMaeMZP6wp/j5Rw2idWHQfWFuFqtj9cYunHcW6R56bt3Il8z8r+kZ034oJsjqT9hC8qpLHtf1g3xX9YN8fO17XnG8xXQ08BB8Ltic9Fni9RSF4NV78YofyggntrHiE7YWQ6sp8RAF7cLulSRzB9YPBrJ78YziIk40cPKPBH4hYd5ieDt6RH9felvzxg5xHr3KsQICuaI8Ovas0nurtwfzgmH+IZiWEwPxsfsfKCSD168zIgzI84jb6VFs2XmG+8GXjNc48YrUTutvtYGZsYxxCt/nFBjz/Lzg0bcTiIsMRGCcYq4LxYY5TPXyidQbrfTP4xbteMefG0FcfWO/qh1ELUOWvQZ+MR2nGPOf1nh78Ikba3CDmHuvQqm8Yp2nGMRO2d58j9osdrjeIOYW61jMvFpc8jWMX+rjeIsNrJ3jxh6h7raE4bhHRif12X/ACHj+I6DUP8A9fxhJSDdY65j9I4oT/J+h+0Yn9WGgJ8vSJGOUR/0yR1+0Y9Vry3EqTvbp/xBf1MkB3UeoAePO9uo/wD1Dr/xFkzFvRKBxg6HL0CdqISaAdXMFG3WshP+yMSVOULlJ6eVoZTiSbgdP+INnyfXtlZ/YfIeUQNqTjRKQOrQvLxQGqhwDRZWOQblR6QrkJgNMXPUGzADgpvS8CEhbuVBRZql+bVJioxEvefAfeLfqZe8no3ooQuqfCv6MgF0i96xTs+CYKvESyzJbo/kVGIRvCSePy/cwTPQ4oskD9wHCwHWjmIxM00yAW0DeHd+sBmTif2njV/o8TLmNej9fKF0fKFqAHeJHMgiBSpaTZSTwpFMdg89STwoPGgjN/pEx6DzHlFzNNxa6yUizcz+YWRiacXq7N0hQy50sElwnioNXrHScSP413ua9Y0lZ6aopTTl4sBELchgktxuILgFpUNCeZp5CHpktKa5AeZI8CTEXPSpgxZyMprXjBcKtSaivvURoOhJfsZf+oP13QyhZuJcsjgkN4BjE/6xU+K0HCdrO7qUuRcp7o62Bhs7FxA/ZmfUEE+Dl4uiWs0EpJHJvVR9IHNHZ/MhSCdxIHM5QBGV+a/i/wDKSel17Nmk/KQxaxp5QquQQfmHiR6iDz1KNe8p+JPnWKS5wTcegjWZ2s+PQFoUA5LA0Fb/AHigQdSnx+wjprqU+VyLOQw6axKytIZIrvJAA5OPWC55CYY/oxQwqXHAfeBoWCCa8Pl8SQGHQwBapqlOpYAGiW8CwZoulC3uw0FxC6y/TmOP4LMLCgA4mv3hZcwlT1IFKmjsGAFvOKDCBOqif5KL+ANokJSTQmzPRuhNIW1agEzEhCjUqUQ7cgacLwhIWtau6SSDpuNRTxEPjBCu7xJfja0DUtIBFEAbmAHGkGwj9PM/m3Cv2joGnHp/k/SJg2NAvEFfGIISDeIpvpEba6HExMXE73f6QsVgVv70jkqHHy+kLZaNCbyiwme6wulY3eUGSpI4nr9ofR6EEyOC+EUViALJbreLJxH9rte8LZaWC+nSLpWYp+pFO7WLCf7cenu0LZ6EcnXXf9IIMQoUz6e9IWmT2BJNGd3a3WAzNqJSnMC/AKB61hfZ/R8TydAW3JBPWJViCz5WAucoAFRc0jDX8SZT8lN5Y+Aa/OM3bm2l4ki+UCg0fe1gYclK16adjEjvLUkDioB23amA4nbiEDuJCzQvoeVHjyICma4vaD4ZZZmqLcPxF6Ra2V/FGZwZSSD+0u3Le0JS9qqSrMEpSCflSCAw4EluYheZKzFwkg04/T1jUwmxlLAdC2JYFgQasS/WHuQtWvSbB2/JWWdUpZyhIIQQ5d3WyaWoWNY252EImBNMyjUhDpHEks3iemvm8N8KyfmMxYLtQ5HbSqamnCPSSJ4lygAFKAsMrkjwHGOPPKb8ro+PHzVg07Zq0pYdmehD13k/SM7GnEgBwG/sIPk0MbOUpCSFMASSEiuWu+pLisV2jNSQ3eJDGhbwJ+kRjbL/AFeU88Y8zak1BZRruUl7sNQYgfEE2xmHkw+w3Wi83MS8tCuPaJSPT7xZJNHSm1gX8WNLx0TLGz6Y6ySnbqyPkQt6PkL+IgK9qB3Mpv8AUfRTxSZhAo/Kz63alWrFP6YDZR0ipcU2Wmf1co3zDmkH0MWVMlaTPB/bworZJ0Ueo/Iga9mrFj5f8wbn9LmnBLcO5rvY+aYBNW1iB76QoUTEOcquJESja6te91ipaKIV8X528BApqVKPzAJ4QU49K/2gHifSgi5lA7g9qvB0OQgsDXxhfE4cLNQG3uX9TDa8EeHn6xRMpYs3jB1ByX7FP8R4R0H7NW7ziYOy1WSVbkmIcWNOFPuI0uwpXJQXqRv1iplZjenFmO7WMe3TwUGH3WGlNLtWJ7NVm5U1MOypdav5kesEVU0fX3WDscFEy1OKW0BhlMhTW/8ALjTygkxgA6svEj8QJWKl/wDcJJ0Sg+ReF0JisU2cIo1m83i/6c0OS/KvCoveKy1kDuomnipKBf8AzH6RZU4hVXzbvHUctYNnpMvBLVZB5h/G7axCsNlJzKSGrTvEf7X4w2mQVIoskaBvK96QSRgAzFaga2anlC70fBNGxO3S2ZkvRyQ5HrUGC/8AxSRJSozHXQ0oT/pDproNY0DhFC9QGrmA1/yfSFNt4VfYL7GUnNlPzKLsR3gDQEs96RPdt+zuEk+ni8TtbDFI7KRNBBr2iwzcAFKL9RGjgsFIWMyMxG52KeCmqObx5KUsuQaHd60hrC4pSFAoVlIsRQ9PtHTLdfbmr1snZGGUTmM0B2ulvF6Rpp2BgkNmUpyKHM//AK0o8eTX8QznSpagtgzFKQ/NhfjGtszHTpzqkyVK/arKnhR/2xGW/wCrxs/m3pJOx0FJZbodh3nSeBKg78zDE2YiS2dRHPnpvsbRkYDZWOSsKTLEtKmzZihiHtlL14tG/jdgIWGUsDd3Q4cNoxNtY58s5vVu3RPj37JomrEZ8uWWpLH5lnK+8pCXJPheGZZJYHMK1zJFeAcvC8qQrCllTBNsUprn3EhJegcVeNMuR+0b308AHiLTmO1CTAyo2AD9fzF0tYq5V+0CVNAc5kgC55c+sLZ3FlYjGZVqCklICQS3eT3ib1DGhtCGI2gl3QAnRiDqQK3AjR2wuQSCtdQG7tSWY1YVjzi0hSmlJVo5Vv3x0Y++ufKWVty8PNNXQRwX5/Lxgq5S0p1oeNBxoX8YDhUTCyVqru0be2pobiHjIKCCWKWYOCL7gBSsT0ckpJSltdq8emkX7dW+mrQ72buCqwbc1jAcVIKQMpetmqPD3WDZ8gqejv1FfK1oWmYNBPeAHIqHlBDPmOfXKa8LecGTWyTfmC/4h9J1GdMwEu1QWDV/EBTg2+VZHVo1VTmcVfVNfLhCypQcuGDPVI8dXrD6HJMYeYmoAUN7/mIzzU0KD0JP1MNLkIA+Zj0DfSBnEjVZo4r04+cV0NBGer+CvARMQdsy/wDujzjoXpeArSQ2Yt/mctyY/UQWXNyh87al3ryYg1vC0zaIJIZm0Lv42iRiQaBJcmpPeDV4gh6xLUefi0g0KiTv165qaCExjWJqk8L1vYV9awSUKhu7vZmLb6/TSD5QcwdZAS1iqrkmjc90IaSnGF7C4Ys4qHapI0tpFk45Tiybu7Bmbhe0ERs5ZDhISCzhRYECrM1hxiRgQkOopDl2BoDXhxraA9Om4gKd5YarkJcsKGvMwNcxDDusxaj878jcwaTKluDlQW1qwc1qaW4awdEhIFSlQNDUcxQ8Bq1INkDKlKfuoUGDVPHyFbVhwo4tyuPYiCh+64y00I3cG4x0pwWKsrUr13QlHsFhQKgnNyJ9KdIttMHK5CVFmIUSARYiiTpowhNOLoD2iqjVzy3N94UxG0Ed4JUaaP50q8TJbTuUkfPdolParyoEsO2UWDboogOW84BjElK1O7uXdn68YtJn2PvrvjqjkrVw0tOtY918F7NSf8ZWalEhiBvfNY8o8DJmx7L4L2qXUgzVW7iCS16kCz8OMT8u+bpp8Nky29uueSe76xQSq95QHnCxUoCivSFp0+Zzjh5/Hdcv0ptzbCET0EBzZ1EpQAdQo0BtUU3xqqGYOWqP2lx0pWPM7Rwa1zULCWy30UaWzsaWo34dGLSKrStHFnHN0knfoI1uPkYY5XdaEyRlDivlSBKk1Jq96Gx30LPEoWFpBRNzA2u0VXIO8GJh8kMfImTHSZndLEpy6h6g6QTAYFUkd2rlzmv9KNEz5RaM9U9abRr7+I1P1uFUwhihCk8xrucxC8b3MqpYbeajhYuLRkI2oaPmDboY/VlQP+IfSFr+jz8Ek45LFJUpt1DfmNLRabtJDAMSoOzpCd1gGrrGQvZbuUzCCak5qUO4EVisxa5YLKffeu+kPUqN1oqx6L9mSQ294qjaWmU8A3sQtJ2+w7xJprW3IVjp3xGhXd30IpTTd9oehs0qeWdvAON1QLxUYlT2B6CnQh4TlbcCXrXWgaBzNvl7g/5gKbq+MGqW4cnuWpXiaCu4wI7PepCWuHD73esZp2/cKSk2NxrTd9YCPiRndAcfxpemkVqjxonAj+3x/wDzHRlq+IS+vgPtHQapeHDhc2XtAkgljU6DcDHTEyUMUy2axc04VNfCE5uKUA2ZiNHNeLufKOVPK71NL89T+YloYVjS3dAfwbkXG8wXC4yYSHflnL8SWVzjPxeHKSCpYDXaZ1DfM1h4xeRtDLRBAZ60KqhvnNYrQ9PJxanq7OaAlvfjBM5U4udzVD61vQ6iEEpnLUCHYCjnM78SW30h7DbIUUkmYKPevo7VifpUlXlyKAkjk6a6d45g1B6wVSjUKCRpQ3uAXBYa6Vu8AQpiQkdSK11ZolGCzVd34EX4QQIGJQ2Um/EPuveDGckB8zFiSCHJcj91hEf09rhuLP5DWENoTRJSWYqAcAln5b2rSGWzAb9y8rswLf8AsTGPtXZxUvInGJTTMUqJSBqQ6DdtDaMfGbUmTSSparvdgOQDDUxnLd6m+sXpllTGLw+QsVpXvKSSH5kV/ML5W1flHNF0BxFyM6bwh32jd2DhlLWCiZLSpNQFln5ApIMYUgWhuQlyKajhrvNucF9mjx+31uQnu3ci7VrEqBDVaA7PwwQhKUCgAax8xfnrDeV3evh9486316WM3EJSeHhBRLG5I8IqEhNqe+ESlbmkLavCGK2R80xByqSksAAEWJqCAG6iK7OWJksElBV+7KlmO5nOmrsYjbwT2ZzKUwIPdDsd5DgEbwaRbZ09XZgKShJAsgg+SaJ5RW7cUSSZadNwhNm6iM/FbPVwjcmgNQ84SmIhzKozwePxmKQgkFdRoIVmYxLEJMzMRckJbqT949fNOXj0hadjEgd5m4t6GN5mw5/687g0lSWWtT/2q6w1/T0/9yZ/uMZ+1toSEl5RaaD+x8vVLsDW43QbBfEiVJGdCQQ9SCbanLvEabZ7i8zZSNFLJ43tvvpAF7PTVip9QzvGwja8gsQlI4Pv5h4FN2nJIpQ84UpePO4gMWcuLafmBoxO8/Q9Y18VjZJuWIsYysUpADgnyL8bxWy07KNweAT5YPDi0LmcND4xyZj36wyW/TH+XkI6Ldp7aJgDXn4osWKQNACOVaNFcODYqYmxbRmtbfdrQnMkgnvTWa6WLs9W0fnGqiSojLLChm43+/gIitpCuZJUwQkl6H9pej35b4fQFsQDlagAQEg2o4qesOSvhtTAzCEhqk0o28gcPCGpmIw0tIWZmcigCO8pTWJ0rSrxHS5CeGwqzcF99SXqWtTTWNOXh5iR3gzcGA41pr5xnY/4qyoAkJTK/umLTmsNLA10MYeJ+KyljnE1XEkgHkDuPGFJadsj28iWKlSkh9QRoBvArFxMkJDrmgVqcyQPr7EfN0fE00kkqDKpRKe7/lpGdOnlRdRzUv8AZ9Kw+Lf1H+k/I99tr4rwaQexSqYs65sqR/4d6PFbV2yqcXKQLUdRZuJMJExRUXMZGeWfSyj0gbxzxe0WgMgi9ouipDRdEvNHqfhn4TE0dpMdKHp/JfHgONzBbz9qxxuX0wsPJLhIBJNgLnkNY998M7ACEFU6UkrJBS/eIDWymiS8aeEwMqSAmWjLvOp5k1MMZ68PdI58/luXkdOHxc306hRA6RxmwAUFX8YgrjnsdMGKniCshmgQUYuqaGAhQLXvCc/CpNQClQOYKHDQj9zvYwUThCWM2oEnKHUvK+UVLVrwDi8XJ6jKxOz8YVlaTl7imoe9bVLmm467odmSqaxlbJw8wFS1gJzt3K0Ie9q/aNYktBl9+Jx9x9Z06Qoxk4vCKB1j0aqRWYhxGmOTLLF8+x2yHc5WLvmBINNT4RhYWYskgElr0fnH0zFYNq7o8xtLYAlOtMwIrQHWpcAsdd8bY5MMsdMdCDY+kVMgv7aNfC4btUBYcOWtu5coleBMX0VjFUmBdkb3eNr9E7uR1hedhi1CN3XpD2Wqzip+ECZocn4cEXHi0LqQU0IpBslSs+xHRboY6ANzCYfIRNWEoQdV1UoVdSEVvYEtaG53xMMpEh0E0d2LHwbWPO4jGKW5UXJu8KpW1qeURcf60memhjMWAX+ZehPrCS9qKCW1NHgK/WAqL6PD0m5VKlk3NYAxeGBAyIEpEXUqKgRDwBfNA1CLeEVKtIA4JvF0o3wfCYNa6IQpXIE+cbeB+Dpy2z5ZY41V4CnnBuRUxt+mIh4+jfDC5/Zf49gBkJ+ZuIZmbrwgOzPhiVKqR2itCqw5Jt4xsZ9G5NGXyZ78jo+PC4+0dMwDnHKxAYtesLBW/wB8OMT23DV36xi32KVKu+tuAfh7aKdopzTXeCWejjSvShiTP1bfTTTf1hZClBQzZSXNak3t/aB4PDiNmDiX7qVJd2INwxDgC7sfMQUTN9CBv9NbcoF3dQ7Fx0II8DAVzHUFZyLgAsQa3ZxWFobMqVuT+dIzcbIZaZrZsqcpBagr3hxrYw0vGBJ7ygHFAaWvV4RxU4zDkQ4HdUpYNGJqkAFySH3Q54jLVPYDaImJCk2PBvCGhM3PCsiUEhkgACgFmHDjBgW1hWen6LnpFM8VCzVoqHggqVId/b8Iw9o4NHfUZuV+6Q4UHZvl30HhGxMdi19Bv6x4vE4QJWe2SZZWXCiR5FlO9aAxriyyDlTTJLJUkg6glz0Nyz7428NM7Ru7Qi9HB3EQxs5KMgYAsGKgBXqAARDiZaUigA1YQ7UyFDgesJ4jZSHJNC+l3MbmdxQdIpMJaw33hbPTJkbLQmwqb1obeFt0GOzkqoRfrFkTlqBski9nFNQTT8RFSdNNHpqDWDdKwt/Q0cPP7R0OhKhQC3FQ8mjofVDwKg8BUYMYrLwa1/Kkk8qeJpGrPQBECzRvyfhqZaYQnVhU/RoZT8Ny7kqPVh5B/OJ6itPLQaVIWpglKlckk+gj2OG2TISQ0lDhmJdRB0PeeNYJoK03fiF0rHGZPCyvhueo/wDTIG9RSG6Ev5Q+j4PmEVWkdFH6CPXBIGsWBpr4xPdaf5x5mX8Fj90w/wCkAepMaeF+GpMtu5mN3Wc3UCw8I0wsbrb3+sSFEi46feJ6tVzjFkoIHSg08ItXf6b4UnY0pKQELWFEuU1ybn1PSCkPr73ekBywyFxJnMGq3CloWK2p9RAyfYhaO5HRiNbD3WO7U3BbiA8KIHRvZaLkv8rdawaL2mZKywJqW4te5jlYgEXD60bpWF0ZtWvSungISGLJJCClbOMxDMXJApUihD0HODQt00J03u1cAXJIFvpCmKx6gyJKe0WbqdICRmLkORmLaCKIRnV/iAkoNE/sO4gNXraHpSQA3yjcAPSFfBJci+B2cJZKnVMUqpWtieABAAA5CNNA198q9Yr7/LxasTba01I4COz+UUzERGaAvsXNxiH4wMvEVgSuqBT5YUC4odC3jElUQNekEuk2MGd8PlJUtE1QBukBIfg9BwrAZ0+bJBKiMlhqOZj0Ci2kDnISoEGx4jnSL2zs/jLwG2ytWUgJLWcuwq+7WNIjMCynGoPkfGPL7R2aZJzAFQd8xbiQDxB91hzCfFIoFsmiUjV7OSztpekVZ/C3+Vty5QUArMCSAQRUEUNIrlNizFxYvzCha+6IkYlKk90D/SzdCIumZo78KVhGAZqhQZqf5fqI6GQ3s/mOgDzUvByUMCUOauplPuYWEPLxKBo+jmluG6PO4uaCB3dBqfTSKS8ZkISC4cHnyJjWwpk9PLxWeoZmYEENyi5WG3Rgo2kEsoMkqvUHqz01gC9tqKiwDDeSCXtUcNIXItlenSQDrBkTXs8eYk7epuIYszuHLpe4PEwZHxEpz3AQwrZ95atIVxpY2SvRCZHTZymDAGtbDwdq84zMFjzMoWJ3hwwazEOWcVG6HVLb2PHjEabbESs5WJOg48XY6xAmKCj3CobwoCvImg5RCU8YKCIDFUTupEE8WinaDjFTiLWhC2T7XChqPOF8VjygOlGcvVL5WDPer2tFMRtDK4HeX/FLvpuFL3NIXloIUVlaEZ10CkjczBQUHJZ9YqRjc7fo/InqWlKgQMzGiGYbmJvxiSgAgqWQ5ISHYMzsaAPziUzhVqt1iJCiaFBTUuCaEaEHwppBWkm56MpKblzrVRI00toKRAR3nClad246PUfiKIL6Eab/AGHggQC32P2ibVTGQYgt7EV7T2IRlbYlqUUBWVSSzK7rl2ZL36Q5CVsdJ+0FMz37MBTa/lFlaVrCsGxCoROb3vgAWBFyQ0ItrBfSOIf35xEVBrBo1yA/COC2imel4jtOMGkrGbS0Bm10drD7bou8VKxDlKwPNRjZmYl4w9o/DoWo5QkIIbLVLHe1QryjfgMz3X8Q9p08/jdlmTLGRanCcuUABJAAchL1PjCWF2+vM8xKSHAFqM24U5faNzauGWsd1KJiQxyqGU8cqnvQNHltqbNmZnWlSUktbMLmtDpS53RpLtllv8euGIBrlBfUAeVY6PMolSmH+Eu25UdBodETMO9+sDKa189PKLKRrFpmVg3vzaNSUxU0KNAPA6elo6XMINLkWIe9mzesdKSf4+AfxhjD7MmrZkhqHvd1w9KsT5QBGJmMHV8zVYADm4DFvoYJgNnlbKUFkH+PI/xqB940sPsWWk95JCgbhTjkPy0PyxlDXGnWJ6VMPR0FkgDSm7yAi4O+AZ95iRNiK2kHfiI5VIFniZylDvXZyUs5VyL3vEqXzk6W3/eF56iElTGgoOMGlLzAFiN4UCD5wntlQyFwo1SWS+/fFxhmHsR1hRWASFMHKVK60zJPAmNdYB0jGws4y8wyTDKJcKZTpcuQX713jQnYk5XAFWu9quHFRTWt4dmiwMpQxsBy+o5QRaFEd1THk/1EITMdkSAH0dnWRx7xc7r6w6qcWGUs7FykijPYkGIsrfcFkFSRVQJFyA3EOHMSaEENvIOvL7QLtRmZi7XAf8xZKtCCNL34gvy3RJima4BV3TZiRciwrA1Tr0UWrQXoKilehiv6hRSWDKsM2Ziz1drFuMRMUsgOcpoWRd6WUpnF6NCN2G2ihbZbm6SRmA4jpDSJjj6wCdOQKqYk0ANTcOwArCuImqqUALIZxVJYHUjnD0nbQd/f0i4X4R5qTtiZnGaXMSCwIykgMS515RtrxqClwoNoLdDqPCC4lLs0FRBVGbI22hwFkIUSzF2JdqE61sYeWv7Qj2uFecVPPwgalgAl29n7RyVOxHlrxgJbtBvvp9hFstae/CKKli5icza+3haNK19SfveKFv8AmOKvdIotKnBBpqCH8DTfxtBpLmigLXF78ee+Lr5xRaecMUqrYkgl+yTXn946DZTvPvrHQ91OniSN9/dDFSri8dHR1Oc5hEAAFctRS7gh9zaRrdoAkFALUNbs/HXn4xMdEZNcb45E4kPlKRuLP1aLCfWrREdCG6IJg3wRKwd1IiOiWmNtphI3RxD7vCOjon9aVKXasAxq80tSakkMGLHmGNDziI6KY5XxM2UkAOpQ0qSfOM/H4sJolSr1JU9n33vER0MY/ShSVsBV63pzL2hlGeWipYA5jxpZunC2kdHQKNScT2rd7wcChajauCfmZoZl4lTszptmBuWc0MRHRNVj9DyUci4qSG03WLx0/DPZRSQC2gcjWhMdHRH60/GLiMHMLpzHOXL5gXe7JDHwaEEImAlU2YqXXLZJNUipDu1zStI6OjVhRROWsgpWlZBZBoCKfvBNekMSwFAiY8tanAUEswqDmBCQAWU3OlY6OgopzZmyVy1AqnGYipAADFze8aOJmqykyynN/dbyIjo6M6qeRSRi1KcFC0sLnKxt8pCjrB+099ImOhUnGbYRCV7+kTHQjquaJK/u/ny0jo6Aogqrrz984HncU9846OiVq5jHR0dAh//Z">
            <a:hlinkClick r:id="rId2"/>
          </p:cNvPr>
          <p:cNvSpPr>
            <a:spLocks noChangeAspect="1" noChangeArrowheads="1"/>
          </p:cNvSpPr>
          <p:nvPr/>
        </p:nvSpPr>
        <p:spPr bwMode="auto">
          <a:xfrm>
            <a:off x="307975" y="-685800"/>
            <a:ext cx="2609850" cy="17526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jpeg;base64,/9j/4AAQSkZJRgABAQAAAQABAAD/2wCEAAkGBhQSERQUExMWFRUWFhgYGBcYGBoZGxccFxQXGBgVFxgaHCYeGhwjGhQUHy8gIycpLCwsFR4xNTAqNSYrLCkBCQoKDgwOFw8PGikcHBwpKSksKSkpKSwpKSwpLCkpKSksKSkpKSkpKSkpKSkpKSkpKSksKSkpKSkpKSwsLCwsKf/AABEIALgBEgMBIgACEQEDEQH/xAAbAAACAwEBAQAAAAAAAAAAAAADBAECBQAGB//EAD4QAAECBAMFBgUDAgUEAwAAAAECEQADITEEEkEFUWFxgRMikaGx8AYywdHhFEJSFWIjcoKS8TNTorIWQ+L/xAAZAQADAQEBAAAAAAAAAAAAAAAAAQIDBAX/xAAgEQEBAAMBAAMBAQEBAAAAAAAAAQIREiEDMUFRE2Ei/9oADAMBAAIRAxEAPwD1/wCp4mLDFHf5RlCXx9YlwP3e/GPV6jy+a1v1Z3+UWTizv9IyBiQ3zD/cIsMaG+YeP4g6HLaGN4xIxvGMQY7n5RcY3+31+0GxI2Rijvi6caYxxja7ucX/AFZ3P0g6itNgY08YuMaeMZP6wp/j5Rw2idWHQfWFuFqtj9cYunHcW6R56bt3Il8z8r+kZ034oJsjqT9hC8qpLHtf1g3xX9YN8fO17XnG8xXQ08BB8Ltic9Fni9RSF4NV78YofyggntrHiE7YWQ6sp8RAF7cLulSRzB9YPBrJ78YziIk40cPKPBH4hYd5ieDt6RH9felvzxg5xHr3KsQICuaI8Ovas0nurtwfzgmH+IZiWEwPxsfsfKCSD168zIgzI84jb6VFs2XmG+8GXjNc48YrUTutvtYGZsYxxCt/nFBjz/Lzg0bcTiIsMRGCcYq4LxYY5TPXyidQbrfTP4xbteMefG0FcfWO/qh1ELUOWvQZ+MR2nGPOf1nh78Ikba3CDmHuvQqm8Yp2nGMRO2d58j9osdrjeIOYW61jMvFpc8jWMX+rjeIsNrJ3jxh6h7raE4bhHRif12X/ACHj+I6DUP8A9fxhJSDdY65j9I4oT/J+h+0Yn9WGgJ8vSJGOUR/0yR1+0Y9Vry3EqTvbp/xBf1MkB3UeoAePO9uo/wD1Dr/xFkzFvRKBxg6HL0CdqISaAdXMFG3WshP+yMSVOULlJ6eVoZTiSbgdP+INnyfXtlZ/YfIeUQNqTjRKQOrQvLxQGqhwDRZWOQblR6QrkJgNMXPUGzADgpvS8CEhbuVBRZql+bVJioxEvefAfeLfqZe8no3ooQuqfCv6MgF0i96xTs+CYKvESyzJbo/kVGIRvCSePy/cwTPQ4oskD9wHCwHWjmIxM00yAW0DeHd+sBmTif2njV/o8TLmNej9fKF0fKFqAHeJHMgiBSpaTZSTwpFMdg89STwoPGgjN/pEx6DzHlFzNNxa6yUizcz+YWRiacXq7N0hQy50sElwnioNXrHScSP413ua9Y0lZ6aopTTl4sBELchgktxuILgFpUNCeZp5CHpktKa5AeZI8CTEXPSpgxZyMprXjBcKtSaivvURoOhJfsZf+oP13QyhZuJcsjgkN4BjE/6xU+K0HCdrO7qUuRcp7o62Bhs7FxA/ZmfUEE+Dl4uiWs0EpJHJvVR9IHNHZ/MhSCdxIHM5QBGV+a/i/wDKSel17Nmk/KQxaxp5QquQQfmHiR6iDz1KNe8p+JPnWKS5wTcegjWZ2s+PQFoUA5LA0Fb/AHigQdSnx+wjprqU+VyLOQw6axKytIZIrvJAA5OPWC55CYY/oxQwqXHAfeBoWCCa8Pl8SQGHQwBapqlOpYAGiW8CwZoulC3uw0FxC6y/TmOP4LMLCgA4mv3hZcwlT1IFKmjsGAFvOKDCBOqif5KL+ANokJSTQmzPRuhNIW1agEzEhCjUqUQ7cgacLwhIWtau6SSDpuNRTxEPjBCu7xJfja0DUtIBFEAbmAHGkGwj9PM/m3Cv2joGnHp/k/SJg2NAvEFfGIISDeIpvpEba6HExMXE73f6QsVgVv70jkqHHy+kLZaNCbyiwme6wulY3eUGSpI4nr9ofR6EEyOC+EUViALJbreLJxH9rte8LZaWC+nSLpWYp+pFO7WLCf7cenu0LZ6EcnXXf9IIMQoUz6e9IWmT2BJNGd3a3WAzNqJSnMC/AKB61hfZ/R8TydAW3JBPWJViCz5WAucoAFRc0jDX8SZT8lN5Y+Aa/OM3bm2l4ki+UCg0fe1gYclK16adjEjvLUkDioB23amA4nbiEDuJCzQvoeVHjyICma4vaD4ZZZmqLcPxF6Ra2V/FGZwZSSD+0u3Le0JS9qqSrMEpSCflSCAw4EluYheZKzFwkg04/T1jUwmxlLAdC2JYFgQasS/WHuQtWvSbB2/JWWdUpZyhIIQQ5d3WyaWoWNY252EImBNMyjUhDpHEks3iemvm8N8KyfmMxYLtQ5HbSqamnCPSSJ4lygAFKAsMrkjwHGOPPKb8ro+PHzVg07Zq0pYdmehD13k/SM7GnEgBwG/sIPk0MbOUpCSFMASSEiuWu+pLisV2jNSQ3eJDGhbwJ+kRjbL/AFeU88Y8zak1BZRruUl7sNQYgfEE2xmHkw+w3Wi83MS8tCuPaJSPT7xZJNHSm1gX8WNLx0TLGz6Y6ySnbqyPkQt6PkL+IgK9qB3Mpv8AUfRTxSZhAo/Kz63alWrFP6YDZR0ipcU2Wmf1co3zDmkH0MWVMlaTPB/bworZJ0Ueo/Iga9mrFj5f8wbn9LmnBLcO5rvY+aYBNW1iB76QoUTEOcquJESja6te91ipaKIV8X528BApqVKPzAJ4QU49K/2gHifSgi5lA7g9qvB0OQgsDXxhfE4cLNQG3uX9TDa8EeHn6xRMpYs3jB1ByX7FP8R4R0H7NW7ziYOy1WSVbkmIcWNOFPuI0uwpXJQXqRv1iplZjenFmO7WMe3TwUGH3WGlNLtWJ7NVm5U1MOypdav5kesEVU0fX3WDscFEy1OKW0BhlMhTW/8ALjTygkxgA6svEj8QJWKl/wDcJJ0Sg+ReF0JisU2cIo1m83i/6c0OS/KvCoveKy1kDuomnipKBf8AzH6RZU4hVXzbvHUctYNnpMvBLVZB5h/G7axCsNlJzKSGrTvEf7X4w2mQVIoskaBvK96QSRgAzFaga2anlC70fBNGxO3S2ZkvRyQ5HrUGC/8AxSRJSozHXQ0oT/pDproNY0DhFC9QGrmA1/yfSFNt4VfYL7GUnNlPzKLsR3gDQEs96RPdt+zuEk+ni8TtbDFI7KRNBBr2iwzcAFKL9RGjgsFIWMyMxG52KeCmqObx5KUsuQaHd60hrC4pSFAoVlIsRQ9PtHTLdfbmr1snZGGUTmM0B2ulvF6Rpp2BgkNmUpyKHM//AK0o8eTX8QznSpagtgzFKQ/NhfjGtszHTpzqkyVK/arKnhR/2xGW/wCrxs/m3pJOx0FJZbodh3nSeBKg78zDE2YiS2dRHPnpvsbRkYDZWOSsKTLEtKmzZihiHtlL14tG/jdgIWGUsDd3Q4cNoxNtY58s5vVu3RPj37JomrEZ8uWWpLH5lnK+8pCXJPheGZZJYHMK1zJFeAcvC8qQrCllTBNsUprn3EhJegcVeNMuR+0b308AHiLTmO1CTAyo2AD9fzF0tYq5V+0CVNAc5kgC55c+sLZ3FlYjGZVqCklICQS3eT3ib1DGhtCGI2gl3QAnRiDqQK3AjR2wuQSCtdQG7tSWY1YVjzi0hSmlJVo5Vv3x0Y++ufKWVty8PNNXQRwX5/Lxgq5S0p1oeNBxoX8YDhUTCyVqru0be2pobiHjIKCCWKWYOCL7gBSsT0ckpJSltdq8emkX7dW+mrQ72buCqwbc1jAcVIKQMpetmqPD3WDZ8gqejv1FfK1oWmYNBPeAHIqHlBDPmOfXKa8LecGTWyTfmC/4h9J1GdMwEu1QWDV/EBTg2+VZHVo1VTmcVfVNfLhCypQcuGDPVI8dXrD6HJMYeYmoAUN7/mIzzU0KD0JP1MNLkIA+Zj0DfSBnEjVZo4r04+cV0NBGer+CvARMQdsy/wDujzjoXpeArSQ2Yt/mctyY/UQWXNyh87al3ryYg1vC0zaIJIZm0Lv42iRiQaBJcmpPeDV4gh6xLUefi0g0KiTv165qaCExjWJqk8L1vYV9awSUKhu7vZmLb6/TSD5QcwdZAS1iqrkmjc90IaSnGF7C4Ys4qHapI0tpFk45Tiybu7Bmbhe0ERs5ZDhISCzhRYECrM1hxiRgQkOopDl2BoDXhxraA9Om4gKd5YarkJcsKGvMwNcxDDusxaj878jcwaTKluDlQW1qwc1qaW4awdEhIFSlQNDUcxQ8Bq1INkDKlKfuoUGDVPHyFbVhwo4tyuPYiCh+64y00I3cG4x0pwWKsrUr13QlHsFhQKgnNyJ9KdIttMHK5CVFmIUSARYiiTpowhNOLoD2iqjVzy3N94UxG0Ed4JUaaP50q8TJbTuUkfPdolParyoEsO2UWDboogOW84BjElK1O7uXdn68YtJn2PvrvjqjkrVw0tOtY918F7NSf8ZWalEhiBvfNY8o8DJmx7L4L2qXUgzVW7iCS16kCz8OMT8u+bpp8Nky29uueSe76xQSq95QHnCxUoCivSFp0+Zzjh5/Hdcv0ptzbCET0EBzZ1EpQAdQo0BtUU3xqqGYOWqP2lx0pWPM7Rwa1zULCWy30UaWzsaWo34dGLSKrStHFnHN0knfoI1uPkYY5XdaEyRlDivlSBKk1Jq96Gx30LPEoWFpBRNzA2u0VXIO8GJh8kMfImTHSZndLEpy6h6g6QTAYFUkd2rlzmv9KNEz5RaM9U9abRr7+I1P1uFUwhihCk8xrucxC8b3MqpYbeajhYuLRkI2oaPmDboY/VlQP+IfSFr+jz8Ek45LFJUpt1DfmNLRabtJDAMSoOzpCd1gGrrGQvZbuUzCCak5qUO4EVisxa5YLKffeu+kPUqN1oqx6L9mSQ294qjaWmU8A3sQtJ2+w7xJprW3IVjp3xGhXd30IpTTd9oehs0qeWdvAON1QLxUYlT2B6CnQh4TlbcCXrXWgaBzNvl7g/5gKbq+MGqW4cnuWpXiaCu4wI7PepCWuHD73esZp2/cKSk2NxrTd9YCPiRndAcfxpemkVqjxonAj+3x/wDzHRlq+IS+vgPtHQapeHDhc2XtAkgljU6DcDHTEyUMUy2axc04VNfCE5uKUA2ZiNHNeLufKOVPK71NL89T+YloYVjS3dAfwbkXG8wXC4yYSHflnL8SWVzjPxeHKSCpYDXaZ1DfM1h4xeRtDLRBAZ60KqhvnNYrQ9PJxanq7OaAlvfjBM5U4udzVD61vQ6iEEpnLUCHYCjnM78SW30h7DbIUUkmYKPevo7VifpUlXlyKAkjk6a6d45g1B6wVSjUKCRpQ3uAXBYa6Vu8AQpiQkdSK11ZolGCzVd34EX4QQIGJQ2Um/EPuveDGckB8zFiSCHJcj91hEf09rhuLP5DWENoTRJSWYqAcAln5b2rSGWzAb9y8rswLf8AsTGPtXZxUvInGJTTMUqJSBqQ6DdtDaMfGbUmTSSparvdgOQDDUxnLd6m+sXpllTGLw+QsVpXvKSSH5kV/ML5W1flHNF0BxFyM6bwh32jd2DhlLWCiZLSpNQFln5ApIMYUgWhuQlyKajhrvNucF9mjx+31uQnu3ci7VrEqBDVaA7PwwQhKUCgAax8xfnrDeV3evh9486316WM3EJSeHhBRLG5I8IqEhNqe+ESlbmkLavCGK2R80xByqSksAAEWJqCAG6iK7OWJksElBV+7KlmO5nOmrsYjbwT2ZzKUwIPdDsd5DgEbwaRbZ09XZgKShJAsgg+SaJ5RW7cUSSZadNwhNm6iM/FbPVwjcmgNQ84SmIhzKozwePxmKQgkFdRoIVmYxLEJMzMRckJbqT949fNOXj0hadjEgd5m4t6GN5mw5/687g0lSWWtT/2q6w1/T0/9yZ/uMZ+1toSEl5RaaD+x8vVLsDW43QbBfEiVJGdCQQ9SCbanLvEabZ7i8zZSNFLJ43tvvpAF7PTVip9QzvGwja8gsQlI4Pv5h4FN2nJIpQ84UpePO4gMWcuLafmBoxO8/Q9Y18VjZJuWIsYysUpADgnyL8bxWy07KNweAT5YPDi0LmcND4xyZj36wyW/TH+XkI6Ldp7aJgDXn4osWKQNACOVaNFcODYqYmxbRmtbfdrQnMkgnvTWa6WLs9W0fnGqiSojLLChm43+/gIitpCuZJUwQkl6H9pej35b4fQFsQDlagAQEg2o4qesOSvhtTAzCEhqk0o28gcPCGpmIw0tIWZmcigCO8pTWJ0rSrxHS5CeGwqzcF99SXqWtTTWNOXh5iR3gzcGA41pr5xnY/4qyoAkJTK/umLTmsNLA10MYeJ+KyljnE1XEkgHkDuPGFJadsj28iWKlSkh9QRoBvArFxMkJDrmgVqcyQPr7EfN0fE00kkqDKpRKe7/lpGdOnlRdRzUv8AZ9Kw+Lf1H+k/I99tr4rwaQexSqYs65sqR/4d6PFbV2yqcXKQLUdRZuJMJExRUXMZGeWfSyj0gbxzxe0WgMgi9ouipDRdEvNHqfhn4TE0dpMdKHp/JfHgONzBbz9qxxuX0wsPJLhIBJNgLnkNY998M7ACEFU6UkrJBS/eIDWymiS8aeEwMqSAmWjLvOp5k1MMZ68PdI58/luXkdOHxc306hRA6RxmwAUFX8YgrjnsdMGKniCshmgQUYuqaGAhQLXvCc/CpNQClQOYKHDQj9zvYwUThCWM2oEnKHUvK+UVLVrwDi8XJ6jKxOz8YVlaTl7imoe9bVLmm467odmSqaxlbJw8wFS1gJzt3K0Ie9q/aNYktBl9+Jx9x9Z06Qoxk4vCKB1j0aqRWYhxGmOTLLF8+x2yHc5WLvmBINNT4RhYWYskgElr0fnH0zFYNq7o8xtLYAlOtMwIrQHWpcAsdd8bY5MMsdMdCDY+kVMgv7aNfC4btUBYcOWtu5coleBMX0VjFUmBdkb3eNr9E7uR1hedhi1CN3XpD2Wqzip+ECZocn4cEXHi0LqQU0IpBslSs+xHRboY6ANzCYfIRNWEoQdV1UoVdSEVvYEtaG53xMMpEh0E0d2LHwbWPO4jGKW5UXJu8KpW1qeURcf60memhjMWAX+ZehPrCS9qKCW1NHgK/WAqL6PD0m5VKlk3NYAxeGBAyIEpEXUqKgRDwBfNA1CLeEVKtIA4JvF0o3wfCYNa6IQpXIE+cbeB+Dpy2z5ZY41V4CnnBuRUxt+mIh4+jfDC5/Zf49gBkJ+ZuIZmbrwgOzPhiVKqR2itCqw5Jt4xsZ9G5NGXyZ78jo+PC4+0dMwDnHKxAYtesLBW/wB8OMT23DV36xi32KVKu+tuAfh7aKdopzTXeCWejjSvShiTP1bfTTTf1hZClBQzZSXNak3t/aB4PDiNmDiX7qVJd2INwxDgC7sfMQUTN9CBv9NbcoF3dQ7Fx0II8DAVzHUFZyLgAsQa3ZxWFobMqVuT+dIzcbIZaZrZsqcpBagr3hxrYw0vGBJ7ygHFAaWvV4RxU4zDkQ4HdUpYNGJqkAFySH3Q54jLVPYDaImJCk2PBvCGhM3PCsiUEhkgACgFmHDjBgW1hWen6LnpFM8VCzVoqHggqVId/b8Iw9o4NHfUZuV+6Q4UHZvl30HhGxMdi19Bv6x4vE4QJWe2SZZWXCiR5FlO9aAxriyyDlTTJLJUkg6glz0Nyz7428NM7Ru7Qi9HB3EQxs5KMgYAsGKgBXqAARDiZaUigA1YQ7UyFDgesJ4jZSHJNC+l3MbmdxQdIpMJaw33hbPTJkbLQmwqb1obeFt0GOzkqoRfrFkTlqBski9nFNQTT8RFSdNNHpqDWDdKwt/Q0cPP7R0OhKhQC3FQ8mjofVDwKg8BUYMYrLwa1/Kkk8qeJpGrPQBECzRvyfhqZaYQnVhU/RoZT8Ny7kqPVh5B/OJ6itPLQaVIWpglKlckk+gj2OG2TISQ0lDhmJdRB0PeeNYJoK03fiF0rHGZPCyvhueo/wDTIG9RSG6Ev5Q+j4PmEVWkdFH6CPXBIGsWBpr4xPdaf5x5mX8Fj90w/wCkAepMaeF+GpMtu5mN3Wc3UCw8I0wsbrb3+sSFEi46feJ6tVzjFkoIHSg08ItXf6b4UnY0pKQELWFEuU1ybn1PSCkPr73ekBywyFxJnMGq3CloWK2p9RAyfYhaO5HRiNbD3WO7U3BbiA8KIHRvZaLkv8rdawaL2mZKywJqW4te5jlYgEXD60bpWF0ZtWvSungISGLJJCClbOMxDMXJApUihD0HODQt00J03u1cAXJIFvpCmKx6gyJKe0WbqdICRmLkORmLaCKIRnV/iAkoNE/sO4gNXraHpSQA3yjcAPSFfBJci+B2cJZKnVMUqpWtieABAAA5CNNA198q9Yr7/LxasTba01I4COz+UUzERGaAvsXNxiH4wMvEVgSuqBT5YUC4odC3jElUQNekEuk2MGd8PlJUtE1QBukBIfg9BwrAZ0+bJBKiMlhqOZj0Ci2kDnISoEGx4jnSL2zs/jLwG2ytWUgJLWcuwq+7WNIjMCynGoPkfGPL7R2aZJzAFQd8xbiQDxB91hzCfFIoFsmiUjV7OSztpekVZ/C3+Vty5QUArMCSAQRUEUNIrlNizFxYvzCha+6IkYlKk90D/SzdCIumZo78KVhGAZqhQZqf5fqI6GQ3s/mOgDzUvByUMCUOauplPuYWEPLxKBo+jmluG6PO4uaCB3dBqfTSKS8ZkISC4cHnyJjWwpk9PLxWeoZmYEENyi5WG3Rgo2kEsoMkqvUHqz01gC9tqKiwDDeSCXtUcNIXItlenSQDrBkTXs8eYk7epuIYszuHLpe4PEwZHxEpz3AQwrZ95atIVxpY2SvRCZHTZymDAGtbDwdq84zMFjzMoWJ3hwwazEOWcVG6HVLb2PHjEabbESs5WJOg48XY6xAmKCj3CobwoCvImg5RCU8YKCIDFUTupEE8WinaDjFTiLWhC2T7XChqPOF8VjygOlGcvVL5WDPer2tFMRtDK4HeX/FLvpuFL3NIXloIUVlaEZ10CkjczBQUHJZ9YqRjc7fo/InqWlKgQMzGiGYbmJvxiSgAgqWQ5ISHYMzsaAPziUzhVqt1iJCiaFBTUuCaEaEHwppBWkm56MpKblzrVRI00toKRAR3nClad246PUfiKIL6Eab/AGHggQC32P2ibVTGQYgt7EV7T2IRlbYlqUUBWVSSzK7rl2ZL36Q5CVsdJ+0FMz37MBTa/lFlaVrCsGxCoROb3vgAWBFyQ0ItrBfSOIf35xEVBrBo1yA/COC2imel4jtOMGkrGbS0Bm10drD7bou8VKxDlKwPNRjZmYl4w9o/DoWo5QkIIbLVLHe1QryjfgMz3X8Q9p08/jdlmTLGRanCcuUABJAAchL1PjCWF2+vM8xKSHAFqM24U5faNzauGWsd1KJiQxyqGU8cqnvQNHltqbNmZnWlSUktbMLmtDpS53RpLtllv8euGIBrlBfUAeVY6PMolSmH+Eu25UdBodETMO9+sDKa189PKLKRrFpmVg3vzaNSUxU0KNAPA6elo6XMINLkWIe9mzesdKSf4+AfxhjD7MmrZkhqHvd1w9KsT5QBGJmMHV8zVYADm4DFvoYJgNnlbKUFkH+PI/xqB940sPsWWk95JCgbhTjkPy0PyxlDXGnWJ6VMPR0FkgDSm7yAi4O+AZ95iRNiK2kHfiI5VIFniZylDvXZyUs5VyL3vEqXzk6W3/eF56iElTGgoOMGlLzAFiN4UCD5wntlQyFwo1SWS+/fFxhmHsR1hRWASFMHKVK60zJPAmNdYB0jGws4y8wyTDKJcKZTpcuQX713jQnYk5XAFWu9quHFRTWt4dmiwMpQxsBy+o5QRaFEd1THk/1EITMdkSAH0dnWRx7xc7r6w6qcWGUs7FykijPYkGIsrfcFkFSRVQJFyA3EOHMSaEENvIOvL7QLtRmZi7XAf8xZKtCCNL34gvy3RJima4BV3TZiRciwrA1Tr0UWrQXoKilehiv6hRSWDKsM2Ziz1drFuMRMUsgOcpoWRd6WUpnF6NCN2G2ihbZbm6SRmA4jpDSJjj6wCdOQKqYk0ANTcOwArCuImqqUALIZxVJYHUjnD0nbQd/f0i4X4R5qTtiZnGaXMSCwIykgMS515RtrxqClwoNoLdDqPCC4lLs0FRBVGbI22hwFkIUSzF2JdqE61sYeWv7Qj2uFecVPPwgalgAl29n7RyVOxHlrxgJbtBvvp9hFstae/CKKli5icza+3haNK19SfveKFv8AmOKvdIotKnBBpqCH8DTfxtBpLmigLXF78ee+Lr5xRaecMUqrYkgl+yTXn946DZTvPvrHQ91OniSN9/dDFSri8dHR1Oc5hEAAFctRS7gh9zaRrdoAkFALUNbs/HXn4xMdEZNcb45E4kPlKRuLP1aLCfWrREdCG6IJg3wRKwd1IiOiWmNtphI3RxD7vCOjon9aVKXasAxq80tSakkMGLHmGNDziI6KY5XxM2UkAOpQ0qSfOM/H4sJolSr1JU9n33vER0MY/ShSVsBV63pzL2hlGeWipYA5jxpZunC2kdHQKNScT2rd7wcChajauCfmZoZl4lTszptmBuWc0MRHRNVj9DyUci4qSG03WLx0/DPZRSQC2gcjWhMdHRH60/GLiMHMLpzHOXL5gXe7JDHwaEEImAlU2YqXXLZJNUipDu1zStI6OjVhRROWsgpWlZBZBoCKfvBNekMSwFAiY8tanAUEswqDmBCQAWU3OlY6OgopzZmyVy1AqnGYipAADFze8aOJmqykyynN/dbyIjo6M6qeRSRi1KcFC0sLnKxt8pCjrB+099ImOhUnGbYRCV7+kTHQjquaJK/u/ny0jo6Aogqrrz984HncU9846OiVq5jHR0dAh//Z"/>
          <p:cNvSpPr>
            <a:spLocks noChangeAspect="1" noChangeArrowheads="1"/>
          </p:cNvSpPr>
          <p:nvPr/>
        </p:nvSpPr>
        <p:spPr bwMode="auto">
          <a:xfrm>
            <a:off x="63500" y="-153988"/>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http://4.bp.blogspot.com/-nBRpOoc8UM4/T2ua4hImh4I/AAAAAAAAADg/Dt2G8aFHVQA/s320/2africaaaaaa.jpeg">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88024" y="3779377"/>
            <a:ext cx="3977640" cy="2660048"/>
          </a:xfrm>
          <a:prstGeom prst="rect">
            <a:avLst/>
          </a:prstGeom>
          <a:noFill/>
          <a:extLst>
            <a:ext uri="{909E8E84-426E-40DD-AFC4-6F175D3DCCD1}">
              <a14:hiddenFill xmlns:a14="http://schemas.microsoft.com/office/drawing/2010/main" xmlns="">
                <a:solidFill>
                  <a:srgbClr val="FFFFFF"/>
                </a:solidFill>
              </a14:hiddenFill>
            </a:ext>
          </a:extLst>
        </p:spPr>
      </p:pic>
      <p:pic>
        <p:nvPicPr>
          <p:cNvPr id="3082" name="Picture 10" descr="http://geology.com/articles/east-africa-rift/figure2.jpg">
            <a:hlinkClick r:id="rId5"/>
          </p:cNvPr>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2483768" y="3779377"/>
            <a:ext cx="2125791" cy="2631205"/>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323528" y="3772967"/>
            <a:ext cx="2016224" cy="1754326"/>
          </a:xfrm>
          <a:prstGeom prst="rect">
            <a:avLst/>
          </a:prstGeom>
          <a:noFill/>
        </p:spPr>
        <p:txBody>
          <a:bodyPr wrap="square" rtlCol="0">
            <a:spAutoFit/>
          </a:bodyPr>
          <a:lstStyle/>
          <a:p>
            <a:pPr algn="just"/>
            <a:r>
              <a:rPr lang="en-GB" dirty="0"/>
              <a:t>The East African Rift Valley is an </a:t>
            </a:r>
            <a:r>
              <a:rPr lang="en-GB" dirty="0" smtClean="0"/>
              <a:t>excellent example</a:t>
            </a:r>
            <a:r>
              <a:rPr lang="en-GB" dirty="0"/>
              <a:t>, with steep faulted sides  and a flat floor. </a:t>
            </a:r>
          </a:p>
        </p:txBody>
      </p:sp>
    </p:spTree>
    <p:extLst>
      <p:ext uri="{BB962C8B-B14F-4D97-AF65-F5344CB8AC3E}">
        <p14:creationId xmlns:p14="http://schemas.microsoft.com/office/powerpoint/2010/main" xmlns="" val="498120734"/>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52154" y="620688"/>
            <a:ext cx="8804070" cy="5887495"/>
          </a:xfrm>
          <a:prstGeom prst="rect">
            <a:avLst/>
          </a:prstGeom>
        </p:spPr>
      </p:pic>
      <p:sp>
        <p:nvSpPr>
          <p:cNvPr id="3" name="TextBox 2"/>
          <p:cNvSpPr txBox="1"/>
          <p:nvPr/>
        </p:nvSpPr>
        <p:spPr>
          <a:xfrm>
            <a:off x="611560" y="628800"/>
            <a:ext cx="2160240" cy="369332"/>
          </a:xfrm>
          <a:prstGeom prst="rect">
            <a:avLst/>
          </a:prstGeom>
          <a:noFill/>
        </p:spPr>
        <p:txBody>
          <a:bodyPr wrap="square" rtlCol="0">
            <a:spAutoFit/>
          </a:bodyPr>
          <a:lstStyle/>
          <a:p>
            <a:r>
              <a:rPr lang="en-GB" b="1" dirty="0" smtClean="0">
                <a:solidFill>
                  <a:srgbClr val="0070C0"/>
                </a:solidFill>
              </a:rPr>
              <a:t>Reverse Fault</a:t>
            </a:r>
            <a:endParaRPr lang="en-GB" b="1" dirty="0">
              <a:solidFill>
                <a:srgbClr val="0070C0"/>
              </a:solidFill>
            </a:endParaRPr>
          </a:p>
        </p:txBody>
      </p:sp>
      <p:sp>
        <p:nvSpPr>
          <p:cNvPr id="4" name="Rectangle 3"/>
          <p:cNvSpPr/>
          <p:nvPr/>
        </p:nvSpPr>
        <p:spPr>
          <a:xfrm>
            <a:off x="6804248" y="638826"/>
            <a:ext cx="2193614" cy="369332"/>
          </a:xfrm>
          <a:prstGeom prst="rect">
            <a:avLst/>
          </a:prstGeom>
        </p:spPr>
        <p:txBody>
          <a:bodyPr wrap="none">
            <a:spAutoFit/>
          </a:bodyPr>
          <a:lstStyle/>
          <a:p>
            <a:r>
              <a:rPr lang="en-GB" b="1" dirty="0" smtClean="0">
                <a:solidFill>
                  <a:srgbClr val="0070C0"/>
                </a:solidFill>
              </a:rPr>
              <a:t>Shear or Tear Fault</a:t>
            </a:r>
            <a:endParaRPr lang="en-GB" b="1" dirty="0">
              <a:solidFill>
                <a:srgbClr val="0070C0"/>
              </a:solidFill>
            </a:endParaRPr>
          </a:p>
        </p:txBody>
      </p:sp>
      <p:sp>
        <p:nvSpPr>
          <p:cNvPr id="5" name="Rectangle 4"/>
          <p:cNvSpPr/>
          <p:nvPr/>
        </p:nvSpPr>
        <p:spPr>
          <a:xfrm>
            <a:off x="4067944" y="621478"/>
            <a:ext cx="1617430" cy="369332"/>
          </a:xfrm>
          <a:prstGeom prst="rect">
            <a:avLst/>
          </a:prstGeom>
        </p:spPr>
        <p:txBody>
          <a:bodyPr wrap="none">
            <a:spAutoFit/>
          </a:bodyPr>
          <a:lstStyle/>
          <a:p>
            <a:r>
              <a:rPr lang="en-GB" b="1" dirty="0" smtClean="0">
                <a:solidFill>
                  <a:srgbClr val="0070C0"/>
                </a:solidFill>
              </a:rPr>
              <a:t>Normal </a:t>
            </a:r>
            <a:r>
              <a:rPr lang="en-GB" b="1" dirty="0">
                <a:solidFill>
                  <a:srgbClr val="0070C0"/>
                </a:solidFill>
              </a:rPr>
              <a:t>Fault</a:t>
            </a:r>
          </a:p>
        </p:txBody>
      </p:sp>
      <p:sp>
        <p:nvSpPr>
          <p:cNvPr id="6" name="TextBox 5"/>
          <p:cNvSpPr txBox="1"/>
          <p:nvPr/>
        </p:nvSpPr>
        <p:spPr>
          <a:xfrm>
            <a:off x="6874259" y="6384216"/>
            <a:ext cx="1370149" cy="461665"/>
          </a:xfrm>
          <a:prstGeom prst="rect">
            <a:avLst/>
          </a:prstGeom>
          <a:noFill/>
        </p:spPr>
        <p:txBody>
          <a:bodyPr wrap="square" rtlCol="0">
            <a:spAutoFit/>
          </a:bodyPr>
          <a:lstStyle/>
          <a:p>
            <a:r>
              <a:rPr lang="en-GB" sz="2400" dirty="0" smtClean="0"/>
              <a:t>SKETCH</a:t>
            </a:r>
            <a:endParaRPr lang="en-GB" sz="2400" dirty="0"/>
          </a:p>
        </p:txBody>
      </p:sp>
      <p:sp>
        <p:nvSpPr>
          <p:cNvPr id="7" name="Rectangle 6"/>
          <p:cNvSpPr/>
          <p:nvPr/>
        </p:nvSpPr>
        <p:spPr>
          <a:xfrm>
            <a:off x="163527" y="87015"/>
            <a:ext cx="3206455" cy="461665"/>
          </a:xfrm>
          <a:prstGeom prst="rect">
            <a:avLst/>
          </a:prstGeom>
          <a:solidFill>
            <a:schemeClr val="bg1">
              <a:lumMod val="95000"/>
            </a:schemeClr>
          </a:solidFill>
          <a:ln w="28575">
            <a:solidFill>
              <a:schemeClr val="tx1"/>
            </a:solidFill>
          </a:ln>
        </p:spPr>
        <p:txBody>
          <a:bodyPr wrap="none">
            <a:spAutoFit/>
          </a:bodyPr>
          <a:lstStyle/>
          <a:p>
            <a:r>
              <a:rPr lang="en-GB" sz="2400" b="1" dirty="0" smtClean="0">
                <a:solidFill>
                  <a:srgbClr val="0070C0"/>
                </a:solidFill>
              </a:rPr>
              <a:t>TYPES OF FAULTING</a:t>
            </a:r>
            <a:endParaRPr lang="en-GB" sz="2400" b="1" dirty="0">
              <a:solidFill>
                <a:srgbClr val="0070C0"/>
              </a:solidFill>
            </a:endParaRPr>
          </a:p>
        </p:txBody>
      </p:sp>
    </p:spTree>
    <p:extLst>
      <p:ext uri="{BB962C8B-B14F-4D97-AF65-F5344CB8AC3E}">
        <p14:creationId xmlns:p14="http://schemas.microsoft.com/office/powerpoint/2010/main" xmlns="" val="502794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acweb.bhc.edu/academics/science/harwoodr/GEOL101/study/Images/HorstGraben.gi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860032" y="4806324"/>
            <a:ext cx="3662179" cy="1934088"/>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pic>
        <p:nvPicPr>
          <p:cNvPr id="1028" name="Picture 4" descr="http://homepage.ufp.pt/biblioteca/GlossarySaltTectonics/PlatesJPG/Fig.T013-ThrustFault.jpg">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076513" y="2420888"/>
            <a:ext cx="2913110" cy="2310805"/>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sp>
        <p:nvSpPr>
          <p:cNvPr id="3" name="AutoShape 6" descr="data:image/jpeg;base64,/9j/4AAQSkZJRgABAQAAAQABAAD/2wCEAAkGBhQSEBUUEhQWFRUVFBQUFRUUFBQUFRQUFBQVFBYUFRYYGyYeFxkjGRgUHy8gIycpLCwsFR4xNTAqNSYrLCkBCQoKDgwOGg8PGikdHx4sKSkpKSwsLCkpKSwpKSksKSkpKSkpKSwpKSkpKSwpKSksKSkpLCwsLCkpKSwsLCwpLP/AABEIALIBHAMBIgACEQEDEQH/xAAbAAEAAgMBAQAAAAAAAAAAAAAABAUBAgMGB//EAEYQAAEEAAQDBQMIBwYFBQAAAAEAAgMRBBIhMQVBURMiYXGBBjKRIzNCUnKCkqEUQ1Nic6KxFWOywcLwdKOzw9E0g5PS4f/EABkBAQADAQEAAAAAAAAAAAAAAAABAgMEBf/EACQRAAMAAgICAwEAAwEAAAAAAAABAgMREjEhQQQTMlFCUmEi/9oADAMBAAIRAxEAPwD7iiIgCIiAIiIAiwloDKLBcok3F4WmjIy/qhwLvRo1PwQExFX/ANrg+5HK7xEbmj+ekGLmO0Ib/ElA+GRrv8lGwWCxarjFiHbyRs+xGSfi51fktTwtx9+eY9Q0tYD+Ftj4psjZZ2ok3FoW+9LGPN7b+FqP/YEB1czOesjnyn+clS4cGxnusa37LQP6JsbI7ePwn3C5/wDDjkk/wtKweMn6ME7h1yNZ+Ujmn8lOUXG8UihFyyNZ0zOAJ8huT4BPLIdHE8Vl5YaT1fCP9ZQcUl54aT0fCf8AUob/AGlzD5CGSSxYc6omEb2C7vH0aoskmKk1dK2JnMQtpwG5+UeD5bBWUUzN5ZRPxntMIWl0sEzGjdzuwof82ynAfbDD4t2WIvzZc1PikZ3bAsFwo6kc1Wf2LFuWZ32e9LcjjRPN1kAeGmnJdvZRofNiJbvKWwN1JPdHaSHwtzwK5ZaVnGkRjy83rR6hFhZVDcLCyiAIiIAiIgCIiAIiIDCyiIDFrKgcY4mIIw/KXkvYwNBAJc80NToF5bG+0/EXfM4bDxiyM0uIzu0s3laABoCdSp030Vq5ns9va0fiGgEkgAbkkADzK8S3FYxxyyhxNXlbiWRAjyjizaeJ5LOElq3DBQk2bLsQZXg7my5hI2PwU8KKfbP9PTu9oYLpr856RB0p/kBWp4tI75vDyHoZCyIfAkuH4VXR8fmFA4UCyQAJ4+RIsAtGn/lB7Vke/hpR9l8Ljr074tRxofbJY3iXfsYx9+Uj/CCsnhr3e/PIeoZkiHplGYfiUNvtbELzsmjrcuheQNL1cwOA08VKwvtFhpNGTxk9MwB+B1UaZPLfs2HBIbtzc56yOdJfnmJCmQ4drBTGho6NAA+AWwK2KqSEWLVbjfaGCM0ZAXfUYDI/8LbI9VKW+iG9FmsFedl9oJ3g9jC1m4Dp5ALdmykZGWbBB3IUWRkkgHbSyO5lrT2MYoWbDO8R5uN5gtFjbM3llF/jOMwxaPe0O+qO88+TBbvyUCTj8j/mYD0zTOEY155Bb/iAoeEwscWYsAjFkmgAKGua6vTXf15LSPHh5qJpmprXDs2EtzHq4jIDl6uvXZW4SuzP7Kr8o3kdLILknIF+7F8kytfpavPxHqkHD4mE5WAOOhIBLjWzS6y48zqpcXDp375Ymnqe1kv0po9S7yUmL2djsmTNKTqe1dbb8IxTB8Edyuh9VV+mVX9oNJIbcj9MwjBkvawS3ugeZHiV3GAxEl01kLSbtx7R9eDGENb+Ir0LIwBQAA6AAD4LZUeRmk4pRSxeykRsyufMTV9o4hhrb5NtN+IK7n2aw12IWNPVg7M/FlKzRU2zReOiv/sot9yaZvgXiRvwkB08iFknEN/Zyj70Tv8AUFNe8AWTQG5OgHmVUS+1EWoiDpyND2QBYPtSmmDyu08kutdkocba351j4vF4tn/yNto9SFPjmDgC0gg7EGwfIjdeXlxuJl3LcM0kDKxvay0SG6vIyi7Hutd5rPshwxkcs7oi4s7jHZnF2eWi98h1oGnNGlK7lpeSJyKnpHqkRFU0CxSyiAIiIAiIgCIiAo/a1hMcQBq8TDsSNM2uyr890BlDnA1rsRZoirPO75AaKy9qHkMhogH9IjAvayHVt48lAbLzvu6huWgS0D6xOp+lYrotsXRx/I/SNI5La2+gurzaisxy6Xo7UHbxK1qnatsggkuJ5tLWEEjStRXIEHcrYxjLvfu028wDR3gNNXWfUnyWryAbJL3MbZJFmxrZIaOY9coWpzm7Tp3bOoO9FxaGjXUdWrR9Ubuy6tCNC4ODdXHUA8ttByXV3TenVrbtWm7HWq/ILQ0yiT9I7g6EgPIcL5U4+FUgOZeCaD+9QsW0lmYA5Rl7t7a670tHYQSUHRtzG77RgdlsFzqoVdak9Xei2izUQS63Aak2NRVjY+O9/Bdg3UVZ1FUXebaAJNBumvMWgK44ZjWCSHtI83eaIZDGcugDi09yry2S2u8Vs7jeKjmZA2Zkmdj3h8kPfaGZQCMjg195tDQ2UkCg0NGahRA3cwdoSAC7S3hu98/SgxHGWMx0mdr+5HHHmaw5QO9K8uksMYNWA2dhsqtIvNV0XkmEMoBlmkku9+7F9IAGNlcxzvzUiGJkYLWtaGNILqGVmlO2Gl97UkfRWvDIzOQRPCBROWNwmfret6NFC67p3KuIfZ+IUXAyEc5XF+u95T3Rr4aLPml0jVYqr9Mp4cRmvsw6U2KcxtjQCrksNsG9b6qTh+ETv1f2cV66Zpnh1AaE01tVWx62vRAIqPI2arHKKuL2fi0LwZXDnKc3waKaPgrJkYAAAoDYAABbIsy4RYJVVjPaiCNwZnzyE0I4gZHE1dHLo37xCkb0Wyw51LzZ45iZR8nG2Fp+lLb5NboiNtN5Dd2lqOeFdo4Gd7p9Cae/uXf0Ym02gBrYO60WNszeWUWuJ9qYW2GEyuGmWEZ6PQuHdb6lQn8XxMo7rWQA173ysoB1twsMZpelu2WkmIZG0AuawGg1pGQhosZmtAzE2NNOa2iEz77KIgG6fN8nqdLykF567DlyVuMz2Z87roinh7XazOfOSTRmd3aoG2xjRpF7Zb8V0nxcbXNa4hpHea1os19H5IWSdSdG8lYxezznG5pnO0ALYgImmhzI755/SA8ArLB8OjiFRsa3qQNT5u3PqU+zXSJWFv8ATKRkU8l9nHkBo5p+6BqDYjaS86gaEtXTg+GnwkQjdG2YZnuMkbsr3Oe4vc50b9zZ5OOw0XoEWbpvs1mVPRDh43E4hpORx2ZIDG70DqzelqeFwnw7XtyvaHNO4cAQfQqC3g+T5iR0X7t9pH+Bx0H2S1V2abLVFVHiMsfz0Vj9pDbx5mP3x6ZlOwmOjlbmje146tINHoeh8CpLHZZpEQBERAEREBUe0H6j/iGf4JCthsscfOuH/wCIH/SlKza2x9HD8j9BYKLJWpzmhaDuFpJhmuIJGosg6ggkUTpzrmuqzakHA4VvTw66DbdcX8PsVmO1HTUmtCRdHTl59VMRAVhwD7vfYaO1od0EEgZdKJ9aVXwSuze838tJLL9Img5zGEOPPKBoTsrvjOKMeHleN2xuLa3LiKaAOZLiFXYHBmKOOO6yhgIa2i5zctggAZRprrrr4qCfRtiuHMfYMbCSXFuYAm9QD1rwG2U9Vziw8kfzU8gOlAntIx9E9x5c4gEfRNDMF2DSTYFlxcdqBrY2RoasVW3PRdhJZ1HeJIrfnYN0Dl0JroOacUyVTXTOzONYiMfKRslF1cRLHbgXkk0P4huNFMwftHDIQ0u7N52ZK0xOP2Q7R33SVW3VaUdSBYAJuidCdNR8VV+0cwGHeAy+0DY2Bzd3yFzRbXDXV4On1Vk8S9G05n7PU47j8ERyukGc7Mbb3nyY2yq2X2gneLihEbbIzTk5jWpyxMsk77uGqg4PCR4aFoGVoY1jXPoM7QigSSSLJJvU6/Fdo5pJPmY3v3p5PZxjMNQXO1drr3WmrUcZXZb7Kp/+UcpOHPlyunmfINCWV2cWvJ0bfeFEe8eVrq/soAGksY0WGtGWOyQfdbs6xp5KfHwOR/zsoaObYRRNCtZHa7fVDT4qdg+CxRG2MGb67rc8+b3WfzT7EukPqqv0yigMsvzULxYLc8h7Ju5oi7edCdQFPi9n3O+dl3FFsLezFdC/V557Ea9Fd0srN22azjlEXB8Lii1YxrSd3buPm894+pUqkRUNAiIhARLWkswaCXEADckgAeZKA3RU03tRGbELXTEWLYKjB8ZXU34Wq+TF4iS87xC0loDIbLzmOtyuB0rm1o23VlDZWskz2X2P4nFCLle1nSzqfst3cfILzPF8f2tvhiMTg2/0qRxgyi6vK0F0gG+V4AKxDwyKMmQhoe5oDpJHuLvG5HG26k6jfwWuKxLZAGtZI+Evb2sjYnuY1g77uWt6t7oNZrWnBT2Z/ZVPUo9PwCSV2FiM5BlLAXkNyAk6ju/RNVY62rBR8JjWSNzRua4dWkGvA9D4LuszqMoiIAiIgKnjx1w//ED/AKMyynHBrB/H/wCzMgW+Lo4fkfoLCylLU5zFIVm1hAYRZQhCCu4t3nwR/WlDz9mEdp/jyD1U50YP9PTooMIz4p7uUUbYx9t57R/8vZ/mrGlCDIUvDwTeYjTLsNRd3e96kLBwZvq11lwGg0FNBvcVWnqppCKxGyrl0aS41oLAs2c3JpFE65bPXwCoOPwzYidscDuy7Bomc7K59ykuYyOx7pyl5vccgvYSVRzaAaknkBztUHCMMCx8hsOmLpe7Rc2Og2Fu9j5MafbKq/4Xl68nfh07YSDLhiXi/lGP/SHaGiRmp7RqPdC9Dg+MQymmSNLhu02148Cx1OHqFRue0HTcuAaXaEjMMzdRsN+mgXKaFkjae1tgElpoEOcLAzZbsDmDzWbxI3Wd+z1trNryuGMzH5Y5aF12cxMrNr7ryc+nPUjXwUzD+1IAHbxmK9Q8HtIT4h7RY+8AsXDRtOSWX4RcoZ2vaHNcHNOxaQQfIjRdVQ0CWomO4nFCLlkay9gTqT0A3J8lUYn2lkOmHw7je0k1xM9G0XnWuQ3VlLZV0l2eitV2K47ExxbmzvH6uMGR/q1vu+tKhmw0kwPbTOcCB3YriiFmqtvef94+i2iiiw7APkmBzi4ZQGlxJ0IY0d88ue3NaLF/WZPN/qiXLxfESaRsEIJAuSpJBZ3yAho0s6uOyifoLS5plcZ3AEgya2e6O7H7jR3gdBYsartAyeS+zjytP05iWjkBljHeIrWu75qdF7PBxueR0v7g+Tirpkbq77xPLRTuZ6I45L78FYzGMFsZ33McBkiBeTl3sA0wXe5A0UrD8MneLIZDZzGwJpM13YHuNP4vJXsGGaxuVjQ1vRoAHwC6qjyNl5xSv+lZh/Z+JpDngyvGuaU56P7rT3W+gCsqWUWbNSFieERvdmotf+0jOR/q4e8PA2FzvER9J2+kcoH+B/8AKrFEJ2RcLxeN7st5X/s3gsf6NO48RYU21FxWCZKMsjQ4eIuj1B5HxChHCzRfNP7Rv7OYmwOjJqJ/Hm8wp2W2W6KuwfG2Pf2bgY5aJ7KTuvIG7mcnt8WkqxCkkquN+9h/4/8A2ZkC04+e9hv4/wD2JluFti6OH5H6CIi1OcwUWaQqQYWHPABJ2AJPgALK2Vbx3WIRjeZ7Yh9l2sh9GB6gGeBMPYh7velLpj/7hzNHozKPRWmHjs0VyDa06aeilYWPnyVaekWhcqRpPBl2XC1LxewUMpje15JzJKvBWcfcXMELfendkNaVGBmld+Cx94LIwzhQ2pmWxo3MaILR0FVZ113WcEO0xEkvJnyEfoc0p/HTfuKzVjPeisy137vUCwaaA6g/U7M0B8VgaUBY1B7vdaczSTlLjtegodAp0mGaeQ5chyuvzK4uwpBBFkEi9eXM18dvClIORcDVbaiqPMA2QdTXh1WwdlPPwOtm2+74cloGO5ne9NQ2jmBBHQUPH4rBGatLGvkbAFgDSq9ApJIv6GGkvik7KTQl0ZAY7QEl8erXjXegfFa4HiOJxELZHy5GuuhEzs3OaHEZ3OeS5oIAPdr3hqq72w4y2GENdtM8RuLRmPYj5wgct8uY6DN5K44ZgJpg17XRwxlvdyls760oNLT2bQAB9ZZVxT8m0c2vDObMJHDbzlFNFyF9kg6ayPN6315hdMLiDJrC10odRsNyR5h9LO/cEjkD5K2w3s7E0hzgZXjZ8pzkfZFZW+gCtAFm8v8ADVYV/k9lE3gMryDLLkGncgJB0N6yu1/CB5qzwfCo4tWMAJ3ce88+bzZPxUtFk22bKUujFIlrKgsEWAsoAlosE0gMpaosT7Wx2WwNdiXjQiGixp/flPcb8SfBV07cTP8AOziJhb81hyWuJNUHTO72x+iG6kcleYbM6tT2XXE/aOCA5Xvt/KKMGSU+TG2empoKqn4pipvcAw8ZrWmyzm+VXkjNdc1LbBYCKEfJRhtkZiBRPMF76txIrcqTm13I12oXruRrt/RbLEl2c9Zm+ivwPB2MxeHd3nyfKl0kji95AZWpO15xoABovYBefwWuMYNe7HMRtVOfG2tPI/FehWV/pnVi/CImP4YyYAPvunM0te5jmmi2w5pBGhPxUM8Fkb7mIf5StZL6XTXfElW6KE9F3KfZSOhxDd445PsPLHejXgg/iC0fxAN+cZLH1zRkt/EzM381epSsrZm8MspsNjY36Me1x5hrgSPMXYXalMxPD45PnI2P6ZmtdXlY0UJ3AGD3HSx/YkdX4XWFZZDJ/G/jBKrG/KYs/Vgj/wCbL/4Y0fjUvEYGeNpc2aN7QCSJY8poak54iOX7pUT2fa7sBI8U+YmZ4u6z1lbZ5BgYPRXVcjG8bjssqXXDy1pyXK0V2tryZS+L2jrNiCdtlXcVxZjiLm6vNMjHWR5DWj40fIFTFWO+VxQH0YBmPjNICGj7sdnzkCaSXgOnT2yXgMGIomRjXKKvqdy71JJ9VIRbwttyPwiEuT0aUik4iIAWoyTXJE1Lh6ZjKOg8+eu6jyYO+Z8Bpzu9SDvak0q3juKLYxGw0+Y9k082g2XyfdaCfOlJUqsAztJZJz3gQ6CNo2MTbDnGqHfeHbj6IXaLhDWuLoXOgfdXCQwE2Qc0dFjxz26KXhcMyNjcoGVmVrQSPdYCGkuOp0JOq6sGgr1Bsk6bknoDajSfZdU9+DaDjE8ekrBM2rzwjK8DlmhJ1+6fRW2A4rFMCY3h1e8NnNPRzTq0+YVR2hqgCRp9U820BrruTZ+qtZ8A17g4jvalr2kse0eDxr6HTdZ1jT6NZzNdnpAVledh4jPFuP0hngA2ZtAbi8sn8p81a8N4vFOCY3WR7zSC17CeT2nVp81hUtHVNquiZSWsqt4tx+DDD5WQNcfdYLdI77LG94/BQWLEFcMXjWRML5HtY0bucQ0D1K89LxvFTD5KMYaM/rJxnlI6thaab4Zneijx+z7M7ZJi+eQX35nZsh5FjPdjs9BuFosbZjWaV15Jrval03/pIi9p2nluOHeu4Pfk9AB4qI7hb5TeKkdNqAI9I4R72vZtPf5e8TsrBorXYnNdnkXHKa26/kttN6Hh8NbFaGwtpxpHPWWqOMULQ3K0BguqaAG6d7QDYWuuS215/V51pWoI5aIxt1rroXb1dfR2/wB+a6Rxnw+AFeFDpQWhma2d9RoNa0HM6b6rIivl9LUEUNNM1HxGnVdWRgf79FtSgHDhcVYt2pNQNBv96R3/ANVfKm4TriJz0bA34CR3+oK5XLXZ6WL8IIiKpoEREAWAsogKX2rkPYZAHVK9sby1rnZY3G5HHKCQMoLb/eCxh8VG/wCbex1aU1wNeBA1HkrtRcXwyKT5yNrjsCWjMPJ249Faa4mOTFzIawtzwMD5uSVngH52+WWQOAXJ+AxDdnRSfaa6I+VtLhfoFqsq9nO/j0uvJpjsW2ON0jtmtJobnoB4k0PVcOFYQsjGf33EvkP77tT6DRo8GhRZXPlxDYnx5Gw5ZpO817XON9k0EUdCC8gge61W60T35Oepc+GF2wrNbXFbRyUbUUtomNJpslYn3VDK6zYgnbRcrUQmkWzUqraCrMAe1lfN9EXFF4taflH/AHnCr6MHVdOLTGhEw0+UlgI3a0fOSejfzIUvDwBjWtaAGtAaB0A0CsZ+jD4AdtPL4Lg7D0QefM1m3HLXTbl4KYsFWITITgOda6nXc20C/Xl/VZkOhO/PU9BvtptWgClGL/Y8NQuZhrYdOew1P+/NCdnJzBz1JsAnXQmxQUfHcOa8h+rZAAGvZbZGDoCNCP3SK8FLz61e3n00s/7tC7Q6+JNVQAqx0GnNQyU36PPYHHYzEumjfiBGyCTsnOhY1ssxyteSXEubHo6u6N1aYHgcUFljRmdvI4l8rrFd6Q94jdVvsm634w6d7GS8tdGsZ8NCPRehrp0+HiVWZRa7pvyzVo12oaVpsANeeuqNbrvr0P3j/wDi3LSfM+dV6LLWddddFcz2cm79T/QVQ59LW/6N10q6o7WKsjYldWhZBQnYyoAlohUygRYJUAxwE2/En++aPQQRafElXCp/Zs2yV3XET/Br8g/JoVwuR9nrR4lBERQXCIiAIiIAiIgCj4/GthifI801jS5x8B/mpC0mhDgWuAcDuCAQfMFAUHC8O4ML5BUkp7WTwLgKZ45WhrfuqYtz7PxD3M0R/unuaL6lvun1C0PDJh7srXfxYxf4mFv9FssiRxX8em97BCLk4TN96EO8YpGn1yvy18SubuJMb7+aP+IxzB+IjLXqrq0zF4rXokrFrEUrXi2EOHVpDh8QoHFHl5bh23cmshH0YW++fN3uD7R6KxnpmvCx2rnYg7PGSHwhB97ze7veQarNYawAAAAAaADYAcgsoQwtmMJ2WikYPc+SinpbLRPKtHFzCNwtaUjGbjy/zXBTL2tk3Kl6RqWArRwI93Xw/wBldSFgKShQexsXyDnfWxGJdrzud4vTmrxkf9NfFVXsjf6HEfrdo78Usjv81cqETXZgBECKxUAJSIUBlEULE8WaH9nGDLKN44gHEfbd7sf3iPJVb0XUt9E0KFLxJufIxrppARbIxeX+I491nqfQrpFwSWbXEPyN/YwuIB/iS6Od5NyjzVzhcIyNoZG1rGjZrQAPgFlWT+HVHxvdEXgmCdFC1r6zEve6tRme8vIvnV16KwRFidaWgiLCEmUREAREQBYWUQBERAEREBikLVlEBV8R4RhyHSSRsFAuc8DI4BosnM2nfmqrgeCytdI7NmlOYB7i5zI/1cZJ10Gp8XHorP2iwMkrGNjDXNEjXSMc4s7RjbIYHBprvZSQRqBXNRnY1zfnIZWdSGiVvxjs/kr42l2c2eW1pIlLC4YfiEb7DJGk8xdOHm094eoUjKuhNHE012a0pmGcCPFRaRriNQopckTFcHskYoD1UVZJRJWkLrk9mFpPJla49GuPwBK3Khcaly4aZ3SGU/CNysUSI/sq2sDhx/csPxAP+atVE4TDlw8LekUQ+DGhS0XQfZlarJVdieNMa/s42uml/ZRAOc3+I73Yx9oj1RtLsmZddFiFBxPGGNeY2B0so/VRAOc37ZsNjHi4hZh4HPPriZOzYf1EDiCfCSfRx8m5R4lXmB4fHCwMiY1jRyaAB5nqfFY1k/h1R8b3RSxcGnm1xD+yZ+xgcbI6STaOPkwNHiVdYPARxMDI2NY0cmih5+J8VIRZN7OuZU9BERQWCIiAIiIAiIgCIiAIiIAiIgCIiAIiIBSUiIDhicDHIKkY1/2mg15XsoJ9nWD5t8sX2JCW/gfmb+StUQhpMo3cOxLPdfFKOkjDE78TLafwhcnYuVnzuHkA6xFs7fg0h/8AIvQrFK3JozeGH6PPRcagcaEjQ76rz2b/AML6KmBqn4nBMkFSMa8dHtDh8Cqx3slADcWeE/3Mj2D8F5P5VdZGYv4y9M3pVftS6sFiP4Th+Lu/5qXLwbFM+bxDZB9WeIX+OItP5FU3tJDjZMO+IYQPLiwB0M7C3R7XG2yBrgKB6q/2IzeCkz0MbaAHQAfAUq/FcdY1/Zxh0837KGnEfxHXljHi4hIeAYjEa4uTsmH9RhnEWOkk+jneTcoV9gOGxwsDImNY0cmgAeZ6nxKq8n8Lx8f3RSRcCnn1xMnZsP6jDuIvwkn0c7yZlHmrzAcNjhYGRMaxo5NFDzPU+JUlFk3s6plT0ERFBYIiIAiIgCIiAIiIAiIgCIiAIiIAiIgCIiAIiIAiIgCIiALCIgMoiIDBREQGUREAREQBERAEREAREQBERAf/2Q==">
            <a:hlinkClick r:id="rId5"/>
          </p:cNvPr>
          <p:cNvSpPr>
            <a:spLocks noChangeAspect="1" noChangeArrowheads="1"/>
          </p:cNvSpPr>
          <p:nvPr/>
        </p:nvSpPr>
        <p:spPr bwMode="auto">
          <a:xfrm>
            <a:off x="251520" y="811138"/>
            <a:ext cx="4608512" cy="124971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pPr marL="285750" indent="-285750">
              <a:buFont typeface="Arial" panose="020B0604020202020204" pitchFamily="34" charset="0"/>
              <a:buChar char="•"/>
            </a:pPr>
            <a:r>
              <a:rPr lang="en-GB" sz="2400" b="1" dirty="0">
                <a:solidFill>
                  <a:srgbClr val="0070C0"/>
                </a:solidFill>
              </a:rPr>
              <a:t>Vertical Fault -  </a:t>
            </a:r>
            <a:endParaRPr lang="en-GB" sz="2400" b="1" dirty="0" smtClean="0">
              <a:solidFill>
                <a:srgbClr val="0070C0"/>
              </a:solidFill>
            </a:endParaRPr>
          </a:p>
          <a:p>
            <a:r>
              <a:rPr lang="en-GB" b="1" dirty="0">
                <a:solidFill>
                  <a:srgbClr val="0070C0"/>
                </a:solidFill>
              </a:rPr>
              <a:t> </a:t>
            </a:r>
            <a:r>
              <a:rPr lang="en-GB" b="1" dirty="0" smtClean="0">
                <a:solidFill>
                  <a:srgbClr val="0070C0"/>
                </a:solidFill>
              </a:rPr>
              <a:t>    </a:t>
            </a:r>
            <a:r>
              <a:rPr lang="en-GB" dirty="0" smtClean="0">
                <a:solidFill>
                  <a:srgbClr val="0070C0"/>
                </a:solidFill>
              </a:rPr>
              <a:t>A </a:t>
            </a:r>
            <a:r>
              <a:rPr lang="en-GB" dirty="0">
                <a:solidFill>
                  <a:srgbClr val="0070C0"/>
                </a:solidFill>
              </a:rPr>
              <a:t>series of normal faults </a:t>
            </a:r>
            <a:r>
              <a:rPr lang="en-GB" dirty="0"/>
              <a:t>causing the crust </a:t>
            </a:r>
            <a:endParaRPr lang="en-GB" dirty="0" smtClean="0"/>
          </a:p>
          <a:p>
            <a:r>
              <a:rPr lang="en-GB" dirty="0"/>
              <a:t> </a:t>
            </a:r>
            <a:r>
              <a:rPr lang="en-GB" dirty="0" smtClean="0"/>
              <a:t>    to </a:t>
            </a:r>
            <a:r>
              <a:rPr lang="en-GB" dirty="0"/>
              <a:t>move </a:t>
            </a:r>
            <a:r>
              <a:rPr lang="en-GB" dirty="0" smtClean="0"/>
              <a:t>vertically downwards </a:t>
            </a:r>
            <a:r>
              <a:rPr lang="en-GB" dirty="0"/>
              <a:t>in blocks.</a:t>
            </a:r>
            <a:endParaRPr lang="en-GB" b="1" dirty="0">
              <a:solidFill>
                <a:srgbClr val="0070C0"/>
              </a:solidFill>
            </a:endParaRPr>
          </a:p>
        </p:txBody>
      </p:sp>
      <p:pic>
        <p:nvPicPr>
          <p:cNvPr id="1032" name="Picture 8" descr="http://www.cr.nps.gov/history/online_books/geology/publications/bul/1291/images/sketch13.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4932040" y="213039"/>
            <a:ext cx="3376243" cy="2115779"/>
          </a:xfrm>
          <a:prstGeom prst="rect">
            <a:avLst/>
          </a:prstGeom>
          <a:noFill/>
          <a:ln w="19050">
            <a:solidFill>
              <a:schemeClr val="tx1"/>
            </a:solidFill>
          </a:ln>
          <a:extLst>
            <a:ext uri="{909E8E84-426E-40DD-AFC4-6F175D3DCCD1}">
              <a14:hiddenFill xmlns:a14="http://schemas.microsoft.com/office/drawing/2010/main" xmlns="">
                <a:solidFill>
                  <a:srgbClr val="FFFFFF"/>
                </a:solidFill>
              </a14:hiddenFill>
            </a:ext>
          </a:extLst>
        </p:spPr>
      </p:pic>
      <p:cxnSp>
        <p:nvCxnSpPr>
          <p:cNvPr id="5" name="Straight Arrow Connector 4"/>
          <p:cNvCxnSpPr/>
          <p:nvPr/>
        </p:nvCxnSpPr>
        <p:spPr>
          <a:xfrm flipH="1">
            <a:off x="4644008" y="5877272"/>
            <a:ext cx="288032"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8455952" y="5880217"/>
            <a:ext cx="298261" cy="0"/>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5523646" y="3176972"/>
            <a:ext cx="1167475" cy="36004"/>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7912781" y="1702125"/>
            <a:ext cx="841432" cy="35872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Rectangle 15"/>
          <p:cNvSpPr/>
          <p:nvPr/>
        </p:nvSpPr>
        <p:spPr>
          <a:xfrm>
            <a:off x="1" y="2751311"/>
            <a:ext cx="2831108" cy="461665"/>
          </a:xfrm>
          <a:prstGeom prst="rect">
            <a:avLst/>
          </a:prstGeom>
        </p:spPr>
        <p:txBody>
          <a:bodyPr wrap="square">
            <a:spAutoFit/>
          </a:bodyPr>
          <a:lstStyle/>
          <a:p>
            <a:pPr marL="285750" indent="-285750" algn="ctr">
              <a:buFont typeface="Arial" panose="020B0604020202020204" pitchFamily="34" charset="0"/>
              <a:buChar char="•"/>
            </a:pPr>
            <a:r>
              <a:rPr lang="en-GB" sz="2400" b="1" dirty="0">
                <a:solidFill>
                  <a:srgbClr val="0070C0"/>
                </a:solidFill>
              </a:rPr>
              <a:t>Thrust Fault </a:t>
            </a:r>
            <a:endParaRPr lang="en-GB" sz="2400" dirty="0"/>
          </a:p>
        </p:txBody>
      </p:sp>
      <p:sp>
        <p:nvSpPr>
          <p:cNvPr id="18" name="Rectangle 17"/>
          <p:cNvSpPr/>
          <p:nvPr/>
        </p:nvSpPr>
        <p:spPr>
          <a:xfrm>
            <a:off x="600138" y="3176635"/>
            <a:ext cx="4104456" cy="646331"/>
          </a:xfrm>
          <a:prstGeom prst="rect">
            <a:avLst/>
          </a:prstGeom>
        </p:spPr>
        <p:txBody>
          <a:bodyPr wrap="square">
            <a:spAutoFit/>
          </a:bodyPr>
          <a:lstStyle/>
          <a:p>
            <a:pPr algn="just"/>
            <a:r>
              <a:rPr lang="en-GB" dirty="0" smtClean="0"/>
              <a:t>Reverse faults which override </a:t>
            </a:r>
            <a:r>
              <a:rPr lang="en-GB" dirty="0"/>
              <a:t>adjacent strata, with low angles </a:t>
            </a:r>
            <a:r>
              <a:rPr lang="en-GB" dirty="0" smtClean="0"/>
              <a:t>of  dip.</a:t>
            </a:r>
            <a:endParaRPr lang="en-GB" dirty="0"/>
          </a:p>
        </p:txBody>
      </p:sp>
      <p:sp>
        <p:nvSpPr>
          <p:cNvPr id="19" name="Rectangle 18"/>
          <p:cNvSpPr/>
          <p:nvPr/>
        </p:nvSpPr>
        <p:spPr>
          <a:xfrm>
            <a:off x="360040" y="4941168"/>
            <a:ext cx="4572000" cy="738664"/>
          </a:xfrm>
          <a:prstGeom prst="rect">
            <a:avLst/>
          </a:prstGeom>
        </p:spPr>
        <p:txBody>
          <a:bodyPr>
            <a:spAutoFit/>
          </a:bodyPr>
          <a:lstStyle/>
          <a:p>
            <a:pPr marL="285750" indent="-285750">
              <a:buFont typeface="Arial" panose="020B0604020202020204" pitchFamily="34" charset="0"/>
              <a:buChar char="•"/>
            </a:pPr>
            <a:r>
              <a:rPr lang="en-GB" sz="2400" b="1" dirty="0" smtClean="0">
                <a:solidFill>
                  <a:srgbClr val="0070C0"/>
                </a:solidFill>
              </a:rPr>
              <a:t>Graben</a:t>
            </a:r>
            <a:r>
              <a:rPr lang="en-GB" dirty="0" smtClean="0"/>
              <a:t> </a:t>
            </a:r>
            <a:r>
              <a:rPr lang="en-GB" dirty="0"/>
              <a:t>– are down faulted blocks between two normal faults</a:t>
            </a:r>
          </a:p>
        </p:txBody>
      </p:sp>
      <p:sp>
        <p:nvSpPr>
          <p:cNvPr id="2" name="TextBox 1"/>
          <p:cNvSpPr txBox="1"/>
          <p:nvPr/>
        </p:nvSpPr>
        <p:spPr>
          <a:xfrm>
            <a:off x="1115615" y="6093296"/>
            <a:ext cx="1728191" cy="461665"/>
          </a:xfrm>
          <a:prstGeom prst="rect">
            <a:avLst/>
          </a:prstGeom>
          <a:noFill/>
        </p:spPr>
        <p:txBody>
          <a:bodyPr wrap="square" rtlCol="0">
            <a:spAutoFit/>
          </a:bodyPr>
          <a:lstStyle/>
          <a:p>
            <a:r>
              <a:rPr lang="en-GB" sz="2400" dirty="0" smtClean="0"/>
              <a:t>SKETCH</a:t>
            </a:r>
            <a:endParaRPr lang="en-GB" sz="2400" dirty="0"/>
          </a:p>
        </p:txBody>
      </p:sp>
      <p:sp>
        <p:nvSpPr>
          <p:cNvPr id="14" name="Rectangle 13"/>
          <p:cNvSpPr/>
          <p:nvPr/>
        </p:nvSpPr>
        <p:spPr>
          <a:xfrm>
            <a:off x="163527" y="87015"/>
            <a:ext cx="3206455" cy="461665"/>
          </a:xfrm>
          <a:prstGeom prst="rect">
            <a:avLst/>
          </a:prstGeom>
          <a:solidFill>
            <a:schemeClr val="bg1">
              <a:lumMod val="95000"/>
            </a:schemeClr>
          </a:solidFill>
          <a:ln w="28575">
            <a:solidFill>
              <a:schemeClr val="tx1"/>
            </a:solidFill>
          </a:ln>
        </p:spPr>
        <p:txBody>
          <a:bodyPr wrap="none">
            <a:spAutoFit/>
          </a:bodyPr>
          <a:lstStyle/>
          <a:p>
            <a:r>
              <a:rPr lang="en-GB" sz="2400" b="1" dirty="0" smtClean="0">
                <a:solidFill>
                  <a:srgbClr val="0070C0"/>
                </a:solidFill>
              </a:rPr>
              <a:t>TYPES OF FAULTING</a:t>
            </a:r>
            <a:endParaRPr lang="en-GB" sz="2400" b="1" dirty="0">
              <a:solidFill>
                <a:srgbClr val="0070C0"/>
              </a:solidFill>
            </a:endParaRPr>
          </a:p>
        </p:txBody>
      </p:sp>
    </p:spTree>
    <p:extLst>
      <p:ext uri="{BB962C8B-B14F-4D97-AF65-F5344CB8AC3E}">
        <p14:creationId xmlns:p14="http://schemas.microsoft.com/office/powerpoint/2010/main" xmlns="" val="213662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226" y="2132856"/>
            <a:ext cx="7673767" cy="954107"/>
          </a:xfrm>
          <a:prstGeom prst="rect">
            <a:avLst/>
          </a:prstGeom>
        </p:spPr>
        <p:txBody>
          <a:bodyPr wrap="none">
            <a:spAutoFit/>
          </a:bodyPr>
          <a:lstStyle/>
          <a:p>
            <a:pPr algn="ctr"/>
            <a:r>
              <a:rPr lang="en-GB" sz="2800" b="1" dirty="0" smtClean="0">
                <a:solidFill>
                  <a:srgbClr val="0070C0"/>
                </a:solidFill>
              </a:rPr>
              <a:t>Exercise 1 : Identify </a:t>
            </a:r>
            <a:r>
              <a:rPr lang="en-GB" sz="2800" b="1" dirty="0">
                <a:solidFill>
                  <a:srgbClr val="0070C0"/>
                </a:solidFill>
              </a:rPr>
              <a:t>the following </a:t>
            </a:r>
            <a:r>
              <a:rPr lang="en-GB" sz="2800" b="1" dirty="0" smtClean="0">
                <a:solidFill>
                  <a:srgbClr val="0070C0"/>
                </a:solidFill>
              </a:rPr>
              <a:t>fault types </a:t>
            </a:r>
          </a:p>
          <a:p>
            <a:pPr algn="ctr"/>
            <a:r>
              <a:rPr lang="en-GB" sz="2800" b="1" dirty="0">
                <a:solidFill>
                  <a:srgbClr val="0070C0"/>
                </a:solidFill>
              </a:rPr>
              <a:t> </a:t>
            </a:r>
            <a:r>
              <a:rPr lang="en-GB" sz="2800" b="1" dirty="0" smtClean="0">
                <a:solidFill>
                  <a:srgbClr val="0070C0"/>
                </a:solidFill>
              </a:rPr>
              <a:t>                 from the photographs </a:t>
            </a:r>
            <a:endParaRPr lang="en-GB" sz="2800" b="1" dirty="0">
              <a:solidFill>
                <a:srgbClr val="0070C0"/>
              </a:solidFill>
            </a:endParaRPr>
          </a:p>
        </p:txBody>
      </p:sp>
    </p:spTree>
    <p:extLst>
      <p:ext uri="{BB962C8B-B14F-4D97-AF65-F5344CB8AC3E}">
        <p14:creationId xmlns:p14="http://schemas.microsoft.com/office/powerpoint/2010/main" xmlns="" val="34155297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pitt.edu/~cejones/GeoImages/7Structures/ReverseFaults/AbnormalReverseFaultSml.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934" y="5013176"/>
            <a:ext cx="2819765" cy="1796803"/>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http://geoscience.wisc.edu/~chuck/Classes/Mtn_and_Plates/Images/salv_faults.jpg">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73494" y="365341"/>
            <a:ext cx="2761206" cy="1913653"/>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http://www.rci.rutgers.edu/~schlisch/structureslides/thrust3.jpg"/>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692426" y="5013175"/>
            <a:ext cx="2991432" cy="179680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552127" y="12820"/>
            <a:ext cx="2219673" cy="369332"/>
          </a:xfrm>
          <a:prstGeom prst="rect">
            <a:avLst/>
          </a:prstGeom>
          <a:noFill/>
        </p:spPr>
        <p:txBody>
          <a:bodyPr wrap="square" rtlCol="0">
            <a:spAutoFit/>
          </a:bodyPr>
          <a:lstStyle/>
          <a:p>
            <a:r>
              <a:rPr lang="en-GB" dirty="0" smtClean="0"/>
              <a:t>Normal</a:t>
            </a:r>
            <a:endParaRPr lang="en-GB" dirty="0"/>
          </a:p>
        </p:txBody>
      </p:sp>
      <p:sp>
        <p:nvSpPr>
          <p:cNvPr id="7" name="TextBox 6"/>
          <p:cNvSpPr txBox="1"/>
          <p:nvPr/>
        </p:nvSpPr>
        <p:spPr>
          <a:xfrm>
            <a:off x="473049" y="4643844"/>
            <a:ext cx="2749014" cy="369332"/>
          </a:xfrm>
          <a:prstGeom prst="rect">
            <a:avLst/>
          </a:prstGeom>
          <a:noFill/>
        </p:spPr>
        <p:txBody>
          <a:bodyPr wrap="square" rtlCol="0">
            <a:spAutoFit/>
          </a:bodyPr>
          <a:lstStyle/>
          <a:p>
            <a:r>
              <a:rPr lang="en-GB" dirty="0" smtClean="0"/>
              <a:t>Reverse</a:t>
            </a:r>
            <a:endParaRPr lang="en-GB" dirty="0"/>
          </a:p>
        </p:txBody>
      </p:sp>
      <p:sp>
        <p:nvSpPr>
          <p:cNvPr id="3" name="Rectangle 2"/>
          <p:cNvSpPr/>
          <p:nvPr/>
        </p:nvSpPr>
        <p:spPr>
          <a:xfrm>
            <a:off x="552497" y="2323982"/>
            <a:ext cx="2669566" cy="369332"/>
          </a:xfrm>
          <a:prstGeom prst="rect">
            <a:avLst/>
          </a:prstGeom>
        </p:spPr>
        <p:txBody>
          <a:bodyPr wrap="square">
            <a:spAutoFit/>
          </a:bodyPr>
          <a:lstStyle/>
          <a:p>
            <a:r>
              <a:rPr lang="en-GB" dirty="0" smtClean="0"/>
              <a:t>Tear</a:t>
            </a:r>
            <a:endParaRPr lang="en-GB" dirty="0"/>
          </a:p>
        </p:txBody>
      </p:sp>
      <p:sp>
        <p:nvSpPr>
          <p:cNvPr id="4" name="Rectangle 3"/>
          <p:cNvSpPr/>
          <p:nvPr/>
        </p:nvSpPr>
        <p:spPr>
          <a:xfrm>
            <a:off x="5686405" y="4663821"/>
            <a:ext cx="1641031" cy="369332"/>
          </a:xfrm>
          <a:prstGeom prst="rect">
            <a:avLst/>
          </a:prstGeom>
        </p:spPr>
        <p:txBody>
          <a:bodyPr wrap="square">
            <a:spAutoFit/>
          </a:bodyPr>
          <a:lstStyle/>
          <a:p>
            <a:r>
              <a:rPr lang="en-GB" dirty="0" smtClean="0"/>
              <a:t>Thrust</a:t>
            </a:r>
            <a:endParaRPr lang="en-GB" dirty="0"/>
          </a:p>
        </p:txBody>
      </p:sp>
      <p:pic>
        <p:nvPicPr>
          <p:cNvPr id="1034" name="Picture 10" descr="http://upload.wikimedia.org/wikipedia/commons/c/c5/Graben_-_Horst_-_mour%C3%A8ze_.jpg">
            <a:hlinkClick r:id="rId7"/>
          </p:cNvPr>
          <p:cNvPicPr>
            <a:picLocks noChangeAspect="1" noChangeArrowheads="1"/>
          </p:cNvPicPr>
          <p:nvPr/>
        </p:nvPicPr>
        <p:blipFill>
          <a:blip cstate="print">
            <a:extLst>
              <a:ext uri="{28A0092B-C50C-407E-A947-70E740481C1C}">
                <a14:useLocalDpi xmlns:a14="http://schemas.microsoft.com/office/drawing/2010/main" xmlns="" val="0"/>
              </a:ext>
            </a:extLst>
          </a:blip>
          <a:srcRect/>
          <a:stretch>
            <a:fillRect/>
          </a:stretch>
        </p:blipFill>
        <p:spPr bwMode="auto">
          <a:xfrm>
            <a:off x="5695729" y="2647825"/>
            <a:ext cx="2980554" cy="1928596"/>
          </a:xfrm>
          <a:prstGeom prst="rect">
            <a:avLst/>
          </a:prstGeom>
          <a:noFill/>
          <a:extLst>
            <a:ext uri="{909E8E84-426E-40DD-AFC4-6F175D3DCCD1}">
              <a14:hiddenFill xmlns:a14="http://schemas.microsoft.com/office/drawing/2010/main" xmlns="">
                <a:solidFill>
                  <a:srgbClr val="FFFFFF"/>
                </a:solidFill>
              </a14:hiddenFill>
            </a:ext>
          </a:extLst>
        </p:spPr>
      </p:pic>
      <p:sp>
        <p:nvSpPr>
          <p:cNvPr id="5" name="Rectangle 4"/>
          <p:cNvSpPr/>
          <p:nvPr/>
        </p:nvSpPr>
        <p:spPr>
          <a:xfrm>
            <a:off x="5676743" y="2323982"/>
            <a:ext cx="1845579" cy="369332"/>
          </a:xfrm>
          <a:prstGeom prst="rect">
            <a:avLst/>
          </a:prstGeom>
        </p:spPr>
        <p:txBody>
          <a:bodyPr wrap="square">
            <a:spAutoFit/>
          </a:bodyPr>
          <a:lstStyle/>
          <a:p>
            <a:r>
              <a:rPr lang="en-GB" dirty="0" smtClean="0"/>
              <a:t>Graben</a:t>
            </a:r>
            <a:endParaRPr lang="en-GB" dirty="0"/>
          </a:p>
        </p:txBody>
      </p:sp>
      <p:pic>
        <p:nvPicPr>
          <p:cNvPr id="1036" name="Picture 12" descr="https://fbcdn-sphotos-b-a.akamaihd.net/hphotos-ak-prn2/264596_639001026129190_1432346504_n.jpg">
            <a:hlinkClick r:id="rId8"/>
          </p:cNvPr>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5726175" y="363157"/>
            <a:ext cx="2957683" cy="1913653"/>
          </a:xfrm>
          <a:prstGeom prst="rect">
            <a:avLst/>
          </a:prstGeom>
          <a:noFill/>
          <a:extLst>
            <a:ext uri="{909E8E84-426E-40DD-AFC4-6F175D3DCCD1}">
              <a14:hiddenFill xmlns:a14="http://schemas.microsoft.com/office/drawing/2010/main" xmlns="">
                <a:solidFill>
                  <a:srgbClr val="FFFFFF"/>
                </a:solidFill>
              </a14:hiddenFill>
            </a:ext>
          </a:extLst>
        </p:spPr>
      </p:pic>
      <p:sp>
        <p:nvSpPr>
          <p:cNvPr id="6" name="Rectangle 5"/>
          <p:cNvSpPr/>
          <p:nvPr/>
        </p:nvSpPr>
        <p:spPr>
          <a:xfrm>
            <a:off x="5713305" y="17375"/>
            <a:ext cx="1977083" cy="369332"/>
          </a:xfrm>
          <a:prstGeom prst="rect">
            <a:avLst/>
          </a:prstGeom>
        </p:spPr>
        <p:txBody>
          <a:bodyPr wrap="square">
            <a:spAutoFit/>
          </a:bodyPr>
          <a:lstStyle/>
          <a:p>
            <a:r>
              <a:rPr lang="en-GB" dirty="0" smtClean="0"/>
              <a:t>Vertical</a:t>
            </a:r>
            <a:endParaRPr lang="en-GB" dirty="0"/>
          </a:p>
        </p:txBody>
      </p:sp>
      <p:sp>
        <p:nvSpPr>
          <p:cNvPr id="8" name="TextBox 7"/>
          <p:cNvSpPr txBox="1"/>
          <p:nvPr/>
        </p:nvSpPr>
        <p:spPr>
          <a:xfrm>
            <a:off x="2882047" y="1909662"/>
            <a:ext cx="431560" cy="369332"/>
          </a:xfrm>
          <a:prstGeom prst="rect">
            <a:avLst/>
          </a:prstGeom>
          <a:noFill/>
        </p:spPr>
        <p:txBody>
          <a:bodyPr wrap="square" rtlCol="0">
            <a:spAutoFit/>
          </a:bodyPr>
          <a:lstStyle/>
          <a:p>
            <a:r>
              <a:rPr lang="en-GB" b="1" dirty="0" smtClean="0"/>
              <a:t>A</a:t>
            </a:r>
            <a:endParaRPr lang="en-GB" b="1" dirty="0"/>
          </a:p>
        </p:txBody>
      </p:sp>
      <p:sp>
        <p:nvSpPr>
          <p:cNvPr id="9" name="Rectangle 8"/>
          <p:cNvSpPr/>
          <p:nvPr/>
        </p:nvSpPr>
        <p:spPr>
          <a:xfrm>
            <a:off x="8316416" y="1844824"/>
            <a:ext cx="336952" cy="369332"/>
          </a:xfrm>
          <a:prstGeom prst="rect">
            <a:avLst/>
          </a:prstGeom>
        </p:spPr>
        <p:txBody>
          <a:bodyPr wrap="none">
            <a:spAutoFit/>
          </a:bodyPr>
          <a:lstStyle/>
          <a:p>
            <a:r>
              <a:rPr lang="en-GB" b="1" dirty="0" smtClean="0">
                <a:solidFill>
                  <a:schemeClr val="bg1"/>
                </a:solidFill>
              </a:rPr>
              <a:t>B</a:t>
            </a:r>
            <a:endParaRPr lang="en-GB" b="1" dirty="0">
              <a:solidFill>
                <a:schemeClr val="bg1"/>
              </a:solidFill>
            </a:endParaRPr>
          </a:p>
        </p:txBody>
      </p:sp>
      <p:sp>
        <p:nvSpPr>
          <p:cNvPr id="10" name="Rectangle 9"/>
          <p:cNvSpPr/>
          <p:nvPr/>
        </p:nvSpPr>
        <p:spPr>
          <a:xfrm>
            <a:off x="2952844" y="4077072"/>
            <a:ext cx="335348" cy="369332"/>
          </a:xfrm>
          <a:prstGeom prst="rect">
            <a:avLst/>
          </a:prstGeom>
        </p:spPr>
        <p:txBody>
          <a:bodyPr wrap="none">
            <a:spAutoFit/>
          </a:bodyPr>
          <a:lstStyle/>
          <a:p>
            <a:r>
              <a:rPr lang="en-GB" b="1" dirty="0" smtClean="0">
                <a:solidFill>
                  <a:schemeClr val="bg1"/>
                </a:solidFill>
              </a:rPr>
              <a:t>C</a:t>
            </a:r>
            <a:endParaRPr lang="en-GB" b="1" dirty="0">
              <a:solidFill>
                <a:schemeClr val="bg1"/>
              </a:solidFill>
            </a:endParaRPr>
          </a:p>
        </p:txBody>
      </p:sp>
      <p:sp>
        <p:nvSpPr>
          <p:cNvPr id="11" name="Rectangle 10"/>
          <p:cNvSpPr/>
          <p:nvPr/>
        </p:nvSpPr>
        <p:spPr>
          <a:xfrm>
            <a:off x="6427742" y="4137466"/>
            <a:ext cx="367408" cy="369332"/>
          </a:xfrm>
          <a:prstGeom prst="rect">
            <a:avLst/>
          </a:prstGeom>
        </p:spPr>
        <p:txBody>
          <a:bodyPr wrap="none">
            <a:spAutoFit/>
          </a:bodyPr>
          <a:lstStyle/>
          <a:p>
            <a:r>
              <a:rPr lang="en-GB" b="1" dirty="0" smtClean="0">
                <a:solidFill>
                  <a:schemeClr val="bg1"/>
                </a:solidFill>
              </a:rPr>
              <a:t>D</a:t>
            </a:r>
            <a:endParaRPr lang="en-GB" b="1" dirty="0">
              <a:solidFill>
                <a:schemeClr val="bg1"/>
              </a:solidFill>
            </a:endParaRPr>
          </a:p>
        </p:txBody>
      </p:sp>
      <p:sp>
        <p:nvSpPr>
          <p:cNvPr id="12" name="Rectangle 11"/>
          <p:cNvSpPr/>
          <p:nvPr/>
        </p:nvSpPr>
        <p:spPr>
          <a:xfrm>
            <a:off x="2940020" y="6381328"/>
            <a:ext cx="324128" cy="369332"/>
          </a:xfrm>
          <a:prstGeom prst="rect">
            <a:avLst/>
          </a:prstGeom>
        </p:spPr>
        <p:txBody>
          <a:bodyPr wrap="none">
            <a:spAutoFit/>
          </a:bodyPr>
          <a:lstStyle/>
          <a:p>
            <a:r>
              <a:rPr lang="en-GB" b="1" dirty="0" smtClean="0">
                <a:solidFill>
                  <a:schemeClr val="bg1"/>
                </a:solidFill>
              </a:rPr>
              <a:t>E</a:t>
            </a:r>
            <a:endParaRPr lang="en-GB" b="1" dirty="0">
              <a:solidFill>
                <a:schemeClr val="bg1"/>
              </a:solidFill>
            </a:endParaRPr>
          </a:p>
        </p:txBody>
      </p:sp>
      <p:sp>
        <p:nvSpPr>
          <p:cNvPr id="13" name="Rectangle 12"/>
          <p:cNvSpPr/>
          <p:nvPr/>
        </p:nvSpPr>
        <p:spPr>
          <a:xfrm>
            <a:off x="8244408" y="6381328"/>
            <a:ext cx="319318" cy="369332"/>
          </a:xfrm>
          <a:prstGeom prst="rect">
            <a:avLst/>
          </a:prstGeom>
        </p:spPr>
        <p:txBody>
          <a:bodyPr wrap="none">
            <a:spAutoFit/>
          </a:bodyPr>
          <a:lstStyle/>
          <a:p>
            <a:r>
              <a:rPr lang="en-GB" b="1" dirty="0" smtClean="0">
                <a:solidFill>
                  <a:schemeClr val="bg1"/>
                </a:solidFill>
              </a:rPr>
              <a:t>F</a:t>
            </a:r>
            <a:endParaRPr lang="en-GB" b="1" dirty="0">
              <a:solidFill>
                <a:schemeClr val="bg1"/>
              </a:solidFill>
            </a:endParaRPr>
          </a:p>
        </p:txBody>
      </p:sp>
      <p:sp>
        <p:nvSpPr>
          <p:cNvPr id="20" name="TextBox 19"/>
          <p:cNvSpPr txBox="1"/>
          <p:nvPr/>
        </p:nvSpPr>
        <p:spPr>
          <a:xfrm>
            <a:off x="4139952" y="1844824"/>
            <a:ext cx="504056" cy="3416320"/>
          </a:xfrm>
          <a:prstGeom prst="rect">
            <a:avLst/>
          </a:prstGeom>
          <a:noFill/>
        </p:spPr>
        <p:txBody>
          <a:bodyPr wrap="square" rtlCol="0">
            <a:spAutoFit/>
          </a:bodyPr>
          <a:lstStyle/>
          <a:p>
            <a:pPr algn="ctr"/>
            <a:r>
              <a:rPr lang="en-GB" sz="3600" dirty="0" smtClean="0"/>
              <a:t>FAULTS</a:t>
            </a:r>
            <a:endParaRPr lang="en-GB" sz="3600" dirty="0"/>
          </a:p>
        </p:txBody>
      </p:sp>
      <p:pic>
        <p:nvPicPr>
          <p:cNvPr id="21" name="Picture 10" descr="http://upload.wikimedia.org/wikipedia/commons/c/c5/Graben_-_Horst_-_mour%C3%A8ze_.jpg">
            <a:hlinkClick r:id="rId7"/>
          </p:cNvPr>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5714739" y="2669985"/>
            <a:ext cx="2980554" cy="1928596"/>
          </a:xfrm>
          <a:prstGeom prst="rect">
            <a:avLst/>
          </a:prstGeom>
          <a:noFill/>
          <a:extLst>
            <a:ext uri="{909E8E84-426E-40DD-AFC4-6F175D3DCCD1}">
              <a14:hiddenFill xmlns:a14="http://schemas.microsoft.com/office/drawing/2010/main" xmlns="">
                <a:solidFill>
                  <a:srgbClr val="FFFFFF"/>
                </a:solidFill>
              </a14:hiddenFill>
            </a:ext>
          </a:extLst>
        </p:spPr>
      </p:pic>
      <p:pic>
        <p:nvPicPr>
          <p:cNvPr id="22" name="Picture 8" descr="http://amazingdata.com/mediadata6/Image/amazing_fun_featured_2846367760105101600S600x600Q85_200907231534011962.jpg">
            <a:hlinkClick r:id="rId11"/>
          </p:cNvPr>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573494" y="2678813"/>
            <a:ext cx="2782573" cy="1866621"/>
          </a:xfrm>
          <a:prstGeom prst="rect">
            <a:avLst/>
          </a:prstGeom>
          <a:noFill/>
          <a:extLst>
            <a:ext uri="{909E8E84-426E-40DD-AFC4-6F175D3DCCD1}">
              <a14:hiddenFill xmlns:a14="http://schemas.microsoft.com/office/drawing/2010/main" xmlns="">
                <a:solidFill>
                  <a:srgbClr val="FFFFFF"/>
                </a:solidFill>
              </a14:hiddenFill>
            </a:ext>
          </a:extLst>
        </p:spPr>
      </p:pic>
      <p:sp>
        <p:nvSpPr>
          <p:cNvPr id="23" name="TextBox 22"/>
          <p:cNvSpPr txBox="1"/>
          <p:nvPr/>
        </p:nvSpPr>
        <p:spPr>
          <a:xfrm>
            <a:off x="2915816" y="4221088"/>
            <a:ext cx="288032" cy="369332"/>
          </a:xfrm>
          <a:prstGeom prst="rect">
            <a:avLst/>
          </a:prstGeom>
          <a:noFill/>
        </p:spPr>
        <p:txBody>
          <a:bodyPr wrap="square" rtlCol="0">
            <a:spAutoFit/>
          </a:bodyPr>
          <a:lstStyle/>
          <a:p>
            <a:r>
              <a:rPr lang="en-US" b="1" dirty="0" smtClean="0">
                <a:solidFill>
                  <a:schemeClr val="bg1"/>
                </a:solidFill>
              </a:rPr>
              <a:t>C</a:t>
            </a:r>
            <a:endParaRPr lang="en-GB" b="1" dirty="0">
              <a:solidFill>
                <a:schemeClr val="bg1"/>
              </a:solidFill>
            </a:endParaRPr>
          </a:p>
        </p:txBody>
      </p:sp>
      <p:sp>
        <p:nvSpPr>
          <p:cNvPr id="24" name="TextBox 23"/>
          <p:cNvSpPr txBox="1"/>
          <p:nvPr/>
        </p:nvSpPr>
        <p:spPr>
          <a:xfrm>
            <a:off x="8316416" y="4139788"/>
            <a:ext cx="288032" cy="369332"/>
          </a:xfrm>
          <a:prstGeom prst="rect">
            <a:avLst/>
          </a:prstGeom>
          <a:noFill/>
        </p:spPr>
        <p:txBody>
          <a:bodyPr wrap="square" rtlCol="0">
            <a:spAutoFit/>
          </a:bodyPr>
          <a:lstStyle/>
          <a:p>
            <a:r>
              <a:rPr lang="en-US" b="1" dirty="0" smtClean="0">
                <a:solidFill>
                  <a:schemeClr val="bg1"/>
                </a:solidFill>
              </a:rPr>
              <a:t>D</a:t>
            </a:r>
            <a:endParaRPr lang="en-GB" b="1" dirty="0">
              <a:solidFill>
                <a:schemeClr val="bg1"/>
              </a:solidFill>
            </a:endParaRPr>
          </a:p>
        </p:txBody>
      </p:sp>
    </p:spTree>
    <p:extLst>
      <p:ext uri="{BB962C8B-B14F-4D97-AF65-F5344CB8AC3E}">
        <p14:creationId xmlns:p14="http://schemas.microsoft.com/office/powerpoint/2010/main" xmlns="" val="349880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additive="base">
                                        <p:cTn id="3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955834"/>
            <a:ext cx="8208912" cy="5909310"/>
          </a:xfrm>
          <a:prstGeom prst="rect">
            <a:avLst/>
          </a:prstGeom>
          <a:noFill/>
        </p:spPr>
        <p:txBody>
          <a:bodyPr wrap="square" rtlCol="0">
            <a:spAutoFit/>
          </a:bodyPr>
          <a:lstStyle/>
          <a:p>
            <a:pPr marL="342900" indent="-342900" algn="just">
              <a:buAutoNum type="arabicPeriod"/>
            </a:pPr>
            <a:r>
              <a:rPr lang="en-GB" b="1" dirty="0" smtClean="0">
                <a:solidFill>
                  <a:srgbClr val="0070C0"/>
                </a:solidFill>
              </a:rPr>
              <a:t>Faults commonly create zones of broken ground </a:t>
            </a:r>
            <a:r>
              <a:rPr lang="en-GB" dirty="0" smtClean="0"/>
              <a:t>– weaker and less stable than their surrounding strata with big implications for foundation bearing capacity, slope stability and tunnel / cave roof integrity. </a:t>
            </a:r>
          </a:p>
          <a:p>
            <a:pPr algn="just"/>
            <a:endParaRPr lang="en-GB" dirty="0" smtClean="0"/>
          </a:p>
          <a:p>
            <a:pPr marL="342900" indent="-342900" algn="just">
              <a:buAutoNum type="arabicPeriod" startAt="2"/>
            </a:pPr>
            <a:r>
              <a:rPr lang="en-GB" b="1" dirty="0" smtClean="0">
                <a:solidFill>
                  <a:srgbClr val="0070C0"/>
                </a:solidFill>
              </a:rPr>
              <a:t>Sudden movements along faults </a:t>
            </a:r>
            <a:r>
              <a:rPr lang="en-GB" dirty="0" smtClean="0"/>
              <a:t>(when tectonic stresses accumulate to              overcome frictional resistance)  cause earthquakes and vibration transmitted</a:t>
            </a:r>
          </a:p>
          <a:p>
            <a:pPr algn="just"/>
            <a:r>
              <a:rPr lang="en-GB" dirty="0"/>
              <a:t> </a:t>
            </a:r>
            <a:r>
              <a:rPr lang="en-GB" dirty="0" smtClean="0"/>
              <a:t>     through the ground.</a:t>
            </a:r>
          </a:p>
          <a:p>
            <a:pPr algn="just"/>
            <a:endParaRPr lang="en-GB" dirty="0" smtClean="0"/>
          </a:p>
          <a:p>
            <a:pPr algn="just"/>
            <a:r>
              <a:rPr lang="en-GB" b="1" dirty="0" smtClean="0">
                <a:solidFill>
                  <a:srgbClr val="0070C0"/>
                </a:solidFill>
              </a:rPr>
              <a:t>3. Fault Breccia </a:t>
            </a:r>
            <a:r>
              <a:rPr lang="en-GB" dirty="0" smtClean="0"/>
              <a:t>– course angular broken rock debris in the zone along the </a:t>
            </a:r>
          </a:p>
          <a:p>
            <a:pPr algn="just"/>
            <a:r>
              <a:rPr lang="en-GB" dirty="0"/>
              <a:t> </a:t>
            </a:r>
            <a:r>
              <a:rPr lang="en-GB" dirty="0" smtClean="0"/>
              <a:t>   fault(0.1-100m wide). </a:t>
            </a:r>
          </a:p>
          <a:p>
            <a:pPr algn="just"/>
            <a:endParaRPr lang="en-GB" dirty="0" smtClean="0"/>
          </a:p>
          <a:p>
            <a:pPr algn="just"/>
            <a:r>
              <a:rPr lang="en-GB" b="1" dirty="0" smtClean="0">
                <a:solidFill>
                  <a:srgbClr val="0070C0"/>
                </a:solidFill>
              </a:rPr>
              <a:t>4. Fault Gouge </a:t>
            </a:r>
            <a:r>
              <a:rPr lang="en-GB" dirty="0" smtClean="0"/>
              <a:t>– Finely ground rock paste in a zone along the fault plane.</a:t>
            </a:r>
          </a:p>
          <a:p>
            <a:pPr algn="just"/>
            <a:endParaRPr lang="en-GB" dirty="0" smtClean="0"/>
          </a:p>
          <a:p>
            <a:pPr algn="just"/>
            <a:r>
              <a:rPr lang="en-GB" b="1" dirty="0" smtClean="0">
                <a:solidFill>
                  <a:srgbClr val="0070C0"/>
                </a:solidFill>
              </a:rPr>
              <a:t>5. Fault drag </a:t>
            </a:r>
            <a:r>
              <a:rPr lang="en-GB" dirty="0" smtClean="0"/>
              <a:t>– Disturbance and folding of rock near fault.</a:t>
            </a:r>
          </a:p>
          <a:p>
            <a:pPr algn="just"/>
            <a:endParaRPr lang="en-GB" dirty="0" smtClean="0"/>
          </a:p>
          <a:p>
            <a:pPr algn="just"/>
            <a:r>
              <a:rPr lang="en-GB" b="1" dirty="0" smtClean="0">
                <a:solidFill>
                  <a:srgbClr val="0070C0"/>
                </a:solidFill>
              </a:rPr>
              <a:t>6. ‘Slickensides’</a:t>
            </a:r>
            <a:r>
              <a:rPr lang="en-GB" b="1" dirty="0" smtClean="0"/>
              <a:t> </a:t>
            </a:r>
            <a:r>
              <a:rPr lang="en-GB" dirty="0" smtClean="0"/>
              <a:t>– Scratches and polishing on fault planes.</a:t>
            </a:r>
          </a:p>
          <a:p>
            <a:pPr algn="just"/>
            <a:endParaRPr lang="en-GB" dirty="0" smtClean="0"/>
          </a:p>
          <a:p>
            <a:pPr algn="just"/>
            <a:r>
              <a:rPr lang="en-GB" b="1" dirty="0" smtClean="0">
                <a:solidFill>
                  <a:srgbClr val="0070C0"/>
                </a:solidFill>
              </a:rPr>
              <a:t>7. Veins</a:t>
            </a:r>
            <a:r>
              <a:rPr lang="en-GB" b="1" dirty="0" smtClean="0"/>
              <a:t> </a:t>
            </a:r>
            <a:r>
              <a:rPr lang="en-GB" dirty="0" smtClean="0"/>
              <a:t>– Sheets of mineral infill deposited by hydrothermal water in fissures or</a:t>
            </a:r>
          </a:p>
          <a:p>
            <a:pPr algn="just"/>
            <a:r>
              <a:rPr lang="en-GB" dirty="0" smtClean="0"/>
              <a:t>                 fractures. They occur in joints and faults. Most veins are in Quartz or </a:t>
            </a:r>
          </a:p>
          <a:p>
            <a:pPr algn="just"/>
            <a:r>
              <a:rPr lang="en-GB" dirty="0"/>
              <a:t> </a:t>
            </a:r>
            <a:r>
              <a:rPr lang="en-GB" dirty="0" smtClean="0"/>
              <a:t>                Calcite. Larger veins contain valuable minerals which can be mined out.</a:t>
            </a:r>
          </a:p>
          <a:p>
            <a:pPr algn="just"/>
            <a:r>
              <a:rPr lang="en-GB" dirty="0" smtClean="0"/>
              <a:t>  </a:t>
            </a:r>
            <a:endParaRPr lang="en-GB" dirty="0"/>
          </a:p>
        </p:txBody>
      </p:sp>
      <p:sp>
        <p:nvSpPr>
          <p:cNvPr id="3" name="TextBox 2"/>
          <p:cNvSpPr txBox="1"/>
          <p:nvPr/>
        </p:nvSpPr>
        <p:spPr>
          <a:xfrm>
            <a:off x="413195" y="332656"/>
            <a:ext cx="4968552" cy="461665"/>
          </a:xfrm>
          <a:prstGeom prst="rect">
            <a:avLst/>
          </a:prstGeom>
          <a:solidFill>
            <a:schemeClr val="bg1">
              <a:lumMod val="95000"/>
            </a:schemeClr>
          </a:solidFill>
        </p:spPr>
        <p:txBody>
          <a:bodyPr wrap="square" rtlCol="0">
            <a:spAutoFit/>
          </a:bodyPr>
          <a:lstStyle/>
          <a:p>
            <a:r>
              <a:rPr lang="en-GB" sz="2400" b="1" dirty="0">
                <a:solidFill>
                  <a:srgbClr val="0070C0"/>
                </a:solidFill>
              </a:rPr>
              <a:t>Features </a:t>
            </a:r>
            <a:r>
              <a:rPr lang="en-GB" sz="2400" b="1" dirty="0" smtClean="0">
                <a:solidFill>
                  <a:srgbClr val="0070C0"/>
                </a:solidFill>
              </a:rPr>
              <a:t>to recognise </a:t>
            </a:r>
            <a:r>
              <a:rPr lang="en-GB" sz="2400" b="1" dirty="0">
                <a:solidFill>
                  <a:srgbClr val="0070C0"/>
                </a:solidFill>
              </a:rPr>
              <a:t>Faults:</a:t>
            </a:r>
          </a:p>
        </p:txBody>
      </p:sp>
      <p:pic>
        <p:nvPicPr>
          <p:cNvPr id="2050" name="Picture 2" descr="http://drc.oberlin.edu/bitstream/handle/2374.OBE/803/simonb-slopes057.jpg?sequence=2">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32240" y="4293096"/>
            <a:ext cx="2017961" cy="1386509"/>
          </a:xfrm>
          <a:prstGeom prst="rect">
            <a:avLst/>
          </a:prstGeom>
          <a:noFill/>
          <a:extLst>
            <a:ext uri="{909E8E84-426E-40DD-AFC4-6F175D3DCCD1}">
              <a14:hiddenFill xmlns:a14="http://schemas.microsoft.com/office/drawing/2010/main" xmlns="">
                <a:solidFill>
                  <a:srgbClr val="FFFFFF"/>
                </a:solidFill>
              </a14:hiddenFill>
            </a:ext>
          </a:extLst>
        </p:spPr>
      </p:pic>
      <p:cxnSp>
        <p:nvCxnSpPr>
          <p:cNvPr id="5" name="Straight Arrow Connector 4"/>
          <p:cNvCxnSpPr/>
          <p:nvPr/>
        </p:nvCxnSpPr>
        <p:spPr>
          <a:xfrm>
            <a:off x="6228184" y="5301208"/>
            <a:ext cx="504056"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1186639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Great Glen Fault.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283968" y="132089"/>
            <a:ext cx="4699672" cy="6569717"/>
          </a:xfrm>
          <a:prstGeom prst="rect">
            <a:avLst/>
          </a:prstGeom>
          <a:noFill/>
          <a:ln w="38100">
            <a:solidFill>
              <a:schemeClr val="tx1"/>
            </a:solidFill>
          </a:ln>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294882" y="674583"/>
            <a:ext cx="3744416" cy="4524315"/>
          </a:xfrm>
          <a:prstGeom prst="rect">
            <a:avLst/>
          </a:prstGeom>
          <a:noFill/>
        </p:spPr>
        <p:txBody>
          <a:bodyPr wrap="square" rtlCol="0">
            <a:spAutoFit/>
          </a:bodyPr>
          <a:lstStyle/>
          <a:p>
            <a:r>
              <a:rPr lang="en-GB" dirty="0" smtClean="0"/>
              <a:t>Satellite image of Northern Scotland</a:t>
            </a:r>
          </a:p>
          <a:p>
            <a:endParaRPr lang="en-GB" dirty="0"/>
          </a:p>
          <a:p>
            <a:pPr algn="just"/>
            <a:r>
              <a:rPr lang="en-GB" dirty="0" smtClean="0"/>
              <a:t>A series of faults run across the country separating North and South land masses, the most striking being the GREAT GLEN Fault (100km), a major strike slip fault which originated with the Caledonian Mountain Orogeny (430M)</a:t>
            </a:r>
          </a:p>
          <a:p>
            <a:r>
              <a:rPr lang="en-GB" dirty="0" smtClean="0"/>
              <a:t>in the late </a:t>
            </a:r>
          </a:p>
          <a:p>
            <a:r>
              <a:rPr lang="en-GB" dirty="0" smtClean="0"/>
              <a:t>Silurian period, </a:t>
            </a:r>
          </a:p>
          <a:p>
            <a:r>
              <a:rPr lang="en-GB" dirty="0" smtClean="0"/>
              <a:t>but has moved </a:t>
            </a:r>
          </a:p>
          <a:p>
            <a:r>
              <a:rPr lang="en-GB" dirty="0" smtClean="0"/>
              <a:t>several times </a:t>
            </a:r>
          </a:p>
          <a:p>
            <a:r>
              <a:rPr lang="en-GB" dirty="0" smtClean="0"/>
              <a:t>since.</a:t>
            </a:r>
            <a:endParaRPr lang="en-GB" dirty="0"/>
          </a:p>
        </p:txBody>
      </p:sp>
      <p:sp>
        <p:nvSpPr>
          <p:cNvPr id="3" name="TextBox 2"/>
          <p:cNvSpPr txBox="1"/>
          <p:nvPr/>
        </p:nvSpPr>
        <p:spPr>
          <a:xfrm>
            <a:off x="274295" y="188640"/>
            <a:ext cx="307357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GREAT GLEN FAULT</a:t>
            </a:r>
            <a:endParaRPr lang="en-GB" sz="2400" b="1" dirty="0">
              <a:solidFill>
                <a:srgbClr val="0070C0"/>
              </a:solidFill>
            </a:endParaRPr>
          </a:p>
        </p:txBody>
      </p:sp>
      <p:pic>
        <p:nvPicPr>
          <p:cNvPr id="1028" name="Picture 4" descr="http://www.teampech.com/wp-content/uploads/2011/01/ggw21.jpg">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979712" y="3920860"/>
            <a:ext cx="2205465" cy="263553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179512" y="5445224"/>
            <a:ext cx="1728192"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smtClean="0"/>
              <a:t>Laurentia and Baltic plates</a:t>
            </a:r>
          </a:p>
          <a:p>
            <a:pPr marL="285750" indent="-285750">
              <a:buFont typeface="Arial" panose="020B0604020202020204" pitchFamily="34" charset="0"/>
              <a:buChar char="•"/>
            </a:pPr>
            <a:r>
              <a:rPr lang="en-GB" sz="1400" dirty="0" smtClean="0"/>
              <a:t>65 mile displacement</a:t>
            </a:r>
            <a:endParaRPr lang="en-GB" sz="1400" dirty="0"/>
          </a:p>
        </p:txBody>
      </p:sp>
    </p:spTree>
    <p:extLst>
      <p:ext uri="{BB962C8B-B14F-4D97-AF65-F5344CB8AC3E}">
        <p14:creationId xmlns:p14="http://schemas.microsoft.com/office/powerpoint/2010/main" xmlns="" val="34686876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mages.nationalgeographic.com/wpf/media-live/photos/000/000/cache/san-andreas-fault_19_600x450.jp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99709" y="980728"/>
            <a:ext cx="4000500" cy="5334001"/>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http://geology.com/articles/images/san-andreas-fault-map.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691680" y="2492896"/>
            <a:ext cx="2623815" cy="3673203"/>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395536" y="404664"/>
            <a:ext cx="5544616" cy="369332"/>
          </a:xfrm>
          <a:prstGeom prst="rect">
            <a:avLst/>
          </a:prstGeom>
          <a:solidFill>
            <a:schemeClr val="bg1">
              <a:lumMod val="95000"/>
            </a:schemeClr>
          </a:solidFill>
        </p:spPr>
        <p:txBody>
          <a:bodyPr wrap="square" rtlCol="0">
            <a:spAutoFit/>
          </a:bodyPr>
          <a:lstStyle/>
          <a:p>
            <a:r>
              <a:rPr lang="en-GB" dirty="0" smtClean="0"/>
              <a:t>SAN ANDREAS FAULT, CALIFORNIA,USA.</a:t>
            </a:r>
            <a:endParaRPr lang="en-GB" dirty="0"/>
          </a:p>
        </p:txBody>
      </p:sp>
      <p:sp>
        <p:nvSpPr>
          <p:cNvPr id="3" name="TextBox 2"/>
          <p:cNvSpPr txBox="1"/>
          <p:nvPr/>
        </p:nvSpPr>
        <p:spPr>
          <a:xfrm>
            <a:off x="467543" y="1196752"/>
            <a:ext cx="4135983"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800 miles</a:t>
            </a:r>
          </a:p>
          <a:p>
            <a:pPr marL="285750" indent="-285750">
              <a:buFont typeface="Arial" panose="020B0604020202020204" pitchFamily="34" charset="0"/>
              <a:buChar char="•"/>
            </a:pPr>
            <a:r>
              <a:rPr lang="en-GB" dirty="0" smtClean="0"/>
              <a:t>Dextral Slip Fault</a:t>
            </a:r>
          </a:p>
          <a:p>
            <a:pPr marL="285750" indent="-285750">
              <a:buFont typeface="Arial" panose="020B0604020202020204" pitchFamily="34" charset="0"/>
              <a:buChar char="•"/>
            </a:pPr>
            <a:r>
              <a:rPr lang="en-GB" dirty="0" smtClean="0"/>
              <a:t>Pacific and North American Plate</a:t>
            </a:r>
            <a:endParaRPr lang="en-GB" dirty="0"/>
          </a:p>
        </p:txBody>
      </p:sp>
    </p:spTree>
    <p:extLst>
      <p:ext uri="{BB962C8B-B14F-4D97-AF65-F5344CB8AC3E}">
        <p14:creationId xmlns:p14="http://schemas.microsoft.com/office/powerpoint/2010/main" xmlns="" val="35664965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944</TotalTime>
  <Words>1401</Words>
  <Application>Microsoft Office PowerPoint</Application>
  <PresentationFormat>On-screen Show (4:3)</PresentationFormat>
  <Paragraphs>205</Paragraphs>
  <Slides>20</Slides>
  <Notes>1</Notes>
  <HiddenSlides>1</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Flow</vt:lpstr>
      <vt:lpstr>GEOLOGICAL STRUCTURES</vt:lpstr>
      <vt:lpstr>Deformation – Brittle and ductile</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FOSSIL RECORD</dc:title>
  <dc:creator>Nantel, Allan</dc:creator>
  <cp:lastModifiedBy>Guest</cp:lastModifiedBy>
  <cp:revision>79</cp:revision>
  <cp:lastPrinted>2017-11-07T12:28:10Z</cp:lastPrinted>
  <dcterms:created xsi:type="dcterms:W3CDTF">2013-07-23T09:18:28Z</dcterms:created>
  <dcterms:modified xsi:type="dcterms:W3CDTF">2018-11-05T18:02:39Z</dcterms:modified>
</cp:coreProperties>
</file>