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handoutMasterIdLst>
    <p:handoutMasterId r:id="rId21"/>
  </p:handoutMasterIdLst>
  <p:sldIdLst>
    <p:sldId id="256" r:id="rId5"/>
    <p:sldId id="259" r:id="rId6"/>
    <p:sldId id="260" r:id="rId7"/>
    <p:sldId id="286" r:id="rId8"/>
    <p:sldId id="275" r:id="rId9"/>
    <p:sldId id="284" r:id="rId10"/>
    <p:sldId id="270" r:id="rId11"/>
    <p:sldId id="258" r:id="rId12"/>
    <p:sldId id="279" r:id="rId13"/>
    <p:sldId id="257" r:id="rId14"/>
    <p:sldId id="276" r:id="rId15"/>
    <p:sldId id="282" r:id="rId16"/>
    <p:sldId id="281" r:id="rId17"/>
    <p:sldId id="278" r:id="rId18"/>
    <p:sldId id="28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55" autoAdjust="0"/>
    <p:restoredTop sz="68961" autoAdjust="0"/>
  </p:normalViewPr>
  <p:slideViewPr>
    <p:cSldViewPr snapToGrid="0">
      <p:cViewPr varScale="1">
        <p:scale>
          <a:sx n="46" d="100"/>
          <a:sy n="46" d="100"/>
        </p:scale>
        <p:origin x="1700" y="40"/>
      </p:cViewPr>
      <p:guideLst/>
    </p:cSldViewPr>
  </p:slideViewPr>
  <p:outlineViewPr>
    <p:cViewPr>
      <p:scale>
        <a:sx n="33" d="100"/>
        <a:sy n="33" d="100"/>
      </p:scale>
      <p:origin x="0" y="-7968"/>
    </p:cViewPr>
  </p:outlineViewPr>
  <p:notesTextViewPr>
    <p:cViewPr>
      <p:scale>
        <a:sx n="125" d="100"/>
        <a:sy n="125" d="100"/>
      </p:scale>
      <p:origin x="0" y="0"/>
    </p:cViewPr>
  </p:notesTextViewPr>
  <p:notesViewPr>
    <p:cSldViewPr snapToGrid="0">
      <p:cViewPr varScale="1">
        <p:scale>
          <a:sx n="51" d="100"/>
          <a:sy n="51" d="100"/>
        </p:scale>
        <p:origin x="2692"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695D83-5D74-443A-A052-012C1B19B6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a:extLst>
              <a:ext uri="{FF2B5EF4-FFF2-40B4-BE49-F238E27FC236}">
                <a16:creationId xmlns:a16="http://schemas.microsoft.com/office/drawing/2014/main" id="{E6F429CA-C49D-4CA5-A6E2-B4D01D925B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9B8E25B-A330-4B46-AA67-7DC9EA27922B}" type="datetimeFigureOut">
              <a:rPr lang="en-GB" smtClean="0"/>
              <a:t>05/08/2021</a:t>
            </a:fld>
            <a:endParaRPr lang="en-GB" dirty="0"/>
          </a:p>
        </p:txBody>
      </p:sp>
      <p:sp>
        <p:nvSpPr>
          <p:cNvPr id="4" name="Footer Placeholder 3">
            <a:extLst>
              <a:ext uri="{FF2B5EF4-FFF2-40B4-BE49-F238E27FC236}">
                <a16:creationId xmlns:a16="http://schemas.microsoft.com/office/drawing/2014/main" id="{C09657E0-AE66-4B80-A008-74D536DAA0F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a:extLst>
              <a:ext uri="{FF2B5EF4-FFF2-40B4-BE49-F238E27FC236}">
                <a16:creationId xmlns:a16="http://schemas.microsoft.com/office/drawing/2014/main" id="{6A86C97F-8E39-4F8F-A7A0-B806251BC0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ACE5243-C61B-40C7-BAFA-E8B0E62AD29E}" type="slidenum">
              <a:rPr lang="en-GB" smtClean="0"/>
              <a:t>‹#›</a:t>
            </a:fld>
            <a:endParaRPr lang="en-GB" dirty="0"/>
          </a:p>
        </p:txBody>
      </p:sp>
    </p:spTree>
    <p:extLst>
      <p:ext uri="{BB962C8B-B14F-4D97-AF65-F5344CB8AC3E}">
        <p14:creationId xmlns:p14="http://schemas.microsoft.com/office/powerpoint/2010/main" val="23132001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B88399-E2B2-FF42-8DDC-94E1882A399B}" type="datetimeFigureOut">
              <a:rPr lang="en-US" smtClean="0"/>
              <a:t>8/5/2021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6B1A4A-05A4-144C-B47C-9948F77F069C}" type="slidenum">
              <a:rPr lang="en-US" smtClean="0"/>
              <a:t>‹#›</a:t>
            </a:fld>
            <a:endParaRPr lang="en-US" dirty="0"/>
          </a:p>
        </p:txBody>
      </p:sp>
    </p:spTree>
    <p:extLst>
      <p:ext uri="{BB962C8B-B14F-4D97-AF65-F5344CB8AC3E}">
        <p14:creationId xmlns:p14="http://schemas.microsoft.com/office/powerpoint/2010/main" val="1700620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6B1A4A-05A4-144C-B47C-9948F77F069C}" type="slidenum">
              <a:rPr lang="en-US" smtClean="0"/>
              <a:t>1</a:t>
            </a:fld>
            <a:endParaRPr lang="en-US" dirty="0"/>
          </a:p>
        </p:txBody>
      </p:sp>
    </p:spTree>
    <p:extLst>
      <p:ext uri="{BB962C8B-B14F-4D97-AF65-F5344CB8AC3E}">
        <p14:creationId xmlns:p14="http://schemas.microsoft.com/office/powerpoint/2010/main" val="180501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Comfort</a:t>
            </a:r>
          </a:p>
          <a:p>
            <a:r>
              <a:rPr lang="en-GB" dirty="0"/>
              <a:t>Human Development can be divided into four main areas, known as PIES (Physical, Intellectual, Emotional and Social). </a:t>
            </a:r>
          </a:p>
          <a:p>
            <a:r>
              <a:rPr lang="en-GB" dirty="0"/>
              <a:t>This PowerPoint would be discussing these areas of later adulthood (65+). Integrity vs Despair(Wisdom).  Using Erickson’s psychosocial theory in relation to health and social care,  to describe, explain, predict and control human behaviours that may occur within the late adulthood stage. </a:t>
            </a:r>
          </a:p>
          <a:p>
            <a:endParaRPr lang="en-US" dirty="0"/>
          </a:p>
        </p:txBody>
      </p:sp>
      <p:sp>
        <p:nvSpPr>
          <p:cNvPr id="4" name="Slide Number Placeholder 3"/>
          <p:cNvSpPr>
            <a:spLocks noGrp="1"/>
          </p:cNvSpPr>
          <p:nvPr>
            <p:ph type="sldNum" sz="quarter" idx="5"/>
          </p:nvPr>
        </p:nvSpPr>
        <p:spPr/>
        <p:txBody>
          <a:bodyPr/>
          <a:lstStyle/>
          <a:p>
            <a:fld id="{E96B1A4A-05A4-144C-B47C-9948F77F069C}" type="slidenum">
              <a:rPr lang="en-US" smtClean="0"/>
              <a:t>2</a:t>
            </a:fld>
            <a:endParaRPr lang="en-US" dirty="0"/>
          </a:p>
        </p:txBody>
      </p:sp>
    </p:spTree>
    <p:extLst>
      <p:ext uri="{BB962C8B-B14F-4D97-AF65-F5344CB8AC3E}">
        <p14:creationId xmlns:p14="http://schemas.microsoft.com/office/powerpoint/2010/main" val="3876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Comfort: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lifespan development of individuals is a synthesis of biological and psychosocial perspective changes funded in 1994 by Stockholm university and some lectures.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six stages developed are infancy, childhood, adolescence, early adulthood, middle age and late adulthood reflecting on these stages their biological, cognitive and psychosocial changes that occur during a person’s life.</a:t>
            </a:r>
          </a:p>
          <a:p>
            <a:endParaRPr lang="en-US" dirty="0"/>
          </a:p>
        </p:txBody>
      </p:sp>
      <p:sp>
        <p:nvSpPr>
          <p:cNvPr id="4" name="Slide Number Placeholder 3"/>
          <p:cNvSpPr>
            <a:spLocks noGrp="1"/>
          </p:cNvSpPr>
          <p:nvPr>
            <p:ph type="sldNum" sz="quarter" idx="5"/>
          </p:nvPr>
        </p:nvSpPr>
        <p:spPr/>
        <p:txBody>
          <a:bodyPr/>
          <a:lstStyle/>
          <a:p>
            <a:fld id="{E96B1A4A-05A4-144C-B47C-9948F77F069C}" type="slidenum">
              <a:rPr lang="en-US" smtClean="0"/>
              <a:t>3</a:t>
            </a:fld>
            <a:endParaRPr lang="en-US"/>
          </a:p>
        </p:txBody>
      </p:sp>
    </p:spTree>
    <p:extLst>
      <p:ext uri="{BB962C8B-B14F-4D97-AF65-F5344CB8AC3E}">
        <p14:creationId xmlns:p14="http://schemas.microsoft.com/office/powerpoint/2010/main" val="1509249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Comfort: </a:t>
            </a:r>
            <a:r>
              <a:rPr lang="en-GB" dirty="0"/>
              <a:t>Some physical changes that naturally occur at old age are, </a:t>
            </a:r>
          </a:p>
          <a:p>
            <a:r>
              <a:rPr lang="en-GB" dirty="0"/>
              <a:t>Loss of elasticity that occurs due to the reduction of collagen in the skin, loss of muscle cells, brittle bones due to a reduction of vitamins and much more.  Due to this elders may be “slowed down” be in need of wheelchairs, walkers or canes, specific dietary needs and have broken or unhealed bones”. In Erickson's book, ‘the life cycle completed’ he describes the late adulthood stage as fragile communities at best. </a:t>
            </a:r>
          </a:p>
          <a:p>
            <a:r>
              <a:rPr lang="en-GB" dirty="0"/>
              <a:t>Therefore, how does learning and acknowledging this relate to health and social care. </a:t>
            </a:r>
          </a:p>
          <a:p>
            <a:r>
              <a:rPr lang="en-GB" dirty="0"/>
              <a:t>Knowing these natural changes make adults fragile we can better ourselves in how to care of those 65 years and above and make sense of their behaviour. For example, Erickson mentions in his book that health care advisors can “promote exercise, to maintain health and mobility”.p95 ;make wheelchairs readily available, assessing the need for glasses, hearing aids and prepare soft foods that are accommodating to the dietary needs. </a:t>
            </a:r>
          </a:p>
          <a:p>
            <a:r>
              <a:rPr lang="en-GB" dirty="0"/>
              <a:t>Furthermore, it can help to prepare the right environment for their safety down to the smallest things. Erickson wrote and I quote “I am persuaded that if retired elders could have regular if not daily massage, it would be amazingly beneficial, refreshing and relaxing”. (Erickson, 1997, pp. 95-97)</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6B1A4A-05A4-144C-B47C-9948F77F069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87470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kumimoji="0" lang="en-GB" sz="1050" b="1" i="0" u="none" strike="noStrike" kern="1200" cap="none" spc="0" normalizeH="0" baseline="0" noProof="0" dirty="0">
                <a:ln>
                  <a:noFill/>
                </a:ln>
                <a:solidFill>
                  <a:prstClr val="black"/>
                </a:solidFill>
                <a:effectLst/>
                <a:uLnTx/>
                <a:uFillTx/>
                <a:latin typeface="Myriad Pro"/>
                <a:ea typeface="+mn-ea"/>
                <a:cs typeface="+mn-cs"/>
              </a:rPr>
              <a:t>Augustine</a:t>
            </a:r>
            <a:endParaRPr lang="en-US" sz="1050" b="1" dirty="0">
              <a:latin typeface="Arial"/>
              <a:cs typeface="Arial"/>
            </a:endParaRPr>
          </a:p>
          <a:p>
            <a:pPr marL="171450" indent="-171450">
              <a:buFontTx/>
              <a:buChar char="-"/>
            </a:pPr>
            <a:r>
              <a:rPr lang="en-US" sz="1050" dirty="0">
                <a:latin typeface="Arial"/>
                <a:cs typeface="Arial"/>
              </a:rPr>
              <a:t>According to Berk (2007) </a:t>
            </a:r>
            <a:r>
              <a:rPr lang="en-US" sz="1200" dirty="0">
                <a:latin typeface="Arial"/>
                <a:cs typeface="Arial"/>
              </a:rPr>
              <a:t>It becomes difficult for older person to multi-task Due to decline in cognitive development.</a:t>
            </a:r>
          </a:p>
          <a:p>
            <a:pPr marL="171450" indent="-171450">
              <a:buFontTx/>
              <a:buChar char="-"/>
            </a:pPr>
            <a:r>
              <a:rPr lang="en-US" sz="1200" dirty="0">
                <a:latin typeface="Arial"/>
                <a:cs typeface="Arial"/>
              </a:rPr>
              <a:t>There is a decrease of the 5 senses and short-term memory difficulties. </a:t>
            </a:r>
          </a:p>
          <a:p>
            <a:pPr marL="171450" indent="-171450">
              <a:buFontTx/>
              <a:buChar char="-"/>
            </a:pPr>
            <a:r>
              <a:rPr lang="en-US" sz="1200" dirty="0">
                <a:latin typeface="Arial"/>
                <a:cs typeface="Arial"/>
              </a:rPr>
              <a:t>Development of neurological diseases, such as Dementia and Alzheimer’s disease which impact on cognitive functions. </a:t>
            </a:r>
          </a:p>
          <a:p>
            <a:pPr marL="171450" indent="-171450">
              <a:buFontTx/>
              <a:buChar char="-"/>
            </a:pPr>
            <a:r>
              <a:rPr lang="en-US" sz="1200" dirty="0">
                <a:latin typeface="Arial"/>
                <a:cs typeface="Arial"/>
              </a:rPr>
              <a:t>The Alzheimer's Society  (2021) reports that in the UK there are 800,000 with dementia. </a:t>
            </a:r>
          </a:p>
          <a:p>
            <a:pPr marL="0" indent="0">
              <a:buNone/>
            </a:pPr>
            <a:r>
              <a:rPr lang="en-US" dirty="0">
                <a:latin typeface="Arial"/>
                <a:cs typeface="Arial"/>
              </a:rPr>
              <a:t>- Decline of working memory, difficulties in recalling information. </a:t>
            </a:r>
          </a:p>
          <a:p>
            <a:r>
              <a:rPr lang="en-US" sz="800" dirty="0">
                <a:latin typeface="Arial"/>
                <a:cs typeface="Arial"/>
              </a:rPr>
              <a:t>Long-term memory: -An older person remembers events, names stored. </a:t>
            </a:r>
          </a:p>
          <a:p>
            <a:pPr marL="0" indent="0">
              <a:buNone/>
            </a:pPr>
            <a:endParaRPr lang="en-US" sz="2000" dirty="0">
              <a:latin typeface="Arial"/>
              <a:cs typeface="Arial"/>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F09AED4-8B1E-40FD-8E70-726F5FA60E21}"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5291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Augustine</a:t>
            </a:r>
          </a:p>
          <a:p>
            <a:r>
              <a:rPr lang="en-GB" dirty="0"/>
              <a:t>At the age of 60s onward, adult psychological development begins to change. Older adults retain the ability to reflect on the past (Berk, 2007).</a:t>
            </a:r>
          </a:p>
          <a:p>
            <a:endParaRPr lang="en-GB" dirty="0"/>
          </a:p>
          <a:p>
            <a:r>
              <a:rPr lang="en-GB" dirty="0"/>
              <a:t>Working memory.</a:t>
            </a:r>
          </a:p>
          <a:p>
            <a:r>
              <a:rPr lang="en-GB" dirty="0"/>
              <a:t>-Temporary information is held for processing.</a:t>
            </a:r>
          </a:p>
          <a:p>
            <a:r>
              <a:rPr lang="en-GB" dirty="0"/>
              <a:t>- It becomes difficult for older person to multi-task</a:t>
            </a:r>
          </a:p>
          <a:p>
            <a:r>
              <a:rPr lang="en-GB" dirty="0"/>
              <a:t>Due to decline in cognitive development.</a:t>
            </a:r>
          </a:p>
          <a:p>
            <a:r>
              <a:rPr lang="en-GB" dirty="0"/>
              <a:t>(Salthouse,1996)</a:t>
            </a:r>
          </a:p>
          <a:p>
            <a:endParaRPr lang="en-GB" dirty="0"/>
          </a:p>
          <a:p>
            <a:r>
              <a:rPr lang="en-GB" dirty="0"/>
              <a:t>Long-term memory.</a:t>
            </a:r>
          </a:p>
          <a:p>
            <a:r>
              <a:rPr lang="en-GB" dirty="0"/>
              <a:t>-An older person remembers events, names stored in Long-term memory all his life if the information is stored More effectively.</a:t>
            </a:r>
          </a:p>
          <a:p>
            <a:r>
              <a:rPr lang="en-GB" dirty="0"/>
              <a:t>-It becomes difficult for older person to multi-task Due to decline in cognitive development.</a:t>
            </a:r>
          </a:p>
          <a:p>
            <a:endParaRPr lang="en-GB" dirty="0"/>
          </a:p>
          <a:p>
            <a:r>
              <a:rPr lang="en-GB" dirty="0"/>
              <a:t>Long-term memory -An older person remembers events, names stored Abnormal loss of cognitive functioning</a:t>
            </a:r>
          </a:p>
          <a:p>
            <a:endParaRPr lang="en-GB" dirty="0"/>
          </a:p>
          <a:p>
            <a:r>
              <a:rPr lang="en-GB" dirty="0"/>
              <a:t>Dementia- Causes emotional problems, difficulty in speaking and decreases in motivation.</a:t>
            </a:r>
          </a:p>
          <a:p>
            <a:endParaRPr lang="en-GB" dirty="0"/>
          </a:p>
          <a:p>
            <a:r>
              <a:rPr lang="en-GB" dirty="0"/>
              <a:t>The longer more people live, the more dementia is becoming common in the population.</a:t>
            </a:r>
          </a:p>
          <a:p>
            <a:r>
              <a:rPr lang="en-GB" dirty="0"/>
              <a:t>Aging and transitioning into late adulthood (old age), may cause some changes in the sensitivity of the senses. This can be difficulty hearing and seeing. According to (Berk, 2007) Older individuals will may eventually find it difficult using memory strategy to recall details </a:t>
            </a:r>
          </a:p>
          <a:p>
            <a:endParaRPr lang="en-GB" dirty="0"/>
          </a:p>
          <a:p>
            <a:r>
              <a:rPr lang="en-GB" dirty="0"/>
              <a:t>The aging process causes changes in the brain which may lead to symptoms of dementia. </a:t>
            </a:r>
          </a:p>
          <a:p>
            <a:r>
              <a:rPr lang="en-GB" dirty="0"/>
              <a:t>Common symptoms of dementia include emotional problems or difficulties with language.</a:t>
            </a:r>
          </a:p>
          <a:p>
            <a:pPr marL="0" indent="0">
              <a:buNone/>
            </a:pPr>
            <a:r>
              <a:rPr lang="en-US" sz="1200" dirty="0">
                <a:latin typeface="Arial"/>
                <a:cs typeface="Calibri"/>
              </a:rPr>
              <a:t>-Older adults find it difficult to visualize things at the </a:t>
            </a:r>
          </a:p>
          <a:p>
            <a:pPr marL="0" indent="0">
              <a:buNone/>
            </a:pPr>
            <a:r>
              <a:rPr lang="en-US" sz="1200" dirty="0">
                <a:latin typeface="Arial"/>
                <a:cs typeface="Calibri"/>
              </a:rPr>
              <a:t>Same time such as driving and monitoring the environment,</a:t>
            </a:r>
          </a:p>
          <a:p>
            <a:pPr marL="0" indent="0">
              <a:buNone/>
            </a:pPr>
            <a:r>
              <a:rPr lang="en-US" sz="1200" dirty="0">
                <a:latin typeface="Arial"/>
                <a:cs typeface="Calibri"/>
              </a:rPr>
              <a:t>because it brings about divided attention (Mcdowd, et al)</a:t>
            </a:r>
          </a:p>
          <a:p>
            <a:pPr marL="0" indent="0">
              <a:buNone/>
            </a:pPr>
            <a:endParaRPr lang="en-US" sz="1200" b="1" dirty="0">
              <a:latin typeface="Arial"/>
              <a:cs typeface="Calibri"/>
            </a:endParaRPr>
          </a:p>
          <a:p>
            <a:pPr marL="0" indent="0">
              <a:buNone/>
            </a:pPr>
            <a:r>
              <a:rPr lang="en-US" sz="1200" b="1" dirty="0">
                <a:latin typeface="Arial"/>
                <a:cs typeface="Calibri"/>
              </a:rPr>
              <a:t>Problem Solving</a:t>
            </a:r>
            <a:r>
              <a:rPr lang="en-US" sz="1200" dirty="0">
                <a:latin typeface="Arial"/>
                <a:cs typeface="Calibri"/>
              </a:rPr>
              <a:t>- It become difficult for older people to</a:t>
            </a:r>
          </a:p>
          <a:p>
            <a:pPr marL="0" indent="0">
              <a:buNone/>
            </a:pPr>
            <a:r>
              <a:rPr lang="en-US" sz="1200" dirty="0">
                <a:latin typeface="Arial"/>
                <a:cs typeface="Calibri"/>
              </a:rPr>
              <a:t>Solve problem more quickly.</a:t>
            </a:r>
          </a:p>
          <a:p>
            <a:pPr marL="0" indent="0">
              <a:buNone/>
            </a:pPr>
            <a:r>
              <a:rPr lang="en-US" sz="1200" dirty="0">
                <a:latin typeface="Arial"/>
                <a:cs typeface="Calibri"/>
              </a:rPr>
              <a:t>-They rely on information from friends and family to deal with issues (Strough et al 2003)</a:t>
            </a:r>
          </a:p>
          <a:p>
            <a:endParaRPr lang="en-GB" dirty="0"/>
          </a:p>
          <a:p>
            <a:endParaRPr lang="en-GB" dirty="0"/>
          </a:p>
        </p:txBody>
      </p:sp>
      <p:sp>
        <p:nvSpPr>
          <p:cNvPr id="4" name="Slide Number Placeholder 3"/>
          <p:cNvSpPr>
            <a:spLocks noGrp="1"/>
          </p:cNvSpPr>
          <p:nvPr>
            <p:ph type="sldNum" sz="quarter" idx="5"/>
          </p:nvPr>
        </p:nvSpPr>
        <p:spPr/>
        <p:txBody>
          <a:bodyPr/>
          <a:lstStyle/>
          <a:p>
            <a:fld id="{E96B1A4A-05A4-144C-B47C-9948F77F069C}" type="slidenum">
              <a:rPr lang="en-US" smtClean="0"/>
              <a:t>6</a:t>
            </a:fld>
            <a:endParaRPr lang="en-US" dirty="0"/>
          </a:p>
        </p:txBody>
      </p:sp>
    </p:spTree>
    <p:extLst>
      <p:ext uri="{BB962C8B-B14F-4D97-AF65-F5344CB8AC3E}">
        <p14:creationId xmlns:p14="http://schemas.microsoft.com/office/powerpoint/2010/main" val="742349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Aramide: </a:t>
            </a:r>
          </a:p>
          <a:p>
            <a:endParaRPr lang="en-GB" dirty="0"/>
          </a:p>
          <a:p>
            <a:r>
              <a:rPr lang="en-GB" dirty="0"/>
              <a:t>Emotional changes that may happen during late adulthood is feeling unhappy or regretful about the life you have lived.</a:t>
            </a:r>
          </a:p>
          <a:p>
            <a:r>
              <a:rPr lang="en-GB" dirty="0"/>
              <a:t>“Late adulthood” is another term for “old age”</a:t>
            </a:r>
          </a:p>
          <a:p>
            <a:r>
              <a:rPr lang="en-GB" dirty="0"/>
              <a:t>Another emotional change that may happen is feeling frustrated because of the stereotype formed against older people. Feeling grief because of loss of partner, family members, friends. </a:t>
            </a:r>
          </a:p>
          <a:p>
            <a:r>
              <a:rPr lang="en-GB" dirty="0"/>
              <a:t>Loss of independency because of ageism. </a:t>
            </a:r>
          </a:p>
          <a:p>
            <a:endParaRPr lang="en-GB" sz="1200" b="1" dirty="0"/>
          </a:p>
          <a:p>
            <a:r>
              <a:rPr lang="en-GB" sz="1200" b="1" dirty="0"/>
              <a:t>Aramide: </a:t>
            </a:r>
            <a:r>
              <a:rPr lang="en-GB" sz="1200" dirty="0"/>
              <a:t>However, when people begin to enter the “old age” in their sixties and beyond, the ageing process may then lead to changes physically, cognitively, and social needs, this is when life begins to come to its final stages known as late adulthood. </a:t>
            </a:r>
          </a:p>
          <a:p>
            <a:endParaRPr lang="en-GB" dirty="0"/>
          </a:p>
          <a:p>
            <a:endParaRPr lang="en-GB" dirty="0"/>
          </a:p>
          <a:p>
            <a:r>
              <a:rPr lang="en-GB" b="1" dirty="0"/>
              <a:t>Aramide: Retirement. </a:t>
            </a:r>
            <a:r>
              <a:rPr lang="en-GB" b="0" dirty="0"/>
              <a:t>More time for social activities. Social changes are caused by the loss of spouse and other significant others.</a:t>
            </a:r>
            <a:r>
              <a:rPr lang="en-GB" b="1" dirty="0"/>
              <a:t> </a:t>
            </a:r>
          </a:p>
        </p:txBody>
      </p:sp>
      <p:sp>
        <p:nvSpPr>
          <p:cNvPr id="4" name="Slide Number Placeholder 3"/>
          <p:cNvSpPr>
            <a:spLocks noGrp="1"/>
          </p:cNvSpPr>
          <p:nvPr>
            <p:ph type="sldNum" sz="quarter" idx="5"/>
          </p:nvPr>
        </p:nvSpPr>
        <p:spPr/>
        <p:txBody>
          <a:bodyPr/>
          <a:lstStyle/>
          <a:p>
            <a:fld id="{2C8054FB-30CE-441C-AC7A-DF37FF6A5729}" type="slidenum">
              <a:rPr lang="en-GB" smtClean="0"/>
              <a:t>7</a:t>
            </a:fld>
            <a:endParaRPr lang="en-GB" dirty="0"/>
          </a:p>
        </p:txBody>
      </p:sp>
    </p:spTree>
    <p:extLst>
      <p:ext uri="{BB962C8B-B14F-4D97-AF65-F5344CB8AC3E}">
        <p14:creationId xmlns:p14="http://schemas.microsoft.com/office/powerpoint/2010/main" val="1613563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Comfort: </a:t>
            </a:r>
            <a:r>
              <a:rPr lang="en-GB" dirty="0"/>
              <a:t>Erickson’s psychosocial theory is a development of Freuds psychosexual theory. Freuds psychosexual theory ends at adolescence whilst Erickson’s expands his theory to the late ages of adulthood. Hence, my choice of theory to analyse the physical changes that occur at the late adulthood stage. </a:t>
            </a:r>
          </a:p>
          <a:p>
            <a:pPr>
              <a:lnSpc>
                <a:spcPct val="90000"/>
              </a:lnSpc>
            </a:pPr>
            <a:endParaRPr lang="en-GB" sz="1200" dirty="0">
              <a:latin typeface="Arial" panose="020B0604020202020204" pitchFamily="34" charset="0"/>
              <a:cs typeface="Arial" panose="020B0604020202020204" pitchFamily="34" charset="0"/>
            </a:endParaRPr>
          </a:p>
          <a:p>
            <a:pPr>
              <a:lnSpc>
                <a:spcPct val="90000"/>
              </a:lnSpc>
            </a:pPr>
            <a:r>
              <a:rPr lang="en-GB" sz="1200" dirty="0">
                <a:latin typeface="Arial" panose="020B0604020202020204" pitchFamily="34" charset="0"/>
                <a:cs typeface="Arial" panose="020B0604020202020204" pitchFamily="34" charset="0"/>
              </a:rPr>
              <a:t>According to Erikson’s theory each stage is dominated by two main opposite tendencies, a negative and a positive tendency. For instance, in late adulthood the two forces are INTEGRITY (positive) and Despair (negative) </a:t>
            </a:r>
          </a:p>
          <a:p>
            <a:pPr>
              <a:lnSpc>
                <a:spcPct val="90000"/>
              </a:lnSpc>
            </a:pPr>
            <a:r>
              <a:rPr lang="en-GB" sz="1200" dirty="0">
                <a:latin typeface="Arial" panose="020B0604020202020204" pitchFamily="34" charset="0"/>
                <a:cs typeface="Arial" panose="020B0604020202020204" pitchFamily="34" charset="0"/>
              </a:rPr>
              <a:t>According to Erick Erickson Ego integrity vs despair is the eight and final stage of the Erick Erickson’s stage theory of psychological development. </a:t>
            </a:r>
          </a:p>
          <a:p>
            <a:pPr>
              <a:lnSpc>
                <a:spcPct val="90000"/>
              </a:lnSpc>
            </a:pPr>
            <a:endParaRPr lang="en-GB" sz="1200" dirty="0">
              <a:latin typeface="Arial" panose="020B0604020202020204" pitchFamily="34" charset="0"/>
              <a:cs typeface="Arial" panose="020B0604020202020204" pitchFamily="34" charset="0"/>
            </a:endParaRPr>
          </a:p>
          <a:p>
            <a:pPr>
              <a:lnSpc>
                <a:spcPct val="90000"/>
              </a:lnSpc>
            </a:pPr>
            <a:r>
              <a:rPr lang="en-GB" sz="1200" dirty="0">
                <a:latin typeface="Arial" panose="020B0604020202020204" pitchFamily="34" charset="0"/>
                <a:cs typeface="Arial" panose="020B0604020202020204" pitchFamily="34" charset="0"/>
              </a:rPr>
              <a:t>This stage will likely begin at the age of 65 and ends at death.</a:t>
            </a:r>
          </a:p>
          <a:p>
            <a:pPr>
              <a:lnSpc>
                <a:spcPct val="90000"/>
              </a:lnSpc>
            </a:pPr>
            <a:endParaRPr lang="en-GB" sz="1200" dirty="0">
              <a:latin typeface="Arial" panose="020B0604020202020204" pitchFamily="34" charset="0"/>
              <a:cs typeface="Arial" panose="020B0604020202020204" pitchFamily="34" charset="0"/>
            </a:endParaRPr>
          </a:p>
          <a:p>
            <a:pPr>
              <a:lnSpc>
                <a:spcPct val="90000"/>
              </a:lnSpc>
            </a:pPr>
            <a:r>
              <a:rPr lang="en-GB" sz="1200" dirty="0">
                <a:latin typeface="Arial" panose="020B0604020202020204" pitchFamily="34" charset="0"/>
                <a:cs typeface="Arial" panose="020B0604020202020204" pitchFamily="34" charset="0"/>
              </a:rPr>
              <a:t>Erickson theory believes that during this time, individuals tend to contemplate their accomplishment and may develop a sense of self criticism. This is the stage where individual start to look back at the lives they have lived. Reflection during this stage contributes whether an individual is happy about leading a successful live or not. Individuals who feel like they have not achieved their goals may develop feeling bitter and unhappy.</a:t>
            </a:r>
          </a:p>
          <a:p>
            <a:endParaRPr lang="en-GB" dirty="0"/>
          </a:p>
        </p:txBody>
      </p:sp>
      <p:sp>
        <p:nvSpPr>
          <p:cNvPr id="4" name="Slide Number Placeholder 3"/>
          <p:cNvSpPr>
            <a:spLocks noGrp="1"/>
          </p:cNvSpPr>
          <p:nvPr>
            <p:ph type="sldNum" sz="quarter" idx="5"/>
          </p:nvPr>
        </p:nvSpPr>
        <p:spPr/>
        <p:txBody>
          <a:bodyPr/>
          <a:lstStyle/>
          <a:p>
            <a:fld id="{E96B1A4A-05A4-144C-B47C-9948F77F069C}" type="slidenum">
              <a:rPr lang="en-US" smtClean="0"/>
              <a:t>8</a:t>
            </a:fld>
            <a:endParaRPr lang="en-US" dirty="0"/>
          </a:p>
        </p:txBody>
      </p:sp>
    </p:spTree>
    <p:extLst>
      <p:ext uri="{BB962C8B-B14F-4D97-AF65-F5344CB8AC3E}">
        <p14:creationId xmlns:p14="http://schemas.microsoft.com/office/powerpoint/2010/main" val="627261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Kawther: </a:t>
            </a:r>
            <a:r>
              <a:rPr lang="en-GB" dirty="0"/>
              <a:t>According to Erickson,  the psychosocial crisis that occurs in the later adulthood stage is that of either integrity or despair. In this stage late adults will reflect on their life and feel a sense of either satisfaction or regret. </a:t>
            </a:r>
          </a:p>
          <a:p>
            <a:r>
              <a:rPr lang="en-GB" dirty="0"/>
              <a:t>This is triggered by factors such as retirement, loss of spouse, onset of terminal illness and loss of friends. (McLeod, 2018)</a:t>
            </a:r>
          </a:p>
          <a:p>
            <a:r>
              <a:rPr lang="en-GB" dirty="0"/>
              <a:t>The main attributes  that describe integrity </a:t>
            </a:r>
            <a:r>
              <a:rPr lang="en-GB" dirty="0">
                <a:solidFill>
                  <a:srgbClr val="FF0000"/>
                </a:solidFill>
              </a:rPr>
              <a:t>are satisfaction.</a:t>
            </a:r>
          </a:p>
          <a:p>
            <a:r>
              <a:rPr lang="en-US" dirty="0"/>
              <a:t>The key attributes to despair are depression, bitterness, regret, hopelessness and feelings of unproductiveness </a:t>
            </a:r>
            <a:r>
              <a:rPr lang="sw-KE" dirty="0"/>
              <a:t>(Mcleod, 2018</a:t>
            </a:r>
            <a:r>
              <a:rPr lang="en-US" dirty="0"/>
              <a:t>)</a:t>
            </a:r>
          </a:p>
          <a:p>
            <a:r>
              <a:rPr lang="en-GB" dirty="0"/>
              <a:t>Health care providers ought to assist late adults to find satisfaction in their life and stop them becoming bitter to find peace and fulfilment.</a:t>
            </a:r>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E96B1A4A-05A4-144C-B47C-9948F77F069C}" type="slidenum">
              <a:rPr lang="en-US" smtClean="0"/>
              <a:t>9</a:t>
            </a:fld>
            <a:endParaRPr lang="en-US" dirty="0"/>
          </a:p>
        </p:txBody>
      </p:sp>
    </p:spTree>
    <p:extLst>
      <p:ext uri="{BB962C8B-B14F-4D97-AF65-F5344CB8AC3E}">
        <p14:creationId xmlns:p14="http://schemas.microsoft.com/office/powerpoint/2010/main" val="75358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err="1"/>
              <a:t>Kawther</a:t>
            </a:r>
            <a:r>
              <a:rPr lang="en-GB" dirty="0"/>
              <a:t>:</a:t>
            </a:r>
          </a:p>
          <a:p>
            <a:r>
              <a:rPr lang="en-GB" dirty="0"/>
              <a:t>This stage is critical in one’s life as it might be a turning point in his/her life regarding social, emotional , and mental status. At this stage, one discovers whether he/she is leading a successful life. In other words, it is meant for reviewing one’s accomplishment throughout life. </a:t>
            </a:r>
          </a:p>
          <a:p>
            <a:r>
              <a:rPr lang="en-GB" dirty="0"/>
              <a:t>On the other hand, if an individual has a sense of regret and that his/her life has been wasted and developed a sense of despair and hopelessness, he/she might reach a point where they no longer care about life, become isolated, avoid interaction with the community, and might eventually become paranoid. This is also known as “Disdain” (Hearn, et al., 2012). </a:t>
            </a:r>
          </a:p>
          <a:p>
            <a:endParaRPr lang="en-US" dirty="0"/>
          </a:p>
        </p:txBody>
      </p:sp>
      <p:sp>
        <p:nvSpPr>
          <p:cNvPr id="4" name="Slide Number Placeholder 3"/>
          <p:cNvSpPr>
            <a:spLocks noGrp="1"/>
          </p:cNvSpPr>
          <p:nvPr>
            <p:ph type="sldNum" sz="quarter" idx="5"/>
          </p:nvPr>
        </p:nvSpPr>
        <p:spPr/>
        <p:txBody>
          <a:bodyPr/>
          <a:lstStyle/>
          <a:p>
            <a:fld id="{E96B1A4A-05A4-144C-B47C-9948F77F069C}" type="slidenum">
              <a:rPr lang="en-US" smtClean="0"/>
              <a:t>10</a:t>
            </a:fld>
            <a:endParaRPr lang="en-US"/>
          </a:p>
        </p:txBody>
      </p:sp>
    </p:spTree>
    <p:extLst>
      <p:ext uri="{BB962C8B-B14F-4D97-AF65-F5344CB8AC3E}">
        <p14:creationId xmlns:p14="http://schemas.microsoft.com/office/powerpoint/2010/main" val="2978555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Augustine</a:t>
            </a:r>
          </a:p>
          <a:p>
            <a:endParaRPr lang="en-US" dirty="0"/>
          </a:p>
          <a:p>
            <a:r>
              <a:rPr lang="en-US" dirty="0"/>
              <a:t>According to Erikson: </a:t>
            </a:r>
          </a:p>
          <a:p>
            <a:r>
              <a:rPr lang="en-US" dirty="0"/>
              <a:t>Benefit of integrity is wisdom, </a:t>
            </a:r>
          </a:p>
          <a:p>
            <a:r>
              <a:rPr lang="en-US" dirty="0"/>
              <a:t>Peace and fulfillment. </a:t>
            </a:r>
          </a:p>
          <a:p>
            <a:r>
              <a:rPr lang="en-US" dirty="0"/>
              <a:t>Ego integrity. </a:t>
            </a:r>
          </a:p>
          <a:p>
            <a:endParaRPr lang="en-US" dirty="0"/>
          </a:p>
          <a:p>
            <a:r>
              <a:rPr lang="en-US" dirty="0"/>
              <a:t>When integrity is  not achieved and there is despair, this will lead to depression, lack of self-esteem, dissatisfaction and regret. </a:t>
            </a:r>
          </a:p>
          <a:p>
            <a:endParaRPr lang="en-US" sz="1200" dirty="0"/>
          </a:p>
          <a:p>
            <a:r>
              <a:rPr lang="en-US" sz="1200" dirty="0"/>
              <a:t>On the other hand, if an individual has a sense of regret and that his/her life has been wasted and developed a sense of despair and hopelessness, he/she might reach a point where they no longer care about life, become isolated, avoid interaction with the community, and might eventually become paranoid. This is also known as </a:t>
            </a:r>
            <a:r>
              <a:rPr lang="en-US" sz="1200" b="1" dirty="0">
                <a:solidFill>
                  <a:srgbClr val="C00000"/>
                </a:solidFill>
              </a:rPr>
              <a:t>“Disdain”</a:t>
            </a:r>
          </a:p>
          <a:p>
            <a:pPr algn="r"/>
            <a:r>
              <a:rPr lang="en-US" dirty="0"/>
              <a:t>(Hearn, et al., 2012)</a:t>
            </a:r>
          </a:p>
          <a:p>
            <a:endParaRPr lang="en-US" dirty="0"/>
          </a:p>
        </p:txBody>
      </p:sp>
      <p:sp>
        <p:nvSpPr>
          <p:cNvPr id="4" name="Slide Number Placeholder 3"/>
          <p:cNvSpPr>
            <a:spLocks noGrp="1"/>
          </p:cNvSpPr>
          <p:nvPr>
            <p:ph type="sldNum" sz="quarter" idx="5"/>
          </p:nvPr>
        </p:nvSpPr>
        <p:spPr/>
        <p:txBody>
          <a:bodyPr/>
          <a:lstStyle/>
          <a:p>
            <a:fld id="{DF09AED4-8B1E-40FD-8E70-726F5FA60E21}" type="slidenum">
              <a:rPr lang="en-US"/>
              <a:t>11</a:t>
            </a:fld>
            <a:endParaRPr lang="en-US" dirty="0"/>
          </a:p>
        </p:txBody>
      </p:sp>
    </p:spTree>
    <p:extLst>
      <p:ext uri="{BB962C8B-B14F-4D97-AF65-F5344CB8AC3E}">
        <p14:creationId xmlns:p14="http://schemas.microsoft.com/office/powerpoint/2010/main" val="10656233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Aramide</a:t>
            </a:r>
          </a:p>
          <a:p>
            <a:r>
              <a:rPr lang="en-GB" dirty="0"/>
              <a:t>Among all the theories for example, Piaget’s theory of cognitive development and that of Freud’s psychosexual theory of development, Eric Erikson is the only theorist that expanded his theory of psychosocial to the late adulthood (65+). This is the reason why we chose Erikson to discuss the later adulthood in relation to healthcare.</a:t>
            </a:r>
          </a:p>
          <a:p>
            <a:r>
              <a:rPr lang="en-GB" dirty="0"/>
              <a:t>Furthermore, Cherry (2021) quoted that “Erikson’s theory differed from many others because it addressed development throughout the entire lifespan, including old age”.</a:t>
            </a:r>
          </a:p>
        </p:txBody>
      </p:sp>
      <p:sp>
        <p:nvSpPr>
          <p:cNvPr id="4" name="Slide Number Placeholder 3"/>
          <p:cNvSpPr>
            <a:spLocks noGrp="1"/>
          </p:cNvSpPr>
          <p:nvPr>
            <p:ph type="sldNum" sz="quarter" idx="5"/>
          </p:nvPr>
        </p:nvSpPr>
        <p:spPr/>
        <p:txBody>
          <a:bodyPr/>
          <a:lstStyle/>
          <a:p>
            <a:fld id="{E96B1A4A-05A4-144C-B47C-9948F77F069C}" type="slidenum">
              <a:rPr lang="en-US" smtClean="0"/>
              <a:t>12</a:t>
            </a:fld>
            <a:endParaRPr lang="en-US" dirty="0"/>
          </a:p>
        </p:txBody>
      </p:sp>
    </p:spTree>
    <p:extLst>
      <p:ext uri="{BB962C8B-B14F-4D97-AF65-F5344CB8AC3E}">
        <p14:creationId xmlns:p14="http://schemas.microsoft.com/office/powerpoint/2010/main" val="252067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Kawther</a:t>
            </a:r>
          </a:p>
          <a:p>
            <a:r>
              <a:rPr lang="en-GB" dirty="0"/>
              <a:t>In healthcare practice, Eric Erikson’s psychosocial theory can be used to assist in developing a comprehensive and holistic plan of care for the elderly. </a:t>
            </a:r>
          </a:p>
          <a:p>
            <a:r>
              <a:rPr lang="en-GB" dirty="0"/>
              <a:t>It is critical for carers to understand Erikson’s Psychosocial theory in order to respond appropriately to their patients. For example, nurses can gather information about their patients by using Erikson’s theory and provide patient centred care (Emfondren, 2011). Those service users  who will not solve the conflict between integrity and despair, will require support. </a:t>
            </a:r>
          </a:p>
        </p:txBody>
      </p:sp>
      <p:sp>
        <p:nvSpPr>
          <p:cNvPr id="4" name="Slide Number Placeholder 3"/>
          <p:cNvSpPr>
            <a:spLocks noGrp="1"/>
          </p:cNvSpPr>
          <p:nvPr>
            <p:ph type="sldNum" sz="quarter" idx="5"/>
          </p:nvPr>
        </p:nvSpPr>
        <p:spPr/>
        <p:txBody>
          <a:bodyPr/>
          <a:lstStyle/>
          <a:p>
            <a:fld id="{E96B1A4A-05A4-144C-B47C-9948F77F069C}" type="slidenum">
              <a:rPr lang="en-US" smtClean="0"/>
              <a:t>13</a:t>
            </a:fld>
            <a:endParaRPr lang="en-US" dirty="0"/>
          </a:p>
        </p:txBody>
      </p:sp>
    </p:spTree>
    <p:extLst>
      <p:ext uri="{BB962C8B-B14F-4D97-AF65-F5344CB8AC3E}">
        <p14:creationId xmlns:p14="http://schemas.microsoft.com/office/powerpoint/2010/main" val="1082626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Kawther</a:t>
            </a:r>
          </a:p>
          <a:p>
            <a:endParaRPr lang="en-GB" b="1" dirty="0"/>
          </a:p>
          <a:p>
            <a:r>
              <a:rPr lang="en-GB" b="1" dirty="0"/>
              <a:t>Conclusion</a:t>
            </a:r>
          </a:p>
          <a:p>
            <a:r>
              <a:rPr lang="en-GB" dirty="0"/>
              <a:t> Understanding the four PIES  of 65+ age group gives information to healthcare workers about the traits, behaviours and social settings surrounding them. It allows carers to provide the best possible care available and ensures a smooth-running environment for them.</a:t>
            </a:r>
          </a:p>
          <a:p>
            <a:r>
              <a:rPr lang="en-GB" dirty="0"/>
              <a:t>Thanks for listening.</a:t>
            </a:r>
          </a:p>
          <a:p>
            <a:endParaRPr lang="en-GB" b="1" dirty="0"/>
          </a:p>
        </p:txBody>
      </p:sp>
      <p:sp>
        <p:nvSpPr>
          <p:cNvPr id="4" name="Slide Number Placeholder 3"/>
          <p:cNvSpPr>
            <a:spLocks noGrp="1"/>
          </p:cNvSpPr>
          <p:nvPr>
            <p:ph type="sldNum" sz="quarter" idx="5"/>
          </p:nvPr>
        </p:nvSpPr>
        <p:spPr/>
        <p:txBody>
          <a:bodyPr/>
          <a:lstStyle/>
          <a:p>
            <a:fld id="{E96B1A4A-05A4-144C-B47C-9948F77F069C}" type="slidenum">
              <a:rPr lang="en-US" smtClean="0"/>
              <a:t>14</a:t>
            </a:fld>
            <a:endParaRPr lang="en-US" dirty="0"/>
          </a:p>
        </p:txBody>
      </p:sp>
    </p:spTree>
    <p:extLst>
      <p:ext uri="{BB962C8B-B14F-4D97-AF65-F5344CB8AC3E}">
        <p14:creationId xmlns:p14="http://schemas.microsoft.com/office/powerpoint/2010/main" val="4362001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6B1A4A-05A4-144C-B47C-9948F77F069C}" type="slidenum">
              <a:rPr lang="en-US" smtClean="0"/>
              <a:t>15</a:t>
            </a:fld>
            <a:endParaRPr lang="en-US" dirty="0"/>
          </a:p>
        </p:txBody>
      </p:sp>
    </p:spTree>
    <p:extLst>
      <p:ext uri="{BB962C8B-B14F-4D97-AF65-F5344CB8AC3E}">
        <p14:creationId xmlns:p14="http://schemas.microsoft.com/office/powerpoint/2010/main" val="2189073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05/08/2021</a:t>
            </a:fld>
            <a:endParaRPr lang="en-GB" dirty="0"/>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05/08/2021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05/08/2021</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CD6B3-74A4-4605-B025-0FE4D96E7CF8}"/>
              </a:ext>
            </a:extLst>
          </p:cNvPr>
          <p:cNvSpPr>
            <a:spLocks noGrp="1"/>
          </p:cNvSpPr>
          <p:nvPr>
            <p:ph type="ctrTitle"/>
          </p:nvPr>
        </p:nvSpPr>
        <p:spPr>
          <a:xfrm>
            <a:off x="1523999" y="-1008160"/>
            <a:ext cx="9499135" cy="4372145"/>
          </a:xfrm>
        </p:spPr>
        <p:txBody>
          <a:bodyPr>
            <a:normAutofit/>
          </a:bodyPr>
          <a:lstStyle/>
          <a:p>
            <a:r>
              <a:rPr lang="en-GB" sz="2800" b="1" dirty="0"/>
              <a:t>CertHE SfWP HSC T3GH1</a:t>
            </a:r>
            <a:br>
              <a:rPr lang="en-GB" sz="2800" b="1" dirty="0"/>
            </a:br>
            <a:r>
              <a:rPr lang="en-GB" sz="2800" b="1" dirty="0"/>
              <a:t> </a:t>
            </a:r>
            <a:br>
              <a:rPr lang="en-GB" sz="2800" b="1" dirty="0"/>
            </a:br>
            <a:r>
              <a:rPr lang="en-GB" sz="2800" b="1" u="sng" dirty="0"/>
              <a:t>Assessment Component 1 </a:t>
            </a:r>
            <a:br>
              <a:rPr lang="en-GB" sz="2800" b="1" u="sng" dirty="0"/>
            </a:br>
            <a:r>
              <a:rPr lang="en-GB" sz="2800" b="1" u="sng" dirty="0"/>
              <a:t>Task 1: Group Presentation </a:t>
            </a:r>
          </a:p>
        </p:txBody>
      </p:sp>
      <p:sp>
        <p:nvSpPr>
          <p:cNvPr id="3" name="Subtitle 2">
            <a:extLst>
              <a:ext uri="{FF2B5EF4-FFF2-40B4-BE49-F238E27FC236}">
                <a16:creationId xmlns:a16="http://schemas.microsoft.com/office/drawing/2014/main" id="{FD60BA1D-EA82-46A7-9E3A-791399CCA3A4}"/>
              </a:ext>
            </a:extLst>
          </p:cNvPr>
          <p:cNvSpPr>
            <a:spLocks noGrp="1"/>
          </p:cNvSpPr>
          <p:nvPr>
            <p:ph type="subTitle" idx="1"/>
          </p:nvPr>
        </p:nvSpPr>
        <p:spPr>
          <a:xfrm>
            <a:off x="679509" y="2270235"/>
            <a:ext cx="9988492" cy="3762703"/>
          </a:xfrm>
        </p:spPr>
        <p:txBody>
          <a:bodyPr>
            <a:normAutofit/>
          </a:bodyPr>
          <a:lstStyle/>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endParaRPr lang="en-GB" sz="1400" b="1" dirty="0">
              <a:solidFill>
                <a:schemeClr val="bg1"/>
              </a:solidFill>
            </a:endParaRPr>
          </a:p>
          <a:p>
            <a:pPr algn="l"/>
            <a:r>
              <a:rPr lang="en-GB" sz="1600" b="1" dirty="0">
                <a:solidFill>
                  <a:schemeClr val="bg1"/>
                </a:solidFill>
              </a:rPr>
              <a:t>Group: 1</a:t>
            </a:r>
          </a:p>
          <a:p>
            <a:pPr algn="l"/>
            <a:r>
              <a:rPr lang="en-GB" sz="1600" b="1" dirty="0">
                <a:solidFill>
                  <a:schemeClr val="bg1"/>
                </a:solidFill>
              </a:rPr>
              <a:t>Presentation/Submission Date: 05/08/2021 (week 8) </a:t>
            </a:r>
          </a:p>
          <a:p>
            <a:endParaRPr lang="en-GB" dirty="0"/>
          </a:p>
        </p:txBody>
      </p:sp>
      <p:graphicFrame>
        <p:nvGraphicFramePr>
          <p:cNvPr id="4" name="Table 4">
            <a:extLst>
              <a:ext uri="{FF2B5EF4-FFF2-40B4-BE49-F238E27FC236}">
                <a16:creationId xmlns:a16="http://schemas.microsoft.com/office/drawing/2014/main" id="{201DE75E-AAC9-5F42-93D0-8E910E6F2433}"/>
              </a:ext>
            </a:extLst>
          </p:cNvPr>
          <p:cNvGraphicFramePr>
            <a:graphicFrameLocks noGrp="1"/>
          </p:cNvGraphicFramePr>
          <p:nvPr>
            <p:extLst>
              <p:ext uri="{D42A27DB-BD31-4B8C-83A1-F6EECF244321}">
                <p14:modId xmlns:p14="http://schemas.microsoft.com/office/powerpoint/2010/main" val="1280541526"/>
              </p:ext>
            </p:extLst>
          </p:nvPr>
        </p:nvGraphicFramePr>
        <p:xfrm>
          <a:off x="679508" y="2564525"/>
          <a:ext cx="9494506" cy="2490952"/>
        </p:xfrm>
        <a:graphic>
          <a:graphicData uri="http://schemas.openxmlformats.org/drawingml/2006/table">
            <a:tbl>
              <a:tblPr firstRow="1" bandRow="1">
                <a:tableStyleId>{9D7B26C5-4107-4FEC-AEDC-1716B250A1EF}</a:tableStyleId>
              </a:tblPr>
              <a:tblGrid>
                <a:gridCol w="4747253">
                  <a:extLst>
                    <a:ext uri="{9D8B030D-6E8A-4147-A177-3AD203B41FA5}">
                      <a16:colId xmlns:a16="http://schemas.microsoft.com/office/drawing/2014/main" val="3022460398"/>
                    </a:ext>
                  </a:extLst>
                </a:gridCol>
                <a:gridCol w="4747253">
                  <a:extLst>
                    <a:ext uri="{9D8B030D-6E8A-4147-A177-3AD203B41FA5}">
                      <a16:colId xmlns:a16="http://schemas.microsoft.com/office/drawing/2014/main" val="3101991315"/>
                    </a:ext>
                  </a:extLst>
                </a:gridCol>
              </a:tblGrid>
              <a:tr h="516839">
                <a:tc>
                  <a:txBody>
                    <a:bodyPr/>
                    <a:lstStyle/>
                    <a:p>
                      <a:r>
                        <a:rPr lang="en-US" sz="2000" dirty="0">
                          <a:solidFill>
                            <a:schemeClr val="bg1"/>
                          </a:solidFill>
                        </a:rPr>
                        <a:t>STUDENT NAMES: </a:t>
                      </a:r>
                    </a:p>
                  </a:txBody>
                  <a:tcPr/>
                </a:tc>
                <a:tc>
                  <a:txBody>
                    <a:bodyPr/>
                    <a:lstStyle/>
                    <a:p>
                      <a:endParaRPr lang="en-US" sz="2000" dirty="0">
                        <a:solidFill>
                          <a:schemeClr val="bg1"/>
                        </a:solidFill>
                      </a:endParaRPr>
                    </a:p>
                  </a:txBody>
                  <a:tcPr/>
                </a:tc>
                <a:extLst>
                  <a:ext uri="{0D108BD9-81ED-4DB2-BD59-A6C34878D82A}">
                    <a16:rowId xmlns:a16="http://schemas.microsoft.com/office/drawing/2014/main" val="3313222522"/>
                  </a:ext>
                </a:extLst>
              </a:tr>
              <a:tr h="4822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Comfort Bentil-Tumi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2008733</a:t>
                      </a:r>
                    </a:p>
                  </a:txBody>
                  <a:tcPr/>
                </a:tc>
                <a:extLst>
                  <a:ext uri="{0D108BD9-81ED-4DB2-BD59-A6C34878D82A}">
                    <a16:rowId xmlns:a16="http://schemas.microsoft.com/office/drawing/2014/main" val="776504081"/>
                  </a:ext>
                </a:extLst>
              </a:tr>
              <a:tr h="4635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Aramide  Adijat  Ajao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2009073</a:t>
                      </a:r>
                    </a:p>
                  </a:txBody>
                  <a:tcPr/>
                </a:tc>
                <a:extLst>
                  <a:ext uri="{0D108BD9-81ED-4DB2-BD59-A6C34878D82A}">
                    <a16:rowId xmlns:a16="http://schemas.microsoft.com/office/drawing/2014/main" val="81286021"/>
                  </a:ext>
                </a:extLst>
              </a:tr>
              <a:tr h="4941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Augustine  Okoroba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2009076</a:t>
                      </a:r>
                    </a:p>
                  </a:txBody>
                  <a:tcPr/>
                </a:tc>
                <a:extLst>
                  <a:ext uri="{0D108BD9-81ED-4DB2-BD59-A6C34878D82A}">
                    <a16:rowId xmlns:a16="http://schemas.microsoft.com/office/drawing/2014/main" val="2297486343"/>
                  </a:ext>
                </a:extLst>
              </a:tr>
              <a:tr h="5341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Kawther  Chible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rPr>
                        <a:t>2008114</a:t>
                      </a:r>
                    </a:p>
                  </a:txBody>
                  <a:tcPr/>
                </a:tc>
                <a:extLst>
                  <a:ext uri="{0D108BD9-81ED-4DB2-BD59-A6C34878D82A}">
                    <a16:rowId xmlns:a16="http://schemas.microsoft.com/office/drawing/2014/main" val="3127801731"/>
                  </a:ext>
                </a:extLst>
              </a:tr>
            </a:tbl>
          </a:graphicData>
        </a:graphic>
      </p:graphicFrame>
    </p:spTree>
    <p:extLst>
      <p:ext uri="{BB962C8B-B14F-4D97-AF65-F5344CB8AC3E}">
        <p14:creationId xmlns:p14="http://schemas.microsoft.com/office/powerpoint/2010/main" val="1873287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a:xfrm>
            <a:off x="205839" y="382771"/>
            <a:ext cx="11808952" cy="1196381"/>
          </a:xfrm>
        </p:spPr>
        <p:txBody>
          <a:bodyPr>
            <a:normAutofit fontScale="90000"/>
          </a:bodyPr>
          <a:lstStyle/>
          <a:p>
            <a:r>
              <a:rPr lang="en-GB" sz="4000" dirty="0">
                <a:latin typeface="Arial" panose="020B0604020202020204" pitchFamily="34" charset="0"/>
                <a:cs typeface="Arial" panose="020B0604020202020204" pitchFamily="34" charset="0"/>
              </a:rPr>
              <a:t>Introduction</a:t>
            </a:r>
            <a:br>
              <a:rPr lang="en-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     </a:t>
            </a:r>
            <a:br>
              <a:rPr lang="en-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Late Adulthood (65+)</a:t>
            </a:r>
            <a:endParaRPr lang="en-GB" sz="4000" dirty="0"/>
          </a:p>
        </p:txBody>
      </p:sp>
      <p:pic>
        <p:nvPicPr>
          <p:cNvPr id="3" name="Content Placeholder 2">
            <a:extLst>
              <a:ext uri="{FF2B5EF4-FFF2-40B4-BE49-F238E27FC236}">
                <a16:creationId xmlns:a16="http://schemas.microsoft.com/office/drawing/2014/main" id="{65733F4D-8BF5-415F-9185-F7A360BC4BDE}"/>
              </a:ext>
            </a:extLst>
          </p:cNvPr>
          <p:cNvPicPr>
            <a:picLocks noGrp="1" noChangeAspect="1"/>
          </p:cNvPicPr>
          <p:nvPr>
            <p:ph idx="1"/>
          </p:nvPr>
        </p:nvPicPr>
        <p:blipFill>
          <a:blip r:embed="rId3"/>
          <a:stretch>
            <a:fillRect/>
          </a:stretch>
        </p:blipFill>
        <p:spPr>
          <a:xfrm>
            <a:off x="874711" y="1665107"/>
            <a:ext cx="4810121" cy="4810121"/>
          </a:xfrm>
          <a:prstGeom prst="ellipse">
            <a:avLst/>
          </a:prstGeom>
          <a:ln>
            <a:noFill/>
          </a:ln>
          <a:effectLst>
            <a:softEdge rad="112500"/>
          </a:effectLst>
        </p:spPr>
      </p:pic>
      <p:pic>
        <p:nvPicPr>
          <p:cNvPr id="5" name="Picture 4">
            <a:extLst>
              <a:ext uri="{FF2B5EF4-FFF2-40B4-BE49-F238E27FC236}">
                <a16:creationId xmlns:a16="http://schemas.microsoft.com/office/drawing/2014/main" id="{7EABD145-DD0A-4740-921B-3909DC333422}"/>
              </a:ext>
            </a:extLst>
          </p:cNvPr>
          <p:cNvPicPr>
            <a:picLocks noChangeAspect="1"/>
          </p:cNvPicPr>
          <p:nvPr/>
        </p:nvPicPr>
        <p:blipFill>
          <a:blip r:embed="rId4"/>
          <a:stretch>
            <a:fillRect/>
          </a:stretch>
        </p:blipFill>
        <p:spPr>
          <a:xfrm>
            <a:off x="6507165" y="1882077"/>
            <a:ext cx="5151435" cy="4364551"/>
          </a:xfrm>
          <a:prstGeom prst="ellipse">
            <a:avLst/>
          </a:prstGeom>
          <a:ln>
            <a:noFill/>
          </a:ln>
          <a:effectLst>
            <a:softEdge rad="112500"/>
          </a:effectLst>
        </p:spPr>
      </p:pic>
    </p:spTree>
    <p:extLst>
      <p:ext uri="{BB962C8B-B14F-4D97-AF65-F5344CB8AC3E}">
        <p14:creationId xmlns:p14="http://schemas.microsoft.com/office/powerpoint/2010/main" val="37470945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342166-C276-4C5D-AC39-899C84692FD4}"/>
              </a:ext>
            </a:extLst>
          </p:cNvPr>
          <p:cNvSpPr>
            <a:spLocks noGrp="1"/>
          </p:cNvSpPr>
          <p:nvPr>
            <p:ph idx="1"/>
          </p:nvPr>
        </p:nvSpPr>
        <p:spPr>
          <a:xfrm>
            <a:off x="609600" y="893468"/>
            <a:ext cx="10972800" cy="4768296"/>
          </a:xfrm>
        </p:spPr>
        <p:txBody>
          <a:bodyPr>
            <a:normAutofit/>
          </a:bodyPr>
          <a:lstStyle/>
          <a:p>
            <a:r>
              <a:rPr lang="en-GB" sz="2200" dirty="0">
                <a:latin typeface="Arial" panose="020B0604020202020204" pitchFamily="34" charset="0"/>
                <a:cs typeface="Arial" panose="020B0604020202020204" pitchFamily="34" charset="0"/>
              </a:rPr>
              <a:t>What is Life span development?</a:t>
            </a:r>
          </a:p>
          <a:p>
            <a:r>
              <a:rPr lang="en-GB" sz="2200" dirty="0">
                <a:latin typeface="Arial" panose="020B0604020202020204" pitchFamily="34" charset="0"/>
                <a:cs typeface="Arial" panose="020B0604020202020204" pitchFamily="34" charset="0"/>
              </a:rPr>
              <a:t>There are six developmental stages of lifespan development. </a:t>
            </a: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pPr marL="0" indent="0">
              <a:buNone/>
            </a:pPr>
            <a:endParaRPr lang="en-GB"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Within the stages there are 4 developmental parts as stated in the introduction. </a:t>
            </a:r>
          </a:p>
          <a:p>
            <a:endParaRPr lang="en-GB" dirty="0"/>
          </a:p>
        </p:txBody>
      </p:sp>
      <p:pic>
        <p:nvPicPr>
          <p:cNvPr id="17" name="Picture 16">
            <a:extLst>
              <a:ext uri="{FF2B5EF4-FFF2-40B4-BE49-F238E27FC236}">
                <a16:creationId xmlns:a16="http://schemas.microsoft.com/office/drawing/2014/main" id="{E271DB42-7920-1547-A84A-5C9BE0223A17}"/>
              </a:ext>
            </a:extLst>
          </p:cNvPr>
          <p:cNvPicPr>
            <a:picLocks noChangeAspect="1"/>
          </p:cNvPicPr>
          <p:nvPr/>
        </p:nvPicPr>
        <p:blipFill rotWithShape="1">
          <a:blip r:embed="rId3"/>
          <a:srcRect l="17565" r="3790" b="4"/>
          <a:stretch/>
        </p:blipFill>
        <p:spPr>
          <a:xfrm>
            <a:off x="9813291" y="598918"/>
            <a:ext cx="1839595" cy="1368113"/>
          </a:xfrm>
          <a:prstGeom prst="rect">
            <a:avLst/>
          </a:prstGeom>
          <a:ln>
            <a:noFill/>
          </a:ln>
          <a:effectLst>
            <a:softEdge rad="112500"/>
          </a:effectLst>
        </p:spPr>
      </p:pic>
      <p:sp>
        <p:nvSpPr>
          <p:cNvPr id="2" name="Title 1">
            <a:extLst>
              <a:ext uri="{FF2B5EF4-FFF2-40B4-BE49-F238E27FC236}">
                <a16:creationId xmlns:a16="http://schemas.microsoft.com/office/drawing/2014/main" id="{B8402020-40E0-4711-BF16-5DE6D3C1DA55}"/>
              </a:ext>
            </a:extLst>
          </p:cNvPr>
          <p:cNvSpPr>
            <a:spLocks noGrp="1"/>
          </p:cNvSpPr>
          <p:nvPr>
            <p:ph type="title"/>
          </p:nvPr>
        </p:nvSpPr>
        <p:spPr>
          <a:xfrm>
            <a:off x="609600" y="-249532"/>
            <a:ext cx="10972800" cy="1143000"/>
          </a:xfrm>
        </p:spPr>
        <p:txBody>
          <a:bodyPr>
            <a:normAutofit/>
          </a:bodyPr>
          <a:lstStyle/>
          <a:p>
            <a:r>
              <a:rPr lang="en-GB" sz="4000" dirty="0"/>
              <a:t>The Lifespan Development stages</a:t>
            </a:r>
          </a:p>
        </p:txBody>
      </p:sp>
      <p:grpSp>
        <p:nvGrpSpPr>
          <p:cNvPr id="4" name="Group 3">
            <a:extLst>
              <a:ext uri="{FF2B5EF4-FFF2-40B4-BE49-F238E27FC236}">
                <a16:creationId xmlns:a16="http://schemas.microsoft.com/office/drawing/2014/main" id="{1A3A1F1B-659F-2140-805E-5932A57E9E4B}"/>
              </a:ext>
            </a:extLst>
          </p:cNvPr>
          <p:cNvGrpSpPr/>
          <p:nvPr/>
        </p:nvGrpSpPr>
        <p:grpSpPr>
          <a:xfrm>
            <a:off x="169546" y="2168564"/>
            <a:ext cx="11852908" cy="1856169"/>
            <a:chOff x="68580" y="2862282"/>
            <a:chExt cx="11852908" cy="1856169"/>
          </a:xfrm>
        </p:grpSpPr>
        <p:sp>
          <p:nvSpPr>
            <p:cNvPr id="5" name="Arrow: Striped Right 4">
              <a:extLst>
                <a:ext uri="{FF2B5EF4-FFF2-40B4-BE49-F238E27FC236}">
                  <a16:creationId xmlns:a16="http://schemas.microsoft.com/office/drawing/2014/main" id="{190AE69D-63A1-DD4C-B7A4-6D89C7AB7EDA}"/>
                </a:ext>
              </a:extLst>
            </p:cNvPr>
            <p:cNvSpPr/>
            <p:nvPr/>
          </p:nvSpPr>
          <p:spPr>
            <a:xfrm>
              <a:off x="68580" y="3047264"/>
              <a:ext cx="1501141" cy="1651735"/>
            </a:xfrm>
            <a:prstGeom prst="striped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GB"/>
            </a:p>
          </p:txBody>
        </p:sp>
        <p:sp>
          <p:nvSpPr>
            <p:cNvPr id="6" name="Arrow: Striped Right 5">
              <a:extLst>
                <a:ext uri="{FF2B5EF4-FFF2-40B4-BE49-F238E27FC236}">
                  <a16:creationId xmlns:a16="http://schemas.microsoft.com/office/drawing/2014/main" id="{F64BEEAC-BBA6-9D44-9070-AF381905EEC4}"/>
                </a:ext>
              </a:extLst>
            </p:cNvPr>
            <p:cNvSpPr/>
            <p:nvPr/>
          </p:nvSpPr>
          <p:spPr>
            <a:xfrm>
              <a:off x="1811224" y="3047265"/>
              <a:ext cx="1721915" cy="1651736"/>
            </a:xfrm>
            <a:prstGeom prst="stripedRightArrow">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7" name="Arrow: Striped Right 6">
              <a:extLst>
                <a:ext uri="{FF2B5EF4-FFF2-40B4-BE49-F238E27FC236}">
                  <a16:creationId xmlns:a16="http://schemas.microsoft.com/office/drawing/2014/main" id="{4392AA48-B6B0-8E46-93DF-5FA5AB7EF637}"/>
                </a:ext>
              </a:extLst>
            </p:cNvPr>
            <p:cNvSpPr/>
            <p:nvPr/>
          </p:nvSpPr>
          <p:spPr>
            <a:xfrm>
              <a:off x="3822700" y="3047265"/>
              <a:ext cx="1870712" cy="1651736"/>
            </a:xfrm>
            <a:prstGeom prst="stripedRigh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sp>
          <p:nvSpPr>
            <p:cNvPr id="8" name="Arrow: Striped Right 7">
              <a:extLst>
                <a:ext uri="{FF2B5EF4-FFF2-40B4-BE49-F238E27FC236}">
                  <a16:creationId xmlns:a16="http://schemas.microsoft.com/office/drawing/2014/main" id="{AC9A72CC-38C2-5542-A307-BF4DCEC8CCE4}"/>
                </a:ext>
              </a:extLst>
            </p:cNvPr>
            <p:cNvSpPr/>
            <p:nvPr/>
          </p:nvSpPr>
          <p:spPr>
            <a:xfrm>
              <a:off x="5986780" y="3047264"/>
              <a:ext cx="1856738" cy="1651736"/>
            </a:xfrm>
            <a:prstGeom prst="striped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9" name="Arrow: Striped Right 8">
              <a:extLst>
                <a:ext uri="{FF2B5EF4-FFF2-40B4-BE49-F238E27FC236}">
                  <a16:creationId xmlns:a16="http://schemas.microsoft.com/office/drawing/2014/main" id="{6C4E27DA-ECA7-7A49-8111-0D09C31F7710}"/>
                </a:ext>
              </a:extLst>
            </p:cNvPr>
            <p:cNvSpPr/>
            <p:nvPr/>
          </p:nvSpPr>
          <p:spPr>
            <a:xfrm>
              <a:off x="7904478" y="2881733"/>
              <a:ext cx="1930400" cy="1836718"/>
            </a:xfrm>
            <a:prstGeom prst="striped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10" name="Arrow: Striped Right 9">
              <a:extLst>
                <a:ext uri="{FF2B5EF4-FFF2-40B4-BE49-F238E27FC236}">
                  <a16:creationId xmlns:a16="http://schemas.microsoft.com/office/drawing/2014/main" id="{76954D85-19F2-F84A-B7A5-DEC53C765170}"/>
                </a:ext>
              </a:extLst>
            </p:cNvPr>
            <p:cNvSpPr/>
            <p:nvPr/>
          </p:nvSpPr>
          <p:spPr>
            <a:xfrm>
              <a:off x="9855199" y="2862282"/>
              <a:ext cx="2066289" cy="1836718"/>
            </a:xfrm>
            <a:prstGeom prst="stripedRigh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414D735-5740-854F-9CFB-8FBDDBA11FBA}"/>
                </a:ext>
              </a:extLst>
            </p:cNvPr>
            <p:cNvSpPr txBox="1"/>
            <p:nvPr/>
          </p:nvSpPr>
          <p:spPr>
            <a:xfrm flipH="1">
              <a:off x="238961" y="3549965"/>
              <a:ext cx="1178562"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Infancy</a:t>
              </a:r>
            </a:p>
            <a:p>
              <a:r>
                <a:rPr lang="en-GB" dirty="0">
                  <a:latin typeface="Arial" panose="020B0604020202020204" pitchFamily="34" charset="0"/>
                  <a:cs typeface="Arial" panose="020B0604020202020204" pitchFamily="34" charset="0"/>
                </a:rPr>
                <a:t>0-2 years </a:t>
              </a:r>
            </a:p>
          </p:txBody>
        </p:sp>
        <p:sp>
          <p:nvSpPr>
            <p:cNvPr id="12" name="TextBox 11">
              <a:extLst>
                <a:ext uri="{FF2B5EF4-FFF2-40B4-BE49-F238E27FC236}">
                  <a16:creationId xmlns:a16="http://schemas.microsoft.com/office/drawing/2014/main" id="{79E7F806-DB13-964A-940A-F6B3D91ED5D4}"/>
                </a:ext>
              </a:extLst>
            </p:cNvPr>
            <p:cNvSpPr txBox="1"/>
            <p:nvPr/>
          </p:nvSpPr>
          <p:spPr>
            <a:xfrm flipH="1">
              <a:off x="2038350" y="3569330"/>
              <a:ext cx="1490982"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Childhood</a:t>
              </a:r>
            </a:p>
            <a:p>
              <a:r>
                <a:rPr lang="en-GB" dirty="0">
                  <a:latin typeface="Arial" panose="020B0604020202020204" pitchFamily="34" charset="0"/>
                  <a:cs typeface="Arial" panose="020B0604020202020204" pitchFamily="34" charset="0"/>
                </a:rPr>
                <a:t>3-8 years </a:t>
              </a:r>
            </a:p>
          </p:txBody>
        </p:sp>
        <p:sp>
          <p:nvSpPr>
            <p:cNvPr id="13" name="TextBox 12">
              <a:extLst>
                <a:ext uri="{FF2B5EF4-FFF2-40B4-BE49-F238E27FC236}">
                  <a16:creationId xmlns:a16="http://schemas.microsoft.com/office/drawing/2014/main" id="{E6CF68A6-F9E4-3E44-ADB8-011363F26D6A}"/>
                </a:ext>
              </a:extLst>
            </p:cNvPr>
            <p:cNvSpPr txBox="1"/>
            <p:nvPr/>
          </p:nvSpPr>
          <p:spPr>
            <a:xfrm flipH="1">
              <a:off x="4047487" y="3569330"/>
              <a:ext cx="1577343"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Adolescence </a:t>
              </a:r>
            </a:p>
            <a:p>
              <a:r>
                <a:rPr lang="en-GB" dirty="0">
                  <a:latin typeface="Arial" panose="020B0604020202020204" pitchFamily="34" charset="0"/>
                  <a:cs typeface="Arial" panose="020B0604020202020204" pitchFamily="34" charset="0"/>
                </a:rPr>
                <a:t>9 -18years</a:t>
              </a:r>
            </a:p>
          </p:txBody>
        </p:sp>
        <p:sp>
          <p:nvSpPr>
            <p:cNvPr id="14" name="TextBox 13">
              <a:extLst>
                <a:ext uri="{FF2B5EF4-FFF2-40B4-BE49-F238E27FC236}">
                  <a16:creationId xmlns:a16="http://schemas.microsoft.com/office/drawing/2014/main" id="{ACED6E46-985F-CA48-BCD9-074F7FC74478}"/>
                </a:ext>
              </a:extLst>
            </p:cNvPr>
            <p:cNvSpPr txBox="1"/>
            <p:nvPr/>
          </p:nvSpPr>
          <p:spPr>
            <a:xfrm flipH="1">
              <a:off x="6272449" y="3549965"/>
              <a:ext cx="1510031"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Adulthood</a:t>
              </a:r>
            </a:p>
            <a:p>
              <a:r>
                <a:rPr lang="en-GB" dirty="0">
                  <a:latin typeface="Arial" panose="020B0604020202020204" pitchFamily="34" charset="0"/>
                  <a:cs typeface="Arial" panose="020B0604020202020204" pitchFamily="34" charset="0"/>
                </a:rPr>
                <a:t>19-45 years</a:t>
              </a:r>
            </a:p>
          </p:txBody>
        </p:sp>
        <p:sp>
          <p:nvSpPr>
            <p:cNvPr id="15" name="TextBox 14">
              <a:extLst>
                <a:ext uri="{FF2B5EF4-FFF2-40B4-BE49-F238E27FC236}">
                  <a16:creationId xmlns:a16="http://schemas.microsoft.com/office/drawing/2014/main" id="{03A022E3-6184-D44E-BD3F-9B5F880BA8F8}"/>
                </a:ext>
              </a:extLst>
            </p:cNvPr>
            <p:cNvSpPr txBox="1"/>
            <p:nvPr/>
          </p:nvSpPr>
          <p:spPr>
            <a:xfrm flipH="1">
              <a:off x="8210548" y="3338427"/>
              <a:ext cx="1629411"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Middle Adulthood </a:t>
              </a:r>
            </a:p>
            <a:p>
              <a:r>
                <a:rPr lang="en-GB" dirty="0">
                  <a:latin typeface="Arial" panose="020B0604020202020204" pitchFamily="34" charset="0"/>
                  <a:cs typeface="Arial" panose="020B0604020202020204" pitchFamily="34" charset="0"/>
                </a:rPr>
                <a:t>45-65 years</a:t>
              </a:r>
            </a:p>
          </p:txBody>
        </p:sp>
        <p:sp>
          <p:nvSpPr>
            <p:cNvPr id="16" name="TextBox 15">
              <a:extLst>
                <a:ext uri="{FF2B5EF4-FFF2-40B4-BE49-F238E27FC236}">
                  <a16:creationId xmlns:a16="http://schemas.microsoft.com/office/drawing/2014/main" id="{26108DB9-2F47-9542-B5B5-7B8CB476713C}"/>
                </a:ext>
              </a:extLst>
            </p:cNvPr>
            <p:cNvSpPr txBox="1"/>
            <p:nvPr/>
          </p:nvSpPr>
          <p:spPr>
            <a:xfrm flipH="1">
              <a:off x="10248900" y="3232249"/>
              <a:ext cx="1303020" cy="92333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Late Adulthood  65+ years</a:t>
              </a:r>
            </a:p>
          </p:txBody>
        </p:sp>
      </p:grpSp>
    </p:spTree>
    <p:extLst>
      <p:ext uri="{BB962C8B-B14F-4D97-AF65-F5344CB8AC3E}">
        <p14:creationId xmlns:p14="http://schemas.microsoft.com/office/powerpoint/2010/main" val="982192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86534-F898-4F48-BB7D-436E588260A2}"/>
              </a:ext>
            </a:extLst>
          </p:cNvPr>
          <p:cNvSpPr>
            <a:spLocks noGrp="1"/>
          </p:cNvSpPr>
          <p:nvPr>
            <p:ph type="title"/>
          </p:nvPr>
        </p:nvSpPr>
        <p:spPr>
          <a:xfrm>
            <a:off x="609600" y="455531"/>
            <a:ext cx="10972800" cy="1143000"/>
          </a:xfrm>
        </p:spPr>
        <p:txBody>
          <a:bodyPr>
            <a:normAutofit fontScale="90000"/>
          </a:bodyPr>
          <a:lstStyle/>
          <a:p>
            <a:pPr algn="l"/>
            <a:r>
              <a:rPr lang="en-GB" dirty="0">
                <a:latin typeface="Arial" panose="020B0604020202020204" pitchFamily="34" charset="0"/>
                <a:cs typeface="Arial" panose="020B0604020202020204" pitchFamily="34" charset="0"/>
              </a:rPr>
              <a:t>The Physical changes in late adulthood.  </a:t>
            </a:r>
            <a:br>
              <a:rPr lang="en-GB" dirty="0">
                <a:latin typeface="Arial" panose="020B0604020202020204" pitchFamily="34" charset="0"/>
                <a:cs typeface="Arial" panose="020B0604020202020204" pitchFamily="34" charset="0"/>
              </a:rPr>
            </a:br>
            <a:br>
              <a:rPr lang="en-US" sz="3200" dirty="0"/>
            </a:br>
            <a:r>
              <a:rPr lang="en-GB" sz="3200" dirty="0">
                <a:latin typeface="Arial" panose="020B0604020202020204" pitchFamily="34" charset="0"/>
                <a:cs typeface="Arial" panose="020B0604020202020204" pitchFamily="34" charset="0"/>
              </a:rPr>
              <a:t> </a:t>
            </a:r>
            <a:endParaRPr lang="en-GB" dirty="0"/>
          </a:p>
        </p:txBody>
      </p:sp>
      <p:sp>
        <p:nvSpPr>
          <p:cNvPr id="3" name="Content Placeholder 2">
            <a:extLst>
              <a:ext uri="{FF2B5EF4-FFF2-40B4-BE49-F238E27FC236}">
                <a16:creationId xmlns:a16="http://schemas.microsoft.com/office/drawing/2014/main" id="{31A13111-5AED-49FF-8C0F-4A6E77CF611D}"/>
              </a:ext>
            </a:extLst>
          </p:cNvPr>
          <p:cNvSpPr>
            <a:spLocks noGrp="1"/>
          </p:cNvSpPr>
          <p:nvPr>
            <p:ph idx="1"/>
          </p:nvPr>
        </p:nvSpPr>
        <p:spPr>
          <a:xfrm>
            <a:off x="609600" y="1598531"/>
            <a:ext cx="10799927" cy="3344452"/>
          </a:xfrm>
        </p:spPr>
        <p:txBody>
          <a:bodyPr>
            <a:normAutofit/>
          </a:bodyPr>
          <a:lstStyle/>
          <a:p>
            <a:pPr marL="0" indent="0">
              <a:buNone/>
            </a:pPr>
            <a:r>
              <a:rPr lang="en-GB" sz="2000" dirty="0">
                <a:latin typeface="Arial" panose="020B0604020202020204" pitchFamily="34" charset="0"/>
                <a:cs typeface="Arial" panose="020B0604020202020204" pitchFamily="34" charset="0"/>
              </a:rPr>
              <a:t>Late adulthood is approximately in the mid 60s to end of life.</a:t>
            </a:r>
          </a:p>
          <a:p>
            <a:r>
              <a:rPr lang="en-GB" sz="2000" dirty="0">
                <a:latin typeface="Arial" panose="020B0604020202020204" pitchFamily="34" charset="0"/>
                <a:cs typeface="Arial" panose="020B0604020202020204" pitchFamily="34" charset="0"/>
              </a:rPr>
              <a:t>Loss of skin elasticity</a:t>
            </a:r>
          </a:p>
          <a:p>
            <a:r>
              <a:rPr lang="en-GB" sz="2000" dirty="0">
                <a:latin typeface="Arial" panose="020B0604020202020204" pitchFamily="34" charset="0"/>
                <a:cs typeface="Arial" panose="020B0604020202020204" pitchFamily="34" charset="0"/>
              </a:rPr>
              <a:t>Loss of Muscle cells.</a:t>
            </a:r>
          </a:p>
          <a:p>
            <a:r>
              <a:rPr lang="en-GB" sz="2000" dirty="0">
                <a:latin typeface="Arial" panose="020B0604020202020204" pitchFamily="34" charset="0"/>
                <a:cs typeface="Arial" panose="020B0604020202020204" pitchFamily="34" charset="0"/>
              </a:rPr>
              <a:t>Bones more brittle</a:t>
            </a:r>
          </a:p>
          <a:p>
            <a:r>
              <a:rPr lang="en-GB" sz="2000" dirty="0">
                <a:latin typeface="Arial" panose="020B0604020202020204" pitchFamily="34" charset="0"/>
                <a:cs typeface="Arial" panose="020B0604020202020204" pitchFamily="34" charset="0"/>
              </a:rPr>
              <a:t>Metabolic changes</a:t>
            </a:r>
          </a:p>
          <a:p>
            <a:r>
              <a:rPr lang="en-GB" sz="2000" dirty="0">
                <a:latin typeface="Arial" panose="020B0604020202020204" pitchFamily="34" charset="0"/>
                <a:cs typeface="Arial" panose="020B0604020202020204" pitchFamily="34" charset="0"/>
              </a:rPr>
              <a:t>Loss of eyesight and hearing      </a:t>
            </a:r>
          </a:p>
          <a:p>
            <a:pPr marL="0" indent="0">
              <a:buNone/>
            </a:pPr>
            <a:r>
              <a:rPr lang="en-GB" sz="1800" dirty="0">
                <a:latin typeface="Arial" panose="020B0604020202020204" pitchFamily="34" charset="0"/>
                <a:cs typeface="Arial" panose="020B0604020202020204" pitchFamily="34" charset="0"/>
              </a:rPr>
              <a:t>(</a:t>
            </a:r>
            <a:r>
              <a:rPr lang="en-GB" sz="1800" dirty="0" err="1">
                <a:latin typeface="Arial" panose="020B0604020202020204" pitchFamily="34" charset="0"/>
                <a:cs typeface="Arial" panose="020B0604020202020204" pitchFamily="34" charset="0"/>
              </a:rPr>
              <a:t>Seegmiller</a:t>
            </a:r>
            <a:r>
              <a:rPr lang="en-GB" sz="1800" dirty="0">
                <a:latin typeface="Arial" panose="020B0604020202020204" pitchFamily="34" charset="0"/>
                <a:cs typeface="Arial" panose="020B0604020202020204" pitchFamily="34" charset="0"/>
              </a:rPr>
              <a:t> and Boss, 1981, pp.434-40)</a:t>
            </a:r>
          </a:p>
          <a:p>
            <a:pPr marL="0" indent="0">
              <a:buNone/>
            </a:pPr>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How can analysing these be useful to Health and social care? </a:t>
            </a:r>
            <a:endParaRPr lang="en-US" sz="2000"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655C3EB9-CD39-F145-8818-1EB0DE2B1BE3}"/>
              </a:ext>
            </a:extLst>
          </p:cNvPr>
          <p:cNvPicPr>
            <a:picLocks noChangeAspect="1"/>
          </p:cNvPicPr>
          <p:nvPr/>
        </p:nvPicPr>
        <p:blipFill rotWithShape="1">
          <a:blip r:embed="rId3"/>
          <a:srcRect l="16898" r="23101" b="-2"/>
          <a:stretch/>
        </p:blipFill>
        <p:spPr>
          <a:xfrm>
            <a:off x="8070574" y="1029781"/>
            <a:ext cx="3338953" cy="3338953"/>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6" name="Rectangle 5">
            <a:extLst>
              <a:ext uri="{FF2B5EF4-FFF2-40B4-BE49-F238E27FC236}">
                <a16:creationId xmlns:a16="http://schemas.microsoft.com/office/drawing/2014/main" id="{ED7D4B12-7225-9B40-B048-030F959AA54E}"/>
              </a:ext>
            </a:extLst>
          </p:cNvPr>
          <p:cNvSpPr/>
          <p:nvPr/>
        </p:nvSpPr>
        <p:spPr>
          <a:xfrm>
            <a:off x="8754146" y="4573651"/>
            <a:ext cx="2310248" cy="369332"/>
          </a:xfrm>
          <a:prstGeom prst="rect">
            <a:avLst/>
          </a:prstGeom>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yriad Pro"/>
                <a:ea typeface="+mn-ea"/>
                <a:cs typeface="+mn-cs"/>
              </a:rPr>
              <a:t>(</a:t>
            </a: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Health Guide, 2021</a:t>
            </a:r>
            <a:r>
              <a:rPr kumimoji="0" lang="en-US" sz="1800" b="0" i="0" u="none" strike="noStrike" kern="1200" cap="none" spc="0" normalizeH="0" baseline="0" noProof="0" dirty="0">
                <a:ln>
                  <a:noFill/>
                </a:ln>
                <a:solidFill>
                  <a:prstClr val="black"/>
                </a:solidFill>
                <a:effectLst/>
                <a:uLnTx/>
                <a:uFillTx/>
                <a:latin typeface="Myriad Pro"/>
                <a:ea typeface="+mn-ea"/>
                <a:cs typeface="+mn-cs"/>
              </a:rPr>
              <a:t>)</a:t>
            </a:r>
          </a:p>
        </p:txBody>
      </p:sp>
      <p:sp>
        <p:nvSpPr>
          <p:cNvPr id="7" name="TextBox 6">
            <a:extLst>
              <a:ext uri="{FF2B5EF4-FFF2-40B4-BE49-F238E27FC236}">
                <a16:creationId xmlns:a16="http://schemas.microsoft.com/office/drawing/2014/main" id="{7573E846-42C9-4900-B5F2-8F129B64DCD7}"/>
              </a:ext>
            </a:extLst>
          </p:cNvPr>
          <p:cNvSpPr txBox="1"/>
          <p:nvPr/>
        </p:nvSpPr>
        <p:spPr>
          <a:xfrm>
            <a:off x="10759646" y="86199"/>
            <a:ext cx="6098058" cy="369332"/>
          </a:xfrm>
          <a:prstGeom prst="rect">
            <a:avLst/>
          </a:prstGeom>
          <a:noFill/>
        </p:spPr>
        <p:txBody>
          <a:bodyPr wrap="square">
            <a:spAutoFit/>
          </a:bodyPr>
          <a:lstStyle/>
          <a:p>
            <a:r>
              <a:rPr lang="en-GB" dirty="0"/>
              <a:t>Comfort </a:t>
            </a:r>
          </a:p>
        </p:txBody>
      </p:sp>
    </p:spTree>
    <p:extLst>
      <p:ext uri="{BB962C8B-B14F-4D97-AF65-F5344CB8AC3E}">
        <p14:creationId xmlns:p14="http://schemas.microsoft.com/office/powerpoint/2010/main" val="1074811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E8E3A-3FF0-4C04-A08D-B65AA7F202C7}"/>
              </a:ext>
            </a:extLst>
          </p:cNvPr>
          <p:cNvSpPr>
            <a:spLocks noGrp="1"/>
          </p:cNvSpPr>
          <p:nvPr>
            <p:ph type="title"/>
          </p:nvPr>
        </p:nvSpPr>
        <p:spPr/>
        <p:txBody>
          <a:bodyPr>
            <a:normAutofit/>
          </a:bodyPr>
          <a:lstStyle/>
          <a:p>
            <a:r>
              <a:rPr lang="en-US" sz="2800" dirty="0">
                <a:latin typeface="Arial"/>
                <a:cs typeface="Arial"/>
              </a:rPr>
              <a:t>COGNITIVE DEVELOPMENT IN LATE ADULTHOOD.</a:t>
            </a:r>
            <a:endParaRPr lang="en-US" sz="2800" dirty="0"/>
          </a:p>
        </p:txBody>
      </p:sp>
      <p:sp>
        <p:nvSpPr>
          <p:cNvPr id="3" name="Content Placeholder 2">
            <a:extLst>
              <a:ext uri="{FF2B5EF4-FFF2-40B4-BE49-F238E27FC236}">
                <a16:creationId xmlns:a16="http://schemas.microsoft.com/office/drawing/2014/main" id="{E5CA8E48-E4F7-4604-9D97-F2B845203BF5}"/>
              </a:ext>
            </a:extLst>
          </p:cNvPr>
          <p:cNvSpPr>
            <a:spLocks noGrp="1"/>
          </p:cNvSpPr>
          <p:nvPr>
            <p:ph idx="1"/>
          </p:nvPr>
        </p:nvSpPr>
        <p:spPr>
          <a:xfrm>
            <a:off x="762000" y="1305383"/>
            <a:ext cx="10972800" cy="4247233"/>
          </a:xfrm>
        </p:spPr>
        <p:txBody>
          <a:bodyPr vert="horz" lIns="91440" tIns="45720" rIns="91440" bIns="45720" rtlCol="0" anchor="t">
            <a:noAutofit/>
          </a:bodyPr>
          <a:lstStyle/>
          <a:p>
            <a:pPr marL="0" indent="0">
              <a:buNone/>
            </a:pPr>
            <a:r>
              <a:rPr lang="en-US" sz="2000" dirty="0">
                <a:latin typeface="Arial"/>
                <a:cs typeface="Arial"/>
              </a:rPr>
              <a:t>At the age of 60s onward, adult psychological development begins to change. Older adults retain the ability to reflect on the past.(Berk,2007).</a:t>
            </a:r>
          </a:p>
          <a:p>
            <a:pPr marL="0" indent="0">
              <a:buNone/>
            </a:pPr>
            <a:r>
              <a:rPr lang="en-US" sz="2000" dirty="0">
                <a:latin typeface="Arial"/>
                <a:cs typeface="Arial"/>
              </a:rPr>
              <a:t>Working memory.</a:t>
            </a:r>
          </a:p>
          <a:p>
            <a:pPr marL="0" indent="0">
              <a:buNone/>
            </a:pPr>
            <a:r>
              <a:rPr lang="en-US" sz="2000" dirty="0">
                <a:latin typeface="Arial"/>
                <a:cs typeface="Arial"/>
              </a:rPr>
              <a:t>-Temporary information is held for processing.</a:t>
            </a:r>
          </a:p>
          <a:p>
            <a:pPr marL="0" indent="0">
              <a:buNone/>
            </a:pPr>
            <a:r>
              <a:rPr lang="en-US" sz="2000" dirty="0">
                <a:latin typeface="Arial"/>
                <a:cs typeface="Arial"/>
              </a:rPr>
              <a:t>- It becomes difficult for older person to multi-task</a:t>
            </a:r>
          </a:p>
          <a:p>
            <a:pPr marL="0" indent="0">
              <a:buNone/>
            </a:pPr>
            <a:r>
              <a:rPr lang="en-US" sz="2000" dirty="0">
                <a:latin typeface="Arial"/>
                <a:cs typeface="Arial"/>
              </a:rPr>
              <a:t>Due to decline in cognitive development.</a:t>
            </a:r>
          </a:p>
          <a:p>
            <a:pPr marL="0" indent="0">
              <a:buNone/>
            </a:pPr>
            <a:r>
              <a:rPr lang="en-US" sz="2000" dirty="0">
                <a:latin typeface="Arial"/>
                <a:cs typeface="Arial"/>
              </a:rPr>
              <a:t>(Salthouse,1996)</a:t>
            </a:r>
          </a:p>
          <a:p>
            <a:pPr marL="0" indent="0">
              <a:buNone/>
            </a:pPr>
            <a:endParaRPr lang="en-US" sz="2000" dirty="0">
              <a:latin typeface="Arial"/>
              <a:cs typeface="Arial"/>
            </a:endParaRPr>
          </a:p>
          <a:p>
            <a:pPr marL="0" indent="0">
              <a:buNone/>
            </a:pPr>
            <a:r>
              <a:rPr lang="en-US" sz="2000" dirty="0">
                <a:latin typeface="Arial"/>
                <a:cs typeface="Arial"/>
              </a:rPr>
              <a:t>Long-term memory.</a:t>
            </a:r>
          </a:p>
          <a:p>
            <a:pPr marL="0" indent="0">
              <a:buNone/>
            </a:pPr>
            <a:r>
              <a:rPr lang="en-US" sz="2000" dirty="0">
                <a:latin typeface="Arial"/>
                <a:cs typeface="Arial"/>
              </a:rPr>
              <a:t>-An older person remembers events, names stored in</a:t>
            </a:r>
          </a:p>
          <a:p>
            <a:pPr marL="0" indent="0">
              <a:buNone/>
            </a:pPr>
            <a:r>
              <a:rPr lang="en-US" sz="2000" dirty="0">
                <a:latin typeface="Arial"/>
                <a:cs typeface="Arial"/>
              </a:rPr>
              <a:t>Long-term memory all his life if the information is stored </a:t>
            </a:r>
          </a:p>
          <a:p>
            <a:pPr marL="0" indent="0">
              <a:buNone/>
            </a:pPr>
            <a:r>
              <a:rPr lang="en-US" sz="2000" dirty="0">
                <a:latin typeface="Arial"/>
                <a:cs typeface="Arial"/>
              </a:rPr>
              <a:t>More effectively.</a:t>
            </a:r>
            <a:endParaRPr lang="en-US" sz="2000" dirty="0">
              <a:cs typeface="Calibri" panose="020F0502020204030204"/>
            </a:endParaRPr>
          </a:p>
        </p:txBody>
      </p:sp>
      <p:sp>
        <p:nvSpPr>
          <p:cNvPr id="4" name="TextBox 3">
            <a:extLst>
              <a:ext uri="{FF2B5EF4-FFF2-40B4-BE49-F238E27FC236}">
                <a16:creationId xmlns:a16="http://schemas.microsoft.com/office/drawing/2014/main" id="{AB783F97-2628-4E89-82B9-6A1E054564BD}"/>
              </a:ext>
            </a:extLst>
          </p:cNvPr>
          <p:cNvSpPr txBox="1"/>
          <p:nvPr/>
        </p:nvSpPr>
        <p:spPr>
          <a:xfrm flipH="1">
            <a:off x="9837419" y="89972"/>
            <a:ext cx="235458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Augustine Okoroba </a:t>
            </a:r>
          </a:p>
        </p:txBody>
      </p:sp>
      <p:pic>
        <p:nvPicPr>
          <p:cNvPr id="10" name="Graphic 9" descr="Brain in head with solid fill">
            <a:extLst>
              <a:ext uri="{FF2B5EF4-FFF2-40B4-BE49-F238E27FC236}">
                <a16:creationId xmlns:a16="http://schemas.microsoft.com/office/drawing/2014/main" id="{DE9E2584-1F3F-4769-B530-CC259CCD3A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81720" y="2552700"/>
            <a:ext cx="2067435" cy="2067435"/>
          </a:xfrm>
          <a:prstGeom prst="rect">
            <a:avLst/>
          </a:prstGeom>
        </p:spPr>
      </p:pic>
    </p:spTree>
    <p:extLst>
      <p:ext uri="{BB962C8B-B14F-4D97-AF65-F5344CB8AC3E}">
        <p14:creationId xmlns:p14="http://schemas.microsoft.com/office/powerpoint/2010/main" val="2556964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15B6D-5F2A-4371-BCBA-21A2D88DFCC6}"/>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dirty="0">
                <a:latin typeface="Arial" panose="020B0604020202020204" pitchFamily="34" charset="0"/>
                <a:cs typeface="Arial" panose="020B0604020202020204" pitchFamily="34" charset="0"/>
              </a:rPr>
              <a:t>Cognitive development in late adulthood</a:t>
            </a:r>
          </a:p>
        </p:txBody>
      </p:sp>
      <p:sp>
        <p:nvSpPr>
          <p:cNvPr id="3" name="Content Placeholder 2">
            <a:extLst>
              <a:ext uri="{FF2B5EF4-FFF2-40B4-BE49-F238E27FC236}">
                <a16:creationId xmlns:a16="http://schemas.microsoft.com/office/drawing/2014/main" id="{A312D71C-2942-4A93-B05C-8FBF8B4E437A}"/>
              </a:ext>
            </a:extLst>
          </p:cNvPr>
          <p:cNvSpPr>
            <a:spLocks noGrp="1"/>
          </p:cNvSpPr>
          <p:nvPr>
            <p:ph sz="half" idx="1"/>
          </p:nvPr>
        </p:nvSpPr>
        <p:spPr>
          <a:xfrm>
            <a:off x="609600" y="1600201"/>
            <a:ext cx="5384800" cy="3989040"/>
          </a:xfrm>
        </p:spPr>
        <p:txBody>
          <a:bodyPr>
            <a:normAutofit/>
          </a:bodyPr>
          <a:lstStyle/>
          <a:p>
            <a:pPr>
              <a:lnSpc>
                <a:spcPct val="90000"/>
              </a:lnSpc>
            </a:pPr>
            <a:r>
              <a:rPr lang="en-GB" sz="2000" dirty="0">
                <a:latin typeface="Arial" panose="020B0604020202020204" pitchFamily="34" charset="0"/>
                <a:cs typeface="Arial" panose="020B0604020202020204" pitchFamily="34" charset="0"/>
              </a:rPr>
              <a:t>In 2015, about 46 million people were affected by </a:t>
            </a:r>
            <a:r>
              <a:rPr lang="en-GB" sz="2000" b="1" dirty="0">
                <a:latin typeface="Arial" panose="020B0604020202020204" pitchFamily="34" charset="0"/>
                <a:cs typeface="Arial" panose="020B0604020202020204" pitchFamily="34" charset="0"/>
              </a:rPr>
              <a:t>Dementia</a:t>
            </a:r>
            <a:r>
              <a:rPr lang="en-GB" sz="2000" dirty="0">
                <a:latin typeface="Arial" panose="020B0604020202020204" pitchFamily="34" charset="0"/>
                <a:cs typeface="Arial" panose="020B0604020202020204" pitchFamily="34" charset="0"/>
              </a:rPr>
              <a:t>, which resulted in about 1.9 million death.</a:t>
            </a:r>
          </a:p>
          <a:p>
            <a:pPr>
              <a:lnSpc>
                <a:spcPct val="90000"/>
              </a:lnSpc>
            </a:pPr>
            <a:r>
              <a:rPr lang="en-GB" sz="2000" dirty="0">
                <a:latin typeface="Arial" panose="020B0604020202020204" pitchFamily="34" charset="0"/>
                <a:cs typeface="Arial" panose="020B0604020202020204" pitchFamily="34" charset="0"/>
              </a:rPr>
              <a:t>Human cognitive changes during old age.</a:t>
            </a:r>
          </a:p>
          <a:p>
            <a:pPr>
              <a:lnSpc>
                <a:spcPct val="90000"/>
              </a:lnSpc>
            </a:pPr>
            <a:r>
              <a:rPr lang="en-GB" sz="2000" dirty="0">
                <a:latin typeface="Arial" panose="020B0604020202020204" pitchFamily="34" charset="0"/>
                <a:cs typeface="Arial" panose="020B0604020202020204" pitchFamily="34" charset="0"/>
              </a:rPr>
              <a:t> About 10% people develop the disease at some point in their lives.</a:t>
            </a:r>
          </a:p>
          <a:p>
            <a:pPr>
              <a:lnSpc>
                <a:spcPct val="90000"/>
              </a:lnSpc>
            </a:pPr>
            <a:r>
              <a:rPr lang="en-GB" sz="2000" b="1" dirty="0">
                <a:latin typeface="Arial" panose="020B0604020202020204" pitchFamily="34" charset="0"/>
                <a:cs typeface="Arial" panose="020B0604020202020204" pitchFamily="34" charset="0"/>
              </a:rPr>
              <a:t>Dementia</a:t>
            </a:r>
            <a:r>
              <a:rPr lang="en-GB" sz="2000" dirty="0">
                <a:latin typeface="Arial" panose="020B0604020202020204" pitchFamily="34" charset="0"/>
                <a:cs typeface="Arial" panose="020B0604020202020204" pitchFamily="34" charset="0"/>
              </a:rPr>
              <a:t> is a term used to describe the general long-term and the gradual inability to think and remember details in an individuals life. </a:t>
            </a:r>
            <a:r>
              <a:rPr lang="en-GB" sz="2000" b="1" dirty="0">
                <a:latin typeface="Arial" panose="020B0604020202020204" pitchFamily="34" charset="0"/>
                <a:cs typeface="Arial" panose="020B0604020202020204" pitchFamily="34" charset="0"/>
              </a:rPr>
              <a:t>Dementia</a:t>
            </a:r>
            <a:r>
              <a:rPr lang="en-GB" sz="2000" dirty="0">
                <a:latin typeface="Arial" panose="020B0604020202020204" pitchFamily="34" charset="0"/>
                <a:cs typeface="Arial" panose="020B0604020202020204" pitchFamily="34" charset="0"/>
              </a:rPr>
              <a:t> often occurs during old age or late adulthood. 3% of people between 65-74 have dementia.</a:t>
            </a:r>
          </a:p>
          <a:p>
            <a:pPr>
              <a:lnSpc>
                <a:spcPct val="90000"/>
              </a:lnSpc>
            </a:pPr>
            <a:endParaRPr lang="en-GB" sz="2000" dirty="0"/>
          </a:p>
          <a:p>
            <a:pPr>
              <a:lnSpc>
                <a:spcPct val="90000"/>
              </a:lnSpc>
            </a:pPr>
            <a:endParaRPr lang="en-GB" sz="2000" dirty="0"/>
          </a:p>
        </p:txBody>
      </p:sp>
      <p:pic>
        <p:nvPicPr>
          <p:cNvPr id="4" name="Picture 3" descr="A person with his hand on his face&#10;&#10;Description automatically generated with medium confidence">
            <a:extLst>
              <a:ext uri="{FF2B5EF4-FFF2-40B4-BE49-F238E27FC236}">
                <a16:creationId xmlns:a16="http://schemas.microsoft.com/office/drawing/2014/main" id="{10048244-69E3-4414-B730-4556AE1D419D}"/>
              </a:ext>
            </a:extLst>
          </p:cNvPr>
          <p:cNvPicPr>
            <a:picLocks noChangeAspect="1"/>
          </p:cNvPicPr>
          <p:nvPr/>
        </p:nvPicPr>
        <p:blipFill>
          <a:blip r:embed="rId3"/>
          <a:stretch>
            <a:fillRect/>
          </a:stretch>
        </p:blipFill>
        <p:spPr>
          <a:xfrm>
            <a:off x="6632223" y="1281546"/>
            <a:ext cx="5180571" cy="3989040"/>
          </a:xfrm>
          <a:prstGeom prst="rect">
            <a:avLst/>
          </a:prstGeom>
          <a:noFill/>
        </p:spPr>
      </p:pic>
    </p:spTree>
    <p:extLst>
      <p:ext uri="{BB962C8B-B14F-4D97-AF65-F5344CB8AC3E}">
        <p14:creationId xmlns:p14="http://schemas.microsoft.com/office/powerpoint/2010/main" val="1573223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293C8-8713-41A0-B256-4746DE18934D}"/>
              </a:ext>
            </a:extLst>
          </p:cNvPr>
          <p:cNvSpPr>
            <a:spLocks noGrp="1"/>
          </p:cNvSpPr>
          <p:nvPr>
            <p:ph type="title"/>
          </p:nvPr>
        </p:nvSpPr>
        <p:spPr>
          <a:xfrm>
            <a:off x="609600" y="-225631"/>
            <a:ext cx="10972800" cy="1643269"/>
          </a:xfrm>
        </p:spPr>
        <p:txBody>
          <a:bodyPr anchor="ctr">
            <a:normAutofit/>
          </a:bodyPr>
          <a:lstStyle/>
          <a:p>
            <a:r>
              <a:rPr lang="en-GB" dirty="0">
                <a:latin typeface="Arial" panose="020B0604020202020204" pitchFamily="34" charset="0"/>
                <a:cs typeface="Arial" panose="020B0604020202020204" pitchFamily="34" charset="0"/>
              </a:rPr>
              <a:t>The Emotional and social changes during late adulthood .</a:t>
            </a:r>
          </a:p>
        </p:txBody>
      </p:sp>
      <p:sp>
        <p:nvSpPr>
          <p:cNvPr id="3" name="Content Placeholder 2">
            <a:extLst>
              <a:ext uri="{FF2B5EF4-FFF2-40B4-BE49-F238E27FC236}">
                <a16:creationId xmlns:a16="http://schemas.microsoft.com/office/drawing/2014/main" id="{D1B232F9-019C-476C-91AE-B6EE05EA04E5}"/>
              </a:ext>
            </a:extLst>
          </p:cNvPr>
          <p:cNvSpPr>
            <a:spLocks noGrp="1"/>
          </p:cNvSpPr>
          <p:nvPr>
            <p:ph sz="half" idx="1"/>
          </p:nvPr>
        </p:nvSpPr>
        <p:spPr>
          <a:xfrm>
            <a:off x="0" y="2098813"/>
            <a:ext cx="8547100" cy="3962167"/>
          </a:xfrm>
        </p:spPr>
        <p:txBody>
          <a:bodyPr>
            <a:noAutofit/>
          </a:bodyPr>
          <a:lstStyle/>
          <a:p>
            <a:pPr>
              <a:lnSpc>
                <a:spcPct val="90000"/>
              </a:lnSpc>
            </a:pPr>
            <a:r>
              <a:rPr lang="en-GB" sz="2400" dirty="0">
                <a:latin typeface="Arial" panose="020B0604020202020204" pitchFamily="34" charset="0"/>
                <a:cs typeface="Arial" panose="020B0604020202020204" pitchFamily="34" charset="0"/>
              </a:rPr>
              <a:t>Most people entering their late adulthood are able to happily adjust to retirement, however others may experience difficulties with emotion whilst managing the transition. </a:t>
            </a:r>
          </a:p>
          <a:p>
            <a:pPr>
              <a:lnSpc>
                <a:spcPct val="90000"/>
              </a:lnSpc>
            </a:pPr>
            <a:endParaRPr lang="en-GB" sz="2000" dirty="0">
              <a:latin typeface="Arial" panose="020B0604020202020204" pitchFamily="34" charset="0"/>
              <a:cs typeface="Arial" panose="020B0604020202020204" pitchFamily="34" charset="0"/>
            </a:endParaRPr>
          </a:p>
        </p:txBody>
      </p:sp>
      <p:pic>
        <p:nvPicPr>
          <p:cNvPr id="3074" name="Picture 2">
            <a:extLst>
              <a:ext uri="{FF2B5EF4-FFF2-40B4-BE49-F238E27FC236}">
                <a16:creationId xmlns:a16="http://schemas.microsoft.com/office/drawing/2014/main" id="{53C85547-5387-4223-91A0-3570A37433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9893" b="-2"/>
          <a:stretch/>
        </p:blipFill>
        <p:spPr bwMode="auto">
          <a:xfrm>
            <a:off x="8063345" y="1579419"/>
            <a:ext cx="4128655" cy="3504592"/>
          </a:xfrm>
          <a:prstGeom prst="ellipse">
            <a:avLst/>
          </a:prstGeom>
          <a:ln>
            <a:noFill/>
          </a:ln>
          <a:effectLst>
            <a:softEdge rad="112500"/>
          </a:effectLst>
        </p:spPr>
      </p:pic>
      <p:sp>
        <p:nvSpPr>
          <p:cNvPr id="4" name="TextBox 3">
            <a:extLst>
              <a:ext uri="{FF2B5EF4-FFF2-40B4-BE49-F238E27FC236}">
                <a16:creationId xmlns:a16="http://schemas.microsoft.com/office/drawing/2014/main" id="{03B897EB-6FCB-4A18-8B79-A53A1240BDB6}"/>
              </a:ext>
            </a:extLst>
          </p:cNvPr>
          <p:cNvSpPr txBox="1"/>
          <p:nvPr/>
        </p:nvSpPr>
        <p:spPr>
          <a:xfrm>
            <a:off x="9522031" y="5084010"/>
            <a:ext cx="2489860" cy="646331"/>
          </a:xfrm>
          <a:prstGeom prst="rect">
            <a:avLst/>
          </a:prstGeom>
          <a:noFill/>
        </p:spPr>
        <p:txBody>
          <a:bodyPr wrap="square" rtlCol="0">
            <a:spAutoFit/>
          </a:bodyPr>
          <a:lstStyle/>
          <a:p>
            <a:r>
              <a:rPr lang="en-GB" dirty="0"/>
              <a:t>Erickson International (2016)</a:t>
            </a:r>
          </a:p>
        </p:txBody>
      </p:sp>
    </p:spTree>
    <p:extLst>
      <p:ext uri="{BB962C8B-B14F-4D97-AF65-F5344CB8AC3E}">
        <p14:creationId xmlns:p14="http://schemas.microsoft.com/office/powerpoint/2010/main" val="3068630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C9FDF-C38F-4A96-A380-A2A48A7875FE}"/>
              </a:ext>
            </a:extLst>
          </p:cNvPr>
          <p:cNvSpPr>
            <a:spLocks noGrp="1"/>
          </p:cNvSpPr>
          <p:nvPr>
            <p:ph type="title"/>
          </p:nvPr>
        </p:nvSpPr>
        <p:spPr>
          <a:xfrm>
            <a:off x="335280" y="-345043"/>
            <a:ext cx="10104120" cy="1240487"/>
          </a:xfrm>
        </p:spPr>
        <p:txBody>
          <a:bodyPr>
            <a:normAutofit fontScale="90000"/>
          </a:bodyPr>
          <a:lstStyle/>
          <a:p>
            <a:br>
              <a:rPr lang="en-GB" dirty="0"/>
            </a:br>
            <a:r>
              <a:rPr lang="en-GB" dirty="0">
                <a:latin typeface="Arial" panose="020B0604020202020204" pitchFamily="34" charset="0"/>
                <a:cs typeface="Arial" panose="020B0604020202020204" pitchFamily="34" charset="0"/>
              </a:rPr>
              <a:t>Eric Erickson’s Psychosocial Theory</a:t>
            </a:r>
            <a:br>
              <a:rPr lang="en-GB" dirty="0"/>
            </a:br>
            <a:endParaRPr lang="en-GB" dirty="0"/>
          </a:p>
        </p:txBody>
      </p:sp>
      <p:sp>
        <p:nvSpPr>
          <p:cNvPr id="3" name="Content Placeholder 2">
            <a:extLst>
              <a:ext uri="{FF2B5EF4-FFF2-40B4-BE49-F238E27FC236}">
                <a16:creationId xmlns:a16="http://schemas.microsoft.com/office/drawing/2014/main" id="{40BE4F11-E721-4CD9-8608-C402BA2B5775}"/>
              </a:ext>
            </a:extLst>
          </p:cNvPr>
          <p:cNvSpPr>
            <a:spLocks noGrp="1"/>
          </p:cNvSpPr>
          <p:nvPr>
            <p:ph idx="1"/>
          </p:nvPr>
        </p:nvSpPr>
        <p:spPr>
          <a:xfrm>
            <a:off x="0" y="816455"/>
            <a:ext cx="12367260" cy="4966096"/>
          </a:xfrm>
        </p:spPr>
        <p:txBody>
          <a:bodyPr/>
          <a:lstStyle/>
          <a:p>
            <a:r>
              <a:rPr lang="en-GB" sz="2000" dirty="0">
                <a:latin typeface="Arial" panose="020B0604020202020204" pitchFamily="34" charset="0"/>
                <a:cs typeface="Arial" panose="020B0604020202020204" pitchFamily="34" charset="0"/>
              </a:rPr>
              <a:t>Erick Erickson developed Freud psychosexual theory into a psychosocial theory. </a:t>
            </a:r>
          </a:p>
          <a:p>
            <a:r>
              <a:rPr lang="en-GB" sz="2000" dirty="0">
                <a:latin typeface="Arial" panose="020B0604020202020204" pitchFamily="34" charset="0"/>
                <a:cs typeface="Arial" panose="020B0604020202020204" pitchFamily="34" charset="0"/>
              </a:rPr>
              <a:t>There are Eight developmental stages in Erickson's theory.</a:t>
            </a:r>
          </a:p>
          <a:p>
            <a:endParaRPr lang="en-GB" dirty="0"/>
          </a:p>
        </p:txBody>
      </p:sp>
      <p:grpSp>
        <p:nvGrpSpPr>
          <p:cNvPr id="6" name="Group 5">
            <a:extLst>
              <a:ext uri="{FF2B5EF4-FFF2-40B4-BE49-F238E27FC236}">
                <a16:creationId xmlns:a16="http://schemas.microsoft.com/office/drawing/2014/main" id="{C6ED3325-13EB-0C4C-AB53-9DD608D7F546}"/>
              </a:ext>
            </a:extLst>
          </p:cNvPr>
          <p:cNvGrpSpPr/>
          <p:nvPr/>
        </p:nvGrpSpPr>
        <p:grpSpPr>
          <a:xfrm>
            <a:off x="8846819" y="1268274"/>
            <a:ext cx="2218103" cy="3909629"/>
            <a:chOff x="9160840" y="226"/>
            <a:chExt cx="2652180" cy="4999429"/>
          </a:xfrm>
        </p:grpSpPr>
        <p:pic>
          <p:nvPicPr>
            <p:cNvPr id="7" name="Picture 2" descr="A person in a suit&#10;&#10;Description automatically generated with low confidence">
              <a:extLst>
                <a:ext uri="{FF2B5EF4-FFF2-40B4-BE49-F238E27FC236}">
                  <a16:creationId xmlns:a16="http://schemas.microsoft.com/office/drawing/2014/main" id="{44080C6D-8350-A24A-8CDF-ABB800B69C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 b="26419"/>
            <a:stretch/>
          </p:blipFill>
          <p:spPr bwMode="auto">
            <a:xfrm>
              <a:off x="9160840" y="485871"/>
              <a:ext cx="2119906" cy="2043733"/>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a:extLst>
              <a:ext uri="{909E8E84-426E-40DD-AFC4-6F175D3DCCD1}">
                <a14:hiddenFill xmlns:a14="http://schemas.microsoft.com/office/drawing/2010/main">
                  <a:solidFill>
                    <a:srgbClr val="FFFFFF"/>
                  </a:solidFill>
                </a14:hiddenFill>
              </a:ext>
            </a:extLst>
          </p:spPr>
        </p:pic>
        <p:pic>
          <p:nvPicPr>
            <p:cNvPr id="8" name="Picture 7" descr="Picture">
              <a:extLst>
                <a:ext uri="{FF2B5EF4-FFF2-40B4-BE49-F238E27FC236}">
                  <a16:creationId xmlns:a16="http://schemas.microsoft.com/office/drawing/2014/main" id="{A89A2090-3EB3-7B40-9157-9DAA95054D8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 b="15890"/>
            <a:stretch/>
          </p:blipFill>
          <p:spPr bwMode="auto">
            <a:xfrm>
              <a:off x="9220895" y="3006358"/>
              <a:ext cx="2119906" cy="1993297"/>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6C474E6-D6F7-4540-91C3-ECB107198DDD}"/>
                </a:ext>
              </a:extLst>
            </p:cNvPr>
            <p:cNvSpPr txBox="1"/>
            <p:nvPr/>
          </p:nvSpPr>
          <p:spPr>
            <a:xfrm flipH="1">
              <a:off x="9220895" y="226"/>
              <a:ext cx="2546407" cy="369332"/>
            </a:xfrm>
            <a:prstGeom prst="rect">
              <a:avLst/>
            </a:prstGeom>
            <a:noFill/>
          </p:spPr>
          <p:txBody>
            <a:bodyPr wrap="square" rtlCol="0">
              <a:spAutoFit/>
            </a:bodyPr>
            <a:lstStyle/>
            <a:p>
              <a:r>
                <a:rPr lang="en-GB" b="1" dirty="0"/>
                <a:t>Sigmund Freud </a:t>
              </a:r>
            </a:p>
          </p:txBody>
        </p:sp>
        <p:sp>
          <p:nvSpPr>
            <p:cNvPr id="10" name="TextBox 9">
              <a:extLst>
                <a:ext uri="{FF2B5EF4-FFF2-40B4-BE49-F238E27FC236}">
                  <a16:creationId xmlns:a16="http://schemas.microsoft.com/office/drawing/2014/main" id="{CCE72508-6727-484D-B1FD-5613D579C739}"/>
                </a:ext>
              </a:extLst>
            </p:cNvPr>
            <p:cNvSpPr txBox="1"/>
            <p:nvPr/>
          </p:nvSpPr>
          <p:spPr>
            <a:xfrm>
              <a:off x="9220895" y="2549569"/>
              <a:ext cx="2592125" cy="369332"/>
            </a:xfrm>
            <a:prstGeom prst="rect">
              <a:avLst/>
            </a:prstGeom>
            <a:noFill/>
          </p:spPr>
          <p:txBody>
            <a:bodyPr wrap="square" rtlCol="0">
              <a:spAutoFit/>
            </a:bodyPr>
            <a:lstStyle/>
            <a:p>
              <a:r>
                <a:rPr lang="en-GB" b="1" dirty="0"/>
                <a:t>Erick Erickson </a:t>
              </a:r>
            </a:p>
          </p:txBody>
        </p:sp>
      </p:grpSp>
      <p:sp>
        <p:nvSpPr>
          <p:cNvPr id="11" name="Rectangle 10">
            <a:extLst>
              <a:ext uri="{FF2B5EF4-FFF2-40B4-BE49-F238E27FC236}">
                <a16:creationId xmlns:a16="http://schemas.microsoft.com/office/drawing/2014/main" id="{8FED359E-EF4B-C14B-B40C-42FA0D6061FD}"/>
              </a:ext>
            </a:extLst>
          </p:cNvPr>
          <p:cNvSpPr/>
          <p:nvPr/>
        </p:nvSpPr>
        <p:spPr>
          <a:xfrm>
            <a:off x="8501241" y="5327884"/>
            <a:ext cx="2727285" cy="369332"/>
          </a:xfrm>
          <a:prstGeom prst="rect">
            <a:avLst/>
          </a:prstGeom>
        </p:spPr>
        <p:txBody>
          <a:bodyPr wrap="none">
            <a:spAutoFit/>
          </a:bodyPr>
          <a:lstStyle/>
          <a:p>
            <a:pPr algn="r"/>
            <a:r>
              <a:rPr lang="en-GB" b="1" dirty="0"/>
              <a:t>(Hertz et al, 2021, p.78</a:t>
            </a:r>
            <a:r>
              <a:rPr lang="en-GB" dirty="0"/>
              <a:t>)</a:t>
            </a:r>
          </a:p>
        </p:txBody>
      </p:sp>
      <p:pic>
        <p:nvPicPr>
          <p:cNvPr id="12" name="Picture 11" descr="Graphical user interface, application&#10;&#10;Description automatically generated">
            <a:extLst>
              <a:ext uri="{FF2B5EF4-FFF2-40B4-BE49-F238E27FC236}">
                <a16:creationId xmlns:a16="http://schemas.microsoft.com/office/drawing/2014/main" id="{D8B0A224-4C5F-4280-BE18-F5A6C2334A5A}"/>
              </a:ext>
            </a:extLst>
          </p:cNvPr>
          <p:cNvPicPr/>
          <p:nvPr/>
        </p:nvPicPr>
        <p:blipFill rotWithShape="1">
          <a:blip r:embed="rId5"/>
          <a:srcRect l="22724" t="31772" r="41791" b="26014"/>
          <a:stretch/>
        </p:blipFill>
        <p:spPr bwMode="auto">
          <a:xfrm>
            <a:off x="1172857" y="1597148"/>
            <a:ext cx="6253327" cy="40439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53614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66F0-F035-4966-B67E-42FE48D5E7DE}"/>
              </a:ext>
            </a:extLst>
          </p:cNvPr>
          <p:cNvSpPr>
            <a:spLocks noGrp="1"/>
          </p:cNvSpPr>
          <p:nvPr>
            <p:ph type="title"/>
          </p:nvPr>
        </p:nvSpPr>
        <p:spPr>
          <a:xfrm>
            <a:off x="609600" y="274638"/>
            <a:ext cx="10972800" cy="1143000"/>
          </a:xfrm>
        </p:spPr>
        <p:txBody>
          <a:bodyPr anchor="ctr">
            <a:normAutofit/>
          </a:bodyPr>
          <a:lstStyle/>
          <a:p>
            <a:r>
              <a:rPr lang="en-US" dirty="0">
                <a:latin typeface="Arial" panose="020B0604020202020204" pitchFamily="34" charset="0"/>
                <a:cs typeface="Arial" panose="020B0604020202020204" pitchFamily="34" charset="0"/>
              </a:rPr>
              <a:t>Integrity Vs Despair</a:t>
            </a:r>
            <a:endParaRPr lang="en-GB" dirty="0">
              <a:latin typeface="Arial" panose="020B0604020202020204" pitchFamily="34" charset="0"/>
              <a:cs typeface="Arial" panose="020B0604020202020204" pitchFamily="34" charset="0"/>
            </a:endParaRPr>
          </a:p>
        </p:txBody>
      </p:sp>
      <p:sp>
        <p:nvSpPr>
          <p:cNvPr id="12" name="Content Placeholder 11">
            <a:extLst>
              <a:ext uri="{FF2B5EF4-FFF2-40B4-BE49-F238E27FC236}">
                <a16:creationId xmlns:a16="http://schemas.microsoft.com/office/drawing/2014/main" id="{0F1D086F-9FD5-4467-B252-2F11EAFACE57}"/>
              </a:ext>
            </a:extLst>
          </p:cNvPr>
          <p:cNvSpPr>
            <a:spLocks noGrp="1"/>
          </p:cNvSpPr>
          <p:nvPr>
            <p:ph sz="half" idx="1"/>
          </p:nvPr>
        </p:nvSpPr>
        <p:spPr>
          <a:xfrm>
            <a:off x="609600" y="1600201"/>
            <a:ext cx="5384800" cy="3989040"/>
          </a:xfrm>
        </p:spPr>
        <p:txBody>
          <a:bodyPr>
            <a:normAutofit/>
          </a:bodyPr>
          <a:lstStyle/>
          <a:p>
            <a:pPr>
              <a:lnSpc>
                <a:spcPct val="90000"/>
              </a:lnSpc>
            </a:pPr>
            <a:r>
              <a:rPr lang="en-GB" sz="2400" dirty="0">
                <a:latin typeface="Arial" panose="020B0604020202020204" pitchFamily="34" charset="0"/>
                <a:cs typeface="Arial" panose="020B0604020202020204" pitchFamily="34" charset="0"/>
              </a:rPr>
              <a:t>Erikson suggests that at late adulthood an individual ought to find meaning and satisfaction on their life than rather becoming bitter </a:t>
            </a:r>
            <a:r>
              <a:rPr lang="sw-KE" sz="2400" dirty="0">
                <a:latin typeface="Arial" panose="020B0604020202020204" pitchFamily="34" charset="0"/>
                <a:cs typeface="Arial" panose="020B0604020202020204" pitchFamily="34" charset="0"/>
              </a:rPr>
              <a:t>(Cherry, 2011)</a:t>
            </a:r>
            <a:r>
              <a:rPr lang="en-GB" sz="2400" dirty="0">
                <a:latin typeface="Arial" panose="020B0604020202020204" pitchFamily="34" charset="0"/>
                <a:cs typeface="Arial" panose="020B0604020202020204" pitchFamily="34" charset="0"/>
              </a:rPr>
              <a:t>.</a:t>
            </a:r>
          </a:p>
          <a:p>
            <a:pPr>
              <a:lnSpc>
                <a:spcPct val="90000"/>
              </a:lnSpc>
            </a:pPr>
            <a:r>
              <a:rPr lang="en-GB" sz="2400" dirty="0">
                <a:latin typeface="Arial" panose="020B0604020202020204" pitchFamily="34" charset="0"/>
                <a:cs typeface="Arial" panose="020B0604020202020204" pitchFamily="34" charset="0"/>
              </a:rPr>
              <a:t>He identified that finding integrity has benefits of peace and fulfilment, ego integrity which is regarded success in the stage and attainment of wisdom </a:t>
            </a:r>
            <a:r>
              <a:rPr lang="sw-KE" sz="2400" dirty="0">
                <a:latin typeface="Arial" panose="020B0604020202020204" pitchFamily="34" charset="0"/>
                <a:cs typeface="Arial" panose="020B0604020202020204" pitchFamily="34" charset="0"/>
              </a:rPr>
              <a:t>(Cherry, 2011)</a:t>
            </a:r>
            <a:r>
              <a:rPr lang="en-GB" sz="2400" dirty="0">
                <a:latin typeface="Arial" panose="020B0604020202020204" pitchFamily="34" charset="0"/>
                <a:cs typeface="Arial" panose="020B0604020202020204" pitchFamily="34" charset="0"/>
              </a:rPr>
              <a:t>.</a:t>
            </a:r>
          </a:p>
          <a:p>
            <a:pPr marL="0" indent="0">
              <a:lnSpc>
                <a:spcPct val="90000"/>
              </a:lnSpc>
              <a:buNone/>
            </a:pPr>
            <a:endParaRPr lang="en-GB" sz="2400" dirty="0"/>
          </a:p>
        </p:txBody>
      </p:sp>
      <p:pic>
        <p:nvPicPr>
          <p:cNvPr id="2052" name="Picture 4" descr="Integrity vs. Despair in Psychosocial Development">
            <a:extLst>
              <a:ext uri="{FF2B5EF4-FFF2-40B4-BE49-F238E27FC236}">
                <a16:creationId xmlns:a16="http://schemas.microsoft.com/office/drawing/2014/main" id="{0102AFC0-9FBA-43D8-AB03-6481E18345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97602" y="1395570"/>
            <a:ext cx="6015480" cy="43983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794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1794" y="1275555"/>
            <a:ext cx="9443823" cy="1185458"/>
          </a:xfrm>
        </p:spPr>
        <p:txBody>
          <a:bodyPr>
            <a:normAutofit/>
          </a:bodyPr>
          <a:lstStyle/>
          <a:p>
            <a:r>
              <a:rPr lang="en-US" sz="4000" b="1" dirty="0">
                <a:solidFill>
                  <a:srgbClr val="C00000"/>
                </a:solidFill>
              </a:rPr>
              <a:t>Stage 8: </a:t>
            </a:r>
            <a:r>
              <a:rPr lang="en-US" sz="4000" b="1" dirty="0"/>
              <a:t>Ego Integrity vs. Despair</a:t>
            </a:r>
          </a:p>
        </p:txBody>
      </p:sp>
      <p:sp>
        <p:nvSpPr>
          <p:cNvPr id="3" name="Content Placeholder 2"/>
          <p:cNvSpPr>
            <a:spLocks noGrp="1"/>
          </p:cNvSpPr>
          <p:nvPr>
            <p:ph type="body" idx="1"/>
          </p:nvPr>
        </p:nvSpPr>
        <p:spPr>
          <a:xfrm>
            <a:off x="938011" y="4646417"/>
            <a:ext cx="10315977" cy="2073499"/>
          </a:xfrm>
        </p:spPr>
        <p:txBody>
          <a:bodyPr>
            <a:normAutofit lnSpcReduction="10000"/>
          </a:bodyPr>
          <a:lstStyle/>
          <a:p>
            <a:pPr marL="0" indent="0">
              <a:buNone/>
            </a:pPr>
            <a:r>
              <a:rPr lang="en-US" sz="2400" dirty="0">
                <a:latin typeface="Bookman Old Style" panose="02050604050505020204" pitchFamily="18" charset="0"/>
              </a:rPr>
              <a:t>This stage is critical in one’s life as it might be a turning point in his/her life in regard to social, emotional , and mental status. At this stage, one discovers whether or not he/she is leading a successful life. In other words, it is meant for reviewing one’s accomplishment throughout life. </a:t>
            </a:r>
          </a:p>
          <a:p>
            <a:pPr marL="0" indent="0" algn="r">
              <a:buNone/>
            </a:pPr>
            <a:r>
              <a:rPr lang="en-US" sz="1900" dirty="0">
                <a:latin typeface="Bookman Old Style" panose="02050604050505020204" pitchFamily="18" charset="0"/>
              </a:rPr>
              <a:t>                                                                                          (</a:t>
            </a:r>
            <a:r>
              <a:rPr lang="en-US" sz="1900" dirty="0" err="1">
                <a:latin typeface="Bookman Old Style" panose="02050604050505020204" pitchFamily="18" charset="0"/>
              </a:rPr>
              <a:t>Mcleod</a:t>
            </a:r>
            <a:r>
              <a:rPr lang="en-US" sz="1900" dirty="0">
                <a:latin typeface="Bookman Old Style" panose="02050604050505020204" pitchFamily="18" charset="0"/>
              </a:rPr>
              <a:t>, 2013)</a:t>
            </a:r>
          </a:p>
          <a:p>
            <a:pPr marL="0" indent="0">
              <a:buNone/>
            </a:pPr>
            <a:endParaRPr lang="en-US" dirty="0">
              <a:latin typeface="Bookman Old Style" panose="02050604050505020204" pitchFamily="18" charset="0"/>
            </a:endParaRPr>
          </a:p>
          <a:p>
            <a:endParaRPr lang="en-US" dirty="0"/>
          </a:p>
        </p:txBody>
      </p:sp>
      <p:pic>
        <p:nvPicPr>
          <p:cNvPr id="9" name="Picture 8"/>
          <p:cNvPicPr>
            <a:picLocks noChangeAspect="1"/>
          </p:cNvPicPr>
          <p:nvPr/>
        </p:nvPicPr>
        <p:blipFill>
          <a:blip r:embed="rId3"/>
          <a:stretch>
            <a:fillRect/>
          </a:stretch>
        </p:blipFill>
        <p:spPr>
          <a:xfrm>
            <a:off x="6809745" y="2140324"/>
            <a:ext cx="2920049" cy="1833660"/>
          </a:xfrm>
          <a:prstGeom prst="rect">
            <a:avLst/>
          </a:prstGeom>
        </p:spPr>
      </p:pic>
      <p:pic>
        <p:nvPicPr>
          <p:cNvPr id="10" name="Picture 9"/>
          <p:cNvPicPr>
            <a:picLocks noChangeAspect="1"/>
          </p:cNvPicPr>
          <p:nvPr/>
        </p:nvPicPr>
        <p:blipFill>
          <a:blip r:embed="rId4"/>
          <a:stretch>
            <a:fillRect/>
          </a:stretch>
        </p:blipFill>
        <p:spPr>
          <a:xfrm>
            <a:off x="5105704" y="2779396"/>
            <a:ext cx="818002" cy="880603"/>
          </a:xfrm>
          <a:prstGeom prst="rect">
            <a:avLst/>
          </a:prstGeom>
        </p:spPr>
      </p:pic>
      <p:pic>
        <p:nvPicPr>
          <p:cNvPr id="11" name="Picture 10"/>
          <p:cNvPicPr>
            <a:picLocks noChangeAspect="1"/>
          </p:cNvPicPr>
          <p:nvPr/>
        </p:nvPicPr>
        <p:blipFill>
          <a:blip r:embed="rId5"/>
          <a:stretch>
            <a:fillRect/>
          </a:stretch>
        </p:blipFill>
        <p:spPr>
          <a:xfrm>
            <a:off x="1162962" y="2140324"/>
            <a:ext cx="3056703" cy="1849696"/>
          </a:xfrm>
          <a:prstGeom prst="rect">
            <a:avLst/>
          </a:prstGeom>
        </p:spPr>
      </p:pic>
      <p:sp>
        <p:nvSpPr>
          <p:cNvPr id="4" name="Rectangle 3">
            <a:extLst>
              <a:ext uri="{FF2B5EF4-FFF2-40B4-BE49-F238E27FC236}">
                <a16:creationId xmlns:a16="http://schemas.microsoft.com/office/drawing/2014/main" id="{57601BF8-C083-4E42-AA15-B75ECC985B57}"/>
              </a:ext>
            </a:extLst>
          </p:cNvPr>
          <p:cNvSpPr/>
          <p:nvPr/>
        </p:nvSpPr>
        <p:spPr>
          <a:xfrm>
            <a:off x="362702" y="-139371"/>
            <a:ext cx="11466596" cy="1600438"/>
          </a:xfrm>
          <a:prstGeom prst="rect">
            <a:avLst/>
          </a:prstGeom>
        </p:spPr>
        <p:txBody>
          <a:bodyPr wrap="square">
            <a:spAutoFit/>
          </a:bodyPr>
          <a:lstStyle/>
          <a:p>
            <a:r>
              <a:rPr lang="en-US" sz="4000" b="1" dirty="0">
                <a:solidFill>
                  <a:prstClr val="black">
                    <a:lumMod val="85000"/>
                    <a:lumOff val="15000"/>
                  </a:prstClr>
                </a:solidFill>
                <a:latin typeface="Arial" panose="020B0604020202020204" pitchFamily="34" charset="0"/>
                <a:cs typeface="Arial" panose="020B0604020202020204" pitchFamily="34" charset="0"/>
              </a:rPr>
              <a:t>Erikson’s Theory</a:t>
            </a:r>
            <a:br>
              <a:rPr lang="en-US" sz="4000" b="1" dirty="0">
                <a:solidFill>
                  <a:prstClr val="black">
                    <a:lumMod val="85000"/>
                    <a:lumOff val="15000"/>
                  </a:prstClr>
                </a:solidFill>
                <a:latin typeface="Arial" panose="020B0604020202020204" pitchFamily="34" charset="0"/>
                <a:cs typeface="Arial" panose="020B0604020202020204" pitchFamily="34" charset="0"/>
              </a:rPr>
            </a:br>
            <a:r>
              <a:rPr lang="en-US" sz="4000" b="1" dirty="0">
                <a:solidFill>
                  <a:prstClr val="black">
                    <a:lumMod val="85000"/>
                    <a:lumOff val="15000"/>
                  </a:prstClr>
                </a:solidFill>
                <a:latin typeface="Arial" panose="020B0604020202020204" pitchFamily="34" charset="0"/>
                <a:cs typeface="Arial" panose="020B0604020202020204" pitchFamily="34" charset="0"/>
              </a:rPr>
              <a:t>Late Adulthood Stage (Social Aspect) </a:t>
            </a:r>
            <a:r>
              <a:rPr lang="en-US" sz="2000" b="1" dirty="0">
                <a:solidFill>
                  <a:prstClr val="black">
                    <a:lumMod val="85000"/>
                    <a:lumOff val="15000"/>
                  </a:prstClr>
                </a:solidFill>
                <a:latin typeface="Arial" panose="020B0604020202020204" pitchFamily="34" charset="0"/>
                <a:cs typeface="Arial" panose="020B0604020202020204" pitchFamily="34" charset="0"/>
              </a:rPr>
              <a:t>(</a:t>
            </a:r>
            <a:r>
              <a:rPr lang="en-US" sz="2000" b="1" dirty="0" err="1">
                <a:solidFill>
                  <a:prstClr val="black">
                    <a:lumMod val="85000"/>
                    <a:lumOff val="15000"/>
                  </a:prstClr>
                </a:solidFill>
                <a:latin typeface="Arial" panose="020B0604020202020204" pitchFamily="34" charset="0"/>
                <a:cs typeface="Arial" panose="020B0604020202020204" pitchFamily="34" charset="0"/>
              </a:rPr>
              <a:t>Kawther</a:t>
            </a:r>
            <a:r>
              <a:rPr lang="en-US" sz="2000" b="1" dirty="0">
                <a:solidFill>
                  <a:prstClr val="black">
                    <a:lumMod val="85000"/>
                    <a:lumOff val="15000"/>
                  </a:prstClr>
                </a:solidFill>
                <a:latin typeface="Arial" panose="020B0604020202020204" pitchFamily="34" charset="0"/>
                <a:cs typeface="Arial" panose="020B0604020202020204" pitchFamily="34" charset="0"/>
              </a:rPr>
              <a:t> </a:t>
            </a:r>
            <a:r>
              <a:rPr lang="en-US" sz="2000" b="1" dirty="0" err="1">
                <a:solidFill>
                  <a:prstClr val="black">
                    <a:lumMod val="85000"/>
                    <a:lumOff val="15000"/>
                  </a:prstClr>
                </a:solidFill>
                <a:latin typeface="Arial" panose="020B0604020202020204" pitchFamily="34" charset="0"/>
                <a:cs typeface="Arial" panose="020B0604020202020204" pitchFamily="34" charset="0"/>
              </a:rPr>
              <a:t>Chebli</a:t>
            </a:r>
            <a:r>
              <a:rPr lang="en-US" sz="2000" b="1" dirty="0">
                <a:solidFill>
                  <a:prstClr val="black">
                    <a:lumMod val="85000"/>
                    <a:lumOff val="15000"/>
                  </a:prstClr>
                </a:solidFill>
                <a:latin typeface="Arial" panose="020B0604020202020204" pitchFamily="34" charset="0"/>
                <a:cs typeface="Arial" panose="020B0604020202020204" pitchFamily="34" charset="0"/>
              </a:rPr>
              <a:t>)</a:t>
            </a:r>
            <a:br>
              <a:rPr lang="en-US" dirty="0"/>
            </a:br>
            <a:endParaRPr lang="en-US" dirty="0"/>
          </a:p>
        </p:txBody>
      </p:sp>
    </p:spTree>
    <p:extLst>
      <p:ext uri="{BB962C8B-B14F-4D97-AF65-F5344CB8AC3E}">
        <p14:creationId xmlns:p14="http://schemas.microsoft.com/office/powerpoint/2010/main" val="61297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753C48-87AB-405A-BEB8-2C5FAB136B99}"/>
              </a:ext>
            </a:extLst>
          </p:cNvPr>
          <p:cNvSpPr>
            <a:spLocks noGrp="1"/>
          </p:cNvSpPr>
          <p:nvPr>
            <p:ph idx="1"/>
          </p:nvPr>
        </p:nvSpPr>
        <p:spPr>
          <a:xfrm>
            <a:off x="393701" y="1270000"/>
            <a:ext cx="11798299" cy="5194300"/>
          </a:xfrm>
        </p:spPr>
        <p:txBody>
          <a:bodyPr vert="horz" lIns="91440" tIns="45720" rIns="91440" bIns="45720" rtlCol="0" anchor="t">
            <a:normAutofit fontScale="47500" lnSpcReduction="20000"/>
          </a:bodyPr>
          <a:lstStyle/>
          <a:p>
            <a:pPr marL="0" indent="0">
              <a:buNone/>
            </a:pPr>
            <a:r>
              <a:rPr lang="en-US" sz="7600" b="1" dirty="0">
                <a:latin typeface="Arial"/>
                <a:cs typeface="Calibri"/>
              </a:rPr>
              <a:t>Wisdom</a:t>
            </a:r>
          </a:p>
          <a:p>
            <a:pPr marL="0" indent="0">
              <a:buNone/>
            </a:pPr>
            <a:endParaRPr lang="en-US" sz="7600" b="1" dirty="0">
              <a:latin typeface="Arial"/>
              <a:cs typeface="Calibri"/>
            </a:endParaRPr>
          </a:p>
          <a:p>
            <a:pPr marL="0" indent="0">
              <a:buNone/>
            </a:pPr>
            <a:r>
              <a:rPr lang="en-US" sz="7600" dirty="0">
                <a:latin typeface="Arial"/>
                <a:cs typeface="Calibri"/>
              </a:rPr>
              <a:t>- Older  people have the knowledge to deal with difficulties they face in life.</a:t>
            </a:r>
          </a:p>
          <a:p>
            <a:pPr marL="0" indent="0">
              <a:buNone/>
            </a:pPr>
            <a:r>
              <a:rPr lang="en-US" sz="7600" dirty="0">
                <a:latin typeface="Arial"/>
                <a:cs typeface="Calibri"/>
              </a:rPr>
              <a:t>- They have the experience to help others to solve</a:t>
            </a:r>
          </a:p>
          <a:p>
            <a:pPr marL="0" indent="0">
              <a:buNone/>
            </a:pPr>
            <a:r>
              <a:rPr lang="en-US" sz="7600" dirty="0">
                <a:latin typeface="Arial"/>
                <a:cs typeface="Calibri"/>
              </a:rPr>
              <a:t>Issues in life.</a:t>
            </a:r>
          </a:p>
          <a:p>
            <a:pPr marL="0" indent="0">
              <a:buNone/>
            </a:pPr>
            <a:r>
              <a:rPr lang="en-US" sz="7600" dirty="0">
                <a:latin typeface="Arial"/>
                <a:cs typeface="Calibri"/>
              </a:rPr>
              <a:t>-They also have the emotional wisdom to empathize</a:t>
            </a:r>
          </a:p>
          <a:p>
            <a:pPr marL="0" indent="0">
              <a:buNone/>
            </a:pPr>
            <a:r>
              <a:rPr lang="en-US" sz="7600" dirty="0">
                <a:latin typeface="Arial"/>
                <a:cs typeface="Calibri"/>
              </a:rPr>
              <a:t>With others</a:t>
            </a:r>
          </a:p>
          <a:p>
            <a:pPr marL="0" indent="0">
              <a:buNone/>
            </a:pPr>
            <a:endParaRPr lang="en-US" sz="8000" dirty="0">
              <a:latin typeface="Arial"/>
              <a:cs typeface="Calibri"/>
            </a:endParaRPr>
          </a:p>
          <a:p>
            <a:endParaRPr lang="en-US" sz="2400" dirty="0">
              <a:cs typeface="Calibri" panose="020F0502020204030204"/>
            </a:endParaRPr>
          </a:p>
        </p:txBody>
      </p:sp>
      <p:pic>
        <p:nvPicPr>
          <p:cNvPr id="4" name="Graphic 3" descr="Brain in head with solid fill">
            <a:extLst>
              <a:ext uri="{FF2B5EF4-FFF2-40B4-BE49-F238E27FC236}">
                <a16:creationId xmlns:a16="http://schemas.microsoft.com/office/drawing/2014/main" id="{31D9863B-AB07-4B59-8C65-40F2FB05EA0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36545" y="-32332"/>
            <a:ext cx="2408906" cy="2408906"/>
          </a:xfrm>
          <a:prstGeom prst="rect">
            <a:avLst/>
          </a:prstGeom>
        </p:spPr>
      </p:pic>
      <p:sp>
        <p:nvSpPr>
          <p:cNvPr id="2" name="TextBox 1">
            <a:extLst>
              <a:ext uri="{FF2B5EF4-FFF2-40B4-BE49-F238E27FC236}">
                <a16:creationId xmlns:a16="http://schemas.microsoft.com/office/drawing/2014/main" id="{0D294FAB-EAED-42A8-BB29-A19C8EC41509}"/>
              </a:ext>
            </a:extLst>
          </p:cNvPr>
          <p:cNvSpPr txBox="1"/>
          <p:nvPr/>
        </p:nvSpPr>
        <p:spPr>
          <a:xfrm>
            <a:off x="678873" y="304800"/>
            <a:ext cx="9725616" cy="769441"/>
          </a:xfrm>
          <a:prstGeom prst="rect">
            <a:avLst/>
          </a:prstGeom>
          <a:noFill/>
        </p:spPr>
        <p:txBody>
          <a:bodyPr wrap="square" rtlCol="0">
            <a:spAutoFit/>
          </a:bodyPr>
          <a:lstStyle/>
          <a:p>
            <a:r>
              <a:rPr lang="en-GB" sz="4400" b="1" dirty="0">
                <a:latin typeface="Arial" panose="020B0604020202020204" pitchFamily="34" charset="0"/>
                <a:cs typeface="Arial" panose="020B0604020202020204" pitchFamily="34" charset="0"/>
              </a:rPr>
              <a:t>Benefits of integrity</a:t>
            </a:r>
          </a:p>
        </p:txBody>
      </p:sp>
    </p:spTree>
    <p:extLst>
      <p:ext uri="{BB962C8B-B14F-4D97-AF65-F5344CB8AC3E}">
        <p14:creationId xmlns:p14="http://schemas.microsoft.com/office/powerpoint/2010/main" val="206217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FD39C-428C-4F96-9BBE-B17DDEB6FE04}"/>
              </a:ext>
            </a:extLst>
          </p:cNvPr>
          <p:cNvSpPr>
            <a:spLocks noGrp="1"/>
          </p:cNvSpPr>
          <p:nvPr>
            <p:ph type="title"/>
          </p:nvPr>
        </p:nvSpPr>
        <p:spPr>
          <a:xfrm>
            <a:off x="609600" y="274638"/>
            <a:ext cx="10972800" cy="1143000"/>
          </a:xfrm>
        </p:spPr>
        <p:txBody>
          <a:bodyPr anchor="ctr">
            <a:normAutofit fontScale="90000"/>
          </a:bodyPr>
          <a:lstStyle/>
          <a:p>
            <a:pPr>
              <a:lnSpc>
                <a:spcPct val="90000"/>
              </a:lnSpc>
            </a:pPr>
            <a:r>
              <a:rPr lang="en-GB" sz="3600" b="1" dirty="0">
                <a:latin typeface="Arial" panose="020B0604020202020204" pitchFamily="34" charset="0"/>
                <a:cs typeface="Arial" panose="020B0604020202020204" pitchFamily="34" charset="0"/>
              </a:rPr>
              <a:t>R</a:t>
            </a:r>
            <a:r>
              <a:rPr lang="en-GB" sz="3600" b="1" i="0" dirty="0">
                <a:effectLst/>
                <a:latin typeface="Arial" panose="020B0604020202020204" pitchFamily="34" charset="0"/>
                <a:cs typeface="Arial" panose="020B0604020202020204" pitchFamily="34" charset="0"/>
              </a:rPr>
              <a:t>easons why we choose Eric Erikson’s Psychosocial Theory for late adulthood. </a:t>
            </a:r>
            <a:br>
              <a:rPr lang="en-GB" sz="2100" b="1" i="0" dirty="0">
                <a:effectLst/>
              </a:rPr>
            </a:br>
            <a:r>
              <a:rPr lang="en-GB" sz="2100" b="1" i="0" dirty="0">
                <a:effectLst/>
              </a:rPr>
              <a:t> </a:t>
            </a:r>
            <a:br>
              <a:rPr lang="en-GB" sz="2100" b="1" i="0" dirty="0">
                <a:effectLst/>
              </a:rPr>
            </a:br>
            <a:endParaRPr lang="en-GB" sz="2100" dirty="0"/>
          </a:p>
        </p:txBody>
      </p:sp>
      <p:pic>
        <p:nvPicPr>
          <p:cNvPr id="4" name="Content Placeholder 3">
            <a:extLst>
              <a:ext uri="{FF2B5EF4-FFF2-40B4-BE49-F238E27FC236}">
                <a16:creationId xmlns:a16="http://schemas.microsoft.com/office/drawing/2014/main" id="{E3600BC3-DF94-4C4F-B219-CA8539E10C87}"/>
              </a:ext>
            </a:extLst>
          </p:cNvPr>
          <p:cNvPicPr>
            <a:picLocks noGrp="1" noChangeAspect="1"/>
          </p:cNvPicPr>
          <p:nvPr>
            <p:ph idx="1"/>
          </p:nvPr>
        </p:nvPicPr>
        <p:blipFill>
          <a:blip r:embed="rId3"/>
          <a:stretch>
            <a:fillRect/>
          </a:stretch>
        </p:blipFill>
        <p:spPr>
          <a:xfrm>
            <a:off x="6096000" y="1330270"/>
            <a:ext cx="5855483" cy="39072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a:extLst>
              <a:ext uri="{FF2B5EF4-FFF2-40B4-BE49-F238E27FC236}">
                <a16:creationId xmlns:a16="http://schemas.microsoft.com/office/drawing/2014/main" id="{2E4DEA63-A313-40AB-AD72-30B4DCE174E1}"/>
              </a:ext>
            </a:extLst>
          </p:cNvPr>
          <p:cNvSpPr txBox="1"/>
          <p:nvPr/>
        </p:nvSpPr>
        <p:spPr>
          <a:xfrm>
            <a:off x="469558" y="1717588"/>
            <a:ext cx="5016842" cy="2308324"/>
          </a:xfrm>
          <a:prstGeom prst="rect">
            <a:avLst/>
          </a:prstGeom>
          <a:noFill/>
        </p:spPr>
        <p:txBody>
          <a:bodyPr wrap="square">
            <a:spAutoFit/>
          </a:bodyPr>
          <a:lstStyle/>
          <a:p>
            <a:pPr marL="285750" indent="-285750">
              <a:buFont typeface="Arial" panose="020B0604020202020204" pitchFamily="34" charset="0"/>
              <a:buChar char="•"/>
            </a:pPr>
            <a:r>
              <a:rPr lang="en-GB" dirty="0"/>
              <a:t>Eric Erikson is the only theorist that expanded his theory of psychosocial to the late adulthood (65+). </a:t>
            </a:r>
          </a:p>
          <a:p>
            <a:pPr marL="285750" indent="-285750">
              <a:buFont typeface="Arial" panose="020B0604020202020204" pitchFamily="34" charset="0"/>
              <a:buChar char="•"/>
            </a:pPr>
            <a:r>
              <a:rPr lang="en-GB" dirty="0"/>
              <a:t>This theory can be applied in healthcare with service users 65+. </a:t>
            </a:r>
          </a:p>
          <a:p>
            <a:pPr marL="285750" indent="-285750">
              <a:buFont typeface="Arial" panose="020B0604020202020204" pitchFamily="34" charset="0"/>
              <a:buChar char="•"/>
            </a:pPr>
            <a:r>
              <a:rPr lang="en-GB" dirty="0"/>
              <a:t>It can support us too understand the development of mental health disorder, such as depression in elderly. </a:t>
            </a:r>
          </a:p>
        </p:txBody>
      </p:sp>
      <p:sp>
        <p:nvSpPr>
          <p:cNvPr id="7" name="TextBox 6">
            <a:extLst>
              <a:ext uri="{FF2B5EF4-FFF2-40B4-BE49-F238E27FC236}">
                <a16:creationId xmlns:a16="http://schemas.microsoft.com/office/drawing/2014/main" id="{A22DFC95-1B90-4A05-8B67-00161C6ADA70}"/>
              </a:ext>
            </a:extLst>
          </p:cNvPr>
          <p:cNvSpPr txBox="1"/>
          <p:nvPr/>
        </p:nvSpPr>
        <p:spPr>
          <a:xfrm>
            <a:off x="701246" y="5112488"/>
            <a:ext cx="6098058" cy="369332"/>
          </a:xfrm>
          <a:prstGeom prst="rect">
            <a:avLst/>
          </a:prstGeom>
          <a:noFill/>
        </p:spPr>
        <p:txBody>
          <a:bodyPr wrap="square">
            <a:spAutoFit/>
          </a:bodyPr>
          <a:lstStyle/>
          <a:p>
            <a:r>
              <a:rPr lang="en-GB" dirty="0"/>
              <a:t>(Cherry, 2021) </a:t>
            </a:r>
          </a:p>
        </p:txBody>
      </p:sp>
    </p:spTree>
    <p:extLst>
      <p:ext uri="{BB962C8B-B14F-4D97-AF65-F5344CB8AC3E}">
        <p14:creationId xmlns:p14="http://schemas.microsoft.com/office/powerpoint/2010/main" val="3304514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8C8F3-6AB7-43FE-8928-E5503A400CF0}"/>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b="1" dirty="0">
                <a:latin typeface="Arial" panose="020B0604020202020204" pitchFamily="34" charset="0"/>
                <a:cs typeface="Arial" panose="020B0604020202020204" pitchFamily="34" charset="0"/>
              </a:rPr>
              <a:t>How do we apply Eric Erikson’s Psychosocial Theory in healthcare practice?  </a:t>
            </a:r>
          </a:p>
        </p:txBody>
      </p:sp>
      <p:pic>
        <p:nvPicPr>
          <p:cNvPr id="5" name="Content Placeholder 4">
            <a:extLst>
              <a:ext uri="{FF2B5EF4-FFF2-40B4-BE49-F238E27FC236}">
                <a16:creationId xmlns:a16="http://schemas.microsoft.com/office/drawing/2014/main" id="{36A290FB-AE96-40C0-B1A6-FA6C600132B3}"/>
              </a:ext>
            </a:extLst>
          </p:cNvPr>
          <p:cNvPicPr>
            <a:picLocks noGrp="1" noChangeAspect="1"/>
          </p:cNvPicPr>
          <p:nvPr>
            <p:ph sz="half" idx="2"/>
          </p:nvPr>
        </p:nvPicPr>
        <p:blipFill>
          <a:blip r:embed="rId3"/>
          <a:stretch>
            <a:fillRect/>
          </a:stretch>
        </p:blipFill>
        <p:spPr>
          <a:xfrm>
            <a:off x="6833287" y="1799788"/>
            <a:ext cx="4007708" cy="3589866"/>
          </a:xfrm>
          <a:prstGeom prst="ellipse">
            <a:avLst/>
          </a:prstGeom>
          <a:ln>
            <a:noFill/>
          </a:ln>
          <a:effectLst>
            <a:softEdge rad="112500"/>
          </a:effectLst>
        </p:spPr>
      </p:pic>
      <p:sp>
        <p:nvSpPr>
          <p:cNvPr id="6" name="Content Placeholder 5">
            <a:extLst>
              <a:ext uri="{FF2B5EF4-FFF2-40B4-BE49-F238E27FC236}">
                <a16:creationId xmlns:a16="http://schemas.microsoft.com/office/drawing/2014/main" id="{C453AAE3-B22C-4E3E-94BA-6DA4833BB512}"/>
              </a:ext>
            </a:extLst>
          </p:cNvPr>
          <p:cNvSpPr>
            <a:spLocks noGrp="1"/>
          </p:cNvSpPr>
          <p:nvPr>
            <p:ph sz="half" idx="1"/>
          </p:nvPr>
        </p:nvSpPr>
        <p:spPr/>
        <p:txBody>
          <a:bodyPr>
            <a:normAutofit/>
          </a:bodyPr>
          <a:lstStyle/>
          <a:p>
            <a:r>
              <a:rPr lang="en-GB" dirty="0">
                <a:latin typeface="Arial" panose="020B0604020202020204" pitchFamily="34" charset="0"/>
                <a:cs typeface="Arial" panose="020B0604020202020204" pitchFamily="34" charset="0"/>
              </a:rPr>
              <a:t>This theory can help professionals to predict that all those service users who do not solve the conflict between integrity and despair are more likely to experience depression and will require psychological support and intervention. </a:t>
            </a:r>
          </a:p>
          <a:p>
            <a:endParaRPr lang="en-GB" dirty="0"/>
          </a:p>
        </p:txBody>
      </p:sp>
    </p:spTree>
    <p:extLst>
      <p:ext uri="{BB962C8B-B14F-4D97-AF65-F5344CB8AC3E}">
        <p14:creationId xmlns:p14="http://schemas.microsoft.com/office/powerpoint/2010/main" val="737614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E727CA7-BA4C-4B9A-9E52-40D5A852F862}"/>
              </a:ext>
            </a:extLst>
          </p:cNvPr>
          <p:cNvSpPr>
            <a:spLocks noGrp="1"/>
          </p:cNvSpPr>
          <p:nvPr>
            <p:ph type="title"/>
          </p:nvPr>
        </p:nvSpPr>
        <p:spPr>
          <a:xfrm>
            <a:off x="609600" y="274638"/>
            <a:ext cx="10972800" cy="1143000"/>
          </a:xfrm>
        </p:spPr>
        <p:txBody>
          <a:bodyPr anchor="ctr">
            <a:normAutofit/>
          </a:bodyPr>
          <a:lstStyle/>
          <a:p>
            <a:r>
              <a:rPr lang="en-GB" dirty="0">
                <a:latin typeface="Arial" panose="020B0604020202020204" pitchFamily="34" charset="0"/>
                <a:cs typeface="Arial" panose="020B0604020202020204" pitchFamily="34" charset="0"/>
              </a:rPr>
              <a:t>	Conclusion</a:t>
            </a:r>
          </a:p>
        </p:txBody>
      </p:sp>
      <p:sp>
        <p:nvSpPr>
          <p:cNvPr id="6" name="Content Placeholder 5">
            <a:extLst>
              <a:ext uri="{FF2B5EF4-FFF2-40B4-BE49-F238E27FC236}">
                <a16:creationId xmlns:a16="http://schemas.microsoft.com/office/drawing/2014/main" id="{A2E51D6B-5EC7-43B2-971E-64AC278D64D1}"/>
              </a:ext>
            </a:extLst>
          </p:cNvPr>
          <p:cNvSpPr>
            <a:spLocks noGrp="1"/>
          </p:cNvSpPr>
          <p:nvPr>
            <p:ph sz="half" idx="1"/>
          </p:nvPr>
        </p:nvSpPr>
        <p:spPr>
          <a:xfrm>
            <a:off x="609599" y="1600201"/>
            <a:ext cx="7853549" cy="3989040"/>
          </a:xfrm>
        </p:spPr>
        <p:txBody>
          <a:bodyPr>
            <a:normAutofit fontScale="92500"/>
          </a:bodyPr>
          <a:lstStyle/>
          <a:p>
            <a:r>
              <a:rPr lang="en-GB" dirty="0">
                <a:latin typeface="Arial" panose="020B0604020202020204" pitchFamily="34" charset="0"/>
                <a:cs typeface="Arial" panose="020B0604020202020204" pitchFamily="34" charset="0"/>
              </a:rPr>
              <a:t>How does psychology impact to the developmental stages of humans?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It is essential to understand the various stages of PIES of the late adulthood,  in order to be able to work effectively with them as a health care provider.</a:t>
            </a: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 </a:t>
            </a:r>
            <a:r>
              <a:rPr lang="en-US" dirty="0">
                <a:latin typeface="Arial" panose="020B0604020202020204" pitchFamily="34" charset="0"/>
                <a:cs typeface="Arial" panose="020B0604020202020204" pitchFamily="34" charset="0"/>
              </a:rPr>
              <a:t>Health Guide, 2021) </a:t>
            </a:r>
            <a:endParaRPr lang="en-GB" dirty="0">
              <a:latin typeface="Arial" panose="020B0604020202020204" pitchFamily="34" charset="0"/>
              <a:cs typeface="Arial" panose="020B0604020202020204" pitchFamily="34" charset="0"/>
            </a:endParaRPr>
          </a:p>
        </p:txBody>
      </p:sp>
      <p:pic>
        <p:nvPicPr>
          <p:cNvPr id="1026" name="Picture 2" descr="She knows just how to make each patient feel special Shot of a caregiver and her patient out for a walk in the garden Nursing Home Stock Photo">
            <a:extLst>
              <a:ext uri="{FF2B5EF4-FFF2-40B4-BE49-F238E27FC236}">
                <a16:creationId xmlns:a16="http://schemas.microsoft.com/office/drawing/2014/main" id="{DBB4A1D4-BBA6-4F58-94ED-6BC952D4896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715072" y="905011"/>
            <a:ext cx="3134028" cy="25379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773 Alzheimers caregiver Stock Photos | Free &amp; Royalty-free Alzheimers  caregiver Images | Depositphotos">
            <a:extLst>
              <a:ext uri="{FF2B5EF4-FFF2-40B4-BE49-F238E27FC236}">
                <a16:creationId xmlns:a16="http://schemas.microsoft.com/office/drawing/2014/main" id="{C4F06337-0494-478A-9681-A819D7C69F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5072" y="3594720"/>
            <a:ext cx="3134028" cy="19428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55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FCB35-BE24-443F-A7C1-DCB6EC426D10}"/>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AAD383BD-2C57-4618-BA46-BD6965B3EA10}"/>
              </a:ext>
            </a:extLst>
          </p:cNvPr>
          <p:cNvSpPr>
            <a:spLocks noGrp="1"/>
          </p:cNvSpPr>
          <p:nvPr>
            <p:ph idx="1"/>
          </p:nvPr>
        </p:nvSpPr>
        <p:spPr>
          <a:xfrm>
            <a:off x="222423" y="1099751"/>
            <a:ext cx="11969578" cy="4478090"/>
          </a:xfrm>
        </p:spPr>
        <p:txBody>
          <a:bodyPr>
            <a:normAutofit fontScale="25000" lnSpcReduction="20000"/>
          </a:bodyPr>
          <a:lstStyle/>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All Answers. November 2018. Application of Erikson's Psychosocial Development Theory in Patient Care Plan. [online]. Available from: https://nursinganswers.net/essays/application-of-eriksons-psychosocial-development-theory-in-patient-care-plan.php?vref=1  [Accessed 29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Alzheimer's Society (2021) The dementia guide: Planning ahead. Available at: https://patient.info/doctor/dementia-pro#:~:text=According%20to%20figures%20provided%20by%20the%20Alzheimer%27s%20Society%2C,65-69%20years.%202.4%25%20in%20people%20aged%2070-74%20years. (Accessed: 21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Berk,( 2007); Lumenlearning.com/wmopen-lifespandeveloment/chapter/cognitive-development-in-late-adulthood/ </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Cherry, K., 2021. Understanding Erikson's Stages of Psychosocial Development. [online] Verywell Mind. Available at: https://www.verywellmind.com/erik-eriksons-stages-of-psychosocial-development-2795740 [Accessed 29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Emfondren, 2011. Erikson's: Developmental Theory and Its Impact on Nursing. [online] Emfrondren.blogspot.com. Available at: http://emfrondren.blogspot.com/  [Accessed 29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Erickson International (2012) The five pillars of emotional intelligence’ Erickson Coaching International [blog] (Accessed: 21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Erickson, E.H. (1982), the life cycle completed. New York, NY: international university press.</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Erikson, E. and Erikson, J., 1998. The life cycle completed. W. W. Norton, pp.1-111.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Freepik, 2021. Sick Senior Man With Cup Of Tea. [online] Freepik. Available at: https://www.freepik.com/premium-photo/sick-senior-man-with-cup-tea_11151778.htm [Accessed 29 July 2021].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Hearn, S., Saulnier, G., Strayer, J., Glenham, M., Koopman, R. and Marcia, J.E., 2012. Between integrity and despair: Toward construct validation of Erikson’s eighth stage. Journal of Adult Development, 19(1), pp.1-20.</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Hertz, d.et al (2021) Inside out outside in. New York: Rowman&amp; Littlefield. </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Mcdowd. JM Attention and aging: A functional perspective. In: Craik flm, salthouse TA, editors. The handbook and cognition 2.</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McLeod, S. (2018). Erik Erikson’s stages of psychosocial development. [online] Simply Psychology. Available at: https://www.simplypsychology.org/Erik-Erikson.html. </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Salthouse, TA. (1996); https://www.ncbi.nlm.nih.gov/pubmed/8759042 [Accessed 15.07.21]</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Arial" panose="020B0604020202020204" pitchFamily="34" charset="0"/>
                <a:ea typeface="Calibri" panose="020F0502020204030204" pitchFamily="34" charset="0"/>
                <a:cs typeface="Arial" panose="020B0604020202020204" pitchFamily="34" charset="0"/>
              </a:rPr>
              <a:t>Strough, J., McFall, J., Flinn, J. and Schuller, K., 2008. Collaborative everyday problem solving among same-gender friends in early and later adulthood. Psychology and Aging, [online] 23(3), pp.517-530. Available at: https://www.researchgate.net/publication/23274150_Collaborative_Everyday_Problem_Solving_Among_Same-Gender_Friends_in_Early_and_Later_Adulthood  [Accessed 29 July 2021].</a:t>
            </a:r>
          </a:p>
          <a:p>
            <a:pPr marL="342900" lvl="0" indent="-342900">
              <a:lnSpc>
                <a:spcPct val="107000"/>
              </a:lnSpc>
              <a:spcAft>
                <a:spcPts val="800"/>
              </a:spcAft>
              <a:buFont typeface="Arial" panose="020B0604020202020204" pitchFamily="34" charset="0"/>
              <a:buChar char="•"/>
              <a:tabLst>
                <a:tab pos="457200" algn="l"/>
              </a:tabLst>
            </a:pPr>
            <a:endParaRPr lang="en-GB" sz="25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400" dirty="0"/>
          </a:p>
          <a:p>
            <a:endParaRPr lang="en-GB" dirty="0"/>
          </a:p>
        </p:txBody>
      </p:sp>
    </p:spTree>
    <p:extLst>
      <p:ext uri="{BB962C8B-B14F-4D97-AF65-F5344CB8AC3E}">
        <p14:creationId xmlns:p14="http://schemas.microsoft.com/office/powerpoint/2010/main" val="421355630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64A7EB10430F04B8E3DE48B3D407E3B" ma:contentTypeVersion="2" ma:contentTypeDescription="Create a new document." ma:contentTypeScope="" ma:versionID="af90d63984cb0b4b2387ba67a821b8bb">
  <xsd:schema xmlns:xsd="http://www.w3.org/2001/XMLSchema" xmlns:xs="http://www.w3.org/2001/XMLSchema" xmlns:p="http://schemas.microsoft.com/office/2006/metadata/properties" xmlns:ns2="b79ebebd-6427-425b-a9a8-cefa4eee3197" targetNamespace="http://schemas.microsoft.com/office/2006/metadata/properties" ma:root="true" ma:fieldsID="4a9a3efc1aa89d383d584f6b22164d80" ns2:_="">
    <xsd:import namespace="b79ebebd-6427-425b-a9a8-cefa4eee3197"/>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9ebebd-6427-425b-a9a8-cefa4eee31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00843CB-0CFF-40FB-BF9E-D21DB563AD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9ebebd-6427-425b-a9a8-cefa4eee31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067FCC-FBCE-4A7D-A35B-56E5DA687937}">
  <ds:schemaRefs>
    <ds:schemaRef ds:uri="http://schemas.microsoft.com/sharepoint/v3/contenttype/forms"/>
  </ds:schemaRefs>
</ds:datastoreItem>
</file>

<file path=customXml/itemProps3.xml><?xml version="1.0" encoding="utf-8"?>
<ds:datastoreItem xmlns:ds="http://schemas.openxmlformats.org/officeDocument/2006/customXml" ds:itemID="{B7360D8C-6AAD-4960-8128-2B0A287093FF}">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11533</TotalTime>
  <Words>3124</Words>
  <Application>Microsoft Office PowerPoint</Application>
  <PresentationFormat>Widescreen</PresentationFormat>
  <Paragraphs>244</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Bookman Old Style</vt:lpstr>
      <vt:lpstr>Calibri</vt:lpstr>
      <vt:lpstr>Myriad Pro</vt:lpstr>
      <vt:lpstr>20140311PresentationUWTSDTemplate</vt:lpstr>
      <vt:lpstr>CertHE SfWP HSC T3GH1   Assessment Component 1  Task 1: Group Presentation </vt:lpstr>
      <vt:lpstr>Introduction       Late Adulthood (65+)</vt:lpstr>
      <vt:lpstr>The Lifespan Development stages</vt:lpstr>
      <vt:lpstr>The Physical changes in late adulthood.     </vt:lpstr>
      <vt:lpstr>COGNITIVE DEVELOPMENT IN LATE ADULTHOOD.</vt:lpstr>
      <vt:lpstr>Cognitive development in late adulthood</vt:lpstr>
      <vt:lpstr>The Emotional and social changes during late adulthood .</vt:lpstr>
      <vt:lpstr> Eric Erickson’s Psychosocial Theory </vt:lpstr>
      <vt:lpstr>Integrity Vs Despair</vt:lpstr>
      <vt:lpstr>Stage 8: Ego Integrity vs. Despair</vt:lpstr>
      <vt:lpstr>PowerPoint Presentation</vt:lpstr>
      <vt:lpstr>Reasons why we choose Eric Erikson’s Psychosocial Theory for late adulthood.    </vt:lpstr>
      <vt:lpstr>How do we apply Eric Erikson’s Psychosocial Theory in healthcare practice?  </vt:lpstr>
      <vt:lpstr> 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Comfort Bentil -tumi</cp:lastModifiedBy>
  <cp:revision>37</cp:revision>
  <dcterms:created xsi:type="dcterms:W3CDTF">2021-06-30T17:36:36Z</dcterms:created>
  <dcterms:modified xsi:type="dcterms:W3CDTF">2021-08-05T12:16:02Z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0x010100264A7EB10430F04B8E3DE48B3D407E3B</vt:lpwstr>
  </property>
</Properties>
</file>