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8" r:id="rId92"/>
    <p:sldId id="349" r:id="rId93"/>
    <p:sldId id="350" r:id="rId94"/>
    <p:sldId id="351" r:id="rId95"/>
    <p:sldId id="352" r:id="rId96"/>
    <p:sldId id="353" r:id="rId97"/>
    <p:sldId id="347" r:id="rId9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8DF17EF-69FF-4086-9CBE-10FE3AF5F04A}"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40732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DF17EF-69FF-4086-9CBE-10FE3AF5F04A}"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326834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DF17EF-69FF-4086-9CBE-10FE3AF5F04A}"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2048390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8DF17EF-69FF-4086-9CBE-10FE3AF5F04A}"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3668752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8DF17EF-69FF-4086-9CBE-10FE3AF5F04A}" type="datetimeFigureOut">
              <a:rPr lang="en-GB" smtClean="0"/>
              <a:t>08/03/2017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1046580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8DF17EF-69FF-4086-9CBE-10FE3AF5F04A}" type="datetimeFigureOut">
              <a:rPr lang="en-GB" smtClean="0"/>
              <a:t>08/03/2017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2586665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DF17EF-69FF-4086-9CBE-10FE3AF5F04A}" type="datetimeFigureOut">
              <a:rPr lang="en-GB" smtClean="0"/>
              <a:t>08/03/2017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1596506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DF17EF-69FF-4086-9CBE-10FE3AF5F04A}"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3834369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DF17EF-69FF-4086-9CBE-10FE3AF5F04A}"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3707496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DF17EF-69FF-4086-9CBE-10FE3AF5F04A}"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1466221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DF17EF-69FF-4086-9CBE-10FE3AF5F04A}"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A1D696-F295-4ECC-A841-59A0F36E3841}" type="slidenum">
              <a:rPr lang="en-GB" smtClean="0"/>
              <a:t>‹#›</a:t>
            </a:fld>
            <a:endParaRPr lang="en-GB"/>
          </a:p>
        </p:txBody>
      </p:sp>
    </p:spTree>
    <p:extLst>
      <p:ext uri="{BB962C8B-B14F-4D97-AF65-F5344CB8AC3E}">
        <p14:creationId xmlns:p14="http://schemas.microsoft.com/office/powerpoint/2010/main" val="3560922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DF17EF-69FF-4086-9CBE-10FE3AF5F04A}" type="datetimeFigureOut">
              <a:rPr lang="en-GB" smtClean="0"/>
              <a:t>08/03/2017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A1D696-F295-4ECC-A841-59A0F36E3841}" type="slidenum">
              <a:rPr lang="en-GB" smtClean="0"/>
              <a:t>‹#›</a:t>
            </a:fld>
            <a:endParaRPr lang="en-GB"/>
          </a:p>
        </p:txBody>
      </p:sp>
    </p:spTree>
    <p:extLst>
      <p:ext uri="{BB962C8B-B14F-4D97-AF65-F5344CB8AC3E}">
        <p14:creationId xmlns:p14="http://schemas.microsoft.com/office/powerpoint/2010/main" val="4183370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www.hse.gov.uk/risk"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hse.gov.uk/pUbns/priced/l24.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belb.org.uk/healthandsafety/documents/emergency/hseni_manual_handling_guidance.pdf"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www.hse.gov.uk/pubns/indg174.pdf" TargetMode="External"/><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92697"/>
            <a:ext cx="7776864" cy="3046988"/>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WAREHOUSE MANAGEMENT</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Year 1</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Health &amp; Safety – </a:t>
            </a:r>
            <a:r>
              <a:rPr lang="en-GB" sz="3200" dirty="0" smtClean="0">
                <a:latin typeface="Arial" panose="020B0604020202020204" pitchFamily="34" charset="0"/>
                <a:cs typeface="Arial" panose="020B0604020202020204" pitchFamily="34" charset="0"/>
              </a:rPr>
              <a:t>Part 2</a:t>
            </a:r>
            <a:endParaRPr lang="en-GB" sz="3200" dirty="0">
              <a:latin typeface="Arial" panose="020B0604020202020204" pitchFamily="34" charset="0"/>
              <a:cs typeface="Arial" panose="020B0604020202020204" pitchFamily="34" charset="0"/>
            </a:endParaRPr>
          </a:p>
          <a:p>
            <a:pPr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0668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08720"/>
            <a:ext cx="8208912" cy="4680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722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40768"/>
            <a:ext cx="8136904"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5169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260648"/>
            <a:ext cx="8696325"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4048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138" y="404664"/>
            <a:ext cx="8467725"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2727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9036496" cy="6617196"/>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Risk assessment </a:t>
            </a:r>
            <a:endParaRPr lang="en-GB" sz="2400" b="1"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As </a:t>
            </a:r>
            <a:r>
              <a:rPr lang="en-GB" sz="2000" dirty="0">
                <a:latin typeface="Arial" panose="020B0604020202020204" pitchFamily="34" charset="0"/>
                <a:cs typeface="Arial" panose="020B0604020202020204" pitchFamily="34" charset="0"/>
              </a:rPr>
              <a:t>part of managing health and safety you must control the risks in your workplace</a:t>
            </a: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You need to think about what might cause harm to people and decide whether you are doing enough to prevent that.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Management of Health and Safety at Work Regulations </a:t>
            </a:r>
            <a:r>
              <a:rPr lang="en-GB" sz="2000" dirty="0" smtClean="0">
                <a:latin typeface="Arial" panose="020B0604020202020204" pitchFamily="34" charset="0"/>
                <a:cs typeface="Arial" panose="020B0604020202020204" pitchFamily="34" charset="0"/>
              </a:rPr>
              <a:t>1999 </a:t>
            </a:r>
            <a:r>
              <a:rPr lang="en-GB" sz="2000" dirty="0">
                <a:latin typeface="Arial" panose="020B0604020202020204" pitchFamily="34" charset="0"/>
                <a:cs typeface="Arial" panose="020B0604020202020204" pitchFamily="34" charset="0"/>
              </a:rPr>
              <a:t>require employers and self-employed people to assess risks – you must make sure you know about the main risks in your workplace and the things you need to do to manage them responsibly.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Generally</a:t>
            </a:r>
            <a:r>
              <a:rPr lang="en-GB" sz="2000" dirty="0">
                <a:latin typeface="Arial" panose="020B0604020202020204" pitchFamily="34" charset="0"/>
                <a:cs typeface="Arial" panose="020B0604020202020204" pitchFamily="34" charset="0"/>
              </a:rPr>
              <a:t>, you need to do everything reasonably practicable to protect people using your workplace from harm and make adaptations where necessary. </a:t>
            </a:r>
            <a:endParaRPr lang="en-GB" sz="2000" dirty="0" smtClean="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 </a:t>
            </a:r>
            <a:r>
              <a:rPr lang="en-GB" sz="2000" dirty="0">
                <a:latin typeface="Arial" panose="020B0604020202020204" pitchFamily="34" charset="0"/>
                <a:cs typeface="Arial" panose="020B0604020202020204" pitchFamily="34" charset="0"/>
              </a:rPr>
              <a:t>risk assessment may show that the workplace or the work should be reorganised so that the need for people to work at an unguarded edge, for example, does not arise in the first place.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Few workplaces stay the same, so it makes sense to review what you are doing on an ongoing basis. More guidance on risk assessment can be found on HSE’s risk management site (</a:t>
            </a:r>
            <a:r>
              <a:rPr lang="en-GB" sz="2000" dirty="0" smtClean="0">
                <a:latin typeface="Arial" panose="020B0604020202020204" pitchFamily="34" charset="0"/>
                <a:cs typeface="Arial" panose="020B0604020202020204" pitchFamily="34" charset="0"/>
                <a:hlinkClick r:id="rId2"/>
              </a:rPr>
              <a:t>www.hse.gov.uk/risk</a:t>
            </a:r>
            <a:r>
              <a:rPr lang="en-GB" sz="2000" dirty="0" smtClean="0">
                <a:latin typeface="Arial" panose="020B0604020202020204" pitchFamily="34" charset="0"/>
                <a:cs typeface="Arial" panose="020B0604020202020204" pitchFamily="34" charset="0"/>
              </a:rPr>
              <a:t> ). </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174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0648"/>
            <a:ext cx="885825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5348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476672"/>
            <a:ext cx="8458200"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6461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764704"/>
            <a:ext cx="8136904" cy="369332"/>
          </a:xfrm>
          <a:prstGeom prst="rect">
            <a:avLst/>
          </a:prstGeom>
          <a:noFill/>
        </p:spPr>
        <p:txBody>
          <a:bodyPr wrap="square" rtlCol="0">
            <a:spAutoFit/>
          </a:bodyPr>
          <a:lstStyle/>
          <a:p>
            <a:r>
              <a:rPr lang="en-GB" dirty="0" smtClean="0">
                <a:hlinkClick r:id="rId2"/>
              </a:rPr>
              <a:t>http://www.hse.gov.uk/pUbns/priced/l24.pdf</a:t>
            </a:r>
            <a:r>
              <a:rPr lang="en-GB" dirty="0" smtClean="0"/>
              <a:t> </a:t>
            </a:r>
            <a:endParaRPr lang="en-GB" dirty="0"/>
          </a:p>
        </p:txBody>
      </p:sp>
    </p:spTree>
    <p:extLst>
      <p:ext uri="{BB962C8B-B14F-4D97-AF65-F5344CB8AC3E}">
        <p14:creationId xmlns:p14="http://schemas.microsoft.com/office/powerpoint/2010/main" val="876058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052736"/>
            <a:ext cx="8136904" cy="31668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9655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32656"/>
            <a:ext cx="8064896"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6165304"/>
            <a:ext cx="8568952" cy="646331"/>
          </a:xfrm>
          <a:prstGeom prst="rect">
            <a:avLst/>
          </a:prstGeom>
          <a:noFill/>
        </p:spPr>
        <p:txBody>
          <a:bodyPr wrap="square" rtlCol="0">
            <a:spAutoFit/>
          </a:bodyPr>
          <a:lstStyle/>
          <a:p>
            <a:r>
              <a:rPr lang="en-GB" dirty="0" smtClean="0">
                <a:hlinkClick r:id="rId3"/>
              </a:rPr>
              <a:t>http://www.belb.org.uk/healthandsafety/documents/emergency/hseni_manual_handling_guidance.pdf</a:t>
            </a:r>
            <a:r>
              <a:rPr lang="en-GB" dirty="0" smtClean="0"/>
              <a:t> </a:t>
            </a:r>
            <a:endParaRPr lang="en-GB" dirty="0"/>
          </a:p>
        </p:txBody>
      </p:sp>
    </p:spTree>
    <p:extLst>
      <p:ext uri="{BB962C8B-B14F-4D97-AF65-F5344CB8AC3E}">
        <p14:creationId xmlns:p14="http://schemas.microsoft.com/office/powerpoint/2010/main" val="2576073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352928"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75239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828092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8593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496944"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0140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8280920"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8888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16632"/>
            <a:ext cx="8496944" cy="6624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3152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208911"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3598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1296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2225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0"/>
            <a:ext cx="8928991" cy="6597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3390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8820472" cy="4176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2839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496944"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55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856984"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7836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568951" cy="5688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452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7282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2258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64096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31386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484784"/>
            <a:ext cx="8208912"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7995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704"/>
            <a:ext cx="8568952"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1824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3"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49887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280920"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91820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568951"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4309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75651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0"/>
            <a:ext cx="8424936" cy="6669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8030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620688"/>
            <a:ext cx="8640960"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16097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4" cy="6552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81916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784976"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860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64096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973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4082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96944"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9119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568952"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2376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064895"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27145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24744"/>
            <a:ext cx="8640959" cy="4032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44083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825" y="476672"/>
            <a:ext cx="8134350" cy="516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04825" y="6021288"/>
            <a:ext cx="8134350" cy="369332"/>
          </a:xfrm>
          <a:prstGeom prst="rect">
            <a:avLst/>
          </a:prstGeom>
          <a:noFill/>
        </p:spPr>
        <p:txBody>
          <a:bodyPr wrap="square" rtlCol="0">
            <a:spAutoFit/>
          </a:bodyPr>
          <a:lstStyle/>
          <a:p>
            <a:r>
              <a:rPr lang="en-GB" dirty="0" smtClean="0">
                <a:hlinkClick r:id="rId3"/>
              </a:rPr>
              <a:t>http://www.hse.gov.uk/pubns/indg174.pdf</a:t>
            </a:r>
            <a:r>
              <a:rPr lang="en-GB" dirty="0" smtClean="0"/>
              <a:t> </a:t>
            </a:r>
            <a:endParaRPr lang="en-GB" dirty="0"/>
          </a:p>
        </p:txBody>
      </p:sp>
    </p:spTree>
    <p:extLst>
      <p:ext uri="{BB962C8B-B14F-4D97-AF65-F5344CB8AC3E}">
        <p14:creationId xmlns:p14="http://schemas.microsoft.com/office/powerpoint/2010/main" val="38409878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375" y="404664"/>
            <a:ext cx="8477250"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3871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332656"/>
            <a:ext cx="849694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15787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3" y="260648"/>
            <a:ext cx="8639175"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8159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 y="260648"/>
            <a:ext cx="8953500"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777024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568952"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4166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856984"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83317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424935"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5206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496943"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06471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568952"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82188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2"/>
            <a:ext cx="8784976"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0235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568952"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22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212976"/>
            <a:ext cx="8568952"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670108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712967"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97599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08720"/>
            <a:ext cx="8856984"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93562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352927"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93668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836712"/>
            <a:ext cx="8352928" cy="3416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38017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96944"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15916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510"/>
            <a:ext cx="8496943" cy="6120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14057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260648"/>
            <a:ext cx="874395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27415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 y="188640"/>
            <a:ext cx="882015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73695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404664"/>
            <a:ext cx="8784977"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81778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0"/>
            <a:ext cx="8856984" cy="6669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52480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 y="260648"/>
            <a:ext cx="8801100"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60362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712967"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21756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32656"/>
            <a:ext cx="8712967" cy="5904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8792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640960"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792321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4"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72521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764704"/>
            <a:ext cx="849694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55531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64096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132290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8784975" cy="6381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666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7818"/>
            <a:ext cx="8892480" cy="64615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069238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908720"/>
            <a:ext cx="8064896" cy="2523768"/>
          </a:xfrm>
          <a:prstGeom prst="rect">
            <a:avLst/>
          </a:prstGeom>
        </p:spPr>
        <p:txBody>
          <a:bodyPr wrap="square">
            <a:spAutoFit/>
          </a:bodyPr>
          <a:lstStyle/>
          <a:p>
            <a:endParaRPr lang="en-GB" dirty="0"/>
          </a:p>
          <a:p>
            <a:pPr algn="just"/>
            <a:r>
              <a:rPr lang="en-GB" sz="2000" dirty="0" smtClean="0">
                <a:latin typeface="Arial" panose="020B0604020202020204" pitchFamily="34" charset="0"/>
                <a:cs typeface="Arial" panose="020B0604020202020204" pitchFamily="34" charset="0"/>
              </a:rPr>
              <a:t>Remember </a:t>
            </a:r>
            <a:r>
              <a:rPr lang="en-GB" sz="2000" dirty="0">
                <a:latin typeface="Arial" panose="020B0604020202020204" pitchFamily="34" charset="0"/>
                <a:cs typeface="Arial" panose="020B0604020202020204" pitchFamily="34" charset="0"/>
              </a:rPr>
              <a:t>to assess all the risks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look at things like task demands and changes in activity, as well as the physical aspects of the workstation;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take account of individuals’ special needs, such as users with a disability </a:t>
            </a:r>
          </a:p>
        </p:txBody>
      </p:sp>
    </p:spTree>
    <p:extLst>
      <p:ext uri="{BB962C8B-B14F-4D97-AF65-F5344CB8AC3E}">
        <p14:creationId xmlns:p14="http://schemas.microsoft.com/office/powerpoint/2010/main" val="40449698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640959"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829447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24936" cy="4392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004025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 y="476672"/>
            <a:ext cx="8469188"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713122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332656"/>
            <a:ext cx="8693596"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565751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588" y="404664"/>
            <a:ext cx="8886825"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427604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116632"/>
            <a:ext cx="887730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866295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116632"/>
            <a:ext cx="8696325" cy="6552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14656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 y="116632"/>
            <a:ext cx="8629650"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056934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24936" cy="3600986"/>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Other things you should </a:t>
            </a:r>
            <a:r>
              <a:rPr lang="en-GB" sz="2400" b="1" i="1" dirty="0" smtClean="0">
                <a:latin typeface="Arial" panose="020B0604020202020204" pitchFamily="34" charset="0"/>
                <a:cs typeface="Arial" panose="020B0604020202020204" pitchFamily="34" charset="0"/>
              </a:rPr>
              <a:t>consider</a:t>
            </a:r>
          </a:p>
          <a:p>
            <a:pPr algn="just"/>
            <a:endParaRPr lang="en-GB" sz="24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Adequate training should ensure that those who use the machine are </a:t>
            </a:r>
            <a:r>
              <a:rPr lang="en-GB" sz="2000" dirty="0" smtClean="0">
                <a:latin typeface="Arial" panose="020B0604020202020204" pitchFamily="34" charset="0"/>
                <a:cs typeface="Arial" panose="020B0604020202020204" pitchFamily="34" charset="0"/>
              </a:rPr>
              <a:t>competent </a:t>
            </a:r>
            <a:r>
              <a:rPr lang="en-GB" sz="2000" dirty="0">
                <a:latin typeface="Arial" panose="020B0604020202020204" pitchFamily="34" charset="0"/>
                <a:cs typeface="Arial" panose="020B0604020202020204" pitchFamily="34" charset="0"/>
              </a:rPr>
              <a:t>to use it safely.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This </a:t>
            </a:r>
            <a:r>
              <a:rPr lang="en-GB" sz="2000" dirty="0">
                <a:latin typeface="Arial" panose="020B0604020202020204" pitchFamily="34" charset="0"/>
                <a:cs typeface="Arial" panose="020B0604020202020204" pitchFamily="34" charset="0"/>
              </a:rPr>
              <a:t>includes ensuring they have the correct skills,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Providing </a:t>
            </a:r>
            <a:r>
              <a:rPr lang="en-GB" sz="2000" dirty="0">
                <a:latin typeface="Arial" panose="020B0604020202020204" pitchFamily="34" charset="0"/>
                <a:cs typeface="Arial" panose="020B0604020202020204" pitchFamily="34" charset="0"/>
              </a:rPr>
              <a:t>and using work equipment safely: </a:t>
            </a:r>
            <a:r>
              <a:rPr lang="en-GB" sz="2000" dirty="0" smtClean="0">
                <a:latin typeface="Arial" panose="020B0604020202020204" pitchFamily="34" charset="0"/>
                <a:cs typeface="Arial" panose="020B0604020202020204" pitchFamily="34" charset="0"/>
              </a:rPr>
              <a:t>knowledge</a:t>
            </a:r>
            <a:r>
              <a:rPr lang="en-GB" sz="2000" dirty="0">
                <a:latin typeface="Arial" panose="020B0604020202020204" pitchFamily="34" charset="0"/>
                <a:cs typeface="Arial" panose="020B0604020202020204" pitchFamily="34" charset="0"/>
              </a:rPr>
              <a:t>, experience and risk awareness, and are physically suited to the task.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Sometimes </a:t>
            </a:r>
            <a:r>
              <a:rPr lang="en-GB" sz="2000" dirty="0">
                <a:latin typeface="Arial" panose="020B0604020202020204" pitchFamily="34" charset="0"/>
                <a:cs typeface="Arial" panose="020B0604020202020204" pitchFamily="34" charset="0"/>
              </a:rPr>
              <a:t>formal qualifications are needed, </a:t>
            </a:r>
            <a:r>
              <a:rPr lang="en-GB" sz="2000" dirty="0" smtClean="0">
                <a:latin typeface="Arial" panose="020B0604020202020204" pitchFamily="34" charset="0"/>
                <a:cs typeface="Arial" panose="020B0604020202020204" pitchFamily="34" charset="0"/>
              </a:rPr>
              <a:t>e.g. </a:t>
            </a:r>
            <a:r>
              <a:rPr lang="en-GB" sz="2000" dirty="0">
                <a:latin typeface="Arial" panose="020B0604020202020204" pitchFamily="34" charset="0"/>
                <a:cs typeface="Arial" panose="020B0604020202020204" pitchFamily="34" charset="0"/>
              </a:rPr>
              <a:t>for chainsaw operators.</a:t>
            </a:r>
          </a:p>
        </p:txBody>
      </p:sp>
    </p:spTree>
    <p:extLst>
      <p:ext uri="{BB962C8B-B14F-4D97-AF65-F5344CB8AC3E}">
        <p14:creationId xmlns:p14="http://schemas.microsoft.com/office/powerpoint/2010/main" val="17236061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424936"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40856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2493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889122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280920"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734363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92696"/>
            <a:ext cx="8208912" cy="3488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906082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568952"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59771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404664"/>
            <a:ext cx="871296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82509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556792"/>
            <a:ext cx="7488832" cy="2448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84084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42493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874491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24935"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101896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764704"/>
            <a:ext cx="8424936" cy="39692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7792651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24936"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234860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568952"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636106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490502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628800"/>
            <a:ext cx="8424936" cy="3240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332656"/>
            <a:ext cx="8784976" cy="523220"/>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ANY QUESTIONS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1888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310</Words>
  <Application>Microsoft Office PowerPoint</Application>
  <PresentationFormat>On-screen Show (4:3)</PresentationFormat>
  <Paragraphs>34</Paragraphs>
  <Slides>97</Slides>
  <Notes>0</Notes>
  <HiddenSlides>0</HiddenSlides>
  <MMClips>0</MMClips>
  <ScaleCrop>false</ScaleCrop>
  <HeadingPairs>
    <vt:vector size="4" baseType="variant">
      <vt:variant>
        <vt:lpstr>Theme</vt:lpstr>
      </vt:variant>
      <vt:variant>
        <vt:i4>1</vt:i4>
      </vt:variant>
      <vt:variant>
        <vt:lpstr>Slide Titles</vt:lpstr>
      </vt:variant>
      <vt:variant>
        <vt:i4>97</vt:i4>
      </vt:variant>
    </vt:vector>
  </HeadingPairs>
  <TitlesOfParts>
    <vt:vector size="9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19</cp:revision>
  <dcterms:created xsi:type="dcterms:W3CDTF">2017-03-08T14:38:51Z</dcterms:created>
  <dcterms:modified xsi:type="dcterms:W3CDTF">2017-03-08T16:51:05Z</dcterms:modified>
</cp:coreProperties>
</file>