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58" r:id="rId2"/>
    <p:sldId id="289" r:id="rId3"/>
    <p:sldId id="259" r:id="rId4"/>
    <p:sldId id="306" r:id="rId5"/>
    <p:sldId id="307" r:id="rId6"/>
    <p:sldId id="299" r:id="rId7"/>
    <p:sldId id="292" r:id="rId8"/>
    <p:sldId id="297" r:id="rId9"/>
    <p:sldId id="293" r:id="rId10"/>
    <p:sldId id="305" r:id="rId11"/>
    <p:sldId id="301" r:id="rId12"/>
    <p:sldId id="285" r:id="rId13"/>
    <p:sldId id="302" r:id="rId14"/>
    <p:sldId id="303" r:id="rId15"/>
    <p:sldId id="304" r:id="rId16"/>
    <p:sldId id="296" r:id="rId17"/>
    <p:sldId id="314" r:id="rId18"/>
    <p:sldId id="295" r:id="rId19"/>
    <p:sldId id="313" r:id="rId20"/>
    <p:sldId id="316" r:id="rId21"/>
    <p:sldId id="276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6" autoAdjust="0"/>
    <p:restoredTop sz="93372" autoAdjust="0"/>
  </p:normalViewPr>
  <p:slideViewPr>
    <p:cSldViewPr>
      <p:cViewPr varScale="1">
        <p:scale>
          <a:sx n="69" d="100"/>
          <a:sy n="69" d="100"/>
        </p:scale>
        <p:origin x="60" y="9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772816"/>
            <a:ext cx="9144000" cy="28083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Week 3</a:t>
            </a:r>
            <a:br>
              <a:rPr lang="en-GB" sz="4000" dirty="0"/>
            </a:br>
            <a:br>
              <a:rPr lang="en-GB" sz="4000" dirty="0"/>
            </a:br>
            <a:r>
              <a:rPr lang="en-GB" dirty="0"/>
              <a:t>Planning and Designing Community Engagement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0"/>
            <a:ext cx="4038600" cy="566124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46104" y="980728"/>
            <a:ext cx="4890392" cy="324036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Last week we looked at:</a:t>
            </a:r>
          </a:p>
          <a:p>
            <a:r>
              <a:rPr lang="en-GB" sz="2400" dirty="0"/>
              <a:t>The relevance and benefits of community engagement</a:t>
            </a:r>
          </a:p>
          <a:p>
            <a:r>
              <a:rPr lang="en-GB" sz="2400" dirty="0"/>
              <a:t>The models of community engagement.</a:t>
            </a:r>
          </a:p>
          <a:p>
            <a:r>
              <a:rPr lang="en-GB" sz="2400" dirty="0"/>
              <a:t>The nine principles of community engagement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26/06/2021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32A2778F-4EAA-40CA-8A13-33A54842A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717293"/>
            <a:ext cx="4038600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2995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146105" y="717293"/>
            <a:ext cx="4890392" cy="4799939"/>
          </a:xfrm>
        </p:spPr>
        <p:txBody>
          <a:bodyPr wrap="square" anchor="t">
            <a:normAutofit lnSpcReduction="10000"/>
          </a:bodyPr>
          <a:lstStyle/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 what it means to plan and design community engagement, why it is done, how the scope is defined, and the range of activities carried out.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 the barriers of effectively planning and designing community engagement.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 the training and support required during the planning and designing phase.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endParaRPr lang="en-US" sz="2200" dirty="0"/>
          </a:p>
          <a:p>
            <a:pPr lvl="1" eaLnBrk="1" hangingPunct="1">
              <a:lnSpc>
                <a:spcPct val="90000"/>
              </a:lnSpc>
            </a:pPr>
            <a:endParaRPr lang="en-US" sz="2200" dirty="0"/>
          </a:p>
        </p:txBody>
      </p:sp>
      <p:sp>
        <p:nvSpPr>
          <p:cNvPr id="137" name="Date Placeholder 4">
            <a:extLst>
              <a:ext uri="{FF2B5EF4-FFF2-40B4-BE49-F238E27FC236}">
                <a16:creationId xmlns:a16="http://schemas.microsoft.com/office/drawing/2014/main" id="{2DF147E4-CDFA-4534-8B8E-4657606DE5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26/06/2021</a:t>
            </a:fld>
            <a:endParaRPr lang="en-GB" altLang="en-US" sz="900"/>
          </a:p>
        </p:txBody>
      </p:sp>
      <p:sp>
        <p:nvSpPr>
          <p:cNvPr id="139" name="Slide Number Placeholder 5">
            <a:extLst>
              <a:ext uri="{FF2B5EF4-FFF2-40B4-BE49-F238E27FC236}">
                <a16:creationId xmlns:a16="http://schemas.microsoft.com/office/drawing/2014/main" id="{43F4C0DD-95D6-4AEE-8546-978C0B0551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B0ED6-2770-4816-8970-B3C8B4CC7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38138"/>
          </a:xfrm>
        </p:spPr>
        <p:txBody>
          <a:bodyPr/>
          <a:lstStyle/>
          <a:p>
            <a:r>
              <a:rPr lang="en-US" sz="3600" b="1" dirty="0"/>
              <a:t>Planning and Designing Community Engagement 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1EE25-19DA-4690-9039-45B1F08707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6939" y="1711566"/>
            <a:ext cx="8830121" cy="3157593"/>
          </a:xfrm>
        </p:spPr>
        <p:txBody>
          <a:bodyPr/>
          <a:lstStyle/>
          <a:p>
            <a:r>
              <a:rPr lang="en-US" sz="2400" dirty="0"/>
              <a:t>Planning and designing in community engagement is the step-by-step guidance of the entire engagement activities, which includes clearly defining Who, Where, What, How, When; Why?</a:t>
            </a:r>
            <a:endParaRPr lang="en-GB" sz="2400" dirty="0"/>
          </a:p>
          <a:p>
            <a:pPr lvl="0"/>
            <a:r>
              <a:rPr lang="en-US" sz="2400" dirty="0"/>
              <a:t>It is also referred to as the framework for planning, coordinating, organizing, executing, monitoring, controlling,  and feedbacking community engagement activities.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F5BFF9-44E7-4F7A-B03A-C25051A26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E3682-12B5-4CAA-A377-35134D1D30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32084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5A1F1-D404-418C-BDCC-602829EC3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sz="3600" b="1" dirty="0"/>
              <a:t>Planning and Designing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BB13D-8E34-46AD-B679-9D2D9879A0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600201"/>
            <a:ext cx="8569647" cy="3917031"/>
          </a:xfrm>
        </p:spPr>
        <p:txBody>
          <a:bodyPr/>
          <a:lstStyle/>
          <a:p>
            <a:r>
              <a:rPr lang="en-US" sz="2400" dirty="0"/>
              <a:t>It is invaluable to ensure that the need for engagement aligns with the community’s goals and this can be achieved through effective planning and designing.</a:t>
            </a:r>
          </a:p>
          <a:p>
            <a:r>
              <a:rPr lang="en-US" sz="2400" dirty="0"/>
              <a:t>The process of planning and designing community engagement involves the following: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Transparency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Trust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Equity/ inclusion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Educated / invested citizens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8B48A7-DD18-4B04-BC88-9829FC000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AB75D-E8D4-4C9A-8DB1-BD4A612FFE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0368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A75B2-C509-46D6-A431-F272D71AA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Essential for Planning and Designing Community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DA0DB-BFB1-411B-8AD1-0589E8C823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600201"/>
            <a:ext cx="8641655" cy="3989040"/>
          </a:xfrm>
        </p:spPr>
        <p:txBody>
          <a:bodyPr/>
          <a:lstStyle/>
          <a:p>
            <a:pPr lvl="0"/>
            <a:r>
              <a:rPr lang="en-GB" sz="2400" dirty="0"/>
              <a:t>To provide the community with balanced and objective information; to understand the challenges and decide potential solutions.</a:t>
            </a:r>
          </a:p>
          <a:p>
            <a:pPr lvl="0"/>
            <a:r>
              <a:rPr lang="en-GB" sz="2400" dirty="0"/>
              <a:t>To give the community opportunity to contribute to the decision making process.</a:t>
            </a:r>
          </a:p>
          <a:p>
            <a:pPr lvl="0"/>
            <a:r>
              <a:rPr lang="en-GB" sz="2400" dirty="0"/>
              <a:t>To give the community the chance to get involved in building their aspiration.</a:t>
            </a:r>
          </a:p>
          <a:p>
            <a:pPr lvl="0"/>
            <a:r>
              <a:rPr lang="en-GB" sz="2400" dirty="0"/>
              <a:t>To allow the community to engage in making the change they want to see collectively.</a:t>
            </a:r>
          </a:p>
          <a:p>
            <a:pPr lvl="0"/>
            <a:r>
              <a:rPr lang="en-GB" sz="2400" dirty="0"/>
              <a:t>To empower the community and make them self-sufficient.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07B49-BCDB-4ABF-86B1-478D7FB67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E525BE-CA51-4B6A-BEFE-479A2DF3C1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94734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53B3B-E5A3-4E30-AD99-6A8AACEF7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Planning in Action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FCE69-7BA9-41B8-BC45-827E36C7FC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9512" y="1196752"/>
            <a:ext cx="4552544" cy="4464495"/>
          </a:xfrm>
        </p:spPr>
        <p:txBody>
          <a:bodyPr/>
          <a:lstStyle/>
          <a:p>
            <a:r>
              <a:rPr lang="en-GB" sz="2400" dirty="0"/>
              <a:t>There are five stages of planning; each stage focuses on the key elements of community engagement, which cannot be overlooked.</a:t>
            </a:r>
          </a:p>
          <a:p>
            <a:pPr lvl="0"/>
            <a:r>
              <a:rPr lang="en-GB" sz="2400" dirty="0"/>
              <a:t>It encompasses the relevant aspects of social inclusiveness, which includes Information; Participation; Consultation; Collaboration and Empowerment.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289429-F97A-402C-AF3D-2B1D0322F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AE8112-E0C6-41E3-A7B0-ACE57AD716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711C8A8E-503D-427D-AFF1-96F9A3630A0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056" y="1388674"/>
            <a:ext cx="4258816" cy="414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12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D78BD-FD90-401E-914D-C49F70B7A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02419"/>
            <a:ext cx="9036496" cy="706090"/>
          </a:xfrm>
        </p:spPr>
        <p:txBody>
          <a:bodyPr/>
          <a:lstStyle/>
          <a:p>
            <a:r>
              <a:rPr lang="en-GB" sz="3600" b="1" dirty="0"/>
              <a:t>Planning the Scope of Community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F9EE6-D593-4587-942A-0987FB8E06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3811" y="1286762"/>
            <a:ext cx="8723882" cy="4284476"/>
          </a:xfrm>
        </p:spPr>
        <p:txBody>
          <a:bodyPr/>
          <a:lstStyle/>
          <a:p>
            <a:r>
              <a:rPr lang="en-GB" sz="2400" dirty="0"/>
              <a:t>Before embarking on any social project, there is a need to conduct a comprehensive feasibility study; the study will involve a deep level of analysis on the following areas:</a:t>
            </a:r>
          </a:p>
          <a:p>
            <a:pPr lvl="0"/>
            <a:r>
              <a:rPr lang="en-GB" sz="2400" dirty="0"/>
              <a:t>What will the project be? </a:t>
            </a:r>
          </a:p>
          <a:p>
            <a:pPr lvl="0"/>
            <a:r>
              <a:rPr lang="en-GB" sz="2400" dirty="0"/>
              <a:t>What is expected of the project (Specification/Quality)</a:t>
            </a:r>
          </a:p>
          <a:p>
            <a:pPr lvl="0"/>
            <a:r>
              <a:rPr lang="en-GB" sz="2400" dirty="0"/>
              <a:t>Who is the project for? (People)</a:t>
            </a:r>
          </a:p>
          <a:p>
            <a:pPr lvl="0"/>
            <a:r>
              <a:rPr lang="en-GB" sz="2400" dirty="0"/>
              <a:t>When will it be done (Time)</a:t>
            </a:r>
          </a:p>
          <a:p>
            <a:pPr lvl="0"/>
            <a:r>
              <a:rPr lang="en-GB" sz="2400" dirty="0"/>
              <a:t>How much will it cost (Budget)</a:t>
            </a:r>
          </a:p>
          <a:p>
            <a:pPr lvl="0"/>
            <a:r>
              <a:rPr lang="en-GB" sz="2400" dirty="0"/>
              <a:t>How will it be done (Method)</a:t>
            </a:r>
          </a:p>
          <a:p>
            <a:pPr lvl="0"/>
            <a:r>
              <a:rPr lang="en-GB" sz="2400" dirty="0"/>
              <a:t>What is the expected benefit (Long term benefit realisation).</a:t>
            </a:r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C2FF80-49FD-4BBB-99F2-10E6F8B291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DDE3A0-EEC1-43FB-A3D3-A86903CF20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949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EDA7F-151B-4978-BDAE-E3405598E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408" y="274638"/>
            <a:ext cx="8041008" cy="70609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Stage 1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5EADB-A419-489A-A3C6-73069D5E31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481745"/>
            <a:ext cx="4392488" cy="4035487"/>
          </a:xfrm>
        </p:spPr>
        <p:txBody>
          <a:bodyPr wrap="square" anchor="t">
            <a:noAutofit/>
          </a:bodyPr>
          <a:lstStyle/>
          <a:p>
            <a:r>
              <a:rPr lang="en-GB" sz="2000" dirty="0"/>
              <a:t>Define the  goals and objectives (SMART)</a:t>
            </a:r>
          </a:p>
          <a:p>
            <a:r>
              <a:rPr lang="en-GB" sz="2000" dirty="0"/>
              <a:t>Clarify assumptions</a:t>
            </a:r>
          </a:p>
          <a:p>
            <a:r>
              <a:rPr lang="en-GB" sz="2000" dirty="0"/>
              <a:t>Identify key stakeholders</a:t>
            </a:r>
          </a:p>
          <a:p>
            <a:r>
              <a:rPr lang="en-GB" sz="2000" dirty="0"/>
              <a:t>Clarify roles</a:t>
            </a:r>
          </a:p>
          <a:p>
            <a:r>
              <a:rPr lang="en-GB" sz="2000" dirty="0"/>
              <a:t>Plan for the risks</a:t>
            </a:r>
          </a:p>
          <a:p>
            <a:r>
              <a:rPr lang="en-GB" sz="2000" dirty="0"/>
              <a:t>Plan for the resources</a:t>
            </a:r>
          </a:p>
          <a:p>
            <a:r>
              <a:rPr lang="en-GB" sz="2000" dirty="0"/>
              <a:t>Plan the timeline</a:t>
            </a:r>
          </a:p>
          <a:p>
            <a:r>
              <a:rPr lang="en-GB" sz="2000" dirty="0"/>
              <a:t>Plan how to effectively communicate  </a:t>
            </a:r>
          </a:p>
          <a:p>
            <a:r>
              <a:rPr lang="en-GB" sz="2000" dirty="0"/>
              <a:t>Plan the methodologies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DA739B-A981-41EC-9F84-C121FBAE3B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26/06/2021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E946A-CEEA-4010-876F-07176E6A9A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8144031-7F60-4640-AFE4-7D3C369FD5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408" y="1700808"/>
            <a:ext cx="3744416" cy="319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18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8923C-3762-45E0-858A-F46EF104E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Stakeholders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D3A93-6288-4CCC-BA44-7F443FA87A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098970"/>
            <a:ext cx="8928992" cy="4490270"/>
          </a:xfrm>
        </p:spPr>
        <p:txBody>
          <a:bodyPr/>
          <a:lstStyle/>
          <a:p>
            <a:r>
              <a:rPr lang="en-US" sz="2400" dirty="0"/>
              <a:t>The importance of stakeholders cannot be </a:t>
            </a:r>
            <a:r>
              <a:rPr lang="en-GB" sz="2400" dirty="0"/>
              <a:t>overemphasised</a:t>
            </a:r>
            <a:r>
              <a:rPr lang="en-US" sz="2400" dirty="0"/>
              <a:t>; they are the focal point of the engagement; hence, their participation in the project's driving force. Their interest, support, objection, influence and importance must be acknowledged when planning.</a:t>
            </a:r>
            <a:endParaRPr lang="en-GB" sz="2400" dirty="0"/>
          </a:p>
          <a:p>
            <a:pPr lvl="1"/>
            <a:r>
              <a:rPr lang="en-US" dirty="0"/>
              <a:t>It is essential to manage and understand their footprint (map stakeholders) proactively</a:t>
            </a:r>
            <a:endParaRPr lang="en-GB" dirty="0"/>
          </a:p>
          <a:p>
            <a:pPr lvl="1"/>
            <a:r>
              <a:rPr lang="en-GB" dirty="0"/>
              <a:t>Manage the operations and project (invest in local content)</a:t>
            </a:r>
          </a:p>
          <a:p>
            <a:pPr lvl="1"/>
            <a:r>
              <a:rPr lang="en-GB" dirty="0"/>
              <a:t>Manage risk and opportunities (Assess human rights risks)</a:t>
            </a:r>
          </a:p>
          <a:p>
            <a:pPr lvl="1"/>
            <a:r>
              <a:rPr lang="en-GB" dirty="0"/>
              <a:t>Engage externally with other stakeholders (investors, government and civil society).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A37D17-E049-4F9F-B2E3-21A50E437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726938-D2CC-4C1B-B70C-C5E810A99A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09318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E6654-15EF-40FA-A2EE-10D9283D2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sz="3600" b="1" dirty="0"/>
              <a:t>Stage 2</a:t>
            </a:r>
            <a:endParaRPr lang="en-GB" sz="36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1E33142-A0A7-444F-9965-15F83F37202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91122" y="1600202"/>
            <a:ext cx="3648830" cy="351477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610C88-8AA9-45C0-AC8F-C7EA1134C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600201"/>
            <a:ext cx="4114800" cy="3052935"/>
          </a:xfrm>
        </p:spPr>
        <p:txBody>
          <a:bodyPr/>
          <a:lstStyle/>
          <a:p>
            <a:r>
              <a:rPr lang="en-GB" sz="2400" dirty="0"/>
              <a:t>Decide communicate plan</a:t>
            </a:r>
          </a:p>
          <a:p>
            <a:r>
              <a:rPr lang="en-GB" sz="2400" dirty="0"/>
              <a:t>Change management and control mechanism</a:t>
            </a:r>
          </a:p>
          <a:p>
            <a:r>
              <a:rPr lang="en-GB" sz="2400" dirty="0"/>
              <a:t>Reporting strategies </a:t>
            </a:r>
          </a:p>
          <a:p>
            <a:r>
              <a:rPr lang="en-GB" sz="2400" dirty="0"/>
              <a:t>Documentation</a:t>
            </a:r>
          </a:p>
          <a:p>
            <a:r>
              <a:rPr lang="en-GB" sz="2400" dirty="0"/>
              <a:t>Time evaluation</a:t>
            </a:r>
          </a:p>
          <a:p>
            <a:r>
              <a:rPr lang="en-GB" sz="2400" dirty="0"/>
              <a:t>Quality reference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BF1DFB-5AA0-486D-9EA8-584D56C97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494822-8791-4A88-B051-EA207BF26D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9259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5E0D6-B0DB-4AA6-B60B-A14B83A48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10 minutes break! Due back at 10:10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4150E3-B7B0-4981-AFDE-E63406A39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C0804-A135-4ECD-98C2-81BA48BD70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  <p:pic>
        <p:nvPicPr>
          <p:cNvPr id="14338" name="Picture 2" descr="CA Court Affirms Rest Break Timing Requirement - HRWatchdog">
            <a:extLst>
              <a:ext uri="{FF2B5EF4-FFF2-40B4-BE49-F238E27FC236}">
                <a16:creationId xmlns:a16="http://schemas.microsoft.com/office/drawing/2014/main" id="{0517B4DC-7D18-47A3-956A-EA1EBEAF946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00" y="1772816"/>
            <a:ext cx="7715200" cy="38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50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8F5F3-FDD3-4DBC-8410-5E7B5B765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sz="3600" b="1" dirty="0"/>
              <a:t>Stage 3</a:t>
            </a:r>
            <a:endParaRPr lang="en-GB" sz="36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4B2EDB1-A1AC-4322-9B7E-042A5F0633D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39552" y="1772816"/>
            <a:ext cx="3888432" cy="312971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05D32C-D052-4513-B63A-55636B7E74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916832"/>
            <a:ext cx="4038600" cy="2692895"/>
          </a:xfrm>
        </p:spPr>
        <p:txBody>
          <a:bodyPr/>
          <a:lstStyle/>
          <a:p>
            <a:r>
              <a:rPr lang="en-GB" sz="2400" dirty="0"/>
              <a:t>Tracking progress</a:t>
            </a:r>
          </a:p>
          <a:p>
            <a:r>
              <a:rPr lang="en-GB" sz="2400" dirty="0"/>
              <a:t>Monitoring </a:t>
            </a:r>
          </a:p>
          <a:p>
            <a:r>
              <a:rPr lang="en-GB" sz="2400" dirty="0"/>
              <a:t>Data collection</a:t>
            </a:r>
          </a:p>
          <a:p>
            <a:r>
              <a:rPr lang="en-GB" sz="2400" dirty="0"/>
              <a:t>Feedbacking</a:t>
            </a:r>
          </a:p>
          <a:p>
            <a:r>
              <a:rPr lang="en-GB" sz="2400" dirty="0"/>
              <a:t>Flexible adjustment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AF39D5-6FD9-4370-88BA-01C54E813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4EA54-7197-4528-BC1B-563D8FF2EC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8089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84AEF-96CA-41DC-B698-ACA1BA8DF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Stage 4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7F6674F-C8E0-4D70-8CA5-8805C027AD7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1844824"/>
            <a:ext cx="3968678" cy="309899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65DCAB-AA49-4E4D-A16A-39F549989A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14362" y="1988840"/>
            <a:ext cx="4038600" cy="2232248"/>
          </a:xfrm>
        </p:spPr>
        <p:txBody>
          <a:bodyPr/>
          <a:lstStyle/>
          <a:p>
            <a:r>
              <a:rPr lang="en-GB" sz="2400" dirty="0"/>
              <a:t>Recommendation</a:t>
            </a:r>
          </a:p>
          <a:p>
            <a:r>
              <a:rPr lang="en-GB" sz="2400" dirty="0"/>
              <a:t>Rectify critical success factors</a:t>
            </a:r>
          </a:p>
          <a:p>
            <a:r>
              <a:rPr lang="en-GB" sz="2400" dirty="0"/>
              <a:t>Confirm decision points</a:t>
            </a:r>
          </a:p>
          <a:p>
            <a:r>
              <a:rPr lang="en-GB" sz="2400" dirty="0"/>
              <a:t>Lesson learnt 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D1F75E-0167-4BAA-BCC1-D24D82C76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9AB856-9A73-4522-8C7B-89FFC4793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76767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903EF-3BC6-42EF-AF61-0DB571687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086" y="114300"/>
            <a:ext cx="8229600" cy="994121"/>
          </a:xfrm>
        </p:spPr>
        <p:txBody>
          <a:bodyPr/>
          <a:lstStyle/>
          <a:p>
            <a:r>
              <a:rPr lang="en-US" sz="3600" b="1" dirty="0"/>
              <a:t>Stage 5</a:t>
            </a:r>
            <a:endParaRPr lang="en-GB" sz="36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393654A-8C2C-4942-A254-0EAF2AA7C9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50956" y="1483192"/>
            <a:ext cx="3300964" cy="338596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D186B4-A602-48BF-9B18-22A2D93A8D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27984" y="1483192"/>
            <a:ext cx="4038600" cy="3529984"/>
          </a:xfrm>
        </p:spPr>
        <p:txBody>
          <a:bodyPr/>
          <a:lstStyle/>
          <a:p>
            <a:r>
              <a:rPr lang="en-GB" sz="2400" dirty="0"/>
              <a:t>Finalise evaluation and review documentation </a:t>
            </a:r>
          </a:p>
          <a:p>
            <a:r>
              <a:rPr lang="en-GB" sz="2400" dirty="0"/>
              <a:t>Conduct the formal and informal evaluation</a:t>
            </a:r>
          </a:p>
          <a:p>
            <a:r>
              <a:rPr lang="en-GB" sz="2400" dirty="0"/>
              <a:t>Conduct team review</a:t>
            </a:r>
          </a:p>
          <a:p>
            <a:r>
              <a:rPr lang="en-GB" sz="2400" dirty="0"/>
              <a:t>Communicate outcome and findings</a:t>
            </a:r>
          </a:p>
          <a:p>
            <a:r>
              <a:rPr lang="en-GB" sz="2400" dirty="0"/>
              <a:t>Celebrate success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E6F559-5EF7-401C-A0DF-4CCA2762E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61741-4898-413E-8361-4751583AC9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04986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4EA3F-8233-4E08-96F4-EC7EECFBC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168" y="22596"/>
            <a:ext cx="8713663" cy="1714202"/>
          </a:xfrm>
        </p:spPr>
        <p:txBody>
          <a:bodyPr/>
          <a:lstStyle/>
          <a:p>
            <a:r>
              <a:rPr lang="en-US" sz="3600" b="1" dirty="0"/>
              <a:t>Barriers of effectively planning and designing community engagement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3DEE2-CAEA-4874-8964-F712C7A5AA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97" y="1736798"/>
            <a:ext cx="8713663" cy="3780433"/>
          </a:xfrm>
        </p:spPr>
        <p:txBody>
          <a:bodyPr/>
          <a:lstStyle/>
          <a:p>
            <a:pPr marL="0" lvl="0" indent="0">
              <a:buNone/>
            </a:pPr>
            <a:r>
              <a:rPr lang="en-US" sz="2400" dirty="0"/>
              <a:t>Several factors hinder the planning and designing of community engagement;</a:t>
            </a:r>
            <a:endParaRPr lang="en-GB" sz="2400" dirty="0"/>
          </a:p>
          <a:p>
            <a:pPr lvl="1"/>
            <a:r>
              <a:rPr lang="en-US" dirty="0"/>
              <a:t>Rural isolation and the hard-to-reach groups (older people, socially excluded groups and minority groups)</a:t>
            </a:r>
            <a:endParaRPr lang="en-GB" dirty="0"/>
          </a:p>
          <a:p>
            <a:pPr lvl="1"/>
            <a:r>
              <a:rPr lang="en-US" dirty="0"/>
              <a:t>Divided communities and opposition groups</a:t>
            </a:r>
            <a:endParaRPr lang="en-GB" dirty="0"/>
          </a:p>
          <a:p>
            <a:pPr lvl="1"/>
            <a:r>
              <a:rPr lang="en-US" dirty="0"/>
              <a:t>Location  and accessibility issues (transport requirements) </a:t>
            </a:r>
            <a:endParaRPr lang="en-GB" dirty="0"/>
          </a:p>
          <a:p>
            <a:pPr lvl="1"/>
            <a:r>
              <a:rPr lang="en-US" dirty="0"/>
              <a:t>The complexity of the planning process</a:t>
            </a:r>
            <a:endParaRPr lang="en-GB" dirty="0"/>
          </a:p>
          <a:p>
            <a:pPr lvl="1"/>
            <a:r>
              <a:rPr lang="en-US" dirty="0"/>
              <a:t>The levels of community infrastructure </a:t>
            </a:r>
            <a:endParaRPr lang="en-GB" dirty="0"/>
          </a:p>
          <a:p>
            <a:pPr lvl="1"/>
            <a:r>
              <a:rPr lang="en-US" dirty="0"/>
              <a:t>The gap in knowledge among the communities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4FD151-3E38-4D62-8854-B9A6DB0CD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94FB6B-CC33-4266-81AD-3A0723004A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48094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C1FB7-8191-432B-9581-A7555CF9B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en-US" sz="3600" b="1" dirty="0"/>
              <a:t>Barriers of effectively planning and designing community engagement Continue..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289F5-5B7F-484C-B6BA-89DC179E1B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0364" y="2063898"/>
            <a:ext cx="8363272" cy="3525342"/>
          </a:xfrm>
        </p:spPr>
        <p:txBody>
          <a:bodyPr/>
          <a:lstStyle/>
          <a:p>
            <a:pPr lvl="0"/>
            <a:r>
              <a:rPr lang="en-US" sz="2400" dirty="0"/>
              <a:t>Lack of trust, commitment, confidence, clarity of purpose, respect, diversity and inequity in the system.</a:t>
            </a:r>
            <a:endParaRPr lang="en-GB" sz="2400" dirty="0"/>
          </a:p>
          <a:p>
            <a:pPr lvl="0"/>
            <a:r>
              <a:rPr lang="en-US" sz="2400" dirty="0"/>
              <a:t>Need for outreach activities </a:t>
            </a:r>
            <a:endParaRPr lang="en-GB" sz="2400" dirty="0"/>
          </a:p>
          <a:p>
            <a:pPr lvl="0"/>
            <a:r>
              <a:rPr lang="en-US" sz="2400" dirty="0"/>
              <a:t>Poor conflict resolution abilities</a:t>
            </a:r>
            <a:endParaRPr lang="en-GB" sz="2400" dirty="0"/>
          </a:p>
          <a:p>
            <a:pPr lvl="0"/>
            <a:r>
              <a:rPr lang="en-US" sz="2400" dirty="0"/>
              <a:t>Unclear rights and responsibilities</a:t>
            </a:r>
            <a:endParaRPr lang="en-GB" sz="2400" dirty="0"/>
          </a:p>
          <a:p>
            <a:pPr lvl="0"/>
            <a:r>
              <a:rPr lang="en-US" sz="2400" dirty="0"/>
              <a:t>Format, the content of communication and publicity materials</a:t>
            </a:r>
            <a:endParaRPr lang="en-GB" sz="2400" dirty="0"/>
          </a:p>
          <a:p>
            <a:pPr lvl="0"/>
            <a:r>
              <a:rPr lang="en-US" sz="2400" dirty="0"/>
              <a:t>Interpreters and signers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C87140-E5B1-479C-BFBC-4C51B5753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21A37A-A48C-45CD-8A86-43336DC2D7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592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9BDDA-ED99-4710-BA02-A2A7E666E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159" y="383010"/>
            <a:ext cx="8713663" cy="1426170"/>
          </a:xfrm>
        </p:spPr>
        <p:txBody>
          <a:bodyPr/>
          <a:lstStyle/>
          <a:p>
            <a:r>
              <a:rPr lang="en-US" sz="3600" b="1" dirty="0"/>
              <a:t>Training and support required when planning and designing community engagement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AC0FC-E7F6-4A5B-8A62-34F385EC0A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916832"/>
            <a:ext cx="8642998" cy="3312368"/>
          </a:xfrm>
        </p:spPr>
        <p:txBody>
          <a:bodyPr/>
          <a:lstStyle/>
          <a:p>
            <a:pPr lvl="0"/>
            <a:r>
              <a:rPr lang="en-US" dirty="0"/>
              <a:t>Training and support are required in the following areas:</a:t>
            </a:r>
            <a:endParaRPr lang="en-GB" dirty="0"/>
          </a:p>
          <a:p>
            <a:pPr lvl="1"/>
            <a:r>
              <a:rPr lang="en-US" dirty="0"/>
              <a:t>Leadership, negotiation and conflict resolution skills.</a:t>
            </a:r>
            <a:endParaRPr lang="en-GB" dirty="0"/>
          </a:p>
          <a:p>
            <a:pPr lvl="1"/>
            <a:r>
              <a:rPr lang="en-US" dirty="0"/>
              <a:t>How to manage the community expectations, solve the problem, and decision making.</a:t>
            </a:r>
            <a:endParaRPr lang="en-GB" dirty="0"/>
          </a:p>
          <a:p>
            <a:pPr lvl="1"/>
            <a:r>
              <a:rPr lang="en-US" dirty="0"/>
              <a:t>Effective internal and external communication: basic writing skills, reading, speaking, active listening skills, and interpreters to relate with them in their local vernacular.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163798-8BA7-4ABA-B467-DF67DDC2C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B6B295-C695-4B37-A376-21E724874B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41732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202D1-EC63-43FA-BD65-4580B78A1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3" y="274638"/>
            <a:ext cx="8815786" cy="1570186"/>
          </a:xfrm>
        </p:spPr>
        <p:txBody>
          <a:bodyPr/>
          <a:lstStyle/>
          <a:p>
            <a:r>
              <a:rPr lang="en-US" sz="3600" b="1" dirty="0"/>
              <a:t>Training and support required when planning and designing community engagement.. Continue..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26EF0-2208-42F6-AD2A-1398581637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2372" y="2207915"/>
            <a:ext cx="8538099" cy="3024337"/>
          </a:xfrm>
        </p:spPr>
        <p:txBody>
          <a:bodyPr/>
          <a:lstStyle/>
          <a:p>
            <a:pPr lvl="0"/>
            <a:r>
              <a:rPr lang="en-US" sz="2400" dirty="0"/>
              <a:t>Provide support to the community in building a strong commitment to readiness and resilience.</a:t>
            </a:r>
            <a:endParaRPr lang="en-GB" sz="2400" dirty="0"/>
          </a:p>
          <a:p>
            <a:pPr lvl="0"/>
            <a:r>
              <a:rPr lang="en-US" sz="2400" dirty="0"/>
              <a:t>Train and support key stakeholders in understanding and interpreting schedules, budgets, monitor progress and feedback.</a:t>
            </a:r>
            <a:endParaRPr lang="en-GB" sz="2400" dirty="0"/>
          </a:p>
          <a:p>
            <a:pPr lvl="0"/>
            <a:r>
              <a:rPr lang="en-US" sz="2400" dirty="0"/>
              <a:t>Guide them on the fundamentals of mutual respect, diversity, discrimination and unconscious bias.</a:t>
            </a:r>
            <a:endParaRPr lang="en-GB" sz="2400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4A4E47-BEB7-4A9C-A273-3E615050C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8EAC0-A292-478A-8041-3764DBB75A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2444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7D165-7D38-4B17-8E43-8A4DC3310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sz="3600" b="1" dirty="0"/>
              <a:t>Conclusion</a:t>
            </a:r>
            <a:endParaRPr lang="en-GB" sz="3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D160D8-7159-41DF-A7C2-38C1495666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15" y="1824418"/>
            <a:ext cx="3999629" cy="3209163"/>
          </a:xfrm>
        </p:spPr>
        <p:txBody>
          <a:bodyPr/>
          <a:lstStyle/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Beyond the planning and designing process, there is a need for reflection; to ascertain how the entire process went and what can be done differently to improve community engagement.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57B20D-0962-42D8-8A6B-991D4C3DB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4D445-7CFE-4D63-93B6-52D8735F3DC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6530EB74-93DE-4432-8575-C1E09137BAD8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226" y="1556792"/>
            <a:ext cx="4332462" cy="3983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6125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26/06/2021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3608</TotalTime>
  <Words>954</Words>
  <Application>Microsoft Office PowerPoint</Application>
  <PresentationFormat>On-screen Show (4:3)</PresentationFormat>
  <Paragraphs>143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Myriad Pro</vt:lpstr>
      <vt:lpstr>Verdana</vt:lpstr>
      <vt:lpstr>20140311PresentationUWTSDTemplate</vt:lpstr>
      <vt:lpstr>Week 3  Planning and Designing Community Engagement</vt:lpstr>
      <vt:lpstr>PowerPoint Presentation</vt:lpstr>
      <vt:lpstr>PowerPoint Presentation</vt:lpstr>
      <vt:lpstr>Planning and Designing Community Engagement </vt:lpstr>
      <vt:lpstr>Planning and Designing</vt:lpstr>
      <vt:lpstr>Essential for Planning and Designing Community Engagement </vt:lpstr>
      <vt:lpstr>Planning in Action</vt:lpstr>
      <vt:lpstr>Planning the Scope of Community Engagement </vt:lpstr>
      <vt:lpstr>Stage 1</vt:lpstr>
      <vt:lpstr>Stakeholders Plan </vt:lpstr>
      <vt:lpstr>Stage 2</vt:lpstr>
      <vt:lpstr>10 minutes break! Due back at 10:10</vt:lpstr>
      <vt:lpstr>Stage 3</vt:lpstr>
      <vt:lpstr>Stage 4</vt:lpstr>
      <vt:lpstr>Stage 5</vt:lpstr>
      <vt:lpstr>Barriers of effectively planning and designing community engagement</vt:lpstr>
      <vt:lpstr>Barriers of effectively planning and designing community engagement Continue..</vt:lpstr>
      <vt:lpstr>Training and support required when planning and designing community engagement </vt:lpstr>
      <vt:lpstr>Training and support required when planning and designing community engagement.. Continue..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 Planning and Designing Community Engagement</dc:title>
  <dc:creator>Molly Jack</dc:creator>
  <cp:lastModifiedBy>Molly Jack</cp:lastModifiedBy>
  <cp:revision>53</cp:revision>
  <dcterms:created xsi:type="dcterms:W3CDTF">2020-10-15T17:43:20Z</dcterms:created>
  <dcterms:modified xsi:type="dcterms:W3CDTF">2021-06-26T17:59:43Z</dcterms:modified>
</cp:coreProperties>
</file>