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7" r:id="rId1"/>
  </p:sldMasterIdLst>
  <p:sldIdLst>
    <p:sldId id="256" r:id="rId2"/>
    <p:sldId id="262" r:id="rId3"/>
    <p:sldId id="258" r:id="rId4"/>
    <p:sldId id="259" r:id="rId5"/>
    <p:sldId id="261" r:id="rId6"/>
    <p:sldId id="260" r:id="rId7"/>
    <p:sldId id="257" r:id="rId8"/>
    <p:sldId id="264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6081"/>
  </p:normalViewPr>
  <p:slideViewPr>
    <p:cSldViewPr snapToGrid="0" snapToObjects="1">
      <p:cViewPr varScale="1">
        <p:scale>
          <a:sx n="121" d="100"/>
          <a:sy n="121" d="100"/>
        </p:scale>
        <p:origin x="200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B1EC9C-54EB-C042-94EA-5499C20341EC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0D74DE53-9AB0-EB44-9406-0FA0D51C9B18}">
      <dgm:prSet phldrT="[Text]"/>
      <dgm:spPr>
        <a:solidFill>
          <a:schemeClr val="accent2">
            <a:lumMod val="75000"/>
            <a:alpha val="50000"/>
          </a:schemeClr>
        </a:solidFill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r>
            <a:rPr lang="en-US" dirty="0"/>
            <a:t>Organizational skills </a:t>
          </a:r>
        </a:p>
      </dgm:t>
    </dgm:pt>
    <dgm:pt modelId="{C6E4A127-B45C-2345-915F-DB1B80825587}" type="parTrans" cxnId="{158C751C-0CA4-E844-B2EF-6DA61A034A85}">
      <dgm:prSet/>
      <dgm:spPr/>
      <dgm:t>
        <a:bodyPr/>
        <a:lstStyle/>
        <a:p>
          <a:endParaRPr lang="en-US"/>
        </a:p>
      </dgm:t>
    </dgm:pt>
    <dgm:pt modelId="{48EDC3B9-C3E5-FC41-80F0-7BD8D1E78DA1}" type="sibTrans" cxnId="{158C751C-0CA4-E844-B2EF-6DA61A034A85}">
      <dgm:prSet/>
      <dgm:spPr/>
      <dgm:t>
        <a:bodyPr/>
        <a:lstStyle/>
        <a:p>
          <a:endParaRPr lang="en-US"/>
        </a:p>
      </dgm:t>
    </dgm:pt>
    <dgm:pt modelId="{B18509BA-FFC4-CB44-B2AA-20C2C8F4D666}">
      <dgm:prSet phldrT="[Text]"/>
      <dgm:spPr>
        <a:solidFill>
          <a:schemeClr val="accent5">
            <a:lumMod val="75000"/>
          </a:schemeClr>
        </a:solidFill>
        <a:ln>
          <a:solidFill>
            <a:schemeClr val="accent5">
              <a:lumMod val="75000"/>
            </a:schemeClr>
          </a:solidFill>
        </a:ln>
      </dgm:spPr>
      <dgm:t>
        <a:bodyPr/>
        <a:lstStyle/>
        <a:p>
          <a:r>
            <a:rPr lang="en-US" dirty="0"/>
            <a:t>Social and interpersonal skills </a:t>
          </a:r>
        </a:p>
      </dgm:t>
    </dgm:pt>
    <dgm:pt modelId="{548B8119-964E-3246-8784-9BC5BB763273}" type="parTrans" cxnId="{334308BD-FE83-0040-8528-B7E5E96A59CB}">
      <dgm:prSet/>
      <dgm:spPr/>
      <dgm:t>
        <a:bodyPr/>
        <a:lstStyle/>
        <a:p>
          <a:endParaRPr lang="en-US"/>
        </a:p>
      </dgm:t>
    </dgm:pt>
    <dgm:pt modelId="{9FD43B5A-72DC-C54F-AAAE-8061A57CBEC4}" type="sibTrans" cxnId="{334308BD-FE83-0040-8528-B7E5E96A59CB}">
      <dgm:prSet/>
      <dgm:spPr/>
      <dgm:t>
        <a:bodyPr/>
        <a:lstStyle/>
        <a:p>
          <a:endParaRPr lang="en-US"/>
        </a:p>
      </dgm:t>
    </dgm:pt>
    <dgm:pt modelId="{DA690765-88EC-BE44-B4EC-2F3EF91721E3}">
      <dgm:prSet phldrT="[Text]"/>
      <dgm:spPr>
        <a:solidFill>
          <a:schemeClr val="accent3">
            <a:lumMod val="75000"/>
            <a:alpha val="5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pPr algn="ctr"/>
          <a:r>
            <a:rPr lang="en-US" dirty="0"/>
            <a:t>Technical skills </a:t>
          </a:r>
        </a:p>
      </dgm:t>
    </dgm:pt>
    <dgm:pt modelId="{1F08A266-A3D1-034D-BD49-CBF2174AE3BE}" type="parTrans" cxnId="{74139938-AC5C-9A47-A81E-E0C22638C947}">
      <dgm:prSet/>
      <dgm:spPr/>
      <dgm:t>
        <a:bodyPr/>
        <a:lstStyle/>
        <a:p>
          <a:endParaRPr lang="en-US"/>
        </a:p>
      </dgm:t>
    </dgm:pt>
    <dgm:pt modelId="{DF76AA4A-4F94-5E47-A5DA-B40532CA9ADB}" type="sibTrans" cxnId="{74139938-AC5C-9A47-A81E-E0C22638C947}">
      <dgm:prSet/>
      <dgm:spPr/>
      <dgm:t>
        <a:bodyPr/>
        <a:lstStyle/>
        <a:p>
          <a:endParaRPr lang="en-US"/>
        </a:p>
      </dgm:t>
    </dgm:pt>
    <dgm:pt modelId="{E09EC249-541D-384B-8007-14AC9A131C79}" type="pres">
      <dgm:prSet presAssocID="{C9B1EC9C-54EB-C042-94EA-5499C20341EC}" presName="compositeShape" presStyleCnt="0">
        <dgm:presLayoutVars>
          <dgm:chMax val="7"/>
          <dgm:dir/>
          <dgm:resizeHandles val="exact"/>
        </dgm:presLayoutVars>
      </dgm:prSet>
      <dgm:spPr/>
    </dgm:pt>
    <dgm:pt modelId="{6C7F2A21-74AD-9048-A224-5C9E031CDB94}" type="pres">
      <dgm:prSet presAssocID="{0D74DE53-9AB0-EB44-9406-0FA0D51C9B18}" presName="circ1" presStyleLbl="vennNode1" presStyleIdx="0" presStyleCnt="3"/>
      <dgm:spPr/>
    </dgm:pt>
    <dgm:pt modelId="{ADECCF16-A117-5B40-A743-4D2884DC5070}" type="pres">
      <dgm:prSet presAssocID="{0D74DE53-9AB0-EB44-9406-0FA0D51C9B1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E1F14E0-6422-1C43-A7C1-DB7CEAA47382}" type="pres">
      <dgm:prSet presAssocID="{DA690765-88EC-BE44-B4EC-2F3EF91721E3}" presName="circ2" presStyleLbl="vennNode1" presStyleIdx="1" presStyleCnt="3"/>
      <dgm:spPr/>
    </dgm:pt>
    <dgm:pt modelId="{CB58CF26-9C7B-DD4D-AD6C-68E279BDA133}" type="pres">
      <dgm:prSet presAssocID="{DA690765-88EC-BE44-B4EC-2F3EF91721E3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19DFA58-52BF-C348-BA84-B39027802862}" type="pres">
      <dgm:prSet presAssocID="{B18509BA-FFC4-CB44-B2AA-20C2C8F4D666}" presName="circ3" presStyleLbl="vennNode1" presStyleIdx="2" presStyleCnt="3"/>
      <dgm:spPr/>
    </dgm:pt>
    <dgm:pt modelId="{0BCCA239-D7D3-ED41-B856-B032EFA096CB}" type="pres">
      <dgm:prSet presAssocID="{B18509BA-FFC4-CB44-B2AA-20C2C8F4D666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158C751C-0CA4-E844-B2EF-6DA61A034A85}" srcId="{C9B1EC9C-54EB-C042-94EA-5499C20341EC}" destId="{0D74DE53-9AB0-EB44-9406-0FA0D51C9B18}" srcOrd="0" destOrd="0" parTransId="{C6E4A127-B45C-2345-915F-DB1B80825587}" sibTransId="{48EDC3B9-C3E5-FC41-80F0-7BD8D1E78DA1}"/>
    <dgm:cxn modelId="{74139938-AC5C-9A47-A81E-E0C22638C947}" srcId="{C9B1EC9C-54EB-C042-94EA-5499C20341EC}" destId="{DA690765-88EC-BE44-B4EC-2F3EF91721E3}" srcOrd="1" destOrd="0" parTransId="{1F08A266-A3D1-034D-BD49-CBF2174AE3BE}" sibTransId="{DF76AA4A-4F94-5E47-A5DA-B40532CA9ADB}"/>
    <dgm:cxn modelId="{3AC6D461-123A-1744-8FBC-B77AE5C8DB4C}" type="presOf" srcId="{DA690765-88EC-BE44-B4EC-2F3EF91721E3}" destId="{3E1F14E0-6422-1C43-A7C1-DB7CEAA47382}" srcOrd="0" destOrd="0" presId="urn:microsoft.com/office/officeart/2005/8/layout/venn1"/>
    <dgm:cxn modelId="{94E24073-D5FE-C14E-A58D-77198DD67606}" type="presOf" srcId="{DA690765-88EC-BE44-B4EC-2F3EF91721E3}" destId="{CB58CF26-9C7B-DD4D-AD6C-68E279BDA133}" srcOrd="1" destOrd="0" presId="urn:microsoft.com/office/officeart/2005/8/layout/venn1"/>
    <dgm:cxn modelId="{DC1BD57D-842E-A84F-9F2D-E87AA093512B}" type="presOf" srcId="{B18509BA-FFC4-CB44-B2AA-20C2C8F4D666}" destId="{C19DFA58-52BF-C348-BA84-B39027802862}" srcOrd="0" destOrd="0" presId="urn:microsoft.com/office/officeart/2005/8/layout/venn1"/>
    <dgm:cxn modelId="{C1B54183-0054-AF48-A362-CCAF7F53AAC7}" type="presOf" srcId="{0D74DE53-9AB0-EB44-9406-0FA0D51C9B18}" destId="{ADECCF16-A117-5B40-A743-4D2884DC5070}" srcOrd="1" destOrd="0" presId="urn:microsoft.com/office/officeart/2005/8/layout/venn1"/>
    <dgm:cxn modelId="{BF9EB794-6842-364F-90E2-60F9E8B8384F}" type="presOf" srcId="{B18509BA-FFC4-CB44-B2AA-20C2C8F4D666}" destId="{0BCCA239-D7D3-ED41-B856-B032EFA096CB}" srcOrd="1" destOrd="0" presId="urn:microsoft.com/office/officeart/2005/8/layout/venn1"/>
    <dgm:cxn modelId="{A866319D-42C7-4447-B74F-9DF5641FA05D}" type="presOf" srcId="{C9B1EC9C-54EB-C042-94EA-5499C20341EC}" destId="{E09EC249-541D-384B-8007-14AC9A131C79}" srcOrd="0" destOrd="0" presId="urn:microsoft.com/office/officeart/2005/8/layout/venn1"/>
    <dgm:cxn modelId="{334308BD-FE83-0040-8528-B7E5E96A59CB}" srcId="{C9B1EC9C-54EB-C042-94EA-5499C20341EC}" destId="{B18509BA-FFC4-CB44-B2AA-20C2C8F4D666}" srcOrd="2" destOrd="0" parTransId="{548B8119-964E-3246-8784-9BC5BB763273}" sibTransId="{9FD43B5A-72DC-C54F-AAAE-8061A57CBEC4}"/>
    <dgm:cxn modelId="{7C95F8D5-2271-F346-9D98-48367350CE6F}" type="presOf" srcId="{0D74DE53-9AB0-EB44-9406-0FA0D51C9B18}" destId="{6C7F2A21-74AD-9048-A224-5C9E031CDB94}" srcOrd="0" destOrd="0" presId="urn:microsoft.com/office/officeart/2005/8/layout/venn1"/>
    <dgm:cxn modelId="{920771C8-77B1-AE4D-B216-759EA3DD193B}" type="presParOf" srcId="{E09EC249-541D-384B-8007-14AC9A131C79}" destId="{6C7F2A21-74AD-9048-A224-5C9E031CDB94}" srcOrd="0" destOrd="0" presId="urn:microsoft.com/office/officeart/2005/8/layout/venn1"/>
    <dgm:cxn modelId="{7FDBEAED-90AD-0D49-AD99-8DD2A3616DB4}" type="presParOf" srcId="{E09EC249-541D-384B-8007-14AC9A131C79}" destId="{ADECCF16-A117-5B40-A743-4D2884DC5070}" srcOrd="1" destOrd="0" presId="urn:microsoft.com/office/officeart/2005/8/layout/venn1"/>
    <dgm:cxn modelId="{B0F9F1E8-D39D-6146-B032-8BB59AAB335D}" type="presParOf" srcId="{E09EC249-541D-384B-8007-14AC9A131C79}" destId="{3E1F14E0-6422-1C43-A7C1-DB7CEAA47382}" srcOrd="2" destOrd="0" presId="urn:microsoft.com/office/officeart/2005/8/layout/venn1"/>
    <dgm:cxn modelId="{29F214B9-D74B-0A40-A41D-848C2172CB84}" type="presParOf" srcId="{E09EC249-541D-384B-8007-14AC9A131C79}" destId="{CB58CF26-9C7B-DD4D-AD6C-68E279BDA133}" srcOrd="3" destOrd="0" presId="urn:microsoft.com/office/officeart/2005/8/layout/venn1"/>
    <dgm:cxn modelId="{4DDBD09E-2C72-064A-8446-56B52A9CD232}" type="presParOf" srcId="{E09EC249-541D-384B-8007-14AC9A131C79}" destId="{C19DFA58-52BF-C348-BA84-B39027802862}" srcOrd="4" destOrd="0" presId="urn:microsoft.com/office/officeart/2005/8/layout/venn1"/>
    <dgm:cxn modelId="{B2E9B265-41BD-F34C-B198-0626642FCB0D}" type="presParOf" srcId="{E09EC249-541D-384B-8007-14AC9A131C79}" destId="{0BCCA239-D7D3-ED41-B856-B032EFA096CB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7F2A21-74AD-9048-A224-5C9E031CDB94}">
      <dsp:nvSpPr>
        <dsp:cNvPr id="0" name=""/>
        <dsp:cNvSpPr/>
      </dsp:nvSpPr>
      <dsp:spPr>
        <a:xfrm>
          <a:off x="1906858" y="69695"/>
          <a:ext cx="3345365" cy="3345365"/>
        </a:xfrm>
        <a:prstGeom prst="ellipse">
          <a:avLst/>
        </a:prstGeom>
        <a:solidFill>
          <a:schemeClr val="accent2">
            <a:lumMod val="75000"/>
            <a:alpha val="50000"/>
          </a:schemeClr>
        </a:solidFill>
        <a:ln w="34925" cap="flat" cmpd="sng" algn="in">
          <a:solidFill>
            <a:schemeClr val="accent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Organizational skills </a:t>
          </a:r>
        </a:p>
      </dsp:txBody>
      <dsp:txXfrm>
        <a:off x="2352907" y="655134"/>
        <a:ext cx="2453267" cy="1505414"/>
      </dsp:txXfrm>
    </dsp:sp>
    <dsp:sp modelId="{3E1F14E0-6422-1C43-A7C1-DB7CEAA47382}">
      <dsp:nvSpPr>
        <dsp:cNvPr id="0" name=""/>
        <dsp:cNvSpPr/>
      </dsp:nvSpPr>
      <dsp:spPr>
        <a:xfrm>
          <a:off x="3113977" y="2160548"/>
          <a:ext cx="3345365" cy="3345365"/>
        </a:xfrm>
        <a:prstGeom prst="ellipse">
          <a:avLst/>
        </a:prstGeom>
        <a:solidFill>
          <a:schemeClr val="accent3">
            <a:lumMod val="75000"/>
            <a:alpha val="50000"/>
          </a:schemeClr>
        </a:solidFill>
        <a:ln w="34925" cap="flat" cmpd="sng" algn="in">
          <a:solidFill>
            <a:schemeClr val="accent1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Technical skills </a:t>
          </a:r>
        </a:p>
      </dsp:txBody>
      <dsp:txXfrm>
        <a:off x="4137101" y="3024767"/>
        <a:ext cx="2007219" cy="1839950"/>
      </dsp:txXfrm>
    </dsp:sp>
    <dsp:sp modelId="{C19DFA58-52BF-C348-BA84-B39027802862}">
      <dsp:nvSpPr>
        <dsp:cNvPr id="0" name=""/>
        <dsp:cNvSpPr/>
      </dsp:nvSpPr>
      <dsp:spPr>
        <a:xfrm>
          <a:off x="699738" y="2160548"/>
          <a:ext cx="3345365" cy="3345365"/>
        </a:xfrm>
        <a:prstGeom prst="ellipse">
          <a:avLst/>
        </a:prstGeom>
        <a:solidFill>
          <a:schemeClr val="accent5">
            <a:lumMod val="75000"/>
          </a:schemeClr>
        </a:solidFill>
        <a:ln w="34925" cap="flat" cmpd="sng" algn="in">
          <a:solidFill>
            <a:schemeClr val="accent5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Social and interpersonal skills </a:t>
          </a:r>
        </a:p>
      </dsp:txBody>
      <dsp:txXfrm>
        <a:off x="1014760" y="3024767"/>
        <a:ext cx="2007219" cy="1839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743706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607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451955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12/7/21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899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200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07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250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83832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91847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875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4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6284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56338-CD09-484C-A2C3-24D07C9EB2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Assessment 1 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20801F-55F4-354A-9E02-2B411B4763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3813" y="4255217"/>
            <a:ext cx="6831673" cy="1086237"/>
          </a:xfrm>
        </p:spPr>
        <p:txBody>
          <a:bodyPr>
            <a:noAutofit/>
          </a:bodyPr>
          <a:lstStyle/>
          <a:p>
            <a:pPr algn="l"/>
            <a:r>
              <a:rPr lang="en-US" sz="1800" dirty="0"/>
              <a:t>Giulia </a:t>
            </a:r>
            <a:r>
              <a:rPr lang="en-US" sz="1800" dirty="0" err="1"/>
              <a:t>Olivotto</a:t>
            </a:r>
            <a:r>
              <a:rPr lang="en-US" sz="1800" dirty="0"/>
              <a:t> </a:t>
            </a:r>
          </a:p>
          <a:p>
            <a:pPr algn="l"/>
            <a:r>
              <a:rPr lang="en-US" sz="1800" dirty="0"/>
              <a:t>2115346 </a:t>
            </a:r>
          </a:p>
          <a:p>
            <a:pPr algn="l"/>
            <a:r>
              <a:rPr lang="en-US" sz="1800" dirty="0" err="1"/>
              <a:t>Accademic</a:t>
            </a:r>
            <a:r>
              <a:rPr lang="en-US" sz="1800" dirty="0"/>
              <a:t> and employability skills (BMSW4001_LON) </a:t>
            </a:r>
          </a:p>
          <a:p>
            <a:pPr algn="l"/>
            <a:r>
              <a:rPr lang="en-US" sz="1800" dirty="0" err="1"/>
              <a:t>Lizeta</a:t>
            </a:r>
            <a:r>
              <a:rPr lang="en-US" sz="1800" dirty="0"/>
              <a:t> Demetriou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D13F8B-972D-5344-A10D-FE693BD6F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8938" y="4255217"/>
            <a:ext cx="2982873" cy="1193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48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50AEE-F9FE-5B44-9DC2-7C7670056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299E0-CEF8-F349-9FC8-77293EC98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dirty="0"/>
              <a:t>Personal Assistant description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Skills required     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Opportunities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Threats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617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E4A77-DC2D-6C43-8253-ED78F6115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 Assistant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ECA25-2FD3-E94B-8CB1-C47F86D41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2662" y="2650881"/>
            <a:ext cx="96012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 personal assistant works as the right-hand of</a:t>
            </a:r>
            <a:r>
              <a:rPr lang="en-GB" dirty="0"/>
              <a:t> a CEO or high profile individual. The main scope of a personal assistant It is to organise someone else agenda, to help managing their time. (</a:t>
            </a:r>
            <a:r>
              <a:rPr lang="en-GB" dirty="0" err="1"/>
              <a:t>Totalijobs</a:t>
            </a:r>
            <a:r>
              <a:rPr lang="en-GB" dirty="0"/>
              <a:t>, 2021). </a:t>
            </a:r>
          </a:p>
          <a:p>
            <a:pPr marL="0" indent="0">
              <a:buNone/>
            </a:pPr>
            <a:r>
              <a:rPr lang="en-US" dirty="0"/>
              <a:t>Therefore, undertaking a range of administrative and not, tasks it is the main purpose of the job. The responsibilities may vary depending on the individual or the office for whom you work. ( Prospects, 2021) </a:t>
            </a:r>
          </a:p>
          <a:p>
            <a:pPr marL="0" indent="0" algn="ctr">
              <a:buNone/>
            </a:pPr>
            <a:r>
              <a:rPr lang="en-US" dirty="0"/>
              <a:t> </a:t>
            </a:r>
            <a:r>
              <a:rPr lang="en-US" i="1" dirty="0">
                <a:solidFill>
                  <a:schemeClr val="accent6">
                    <a:lumMod val="50000"/>
                  </a:schemeClr>
                </a:solidFill>
              </a:rPr>
              <a:t>“PAs are the heart of organizations, working side by side with chief executives and leaders, playing a key role in supporting decision.” (The guardian, 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Geoff Sims 2013 )</a:t>
            </a:r>
          </a:p>
          <a:p>
            <a:pPr marL="0" indent="0">
              <a:buNone/>
            </a:pPr>
            <a:r>
              <a:rPr lang="en-US" dirty="0"/>
              <a:t>However, the skills behind this profession are always the same. 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EE3F23-2B85-4A4C-A207-5B6BEA9241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7954" y="142875"/>
            <a:ext cx="2967505" cy="2268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20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58E43CC-BF40-2141-9399-4687A1025E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8101267"/>
              </p:ext>
            </p:extLst>
          </p:nvPr>
        </p:nvGraphicFramePr>
        <p:xfrm>
          <a:off x="2787806" y="1025912"/>
          <a:ext cx="7159082" cy="5575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0046B05-09CB-BF41-8C9A-C85014B6F99F}"/>
              </a:ext>
            </a:extLst>
          </p:cNvPr>
          <p:cNvSpPr txBox="1"/>
          <p:nvPr/>
        </p:nvSpPr>
        <p:spPr>
          <a:xfrm>
            <a:off x="2564782" y="73147"/>
            <a:ext cx="8006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Skills needed to be a good PA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69466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18CFB-0A0F-AB4D-B5F6-A2EE90B85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Organizational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86446-4A2E-BF4A-B9B6-DFC327DF7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Organization skills are essential for multitasking and keeping a business running smoothly and successfully. (the balance career, 2021)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Time management </a:t>
            </a:r>
            <a:r>
              <a:rPr lang="en-GB" dirty="0">
                <a:solidFill>
                  <a:schemeClr val="tx1"/>
                </a:solidFill>
              </a:rPr>
              <a:t>is critical, being able to managing the time accurately and respect deadlines, understanding how to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prioritize </a:t>
            </a:r>
            <a:r>
              <a:rPr lang="en-GB" dirty="0">
                <a:solidFill>
                  <a:schemeClr val="tx1"/>
                </a:solidFill>
              </a:rPr>
              <a:t>as well as being able to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multitasking, </a:t>
            </a:r>
            <a:r>
              <a:rPr lang="en-GB" dirty="0">
                <a:solidFill>
                  <a:schemeClr val="tx1"/>
                </a:solidFill>
              </a:rPr>
              <a:t>to maintain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calm under pressure.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In addition showing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initiative.  </a:t>
            </a:r>
            <a:r>
              <a:rPr lang="en-GB" dirty="0">
                <a:solidFill>
                  <a:schemeClr val="tx1"/>
                </a:solidFill>
              </a:rPr>
              <a:t>(Prospects, 2021)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In order to succeed in the achievement of my intended career this sphere of skills is crucial. And it is also what got me into this path. 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I consider myself well organised and I am also good at multitasking, dealing with different matters at the same time and being able to prioritise. </a:t>
            </a:r>
          </a:p>
        </p:txBody>
      </p:sp>
    </p:spTree>
    <p:extLst>
      <p:ext uri="{BB962C8B-B14F-4D97-AF65-F5344CB8AC3E}">
        <p14:creationId xmlns:p14="http://schemas.microsoft.com/office/powerpoint/2010/main" val="3596198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DF83A-0532-E04A-B87E-9AC8C738A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Social and interpersonal skills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2A4B4-EFAF-D641-9A79-7AC6B3FAE3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Social skills are important to communicate more effectively and efficiently and also to help you build, maintain and grow relationships with colleagues, clients and new contacts.  ( indeed career advice, 2021 ) 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Strong communicational skills, </a:t>
            </a:r>
            <a:r>
              <a:rPr lang="en-US" dirty="0">
                <a:solidFill>
                  <a:schemeClr val="tx1"/>
                </a:solidFill>
              </a:rPr>
              <a:t>in order to be able to write and talk in the appropriate way in every circumstance, along with being 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confident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so as to achieve and gain the trust necessary for this role and to deal with 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public speaking.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498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08936-D6B5-6141-A7B5-164254ACD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Technical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D7558-34B0-3144-AE6B-649C6137E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Computer literacy, </a:t>
            </a:r>
            <a:r>
              <a:rPr lang="en-US" dirty="0">
                <a:solidFill>
                  <a:schemeClr val="tx1"/>
                </a:solidFill>
              </a:rPr>
              <a:t>a knowledge of basic software packaging.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Speaking different 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languages.  </a:t>
            </a:r>
            <a:r>
              <a:rPr lang="en-US" dirty="0">
                <a:solidFill>
                  <a:schemeClr val="tx1"/>
                </a:solidFill>
              </a:rPr>
              <a:t>( Target jobs, 2021 )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573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35DA-EDBA-0149-9F8F-1C23048CC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0F58F-78CF-6B44-B219-18101AA6F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It is a very adaptable job </a:t>
            </a:r>
          </a:p>
          <a:p>
            <a:r>
              <a:rPr lang="en-US" dirty="0"/>
              <a:t>Celebrity personal assistant </a:t>
            </a:r>
          </a:p>
          <a:p>
            <a:r>
              <a:rPr lang="en-US" dirty="0"/>
              <a:t>Executive personal assistant </a:t>
            </a:r>
          </a:p>
          <a:p>
            <a:r>
              <a:rPr lang="en-US" dirty="0"/>
              <a:t>Wealthy families        and so…</a:t>
            </a:r>
          </a:p>
          <a:p>
            <a:pPr marL="0" indent="0">
              <a:buNone/>
            </a:pPr>
            <a:r>
              <a:rPr lang="en-US" dirty="0"/>
              <a:t>( Target jobs, 2021 )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19B23D-89B9-1140-B165-D676476DAD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0300" y="685800"/>
            <a:ext cx="3492500" cy="2324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0F8761-3AEC-0141-A673-84A679CBE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3044" y="2690446"/>
            <a:ext cx="3174512" cy="204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365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E1A5E-7948-8B48-8FAA-D7A186A2E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2906E-441C-6C41-8E25-8FCDC844C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Being reliable 24/7 </a:t>
            </a:r>
          </a:p>
          <a:p>
            <a:r>
              <a:rPr lang="en-US" dirty="0"/>
              <a:t>Passing on information, being able to understand the request by knowing very less details.  ( </a:t>
            </a:r>
            <a:r>
              <a:rPr lang="en-US" dirty="0" err="1"/>
              <a:t>Linkedin</a:t>
            </a:r>
            <a:r>
              <a:rPr lang="en-US" dirty="0"/>
              <a:t>, 2021 )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676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C889F-C657-9743-9972-23FE40E85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FF7C5-D44B-914D-ACED-8D34E6504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13506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{2E831035-4AB7-EE4F-A6BB-B159AF56F42C}tf10001072</Template>
  <TotalTime>4412</TotalTime>
  <Words>437</Words>
  <Application>Microsoft Macintosh PowerPoint</Application>
  <PresentationFormat>Widescreen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Franklin Gothic Book</vt:lpstr>
      <vt:lpstr>Wingdings</vt:lpstr>
      <vt:lpstr>Crop</vt:lpstr>
      <vt:lpstr>Assessment 1  </vt:lpstr>
      <vt:lpstr>Overview </vt:lpstr>
      <vt:lpstr>Personal Assistant </vt:lpstr>
      <vt:lpstr>PowerPoint Presentation</vt:lpstr>
      <vt:lpstr>Organizational skills </vt:lpstr>
      <vt:lpstr>Social and interpersonal skills  </vt:lpstr>
      <vt:lpstr>Technical Skills </vt:lpstr>
      <vt:lpstr>Opportunities </vt:lpstr>
      <vt:lpstr>Threat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Giulia Olivotto (2115346)</dc:creator>
  <cp:lastModifiedBy>Giulia Olivotto (2115346)</cp:lastModifiedBy>
  <cp:revision>35</cp:revision>
  <dcterms:created xsi:type="dcterms:W3CDTF">2021-12-07T16:40:20Z</dcterms:created>
  <dcterms:modified xsi:type="dcterms:W3CDTF">2021-12-10T18:13:15Z</dcterms:modified>
</cp:coreProperties>
</file>