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7"/>
  </p:notesMasterIdLst>
  <p:sldIdLst>
    <p:sldId id="256" r:id="rId2"/>
    <p:sldId id="257" r:id="rId3"/>
    <p:sldId id="313" r:id="rId4"/>
    <p:sldId id="268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5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311" r:id="rId29"/>
    <p:sldId id="312" r:id="rId30"/>
    <p:sldId id="310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300" r:id="rId47"/>
    <p:sldId id="301" r:id="rId48"/>
    <p:sldId id="303" r:id="rId49"/>
    <p:sldId id="304" r:id="rId50"/>
    <p:sldId id="305" r:id="rId51"/>
    <p:sldId id="302" r:id="rId52"/>
    <p:sldId id="306" r:id="rId53"/>
    <p:sldId id="307" r:id="rId54"/>
    <p:sldId id="308" r:id="rId55"/>
    <p:sldId id="309" r:id="rId5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95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09BB6-4CE0-45BF-AEC2-C928996AC501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B7175-8DA1-42E9-8F10-882C16EB0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25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4D39B357-70DB-4345-9D53-F1471853FB97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6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b="1" smtClean="0">
              <a:latin typeface="Times New Roman" pitchFamily="-105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EBE8C3BA-0004-41A5-907A-9D94309FEC01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7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-105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94FB4A23-5ACC-491A-8BAA-12794C906C97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14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AF5EED68-6E86-4A13-9919-FCF26D347B1F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27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93471C58-ABE2-48AF-8987-7A2A7CD407F7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31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D256CE4A-632F-44B9-B74B-60227BDB4E8B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36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94679B94-2310-4D1C-B409-A84A46DB53EF}" type="slidenum">
              <a:rPr lang="en-US" altLang="en-US" sz="1200" b="0">
                <a:solidFill>
                  <a:schemeClr val="tx1"/>
                </a:solidFill>
                <a:latin typeface="Times New Roman" pitchFamily="-105" charset="0"/>
              </a:rPr>
              <a:pPr eaLnBrk="1" hangingPunct="1"/>
              <a:t>37</a:t>
            </a:fld>
            <a:endParaRPr lang="en-US" altLang="en-US" sz="1200" b="0">
              <a:solidFill>
                <a:schemeClr val="tx1"/>
              </a:solidFill>
              <a:latin typeface="Times New Roman" pitchFamily="-105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592A8A-F543-4B6F-B4B2-2A37BBA4E5D2}" type="datetimeFigureOut">
              <a:rPr lang="en-GB" smtClean="0"/>
              <a:t>16/10/2014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Stress and Anxiety in Sport and Exercise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Stuart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603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discuss and provide a definition of anxiety, arousal and stress (and to differentiate between these). </a:t>
            </a:r>
          </a:p>
          <a:p>
            <a:endParaRPr lang="en-GB" dirty="0"/>
          </a:p>
          <a:p>
            <a:r>
              <a:rPr lang="en-GB" dirty="0" smtClean="0"/>
              <a:t>To consider and discuss the multidimensional nature of anxiety. </a:t>
            </a:r>
          </a:p>
          <a:p>
            <a:endParaRPr lang="en-GB" dirty="0"/>
          </a:p>
          <a:p>
            <a:r>
              <a:rPr lang="en-GB" dirty="0" smtClean="0"/>
              <a:t>To consider and define trait </a:t>
            </a:r>
            <a:r>
              <a:rPr lang="en-GB" dirty="0" err="1" smtClean="0"/>
              <a:t>vs</a:t>
            </a:r>
            <a:r>
              <a:rPr lang="en-GB" dirty="0" smtClean="0"/>
              <a:t> state anxiety.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495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SESSION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 consider theoretical viewpoints on the relationship between anxiety/arousal and performance. </a:t>
            </a:r>
          </a:p>
          <a:p>
            <a:endParaRPr lang="en-GB" dirty="0"/>
          </a:p>
          <a:p>
            <a:r>
              <a:rPr lang="en-GB" dirty="0" smtClean="0"/>
              <a:t>To examine if anxiety can be beneficial to sporting performance</a:t>
            </a:r>
          </a:p>
          <a:p>
            <a:endParaRPr lang="en-GB" dirty="0"/>
          </a:p>
          <a:p>
            <a:r>
              <a:rPr lang="en-GB" dirty="0" smtClean="0"/>
              <a:t>To explore the studies examining personal and situational factors that might influence anxiety levels </a:t>
            </a:r>
            <a:r>
              <a:rPr lang="en-GB" smtClean="0"/>
              <a:t>in sport. 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23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groups: </a:t>
            </a:r>
          </a:p>
          <a:p>
            <a:endParaRPr lang="en-GB" dirty="0"/>
          </a:p>
          <a:p>
            <a:r>
              <a:rPr lang="en-GB" dirty="0" smtClean="0"/>
              <a:t>Part 1: When you consider the term “anxiety” what does it mean…. And consider what makes you feel more anxious.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Part 2: - Consider anecdotally what aspects might heighten levels of anxiety in sport and 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350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Is Arousal the Same as Anxiety?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i="1" dirty="0" smtClean="0"/>
              <a:t>Arousal</a:t>
            </a:r>
            <a:r>
              <a:rPr lang="en-US" altLang="en-US" dirty="0" smtClean="0"/>
              <a:t> is a blend of </a:t>
            </a:r>
            <a:r>
              <a:rPr lang="en-US" altLang="en-US" dirty="0" smtClean="0"/>
              <a:t>physiological </a:t>
            </a:r>
            <a:r>
              <a:rPr lang="en-US" altLang="en-US" dirty="0" smtClean="0"/>
              <a:t>and psychological activation, varying in intensity along a continuum.</a:t>
            </a:r>
          </a:p>
          <a:p>
            <a:r>
              <a:rPr lang="en-US" altLang="en-US" i="1" dirty="0" smtClean="0"/>
              <a:t>Anxiety</a:t>
            </a:r>
            <a:r>
              <a:rPr lang="en-US" altLang="en-US" dirty="0" smtClean="0"/>
              <a:t> is a negative emotional state with feelings of worry, nervousness, and apprehension associated with activation or arousal of the body.</a:t>
            </a:r>
          </a:p>
          <a:p>
            <a:pPr lvl="1"/>
            <a:r>
              <a:rPr lang="en-US" altLang="en-US" dirty="0" smtClean="0"/>
              <a:t>Weinberg and Gould (2011). </a:t>
            </a:r>
          </a:p>
        </p:txBody>
      </p:sp>
    </p:spTree>
    <p:extLst>
      <p:ext uri="{BB962C8B-B14F-4D97-AF65-F5344CB8AC3E}">
        <p14:creationId xmlns:p14="http://schemas.microsoft.com/office/powerpoint/2010/main" val="94643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85800"/>
            <a:ext cx="8534400" cy="1143000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Relationship Between Trait</a:t>
            </a:r>
            <a:br>
              <a:rPr lang="en-US" altLang="en-US" smtClean="0"/>
            </a:br>
            <a:r>
              <a:rPr lang="en-US" altLang="en-US" smtClean="0"/>
              <a:t>and State Anxiety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571500" y="2171700"/>
            <a:ext cx="8051800" cy="4318000"/>
          </a:xfrm>
        </p:spPr>
        <p:txBody>
          <a:bodyPr/>
          <a:lstStyle/>
          <a:p>
            <a:r>
              <a:rPr lang="en-US" altLang="en-US" smtClean="0"/>
              <a:t>State anxiety refers to “right now” feelings that change from moment to moment.</a:t>
            </a:r>
          </a:p>
          <a:p>
            <a:r>
              <a:rPr lang="en-US" altLang="en-US" smtClean="0"/>
              <a:t>Trait anxiety is a personality disposition that is stable over time.</a:t>
            </a:r>
          </a:p>
          <a:p>
            <a:r>
              <a:rPr lang="en-US" altLang="en-US" smtClean="0"/>
              <a:t>High- versus low-trait anxious people usually have more state anxiety in highly evaluative situations.</a:t>
            </a:r>
          </a:p>
        </p:txBody>
      </p:sp>
    </p:spTree>
    <p:extLst>
      <p:ext uri="{BB962C8B-B14F-4D97-AF65-F5344CB8AC3E}">
        <p14:creationId xmlns:p14="http://schemas.microsoft.com/office/powerpoint/2010/main" val="113966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Adapted from Weinberg and Gould, 2011</a:t>
            </a:r>
          </a:p>
        </p:txBody>
      </p:sp>
      <p:pic>
        <p:nvPicPr>
          <p:cNvPr id="23555" name="Picture 4" descr="fig04_0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900" y="1466850"/>
            <a:ext cx="6164263" cy="483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230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Sources of Stress and Anxiety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Situational sources</a:t>
            </a:r>
          </a:p>
          <a:p>
            <a:pPr lvl="1"/>
            <a:r>
              <a:rPr lang="en-US" altLang="en-US" smtClean="0"/>
              <a:t>Event importance</a:t>
            </a:r>
          </a:p>
          <a:p>
            <a:pPr lvl="1"/>
            <a:r>
              <a:rPr lang="en-US" altLang="en-US" smtClean="0"/>
              <a:t>Uncertainty</a:t>
            </a:r>
          </a:p>
          <a:p>
            <a:r>
              <a:rPr lang="en-US" altLang="en-US" smtClean="0"/>
              <a:t>Personal sources</a:t>
            </a:r>
          </a:p>
          <a:p>
            <a:pPr lvl="1"/>
            <a:r>
              <a:rPr lang="en-US" altLang="en-US" smtClean="0"/>
              <a:t>Trait anxiety</a:t>
            </a:r>
          </a:p>
          <a:p>
            <a:pPr lvl="1"/>
            <a:r>
              <a:rPr lang="en-US" altLang="en-US" smtClean="0"/>
              <a:t>Self-esteem</a:t>
            </a:r>
          </a:p>
          <a:p>
            <a:pPr lvl="1"/>
            <a:r>
              <a:rPr lang="en-US" altLang="en-US" smtClean="0"/>
              <a:t>Social physique anxiety</a:t>
            </a:r>
          </a:p>
        </p:txBody>
      </p:sp>
    </p:spTree>
    <p:extLst>
      <p:ext uri="{BB962C8B-B14F-4D97-AF65-F5344CB8AC3E}">
        <p14:creationId xmlns:p14="http://schemas.microsoft.com/office/powerpoint/2010/main" val="145235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Stress.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800"/>
              <a:t>What is Stress?</a:t>
            </a:r>
          </a:p>
          <a:p>
            <a:endParaRPr lang="en-GB" altLang="en-US" sz="2800"/>
          </a:p>
          <a:p>
            <a:r>
              <a:rPr lang="en-GB" altLang="en-US" sz="2800"/>
              <a:t>Very widely used with several interpretations. </a:t>
            </a:r>
          </a:p>
          <a:p>
            <a:endParaRPr lang="en-GB" altLang="en-US" sz="2800"/>
          </a:p>
          <a:p>
            <a:r>
              <a:rPr lang="en-GB" altLang="en-US" sz="2800"/>
              <a:t>“a substantial imbalance between demand and response capability, under conditions where failure to meet that demand has important consequences” (McGrath, 1970). </a:t>
            </a:r>
          </a:p>
        </p:txBody>
      </p:sp>
    </p:spTree>
    <p:extLst>
      <p:ext uri="{BB962C8B-B14F-4D97-AF65-F5344CB8AC3E}">
        <p14:creationId xmlns:p14="http://schemas.microsoft.com/office/powerpoint/2010/main" val="1016670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McGrath’s Model of Stress.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Stage 1. </a:t>
            </a:r>
          </a:p>
          <a:p>
            <a:pPr lvl="1"/>
            <a:r>
              <a:rPr lang="en-GB" altLang="en-US"/>
              <a:t>Environmental Demand. </a:t>
            </a:r>
          </a:p>
          <a:p>
            <a:pPr lvl="2"/>
            <a:r>
              <a:rPr lang="en-GB" altLang="en-US"/>
              <a:t>Physical, Psychological, Situational. </a:t>
            </a:r>
          </a:p>
          <a:p>
            <a:endParaRPr lang="en-GB" altLang="en-US"/>
          </a:p>
          <a:p>
            <a:r>
              <a:rPr lang="en-GB" altLang="en-US"/>
              <a:t>Stage 2. </a:t>
            </a:r>
          </a:p>
          <a:p>
            <a:pPr lvl="1"/>
            <a:r>
              <a:rPr lang="en-GB" altLang="en-US"/>
              <a:t>Perception of Demand. </a:t>
            </a:r>
          </a:p>
          <a:p>
            <a:pPr lvl="2"/>
            <a:r>
              <a:rPr lang="en-GB" altLang="en-US"/>
              <a:t>Individual. </a:t>
            </a:r>
          </a:p>
          <a:p>
            <a:pPr lvl="2"/>
            <a:r>
              <a:rPr lang="en-GB" altLang="en-US"/>
              <a:t>How you normally view situations. 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8219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McGrath’s Model of Stress.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Stage 3. </a:t>
            </a:r>
          </a:p>
          <a:p>
            <a:pPr lvl="1"/>
            <a:r>
              <a:rPr lang="en-GB" altLang="en-US"/>
              <a:t>Stress Response. </a:t>
            </a:r>
          </a:p>
          <a:p>
            <a:endParaRPr lang="en-GB" altLang="en-US"/>
          </a:p>
          <a:p>
            <a:r>
              <a:rPr lang="en-GB" altLang="en-US"/>
              <a:t>Stage 4. </a:t>
            </a:r>
          </a:p>
          <a:p>
            <a:pPr lvl="1"/>
            <a:r>
              <a:rPr lang="en-GB" altLang="en-US"/>
              <a:t>Behavioural Consequences. </a:t>
            </a:r>
          </a:p>
          <a:p>
            <a:pPr lvl="2"/>
            <a:r>
              <a:rPr lang="en-GB" altLang="en-US"/>
              <a:t>Physical and Non-Physical. </a:t>
            </a:r>
          </a:p>
          <a:p>
            <a:pPr lvl="3"/>
            <a:r>
              <a:rPr lang="en-GB" altLang="en-US"/>
              <a:t>Performance and Outcome. 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6513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McGrath </a:t>
            </a:r>
            <a:r>
              <a:rPr lang="en-US" altLang="en-US" dirty="0" smtClean="0"/>
              <a:t>(1970)</a:t>
            </a:r>
          </a:p>
        </p:txBody>
      </p:sp>
      <p:pic>
        <p:nvPicPr>
          <p:cNvPr id="28675" name="Picture 4" descr="fig04_0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524000"/>
            <a:ext cx="306705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2300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/>
              <a:t>How Arousal and Anxiety </a:t>
            </a:r>
            <a:br>
              <a:rPr lang="en-US" altLang="en-US" dirty="0" smtClean="0"/>
            </a:br>
            <a:r>
              <a:rPr lang="en-US" altLang="en-US" dirty="0" smtClean="0"/>
              <a:t>Affect Performance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Drive theory</a:t>
            </a:r>
          </a:p>
          <a:p>
            <a:r>
              <a:rPr lang="en-US" altLang="en-US" dirty="0" smtClean="0"/>
              <a:t>Inverted-U hypothesis</a:t>
            </a:r>
          </a:p>
          <a:p>
            <a:r>
              <a:rPr lang="en-US" altLang="en-US" dirty="0" smtClean="0"/>
              <a:t>Individualized zones of optimal functioning (IZOF)</a:t>
            </a:r>
          </a:p>
          <a:p>
            <a:r>
              <a:rPr lang="en-US" altLang="en-US" dirty="0" smtClean="0"/>
              <a:t>Multidimensional anxiety theory</a:t>
            </a:r>
          </a:p>
        </p:txBody>
      </p:sp>
      <p:sp>
        <p:nvSpPr>
          <p:cNvPr id="30724" name="Rectangle 8"/>
          <p:cNvSpPr>
            <a:spLocks noChangeArrowheads="1"/>
          </p:cNvSpPr>
          <p:nvPr/>
        </p:nvSpPr>
        <p:spPr bwMode="auto">
          <a:xfrm>
            <a:off x="6575425" y="6186488"/>
            <a:ext cx="228123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algn="r" eaLnBrk="1" hangingPunct="1"/>
            <a:r>
              <a:rPr lang="en-US" altLang="en-US" sz="1400" b="0" i="1">
                <a:solidFill>
                  <a:schemeClr val="tx1"/>
                </a:solidFill>
              </a:rPr>
              <a:t>(continued)</a:t>
            </a:r>
            <a:endParaRPr lang="en-US" altLang="en-US" sz="28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096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How Arousal and Anxiety </a:t>
            </a:r>
            <a:br>
              <a:rPr lang="en-US" altLang="en-US" smtClean="0"/>
            </a:br>
            <a:r>
              <a:rPr lang="en-US" altLang="en-US" smtClean="0"/>
              <a:t>Affect Performance </a:t>
            </a:r>
            <a:r>
              <a:rPr lang="en-US" altLang="en-US" b="0" i="1" smtClean="0"/>
              <a:t>(continued)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Catastrophe model</a:t>
            </a:r>
          </a:p>
          <a:p>
            <a:r>
              <a:rPr lang="en-US" altLang="en-US" smtClean="0"/>
              <a:t>Reversal theory</a:t>
            </a:r>
          </a:p>
          <a:p>
            <a:r>
              <a:rPr lang="en-US" altLang="en-US" smtClean="0"/>
              <a:t>Anxiety direction and intensity</a:t>
            </a:r>
          </a:p>
          <a:p>
            <a:r>
              <a:rPr lang="en-US" altLang="en-US" smtClean="0"/>
              <a:t>Significance of all these views</a:t>
            </a:r>
          </a:p>
        </p:txBody>
      </p:sp>
    </p:spTree>
    <p:extLst>
      <p:ext uri="{BB962C8B-B14F-4D97-AF65-F5344CB8AC3E}">
        <p14:creationId xmlns:p14="http://schemas.microsoft.com/office/powerpoint/2010/main" val="260261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r>
              <a:rPr lang="en-US" altLang="en-US" dirty="0" smtClean="0"/>
              <a:t>Drive Theory Predictions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On well-learned skills, an individual’s arousal or state of anxiety increases; so too does performance.</a:t>
            </a:r>
          </a:p>
          <a:p>
            <a:r>
              <a:rPr lang="en-US" altLang="en-US" smtClean="0"/>
              <a:t>Note: Also used as the basis for social facilitation theory (the presence of others enhances performance on simple or well-learned skills and inhibits performance on complex or unlearned skills).</a:t>
            </a:r>
          </a:p>
        </p:txBody>
      </p:sp>
    </p:spTree>
    <p:extLst>
      <p:ext uri="{BB962C8B-B14F-4D97-AF65-F5344CB8AC3E}">
        <p14:creationId xmlns:p14="http://schemas.microsoft.com/office/powerpoint/2010/main" val="2414931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Relationship between Arousal/Anxiety and Performance. 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Drive Theory (Spence and Spence, 1966).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Lineal Positive Relationship between Anxiety and Performance.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The more “psyched up we are, the better we will perform”. </a:t>
            </a:r>
          </a:p>
          <a:p>
            <a:pPr lvl="1" eaLnBrk="1" hangingPunct="1"/>
            <a:r>
              <a:rPr lang="en-GB" altLang="en-US" dirty="0" smtClean="0"/>
              <a:t>Martens et al (1990) – Little evidence for this. </a:t>
            </a:r>
          </a:p>
        </p:txBody>
      </p:sp>
    </p:spTree>
    <p:extLst>
      <p:ext uri="{BB962C8B-B14F-4D97-AF65-F5344CB8AC3E}">
        <p14:creationId xmlns:p14="http://schemas.microsoft.com/office/powerpoint/2010/main" val="97720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Inverted U Hypothesis. 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Dissatisfied with the Drive theory many theorist turned to the Inverted U Hypothesis.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At low arousal level – performance will be below their optimum. </a:t>
            </a:r>
          </a:p>
          <a:p>
            <a:pPr eaLnBrk="1" hangingPunct="1"/>
            <a:r>
              <a:rPr lang="en-GB" altLang="en-US" smtClean="0"/>
              <a:t>As arousal increases so too does performance until an optimum.</a:t>
            </a:r>
          </a:p>
          <a:p>
            <a:pPr eaLnBrk="1" hangingPunct="1"/>
            <a:r>
              <a:rPr lang="en-GB" altLang="en-US" smtClean="0"/>
              <a:t>Further increases sees a decline in performance. </a:t>
            </a:r>
          </a:p>
        </p:txBody>
      </p:sp>
    </p:spTree>
    <p:extLst>
      <p:ext uri="{BB962C8B-B14F-4D97-AF65-F5344CB8AC3E}">
        <p14:creationId xmlns:p14="http://schemas.microsoft.com/office/powerpoint/2010/main" val="2914829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Inverted U hypothesis</a:t>
            </a:r>
          </a:p>
        </p:txBody>
      </p:sp>
      <p:pic>
        <p:nvPicPr>
          <p:cNvPr id="34819" name="Picture 4" descr="fig04_0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900" y="1493838"/>
            <a:ext cx="61722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0076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Inverted U Hypothesis. 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Has its supporters, but also has many criticisms.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Individualised?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Does this peaking occur at the mid point all the time? </a:t>
            </a:r>
          </a:p>
        </p:txBody>
      </p:sp>
    </p:spTree>
    <p:extLst>
      <p:ext uri="{BB962C8B-B14F-4D97-AF65-F5344CB8AC3E}">
        <p14:creationId xmlns:p14="http://schemas.microsoft.com/office/powerpoint/2010/main" val="243368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85000"/>
              </a:lnSpc>
            </a:pPr>
            <a:r>
              <a:rPr lang="en-US" altLang="en-US" smtClean="0">
                <a:latin typeface="Arial Narrow" pitchFamily="34" charset="0"/>
              </a:rPr>
              <a:t/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Individualized Zones of</a:t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Optimal Functioning (IZOF) Hypothesis 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latin typeface="Arial Narrow" pitchFamily="34" charset="0"/>
              </a:rPr>
              <a:t>Hanin (1986).</a:t>
            </a:r>
          </a:p>
          <a:p>
            <a:pPr>
              <a:buFont typeface="Arial" charset="0"/>
              <a:buNone/>
            </a:pPr>
            <a:r>
              <a:rPr lang="en-US" altLang="en-US" smtClean="0">
                <a:latin typeface="Arial Narrow" pitchFamily="34" charset="0"/>
              </a:rPr>
              <a:t> </a:t>
            </a:r>
          </a:p>
          <a:p>
            <a:endParaRPr lang="en-US" altLang="en-US" smtClean="0"/>
          </a:p>
        </p:txBody>
      </p:sp>
      <p:pic>
        <p:nvPicPr>
          <p:cNvPr id="41988" name="Picture 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" t="2319" r="999" b="2319"/>
          <a:stretch>
            <a:fillRect/>
          </a:stretch>
        </p:blipFill>
        <p:spPr bwMode="auto">
          <a:xfrm>
            <a:off x="427038" y="2636838"/>
            <a:ext cx="8323262" cy="3490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23580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Isn’t Anxiety Multidimensional?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These 3 theories on the anxiety / performance relationship has only looked at Physiological Arousal (Somatic Anxiety).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What about Cognitive Anxiety?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What about any interaction between Cognitive Anxiety and Physiological Arousal? </a:t>
            </a:r>
          </a:p>
        </p:txBody>
      </p:sp>
    </p:spTree>
    <p:extLst>
      <p:ext uri="{BB962C8B-B14F-4D97-AF65-F5344CB8AC3E}">
        <p14:creationId xmlns:p14="http://schemas.microsoft.com/office/powerpoint/2010/main" val="276572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Catastrophe Model. 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Hardy (1990, 1996).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Interaction between Physiological Arousal (Somatic Anxiety) and Cognitive Anxiety.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Inverted U relationship between Physiological Arousal and Performance in Low Cognitive Anxiety. </a:t>
            </a:r>
          </a:p>
        </p:txBody>
      </p:sp>
    </p:spTree>
    <p:extLst>
      <p:ext uri="{BB962C8B-B14F-4D97-AF65-F5344CB8AC3E}">
        <p14:creationId xmlns:p14="http://schemas.microsoft.com/office/powerpoint/2010/main" val="166924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Catastrophe Model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pic>
        <p:nvPicPr>
          <p:cNvPr id="45059" name="Picture 2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034540"/>
            <a:ext cx="8686800" cy="3565207"/>
          </a:xfrm>
          <a:noFill/>
        </p:spPr>
      </p:pic>
    </p:spTree>
    <p:extLst>
      <p:ext uri="{BB962C8B-B14F-4D97-AF65-F5344CB8AC3E}">
        <p14:creationId xmlns:p14="http://schemas.microsoft.com/office/powerpoint/2010/main" val="37121658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Catastrophe Model. 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Hardy (1990, 1996).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However in situations of high cognitive anxiety, the pattern follows the inverted U shape until it reaches an optimum.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But then a DRAMATIC or CATASTROPHIC decline in performance if arousal level continues to increase. </a:t>
            </a:r>
          </a:p>
        </p:txBody>
      </p:sp>
    </p:spTree>
    <p:extLst>
      <p:ext uri="{BB962C8B-B14F-4D97-AF65-F5344CB8AC3E}">
        <p14:creationId xmlns:p14="http://schemas.microsoft.com/office/powerpoint/2010/main" val="96871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Catastrophe Model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pic>
        <p:nvPicPr>
          <p:cNvPr id="4" name="Picture 20" descr="&#10;60826b.tif                                                     0001F8BEDenise                         ABA78158: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9508" y="1554163"/>
            <a:ext cx="5757384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1748855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Catastrophe Model. </a:t>
            </a:r>
          </a:p>
        </p:txBody>
      </p:sp>
      <p:sp>
        <p:nvSpPr>
          <p:cNvPr id="481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There has been support for this model (Hardy, 1996; Woodman and Hardy 2001).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Very hard to assess empirically. 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Mellalieu, Hanton and Fletcher (2006) study didn’t support this theory. </a:t>
            </a:r>
          </a:p>
        </p:txBody>
      </p:sp>
    </p:spTree>
    <p:extLst>
      <p:ext uri="{BB962C8B-B14F-4D97-AF65-F5344CB8AC3E}">
        <p14:creationId xmlns:p14="http://schemas.microsoft.com/office/powerpoint/2010/main" val="384075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Reversal Theory (</a:t>
            </a:r>
            <a:r>
              <a:rPr lang="en-US" altLang="en-US" dirty="0" err="1" smtClean="0"/>
              <a:t>Apter</a:t>
            </a:r>
            <a:r>
              <a:rPr lang="en-US" altLang="en-US" dirty="0" smtClean="0"/>
              <a:t>, 1983)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As much a theory of personality and motivation as it is arousal. </a:t>
            </a:r>
          </a:p>
          <a:p>
            <a:endParaRPr lang="en-US" altLang="en-US" dirty="0" smtClean="0"/>
          </a:p>
          <a:p>
            <a:r>
              <a:rPr lang="en-US" altLang="en-US" dirty="0" err="1" smtClean="0"/>
              <a:t>Apter’s</a:t>
            </a:r>
            <a:r>
              <a:rPr lang="en-US" altLang="en-US" dirty="0" smtClean="0"/>
              <a:t> theories states that human experience is </a:t>
            </a:r>
            <a:r>
              <a:rPr lang="en-US" altLang="en-US" dirty="0" err="1" smtClean="0"/>
              <a:t>organised</a:t>
            </a:r>
            <a:r>
              <a:rPr lang="en-US" altLang="en-US" dirty="0" smtClean="0"/>
              <a:t> in </a:t>
            </a:r>
            <a:r>
              <a:rPr lang="en-US" altLang="en-US" dirty="0" err="1" smtClean="0"/>
              <a:t>metamotivational</a:t>
            </a:r>
            <a:r>
              <a:rPr lang="en-US" altLang="en-US" dirty="0" smtClean="0"/>
              <a:t> states and how arousal effects performance dependents on where we fit in these states at that given moment. </a:t>
            </a:r>
          </a:p>
          <a:p>
            <a:pPr lvl="1"/>
            <a:r>
              <a:rPr lang="en-GB" dirty="0" err="1"/>
              <a:t>Metamotivation</a:t>
            </a:r>
            <a:r>
              <a:rPr lang="en-GB" dirty="0"/>
              <a:t> – Maslow = Motivations of people </a:t>
            </a:r>
            <a:r>
              <a:rPr lang="en-GB" dirty="0" smtClean="0"/>
              <a:t>who are </a:t>
            </a:r>
            <a:r>
              <a:rPr lang="en-GB" dirty="0"/>
              <a:t>beyond the scope of basic needs. </a:t>
            </a:r>
          </a:p>
          <a:p>
            <a:pPr lvl="1"/>
            <a:endParaRPr lang="en-US" altLang="en-US" dirty="0" smtClean="0"/>
          </a:p>
          <a:p>
            <a:pPr lvl="1"/>
            <a:endParaRPr lang="en-US" altLang="en-US" dirty="0" smtClean="0"/>
          </a:p>
          <a:p>
            <a:endParaRPr lang="en-US" altLang="en-US" dirty="0"/>
          </a:p>
        </p:txBody>
      </p:sp>
      <p:sp>
        <p:nvSpPr>
          <p:cNvPr id="40964" name="Rectangle 8"/>
          <p:cNvSpPr>
            <a:spLocks noChangeArrowheads="1"/>
          </p:cNvSpPr>
          <p:nvPr/>
        </p:nvSpPr>
        <p:spPr bwMode="auto">
          <a:xfrm>
            <a:off x="6557963" y="6172200"/>
            <a:ext cx="22812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algn="r" eaLnBrk="1" hangingPunct="1"/>
            <a:r>
              <a:rPr lang="en-US" altLang="en-US" sz="1400" b="0" i="1">
                <a:solidFill>
                  <a:schemeClr val="tx1"/>
                </a:solidFill>
              </a:rPr>
              <a:t>(continued)</a:t>
            </a:r>
            <a:endParaRPr lang="en-US" altLang="en-US" sz="28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2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Reversal Theory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Four main </a:t>
            </a:r>
            <a:r>
              <a:rPr lang="en-GB" dirty="0" err="1" smtClean="0"/>
              <a:t>metamotivational</a:t>
            </a:r>
            <a:r>
              <a:rPr lang="en-GB" dirty="0" smtClean="0"/>
              <a:t> states along a continuum. </a:t>
            </a:r>
          </a:p>
          <a:p>
            <a:pPr lvl="1"/>
            <a:r>
              <a:rPr lang="en-GB" dirty="0" err="1" smtClean="0"/>
              <a:t>Metamotivation</a:t>
            </a:r>
            <a:r>
              <a:rPr lang="en-GB" dirty="0" smtClean="0"/>
              <a:t> – Maslow = Motivations of people who are beyond the scope of basic needs. </a:t>
            </a:r>
          </a:p>
          <a:p>
            <a:r>
              <a:rPr lang="en-GB" dirty="0" smtClean="0"/>
              <a:t>1) Means-End – are you motivated by achievement or enjoyment. </a:t>
            </a:r>
          </a:p>
          <a:p>
            <a:pPr lvl="1"/>
            <a:r>
              <a:rPr lang="en-GB" dirty="0" smtClean="0"/>
              <a:t>Serious ---------------------------------------- Playful</a:t>
            </a:r>
          </a:p>
          <a:p>
            <a:endParaRPr lang="en-GB" dirty="0"/>
          </a:p>
          <a:p>
            <a:r>
              <a:rPr lang="en-GB" dirty="0" smtClean="0"/>
              <a:t>2) Rules – Do you prefer to conform to rules or are you rebellious. </a:t>
            </a:r>
          </a:p>
          <a:p>
            <a:pPr lvl="1"/>
            <a:r>
              <a:rPr lang="en-GB" dirty="0" smtClean="0"/>
              <a:t>Conforming --------------------------------------- Rebellious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8153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Reversal Theory (Continued)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3) </a:t>
            </a:r>
            <a:r>
              <a:rPr lang="en-GB" dirty="0" smtClean="0"/>
              <a:t>Transactions – Are you motivated by control/power or by care, compassion, emotional support?</a:t>
            </a:r>
          </a:p>
          <a:p>
            <a:pPr lvl="1"/>
            <a:r>
              <a:rPr lang="en-GB" dirty="0" smtClean="0"/>
              <a:t>Mastery ---------------------------------- Sympathy</a:t>
            </a:r>
          </a:p>
          <a:p>
            <a:endParaRPr lang="en-GB" dirty="0"/>
          </a:p>
          <a:p>
            <a:r>
              <a:rPr lang="en-GB" dirty="0" smtClean="0"/>
              <a:t>4) Relationships – Are you motivated by fulfilling your own needs, or by that of others?</a:t>
            </a:r>
          </a:p>
          <a:p>
            <a:pPr lvl="1"/>
            <a:r>
              <a:rPr lang="en-GB" dirty="0" smtClean="0"/>
              <a:t>Self ------------------------------------------------ Others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193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ReVersal</a:t>
            </a:r>
            <a:r>
              <a:rPr lang="en-GB" dirty="0" smtClean="0"/>
              <a:t> Theory in Sporting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How arousal affects performance depends on an individual’s </a:t>
            </a:r>
            <a:r>
              <a:rPr lang="en-US" altLang="en-US" i="1" dirty="0"/>
              <a:t>interpretation</a:t>
            </a:r>
            <a:r>
              <a:rPr lang="en-US" altLang="en-US" dirty="0"/>
              <a:t> of his or her arousal </a:t>
            </a:r>
            <a:r>
              <a:rPr lang="en-US" altLang="en-US" dirty="0" smtClean="0"/>
              <a:t>level in relation to the personality and the situation.</a:t>
            </a:r>
            <a:endParaRPr lang="en-US" altLang="en-US" dirty="0"/>
          </a:p>
          <a:p>
            <a:r>
              <a:rPr lang="en-US" altLang="en-US" dirty="0"/>
              <a:t>Arousal can be interpreted as </a:t>
            </a:r>
            <a:r>
              <a:rPr lang="en-US" altLang="en-US" i="1" dirty="0"/>
              <a:t>pleasant </a:t>
            </a:r>
            <a:r>
              <a:rPr lang="en-US" altLang="en-US" dirty="0"/>
              <a:t>(excitement) or as </a:t>
            </a:r>
            <a:r>
              <a:rPr lang="en-US" altLang="en-US" i="1" dirty="0"/>
              <a:t>unpleasant </a:t>
            </a:r>
            <a:r>
              <a:rPr lang="en-US" altLang="en-US" dirty="0"/>
              <a:t>(anxiety).</a:t>
            </a:r>
          </a:p>
          <a:p>
            <a:r>
              <a:rPr lang="en-US" altLang="en-US" dirty="0"/>
              <a:t>Arousal</a:t>
            </a:r>
            <a:r>
              <a:rPr lang="en-US" altLang="en-US" i="1" dirty="0"/>
              <a:t> </a:t>
            </a:r>
            <a:r>
              <a:rPr lang="en-US" altLang="en-US" dirty="0"/>
              <a:t>interpreted as pleasant facilitates performance.</a:t>
            </a:r>
            <a:endParaRPr lang="en-US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1140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Reversal Theory </a:t>
            </a:r>
            <a:r>
              <a:rPr lang="en-US" altLang="en-US" b="0" i="1" smtClean="0"/>
              <a:t>(continued)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Arousal interpreted as unpleasant hurts performance.</a:t>
            </a:r>
          </a:p>
          <a:p>
            <a:r>
              <a:rPr lang="en-US" altLang="en-US" smtClean="0"/>
              <a:t>Bottom line: This view is interesting, but it is too early to draw firm conclusions.</a:t>
            </a:r>
            <a:endParaRPr lang="en-US" altLang="en-US" i="1" smtClean="0"/>
          </a:p>
        </p:txBody>
      </p:sp>
      <p:sp>
        <p:nvSpPr>
          <p:cNvPr id="43012" name="Text Box 5"/>
          <p:cNvSpPr txBox="1">
            <a:spLocks noChangeArrowheads="1"/>
          </p:cNvSpPr>
          <p:nvPr/>
        </p:nvSpPr>
        <p:spPr bwMode="auto">
          <a:xfrm>
            <a:off x="6477000" y="6000750"/>
            <a:ext cx="2247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562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Can you think of scenario’s in which have anxiety was beneficial to performance. </a:t>
            </a:r>
          </a:p>
          <a:p>
            <a:endParaRPr lang="en-GB" dirty="0"/>
          </a:p>
          <a:p>
            <a:r>
              <a:rPr lang="en-GB" dirty="0" smtClean="0"/>
              <a:t>It does not have to be a sports/exercise related performance. </a:t>
            </a:r>
          </a:p>
          <a:p>
            <a:endParaRPr lang="en-GB" dirty="0"/>
          </a:p>
          <a:p>
            <a:r>
              <a:rPr lang="en-GB" dirty="0" smtClean="0"/>
              <a:t>Describe how you were feeling and how did you think these feelings were positive to your performance?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8960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Can Anxiety ever be beneficial?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For many years researchers have assumed that anxiety only have negative effects on performance.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 smtClean="0"/>
              <a:t>However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 smtClean="0"/>
              <a:t>Jones and Colleagues in a number of studies have highlighted that individual interpretation of anxiety symptoms is important for understanding the anxiety – performance relationship.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13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/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Jones (1995) Model of Facilitative</a:t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and Debilitative Anxiety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pic>
        <p:nvPicPr>
          <p:cNvPr id="51203" name="Picture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086" y="1554163"/>
            <a:ext cx="6352227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41908326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Anxiety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Prior to research papers primarily conducted by Jones, Hardy, Swain and </a:t>
            </a:r>
            <a:r>
              <a:rPr lang="en-GB" dirty="0" err="1" smtClean="0"/>
              <a:t>Hanton</a:t>
            </a:r>
            <a:r>
              <a:rPr lang="en-GB" dirty="0" smtClean="0"/>
              <a:t> in the early to mid 90’s – Researchers were focusing on the relationship between anxiety </a:t>
            </a:r>
            <a:r>
              <a:rPr lang="en-GB" i="1" dirty="0" smtClean="0"/>
              <a:t>intensity </a:t>
            </a:r>
            <a:r>
              <a:rPr lang="en-GB" dirty="0" smtClean="0"/>
              <a:t>and sporting performance. </a:t>
            </a:r>
          </a:p>
          <a:p>
            <a:endParaRPr lang="en-GB" dirty="0"/>
          </a:p>
          <a:p>
            <a:r>
              <a:rPr lang="en-GB" dirty="0" smtClean="0"/>
              <a:t>However, these authors led to a school of thought that it is the </a:t>
            </a:r>
            <a:r>
              <a:rPr lang="en-GB" i="1" dirty="0" smtClean="0"/>
              <a:t>direction</a:t>
            </a:r>
            <a:r>
              <a:rPr lang="en-GB" dirty="0" smtClean="0"/>
              <a:t> of the anxiety that is a bigger predictor in sporting performance.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7487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mtClean="0"/>
              <a:t>Anxiety Direction and Intensity</a:t>
            </a:r>
            <a:endParaRPr lang="en-US" altLang="en-US" i="1" smtClean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 smtClean="0"/>
              <a:t>An individual’s interpretation of anxiety symptoms is important for understanding the anxiety</a:t>
            </a:r>
            <a:r>
              <a:rPr lang="en-US" altLang="en-US" dirty="0" smtClean="0">
                <a:cs typeface="Arial" charset="0"/>
              </a:rPr>
              <a:t>–</a:t>
            </a:r>
            <a:r>
              <a:rPr lang="en-US" altLang="en-US" dirty="0" smtClean="0"/>
              <a:t>performance relationship.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To understand the anxiety</a:t>
            </a:r>
            <a:r>
              <a:rPr lang="en-US" altLang="en-US" dirty="0" smtClean="0">
                <a:cs typeface="Arial" charset="0"/>
              </a:rPr>
              <a:t>–</a:t>
            </a:r>
            <a:r>
              <a:rPr lang="en-US" altLang="en-US" dirty="0" smtClean="0"/>
              <a:t>performance relationship, we must consider both the intensity (how much anxiety one feels) and the direction (a person’s interpretation of anxiety as facilitating or debilitating to performance).</a:t>
            </a:r>
          </a:p>
        </p:txBody>
      </p:sp>
      <p:sp>
        <p:nvSpPr>
          <p:cNvPr id="45060" name="Rectangle 8"/>
          <p:cNvSpPr>
            <a:spLocks noChangeArrowheads="1"/>
          </p:cNvSpPr>
          <p:nvPr/>
        </p:nvSpPr>
        <p:spPr bwMode="auto">
          <a:xfrm>
            <a:off x="6573838" y="6172200"/>
            <a:ext cx="228123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algn="r" eaLnBrk="1" hangingPunct="1"/>
            <a:r>
              <a:rPr lang="en-US" altLang="en-US" sz="1400" b="0" i="1" dirty="0" smtClean="0">
                <a:solidFill>
                  <a:schemeClr val="tx1"/>
                </a:solidFill>
              </a:rPr>
              <a:t>)</a:t>
            </a:r>
            <a:endParaRPr lang="en-US" altLang="en-US" sz="28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10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04664"/>
            <a:ext cx="85344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/>
              <a:t>Anxiety Direction and Intensity </a:t>
            </a:r>
            <a:r>
              <a:rPr lang="en-US" altLang="en-US" b="0" i="1" dirty="0" smtClean="0"/>
              <a:t>(continued)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 smtClean="0"/>
              <a:t>Viewing anxiety as facilitative leads to superior performance.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State anxiety is perceived as facilitative or debilitative depending on how much </a:t>
            </a:r>
            <a:r>
              <a:rPr lang="en-US" altLang="en-US" b="1" i="1" dirty="0" smtClean="0"/>
              <a:t>control</a:t>
            </a:r>
            <a:r>
              <a:rPr lang="en-US" altLang="en-US" dirty="0" smtClean="0"/>
              <a:t> the person perceives.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Developing cognitive skills and strategies helps people view anxiety as facilitative.</a:t>
            </a:r>
          </a:p>
        </p:txBody>
      </p:sp>
    </p:spTree>
    <p:extLst>
      <p:ext uri="{BB962C8B-B14F-4D97-AF65-F5344CB8AC3E}">
        <p14:creationId xmlns:p14="http://schemas.microsoft.com/office/powerpoint/2010/main" val="72275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/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Jones (1995) Model of Facilitative</a:t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and Debilitative Anxiety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pic>
        <p:nvPicPr>
          <p:cNvPr id="51203" name="Picture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086" y="1554163"/>
            <a:ext cx="6352227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14692736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Evidence for Jones (1995) model.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Jones, Swain and Hardy (1993) – Good Balance Beam performances associated with cognitive anxiety being seen as a positive.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 smtClean="0"/>
              <a:t>Elite </a:t>
            </a:r>
            <a:r>
              <a:rPr lang="en-GB" dirty="0" err="1" smtClean="0"/>
              <a:t>vs</a:t>
            </a:r>
            <a:r>
              <a:rPr lang="en-GB" dirty="0" smtClean="0"/>
              <a:t> Non Elite Swimmers </a:t>
            </a:r>
          </a:p>
          <a:p>
            <a:pPr lvl="1" eaLnBrk="1" hangingPunct="1">
              <a:defRPr/>
            </a:pPr>
            <a:r>
              <a:rPr lang="en-GB" dirty="0" smtClean="0"/>
              <a:t>Elite = Interpret both cognitive and somatic anxiety as more facilitative and less debilitative and non elite counterparts. </a:t>
            </a:r>
          </a:p>
          <a:p>
            <a:pPr lvl="2" eaLnBrk="1" hangingPunct="1">
              <a:defRPr/>
            </a:pPr>
            <a:r>
              <a:rPr lang="en-GB" dirty="0" smtClean="0"/>
              <a:t>Jones and Swain (1992).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99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Hanton and Jones (1999a and b).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Swimmers – Study 1. </a:t>
            </a:r>
          </a:p>
          <a:p>
            <a:pPr lvl="1" eaLnBrk="1" hangingPunct="1">
              <a:defRPr/>
            </a:pPr>
            <a:r>
              <a:rPr lang="en-GB" dirty="0" smtClean="0"/>
              <a:t>10 Elite Swimmers – viewed anxiety as facilitative. </a:t>
            </a:r>
          </a:p>
          <a:p>
            <a:pPr lvl="1" eaLnBrk="1" hangingPunct="1">
              <a:defRPr/>
            </a:pPr>
            <a:r>
              <a:rPr lang="en-GB" dirty="0" smtClean="0"/>
              <a:t>Used Goal Setting and Imagery skills to reduce their anxiety. </a:t>
            </a:r>
          </a:p>
          <a:p>
            <a:pPr eaLnBrk="1" hangingPunct="1">
              <a:defRPr/>
            </a:pPr>
            <a:r>
              <a:rPr lang="en-GB" dirty="0" smtClean="0"/>
              <a:t>Swimmers – Study 2.</a:t>
            </a:r>
          </a:p>
          <a:p>
            <a:pPr lvl="1" eaLnBrk="1" hangingPunct="1">
              <a:defRPr/>
            </a:pPr>
            <a:r>
              <a:rPr lang="en-GB" dirty="0" smtClean="0"/>
              <a:t>3 Swimmers – viewed anxiety as debilitative. </a:t>
            </a:r>
          </a:p>
          <a:p>
            <a:pPr lvl="1" eaLnBrk="1" hangingPunct="1">
              <a:defRPr/>
            </a:pPr>
            <a:r>
              <a:rPr lang="en-GB" dirty="0" smtClean="0"/>
              <a:t>The researchers applied the strategies the swimmers in study 1 were ALREADY using. </a:t>
            </a:r>
          </a:p>
          <a:p>
            <a:pPr lvl="1" eaLnBrk="1" hangingPunct="1">
              <a:defRPr/>
            </a:pPr>
            <a:r>
              <a:rPr lang="en-GB" dirty="0" smtClean="0"/>
              <a:t>Results = Change of Anxiety interpretation AND Increase in performance levels.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8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</a:t>
            </a:r>
          </a:p>
        </p:txBody>
      </p:sp>
      <p:sp>
        <p:nvSpPr>
          <p:cNvPr id="54275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Can Anxiety be a positive? </a:t>
            </a:r>
          </a:p>
        </p:txBody>
      </p:sp>
    </p:spTree>
    <p:extLst>
      <p:ext uri="{BB962C8B-B14F-4D97-AF65-F5344CB8AC3E}">
        <p14:creationId xmlns:p14="http://schemas.microsoft.com/office/powerpoint/2010/main" val="248902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However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i="1" smtClean="0">
                <a:latin typeface="Arial Narrow" pitchFamily="34" charset="0"/>
              </a:rPr>
              <a:t>Anxiety </a:t>
            </a:r>
            <a:r>
              <a:rPr lang="en-US" altLang="en-US" smtClean="0">
                <a:latin typeface="Arial Narrow" pitchFamily="34" charset="0"/>
              </a:rPr>
              <a:t>is a </a:t>
            </a:r>
            <a:r>
              <a:rPr lang="en-US" altLang="en-US" b="1" smtClean="0">
                <a:latin typeface="Arial Narrow" pitchFamily="34" charset="0"/>
              </a:rPr>
              <a:t>negative</a:t>
            </a:r>
            <a:r>
              <a:rPr lang="en-US" altLang="en-US" smtClean="0">
                <a:latin typeface="Arial Narrow" pitchFamily="34" charset="0"/>
              </a:rPr>
              <a:t> emotional state with feelings of worry, nervousness, and apprehension associated with activation or arousal of the body.</a:t>
            </a:r>
          </a:p>
          <a:p>
            <a:pPr eaLnBrk="1" hangingPunct="1"/>
            <a:r>
              <a:rPr lang="en-US" altLang="en-US" smtClean="0">
                <a:latin typeface="Arial Narrow" pitchFamily="34" charset="0"/>
              </a:rPr>
              <a:t>So when the athletes perceive these symptoms as positive, are they experiencing anxiety?</a:t>
            </a:r>
          </a:p>
          <a:p>
            <a:pPr eaLnBrk="1" hangingPunct="1"/>
            <a:r>
              <a:rPr lang="en-US" altLang="en-US" smtClean="0">
                <a:latin typeface="Arial Narrow" pitchFamily="34" charset="0"/>
              </a:rPr>
              <a:t>Even Hanton and Jones have stated that there is a difference between perceiving the symptoms of anxiety as positive and “positive anxiety”. 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4077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/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Jones (1995) Model of Facilitative</a:t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and Debilitative Anxiety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pic>
        <p:nvPicPr>
          <p:cNvPr id="56323" name="Picture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086" y="1554163"/>
            <a:ext cx="6352227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24590766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/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Significance of All the</a:t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Arousal-Performance Views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altLang="en-US" sz="3000" smtClean="0">
                <a:latin typeface="Arial Narrow" pitchFamily="34" charset="0"/>
              </a:rPr>
              <a:t>Arousal and state anxiety do not always have a negative effect on performance—the </a:t>
            </a:r>
            <a:r>
              <a:rPr lang="en-US" altLang="en-US" sz="3000" b="1" smtClean="0">
                <a:latin typeface="Arial Narrow" pitchFamily="34" charset="0"/>
              </a:rPr>
              <a:t>symptoms</a:t>
            </a:r>
            <a:r>
              <a:rPr lang="en-US" altLang="en-US" sz="3000" smtClean="0">
                <a:latin typeface="Arial Narrow" pitchFamily="34" charset="0"/>
              </a:rPr>
              <a:t> can be facilitative or debilitative depending on the interpretation.</a:t>
            </a:r>
          </a:p>
          <a:p>
            <a:r>
              <a:rPr lang="en-US" altLang="en-US" sz="2400" smtClean="0">
                <a:latin typeface="Arial Narrow" pitchFamily="34" charset="0"/>
              </a:rPr>
              <a:t>Self-confidence and enhanced perceptions of control are critical to perceiving anxiety as facilitative.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z="3000" smtClean="0">
                <a:latin typeface="Arial Narrow" pitchFamily="34" charset="0"/>
              </a:rPr>
              <a:t>Some optimal level of arousal leads to peak performance, but the optimal levels of physiological activation and arousal-related thoughts (worry) are not the same.</a:t>
            </a:r>
          </a:p>
          <a:p>
            <a:pPr>
              <a:buFont typeface="Arial" charset="0"/>
              <a:buNone/>
            </a:pPr>
            <a:endParaRPr lang="en-US" altLang="en-US" sz="4000" smtClean="0">
              <a:latin typeface="Arial Narrow" pitchFamily="34" charset="0"/>
            </a:endParaRPr>
          </a:p>
          <a:p>
            <a:endParaRPr lang="en-US" altLang="en-US" sz="360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3844148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Significance of All the</a:t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Arousal-Performance Views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altLang="en-US" sz="3000" smtClean="0">
                <a:latin typeface="Arial Narrow" pitchFamily="34" charset="0"/>
              </a:rPr>
              <a:t>Interaction of physiological activation and arousal interpretation is more important than actual levels of each.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z="3000" smtClean="0">
                <a:latin typeface="Arial Narrow" pitchFamily="34" charset="0"/>
              </a:rPr>
              <a:t>It is doubtful that the optimal level of arousal is always at the midpoint of the arousal scale.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z="3000" smtClean="0">
                <a:latin typeface="Arial Narrow" pitchFamily="34" charset="0"/>
              </a:rPr>
              <a:t>“Psyching-up” strategies should be employed with caution because it is difficult to recover from a catastrophe.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z="3000" smtClean="0">
                <a:latin typeface="Arial Narrow" pitchFamily="34" charset="0"/>
              </a:rPr>
              <a:t>Athletes should have well-practiced self-talk, imagery, and goal-setting skills for coping with anxiety.</a:t>
            </a:r>
          </a:p>
          <a:p>
            <a:pPr>
              <a:buFont typeface="Wingdings" pitchFamily="2" charset="2"/>
              <a:buChar char="Ø"/>
            </a:pPr>
            <a:endParaRPr lang="en-US" altLang="en-US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107627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Why Arousal Influences Performance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 smtClean="0">
                <a:latin typeface="Arial Narrow" pitchFamily="34" charset="0"/>
              </a:rPr>
              <a:t>Increased muscle tension and coordination difficulties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mtClean="0">
                <a:latin typeface="Arial Narrow" pitchFamily="34" charset="0"/>
              </a:rPr>
              <a:t>Attention and concentration changes</a:t>
            </a:r>
          </a:p>
          <a:p>
            <a:r>
              <a:rPr lang="en-US" altLang="en-US" smtClean="0">
                <a:latin typeface="Arial Narrow" pitchFamily="34" charset="0"/>
              </a:rPr>
              <a:t>Narrowing of attention</a:t>
            </a:r>
          </a:p>
          <a:p>
            <a:r>
              <a:rPr lang="en-US" altLang="en-US" smtClean="0">
                <a:latin typeface="Arial Narrow" pitchFamily="34" charset="0"/>
              </a:rPr>
              <a:t>Shift to dominant style</a:t>
            </a:r>
          </a:p>
          <a:p>
            <a:r>
              <a:rPr lang="en-US" altLang="en-US" smtClean="0">
                <a:latin typeface="Arial Narrow" pitchFamily="34" charset="0"/>
              </a:rPr>
              <a:t>Attending to inappropriate cues</a:t>
            </a:r>
          </a:p>
          <a:p>
            <a:r>
              <a:rPr lang="en-US" altLang="en-US" smtClean="0">
                <a:latin typeface="Arial Narrow" pitchFamily="34" charset="0"/>
              </a:rPr>
              <a:t>Performance worries and situation-irrelevant thoughts</a:t>
            </a:r>
          </a:p>
          <a:p>
            <a:endParaRPr lang="en-US" altLang="en-US" smtClean="0">
              <a:latin typeface="Arial Narrow" pitchFamily="34" charset="0"/>
            </a:endParaRPr>
          </a:p>
          <a:p>
            <a:endParaRPr lang="en-US" altLang="en-US" smtClean="0">
              <a:latin typeface="Arial Narrow" pitchFamily="34" charset="0"/>
            </a:endParaRPr>
          </a:p>
          <a:p>
            <a:endParaRPr lang="en-US" altLang="en-US" smtClean="0">
              <a:latin typeface="Arial Narrow" pitchFamily="34" charset="0"/>
            </a:endParaRPr>
          </a:p>
          <a:p>
            <a:endParaRPr lang="en-US" altLang="en-US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23100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Why Arousal Influences Performance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60419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 smtClean="0">
                <a:latin typeface="Arial Narrow" pitchFamily="34" charset="0"/>
              </a:rPr>
              <a:t>Attentional</a:t>
            </a:r>
            <a:r>
              <a:rPr lang="en-US" altLang="en-US" dirty="0" smtClean="0">
                <a:latin typeface="Arial Narrow" pitchFamily="34" charset="0"/>
              </a:rPr>
              <a:t> narrowing</a:t>
            </a:r>
          </a:p>
          <a:p>
            <a:endParaRPr lang="en-US" altLang="en-US" i="1" dirty="0">
              <a:solidFill>
                <a:srgbClr val="00625A"/>
              </a:solidFill>
              <a:latin typeface="Arial Narrow" pitchFamily="34" charset="0"/>
            </a:endParaRPr>
          </a:p>
          <a:p>
            <a:r>
              <a:rPr lang="en-US" altLang="en-US" i="1" dirty="0" smtClean="0">
                <a:solidFill>
                  <a:srgbClr val="00625A"/>
                </a:solidFill>
                <a:latin typeface="Arial Narrow" pitchFamily="34" charset="0"/>
              </a:rPr>
              <a:t>Remember week 1’s lecture and the work of </a:t>
            </a:r>
            <a:r>
              <a:rPr lang="en-US" altLang="en-US" i="1" dirty="0" err="1" smtClean="0">
                <a:solidFill>
                  <a:srgbClr val="00625A"/>
                </a:solidFill>
                <a:latin typeface="Arial Narrow" pitchFamily="34" charset="0"/>
              </a:rPr>
              <a:t>Nideffer</a:t>
            </a:r>
            <a:r>
              <a:rPr lang="en-US" altLang="en-US" i="1" dirty="0" smtClean="0">
                <a:solidFill>
                  <a:srgbClr val="00625A"/>
                </a:solidFill>
                <a:latin typeface="Arial Narrow" pitchFamily="34" charset="0"/>
              </a:rPr>
              <a:t>. </a:t>
            </a:r>
            <a:endParaRPr lang="en-US" altLang="en-US" i="1" dirty="0" smtClean="0">
              <a:solidFill>
                <a:srgbClr val="00625A"/>
              </a:solidFill>
            </a:endParaRPr>
          </a:p>
          <a:p>
            <a:endParaRPr lang="en-US" altLang="en-US" dirty="0" smtClean="0"/>
          </a:p>
        </p:txBody>
      </p:sp>
      <p:pic>
        <p:nvPicPr>
          <p:cNvPr id="60420" name="Picture 2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0259" y="1600200"/>
            <a:ext cx="3219281" cy="4724400"/>
          </a:xfrm>
          <a:noFill/>
        </p:spPr>
      </p:pic>
    </p:spTree>
    <p:extLst>
      <p:ext uri="{BB962C8B-B14F-4D97-AF65-F5344CB8AC3E}">
        <p14:creationId xmlns:p14="http://schemas.microsoft.com/office/powerpoint/2010/main" val="999602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Implications for Practice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61443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latin typeface="Arial Narrow" pitchFamily="34" charset="0"/>
              </a:rPr>
              <a:t>Identify optimal combinations of arousal-related emotions needed for best performance.</a:t>
            </a:r>
          </a:p>
          <a:p>
            <a:r>
              <a:rPr lang="en-US" altLang="en-US" smtClean="0">
                <a:latin typeface="Arial Narrow" pitchFamily="34" charset="0"/>
              </a:rPr>
              <a:t>Recognize how personal and situational factors interact to influence arousal, anxiety, and performance.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8253448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/>
            </a:r>
            <a:br>
              <a:rPr lang="en-US" altLang="en-US" smtClean="0">
                <a:latin typeface="Arial Narrow" pitchFamily="34" charset="0"/>
              </a:rPr>
            </a:br>
            <a:r>
              <a:rPr lang="en-US" altLang="en-US" smtClean="0">
                <a:latin typeface="Arial Narrow" pitchFamily="34" charset="0"/>
              </a:rPr>
              <a:t>Implications for Practice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r>
              <a:rPr lang="en-US" altLang="en-US" smtClean="0">
                <a:latin typeface="Arial Narrow" pitchFamily="34" charset="0"/>
              </a:rPr>
              <a:t>Interactional Model of Anxiety</a:t>
            </a:r>
          </a:p>
          <a:p>
            <a:endParaRPr lang="en-US" altLang="en-US" i="1" smtClean="0">
              <a:solidFill>
                <a:srgbClr val="00625A"/>
              </a:solidFill>
            </a:endParaRPr>
          </a:p>
          <a:p>
            <a:endParaRPr lang="en-US" altLang="en-US" smtClean="0"/>
          </a:p>
        </p:txBody>
      </p:sp>
      <p:pic>
        <p:nvPicPr>
          <p:cNvPr id="62468" name="Picture 3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" t="1894" r="999" b="1894"/>
          <a:stretch>
            <a:fillRect/>
          </a:stretch>
        </p:blipFill>
        <p:spPr bwMode="auto">
          <a:xfrm>
            <a:off x="815975" y="2592388"/>
            <a:ext cx="7539038" cy="390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90161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>
                <a:latin typeface="Arial Narrow" pitchFamily="34" charset="0"/>
              </a:rPr>
              <a:t>Implications for Practice</a:t>
            </a:r>
            <a:br>
              <a:rPr lang="en-US" altLang="en-US" smtClean="0">
                <a:latin typeface="Arial Narrow" pitchFamily="34" charset="0"/>
              </a:rPr>
            </a:br>
            <a:endParaRPr lang="en-US" altLang="en-US" smtClean="0"/>
          </a:p>
        </p:txBody>
      </p:sp>
      <p:sp>
        <p:nvSpPr>
          <p:cNvPr id="634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 smtClean="0">
                <a:latin typeface="Arial Narrow" pitchFamily="34" charset="0"/>
              </a:rPr>
              <a:t>Recognize arousal and state anxiety signs.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mtClean="0">
                <a:latin typeface="Arial Narrow" pitchFamily="34" charset="0"/>
              </a:rPr>
              <a:t>Tailor coaching strategies to individuals:</a:t>
            </a:r>
          </a:p>
          <a:p>
            <a:r>
              <a:rPr lang="en-US" altLang="en-US" smtClean="0">
                <a:latin typeface="Arial Narrow" pitchFamily="34" charset="0"/>
              </a:rPr>
              <a:t>Different strokes for different folks.</a:t>
            </a:r>
          </a:p>
          <a:p>
            <a:r>
              <a:rPr lang="en-US" altLang="en-US" smtClean="0">
                <a:latin typeface="Arial Narrow" pitchFamily="34" charset="0"/>
              </a:rPr>
              <a:t>Sometimes arousal and state anxiety must be reduced, other times maintained, and other times facilitated.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mtClean="0">
                <a:latin typeface="Arial Narrow" pitchFamily="34" charset="0"/>
              </a:rPr>
              <a:t>Develop performers’ confidence and perceptions of control.</a:t>
            </a:r>
          </a:p>
          <a:p>
            <a:pPr>
              <a:buFont typeface="Arial" charset="0"/>
              <a:buNone/>
            </a:pPr>
            <a:endParaRPr lang="en-US" altLang="en-US" smtClean="0">
              <a:latin typeface="Arial Narrow" pitchFamily="34" charset="0"/>
            </a:endParaRPr>
          </a:p>
          <a:p>
            <a:endParaRPr lang="en-US" altLang="en-US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0164903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Personal and Situational Factors thought to influence anxiety.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Situational Factors….</a:t>
            </a:r>
          </a:p>
          <a:p>
            <a:endParaRPr lang="en-GB" dirty="0"/>
          </a:p>
          <a:p>
            <a:r>
              <a:rPr lang="en-GB" dirty="0" smtClean="0"/>
              <a:t>Location of event? </a:t>
            </a:r>
          </a:p>
          <a:p>
            <a:endParaRPr lang="en-GB" dirty="0"/>
          </a:p>
          <a:p>
            <a:r>
              <a:rPr lang="en-GB" dirty="0" smtClean="0"/>
              <a:t>Hostile environment of away fixture. </a:t>
            </a:r>
          </a:p>
          <a:p>
            <a:endParaRPr lang="en-GB" dirty="0"/>
          </a:p>
          <a:p>
            <a:r>
              <a:rPr lang="en-GB" dirty="0" smtClean="0"/>
              <a:t>Largely hypothesised to have an impact on individuals anxiety levels. </a:t>
            </a:r>
          </a:p>
          <a:p>
            <a:pPr lvl="1"/>
            <a:r>
              <a:rPr lang="en-GB" dirty="0" smtClean="0"/>
              <a:t>However, several studies (such as Bray and Martin, 2003) have found no significant relationship.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16919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Burke et al (2000)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Situational factors….. </a:t>
            </a:r>
          </a:p>
          <a:p>
            <a:endParaRPr lang="en-GB" dirty="0"/>
          </a:p>
          <a:p>
            <a:r>
              <a:rPr lang="en-GB" dirty="0" smtClean="0"/>
              <a:t>Timing….</a:t>
            </a:r>
          </a:p>
          <a:p>
            <a:endParaRPr lang="en-GB" dirty="0"/>
          </a:p>
          <a:p>
            <a:r>
              <a:rPr lang="en-GB" dirty="0" smtClean="0"/>
              <a:t>Burke et al (2000) measured 25 Basketball officials feelings of state anxiety (cognitive and somatic) at 3 different periods. </a:t>
            </a:r>
          </a:p>
          <a:p>
            <a:pPr lvl="1"/>
            <a:r>
              <a:rPr lang="en-GB" dirty="0" smtClean="0"/>
              <a:t>30 minutes before a match, </a:t>
            </a:r>
          </a:p>
          <a:p>
            <a:pPr lvl="1"/>
            <a:r>
              <a:rPr lang="en-GB" dirty="0" smtClean="0"/>
              <a:t>at half time </a:t>
            </a:r>
          </a:p>
          <a:p>
            <a:pPr lvl="1"/>
            <a:r>
              <a:rPr lang="en-GB" dirty="0" smtClean="0"/>
              <a:t>15 minutes after match. </a:t>
            </a:r>
          </a:p>
          <a:p>
            <a:endParaRPr lang="en-GB" dirty="0"/>
          </a:p>
          <a:p>
            <a:r>
              <a:rPr lang="en-GB" dirty="0" smtClean="0"/>
              <a:t>Findings – Significant higher COGNITIVE anxiety 30 minutes before the match than at half time or after the game. </a:t>
            </a:r>
          </a:p>
          <a:p>
            <a:pPr lvl="1"/>
            <a:r>
              <a:rPr lang="en-GB" dirty="0" smtClean="0"/>
              <a:t>No significant differences in somatic anxiety at the three times. </a:t>
            </a:r>
          </a:p>
        </p:txBody>
      </p:sp>
    </p:spTree>
    <p:extLst>
      <p:ext uri="{BB962C8B-B14F-4D97-AF65-F5344CB8AC3E}">
        <p14:creationId xmlns:p14="http://schemas.microsoft.com/office/powerpoint/2010/main" val="28652726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Flowers and Brown </a:t>
            </a:r>
            <a:r>
              <a:rPr lang="en-GB" smtClean="0"/>
              <a:t>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Sporting Context…..</a:t>
            </a:r>
          </a:p>
          <a:p>
            <a:endParaRPr lang="en-GB" dirty="0"/>
          </a:p>
          <a:p>
            <a:r>
              <a:rPr lang="en-GB" dirty="0" smtClean="0"/>
              <a:t>140 division 1 college track and field athletes. </a:t>
            </a:r>
          </a:p>
          <a:p>
            <a:pPr lvl="1"/>
            <a:r>
              <a:rPr lang="en-GB" dirty="0" smtClean="0"/>
              <a:t>70 male, 70 female</a:t>
            </a:r>
          </a:p>
          <a:p>
            <a:pPr lvl="1"/>
            <a:r>
              <a:rPr lang="en-GB" dirty="0" smtClean="0"/>
              <a:t>60 individual competition athletes, 80 team competition athletes.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Findings – </a:t>
            </a:r>
          </a:p>
          <a:p>
            <a:r>
              <a:rPr lang="en-GB" dirty="0" smtClean="0"/>
              <a:t>Male individual competitors reported greater cognitive anxiety compared to Males participating in team sports (prior to competition). </a:t>
            </a:r>
          </a:p>
          <a:p>
            <a:r>
              <a:rPr lang="en-GB" dirty="0" smtClean="0"/>
              <a:t>Female individual competitors reported greater somatic anxiety compared to females participating in team sports (prior to competition).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59478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Flowers and Brown 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study also looked at Birth order and anxiety in sports. </a:t>
            </a:r>
          </a:p>
          <a:p>
            <a:endParaRPr lang="en-GB" dirty="0"/>
          </a:p>
          <a:p>
            <a:r>
              <a:rPr lang="en-GB" dirty="0" smtClean="0"/>
              <a:t>65 first born, 75 non-first born children. </a:t>
            </a:r>
          </a:p>
          <a:p>
            <a:endParaRPr lang="en-GB" dirty="0"/>
          </a:p>
          <a:p>
            <a:r>
              <a:rPr lang="en-GB" dirty="0" smtClean="0"/>
              <a:t>First born reported higher cognitive and somatic anxiety than non-first born children.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32532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Flowers and Brown (2002) – Critique.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Is Track and Field athletics a good example of team competition?</a:t>
            </a:r>
          </a:p>
          <a:p>
            <a:endParaRPr lang="en-GB" dirty="0"/>
          </a:p>
          <a:p>
            <a:r>
              <a:rPr lang="en-GB" dirty="0" smtClean="0"/>
              <a:t>Rationale is that they wanted to make the sample as homogenous as possible in terms of athletic ability. </a:t>
            </a:r>
          </a:p>
          <a:p>
            <a:endParaRPr lang="en-GB" dirty="0"/>
          </a:p>
          <a:p>
            <a:r>
              <a:rPr lang="en-GB" dirty="0" smtClean="0"/>
              <a:t>Why did they not consider the direction of the feeling of anxiety?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2185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451</TotalTime>
  <Words>2050</Words>
  <Application>Microsoft Office PowerPoint</Application>
  <PresentationFormat>On-screen Show (4:3)</PresentationFormat>
  <Paragraphs>291</Paragraphs>
  <Slides>55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6" baseType="lpstr">
      <vt:lpstr>Trek</vt:lpstr>
      <vt:lpstr>Stress and Anxiety in Sport and Exercise</vt:lpstr>
      <vt:lpstr>Aims of the Session</vt:lpstr>
      <vt:lpstr>Aims of the SESSION (Continued)</vt:lpstr>
      <vt:lpstr>Task</vt:lpstr>
      <vt:lpstr>Is Arousal the Same as Anxiety?</vt:lpstr>
      <vt:lpstr>Relationship Between Trait and State Anxiety</vt:lpstr>
      <vt:lpstr>Adapted from Weinberg and Gould, 2011</vt:lpstr>
      <vt:lpstr>Sources of Stress and Anxiety</vt:lpstr>
      <vt:lpstr>Stress. </vt:lpstr>
      <vt:lpstr>McGrath’s Model of Stress. </vt:lpstr>
      <vt:lpstr>McGrath’s Model of Stress. </vt:lpstr>
      <vt:lpstr>McGrath (1970)</vt:lpstr>
      <vt:lpstr>How Arousal and Anxiety  Affect Performance</vt:lpstr>
      <vt:lpstr>How Arousal and Anxiety  Affect Performance (continued)</vt:lpstr>
      <vt:lpstr>Drive Theory Predictions</vt:lpstr>
      <vt:lpstr>Relationship between Arousal/Anxiety and Performance. </vt:lpstr>
      <vt:lpstr>Inverted U Hypothesis. </vt:lpstr>
      <vt:lpstr>Inverted U hypothesis</vt:lpstr>
      <vt:lpstr>Inverted U Hypothesis. </vt:lpstr>
      <vt:lpstr> Individualized Zones of Optimal Functioning (IZOF) Hypothesis  </vt:lpstr>
      <vt:lpstr>Isn’t Anxiety Multidimensional?</vt:lpstr>
      <vt:lpstr>Catastrophe Model. </vt:lpstr>
      <vt:lpstr>Catastrophe Model </vt:lpstr>
      <vt:lpstr>Catastrophe Model. </vt:lpstr>
      <vt:lpstr>Catastrophe Model </vt:lpstr>
      <vt:lpstr>Catastrophe Model. </vt:lpstr>
      <vt:lpstr>Reversal Theory (Apter, 1983)</vt:lpstr>
      <vt:lpstr>Reversal Theory (continued)</vt:lpstr>
      <vt:lpstr>Reversal Theory (Continued)</vt:lpstr>
      <vt:lpstr>ReVersal Theory in Sporting Performance</vt:lpstr>
      <vt:lpstr>Reversal Theory (continued)</vt:lpstr>
      <vt:lpstr>Task</vt:lpstr>
      <vt:lpstr>Can Anxiety ever be beneficial?</vt:lpstr>
      <vt:lpstr> Jones (1995) Model of Facilitative and Debilitative Anxiety </vt:lpstr>
      <vt:lpstr>Anxiety Research</vt:lpstr>
      <vt:lpstr>Anxiety Direction and Intensity</vt:lpstr>
      <vt:lpstr>Anxiety Direction and Intensity (continued)</vt:lpstr>
      <vt:lpstr> Jones (1995) Model of Facilitative and Debilitative Anxiety </vt:lpstr>
      <vt:lpstr>Evidence for Jones (1995) model. </vt:lpstr>
      <vt:lpstr>Hanton and Jones (1999a and b). </vt:lpstr>
      <vt:lpstr>So</vt:lpstr>
      <vt:lpstr>However</vt:lpstr>
      <vt:lpstr> Jones (1995) Model of Facilitative and Debilitative Anxiety </vt:lpstr>
      <vt:lpstr> Significance of All the Arousal-Performance Views </vt:lpstr>
      <vt:lpstr>Significance of All the Arousal-Performance Views </vt:lpstr>
      <vt:lpstr>Why Arousal Influences Performance </vt:lpstr>
      <vt:lpstr>Why Arousal Influences Performance </vt:lpstr>
      <vt:lpstr>Implications for Practice </vt:lpstr>
      <vt:lpstr> Implications for Practice </vt:lpstr>
      <vt:lpstr>Implications for Practice </vt:lpstr>
      <vt:lpstr>Personal and Situational Factors thought to influence anxiety. </vt:lpstr>
      <vt:lpstr>Burke et al (2000)</vt:lpstr>
      <vt:lpstr>Flowers and Brown (2002)</vt:lpstr>
      <vt:lpstr>Flowers and Brown (2002)</vt:lpstr>
      <vt:lpstr>Flowers and Brown (2002) – Critique.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Stress and Anxiety in Sport and Exercise</dc:title>
  <dc:creator>Administrator</dc:creator>
  <cp:lastModifiedBy>Administrator</cp:lastModifiedBy>
  <cp:revision>27</cp:revision>
  <dcterms:created xsi:type="dcterms:W3CDTF">2014-10-06T09:09:11Z</dcterms:created>
  <dcterms:modified xsi:type="dcterms:W3CDTF">2014-10-16T09:15:13Z</dcterms:modified>
</cp:coreProperties>
</file>