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5.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6.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Lst>
  <p:notesMasterIdLst>
    <p:notesMasterId r:id="rId21"/>
  </p:notesMasterIdLst>
  <p:sldIdLst>
    <p:sldId id="256" r:id="rId2"/>
    <p:sldId id="277" r:id="rId3"/>
    <p:sldId id="258" r:id="rId4"/>
    <p:sldId id="276" r:id="rId5"/>
    <p:sldId id="257" r:id="rId6"/>
    <p:sldId id="270" r:id="rId7"/>
    <p:sldId id="279" r:id="rId8"/>
    <p:sldId id="273" r:id="rId9"/>
    <p:sldId id="274" r:id="rId10"/>
    <p:sldId id="260" r:id="rId11"/>
    <p:sldId id="262" r:id="rId12"/>
    <p:sldId id="264" r:id="rId13"/>
    <p:sldId id="265" r:id="rId14"/>
    <p:sldId id="272" r:id="rId15"/>
    <p:sldId id="282" r:id="rId16"/>
    <p:sldId id="275" r:id="rId17"/>
    <p:sldId id="261" r:id="rId18"/>
    <p:sldId id="280" r:id="rId19"/>
    <p:sldId id="281" r:id="rId20"/>
  </p:sldIdLst>
  <p:sldSz cx="12192000" cy="6858000"/>
  <p:notesSz cx="6875463" cy="100028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BD1A51-90E2-4DB7-B1CF-44CD8BDBF250}" v="4" dt="2023-12-01T20:41:20.9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8177" autoAdjust="0"/>
  </p:normalViewPr>
  <p:slideViewPr>
    <p:cSldViewPr snapToGrid="0">
      <p:cViewPr>
        <p:scale>
          <a:sx n="75" d="100"/>
          <a:sy n="75" d="100"/>
        </p:scale>
        <p:origin x="324" y="-8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herine Slade (2217384)" userId="90b926be-8b95-400a-805d-dfecee5437bf" providerId="ADAL" clId="{74BD1A51-90E2-4DB7-B1CF-44CD8BDBF250}"/>
    <pc:docChg chg="modSld">
      <pc:chgData name="Catherine Slade (2217384)" userId="90b926be-8b95-400a-805d-dfecee5437bf" providerId="ADAL" clId="{74BD1A51-90E2-4DB7-B1CF-44CD8BDBF250}" dt="2023-12-01T20:41:20.927" v="45" actId="114"/>
      <pc:docMkLst>
        <pc:docMk/>
      </pc:docMkLst>
      <pc:sldChg chg="modSp mod">
        <pc:chgData name="Catherine Slade (2217384)" userId="90b926be-8b95-400a-805d-dfecee5437bf" providerId="ADAL" clId="{74BD1A51-90E2-4DB7-B1CF-44CD8BDBF250}" dt="2023-12-01T20:40:40.895" v="40" actId="20577"/>
        <pc:sldMkLst>
          <pc:docMk/>
          <pc:sldMk cId="3436134554" sldId="262"/>
        </pc:sldMkLst>
        <pc:spChg chg="mod">
          <ac:chgData name="Catherine Slade (2217384)" userId="90b926be-8b95-400a-805d-dfecee5437bf" providerId="ADAL" clId="{74BD1A51-90E2-4DB7-B1CF-44CD8BDBF250}" dt="2023-12-01T20:40:40.895" v="40" actId="20577"/>
          <ac:spMkLst>
            <pc:docMk/>
            <pc:sldMk cId="3436134554" sldId="262"/>
            <ac:spMk id="3" creationId="{B349E258-71C9-8AE4-D672-57B744FFCC00}"/>
          </ac:spMkLst>
        </pc:spChg>
      </pc:sldChg>
      <pc:sldChg chg="modSp mod">
        <pc:chgData name="Catherine Slade (2217384)" userId="90b926be-8b95-400a-805d-dfecee5437bf" providerId="ADAL" clId="{74BD1A51-90E2-4DB7-B1CF-44CD8BDBF250}" dt="2023-12-01T20:40:50.713" v="41" actId="114"/>
        <pc:sldMkLst>
          <pc:docMk/>
          <pc:sldMk cId="2689380945" sldId="264"/>
        </pc:sldMkLst>
        <pc:spChg chg="mod">
          <ac:chgData name="Catherine Slade (2217384)" userId="90b926be-8b95-400a-805d-dfecee5437bf" providerId="ADAL" clId="{74BD1A51-90E2-4DB7-B1CF-44CD8BDBF250}" dt="2023-12-01T20:40:50.713" v="41" actId="114"/>
          <ac:spMkLst>
            <pc:docMk/>
            <pc:sldMk cId="2689380945" sldId="264"/>
            <ac:spMk id="4" creationId="{75509A5B-9E94-838F-65DD-E271EC210029}"/>
          </ac:spMkLst>
        </pc:spChg>
      </pc:sldChg>
      <pc:sldChg chg="modSp">
        <pc:chgData name="Catherine Slade (2217384)" userId="90b926be-8b95-400a-805d-dfecee5437bf" providerId="ADAL" clId="{74BD1A51-90E2-4DB7-B1CF-44CD8BDBF250}" dt="2023-12-01T20:41:20.927" v="45" actId="114"/>
        <pc:sldMkLst>
          <pc:docMk/>
          <pc:sldMk cId="435174988" sldId="265"/>
        </pc:sldMkLst>
        <pc:graphicFrameChg chg="mod">
          <ac:chgData name="Catherine Slade (2217384)" userId="90b926be-8b95-400a-805d-dfecee5437bf" providerId="ADAL" clId="{74BD1A51-90E2-4DB7-B1CF-44CD8BDBF250}" dt="2023-12-01T20:41:20.927" v="45" actId="114"/>
          <ac:graphicFrameMkLst>
            <pc:docMk/>
            <pc:sldMk cId="435174988" sldId="265"/>
            <ac:graphicFrameMk id="8" creationId="{7A883D48-2E04-AEC0-7BC1-57462E29C07B}"/>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6E89BB9-A82E-4A4C-A8AD-B8FFE2575D1F}" type="doc">
      <dgm:prSet loTypeId="urn:microsoft.com/office/officeart/2005/8/layout/vList2" loCatId="list" qsTypeId="urn:microsoft.com/office/officeart/2005/8/quickstyle/simple1" qsCatId="simple" csTypeId="urn:microsoft.com/office/officeart/2005/8/colors/accent6_2" csCatId="accent6"/>
      <dgm:spPr/>
      <dgm:t>
        <a:bodyPr/>
        <a:lstStyle/>
        <a:p>
          <a:endParaRPr lang="en-GB"/>
        </a:p>
      </dgm:t>
    </dgm:pt>
    <dgm:pt modelId="{272779A0-9B55-4D6B-905F-DF3131FBE9A7}">
      <dgm:prSet/>
      <dgm:spPr/>
      <dgm:t>
        <a:bodyPr/>
        <a:lstStyle/>
        <a:p>
          <a:r>
            <a:rPr lang="en-GB"/>
            <a:t>Contextual Introduction</a:t>
          </a:r>
        </a:p>
      </dgm:t>
    </dgm:pt>
    <dgm:pt modelId="{6CBECAD5-979B-42D8-93AF-21285D5FE04E}" type="parTrans" cxnId="{FB924F3B-B13F-464A-A501-A9408EF5E679}">
      <dgm:prSet/>
      <dgm:spPr/>
      <dgm:t>
        <a:bodyPr/>
        <a:lstStyle/>
        <a:p>
          <a:endParaRPr lang="en-GB"/>
        </a:p>
      </dgm:t>
    </dgm:pt>
    <dgm:pt modelId="{0E28B113-FB24-4308-92FE-8F4A32850772}" type="sibTrans" cxnId="{FB924F3B-B13F-464A-A501-A9408EF5E679}">
      <dgm:prSet/>
      <dgm:spPr/>
      <dgm:t>
        <a:bodyPr/>
        <a:lstStyle/>
        <a:p>
          <a:endParaRPr lang="en-GB"/>
        </a:p>
      </dgm:t>
    </dgm:pt>
    <dgm:pt modelId="{0B591BDE-355C-4BA7-A5C6-4DC2886F1350}">
      <dgm:prSet/>
      <dgm:spPr/>
      <dgm:t>
        <a:bodyPr/>
        <a:lstStyle/>
        <a:p>
          <a:r>
            <a:rPr lang="en-GB" b="1"/>
            <a:t>Introduction the Research Theme</a:t>
          </a:r>
          <a:endParaRPr lang="en-GB"/>
        </a:p>
      </dgm:t>
    </dgm:pt>
    <dgm:pt modelId="{0CAEF25B-5FBB-4236-AAF0-37B22F1F847B}" type="parTrans" cxnId="{7A92A494-712D-4CC4-BA3E-D06E26EE5B0B}">
      <dgm:prSet/>
      <dgm:spPr/>
      <dgm:t>
        <a:bodyPr/>
        <a:lstStyle/>
        <a:p>
          <a:endParaRPr lang="en-GB"/>
        </a:p>
      </dgm:t>
    </dgm:pt>
    <dgm:pt modelId="{62FCC919-42B8-4F59-A9CC-C51246481B03}" type="sibTrans" cxnId="{7A92A494-712D-4CC4-BA3E-D06E26EE5B0B}">
      <dgm:prSet/>
      <dgm:spPr/>
      <dgm:t>
        <a:bodyPr/>
        <a:lstStyle/>
        <a:p>
          <a:endParaRPr lang="en-GB"/>
        </a:p>
      </dgm:t>
    </dgm:pt>
    <dgm:pt modelId="{2908F749-F689-452D-8784-937524A0F0FF}">
      <dgm:prSet/>
      <dgm:spPr/>
      <dgm:t>
        <a:bodyPr/>
        <a:lstStyle/>
        <a:p>
          <a:r>
            <a:rPr lang="en-GB" b="1"/>
            <a:t>Research position</a:t>
          </a:r>
          <a:endParaRPr lang="en-GB"/>
        </a:p>
      </dgm:t>
    </dgm:pt>
    <dgm:pt modelId="{EC4A6747-44C8-45AB-9A0E-09F6BA017813}" type="parTrans" cxnId="{408E404D-9252-4DF7-84B3-DAB02A5E33C0}">
      <dgm:prSet/>
      <dgm:spPr/>
      <dgm:t>
        <a:bodyPr/>
        <a:lstStyle/>
        <a:p>
          <a:endParaRPr lang="en-GB"/>
        </a:p>
      </dgm:t>
    </dgm:pt>
    <dgm:pt modelId="{64A46300-8E27-4EC1-92BE-A91E34C9AAF4}" type="sibTrans" cxnId="{408E404D-9252-4DF7-84B3-DAB02A5E33C0}">
      <dgm:prSet/>
      <dgm:spPr/>
      <dgm:t>
        <a:bodyPr/>
        <a:lstStyle/>
        <a:p>
          <a:endParaRPr lang="en-GB"/>
        </a:p>
      </dgm:t>
    </dgm:pt>
    <dgm:pt modelId="{E41A1CB3-1637-4DE9-8619-97EFB71A5160}">
      <dgm:prSet/>
      <dgm:spPr/>
      <dgm:t>
        <a:bodyPr/>
        <a:lstStyle/>
        <a:p>
          <a:r>
            <a:rPr lang="en-GB" b="1"/>
            <a:t>Literature Gap	</a:t>
          </a:r>
          <a:endParaRPr lang="en-GB"/>
        </a:p>
      </dgm:t>
    </dgm:pt>
    <dgm:pt modelId="{9AC6CC1B-450A-4A70-9CFA-8DF32610D897}" type="parTrans" cxnId="{47C25FC1-8138-4464-91AE-C41D09642A34}">
      <dgm:prSet/>
      <dgm:spPr/>
      <dgm:t>
        <a:bodyPr/>
        <a:lstStyle/>
        <a:p>
          <a:endParaRPr lang="en-GB"/>
        </a:p>
      </dgm:t>
    </dgm:pt>
    <dgm:pt modelId="{B3CA40F8-C5B0-4D76-8D3A-2D50F52A6E27}" type="sibTrans" cxnId="{47C25FC1-8138-4464-91AE-C41D09642A34}">
      <dgm:prSet/>
      <dgm:spPr/>
      <dgm:t>
        <a:bodyPr/>
        <a:lstStyle/>
        <a:p>
          <a:endParaRPr lang="en-GB"/>
        </a:p>
      </dgm:t>
    </dgm:pt>
    <dgm:pt modelId="{9F939202-CFA0-4E72-B7BF-5C407ADA43B8}">
      <dgm:prSet/>
      <dgm:spPr/>
      <dgm:t>
        <a:bodyPr/>
        <a:lstStyle/>
        <a:p>
          <a:r>
            <a:rPr lang="en-GB"/>
            <a:t>Research Questions</a:t>
          </a:r>
        </a:p>
      </dgm:t>
    </dgm:pt>
    <dgm:pt modelId="{78BB764C-DD72-4FE1-90A2-00324F121487}" type="parTrans" cxnId="{D8FFB5B8-938C-4D89-8300-03C90D939122}">
      <dgm:prSet/>
      <dgm:spPr/>
      <dgm:t>
        <a:bodyPr/>
        <a:lstStyle/>
        <a:p>
          <a:endParaRPr lang="en-GB"/>
        </a:p>
      </dgm:t>
    </dgm:pt>
    <dgm:pt modelId="{74339AD5-B7C2-40BF-96E8-1F82E31F88FF}" type="sibTrans" cxnId="{D8FFB5B8-938C-4D89-8300-03C90D939122}">
      <dgm:prSet/>
      <dgm:spPr/>
      <dgm:t>
        <a:bodyPr/>
        <a:lstStyle/>
        <a:p>
          <a:endParaRPr lang="en-GB"/>
        </a:p>
      </dgm:t>
    </dgm:pt>
    <dgm:pt modelId="{812DB4B2-2308-4635-B4BE-DE294F9A0BF8}">
      <dgm:prSet/>
      <dgm:spPr/>
      <dgm:t>
        <a:bodyPr/>
        <a:lstStyle/>
        <a:p>
          <a:r>
            <a:rPr lang="en-GB"/>
            <a:t>Aims of the Critical Literature Review</a:t>
          </a:r>
        </a:p>
      </dgm:t>
    </dgm:pt>
    <dgm:pt modelId="{2C1179EA-938D-4BAD-A616-E77D25D2D958}" type="parTrans" cxnId="{AD55F337-9B07-4ECB-B270-6BD3872A4E1F}">
      <dgm:prSet/>
      <dgm:spPr/>
      <dgm:t>
        <a:bodyPr/>
        <a:lstStyle/>
        <a:p>
          <a:endParaRPr lang="en-GB"/>
        </a:p>
      </dgm:t>
    </dgm:pt>
    <dgm:pt modelId="{33404D7F-9B5B-4070-8261-B96F5DF8CC6E}" type="sibTrans" cxnId="{AD55F337-9B07-4ECB-B270-6BD3872A4E1F}">
      <dgm:prSet/>
      <dgm:spPr/>
      <dgm:t>
        <a:bodyPr/>
        <a:lstStyle/>
        <a:p>
          <a:endParaRPr lang="en-GB"/>
        </a:p>
      </dgm:t>
    </dgm:pt>
    <dgm:pt modelId="{364BBE0B-0DEB-4352-826D-C3014DDD77B9}">
      <dgm:prSet/>
      <dgm:spPr/>
      <dgm:t>
        <a:bodyPr/>
        <a:lstStyle/>
        <a:p>
          <a:r>
            <a:rPr lang="en-GB"/>
            <a:t>Search terms and key reading</a:t>
          </a:r>
        </a:p>
      </dgm:t>
    </dgm:pt>
    <dgm:pt modelId="{7406CA92-0034-4834-86B9-35EA68EBABCD}" type="parTrans" cxnId="{E34A5670-9318-4581-BDC6-2A755A0D63D2}">
      <dgm:prSet/>
      <dgm:spPr/>
      <dgm:t>
        <a:bodyPr/>
        <a:lstStyle/>
        <a:p>
          <a:endParaRPr lang="en-GB"/>
        </a:p>
      </dgm:t>
    </dgm:pt>
    <dgm:pt modelId="{D13F6EEF-ECB6-47FA-B7BF-40DA74106674}" type="sibTrans" cxnId="{E34A5670-9318-4581-BDC6-2A755A0D63D2}">
      <dgm:prSet/>
      <dgm:spPr/>
      <dgm:t>
        <a:bodyPr/>
        <a:lstStyle/>
        <a:p>
          <a:endParaRPr lang="en-GB"/>
        </a:p>
      </dgm:t>
    </dgm:pt>
    <dgm:pt modelId="{90460432-0B16-400E-A04E-1782F312DA65}">
      <dgm:prSet/>
      <dgm:spPr/>
      <dgm:t>
        <a:bodyPr/>
        <a:lstStyle/>
        <a:p>
          <a:r>
            <a:rPr lang="en-GB"/>
            <a:t>Spotlight on a Theme: Definitions of Trauma</a:t>
          </a:r>
        </a:p>
      </dgm:t>
    </dgm:pt>
    <dgm:pt modelId="{18A93D96-9240-41FC-AB3A-5574FCF2F87A}" type="parTrans" cxnId="{3F54E559-6AEB-4903-A7D8-D2C9A2C47D31}">
      <dgm:prSet/>
      <dgm:spPr/>
      <dgm:t>
        <a:bodyPr/>
        <a:lstStyle/>
        <a:p>
          <a:endParaRPr lang="en-GB"/>
        </a:p>
      </dgm:t>
    </dgm:pt>
    <dgm:pt modelId="{FDE8DB07-5261-4F76-8106-C24EBCA976A1}" type="sibTrans" cxnId="{3F54E559-6AEB-4903-A7D8-D2C9A2C47D31}">
      <dgm:prSet/>
      <dgm:spPr/>
      <dgm:t>
        <a:bodyPr/>
        <a:lstStyle/>
        <a:p>
          <a:endParaRPr lang="en-GB"/>
        </a:p>
      </dgm:t>
    </dgm:pt>
    <dgm:pt modelId="{2EA69BCF-274B-4971-A2C4-0376597A4ECC}" type="pres">
      <dgm:prSet presAssocID="{96E89BB9-A82E-4A4C-A8AD-B8FFE2575D1F}" presName="linear" presStyleCnt="0">
        <dgm:presLayoutVars>
          <dgm:animLvl val="lvl"/>
          <dgm:resizeHandles val="exact"/>
        </dgm:presLayoutVars>
      </dgm:prSet>
      <dgm:spPr/>
    </dgm:pt>
    <dgm:pt modelId="{C71EF357-DCFB-4899-AA98-F303BB724F00}" type="pres">
      <dgm:prSet presAssocID="{272779A0-9B55-4D6B-905F-DF3131FBE9A7}" presName="parentText" presStyleLbl="node1" presStyleIdx="0" presStyleCnt="5">
        <dgm:presLayoutVars>
          <dgm:chMax val="0"/>
          <dgm:bulletEnabled val="1"/>
        </dgm:presLayoutVars>
      </dgm:prSet>
      <dgm:spPr/>
    </dgm:pt>
    <dgm:pt modelId="{EC07F408-421A-47C1-9C19-03A16BD37324}" type="pres">
      <dgm:prSet presAssocID="{272779A0-9B55-4D6B-905F-DF3131FBE9A7}" presName="childText" presStyleLbl="revTx" presStyleIdx="0" presStyleCnt="1">
        <dgm:presLayoutVars>
          <dgm:bulletEnabled val="1"/>
        </dgm:presLayoutVars>
      </dgm:prSet>
      <dgm:spPr/>
    </dgm:pt>
    <dgm:pt modelId="{E6039C60-BD24-4E22-9221-492096E5F64A}" type="pres">
      <dgm:prSet presAssocID="{9F939202-CFA0-4E72-B7BF-5C407ADA43B8}" presName="parentText" presStyleLbl="node1" presStyleIdx="1" presStyleCnt="5">
        <dgm:presLayoutVars>
          <dgm:chMax val="0"/>
          <dgm:bulletEnabled val="1"/>
        </dgm:presLayoutVars>
      </dgm:prSet>
      <dgm:spPr/>
    </dgm:pt>
    <dgm:pt modelId="{6E512249-8A1D-434A-A504-211EEF93F1C7}" type="pres">
      <dgm:prSet presAssocID="{74339AD5-B7C2-40BF-96E8-1F82E31F88FF}" presName="spacer" presStyleCnt="0"/>
      <dgm:spPr/>
    </dgm:pt>
    <dgm:pt modelId="{94F84C16-F525-41F7-B14B-18D7EF65413F}" type="pres">
      <dgm:prSet presAssocID="{812DB4B2-2308-4635-B4BE-DE294F9A0BF8}" presName="parentText" presStyleLbl="node1" presStyleIdx="2" presStyleCnt="5">
        <dgm:presLayoutVars>
          <dgm:chMax val="0"/>
          <dgm:bulletEnabled val="1"/>
        </dgm:presLayoutVars>
      </dgm:prSet>
      <dgm:spPr/>
    </dgm:pt>
    <dgm:pt modelId="{0698E70C-A49D-41B3-BDE6-8E2F32315D57}" type="pres">
      <dgm:prSet presAssocID="{33404D7F-9B5B-4070-8261-B96F5DF8CC6E}" presName="spacer" presStyleCnt="0"/>
      <dgm:spPr/>
    </dgm:pt>
    <dgm:pt modelId="{A4BD71A5-ADF3-485F-9D73-33F0A9BA68C8}" type="pres">
      <dgm:prSet presAssocID="{364BBE0B-0DEB-4352-826D-C3014DDD77B9}" presName="parentText" presStyleLbl="node1" presStyleIdx="3" presStyleCnt="5">
        <dgm:presLayoutVars>
          <dgm:chMax val="0"/>
          <dgm:bulletEnabled val="1"/>
        </dgm:presLayoutVars>
      </dgm:prSet>
      <dgm:spPr/>
    </dgm:pt>
    <dgm:pt modelId="{AD3A6543-B433-4442-8E78-C5C7ED175DA6}" type="pres">
      <dgm:prSet presAssocID="{D13F6EEF-ECB6-47FA-B7BF-40DA74106674}" presName="spacer" presStyleCnt="0"/>
      <dgm:spPr/>
    </dgm:pt>
    <dgm:pt modelId="{DC42E6BD-CF84-4A1C-ACE0-59680028D570}" type="pres">
      <dgm:prSet presAssocID="{90460432-0B16-400E-A04E-1782F312DA65}" presName="parentText" presStyleLbl="node1" presStyleIdx="4" presStyleCnt="5">
        <dgm:presLayoutVars>
          <dgm:chMax val="0"/>
          <dgm:bulletEnabled val="1"/>
        </dgm:presLayoutVars>
      </dgm:prSet>
      <dgm:spPr/>
    </dgm:pt>
  </dgm:ptLst>
  <dgm:cxnLst>
    <dgm:cxn modelId="{7FED062C-BB67-487F-9B06-79500B53CC52}" type="presOf" srcId="{272779A0-9B55-4D6B-905F-DF3131FBE9A7}" destId="{C71EF357-DCFB-4899-AA98-F303BB724F00}" srcOrd="0" destOrd="0" presId="urn:microsoft.com/office/officeart/2005/8/layout/vList2"/>
    <dgm:cxn modelId="{AF039B2F-2442-45F5-BDAE-790FBBB97416}" type="presOf" srcId="{E41A1CB3-1637-4DE9-8619-97EFB71A5160}" destId="{EC07F408-421A-47C1-9C19-03A16BD37324}" srcOrd="0" destOrd="2" presId="urn:microsoft.com/office/officeart/2005/8/layout/vList2"/>
    <dgm:cxn modelId="{079FE631-C31E-4FDB-9C54-434556F96251}" type="presOf" srcId="{364BBE0B-0DEB-4352-826D-C3014DDD77B9}" destId="{A4BD71A5-ADF3-485F-9D73-33F0A9BA68C8}" srcOrd="0" destOrd="0" presId="urn:microsoft.com/office/officeart/2005/8/layout/vList2"/>
    <dgm:cxn modelId="{AD55F337-9B07-4ECB-B270-6BD3872A4E1F}" srcId="{96E89BB9-A82E-4A4C-A8AD-B8FFE2575D1F}" destId="{812DB4B2-2308-4635-B4BE-DE294F9A0BF8}" srcOrd="2" destOrd="0" parTransId="{2C1179EA-938D-4BAD-A616-E77D25D2D958}" sibTransId="{33404D7F-9B5B-4070-8261-B96F5DF8CC6E}"/>
    <dgm:cxn modelId="{FB924F3B-B13F-464A-A501-A9408EF5E679}" srcId="{96E89BB9-A82E-4A4C-A8AD-B8FFE2575D1F}" destId="{272779A0-9B55-4D6B-905F-DF3131FBE9A7}" srcOrd="0" destOrd="0" parTransId="{6CBECAD5-979B-42D8-93AF-21285D5FE04E}" sibTransId="{0E28B113-FB24-4308-92FE-8F4A32850772}"/>
    <dgm:cxn modelId="{DA031E49-62E7-4F7A-B3CD-7F85D2D91B75}" type="presOf" srcId="{90460432-0B16-400E-A04E-1782F312DA65}" destId="{DC42E6BD-CF84-4A1C-ACE0-59680028D570}" srcOrd="0" destOrd="0" presId="urn:microsoft.com/office/officeart/2005/8/layout/vList2"/>
    <dgm:cxn modelId="{408E404D-9252-4DF7-84B3-DAB02A5E33C0}" srcId="{272779A0-9B55-4D6B-905F-DF3131FBE9A7}" destId="{2908F749-F689-452D-8784-937524A0F0FF}" srcOrd="1" destOrd="0" parTransId="{EC4A6747-44C8-45AB-9A0E-09F6BA017813}" sibTransId="{64A46300-8E27-4EC1-92BE-A91E34C9AAF4}"/>
    <dgm:cxn modelId="{7CDF626E-5002-4F64-BF0F-B9C5195AE1FF}" type="presOf" srcId="{2908F749-F689-452D-8784-937524A0F0FF}" destId="{EC07F408-421A-47C1-9C19-03A16BD37324}" srcOrd="0" destOrd="1" presId="urn:microsoft.com/office/officeart/2005/8/layout/vList2"/>
    <dgm:cxn modelId="{E34A5670-9318-4581-BDC6-2A755A0D63D2}" srcId="{96E89BB9-A82E-4A4C-A8AD-B8FFE2575D1F}" destId="{364BBE0B-0DEB-4352-826D-C3014DDD77B9}" srcOrd="3" destOrd="0" parTransId="{7406CA92-0034-4834-86B9-35EA68EBABCD}" sibTransId="{D13F6EEF-ECB6-47FA-B7BF-40DA74106674}"/>
    <dgm:cxn modelId="{3F54E559-6AEB-4903-A7D8-D2C9A2C47D31}" srcId="{96E89BB9-A82E-4A4C-A8AD-B8FFE2575D1F}" destId="{90460432-0B16-400E-A04E-1782F312DA65}" srcOrd="4" destOrd="0" parTransId="{18A93D96-9240-41FC-AB3A-5574FCF2F87A}" sibTransId="{FDE8DB07-5261-4F76-8106-C24EBCA976A1}"/>
    <dgm:cxn modelId="{2049B88D-6F34-4856-906D-FBE9C6CE7EF7}" type="presOf" srcId="{96E89BB9-A82E-4A4C-A8AD-B8FFE2575D1F}" destId="{2EA69BCF-274B-4971-A2C4-0376597A4ECC}" srcOrd="0" destOrd="0" presId="urn:microsoft.com/office/officeart/2005/8/layout/vList2"/>
    <dgm:cxn modelId="{7A92A494-712D-4CC4-BA3E-D06E26EE5B0B}" srcId="{272779A0-9B55-4D6B-905F-DF3131FBE9A7}" destId="{0B591BDE-355C-4BA7-A5C6-4DC2886F1350}" srcOrd="0" destOrd="0" parTransId="{0CAEF25B-5FBB-4236-AAF0-37B22F1F847B}" sibTransId="{62FCC919-42B8-4F59-A9CC-C51246481B03}"/>
    <dgm:cxn modelId="{6A296FAC-AE2D-4A1C-A75B-5F7C53CCA227}" type="presOf" srcId="{9F939202-CFA0-4E72-B7BF-5C407ADA43B8}" destId="{E6039C60-BD24-4E22-9221-492096E5F64A}" srcOrd="0" destOrd="0" presId="urn:microsoft.com/office/officeart/2005/8/layout/vList2"/>
    <dgm:cxn modelId="{D8FFB5B8-938C-4D89-8300-03C90D939122}" srcId="{96E89BB9-A82E-4A4C-A8AD-B8FFE2575D1F}" destId="{9F939202-CFA0-4E72-B7BF-5C407ADA43B8}" srcOrd="1" destOrd="0" parTransId="{78BB764C-DD72-4FE1-90A2-00324F121487}" sibTransId="{74339AD5-B7C2-40BF-96E8-1F82E31F88FF}"/>
    <dgm:cxn modelId="{47C25FC1-8138-4464-91AE-C41D09642A34}" srcId="{272779A0-9B55-4D6B-905F-DF3131FBE9A7}" destId="{E41A1CB3-1637-4DE9-8619-97EFB71A5160}" srcOrd="2" destOrd="0" parTransId="{9AC6CC1B-450A-4A70-9CFA-8DF32610D897}" sibTransId="{B3CA40F8-C5B0-4D76-8D3A-2D50F52A6E27}"/>
    <dgm:cxn modelId="{F94DC8DB-FBE2-49D7-B979-BA82FD1AD529}" type="presOf" srcId="{0B591BDE-355C-4BA7-A5C6-4DC2886F1350}" destId="{EC07F408-421A-47C1-9C19-03A16BD37324}" srcOrd="0" destOrd="0" presId="urn:microsoft.com/office/officeart/2005/8/layout/vList2"/>
    <dgm:cxn modelId="{6F33BAE2-1B3D-45A3-9F28-2949BECDF526}" type="presOf" srcId="{812DB4B2-2308-4635-B4BE-DE294F9A0BF8}" destId="{94F84C16-F525-41F7-B14B-18D7EF65413F}" srcOrd="0" destOrd="0" presId="urn:microsoft.com/office/officeart/2005/8/layout/vList2"/>
    <dgm:cxn modelId="{B697F8E6-8A5E-4E50-905E-55E940DCC106}" type="presParOf" srcId="{2EA69BCF-274B-4971-A2C4-0376597A4ECC}" destId="{C71EF357-DCFB-4899-AA98-F303BB724F00}" srcOrd="0" destOrd="0" presId="urn:microsoft.com/office/officeart/2005/8/layout/vList2"/>
    <dgm:cxn modelId="{1C6BF5CA-A82C-4F10-B346-5710B0DE29DC}" type="presParOf" srcId="{2EA69BCF-274B-4971-A2C4-0376597A4ECC}" destId="{EC07F408-421A-47C1-9C19-03A16BD37324}" srcOrd="1" destOrd="0" presId="urn:microsoft.com/office/officeart/2005/8/layout/vList2"/>
    <dgm:cxn modelId="{56B0CB48-CFCB-46DF-96A8-153484832930}" type="presParOf" srcId="{2EA69BCF-274B-4971-A2C4-0376597A4ECC}" destId="{E6039C60-BD24-4E22-9221-492096E5F64A}" srcOrd="2" destOrd="0" presId="urn:microsoft.com/office/officeart/2005/8/layout/vList2"/>
    <dgm:cxn modelId="{6E9D26D4-A711-4ADD-874E-AA3A927C35AD}" type="presParOf" srcId="{2EA69BCF-274B-4971-A2C4-0376597A4ECC}" destId="{6E512249-8A1D-434A-A504-211EEF93F1C7}" srcOrd="3" destOrd="0" presId="urn:microsoft.com/office/officeart/2005/8/layout/vList2"/>
    <dgm:cxn modelId="{02849D17-3B89-4821-9F63-69C97293D565}" type="presParOf" srcId="{2EA69BCF-274B-4971-A2C4-0376597A4ECC}" destId="{94F84C16-F525-41F7-B14B-18D7EF65413F}" srcOrd="4" destOrd="0" presId="urn:microsoft.com/office/officeart/2005/8/layout/vList2"/>
    <dgm:cxn modelId="{D096DE05-6940-40DD-8E31-11519B4DB513}" type="presParOf" srcId="{2EA69BCF-274B-4971-A2C4-0376597A4ECC}" destId="{0698E70C-A49D-41B3-BDE6-8E2F32315D57}" srcOrd="5" destOrd="0" presId="urn:microsoft.com/office/officeart/2005/8/layout/vList2"/>
    <dgm:cxn modelId="{52888452-D190-4CF5-8FA0-93E8189EBC4F}" type="presParOf" srcId="{2EA69BCF-274B-4971-A2C4-0376597A4ECC}" destId="{A4BD71A5-ADF3-485F-9D73-33F0A9BA68C8}" srcOrd="6" destOrd="0" presId="urn:microsoft.com/office/officeart/2005/8/layout/vList2"/>
    <dgm:cxn modelId="{BF22A12F-2197-4AF2-974E-2B2B35DF5B38}" type="presParOf" srcId="{2EA69BCF-274B-4971-A2C4-0376597A4ECC}" destId="{AD3A6543-B433-4442-8E78-C5C7ED175DA6}" srcOrd="7" destOrd="0" presId="urn:microsoft.com/office/officeart/2005/8/layout/vList2"/>
    <dgm:cxn modelId="{ED8EBFA6-344C-4252-9A5E-EADDB20FA03F}" type="presParOf" srcId="{2EA69BCF-274B-4971-A2C4-0376597A4ECC}" destId="{DC42E6BD-CF84-4A1C-ACE0-59680028D570}"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D6BC5D3-CFBA-4102-AA02-F5356CC5A8B9}"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GB"/>
        </a:p>
      </dgm:t>
    </dgm:pt>
    <dgm:pt modelId="{83BE0D45-34AE-46B7-BDE5-EA84DC67DFF4}">
      <dgm:prSet/>
      <dgm:spPr/>
      <dgm:t>
        <a:bodyPr/>
        <a:lstStyle/>
        <a:p>
          <a:r>
            <a:rPr lang="en-GB" dirty="0"/>
            <a:t>My subjective experience and an interpretivist position, leading to a relativist assumption ((Manion, Morrison, and Cohen, 2018; Thomas, 2023).  </a:t>
          </a:r>
        </a:p>
      </dgm:t>
    </dgm:pt>
    <dgm:pt modelId="{DE8C5F30-5F53-40ED-BA37-D24D3CAB6E5D}" type="parTrans" cxnId="{FDD946DA-DD9A-4AB1-AB0A-A5BE421238DF}">
      <dgm:prSet/>
      <dgm:spPr/>
      <dgm:t>
        <a:bodyPr/>
        <a:lstStyle/>
        <a:p>
          <a:endParaRPr lang="en-GB"/>
        </a:p>
      </dgm:t>
    </dgm:pt>
    <dgm:pt modelId="{0BCC0173-70F1-429B-AD3A-7395195D7596}" type="sibTrans" cxnId="{FDD946DA-DD9A-4AB1-AB0A-A5BE421238DF}">
      <dgm:prSet/>
      <dgm:spPr/>
      <dgm:t>
        <a:bodyPr/>
        <a:lstStyle/>
        <a:p>
          <a:endParaRPr lang="en-GB"/>
        </a:p>
      </dgm:t>
    </dgm:pt>
    <dgm:pt modelId="{B274DBBE-B442-4114-87BF-10555B65B8FE}">
      <dgm:prSet/>
      <dgm:spPr/>
      <dgm:t>
        <a:bodyPr/>
        <a:lstStyle/>
        <a:p>
          <a:r>
            <a:rPr lang="en-GB" dirty="0"/>
            <a:t>Justification for the chosen theme and implications for practice.</a:t>
          </a:r>
        </a:p>
      </dgm:t>
    </dgm:pt>
    <dgm:pt modelId="{F0067C09-95DB-4858-8C46-7B1765CFBA7A}" type="parTrans" cxnId="{788F572F-9000-42CD-9B11-72932DBA0FA7}">
      <dgm:prSet/>
      <dgm:spPr/>
      <dgm:t>
        <a:bodyPr/>
        <a:lstStyle/>
        <a:p>
          <a:endParaRPr lang="en-GB"/>
        </a:p>
      </dgm:t>
    </dgm:pt>
    <dgm:pt modelId="{82F813F8-C3C5-45DB-B415-B91B447E292D}" type="sibTrans" cxnId="{788F572F-9000-42CD-9B11-72932DBA0FA7}">
      <dgm:prSet/>
      <dgm:spPr/>
      <dgm:t>
        <a:bodyPr/>
        <a:lstStyle/>
        <a:p>
          <a:endParaRPr lang="en-GB"/>
        </a:p>
      </dgm:t>
    </dgm:pt>
    <dgm:pt modelId="{11776706-3263-4F3B-98E0-0D487B12D337}">
      <dgm:prSet/>
      <dgm:spPr/>
      <dgm:t>
        <a:bodyPr/>
        <a:lstStyle/>
        <a:p>
          <a:r>
            <a:rPr lang="en-GB" dirty="0"/>
            <a:t>Acknowledgement of the literature gap</a:t>
          </a:r>
        </a:p>
        <a:p>
          <a:r>
            <a:rPr lang="en-GB" dirty="0"/>
            <a:t>(Worsley et al., 2022)</a:t>
          </a:r>
        </a:p>
      </dgm:t>
    </dgm:pt>
    <dgm:pt modelId="{9E77297A-CAAD-4022-BFF8-F3BBFD04A8CB}" type="parTrans" cxnId="{16F16091-559B-44E8-BF34-C0664FA16F90}">
      <dgm:prSet/>
      <dgm:spPr/>
      <dgm:t>
        <a:bodyPr/>
        <a:lstStyle/>
        <a:p>
          <a:endParaRPr lang="en-GB"/>
        </a:p>
      </dgm:t>
    </dgm:pt>
    <dgm:pt modelId="{E4E94DD1-9509-4B9C-93CB-081EE1CA0CDE}" type="sibTrans" cxnId="{16F16091-559B-44E8-BF34-C0664FA16F90}">
      <dgm:prSet/>
      <dgm:spPr/>
      <dgm:t>
        <a:bodyPr/>
        <a:lstStyle/>
        <a:p>
          <a:endParaRPr lang="en-GB"/>
        </a:p>
      </dgm:t>
    </dgm:pt>
    <dgm:pt modelId="{8E4DE3D8-41F2-4163-8BD8-A5B2E7B08E3A}" type="pres">
      <dgm:prSet presAssocID="{5D6BC5D3-CFBA-4102-AA02-F5356CC5A8B9}" presName="vert0" presStyleCnt="0">
        <dgm:presLayoutVars>
          <dgm:dir/>
          <dgm:animOne val="branch"/>
          <dgm:animLvl val="lvl"/>
        </dgm:presLayoutVars>
      </dgm:prSet>
      <dgm:spPr/>
    </dgm:pt>
    <dgm:pt modelId="{0E7B31CF-A20E-4571-915A-CE0E5122657A}" type="pres">
      <dgm:prSet presAssocID="{83BE0D45-34AE-46B7-BDE5-EA84DC67DFF4}" presName="thickLine" presStyleLbl="alignNode1" presStyleIdx="0" presStyleCnt="3"/>
      <dgm:spPr/>
    </dgm:pt>
    <dgm:pt modelId="{0188F55D-ABC5-498D-96BC-CCC419F6C0FD}" type="pres">
      <dgm:prSet presAssocID="{83BE0D45-34AE-46B7-BDE5-EA84DC67DFF4}" presName="horz1" presStyleCnt="0"/>
      <dgm:spPr/>
    </dgm:pt>
    <dgm:pt modelId="{713D65AE-06DC-4C69-A132-6127160F9A2C}" type="pres">
      <dgm:prSet presAssocID="{83BE0D45-34AE-46B7-BDE5-EA84DC67DFF4}" presName="tx1" presStyleLbl="revTx" presStyleIdx="0" presStyleCnt="3"/>
      <dgm:spPr/>
    </dgm:pt>
    <dgm:pt modelId="{AFD7B2A6-3F65-43FA-BB84-5DD0D7D051DF}" type="pres">
      <dgm:prSet presAssocID="{83BE0D45-34AE-46B7-BDE5-EA84DC67DFF4}" presName="vert1" presStyleCnt="0"/>
      <dgm:spPr/>
    </dgm:pt>
    <dgm:pt modelId="{0FD3FC56-D625-437A-829A-CE72BA5E464E}" type="pres">
      <dgm:prSet presAssocID="{B274DBBE-B442-4114-87BF-10555B65B8FE}" presName="thickLine" presStyleLbl="alignNode1" presStyleIdx="1" presStyleCnt="3"/>
      <dgm:spPr/>
    </dgm:pt>
    <dgm:pt modelId="{B56C8CD4-9839-4526-860B-694D71A2839A}" type="pres">
      <dgm:prSet presAssocID="{B274DBBE-B442-4114-87BF-10555B65B8FE}" presName="horz1" presStyleCnt="0"/>
      <dgm:spPr/>
    </dgm:pt>
    <dgm:pt modelId="{0CE1D2E8-F4D3-40CB-9836-EE21C285AB1A}" type="pres">
      <dgm:prSet presAssocID="{B274DBBE-B442-4114-87BF-10555B65B8FE}" presName="tx1" presStyleLbl="revTx" presStyleIdx="1" presStyleCnt="3"/>
      <dgm:spPr/>
    </dgm:pt>
    <dgm:pt modelId="{CD23E2F6-0042-4E4B-8444-D1CDEBDE4658}" type="pres">
      <dgm:prSet presAssocID="{B274DBBE-B442-4114-87BF-10555B65B8FE}" presName="vert1" presStyleCnt="0"/>
      <dgm:spPr/>
    </dgm:pt>
    <dgm:pt modelId="{84238ECE-87CD-4335-8452-D73E48628034}" type="pres">
      <dgm:prSet presAssocID="{11776706-3263-4F3B-98E0-0D487B12D337}" presName="thickLine" presStyleLbl="alignNode1" presStyleIdx="2" presStyleCnt="3"/>
      <dgm:spPr/>
    </dgm:pt>
    <dgm:pt modelId="{DD17FD04-CBDF-4379-BA61-FE75477EDE5A}" type="pres">
      <dgm:prSet presAssocID="{11776706-3263-4F3B-98E0-0D487B12D337}" presName="horz1" presStyleCnt="0"/>
      <dgm:spPr/>
    </dgm:pt>
    <dgm:pt modelId="{75A4E94A-BCA7-4310-A378-94198F1BBB38}" type="pres">
      <dgm:prSet presAssocID="{11776706-3263-4F3B-98E0-0D487B12D337}" presName="tx1" presStyleLbl="revTx" presStyleIdx="2" presStyleCnt="3"/>
      <dgm:spPr/>
    </dgm:pt>
    <dgm:pt modelId="{63E48ABA-2420-424A-808B-AF0DDC3D58EB}" type="pres">
      <dgm:prSet presAssocID="{11776706-3263-4F3B-98E0-0D487B12D337}" presName="vert1" presStyleCnt="0"/>
      <dgm:spPr/>
    </dgm:pt>
  </dgm:ptLst>
  <dgm:cxnLst>
    <dgm:cxn modelId="{788F572F-9000-42CD-9B11-72932DBA0FA7}" srcId="{5D6BC5D3-CFBA-4102-AA02-F5356CC5A8B9}" destId="{B274DBBE-B442-4114-87BF-10555B65B8FE}" srcOrd="1" destOrd="0" parTransId="{F0067C09-95DB-4858-8C46-7B1765CFBA7A}" sibTransId="{82F813F8-C3C5-45DB-B415-B91B447E292D}"/>
    <dgm:cxn modelId="{9472BA5B-692F-41D1-8808-7D6FC51DC6F4}" type="presOf" srcId="{11776706-3263-4F3B-98E0-0D487B12D337}" destId="{75A4E94A-BCA7-4310-A378-94198F1BBB38}" srcOrd="0" destOrd="0" presId="urn:microsoft.com/office/officeart/2008/layout/LinedList"/>
    <dgm:cxn modelId="{9880595A-904E-4A12-B454-4FC2AF179AD2}" type="presOf" srcId="{5D6BC5D3-CFBA-4102-AA02-F5356CC5A8B9}" destId="{8E4DE3D8-41F2-4163-8BD8-A5B2E7B08E3A}" srcOrd="0" destOrd="0" presId="urn:microsoft.com/office/officeart/2008/layout/LinedList"/>
    <dgm:cxn modelId="{39F60C84-3DFB-4958-B88F-C5E0AA159D85}" type="presOf" srcId="{83BE0D45-34AE-46B7-BDE5-EA84DC67DFF4}" destId="{713D65AE-06DC-4C69-A132-6127160F9A2C}" srcOrd="0" destOrd="0" presId="urn:microsoft.com/office/officeart/2008/layout/LinedList"/>
    <dgm:cxn modelId="{16F16091-559B-44E8-BF34-C0664FA16F90}" srcId="{5D6BC5D3-CFBA-4102-AA02-F5356CC5A8B9}" destId="{11776706-3263-4F3B-98E0-0D487B12D337}" srcOrd="2" destOrd="0" parTransId="{9E77297A-CAAD-4022-BFF8-F3BBFD04A8CB}" sibTransId="{E4E94DD1-9509-4B9C-93CB-081EE1CA0CDE}"/>
    <dgm:cxn modelId="{156BBBB2-BBB7-4E19-8753-98C153B0E7DA}" type="presOf" srcId="{B274DBBE-B442-4114-87BF-10555B65B8FE}" destId="{0CE1D2E8-F4D3-40CB-9836-EE21C285AB1A}" srcOrd="0" destOrd="0" presId="urn:microsoft.com/office/officeart/2008/layout/LinedList"/>
    <dgm:cxn modelId="{FDD946DA-DD9A-4AB1-AB0A-A5BE421238DF}" srcId="{5D6BC5D3-CFBA-4102-AA02-F5356CC5A8B9}" destId="{83BE0D45-34AE-46B7-BDE5-EA84DC67DFF4}" srcOrd="0" destOrd="0" parTransId="{DE8C5F30-5F53-40ED-BA37-D24D3CAB6E5D}" sibTransId="{0BCC0173-70F1-429B-AD3A-7395195D7596}"/>
    <dgm:cxn modelId="{B9865B51-57D8-4F3B-880D-C9B47F55E497}" type="presParOf" srcId="{8E4DE3D8-41F2-4163-8BD8-A5B2E7B08E3A}" destId="{0E7B31CF-A20E-4571-915A-CE0E5122657A}" srcOrd="0" destOrd="0" presId="urn:microsoft.com/office/officeart/2008/layout/LinedList"/>
    <dgm:cxn modelId="{E38FE0D2-6808-44AB-8B33-EC0C70D10A35}" type="presParOf" srcId="{8E4DE3D8-41F2-4163-8BD8-A5B2E7B08E3A}" destId="{0188F55D-ABC5-498D-96BC-CCC419F6C0FD}" srcOrd="1" destOrd="0" presId="urn:microsoft.com/office/officeart/2008/layout/LinedList"/>
    <dgm:cxn modelId="{CCCF8B92-8A16-4F46-A1DE-253389D0130C}" type="presParOf" srcId="{0188F55D-ABC5-498D-96BC-CCC419F6C0FD}" destId="{713D65AE-06DC-4C69-A132-6127160F9A2C}" srcOrd="0" destOrd="0" presId="urn:microsoft.com/office/officeart/2008/layout/LinedList"/>
    <dgm:cxn modelId="{D51D4C16-3892-4BBD-ACD1-E69326CEBF4C}" type="presParOf" srcId="{0188F55D-ABC5-498D-96BC-CCC419F6C0FD}" destId="{AFD7B2A6-3F65-43FA-BB84-5DD0D7D051DF}" srcOrd="1" destOrd="0" presId="urn:microsoft.com/office/officeart/2008/layout/LinedList"/>
    <dgm:cxn modelId="{11B9838E-A677-4E1A-813D-F00E9C5C6E7E}" type="presParOf" srcId="{8E4DE3D8-41F2-4163-8BD8-A5B2E7B08E3A}" destId="{0FD3FC56-D625-437A-829A-CE72BA5E464E}" srcOrd="2" destOrd="0" presId="urn:microsoft.com/office/officeart/2008/layout/LinedList"/>
    <dgm:cxn modelId="{2ADAD95A-DE2D-4497-9D97-DEBCF1890371}" type="presParOf" srcId="{8E4DE3D8-41F2-4163-8BD8-A5B2E7B08E3A}" destId="{B56C8CD4-9839-4526-860B-694D71A2839A}" srcOrd="3" destOrd="0" presId="urn:microsoft.com/office/officeart/2008/layout/LinedList"/>
    <dgm:cxn modelId="{B20D805B-5D2E-4169-8B88-B64D7C60F5D3}" type="presParOf" srcId="{B56C8CD4-9839-4526-860B-694D71A2839A}" destId="{0CE1D2E8-F4D3-40CB-9836-EE21C285AB1A}" srcOrd="0" destOrd="0" presId="urn:microsoft.com/office/officeart/2008/layout/LinedList"/>
    <dgm:cxn modelId="{9EBD9F8D-973B-4B4E-A669-FE6A87A68EDE}" type="presParOf" srcId="{B56C8CD4-9839-4526-860B-694D71A2839A}" destId="{CD23E2F6-0042-4E4B-8444-D1CDEBDE4658}" srcOrd="1" destOrd="0" presId="urn:microsoft.com/office/officeart/2008/layout/LinedList"/>
    <dgm:cxn modelId="{CDDD4CBF-6DDD-4FC4-B312-0949F5BC8079}" type="presParOf" srcId="{8E4DE3D8-41F2-4163-8BD8-A5B2E7B08E3A}" destId="{84238ECE-87CD-4335-8452-D73E48628034}" srcOrd="4" destOrd="0" presId="urn:microsoft.com/office/officeart/2008/layout/LinedList"/>
    <dgm:cxn modelId="{8BB8F185-8131-4EB8-B487-2B9F8E4043B9}" type="presParOf" srcId="{8E4DE3D8-41F2-4163-8BD8-A5B2E7B08E3A}" destId="{DD17FD04-CBDF-4379-BA61-FE75477EDE5A}" srcOrd="5" destOrd="0" presId="urn:microsoft.com/office/officeart/2008/layout/LinedList"/>
    <dgm:cxn modelId="{B718E8C5-8D7F-4861-AB72-E82134C6041B}" type="presParOf" srcId="{DD17FD04-CBDF-4379-BA61-FE75477EDE5A}" destId="{75A4E94A-BCA7-4310-A378-94198F1BBB38}" srcOrd="0" destOrd="0" presId="urn:microsoft.com/office/officeart/2008/layout/LinedList"/>
    <dgm:cxn modelId="{D32C4973-1FC9-4967-8015-BC72ACE63F8D}" type="presParOf" srcId="{DD17FD04-CBDF-4379-BA61-FE75477EDE5A}" destId="{63E48ABA-2420-424A-808B-AF0DDC3D58E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3C4405B-C3C7-4A5F-A7B0-0389F9537942}"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GB"/>
        </a:p>
      </dgm:t>
    </dgm:pt>
    <dgm:pt modelId="{4B62CF1D-C5F5-49B2-AE79-6A81ACDD25A4}">
      <dgm:prSet/>
      <dgm:spPr/>
      <dgm:t>
        <a:bodyPr/>
        <a:lstStyle/>
        <a:p>
          <a:r>
            <a:rPr lang="en-GB"/>
            <a:t>What do further education lecturers in one college in Wales understand about trauma and its impact on young people aged 14-21?</a:t>
          </a:r>
        </a:p>
      </dgm:t>
    </dgm:pt>
    <dgm:pt modelId="{376B5B16-F494-431A-8880-CB70FB35E913}" type="parTrans" cxnId="{F7330EB2-20D8-4FC2-A672-97E7C729F69E}">
      <dgm:prSet/>
      <dgm:spPr/>
      <dgm:t>
        <a:bodyPr/>
        <a:lstStyle/>
        <a:p>
          <a:endParaRPr lang="en-GB"/>
        </a:p>
      </dgm:t>
    </dgm:pt>
    <dgm:pt modelId="{5CA7C986-B937-4FEC-A6FA-744D8DB53968}" type="sibTrans" cxnId="{F7330EB2-20D8-4FC2-A672-97E7C729F69E}">
      <dgm:prSet/>
      <dgm:spPr/>
      <dgm:t>
        <a:bodyPr/>
        <a:lstStyle/>
        <a:p>
          <a:endParaRPr lang="en-GB"/>
        </a:p>
      </dgm:t>
    </dgm:pt>
    <dgm:pt modelId="{CA8BFC56-15D5-4D8B-BB87-3A466D0BAD5A}">
      <dgm:prSet/>
      <dgm:spPr/>
      <dgm:t>
        <a:bodyPr/>
        <a:lstStyle/>
        <a:p>
          <a:r>
            <a:rPr lang="en-GB"/>
            <a:t>How do further education lecturers in one college in Wales respond to young people experiencing significant mental health issues as a result of Trauma?</a:t>
          </a:r>
        </a:p>
      </dgm:t>
    </dgm:pt>
    <dgm:pt modelId="{005A35C5-0574-45FB-B1B4-65C6DC0EC978}" type="parTrans" cxnId="{C9C23742-AADD-4F04-8976-ADD7B931618F}">
      <dgm:prSet/>
      <dgm:spPr/>
      <dgm:t>
        <a:bodyPr/>
        <a:lstStyle/>
        <a:p>
          <a:endParaRPr lang="en-GB"/>
        </a:p>
      </dgm:t>
    </dgm:pt>
    <dgm:pt modelId="{3F3FD1FB-2CBF-4CCC-9114-4504F10BA32E}" type="sibTrans" cxnId="{C9C23742-AADD-4F04-8976-ADD7B931618F}">
      <dgm:prSet/>
      <dgm:spPr/>
      <dgm:t>
        <a:bodyPr/>
        <a:lstStyle/>
        <a:p>
          <a:endParaRPr lang="en-GB"/>
        </a:p>
      </dgm:t>
    </dgm:pt>
    <dgm:pt modelId="{CE43BD99-EE55-4824-A668-A7E3D59C234F}" type="pres">
      <dgm:prSet presAssocID="{A3C4405B-C3C7-4A5F-A7B0-0389F9537942}" presName="vert0" presStyleCnt="0">
        <dgm:presLayoutVars>
          <dgm:dir/>
          <dgm:animOne val="branch"/>
          <dgm:animLvl val="lvl"/>
        </dgm:presLayoutVars>
      </dgm:prSet>
      <dgm:spPr/>
    </dgm:pt>
    <dgm:pt modelId="{C915F4C0-BDE9-4687-A92E-CD0CEEF4F2C8}" type="pres">
      <dgm:prSet presAssocID="{4B62CF1D-C5F5-49B2-AE79-6A81ACDD25A4}" presName="thickLine" presStyleLbl="alignNode1" presStyleIdx="0" presStyleCnt="2"/>
      <dgm:spPr/>
    </dgm:pt>
    <dgm:pt modelId="{9B1C1693-7639-42AB-9F29-0C59220F446E}" type="pres">
      <dgm:prSet presAssocID="{4B62CF1D-C5F5-49B2-AE79-6A81ACDD25A4}" presName="horz1" presStyleCnt="0"/>
      <dgm:spPr/>
    </dgm:pt>
    <dgm:pt modelId="{CEE1F320-4EC5-4FAD-B740-C3510EC29953}" type="pres">
      <dgm:prSet presAssocID="{4B62CF1D-C5F5-49B2-AE79-6A81ACDD25A4}" presName="tx1" presStyleLbl="revTx" presStyleIdx="0" presStyleCnt="2"/>
      <dgm:spPr/>
    </dgm:pt>
    <dgm:pt modelId="{3386A250-999F-4A78-8EC0-98BC062DDD10}" type="pres">
      <dgm:prSet presAssocID="{4B62CF1D-C5F5-49B2-AE79-6A81ACDD25A4}" presName="vert1" presStyleCnt="0"/>
      <dgm:spPr/>
    </dgm:pt>
    <dgm:pt modelId="{C1A92F19-3A6B-49C5-82D3-23744F46D8F6}" type="pres">
      <dgm:prSet presAssocID="{CA8BFC56-15D5-4D8B-BB87-3A466D0BAD5A}" presName="thickLine" presStyleLbl="alignNode1" presStyleIdx="1" presStyleCnt="2"/>
      <dgm:spPr/>
    </dgm:pt>
    <dgm:pt modelId="{F4F2426E-4884-45FC-8B71-35D76E78D23C}" type="pres">
      <dgm:prSet presAssocID="{CA8BFC56-15D5-4D8B-BB87-3A466D0BAD5A}" presName="horz1" presStyleCnt="0"/>
      <dgm:spPr/>
    </dgm:pt>
    <dgm:pt modelId="{831264DB-8788-4EC4-9971-2794891EAF9C}" type="pres">
      <dgm:prSet presAssocID="{CA8BFC56-15D5-4D8B-BB87-3A466D0BAD5A}" presName="tx1" presStyleLbl="revTx" presStyleIdx="1" presStyleCnt="2"/>
      <dgm:spPr/>
    </dgm:pt>
    <dgm:pt modelId="{79F76ECA-A0C9-4813-9E32-FA2D468751DD}" type="pres">
      <dgm:prSet presAssocID="{CA8BFC56-15D5-4D8B-BB87-3A466D0BAD5A}" presName="vert1" presStyleCnt="0"/>
      <dgm:spPr/>
    </dgm:pt>
  </dgm:ptLst>
  <dgm:cxnLst>
    <dgm:cxn modelId="{9C4EC838-4E3E-459B-A743-315D58FBE519}" type="presOf" srcId="{CA8BFC56-15D5-4D8B-BB87-3A466D0BAD5A}" destId="{831264DB-8788-4EC4-9971-2794891EAF9C}" srcOrd="0" destOrd="0" presId="urn:microsoft.com/office/officeart/2008/layout/LinedList"/>
    <dgm:cxn modelId="{C9C23742-AADD-4F04-8976-ADD7B931618F}" srcId="{A3C4405B-C3C7-4A5F-A7B0-0389F9537942}" destId="{CA8BFC56-15D5-4D8B-BB87-3A466D0BAD5A}" srcOrd="1" destOrd="0" parTransId="{005A35C5-0574-45FB-B1B4-65C6DC0EC978}" sibTransId="{3F3FD1FB-2CBF-4CCC-9114-4504F10BA32E}"/>
    <dgm:cxn modelId="{BF57E9B0-7DF1-445C-A0EA-AB7EE54500C6}" type="presOf" srcId="{A3C4405B-C3C7-4A5F-A7B0-0389F9537942}" destId="{CE43BD99-EE55-4824-A668-A7E3D59C234F}" srcOrd="0" destOrd="0" presId="urn:microsoft.com/office/officeart/2008/layout/LinedList"/>
    <dgm:cxn modelId="{F7330EB2-20D8-4FC2-A672-97E7C729F69E}" srcId="{A3C4405B-C3C7-4A5F-A7B0-0389F9537942}" destId="{4B62CF1D-C5F5-49B2-AE79-6A81ACDD25A4}" srcOrd="0" destOrd="0" parTransId="{376B5B16-F494-431A-8880-CB70FB35E913}" sibTransId="{5CA7C986-B937-4FEC-A6FA-744D8DB53968}"/>
    <dgm:cxn modelId="{EB9921EE-BCB5-4232-9C8C-A316F424474D}" type="presOf" srcId="{4B62CF1D-C5F5-49B2-AE79-6A81ACDD25A4}" destId="{CEE1F320-4EC5-4FAD-B740-C3510EC29953}" srcOrd="0" destOrd="0" presId="urn:microsoft.com/office/officeart/2008/layout/LinedList"/>
    <dgm:cxn modelId="{FDC731A0-75FF-4DE3-B762-8C32C11C384D}" type="presParOf" srcId="{CE43BD99-EE55-4824-A668-A7E3D59C234F}" destId="{C915F4C0-BDE9-4687-A92E-CD0CEEF4F2C8}" srcOrd="0" destOrd="0" presId="urn:microsoft.com/office/officeart/2008/layout/LinedList"/>
    <dgm:cxn modelId="{3E6BBDEA-F35A-4BA0-B8A8-06DF54B33133}" type="presParOf" srcId="{CE43BD99-EE55-4824-A668-A7E3D59C234F}" destId="{9B1C1693-7639-42AB-9F29-0C59220F446E}" srcOrd="1" destOrd="0" presId="urn:microsoft.com/office/officeart/2008/layout/LinedList"/>
    <dgm:cxn modelId="{6AE090BC-8DDB-4FA5-963D-A3678C1FCB3E}" type="presParOf" srcId="{9B1C1693-7639-42AB-9F29-0C59220F446E}" destId="{CEE1F320-4EC5-4FAD-B740-C3510EC29953}" srcOrd="0" destOrd="0" presId="urn:microsoft.com/office/officeart/2008/layout/LinedList"/>
    <dgm:cxn modelId="{054C1F9B-EFB0-42F1-8722-BB28EA4FA5EF}" type="presParOf" srcId="{9B1C1693-7639-42AB-9F29-0C59220F446E}" destId="{3386A250-999F-4A78-8EC0-98BC062DDD10}" srcOrd="1" destOrd="0" presId="urn:microsoft.com/office/officeart/2008/layout/LinedList"/>
    <dgm:cxn modelId="{BEC552E4-68DC-4BE5-8032-563CDC3BD9D6}" type="presParOf" srcId="{CE43BD99-EE55-4824-A668-A7E3D59C234F}" destId="{C1A92F19-3A6B-49C5-82D3-23744F46D8F6}" srcOrd="2" destOrd="0" presId="urn:microsoft.com/office/officeart/2008/layout/LinedList"/>
    <dgm:cxn modelId="{3F42E2A9-A44C-441E-8F7F-94148B4C9714}" type="presParOf" srcId="{CE43BD99-EE55-4824-A668-A7E3D59C234F}" destId="{F4F2426E-4884-45FC-8B71-35D76E78D23C}" srcOrd="3" destOrd="0" presId="urn:microsoft.com/office/officeart/2008/layout/LinedList"/>
    <dgm:cxn modelId="{83A9EF7F-EBD7-4B68-9025-60CD9C94D072}" type="presParOf" srcId="{F4F2426E-4884-45FC-8B71-35D76E78D23C}" destId="{831264DB-8788-4EC4-9971-2794891EAF9C}" srcOrd="0" destOrd="0" presId="urn:microsoft.com/office/officeart/2008/layout/LinedList"/>
    <dgm:cxn modelId="{758CE7A6-714C-463C-B17D-D74EA551B6B9}" type="presParOf" srcId="{F4F2426E-4884-45FC-8B71-35D76E78D23C}" destId="{79F76ECA-A0C9-4813-9E32-FA2D468751DD}"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EFE6F99-EED1-432D-8489-8E0CE9A2A6CA}" type="doc">
      <dgm:prSet loTypeId="urn:microsoft.com/office/officeart/2005/8/layout/vList2" loCatId="list" qsTypeId="urn:microsoft.com/office/officeart/2005/8/quickstyle/simple1" qsCatId="simple" csTypeId="urn:microsoft.com/office/officeart/2005/8/colors/accent5_2" csCatId="accent5" phldr="1"/>
      <dgm:spPr/>
      <dgm:t>
        <a:bodyPr/>
        <a:lstStyle/>
        <a:p>
          <a:endParaRPr lang="en-US"/>
        </a:p>
      </dgm:t>
    </dgm:pt>
    <dgm:pt modelId="{7D6662E1-570D-43BF-9221-8F1B7F81D6F2}">
      <dgm:prSet/>
      <dgm:spPr/>
      <dgm:t>
        <a:bodyPr/>
        <a:lstStyle/>
        <a:p>
          <a:r>
            <a:rPr lang="en-GB" b="0" i="0"/>
            <a:t>Brief exploration of the context (historical and contemporary)</a:t>
          </a:r>
          <a:endParaRPr lang="en-US"/>
        </a:p>
      </dgm:t>
    </dgm:pt>
    <dgm:pt modelId="{8F5ADFC0-782B-45AD-A7A6-80514F4F2943}" type="parTrans" cxnId="{37A4D83A-B138-44C7-99D6-61BB97A2D0DD}">
      <dgm:prSet/>
      <dgm:spPr/>
      <dgm:t>
        <a:bodyPr/>
        <a:lstStyle/>
        <a:p>
          <a:endParaRPr lang="en-US"/>
        </a:p>
      </dgm:t>
    </dgm:pt>
    <dgm:pt modelId="{0E7DEE44-99E5-4564-BD45-737853DC1328}" type="sibTrans" cxnId="{37A4D83A-B138-44C7-99D6-61BB97A2D0DD}">
      <dgm:prSet/>
      <dgm:spPr/>
      <dgm:t>
        <a:bodyPr/>
        <a:lstStyle/>
        <a:p>
          <a:endParaRPr lang="en-US"/>
        </a:p>
      </dgm:t>
    </dgm:pt>
    <dgm:pt modelId="{CF4B3708-DDB3-4155-B3DC-2C785997B3CB}">
      <dgm:prSet/>
      <dgm:spPr/>
      <dgm:t>
        <a:bodyPr/>
        <a:lstStyle/>
        <a:p>
          <a:r>
            <a:rPr lang="en-GB" b="0" i="0"/>
            <a:t>Theoretical Underpinnings: </a:t>
          </a:r>
          <a:endParaRPr lang="en-US"/>
        </a:p>
      </dgm:t>
    </dgm:pt>
    <dgm:pt modelId="{E05B84D2-8F29-4DF9-84CB-CE7AB6F921F8}" type="parTrans" cxnId="{E29B593A-798C-4D33-A92E-19A45B53B22E}">
      <dgm:prSet/>
      <dgm:spPr/>
      <dgm:t>
        <a:bodyPr/>
        <a:lstStyle/>
        <a:p>
          <a:endParaRPr lang="en-US"/>
        </a:p>
      </dgm:t>
    </dgm:pt>
    <dgm:pt modelId="{C196547E-CEFC-48A6-9E43-143F174D7825}" type="sibTrans" cxnId="{E29B593A-798C-4D33-A92E-19A45B53B22E}">
      <dgm:prSet/>
      <dgm:spPr/>
      <dgm:t>
        <a:bodyPr/>
        <a:lstStyle/>
        <a:p>
          <a:endParaRPr lang="en-US"/>
        </a:p>
      </dgm:t>
    </dgm:pt>
    <dgm:pt modelId="{E8AFB8EF-DD66-4A7E-8F63-2EAD2FF4B4FB}">
      <dgm:prSet/>
      <dgm:spPr/>
      <dgm:t>
        <a:bodyPr/>
        <a:lstStyle/>
        <a:p>
          <a:r>
            <a:rPr lang="en-GB" dirty="0"/>
            <a:t>What is trauma?</a:t>
          </a:r>
          <a:endParaRPr lang="en-US" dirty="0"/>
        </a:p>
      </dgm:t>
    </dgm:pt>
    <dgm:pt modelId="{58B1805C-EA20-4ED1-B58D-08E42DA4CE83}" type="parTrans" cxnId="{DCA62979-E8B5-4137-98E2-4655D09A1FD4}">
      <dgm:prSet/>
      <dgm:spPr/>
      <dgm:t>
        <a:bodyPr/>
        <a:lstStyle/>
        <a:p>
          <a:endParaRPr lang="en-US"/>
        </a:p>
      </dgm:t>
    </dgm:pt>
    <dgm:pt modelId="{B069716E-2B77-430B-B46D-16356CBC4974}" type="sibTrans" cxnId="{DCA62979-E8B5-4137-98E2-4655D09A1FD4}">
      <dgm:prSet/>
      <dgm:spPr/>
      <dgm:t>
        <a:bodyPr/>
        <a:lstStyle/>
        <a:p>
          <a:endParaRPr lang="en-US"/>
        </a:p>
      </dgm:t>
    </dgm:pt>
    <dgm:pt modelId="{9D92F4EE-B85C-4236-8029-A6B096F0EEA9}">
      <dgm:prSet/>
      <dgm:spPr/>
      <dgm:t>
        <a:bodyPr/>
        <a:lstStyle/>
        <a:p>
          <a:r>
            <a:rPr lang="en-GB" dirty="0"/>
            <a:t>How does trauma impact the young adult’s engagement in Further Education?</a:t>
          </a:r>
          <a:endParaRPr lang="en-US" dirty="0"/>
        </a:p>
      </dgm:t>
    </dgm:pt>
    <dgm:pt modelId="{0E7835E2-79E4-4F7E-8C11-746128FBC843}" type="parTrans" cxnId="{54BBEA05-7C40-4E09-8492-FE4CD5D62913}">
      <dgm:prSet/>
      <dgm:spPr/>
      <dgm:t>
        <a:bodyPr/>
        <a:lstStyle/>
        <a:p>
          <a:endParaRPr lang="en-US"/>
        </a:p>
      </dgm:t>
    </dgm:pt>
    <dgm:pt modelId="{89104D1E-3EF7-4F67-AF27-FEF18D80FD46}" type="sibTrans" cxnId="{54BBEA05-7C40-4E09-8492-FE4CD5D62913}">
      <dgm:prSet/>
      <dgm:spPr/>
      <dgm:t>
        <a:bodyPr/>
        <a:lstStyle/>
        <a:p>
          <a:endParaRPr lang="en-US"/>
        </a:p>
      </dgm:t>
    </dgm:pt>
    <dgm:pt modelId="{8EFF7DFD-FEF8-421A-A796-C2CA28A51EC2}">
      <dgm:prSet/>
      <dgm:spPr/>
      <dgm:t>
        <a:bodyPr/>
        <a:lstStyle/>
        <a:p>
          <a:r>
            <a:rPr lang="en-GB" b="0"/>
            <a:t>What is trauma-informed practice, and how might this support the learner in Further Education?</a:t>
          </a:r>
          <a:endParaRPr lang="en-US"/>
        </a:p>
      </dgm:t>
    </dgm:pt>
    <dgm:pt modelId="{9D04B111-52EF-49DD-8B72-A87944D14F96}" type="parTrans" cxnId="{1068AACF-6EA3-44D9-B009-0EE62D75ED98}">
      <dgm:prSet/>
      <dgm:spPr/>
      <dgm:t>
        <a:bodyPr/>
        <a:lstStyle/>
        <a:p>
          <a:endParaRPr lang="en-US"/>
        </a:p>
      </dgm:t>
    </dgm:pt>
    <dgm:pt modelId="{47E8F137-F754-4B07-871A-EC31FCD93588}" type="sibTrans" cxnId="{1068AACF-6EA3-44D9-B009-0EE62D75ED98}">
      <dgm:prSet/>
      <dgm:spPr/>
      <dgm:t>
        <a:bodyPr/>
        <a:lstStyle/>
        <a:p>
          <a:endParaRPr lang="en-US"/>
        </a:p>
      </dgm:t>
    </dgm:pt>
    <dgm:pt modelId="{CDE33A04-ADAC-40D3-97B6-FB6203805859}">
      <dgm:prSet/>
      <dgm:spPr/>
      <dgm:t>
        <a:bodyPr/>
        <a:lstStyle/>
        <a:p>
          <a:r>
            <a:rPr lang="en-GB" dirty="0"/>
            <a:t>How does trauma impact the young adult’s mental health</a:t>
          </a:r>
          <a:endParaRPr lang="en-US" dirty="0"/>
        </a:p>
      </dgm:t>
    </dgm:pt>
    <dgm:pt modelId="{8DC82ECC-B9CC-403E-901A-0755E5A0C3DE}" type="parTrans" cxnId="{E4D71CA6-AF30-4D2D-B13A-C3F643E40F0B}">
      <dgm:prSet/>
      <dgm:spPr/>
      <dgm:t>
        <a:bodyPr/>
        <a:lstStyle/>
        <a:p>
          <a:endParaRPr lang="en-GB"/>
        </a:p>
      </dgm:t>
    </dgm:pt>
    <dgm:pt modelId="{8C5A1E21-EF93-41FA-8943-AFED8EF647FD}" type="sibTrans" cxnId="{E4D71CA6-AF30-4D2D-B13A-C3F643E40F0B}">
      <dgm:prSet/>
      <dgm:spPr/>
      <dgm:t>
        <a:bodyPr/>
        <a:lstStyle/>
        <a:p>
          <a:endParaRPr lang="en-GB"/>
        </a:p>
      </dgm:t>
    </dgm:pt>
    <dgm:pt modelId="{AA221D9C-8B16-4317-98F2-098874565469}" type="pres">
      <dgm:prSet presAssocID="{3EFE6F99-EED1-432D-8489-8E0CE9A2A6CA}" presName="linear" presStyleCnt="0">
        <dgm:presLayoutVars>
          <dgm:animLvl val="lvl"/>
          <dgm:resizeHandles val="exact"/>
        </dgm:presLayoutVars>
      </dgm:prSet>
      <dgm:spPr/>
    </dgm:pt>
    <dgm:pt modelId="{E4E4DEB1-C960-4B5D-AA1D-72CA56F20222}" type="pres">
      <dgm:prSet presAssocID="{7D6662E1-570D-43BF-9221-8F1B7F81D6F2}" presName="parentText" presStyleLbl="node1" presStyleIdx="0" presStyleCnt="2">
        <dgm:presLayoutVars>
          <dgm:chMax val="0"/>
          <dgm:bulletEnabled val="1"/>
        </dgm:presLayoutVars>
      </dgm:prSet>
      <dgm:spPr/>
    </dgm:pt>
    <dgm:pt modelId="{7FB4CDD4-971E-4258-8BB1-858DDDA0128C}" type="pres">
      <dgm:prSet presAssocID="{0E7DEE44-99E5-4564-BD45-737853DC1328}" presName="spacer" presStyleCnt="0"/>
      <dgm:spPr/>
    </dgm:pt>
    <dgm:pt modelId="{60FE9F36-AEE5-4195-9166-044FE4C40BCE}" type="pres">
      <dgm:prSet presAssocID="{CF4B3708-DDB3-4155-B3DC-2C785997B3CB}" presName="parentText" presStyleLbl="node1" presStyleIdx="1" presStyleCnt="2">
        <dgm:presLayoutVars>
          <dgm:chMax val="0"/>
          <dgm:bulletEnabled val="1"/>
        </dgm:presLayoutVars>
      </dgm:prSet>
      <dgm:spPr/>
    </dgm:pt>
    <dgm:pt modelId="{C7310486-778E-4F62-A7CD-36BF1806D84B}" type="pres">
      <dgm:prSet presAssocID="{CF4B3708-DDB3-4155-B3DC-2C785997B3CB}" presName="childText" presStyleLbl="revTx" presStyleIdx="0" presStyleCnt="1">
        <dgm:presLayoutVars>
          <dgm:bulletEnabled val="1"/>
        </dgm:presLayoutVars>
      </dgm:prSet>
      <dgm:spPr/>
    </dgm:pt>
  </dgm:ptLst>
  <dgm:cxnLst>
    <dgm:cxn modelId="{35214100-B2C1-4184-B8D1-5B64978D871E}" type="presOf" srcId="{CF4B3708-DDB3-4155-B3DC-2C785997B3CB}" destId="{60FE9F36-AEE5-4195-9166-044FE4C40BCE}" srcOrd="0" destOrd="0" presId="urn:microsoft.com/office/officeart/2005/8/layout/vList2"/>
    <dgm:cxn modelId="{54BBEA05-7C40-4E09-8492-FE4CD5D62913}" srcId="{CF4B3708-DDB3-4155-B3DC-2C785997B3CB}" destId="{9D92F4EE-B85C-4236-8029-A6B096F0EEA9}" srcOrd="2" destOrd="0" parTransId="{0E7835E2-79E4-4F7E-8C11-746128FBC843}" sibTransId="{89104D1E-3EF7-4F67-AF27-FEF18D80FD46}"/>
    <dgm:cxn modelId="{CBA14C19-062C-4E97-B805-DF3EA711568C}" type="presOf" srcId="{9D92F4EE-B85C-4236-8029-A6B096F0EEA9}" destId="{C7310486-778E-4F62-A7CD-36BF1806D84B}" srcOrd="0" destOrd="2" presId="urn:microsoft.com/office/officeart/2005/8/layout/vList2"/>
    <dgm:cxn modelId="{C3A5A727-E048-4D27-BBC9-CD5A6473EAB1}" type="presOf" srcId="{7D6662E1-570D-43BF-9221-8F1B7F81D6F2}" destId="{E4E4DEB1-C960-4B5D-AA1D-72CA56F20222}" srcOrd="0" destOrd="0" presId="urn:microsoft.com/office/officeart/2005/8/layout/vList2"/>
    <dgm:cxn modelId="{E29B593A-798C-4D33-A92E-19A45B53B22E}" srcId="{3EFE6F99-EED1-432D-8489-8E0CE9A2A6CA}" destId="{CF4B3708-DDB3-4155-B3DC-2C785997B3CB}" srcOrd="1" destOrd="0" parTransId="{E05B84D2-8F29-4DF9-84CB-CE7AB6F921F8}" sibTransId="{C196547E-CEFC-48A6-9E43-143F174D7825}"/>
    <dgm:cxn modelId="{37A4D83A-B138-44C7-99D6-61BB97A2D0DD}" srcId="{3EFE6F99-EED1-432D-8489-8E0CE9A2A6CA}" destId="{7D6662E1-570D-43BF-9221-8F1B7F81D6F2}" srcOrd="0" destOrd="0" parTransId="{8F5ADFC0-782B-45AD-A7A6-80514F4F2943}" sibTransId="{0E7DEE44-99E5-4564-BD45-737853DC1328}"/>
    <dgm:cxn modelId="{9B099640-92A5-4C3F-B3A1-42F2748620CA}" type="presOf" srcId="{E8AFB8EF-DD66-4A7E-8F63-2EAD2FF4B4FB}" destId="{C7310486-778E-4F62-A7CD-36BF1806D84B}" srcOrd="0" destOrd="0" presId="urn:microsoft.com/office/officeart/2005/8/layout/vList2"/>
    <dgm:cxn modelId="{19BEF644-8C8E-4E2A-95AD-CC4590A6BBB6}" type="presOf" srcId="{8EFF7DFD-FEF8-421A-A796-C2CA28A51EC2}" destId="{C7310486-778E-4F62-A7CD-36BF1806D84B}" srcOrd="0" destOrd="3" presId="urn:microsoft.com/office/officeart/2005/8/layout/vList2"/>
    <dgm:cxn modelId="{DCA62979-E8B5-4137-98E2-4655D09A1FD4}" srcId="{CF4B3708-DDB3-4155-B3DC-2C785997B3CB}" destId="{E8AFB8EF-DD66-4A7E-8F63-2EAD2FF4B4FB}" srcOrd="0" destOrd="0" parTransId="{58B1805C-EA20-4ED1-B58D-08E42DA4CE83}" sibTransId="{B069716E-2B77-430B-B46D-16356CBC4974}"/>
    <dgm:cxn modelId="{E4D71CA6-AF30-4D2D-B13A-C3F643E40F0B}" srcId="{CF4B3708-DDB3-4155-B3DC-2C785997B3CB}" destId="{CDE33A04-ADAC-40D3-97B6-FB6203805859}" srcOrd="1" destOrd="0" parTransId="{8DC82ECC-B9CC-403E-901A-0755E5A0C3DE}" sibTransId="{8C5A1E21-EF93-41FA-8943-AFED8EF647FD}"/>
    <dgm:cxn modelId="{4ECF66C3-F5DD-4B36-8FCD-F2D9472B7894}" type="presOf" srcId="{3EFE6F99-EED1-432D-8489-8E0CE9A2A6CA}" destId="{AA221D9C-8B16-4317-98F2-098874565469}" srcOrd="0" destOrd="0" presId="urn:microsoft.com/office/officeart/2005/8/layout/vList2"/>
    <dgm:cxn modelId="{1068AACF-6EA3-44D9-B009-0EE62D75ED98}" srcId="{CF4B3708-DDB3-4155-B3DC-2C785997B3CB}" destId="{8EFF7DFD-FEF8-421A-A796-C2CA28A51EC2}" srcOrd="3" destOrd="0" parTransId="{9D04B111-52EF-49DD-8B72-A87944D14F96}" sibTransId="{47E8F137-F754-4B07-871A-EC31FCD93588}"/>
    <dgm:cxn modelId="{6807C7FB-072E-4B65-A9FB-B2F88CA7989E}" type="presOf" srcId="{CDE33A04-ADAC-40D3-97B6-FB6203805859}" destId="{C7310486-778E-4F62-A7CD-36BF1806D84B}" srcOrd="0" destOrd="1" presId="urn:microsoft.com/office/officeart/2005/8/layout/vList2"/>
    <dgm:cxn modelId="{2F909C69-0FD4-409E-9104-90175C24F104}" type="presParOf" srcId="{AA221D9C-8B16-4317-98F2-098874565469}" destId="{E4E4DEB1-C960-4B5D-AA1D-72CA56F20222}" srcOrd="0" destOrd="0" presId="urn:microsoft.com/office/officeart/2005/8/layout/vList2"/>
    <dgm:cxn modelId="{1A54EA3B-EB87-4CE3-A3C2-CC4DEC0ECD0B}" type="presParOf" srcId="{AA221D9C-8B16-4317-98F2-098874565469}" destId="{7FB4CDD4-971E-4258-8BB1-858DDDA0128C}" srcOrd="1" destOrd="0" presId="urn:microsoft.com/office/officeart/2005/8/layout/vList2"/>
    <dgm:cxn modelId="{3A38F571-EC1A-46F4-8C76-516D5A057F4D}" type="presParOf" srcId="{AA221D9C-8B16-4317-98F2-098874565469}" destId="{60FE9F36-AEE5-4195-9166-044FE4C40BCE}" srcOrd="2" destOrd="0" presId="urn:microsoft.com/office/officeart/2005/8/layout/vList2"/>
    <dgm:cxn modelId="{E920C09D-B0BB-4FF0-AA8E-AB96E7825001}" type="presParOf" srcId="{AA221D9C-8B16-4317-98F2-098874565469}" destId="{C7310486-778E-4F62-A7CD-36BF1806D84B}"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0165919-71CE-421C-8274-AFEC7A8F69B2}"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B06DC6BF-3079-404A-96A3-E203927D243D}">
      <dgm:prSet/>
      <dgm:spPr/>
      <dgm:t>
        <a:bodyPr/>
        <a:lstStyle/>
        <a:p>
          <a:r>
            <a:rPr lang="en-GB"/>
            <a:t>A critical examination of the social and political discourse surrounding a trauma-informed approach within FE.</a:t>
          </a:r>
          <a:endParaRPr lang="en-US"/>
        </a:p>
      </dgm:t>
    </dgm:pt>
    <dgm:pt modelId="{CA790808-3757-4875-9461-58B751F5E808}" type="parTrans" cxnId="{E08D6F2E-4171-43BF-A040-771A6CDBEE13}">
      <dgm:prSet/>
      <dgm:spPr/>
      <dgm:t>
        <a:bodyPr/>
        <a:lstStyle/>
        <a:p>
          <a:endParaRPr lang="en-US"/>
        </a:p>
      </dgm:t>
    </dgm:pt>
    <dgm:pt modelId="{F3CFC77E-4918-4017-A2A1-7854E3F33994}" type="sibTrans" cxnId="{E08D6F2E-4171-43BF-A040-771A6CDBEE13}">
      <dgm:prSet/>
      <dgm:spPr/>
      <dgm:t>
        <a:bodyPr/>
        <a:lstStyle/>
        <a:p>
          <a:endParaRPr lang="en-US"/>
        </a:p>
      </dgm:t>
    </dgm:pt>
    <dgm:pt modelId="{26253E3A-A8DE-4B51-B703-F37C3B0987BF}">
      <dgm:prSet/>
      <dgm:spPr/>
      <dgm:t>
        <a:bodyPr/>
        <a:lstStyle/>
        <a:p>
          <a:r>
            <a:rPr lang="en-GB" dirty="0"/>
            <a:t>An identification of the components of a Trauma-informed approach, particularly at FE level and application to practice.</a:t>
          </a:r>
          <a:endParaRPr lang="en-US" dirty="0"/>
        </a:p>
      </dgm:t>
    </dgm:pt>
    <dgm:pt modelId="{933CF3D8-356D-4BA2-B885-74541A3C9306}" type="parTrans" cxnId="{D5CEC4D2-E1F8-4008-BED1-420E34CC8966}">
      <dgm:prSet/>
      <dgm:spPr/>
      <dgm:t>
        <a:bodyPr/>
        <a:lstStyle/>
        <a:p>
          <a:endParaRPr lang="en-US"/>
        </a:p>
      </dgm:t>
    </dgm:pt>
    <dgm:pt modelId="{CAA6A2F5-537D-4B2C-9D99-043114806B76}" type="sibTrans" cxnId="{D5CEC4D2-E1F8-4008-BED1-420E34CC8966}">
      <dgm:prSet/>
      <dgm:spPr/>
      <dgm:t>
        <a:bodyPr/>
        <a:lstStyle/>
        <a:p>
          <a:endParaRPr lang="en-US"/>
        </a:p>
      </dgm:t>
    </dgm:pt>
    <dgm:pt modelId="{508EE2DB-9BEC-4623-B4D4-8B3A9362C04A}">
      <dgm:prSet/>
      <dgm:spPr/>
      <dgm:t>
        <a:bodyPr/>
        <a:lstStyle/>
        <a:p>
          <a:r>
            <a:rPr lang="en-GB"/>
            <a:t>Gaps within the research of Trauma-Informed Practice within Further Education.</a:t>
          </a:r>
          <a:endParaRPr lang="en-US"/>
        </a:p>
      </dgm:t>
    </dgm:pt>
    <dgm:pt modelId="{D3AF588C-0479-4ABD-B908-1C1D45DD52E0}" type="parTrans" cxnId="{340C8B54-4357-473B-BC16-2C7FFF79A375}">
      <dgm:prSet/>
      <dgm:spPr/>
      <dgm:t>
        <a:bodyPr/>
        <a:lstStyle/>
        <a:p>
          <a:endParaRPr lang="en-US"/>
        </a:p>
      </dgm:t>
    </dgm:pt>
    <dgm:pt modelId="{D2454BAD-1136-4BA5-AA36-758C0B68C510}" type="sibTrans" cxnId="{340C8B54-4357-473B-BC16-2C7FFF79A375}">
      <dgm:prSet/>
      <dgm:spPr/>
      <dgm:t>
        <a:bodyPr/>
        <a:lstStyle/>
        <a:p>
          <a:endParaRPr lang="en-US"/>
        </a:p>
      </dgm:t>
    </dgm:pt>
    <dgm:pt modelId="{A8342C2C-66D0-467E-B25A-27E16FA9DA62}" type="pres">
      <dgm:prSet presAssocID="{20165919-71CE-421C-8274-AFEC7A8F69B2}" presName="vert0" presStyleCnt="0">
        <dgm:presLayoutVars>
          <dgm:dir/>
          <dgm:animOne val="branch"/>
          <dgm:animLvl val="lvl"/>
        </dgm:presLayoutVars>
      </dgm:prSet>
      <dgm:spPr/>
    </dgm:pt>
    <dgm:pt modelId="{80252B88-8807-4359-A5B3-145A6C871AD9}" type="pres">
      <dgm:prSet presAssocID="{B06DC6BF-3079-404A-96A3-E203927D243D}" presName="thickLine" presStyleLbl="alignNode1" presStyleIdx="0" presStyleCnt="3"/>
      <dgm:spPr/>
    </dgm:pt>
    <dgm:pt modelId="{C1241A40-FD6A-437C-956B-66FC6902277A}" type="pres">
      <dgm:prSet presAssocID="{B06DC6BF-3079-404A-96A3-E203927D243D}" presName="horz1" presStyleCnt="0"/>
      <dgm:spPr/>
    </dgm:pt>
    <dgm:pt modelId="{B7D9B177-DB15-4919-9787-2076D2A929CA}" type="pres">
      <dgm:prSet presAssocID="{B06DC6BF-3079-404A-96A3-E203927D243D}" presName="tx1" presStyleLbl="revTx" presStyleIdx="0" presStyleCnt="3"/>
      <dgm:spPr/>
    </dgm:pt>
    <dgm:pt modelId="{7EAFA796-99DE-4B67-9E0C-8AE8CFD8965B}" type="pres">
      <dgm:prSet presAssocID="{B06DC6BF-3079-404A-96A3-E203927D243D}" presName="vert1" presStyleCnt="0"/>
      <dgm:spPr/>
    </dgm:pt>
    <dgm:pt modelId="{D8AFDDB2-34C8-45CD-BC06-B13DAC796FA6}" type="pres">
      <dgm:prSet presAssocID="{26253E3A-A8DE-4B51-B703-F37C3B0987BF}" presName="thickLine" presStyleLbl="alignNode1" presStyleIdx="1" presStyleCnt="3"/>
      <dgm:spPr/>
    </dgm:pt>
    <dgm:pt modelId="{78173BE8-EDDE-4C61-983C-E4DA688E93A7}" type="pres">
      <dgm:prSet presAssocID="{26253E3A-A8DE-4B51-B703-F37C3B0987BF}" presName="horz1" presStyleCnt="0"/>
      <dgm:spPr/>
    </dgm:pt>
    <dgm:pt modelId="{C81FED82-E74D-4DD6-BC20-60D5F1A76F0C}" type="pres">
      <dgm:prSet presAssocID="{26253E3A-A8DE-4B51-B703-F37C3B0987BF}" presName="tx1" presStyleLbl="revTx" presStyleIdx="1" presStyleCnt="3"/>
      <dgm:spPr/>
    </dgm:pt>
    <dgm:pt modelId="{5B65D746-C1E4-4D82-A024-E5183D69E0A0}" type="pres">
      <dgm:prSet presAssocID="{26253E3A-A8DE-4B51-B703-F37C3B0987BF}" presName="vert1" presStyleCnt="0"/>
      <dgm:spPr/>
    </dgm:pt>
    <dgm:pt modelId="{8774BA8F-754F-4626-94AF-ECB30CC1B542}" type="pres">
      <dgm:prSet presAssocID="{508EE2DB-9BEC-4623-B4D4-8B3A9362C04A}" presName="thickLine" presStyleLbl="alignNode1" presStyleIdx="2" presStyleCnt="3"/>
      <dgm:spPr/>
    </dgm:pt>
    <dgm:pt modelId="{C543913A-D250-4F47-A1A2-547C48DC0FFA}" type="pres">
      <dgm:prSet presAssocID="{508EE2DB-9BEC-4623-B4D4-8B3A9362C04A}" presName="horz1" presStyleCnt="0"/>
      <dgm:spPr/>
    </dgm:pt>
    <dgm:pt modelId="{EA3208E2-377F-427F-B522-67E82D02788F}" type="pres">
      <dgm:prSet presAssocID="{508EE2DB-9BEC-4623-B4D4-8B3A9362C04A}" presName="tx1" presStyleLbl="revTx" presStyleIdx="2" presStyleCnt="3"/>
      <dgm:spPr/>
    </dgm:pt>
    <dgm:pt modelId="{616A1FAF-C8E0-436D-8584-CC299648C224}" type="pres">
      <dgm:prSet presAssocID="{508EE2DB-9BEC-4623-B4D4-8B3A9362C04A}" presName="vert1" presStyleCnt="0"/>
      <dgm:spPr/>
    </dgm:pt>
  </dgm:ptLst>
  <dgm:cxnLst>
    <dgm:cxn modelId="{CCBC4A14-8EBD-4F8C-8F3F-1B10E9917889}" type="presOf" srcId="{508EE2DB-9BEC-4623-B4D4-8B3A9362C04A}" destId="{EA3208E2-377F-427F-B522-67E82D02788F}" srcOrd="0" destOrd="0" presId="urn:microsoft.com/office/officeart/2008/layout/LinedList"/>
    <dgm:cxn modelId="{82EC531D-32F8-40F0-B232-36B1EEE4768F}" type="presOf" srcId="{20165919-71CE-421C-8274-AFEC7A8F69B2}" destId="{A8342C2C-66D0-467E-B25A-27E16FA9DA62}" srcOrd="0" destOrd="0" presId="urn:microsoft.com/office/officeart/2008/layout/LinedList"/>
    <dgm:cxn modelId="{E08D6F2E-4171-43BF-A040-771A6CDBEE13}" srcId="{20165919-71CE-421C-8274-AFEC7A8F69B2}" destId="{B06DC6BF-3079-404A-96A3-E203927D243D}" srcOrd="0" destOrd="0" parTransId="{CA790808-3757-4875-9461-58B751F5E808}" sibTransId="{F3CFC77E-4918-4017-A2A1-7854E3F33994}"/>
    <dgm:cxn modelId="{E5FBC437-3DB4-43F4-B897-20D6DDA1DDB6}" type="presOf" srcId="{B06DC6BF-3079-404A-96A3-E203927D243D}" destId="{B7D9B177-DB15-4919-9787-2076D2A929CA}" srcOrd="0" destOrd="0" presId="urn:microsoft.com/office/officeart/2008/layout/LinedList"/>
    <dgm:cxn modelId="{340C8B54-4357-473B-BC16-2C7FFF79A375}" srcId="{20165919-71CE-421C-8274-AFEC7A8F69B2}" destId="{508EE2DB-9BEC-4623-B4D4-8B3A9362C04A}" srcOrd="2" destOrd="0" parTransId="{D3AF588C-0479-4ABD-B908-1C1D45DD52E0}" sibTransId="{D2454BAD-1136-4BA5-AA36-758C0B68C510}"/>
    <dgm:cxn modelId="{69EDDF7D-E271-4945-97C3-2043D04F5050}" type="presOf" srcId="{26253E3A-A8DE-4B51-B703-F37C3B0987BF}" destId="{C81FED82-E74D-4DD6-BC20-60D5F1A76F0C}" srcOrd="0" destOrd="0" presId="urn:microsoft.com/office/officeart/2008/layout/LinedList"/>
    <dgm:cxn modelId="{D5CEC4D2-E1F8-4008-BED1-420E34CC8966}" srcId="{20165919-71CE-421C-8274-AFEC7A8F69B2}" destId="{26253E3A-A8DE-4B51-B703-F37C3B0987BF}" srcOrd="1" destOrd="0" parTransId="{933CF3D8-356D-4BA2-B885-74541A3C9306}" sibTransId="{CAA6A2F5-537D-4B2C-9D99-043114806B76}"/>
    <dgm:cxn modelId="{3E4ABBA4-5046-423E-BF6A-5B3FA53ED2B4}" type="presParOf" srcId="{A8342C2C-66D0-467E-B25A-27E16FA9DA62}" destId="{80252B88-8807-4359-A5B3-145A6C871AD9}" srcOrd="0" destOrd="0" presId="urn:microsoft.com/office/officeart/2008/layout/LinedList"/>
    <dgm:cxn modelId="{801A471E-D6B4-4C76-A08E-D27A6CA8D02A}" type="presParOf" srcId="{A8342C2C-66D0-467E-B25A-27E16FA9DA62}" destId="{C1241A40-FD6A-437C-956B-66FC6902277A}" srcOrd="1" destOrd="0" presId="urn:microsoft.com/office/officeart/2008/layout/LinedList"/>
    <dgm:cxn modelId="{57F1D189-CAD6-4518-AAC1-7EA9DA5C5109}" type="presParOf" srcId="{C1241A40-FD6A-437C-956B-66FC6902277A}" destId="{B7D9B177-DB15-4919-9787-2076D2A929CA}" srcOrd="0" destOrd="0" presId="urn:microsoft.com/office/officeart/2008/layout/LinedList"/>
    <dgm:cxn modelId="{69C0B30C-0032-4A80-823A-A9842944EE7C}" type="presParOf" srcId="{C1241A40-FD6A-437C-956B-66FC6902277A}" destId="{7EAFA796-99DE-4B67-9E0C-8AE8CFD8965B}" srcOrd="1" destOrd="0" presId="urn:microsoft.com/office/officeart/2008/layout/LinedList"/>
    <dgm:cxn modelId="{2CC5D64A-C423-4DFC-AA02-2E6475B28F44}" type="presParOf" srcId="{A8342C2C-66D0-467E-B25A-27E16FA9DA62}" destId="{D8AFDDB2-34C8-45CD-BC06-B13DAC796FA6}" srcOrd="2" destOrd="0" presId="urn:microsoft.com/office/officeart/2008/layout/LinedList"/>
    <dgm:cxn modelId="{7927CC92-A225-4C55-8CCF-E47A8E135401}" type="presParOf" srcId="{A8342C2C-66D0-467E-B25A-27E16FA9DA62}" destId="{78173BE8-EDDE-4C61-983C-E4DA688E93A7}" srcOrd="3" destOrd="0" presId="urn:microsoft.com/office/officeart/2008/layout/LinedList"/>
    <dgm:cxn modelId="{356DD7F3-169B-4F98-86C2-28E2E2A9876B}" type="presParOf" srcId="{78173BE8-EDDE-4C61-983C-E4DA688E93A7}" destId="{C81FED82-E74D-4DD6-BC20-60D5F1A76F0C}" srcOrd="0" destOrd="0" presId="urn:microsoft.com/office/officeart/2008/layout/LinedList"/>
    <dgm:cxn modelId="{45108B17-9745-4FE6-85BD-CAA2F1DF97D0}" type="presParOf" srcId="{78173BE8-EDDE-4C61-983C-E4DA688E93A7}" destId="{5B65D746-C1E4-4D82-A024-E5183D69E0A0}" srcOrd="1" destOrd="0" presId="urn:microsoft.com/office/officeart/2008/layout/LinedList"/>
    <dgm:cxn modelId="{518C7403-6E2D-4674-BA35-96F465989C52}" type="presParOf" srcId="{A8342C2C-66D0-467E-B25A-27E16FA9DA62}" destId="{8774BA8F-754F-4626-94AF-ECB30CC1B542}" srcOrd="4" destOrd="0" presId="urn:microsoft.com/office/officeart/2008/layout/LinedList"/>
    <dgm:cxn modelId="{647E45D5-A713-480D-976B-7FD17D98670B}" type="presParOf" srcId="{A8342C2C-66D0-467E-B25A-27E16FA9DA62}" destId="{C543913A-D250-4F47-A1A2-547C48DC0FFA}" srcOrd="5" destOrd="0" presId="urn:microsoft.com/office/officeart/2008/layout/LinedList"/>
    <dgm:cxn modelId="{4E235B13-7EE5-4141-A5A0-0E2AA14AFD39}" type="presParOf" srcId="{C543913A-D250-4F47-A1A2-547C48DC0FFA}" destId="{EA3208E2-377F-427F-B522-67E82D02788F}" srcOrd="0" destOrd="0" presId="urn:microsoft.com/office/officeart/2008/layout/LinedList"/>
    <dgm:cxn modelId="{D623D211-C574-4653-BF62-44FA915B0FBE}" type="presParOf" srcId="{C543913A-D250-4F47-A1A2-547C48DC0FFA}" destId="{616A1FAF-C8E0-436D-8584-CC299648C224}"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DB5F1D9-AC86-4E4C-A927-64DAE253D9DB}"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158B9C4E-AF4A-430D-92AD-01D844C722E7}">
      <dgm:prSet/>
      <dgm:spPr/>
      <dgm:t>
        <a:bodyPr/>
        <a:lstStyle/>
        <a:p>
          <a:pPr>
            <a:defRPr b="1"/>
          </a:pPr>
          <a:r>
            <a:rPr lang="en-GB"/>
            <a:t>Key words: </a:t>
          </a:r>
          <a:endParaRPr lang="en-US"/>
        </a:p>
      </dgm:t>
    </dgm:pt>
    <dgm:pt modelId="{7045C9E5-EAF8-44B9-A4E2-23A344CCB1D7}" type="parTrans" cxnId="{63341B8C-DC55-44E5-A51B-917A79F0D96A}">
      <dgm:prSet/>
      <dgm:spPr/>
      <dgm:t>
        <a:bodyPr/>
        <a:lstStyle/>
        <a:p>
          <a:endParaRPr lang="en-US"/>
        </a:p>
      </dgm:t>
    </dgm:pt>
    <dgm:pt modelId="{2488194F-D0DF-4F20-87B5-162E00A93B5D}" type="sibTrans" cxnId="{63341B8C-DC55-44E5-A51B-917A79F0D96A}">
      <dgm:prSet/>
      <dgm:spPr/>
      <dgm:t>
        <a:bodyPr/>
        <a:lstStyle/>
        <a:p>
          <a:endParaRPr lang="en-US"/>
        </a:p>
      </dgm:t>
    </dgm:pt>
    <dgm:pt modelId="{3D6A9680-FEC4-490F-9C66-AC39FFB443C9}">
      <dgm:prSet/>
      <dgm:spPr/>
      <dgm:t>
        <a:bodyPr/>
        <a:lstStyle/>
        <a:p>
          <a:r>
            <a:rPr lang="en-GB"/>
            <a:t>Trauma; Trauma-informed; Further Education; Vocational Education; Adolescents; Young People</a:t>
          </a:r>
          <a:endParaRPr lang="en-US"/>
        </a:p>
      </dgm:t>
    </dgm:pt>
    <dgm:pt modelId="{3A6D0BD5-C8E3-4577-BAE6-56330A47A848}" type="parTrans" cxnId="{195FDC75-C6A0-4CF6-9146-5E8BFD6F188E}">
      <dgm:prSet/>
      <dgm:spPr/>
      <dgm:t>
        <a:bodyPr/>
        <a:lstStyle/>
        <a:p>
          <a:endParaRPr lang="en-US"/>
        </a:p>
      </dgm:t>
    </dgm:pt>
    <dgm:pt modelId="{02C24CE8-666B-4953-9571-3B600D4A870F}" type="sibTrans" cxnId="{195FDC75-C6A0-4CF6-9146-5E8BFD6F188E}">
      <dgm:prSet/>
      <dgm:spPr/>
      <dgm:t>
        <a:bodyPr/>
        <a:lstStyle/>
        <a:p>
          <a:endParaRPr lang="en-US"/>
        </a:p>
      </dgm:t>
    </dgm:pt>
    <dgm:pt modelId="{D64D5C6F-596E-4866-A878-71F108D01589}">
      <dgm:prSet/>
      <dgm:spPr/>
      <dgm:t>
        <a:bodyPr/>
        <a:lstStyle/>
        <a:p>
          <a:pPr>
            <a:defRPr b="1"/>
          </a:pPr>
          <a:r>
            <a:rPr lang="en-GB"/>
            <a:t>Date range:</a:t>
          </a:r>
          <a:endParaRPr lang="en-US"/>
        </a:p>
      </dgm:t>
    </dgm:pt>
    <dgm:pt modelId="{FA1CF37F-CC27-4B7C-985B-27DD0FFD2DA8}" type="parTrans" cxnId="{3F19C5E2-BDC9-4698-BDD8-2E43A1842D0E}">
      <dgm:prSet/>
      <dgm:spPr/>
      <dgm:t>
        <a:bodyPr/>
        <a:lstStyle/>
        <a:p>
          <a:endParaRPr lang="en-US"/>
        </a:p>
      </dgm:t>
    </dgm:pt>
    <dgm:pt modelId="{A457FB64-3359-48D9-9A6E-D32E39B38D18}" type="sibTrans" cxnId="{3F19C5E2-BDC9-4698-BDD8-2E43A1842D0E}">
      <dgm:prSet/>
      <dgm:spPr/>
      <dgm:t>
        <a:bodyPr/>
        <a:lstStyle/>
        <a:p>
          <a:endParaRPr lang="en-US"/>
        </a:p>
      </dgm:t>
    </dgm:pt>
    <dgm:pt modelId="{0232C47F-1435-4F8B-8C48-8C26530C6F79}">
      <dgm:prSet/>
      <dgm:spPr/>
      <dgm:t>
        <a:bodyPr/>
        <a:lstStyle/>
        <a:p>
          <a:r>
            <a:rPr lang="en-GB"/>
            <a:t>2018 to date (wherever possible).</a:t>
          </a:r>
          <a:endParaRPr lang="en-US"/>
        </a:p>
      </dgm:t>
    </dgm:pt>
    <dgm:pt modelId="{D2C77EC3-F188-456B-B883-D7982F0A6482}" type="parTrans" cxnId="{034046AA-40ED-41B7-A418-AAC164BD173D}">
      <dgm:prSet/>
      <dgm:spPr/>
      <dgm:t>
        <a:bodyPr/>
        <a:lstStyle/>
        <a:p>
          <a:endParaRPr lang="en-US"/>
        </a:p>
      </dgm:t>
    </dgm:pt>
    <dgm:pt modelId="{98DEC3CB-F609-4ADC-9B4E-208AC0D4F6F8}" type="sibTrans" cxnId="{034046AA-40ED-41B7-A418-AAC164BD173D}">
      <dgm:prSet/>
      <dgm:spPr/>
      <dgm:t>
        <a:bodyPr/>
        <a:lstStyle/>
        <a:p>
          <a:endParaRPr lang="en-US"/>
        </a:p>
      </dgm:t>
    </dgm:pt>
    <dgm:pt modelId="{F7ADBD31-DB54-4194-8FBC-B4C24B6406FF}">
      <dgm:prSet/>
      <dgm:spPr/>
      <dgm:t>
        <a:bodyPr/>
        <a:lstStyle/>
        <a:p>
          <a:pPr>
            <a:defRPr b="1"/>
          </a:pPr>
          <a:r>
            <a:rPr lang="en-GB"/>
            <a:t>Databases:</a:t>
          </a:r>
          <a:endParaRPr lang="en-US"/>
        </a:p>
      </dgm:t>
    </dgm:pt>
    <dgm:pt modelId="{79D9866F-BDD2-4A14-B85C-6D3C09B1C0B6}" type="parTrans" cxnId="{23E51FC2-1198-4CE7-9379-E6339FCD200D}">
      <dgm:prSet/>
      <dgm:spPr/>
      <dgm:t>
        <a:bodyPr/>
        <a:lstStyle/>
        <a:p>
          <a:endParaRPr lang="en-US"/>
        </a:p>
      </dgm:t>
    </dgm:pt>
    <dgm:pt modelId="{7DFACA20-FDAF-4A44-946E-62CA49E6F92D}" type="sibTrans" cxnId="{23E51FC2-1198-4CE7-9379-E6339FCD200D}">
      <dgm:prSet/>
      <dgm:spPr/>
      <dgm:t>
        <a:bodyPr/>
        <a:lstStyle/>
        <a:p>
          <a:endParaRPr lang="en-US"/>
        </a:p>
      </dgm:t>
    </dgm:pt>
    <dgm:pt modelId="{2E6066B1-3A75-4F2C-BD4E-5BEE11DC3816}">
      <dgm:prSet/>
      <dgm:spPr/>
      <dgm:t>
        <a:bodyPr/>
        <a:lstStyle/>
        <a:p>
          <a:r>
            <a:rPr lang="en-GB"/>
            <a:t>EBSCOhost- Academic Search Premier; Education source. </a:t>
          </a:r>
          <a:endParaRPr lang="en-US"/>
        </a:p>
      </dgm:t>
    </dgm:pt>
    <dgm:pt modelId="{89C08412-CBAC-4877-9D18-51720D7EDB0A}" type="parTrans" cxnId="{DB64A742-B322-408F-93A4-15B84C667EC4}">
      <dgm:prSet/>
      <dgm:spPr/>
      <dgm:t>
        <a:bodyPr/>
        <a:lstStyle/>
        <a:p>
          <a:endParaRPr lang="en-US"/>
        </a:p>
      </dgm:t>
    </dgm:pt>
    <dgm:pt modelId="{DA2F1AD6-A9A1-455C-9113-2CDC55ABAE18}" type="sibTrans" cxnId="{DB64A742-B322-408F-93A4-15B84C667EC4}">
      <dgm:prSet/>
      <dgm:spPr/>
      <dgm:t>
        <a:bodyPr/>
        <a:lstStyle/>
        <a:p>
          <a:endParaRPr lang="en-US"/>
        </a:p>
      </dgm:t>
    </dgm:pt>
    <dgm:pt modelId="{B4A8A01E-76D4-47C3-B825-B9881C3C9642}">
      <dgm:prSet/>
      <dgm:spPr/>
      <dgm:t>
        <a:bodyPr/>
        <a:lstStyle/>
        <a:p>
          <a:r>
            <a:rPr lang="en-GB"/>
            <a:t>ProQuest Central</a:t>
          </a:r>
          <a:endParaRPr lang="en-US"/>
        </a:p>
      </dgm:t>
    </dgm:pt>
    <dgm:pt modelId="{D7F5A57C-ED60-47DD-B4B5-71B8BA54CDCF}" type="parTrans" cxnId="{A6B04444-9D0B-4E50-9EAF-CDC627A0144B}">
      <dgm:prSet/>
      <dgm:spPr/>
      <dgm:t>
        <a:bodyPr/>
        <a:lstStyle/>
        <a:p>
          <a:endParaRPr lang="en-US"/>
        </a:p>
      </dgm:t>
    </dgm:pt>
    <dgm:pt modelId="{31CD6C30-E104-44FE-BA67-F051497EEF58}" type="sibTrans" cxnId="{A6B04444-9D0B-4E50-9EAF-CDC627A0144B}">
      <dgm:prSet/>
      <dgm:spPr/>
      <dgm:t>
        <a:bodyPr/>
        <a:lstStyle/>
        <a:p>
          <a:endParaRPr lang="en-US"/>
        </a:p>
      </dgm:t>
    </dgm:pt>
    <dgm:pt modelId="{240F6341-B993-440F-96FD-CE075BC24114}">
      <dgm:prSet/>
      <dgm:spPr/>
      <dgm:t>
        <a:bodyPr/>
        <a:lstStyle/>
        <a:p>
          <a:r>
            <a:rPr lang="en-GB"/>
            <a:t>PsychARTICLES (APA database)</a:t>
          </a:r>
          <a:endParaRPr lang="en-US"/>
        </a:p>
      </dgm:t>
    </dgm:pt>
    <dgm:pt modelId="{3A9B465F-42BD-48EB-9075-D4FD1501EF9E}" type="parTrans" cxnId="{3DEFB382-9C56-405A-B6ED-0268CA2EE97E}">
      <dgm:prSet/>
      <dgm:spPr/>
      <dgm:t>
        <a:bodyPr/>
        <a:lstStyle/>
        <a:p>
          <a:endParaRPr lang="en-US"/>
        </a:p>
      </dgm:t>
    </dgm:pt>
    <dgm:pt modelId="{F299BE2A-3665-4E52-B8E0-DEC949B5965B}" type="sibTrans" cxnId="{3DEFB382-9C56-405A-B6ED-0268CA2EE97E}">
      <dgm:prSet/>
      <dgm:spPr/>
      <dgm:t>
        <a:bodyPr/>
        <a:lstStyle/>
        <a:p>
          <a:endParaRPr lang="en-US"/>
        </a:p>
      </dgm:t>
    </dgm:pt>
    <dgm:pt modelId="{51203258-885A-460A-B622-3F39767B65B3}">
      <dgm:prSet/>
      <dgm:spPr/>
      <dgm:t>
        <a:bodyPr/>
        <a:lstStyle/>
        <a:p>
          <a:r>
            <a:rPr lang="en-GB" dirty="0"/>
            <a:t>Snowballing.</a:t>
          </a:r>
          <a:endParaRPr lang="en-US" dirty="0"/>
        </a:p>
      </dgm:t>
    </dgm:pt>
    <dgm:pt modelId="{1EBFEE1A-1456-4946-BCCC-9E00E5DA3116}" type="parTrans" cxnId="{1F22DC07-6219-4801-8A67-4E5453F60731}">
      <dgm:prSet/>
      <dgm:spPr/>
      <dgm:t>
        <a:bodyPr/>
        <a:lstStyle/>
        <a:p>
          <a:endParaRPr lang="en-US"/>
        </a:p>
      </dgm:t>
    </dgm:pt>
    <dgm:pt modelId="{7D142A2B-A84A-4D8E-B0AF-022E075CFAB0}" type="sibTrans" cxnId="{1F22DC07-6219-4801-8A67-4E5453F60731}">
      <dgm:prSet/>
      <dgm:spPr/>
      <dgm:t>
        <a:bodyPr/>
        <a:lstStyle/>
        <a:p>
          <a:endParaRPr lang="en-US"/>
        </a:p>
      </dgm:t>
    </dgm:pt>
    <dgm:pt modelId="{FEB56789-30B1-4F95-9C5C-78186E9B439F}">
      <dgm:prSet/>
      <dgm:spPr/>
      <dgm:t>
        <a:bodyPr/>
        <a:lstStyle/>
        <a:p>
          <a:endParaRPr lang="en-US" dirty="0"/>
        </a:p>
      </dgm:t>
    </dgm:pt>
    <dgm:pt modelId="{7DED73B0-C5AB-42EB-9005-7D28030D895C}" type="parTrans" cxnId="{F1C193AD-9972-4282-8873-12D16BF9BBAC}">
      <dgm:prSet/>
      <dgm:spPr/>
    </dgm:pt>
    <dgm:pt modelId="{256C182B-79EE-4EF5-99CD-EACF80854D71}" type="sibTrans" cxnId="{F1C193AD-9972-4282-8873-12D16BF9BBAC}">
      <dgm:prSet/>
      <dgm:spPr/>
    </dgm:pt>
    <dgm:pt modelId="{09009A00-6C64-448F-9732-1A7C11B84076}">
      <dgm:prSet/>
      <dgm:spPr/>
      <dgm:t>
        <a:bodyPr/>
        <a:lstStyle/>
        <a:p>
          <a:endParaRPr lang="en-US" dirty="0"/>
        </a:p>
      </dgm:t>
    </dgm:pt>
    <dgm:pt modelId="{2B26BFF9-E39A-4AAD-9C41-7C2A2EE72289}" type="parTrans" cxnId="{63BEA475-2275-467E-A863-757B07C7668B}">
      <dgm:prSet/>
      <dgm:spPr/>
    </dgm:pt>
    <dgm:pt modelId="{9F6D0EEE-0121-4197-9EDE-F07BB08438E3}" type="sibTrans" cxnId="{63BEA475-2275-467E-A863-757B07C7668B}">
      <dgm:prSet/>
      <dgm:spPr/>
    </dgm:pt>
    <dgm:pt modelId="{F6186B5C-7536-46BC-B89D-71A49B43E50E}" type="pres">
      <dgm:prSet presAssocID="{BDB5F1D9-AC86-4E4C-A927-64DAE253D9DB}" presName="linear" presStyleCnt="0">
        <dgm:presLayoutVars>
          <dgm:animLvl val="lvl"/>
          <dgm:resizeHandles val="exact"/>
        </dgm:presLayoutVars>
      </dgm:prSet>
      <dgm:spPr/>
    </dgm:pt>
    <dgm:pt modelId="{F9FDD551-2FAD-4647-87A3-59FB285332B7}" type="pres">
      <dgm:prSet presAssocID="{158B9C4E-AF4A-430D-92AD-01D844C722E7}" presName="parentText" presStyleLbl="node1" presStyleIdx="0" presStyleCnt="3">
        <dgm:presLayoutVars>
          <dgm:chMax val="0"/>
          <dgm:bulletEnabled val="1"/>
        </dgm:presLayoutVars>
      </dgm:prSet>
      <dgm:spPr/>
    </dgm:pt>
    <dgm:pt modelId="{A7FDF928-B4F8-4F3D-8011-C12E7FC2C7B9}" type="pres">
      <dgm:prSet presAssocID="{158B9C4E-AF4A-430D-92AD-01D844C722E7}" presName="childText" presStyleLbl="revTx" presStyleIdx="0" presStyleCnt="3">
        <dgm:presLayoutVars>
          <dgm:bulletEnabled val="1"/>
        </dgm:presLayoutVars>
      </dgm:prSet>
      <dgm:spPr/>
    </dgm:pt>
    <dgm:pt modelId="{53FF526B-EC01-4711-B13A-AF5D0D4AE731}" type="pres">
      <dgm:prSet presAssocID="{D64D5C6F-596E-4866-A878-71F108D01589}" presName="parentText" presStyleLbl="node1" presStyleIdx="1" presStyleCnt="3">
        <dgm:presLayoutVars>
          <dgm:chMax val="0"/>
          <dgm:bulletEnabled val="1"/>
        </dgm:presLayoutVars>
      </dgm:prSet>
      <dgm:spPr/>
    </dgm:pt>
    <dgm:pt modelId="{E42FCDAB-1A94-4426-A3CF-2941E13380BC}" type="pres">
      <dgm:prSet presAssocID="{D64D5C6F-596E-4866-A878-71F108D01589}" presName="childText" presStyleLbl="revTx" presStyleIdx="1" presStyleCnt="3">
        <dgm:presLayoutVars>
          <dgm:bulletEnabled val="1"/>
        </dgm:presLayoutVars>
      </dgm:prSet>
      <dgm:spPr/>
    </dgm:pt>
    <dgm:pt modelId="{26B494B9-0C5C-4EA0-B9E9-C27B369FACB0}" type="pres">
      <dgm:prSet presAssocID="{F7ADBD31-DB54-4194-8FBC-B4C24B6406FF}" presName="parentText" presStyleLbl="node1" presStyleIdx="2" presStyleCnt="3">
        <dgm:presLayoutVars>
          <dgm:chMax val="0"/>
          <dgm:bulletEnabled val="1"/>
        </dgm:presLayoutVars>
      </dgm:prSet>
      <dgm:spPr/>
    </dgm:pt>
    <dgm:pt modelId="{115C2EE0-2B70-46EA-988C-66111D9AA2CF}" type="pres">
      <dgm:prSet presAssocID="{F7ADBD31-DB54-4194-8FBC-B4C24B6406FF}" presName="childText" presStyleLbl="revTx" presStyleIdx="2" presStyleCnt="3">
        <dgm:presLayoutVars>
          <dgm:bulletEnabled val="1"/>
        </dgm:presLayoutVars>
      </dgm:prSet>
      <dgm:spPr/>
    </dgm:pt>
  </dgm:ptLst>
  <dgm:cxnLst>
    <dgm:cxn modelId="{1F22DC07-6219-4801-8A67-4E5453F60731}" srcId="{F7ADBD31-DB54-4194-8FBC-B4C24B6406FF}" destId="{51203258-885A-460A-B622-3F39767B65B3}" srcOrd="5" destOrd="0" parTransId="{1EBFEE1A-1456-4946-BCCC-9E00E5DA3116}" sibTransId="{7D142A2B-A84A-4D8E-B0AF-022E075CFAB0}"/>
    <dgm:cxn modelId="{8DEE0F0D-EF94-4911-B99E-55C8CC2C28C4}" type="presOf" srcId="{2E6066B1-3A75-4F2C-BD4E-5BEE11DC3816}" destId="{115C2EE0-2B70-46EA-988C-66111D9AA2CF}" srcOrd="0" destOrd="0" presId="urn:microsoft.com/office/officeart/2005/8/layout/vList2"/>
    <dgm:cxn modelId="{A1AB522B-7222-4B00-A081-48ED1CF40050}" type="presOf" srcId="{B4A8A01E-76D4-47C3-B825-B9881C3C9642}" destId="{115C2EE0-2B70-46EA-988C-66111D9AA2CF}" srcOrd="0" destOrd="1" presId="urn:microsoft.com/office/officeart/2005/8/layout/vList2"/>
    <dgm:cxn modelId="{9F98E234-3E7A-4A7E-819F-42ECAB0E95C0}" type="presOf" srcId="{F7ADBD31-DB54-4194-8FBC-B4C24B6406FF}" destId="{26B494B9-0C5C-4EA0-B9E9-C27B369FACB0}" srcOrd="0" destOrd="0" presId="urn:microsoft.com/office/officeart/2005/8/layout/vList2"/>
    <dgm:cxn modelId="{DB64A742-B322-408F-93A4-15B84C667EC4}" srcId="{F7ADBD31-DB54-4194-8FBC-B4C24B6406FF}" destId="{2E6066B1-3A75-4F2C-BD4E-5BEE11DC3816}" srcOrd="0" destOrd="0" parTransId="{89C08412-CBAC-4877-9D18-51720D7EDB0A}" sibTransId="{DA2F1AD6-A9A1-455C-9113-2CDC55ABAE18}"/>
    <dgm:cxn modelId="{A6B04444-9D0B-4E50-9EAF-CDC627A0144B}" srcId="{F7ADBD31-DB54-4194-8FBC-B4C24B6406FF}" destId="{B4A8A01E-76D4-47C3-B825-B9881C3C9642}" srcOrd="1" destOrd="0" parTransId="{D7F5A57C-ED60-47DD-B4B5-71B8BA54CDCF}" sibTransId="{31CD6C30-E104-44FE-BA67-F051497EEF58}"/>
    <dgm:cxn modelId="{63BEA475-2275-467E-A863-757B07C7668B}" srcId="{F7ADBD31-DB54-4194-8FBC-B4C24B6406FF}" destId="{09009A00-6C64-448F-9732-1A7C11B84076}" srcOrd="4" destOrd="0" parTransId="{2B26BFF9-E39A-4AAD-9C41-7C2A2EE72289}" sibTransId="{9F6D0EEE-0121-4197-9EDE-F07BB08438E3}"/>
    <dgm:cxn modelId="{195FDC75-C6A0-4CF6-9146-5E8BFD6F188E}" srcId="{158B9C4E-AF4A-430D-92AD-01D844C722E7}" destId="{3D6A9680-FEC4-490F-9C66-AC39FFB443C9}" srcOrd="0" destOrd="0" parTransId="{3A6D0BD5-C8E3-4577-BAE6-56330A47A848}" sibTransId="{02C24CE8-666B-4953-9571-3B600D4A870F}"/>
    <dgm:cxn modelId="{D75FF955-FD9A-446A-B2A2-C09E0AEED1AF}" type="presOf" srcId="{FEB56789-30B1-4F95-9C5C-78186E9B439F}" destId="{115C2EE0-2B70-46EA-988C-66111D9AA2CF}" srcOrd="0" destOrd="3" presId="urn:microsoft.com/office/officeart/2005/8/layout/vList2"/>
    <dgm:cxn modelId="{F5360F7B-D762-4028-B8D6-1B48A4AB4320}" type="presOf" srcId="{D64D5C6F-596E-4866-A878-71F108D01589}" destId="{53FF526B-EC01-4711-B13A-AF5D0D4AE731}" srcOrd="0" destOrd="0" presId="urn:microsoft.com/office/officeart/2005/8/layout/vList2"/>
    <dgm:cxn modelId="{3DEFB382-9C56-405A-B6ED-0268CA2EE97E}" srcId="{F7ADBD31-DB54-4194-8FBC-B4C24B6406FF}" destId="{240F6341-B993-440F-96FD-CE075BC24114}" srcOrd="2" destOrd="0" parTransId="{3A9B465F-42BD-48EB-9075-D4FD1501EF9E}" sibTransId="{F299BE2A-3665-4E52-B8E0-DEC949B5965B}"/>
    <dgm:cxn modelId="{D3DA108C-B1A3-4A39-9D74-B4F03F076BB0}" type="presOf" srcId="{3D6A9680-FEC4-490F-9C66-AC39FFB443C9}" destId="{A7FDF928-B4F8-4F3D-8011-C12E7FC2C7B9}" srcOrd="0" destOrd="0" presId="urn:microsoft.com/office/officeart/2005/8/layout/vList2"/>
    <dgm:cxn modelId="{63341B8C-DC55-44E5-A51B-917A79F0D96A}" srcId="{BDB5F1D9-AC86-4E4C-A927-64DAE253D9DB}" destId="{158B9C4E-AF4A-430D-92AD-01D844C722E7}" srcOrd="0" destOrd="0" parTransId="{7045C9E5-EAF8-44B9-A4E2-23A344CCB1D7}" sibTransId="{2488194F-D0DF-4F20-87B5-162E00A93B5D}"/>
    <dgm:cxn modelId="{86FC7B99-E8A1-4D2F-8E7B-B0F3AF9C2278}" type="presOf" srcId="{09009A00-6C64-448F-9732-1A7C11B84076}" destId="{115C2EE0-2B70-46EA-988C-66111D9AA2CF}" srcOrd="0" destOrd="4" presId="urn:microsoft.com/office/officeart/2005/8/layout/vList2"/>
    <dgm:cxn modelId="{034046AA-40ED-41B7-A418-AAC164BD173D}" srcId="{D64D5C6F-596E-4866-A878-71F108D01589}" destId="{0232C47F-1435-4F8B-8C48-8C26530C6F79}" srcOrd="0" destOrd="0" parTransId="{D2C77EC3-F188-456B-B883-D7982F0A6482}" sibTransId="{98DEC3CB-F609-4ADC-9B4E-208AC0D4F6F8}"/>
    <dgm:cxn modelId="{F1C193AD-9972-4282-8873-12D16BF9BBAC}" srcId="{F7ADBD31-DB54-4194-8FBC-B4C24B6406FF}" destId="{FEB56789-30B1-4F95-9C5C-78186E9B439F}" srcOrd="3" destOrd="0" parTransId="{7DED73B0-C5AB-42EB-9005-7D28030D895C}" sibTransId="{256C182B-79EE-4EF5-99CD-EACF80854D71}"/>
    <dgm:cxn modelId="{23E51FC2-1198-4CE7-9379-E6339FCD200D}" srcId="{BDB5F1D9-AC86-4E4C-A927-64DAE253D9DB}" destId="{F7ADBD31-DB54-4194-8FBC-B4C24B6406FF}" srcOrd="2" destOrd="0" parTransId="{79D9866F-BDD2-4A14-B85C-6D3C09B1C0B6}" sibTransId="{7DFACA20-FDAF-4A44-946E-62CA49E6F92D}"/>
    <dgm:cxn modelId="{0F46E3C2-8823-4C74-834B-184F652A843C}" type="presOf" srcId="{BDB5F1D9-AC86-4E4C-A927-64DAE253D9DB}" destId="{F6186B5C-7536-46BC-B89D-71A49B43E50E}" srcOrd="0" destOrd="0" presId="urn:microsoft.com/office/officeart/2005/8/layout/vList2"/>
    <dgm:cxn modelId="{999A9CC5-CE67-47F2-B3F0-27B0CF71CDCE}" type="presOf" srcId="{240F6341-B993-440F-96FD-CE075BC24114}" destId="{115C2EE0-2B70-46EA-988C-66111D9AA2CF}" srcOrd="0" destOrd="2" presId="urn:microsoft.com/office/officeart/2005/8/layout/vList2"/>
    <dgm:cxn modelId="{B271CBD9-8A1D-449B-9163-6A6429B2F564}" type="presOf" srcId="{0232C47F-1435-4F8B-8C48-8C26530C6F79}" destId="{E42FCDAB-1A94-4426-A3CF-2941E13380BC}" srcOrd="0" destOrd="0" presId="urn:microsoft.com/office/officeart/2005/8/layout/vList2"/>
    <dgm:cxn modelId="{0B3D84E1-7225-46C0-B5EB-14AA2C1E4787}" type="presOf" srcId="{51203258-885A-460A-B622-3F39767B65B3}" destId="{115C2EE0-2B70-46EA-988C-66111D9AA2CF}" srcOrd="0" destOrd="5" presId="urn:microsoft.com/office/officeart/2005/8/layout/vList2"/>
    <dgm:cxn modelId="{3F19C5E2-BDC9-4698-BDD8-2E43A1842D0E}" srcId="{BDB5F1D9-AC86-4E4C-A927-64DAE253D9DB}" destId="{D64D5C6F-596E-4866-A878-71F108D01589}" srcOrd="1" destOrd="0" parTransId="{FA1CF37F-CC27-4B7C-985B-27DD0FFD2DA8}" sibTransId="{A457FB64-3359-48D9-9A6E-D32E39B38D18}"/>
    <dgm:cxn modelId="{6EAD86EF-B99B-429C-B17E-D29A01730CCB}" type="presOf" srcId="{158B9C4E-AF4A-430D-92AD-01D844C722E7}" destId="{F9FDD551-2FAD-4647-87A3-59FB285332B7}" srcOrd="0" destOrd="0" presId="urn:microsoft.com/office/officeart/2005/8/layout/vList2"/>
    <dgm:cxn modelId="{80BBF4F3-B9E0-4F3A-A7D5-C45DDACA46B6}" type="presParOf" srcId="{F6186B5C-7536-46BC-B89D-71A49B43E50E}" destId="{F9FDD551-2FAD-4647-87A3-59FB285332B7}" srcOrd="0" destOrd="0" presId="urn:microsoft.com/office/officeart/2005/8/layout/vList2"/>
    <dgm:cxn modelId="{F5596BC8-B052-4227-AEB0-AE8A50F5FE55}" type="presParOf" srcId="{F6186B5C-7536-46BC-B89D-71A49B43E50E}" destId="{A7FDF928-B4F8-4F3D-8011-C12E7FC2C7B9}" srcOrd="1" destOrd="0" presId="urn:microsoft.com/office/officeart/2005/8/layout/vList2"/>
    <dgm:cxn modelId="{842B3059-0219-4629-8A4D-4A5D8754AD09}" type="presParOf" srcId="{F6186B5C-7536-46BC-B89D-71A49B43E50E}" destId="{53FF526B-EC01-4711-B13A-AF5D0D4AE731}" srcOrd="2" destOrd="0" presId="urn:microsoft.com/office/officeart/2005/8/layout/vList2"/>
    <dgm:cxn modelId="{9DD114E7-8598-426D-9141-47C8C9410E2E}" type="presParOf" srcId="{F6186B5C-7536-46BC-B89D-71A49B43E50E}" destId="{E42FCDAB-1A94-4426-A3CF-2941E13380BC}" srcOrd="3" destOrd="0" presId="urn:microsoft.com/office/officeart/2005/8/layout/vList2"/>
    <dgm:cxn modelId="{7B87F9C8-FFBA-4B5B-9CBE-EB4E87660898}" type="presParOf" srcId="{F6186B5C-7536-46BC-B89D-71A49B43E50E}" destId="{26B494B9-0C5C-4EA0-B9E9-C27B369FACB0}" srcOrd="4" destOrd="0" presId="urn:microsoft.com/office/officeart/2005/8/layout/vList2"/>
    <dgm:cxn modelId="{4AD23AA2-E744-4355-ABD4-570832729F84}" type="presParOf" srcId="{F6186B5C-7536-46BC-B89D-71A49B43E50E}" destId="{115C2EE0-2B70-46EA-988C-66111D9AA2CF}" srcOrd="5"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33738E0-1C61-4F1D-B569-5E62FC7D92B7}" type="doc">
      <dgm:prSet loTypeId="urn:microsoft.com/office/officeart/2008/layout/LinedList" loCatId="list" qsTypeId="urn:microsoft.com/office/officeart/2005/8/quickstyle/simple1" qsCatId="simple" csTypeId="urn:microsoft.com/office/officeart/2005/8/colors/accent6_2" csCatId="accent6"/>
      <dgm:spPr/>
      <dgm:t>
        <a:bodyPr/>
        <a:lstStyle/>
        <a:p>
          <a:endParaRPr lang="en-GB"/>
        </a:p>
      </dgm:t>
    </dgm:pt>
    <dgm:pt modelId="{E4C3BC61-6844-42C8-A222-39E123300E6B}">
      <dgm:prSet/>
      <dgm:spPr/>
      <dgm:t>
        <a:bodyPr/>
        <a:lstStyle/>
        <a:p>
          <a:r>
            <a:rPr lang="en-GB"/>
            <a:t>Complex Trauma (Herman, 1997; Wamser-Nanney, et al</a:t>
          </a:r>
          <a:r>
            <a:rPr lang="en-GB" i="1"/>
            <a:t>., </a:t>
          </a:r>
          <a:r>
            <a:rPr lang="en-GB"/>
            <a:t>2021)</a:t>
          </a:r>
        </a:p>
      </dgm:t>
    </dgm:pt>
    <dgm:pt modelId="{24C1C2E7-88D5-4328-9C68-6C909C034A50}" type="parTrans" cxnId="{C8163E1F-AA15-4BC3-90B4-E62F423BF741}">
      <dgm:prSet/>
      <dgm:spPr/>
      <dgm:t>
        <a:bodyPr/>
        <a:lstStyle/>
        <a:p>
          <a:endParaRPr lang="en-GB"/>
        </a:p>
      </dgm:t>
    </dgm:pt>
    <dgm:pt modelId="{5011FB4E-DCE5-4462-9565-125C55ED6D18}" type="sibTrans" cxnId="{C8163E1F-AA15-4BC3-90B4-E62F423BF741}">
      <dgm:prSet/>
      <dgm:spPr/>
      <dgm:t>
        <a:bodyPr/>
        <a:lstStyle/>
        <a:p>
          <a:endParaRPr lang="en-GB"/>
        </a:p>
      </dgm:t>
    </dgm:pt>
    <dgm:pt modelId="{A43AA35D-340F-4DC8-AED5-BCD5C8A4D6A9}">
      <dgm:prSet/>
      <dgm:spPr/>
      <dgm:t>
        <a:bodyPr/>
        <a:lstStyle/>
        <a:p>
          <a:r>
            <a:rPr lang="en-GB" dirty="0"/>
            <a:t>Somatic symptoms (Hinton </a:t>
          </a:r>
          <a:r>
            <a:rPr lang="en-GB" i="1" dirty="0"/>
            <a:t>et al</a:t>
          </a:r>
          <a:r>
            <a:rPr lang="en-GB" dirty="0"/>
            <a:t>., 2005, </a:t>
          </a:r>
          <a:r>
            <a:rPr lang="en-GB" dirty="0" err="1"/>
            <a:t>Jabłoński</a:t>
          </a:r>
          <a:r>
            <a:rPr lang="en-GB" dirty="0"/>
            <a:t> </a:t>
          </a:r>
          <a:r>
            <a:rPr lang="en-GB" i="1" dirty="0"/>
            <a:t>et al</a:t>
          </a:r>
          <a:r>
            <a:rPr lang="en-GB" dirty="0"/>
            <a:t>., 2016; </a:t>
          </a:r>
          <a:r>
            <a:rPr lang="en-GB" dirty="0" err="1"/>
            <a:t>Hobfoll</a:t>
          </a:r>
          <a:r>
            <a:rPr lang="en-GB" dirty="0"/>
            <a:t> </a:t>
          </a:r>
          <a:r>
            <a:rPr lang="en-GB" i="1" dirty="0"/>
            <a:t>et al</a:t>
          </a:r>
          <a:r>
            <a:rPr lang="en-GB" dirty="0"/>
            <a:t>., 2018)</a:t>
          </a:r>
        </a:p>
      </dgm:t>
    </dgm:pt>
    <dgm:pt modelId="{6062BED6-560A-4DB4-9BE3-C27D5AFD5830}" type="parTrans" cxnId="{9FF0C796-3D7F-4140-9D0B-34579C9885D8}">
      <dgm:prSet/>
      <dgm:spPr/>
      <dgm:t>
        <a:bodyPr/>
        <a:lstStyle/>
        <a:p>
          <a:endParaRPr lang="en-GB"/>
        </a:p>
      </dgm:t>
    </dgm:pt>
    <dgm:pt modelId="{727429B4-D5C2-4119-93B2-9CB5DEAF6C2F}" type="sibTrans" cxnId="{9FF0C796-3D7F-4140-9D0B-34579C9885D8}">
      <dgm:prSet/>
      <dgm:spPr/>
      <dgm:t>
        <a:bodyPr/>
        <a:lstStyle/>
        <a:p>
          <a:endParaRPr lang="en-GB"/>
        </a:p>
      </dgm:t>
    </dgm:pt>
    <dgm:pt modelId="{A378C90E-FCA9-43E4-9D5D-379911B8E1FF}">
      <dgm:prSet/>
      <dgm:spPr/>
      <dgm:t>
        <a:bodyPr/>
        <a:lstStyle/>
        <a:p>
          <a:r>
            <a:rPr lang="en-GB"/>
            <a:t>Cultural bereavement  (</a:t>
          </a:r>
          <a:r>
            <a:rPr lang="da-DK"/>
            <a:t>Tippens </a:t>
          </a:r>
          <a:r>
            <a:rPr lang="da-DK" i="1"/>
            <a:t>et al.</a:t>
          </a:r>
          <a:r>
            <a:rPr lang="da-DK"/>
            <a:t> 2021; </a:t>
          </a:r>
          <a:r>
            <a:rPr lang="en-GB"/>
            <a:t>Yoon, 2022)</a:t>
          </a:r>
        </a:p>
      </dgm:t>
    </dgm:pt>
    <dgm:pt modelId="{77F75BB4-BD7C-45F9-9619-A89CAD82620C}" type="parTrans" cxnId="{0B841606-63F7-43EA-8119-7CD001B9E019}">
      <dgm:prSet/>
      <dgm:spPr/>
      <dgm:t>
        <a:bodyPr/>
        <a:lstStyle/>
        <a:p>
          <a:endParaRPr lang="en-GB"/>
        </a:p>
      </dgm:t>
    </dgm:pt>
    <dgm:pt modelId="{D4E65347-65F0-4567-A83D-AE8B57654FF0}" type="sibTrans" cxnId="{0B841606-63F7-43EA-8119-7CD001B9E019}">
      <dgm:prSet/>
      <dgm:spPr/>
      <dgm:t>
        <a:bodyPr/>
        <a:lstStyle/>
        <a:p>
          <a:endParaRPr lang="en-GB"/>
        </a:p>
      </dgm:t>
    </dgm:pt>
    <dgm:pt modelId="{FB15C6AE-9697-42DE-A12D-288C6AFB428A}">
      <dgm:prSet/>
      <dgm:spPr/>
      <dgm:t>
        <a:bodyPr/>
        <a:lstStyle/>
        <a:p>
          <a:r>
            <a:rPr lang="en-GB" dirty="0"/>
            <a:t>Cultural, subjective understanding is essential when exploring trauma (</a:t>
          </a:r>
          <a:r>
            <a:rPr lang="da-DK" dirty="0"/>
            <a:t>Palgi </a:t>
          </a:r>
          <a:r>
            <a:rPr lang="da-DK" i="1" dirty="0"/>
            <a:t>et al.,</a:t>
          </a:r>
          <a:r>
            <a:rPr lang="da-DK" dirty="0"/>
            <a:t>2021)</a:t>
          </a:r>
          <a:endParaRPr lang="en-GB" dirty="0"/>
        </a:p>
      </dgm:t>
    </dgm:pt>
    <dgm:pt modelId="{FD51C20E-553E-4C23-982B-4AB3BCCD4396}" type="parTrans" cxnId="{C2BBD358-F5D3-4014-8E8C-80446B8C3148}">
      <dgm:prSet/>
      <dgm:spPr/>
      <dgm:t>
        <a:bodyPr/>
        <a:lstStyle/>
        <a:p>
          <a:endParaRPr lang="en-GB"/>
        </a:p>
      </dgm:t>
    </dgm:pt>
    <dgm:pt modelId="{4FB4C87A-E7D7-49DB-AC15-5B4A824F5CA4}" type="sibTrans" cxnId="{C2BBD358-F5D3-4014-8E8C-80446B8C3148}">
      <dgm:prSet/>
      <dgm:spPr/>
      <dgm:t>
        <a:bodyPr/>
        <a:lstStyle/>
        <a:p>
          <a:endParaRPr lang="en-GB"/>
        </a:p>
      </dgm:t>
    </dgm:pt>
    <dgm:pt modelId="{5507F8AF-32E5-4F36-BB3C-ADB8913869A8}" type="pres">
      <dgm:prSet presAssocID="{B33738E0-1C61-4F1D-B569-5E62FC7D92B7}" presName="vert0" presStyleCnt="0">
        <dgm:presLayoutVars>
          <dgm:dir/>
          <dgm:animOne val="branch"/>
          <dgm:animLvl val="lvl"/>
        </dgm:presLayoutVars>
      </dgm:prSet>
      <dgm:spPr/>
    </dgm:pt>
    <dgm:pt modelId="{58701DD7-2B2E-48F9-BB03-AB1144754830}" type="pres">
      <dgm:prSet presAssocID="{E4C3BC61-6844-42C8-A222-39E123300E6B}" presName="thickLine" presStyleLbl="alignNode1" presStyleIdx="0" presStyleCnt="4"/>
      <dgm:spPr/>
    </dgm:pt>
    <dgm:pt modelId="{3FEF18CE-A659-4977-A05F-50AFD7AE5EF5}" type="pres">
      <dgm:prSet presAssocID="{E4C3BC61-6844-42C8-A222-39E123300E6B}" presName="horz1" presStyleCnt="0"/>
      <dgm:spPr/>
    </dgm:pt>
    <dgm:pt modelId="{4DF5BF44-5861-4634-8377-9236CBD8822E}" type="pres">
      <dgm:prSet presAssocID="{E4C3BC61-6844-42C8-A222-39E123300E6B}" presName="tx1" presStyleLbl="revTx" presStyleIdx="0" presStyleCnt="4"/>
      <dgm:spPr/>
    </dgm:pt>
    <dgm:pt modelId="{6D0213F2-7080-4D18-9F85-5658A7930F08}" type="pres">
      <dgm:prSet presAssocID="{E4C3BC61-6844-42C8-A222-39E123300E6B}" presName="vert1" presStyleCnt="0"/>
      <dgm:spPr/>
    </dgm:pt>
    <dgm:pt modelId="{DE5F6DC6-0874-439F-A072-228502B7D2E3}" type="pres">
      <dgm:prSet presAssocID="{A43AA35D-340F-4DC8-AED5-BCD5C8A4D6A9}" presName="thickLine" presStyleLbl="alignNode1" presStyleIdx="1" presStyleCnt="4"/>
      <dgm:spPr/>
    </dgm:pt>
    <dgm:pt modelId="{C5FA0632-6C32-45A8-A013-18DF72DC8661}" type="pres">
      <dgm:prSet presAssocID="{A43AA35D-340F-4DC8-AED5-BCD5C8A4D6A9}" presName="horz1" presStyleCnt="0"/>
      <dgm:spPr/>
    </dgm:pt>
    <dgm:pt modelId="{0D80D3C6-9714-492D-974A-994CAA69586D}" type="pres">
      <dgm:prSet presAssocID="{A43AA35D-340F-4DC8-AED5-BCD5C8A4D6A9}" presName="tx1" presStyleLbl="revTx" presStyleIdx="1" presStyleCnt="4"/>
      <dgm:spPr/>
    </dgm:pt>
    <dgm:pt modelId="{71B5376E-E32E-4796-BC18-C41EA11B059C}" type="pres">
      <dgm:prSet presAssocID="{A43AA35D-340F-4DC8-AED5-BCD5C8A4D6A9}" presName="vert1" presStyleCnt="0"/>
      <dgm:spPr/>
    </dgm:pt>
    <dgm:pt modelId="{52BDC621-C6C0-432F-A462-E0C019F3CC2A}" type="pres">
      <dgm:prSet presAssocID="{A378C90E-FCA9-43E4-9D5D-379911B8E1FF}" presName="thickLine" presStyleLbl="alignNode1" presStyleIdx="2" presStyleCnt="4"/>
      <dgm:spPr/>
    </dgm:pt>
    <dgm:pt modelId="{CA986E82-50A6-44D5-A771-4427166B1039}" type="pres">
      <dgm:prSet presAssocID="{A378C90E-FCA9-43E4-9D5D-379911B8E1FF}" presName="horz1" presStyleCnt="0"/>
      <dgm:spPr/>
    </dgm:pt>
    <dgm:pt modelId="{8502CBBF-E0A0-4443-BCFD-F847C3256432}" type="pres">
      <dgm:prSet presAssocID="{A378C90E-FCA9-43E4-9D5D-379911B8E1FF}" presName="tx1" presStyleLbl="revTx" presStyleIdx="2" presStyleCnt="4"/>
      <dgm:spPr/>
    </dgm:pt>
    <dgm:pt modelId="{5172B572-BC15-4435-94C8-BFE11FB581AF}" type="pres">
      <dgm:prSet presAssocID="{A378C90E-FCA9-43E4-9D5D-379911B8E1FF}" presName="vert1" presStyleCnt="0"/>
      <dgm:spPr/>
    </dgm:pt>
    <dgm:pt modelId="{F4F79811-04FA-49E4-B209-5C8711CCCA5D}" type="pres">
      <dgm:prSet presAssocID="{FB15C6AE-9697-42DE-A12D-288C6AFB428A}" presName="thickLine" presStyleLbl="alignNode1" presStyleIdx="3" presStyleCnt="4"/>
      <dgm:spPr/>
    </dgm:pt>
    <dgm:pt modelId="{BFFCD502-4FB8-456D-A602-626D55C82DBB}" type="pres">
      <dgm:prSet presAssocID="{FB15C6AE-9697-42DE-A12D-288C6AFB428A}" presName="horz1" presStyleCnt="0"/>
      <dgm:spPr/>
    </dgm:pt>
    <dgm:pt modelId="{33640B8E-9F09-44DF-A754-9CD87F19343B}" type="pres">
      <dgm:prSet presAssocID="{FB15C6AE-9697-42DE-A12D-288C6AFB428A}" presName="tx1" presStyleLbl="revTx" presStyleIdx="3" presStyleCnt="4"/>
      <dgm:spPr/>
    </dgm:pt>
    <dgm:pt modelId="{7943100A-8EA2-4D0D-B6EB-D30505843015}" type="pres">
      <dgm:prSet presAssocID="{FB15C6AE-9697-42DE-A12D-288C6AFB428A}" presName="vert1" presStyleCnt="0"/>
      <dgm:spPr/>
    </dgm:pt>
  </dgm:ptLst>
  <dgm:cxnLst>
    <dgm:cxn modelId="{0B841606-63F7-43EA-8119-7CD001B9E019}" srcId="{B33738E0-1C61-4F1D-B569-5E62FC7D92B7}" destId="{A378C90E-FCA9-43E4-9D5D-379911B8E1FF}" srcOrd="2" destOrd="0" parTransId="{77F75BB4-BD7C-45F9-9619-A89CAD82620C}" sibTransId="{D4E65347-65F0-4567-A83D-AE8B57654FF0}"/>
    <dgm:cxn modelId="{89FF1315-FA90-4E39-A662-BBCD71A6E0FB}" type="presOf" srcId="{FB15C6AE-9697-42DE-A12D-288C6AFB428A}" destId="{33640B8E-9F09-44DF-A754-9CD87F19343B}" srcOrd="0" destOrd="0" presId="urn:microsoft.com/office/officeart/2008/layout/LinedList"/>
    <dgm:cxn modelId="{C8163E1F-AA15-4BC3-90B4-E62F423BF741}" srcId="{B33738E0-1C61-4F1D-B569-5E62FC7D92B7}" destId="{E4C3BC61-6844-42C8-A222-39E123300E6B}" srcOrd="0" destOrd="0" parTransId="{24C1C2E7-88D5-4328-9C68-6C909C034A50}" sibTransId="{5011FB4E-DCE5-4462-9565-125C55ED6D18}"/>
    <dgm:cxn modelId="{8073C133-5C2A-44CF-B0FE-D934A9D3DF56}" type="presOf" srcId="{A378C90E-FCA9-43E4-9D5D-379911B8E1FF}" destId="{8502CBBF-E0A0-4443-BCFD-F847C3256432}" srcOrd="0" destOrd="0" presId="urn:microsoft.com/office/officeart/2008/layout/LinedList"/>
    <dgm:cxn modelId="{CD7D0448-40BF-488A-91C2-B874027FD0B4}" type="presOf" srcId="{B33738E0-1C61-4F1D-B569-5E62FC7D92B7}" destId="{5507F8AF-32E5-4F36-BB3C-ADB8913869A8}" srcOrd="0" destOrd="0" presId="urn:microsoft.com/office/officeart/2008/layout/LinedList"/>
    <dgm:cxn modelId="{C2BBD358-F5D3-4014-8E8C-80446B8C3148}" srcId="{B33738E0-1C61-4F1D-B569-5E62FC7D92B7}" destId="{FB15C6AE-9697-42DE-A12D-288C6AFB428A}" srcOrd="3" destOrd="0" parTransId="{FD51C20E-553E-4C23-982B-4AB3BCCD4396}" sibTransId="{4FB4C87A-E7D7-49DB-AC15-5B4A824F5CA4}"/>
    <dgm:cxn modelId="{9FF0C796-3D7F-4140-9D0B-34579C9885D8}" srcId="{B33738E0-1C61-4F1D-B569-5E62FC7D92B7}" destId="{A43AA35D-340F-4DC8-AED5-BCD5C8A4D6A9}" srcOrd="1" destOrd="0" parTransId="{6062BED6-560A-4DB4-9BE3-C27D5AFD5830}" sibTransId="{727429B4-D5C2-4119-93B2-9CB5DEAF6C2F}"/>
    <dgm:cxn modelId="{57A4CFB2-0DA8-4CF6-A44B-73A1078AFFC5}" type="presOf" srcId="{A43AA35D-340F-4DC8-AED5-BCD5C8A4D6A9}" destId="{0D80D3C6-9714-492D-974A-994CAA69586D}" srcOrd="0" destOrd="0" presId="urn:microsoft.com/office/officeart/2008/layout/LinedList"/>
    <dgm:cxn modelId="{7A96DACB-3D98-4C0B-8154-114AF14E5AC7}" type="presOf" srcId="{E4C3BC61-6844-42C8-A222-39E123300E6B}" destId="{4DF5BF44-5861-4634-8377-9236CBD8822E}" srcOrd="0" destOrd="0" presId="urn:microsoft.com/office/officeart/2008/layout/LinedList"/>
    <dgm:cxn modelId="{074582D0-C1C2-43F6-B112-9E9A70AC8DB7}" type="presParOf" srcId="{5507F8AF-32E5-4F36-BB3C-ADB8913869A8}" destId="{58701DD7-2B2E-48F9-BB03-AB1144754830}" srcOrd="0" destOrd="0" presId="urn:microsoft.com/office/officeart/2008/layout/LinedList"/>
    <dgm:cxn modelId="{29108085-6FF9-46FA-A4E2-9F87915BCE0F}" type="presParOf" srcId="{5507F8AF-32E5-4F36-BB3C-ADB8913869A8}" destId="{3FEF18CE-A659-4977-A05F-50AFD7AE5EF5}" srcOrd="1" destOrd="0" presId="urn:microsoft.com/office/officeart/2008/layout/LinedList"/>
    <dgm:cxn modelId="{98A1EA93-4236-41B8-8876-ACB4785CFEAA}" type="presParOf" srcId="{3FEF18CE-A659-4977-A05F-50AFD7AE5EF5}" destId="{4DF5BF44-5861-4634-8377-9236CBD8822E}" srcOrd="0" destOrd="0" presId="urn:microsoft.com/office/officeart/2008/layout/LinedList"/>
    <dgm:cxn modelId="{073BB22E-E83D-4B3B-801A-7FBDCEE72D4C}" type="presParOf" srcId="{3FEF18CE-A659-4977-A05F-50AFD7AE5EF5}" destId="{6D0213F2-7080-4D18-9F85-5658A7930F08}" srcOrd="1" destOrd="0" presId="urn:microsoft.com/office/officeart/2008/layout/LinedList"/>
    <dgm:cxn modelId="{FF6D4D0D-C533-426C-AAFF-824F38B60C5C}" type="presParOf" srcId="{5507F8AF-32E5-4F36-BB3C-ADB8913869A8}" destId="{DE5F6DC6-0874-439F-A072-228502B7D2E3}" srcOrd="2" destOrd="0" presId="urn:microsoft.com/office/officeart/2008/layout/LinedList"/>
    <dgm:cxn modelId="{606819E1-38B9-419F-8D25-70128373037A}" type="presParOf" srcId="{5507F8AF-32E5-4F36-BB3C-ADB8913869A8}" destId="{C5FA0632-6C32-45A8-A013-18DF72DC8661}" srcOrd="3" destOrd="0" presId="urn:microsoft.com/office/officeart/2008/layout/LinedList"/>
    <dgm:cxn modelId="{3DE60D3E-5375-4941-BBA5-D17B35E3C67E}" type="presParOf" srcId="{C5FA0632-6C32-45A8-A013-18DF72DC8661}" destId="{0D80D3C6-9714-492D-974A-994CAA69586D}" srcOrd="0" destOrd="0" presId="urn:microsoft.com/office/officeart/2008/layout/LinedList"/>
    <dgm:cxn modelId="{E28DBD2D-D57E-44FB-9EBB-29B4AFB0A00E}" type="presParOf" srcId="{C5FA0632-6C32-45A8-A013-18DF72DC8661}" destId="{71B5376E-E32E-4796-BC18-C41EA11B059C}" srcOrd="1" destOrd="0" presId="urn:microsoft.com/office/officeart/2008/layout/LinedList"/>
    <dgm:cxn modelId="{8D590ACC-2399-4A61-AF60-2B96A878BD71}" type="presParOf" srcId="{5507F8AF-32E5-4F36-BB3C-ADB8913869A8}" destId="{52BDC621-C6C0-432F-A462-E0C019F3CC2A}" srcOrd="4" destOrd="0" presId="urn:microsoft.com/office/officeart/2008/layout/LinedList"/>
    <dgm:cxn modelId="{6D4796B2-AB1D-4507-A7B9-13FBAD93345B}" type="presParOf" srcId="{5507F8AF-32E5-4F36-BB3C-ADB8913869A8}" destId="{CA986E82-50A6-44D5-A771-4427166B1039}" srcOrd="5" destOrd="0" presId="urn:microsoft.com/office/officeart/2008/layout/LinedList"/>
    <dgm:cxn modelId="{E08F2400-8C1C-4E6C-8485-36B9158D0FF9}" type="presParOf" srcId="{CA986E82-50A6-44D5-A771-4427166B1039}" destId="{8502CBBF-E0A0-4443-BCFD-F847C3256432}" srcOrd="0" destOrd="0" presId="urn:microsoft.com/office/officeart/2008/layout/LinedList"/>
    <dgm:cxn modelId="{1E879FC9-ADCB-444E-A625-567490A8CEC3}" type="presParOf" srcId="{CA986E82-50A6-44D5-A771-4427166B1039}" destId="{5172B572-BC15-4435-94C8-BFE11FB581AF}" srcOrd="1" destOrd="0" presId="urn:microsoft.com/office/officeart/2008/layout/LinedList"/>
    <dgm:cxn modelId="{43D1726A-F1CB-42F6-8545-116841B47562}" type="presParOf" srcId="{5507F8AF-32E5-4F36-BB3C-ADB8913869A8}" destId="{F4F79811-04FA-49E4-B209-5C8711CCCA5D}" srcOrd="6" destOrd="0" presId="urn:microsoft.com/office/officeart/2008/layout/LinedList"/>
    <dgm:cxn modelId="{046B0CA4-BA73-4F54-89F3-9D8ACC4E2D48}" type="presParOf" srcId="{5507F8AF-32E5-4F36-BB3C-ADB8913869A8}" destId="{BFFCD502-4FB8-456D-A602-626D55C82DBB}" srcOrd="7" destOrd="0" presId="urn:microsoft.com/office/officeart/2008/layout/LinedList"/>
    <dgm:cxn modelId="{5557DC23-8C28-40B0-866F-82ECB7C5A79C}" type="presParOf" srcId="{BFFCD502-4FB8-456D-A602-626D55C82DBB}" destId="{33640B8E-9F09-44DF-A754-9CD87F19343B}" srcOrd="0" destOrd="0" presId="urn:microsoft.com/office/officeart/2008/layout/LinedList"/>
    <dgm:cxn modelId="{448ED5BB-7D1C-441B-AFBF-B3663E3EC724}" type="presParOf" srcId="{BFFCD502-4FB8-456D-A602-626D55C82DBB}" destId="{7943100A-8EA2-4D0D-B6EB-D30505843015}"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0845CE2-C2DC-4F74-B993-3A9DCDB5F271}" type="doc">
      <dgm:prSet loTypeId="urn:microsoft.com/office/officeart/2008/layout/LinedList" loCatId="list" qsTypeId="urn:microsoft.com/office/officeart/2005/8/quickstyle/simple1" qsCatId="simple" csTypeId="urn:microsoft.com/office/officeart/2005/8/colors/accent0_3" csCatId="mainScheme"/>
      <dgm:spPr/>
      <dgm:t>
        <a:bodyPr/>
        <a:lstStyle/>
        <a:p>
          <a:endParaRPr lang="en-US"/>
        </a:p>
      </dgm:t>
    </dgm:pt>
    <dgm:pt modelId="{9D231C29-7DA5-4BF4-9787-AF0B945C07FE}">
      <dgm:prSet/>
      <dgm:spPr/>
      <dgm:t>
        <a:bodyPr/>
        <a:lstStyle/>
        <a:p>
          <a:r>
            <a:rPr lang="en-GB"/>
            <a:t>Societal representation of the trauma</a:t>
          </a:r>
          <a:endParaRPr lang="en-US"/>
        </a:p>
      </dgm:t>
    </dgm:pt>
    <dgm:pt modelId="{69627F65-1BD8-4E2A-9E3D-2705E3F4B7E2}" type="parTrans" cxnId="{99451F42-BF6D-49B2-82E5-554056E5E5FE}">
      <dgm:prSet/>
      <dgm:spPr/>
      <dgm:t>
        <a:bodyPr/>
        <a:lstStyle/>
        <a:p>
          <a:endParaRPr lang="en-US"/>
        </a:p>
      </dgm:t>
    </dgm:pt>
    <dgm:pt modelId="{42EC7C0E-AC63-4F15-B23E-24FE4F8D11A0}" type="sibTrans" cxnId="{99451F42-BF6D-49B2-82E5-554056E5E5FE}">
      <dgm:prSet/>
      <dgm:spPr/>
      <dgm:t>
        <a:bodyPr/>
        <a:lstStyle/>
        <a:p>
          <a:endParaRPr lang="en-US"/>
        </a:p>
      </dgm:t>
    </dgm:pt>
    <dgm:pt modelId="{6687E8AD-15E3-4735-AA05-F80E70C95C37}">
      <dgm:prSet/>
      <dgm:spPr/>
      <dgm:t>
        <a:bodyPr/>
        <a:lstStyle/>
        <a:p>
          <a:r>
            <a:rPr lang="en-GB"/>
            <a:t>Survivor may experience stigma or become “outcast” because of the specific event</a:t>
          </a:r>
          <a:endParaRPr lang="en-US"/>
        </a:p>
      </dgm:t>
    </dgm:pt>
    <dgm:pt modelId="{BE5FC04E-81F6-4F66-9DDD-D09A9CE96B4E}" type="parTrans" cxnId="{6E3592DD-B212-4F94-B7F4-D8358C66366E}">
      <dgm:prSet/>
      <dgm:spPr/>
      <dgm:t>
        <a:bodyPr/>
        <a:lstStyle/>
        <a:p>
          <a:endParaRPr lang="en-US"/>
        </a:p>
      </dgm:t>
    </dgm:pt>
    <dgm:pt modelId="{57ECF5CC-B45A-44A4-804B-CC4C603BE280}" type="sibTrans" cxnId="{6E3592DD-B212-4F94-B7F4-D8358C66366E}">
      <dgm:prSet/>
      <dgm:spPr/>
      <dgm:t>
        <a:bodyPr/>
        <a:lstStyle/>
        <a:p>
          <a:endParaRPr lang="en-US"/>
        </a:p>
      </dgm:t>
    </dgm:pt>
    <dgm:pt modelId="{B58BBEC3-5611-403B-8A7C-251932B5CCF8}">
      <dgm:prSet/>
      <dgm:spPr/>
      <dgm:t>
        <a:bodyPr/>
        <a:lstStyle/>
        <a:p>
          <a:r>
            <a:rPr lang="en-GB"/>
            <a:t>Survivor may be deemed to be faking an illness</a:t>
          </a:r>
          <a:endParaRPr lang="en-US"/>
        </a:p>
      </dgm:t>
    </dgm:pt>
    <dgm:pt modelId="{B9D8A9D0-B2AE-49B6-B124-B7C6AC09C57C}" type="parTrans" cxnId="{51EF4EEF-5BB5-45E7-B051-F763D51772A4}">
      <dgm:prSet/>
      <dgm:spPr/>
      <dgm:t>
        <a:bodyPr/>
        <a:lstStyle/>
        <a:p>
          <a:endParaRPr lang="en-US"/>
        </a:p>
      </dgm:t>
    </dgm:pt>
    <dgm:pt modelId="{4809B515-2000-4552-BEF9-EAE400AC123B}" type="sibTrans" cxnId="{51EF4EEF-5BB5-45E7-B051-F763D51772A4}">
      <dgm:prSet/>
      <dgm:spPr/>
      <dgm:t>
        <a:bodyPr/>
        <a:lstStyle/>
        <a:p>
          <a:endParaRPr lang="en-US"/>
        </a:p>
      </dgm:t>
    </dgm:pt>
    <dgm:pt modelId="{F344D370-0584-440C-95CC-1A6916728CF5}">
      <dgm:prSet/>
      <dgm:spPr/>
      <dgm:t>
        <a:bodyPr/>
        <a:lstStyle/>
        <a:p>
          <a:r>
            <a:rPr lang="en-GB"/>
            <a:t>The secondary impact of Trauma: self-medication</a:t>
          </a:r>
          <a:endParaRPr lang="en-US"/>
        </a:p>
      </dgm:t>
    </dgm:pt>
    <dgm:pt modelId="{6231F0DF-9697-4EE5-BF43-C00D1232CD62}" type="parTrans" cxnId="{3A854CEE-8479-4942-BD72-88001142FC1C}">
      <dgm:prSet/>
      <dgm:spPr/>
      <dgm:t>
        <a:bodyPr/>
        <a:lstStyle/>
        <a:p>
          <a:endParaRPr lang="en-US"/>
        </a:p>
      </dgm:t>
    </dgm:pt>
    <dgm:pt modelId="{2FDD6FEE-530E-431A-B4AA-17E9F8348826}" type="sibTrans" cxnId="{3A854CEE-8479-4942-BD72-88001142FC1C}">
      <dgm:prSet/>
      <dgm:spPr/>
      <dgm:t>
        <a:bodyPr/>
        <a:lstStyle/>
        <a:p>
          <a:endParaRPr lang="en-US"/>
        </a:p>
      </dgm:t>
    </dgm:pt>
    <dgm:pt modelId="{8EF1DC85-019C-4A9B-92E1-AFBFA91DC275}">
      <dgm:prSet/>
      <dgm:spPr/>
      <dgm:t>
        <a:bodyPr/>
        <a:lstStyle/>
        <a:p>
          <a:r>
            <a:rPr lang="en-GB"/>
            <a:t>(Herman, 1997; Skiba, 2020). </a:t>
          </a:r>
          <a:endParaRPr lang="en-US"/>
        </a:p>
      </dgm:t>
    </dgm:pt>
    <dgm:pt modelId="{29031EC1-AE2A-4B73-900D-D4A38A7BD1FA}" type="parTrans" cxnId="{13C18A9C-1E17-4AA0-8AC8-6B7C38278A99}">
      <dgm:prSet/>
      <dgm:spPr/>
      <dgm:t>
        <a:bodyPr/>
        <a:lstStyle/>
        <a:p>
          <a:endParaRPr lang="en-US"/>
        </a:p>
      </dgm:t>
    </dgm:pt>
    <dgm:pt modelId="{E04A0878-403D-4E3D-9DB4-146491DCCD14}" type="sibTrans" cxnId="{13C18A9C-1E17-4AA0-8AC8-6B7C38278A99}">
      <dgm:prSet/>
      <dgm:spPr/>
      <dgm:t>
        <a:bodyPr/>
        <a:lstStyle/>
        <a:p>
          <a:endParaRPr lang="en-US"/>
        </a:p>
      </dgm:t>
    </dgm:pt>
    <dgm:pt modelId="{782033A3-EE17-4610-9C19-7F1BF5F510AE}" type="pres">
      <dgm:prSet presAssocID="{C0845CE2-C2DC-4F74-B993-3A9DCDB5F271}" presName="vert0" presStyleCnt="0">
        <dgm:presLayoutVars>
          <dgm:dir/>
          <dgm:animOne val="branch"/>
          <dgm:animLvl val="lvl"/>
        </dgm:presLayoutVars>
      </dgm:prSet>
      <dgm:spPr/>
    </dgm:pt>
    <dgm:pt modelId="{8C2CACDB-EBEF-4F9C-9CFC-23AE09A8FC1D}" type="pres">
      <dgm:prSet presAssocID="{9D231C29-7DA5-4BF4-9787-AF0B945C07FE}" presName="thickLine" presStyleLbl="alignNode1" presStyleIdx="0" presStyleCnt="5"/>
      <dgm:spPr/>
    </dgm:pt>
    <dgm:pt modelId="{1C4ADF74-21B5-473A-B08E-8CE63107704C}" type="pres">
      <dgm:prSet presAssocID="{9D231C29-7DA5-4BF4-9787-AF0B945C07FE}" presName="horz1" presStyleCnt="0"/>
      <dgm:spPr/>
    </dgm:pt>
    <dgm:pt modelId="{C312B0B2-E032-4909-855F-389803B2AD45}" type="pres">
      <dgm:prSet presAssocID="{9D231C29-7DA5-4BF4-9787-AF0B945C07FE}" presName="tx1" presStyleLbl="revTx" presStyleIdx="0" presStyleCnt="5"/>
      <dgm:spPr/>
    </dgm:pt>
    <dgm:pt modelId="{43D1DC7C-CD03-4B2B-9A93-75E84F0839C3}" type="pres">
      <dgm:prSet presAssocID="{9D231C29-7DA5-4BF4-9787-AF0B945C07FE}" presName="vert1" presStyleCnt="0"/>
      <dgm:spPr/>
    </dgm:pt>
    <dgm:pt modelId="{646F3A5C-02D7-4BCC-B720-32C7BB5219F0}" type="pres">
      <dgm:prSet presAssocID="{6687E8AD-15E3-4735-AA05-F80E70C95C37}" presName="thickLine" presStyleLbl="alignNode1" presStyleIdx="1" presStyleCnt="5"/>
      <dgm:spPr/>
    </dgm:pt>
    <dgm:pt modelId="{9EC4C13D-50D1-4A2C-95AC-778821BBA8B6}" type="pres">
      <dgm:prSet presAssocID="{6687E8AD-15E3-4735-AA05-F80E70C95C37}" presName="horz1" presStyleCnt="0"/>
      <dgm:spPr/>
    </dgm:pt>
    <dgm:pt modelId="{1C50F952-53CD-4F8B-A3F4-3149A053523D}" type="pres">
      <dgm:prSet presAssocID="{6687E8AD-15E3-4735-AA05-F80E70C95C37}" presName="tx1" presStyleLbl="revTx" presStyleIdx="1" presStyleCnt="5"/>
      <dgm:spPr/>
    </dgm:pt>
    <dgm:pt modelId="{B77210CB-A5D0-4C42-8352-D61F8DC2F9D4}" type="pres">
      <dgm:prSet presAssocID="{6687E8AD-15E3-4735-AA05-F80E70C95C37}" presName="vert1" presStyleCnt="0"/>
      <dgm:spPr/>
    </dgm:pt>
    <dgm:pt modelId="{9D1D161F-13AD-4112-B1CA-3BC13C41DD1A}" type="pres">
      <dgm:prSet presAssocID="{B58BBEC3-5611-403B-8A7C-251932B5CCF8}" presName="thickLine" presStyleLbl="alignNode1" presStyleIdx="2" presStyleCnt="5"/>
      <dgm:spPr/>
    </dgm:pt>
    <dgm:pt modelId="{C7618B66-6883-4EF9-813A-6768F3C085A7}" type="pres">
      <dgm:prSet presAssocID="{B58BBEC3-5611-403B-8A7C-251932B5CCF8}" presName="horz1" presStyleCnt="0"/>
      <dgm:spPr/>
    </dgm:pt>
    <dgm:pt modelId="{A29EB216-3E2A-4C3A-A89C-774E202ACEB2}" type="pres">
      <dgm:prSet presAssocID="{B58BBEC3-5611-403B-8A7C-251932B5CCF8}" presName="tx1" presStyleLbl="revTx" presStyleIdx="2" presStyleCnt="5"/>
      <dgm:spPr/>
    </dgm:pt>
    <dgm:pt modelId="{B6438740-E971-45EC-9787-BED4D82E748E}" type="pres">
      <dgm:prSet presAssocID="{B58BBEC3-5611-403B-8A7C-251932B5CCF8}" presName="vert1" presStyleCnt="0"/>
      <dgm:spPr/>
    </dgm:pt>
    <dgm:pt modelId="{F0997B3B-3CFE-4214-9AF6-405AE1CFA86A}" type="pres">
      <dgm:prSet presAssocID="{F344D370-0584-440C-95CC-1A6916728CF5}" presName="thickLine" presStyleLbl="alignNode1" presStyleIdx="3" presStyleCnt="5"/>
      <dgm:spPr/>
    </dgm:pt>
    <dgm:pt modelId="{1BAF5FC7-D76D-440F-BC50-23B0858FA47A}" type="pres">
      <dgm:prSet presAssocID="{F344D370-0584-440C-95CC-1A6916728CF5}" presName="horz1" presStyleCnt="0"/>
      <dgm:spPr/>
    </dgm:pt>
    <dgm:pt modelId="{66BAA231-6437-45DC-AFBA-8575748FEB2A}" type="pres">
      <dgm:prSet presAssocID="{F344D370-0584-440C-95CC-1A6916728CF5}" presName="tx1" presStyleLbl="revTx" presStyleIdx="3" presStyleCnt="5"/>
      <dgm:spPr/>
    </dgm:pt>
    <dgm:pt modelId="{925994F6-255A-4CAB-A152-5AE649AF8D62}" type="pres">
      <dgm:prSet presAssocID="{F344D370-0584-440C-95CC-1A6916728CF5}" presName="vert1" presStyleCnt="0"/>
      <dgm:spPr/>
    </dgm:pt>
    <dgm:pt modelId="{9E909A76-A7FB-4D0D-B70B-6979F20990D6}" type="pres">
      <dgm:prSet presAssocID="{8EF1DC85-019C-4A9B-92E1-AFBFA91DC275}" presName="thickLine" presStyleLbl="alignNode1" presStyleIdx="4" presStyleCnt="5"/>
      <dgm:spPr/>
    </dgm:pt>
    <dgm:pt modelId="{4B5F8E6D-C8F1-4A70-8DFB-49F32EA5351D}" type="pres">
      <dgm:prSet presAssocID="{8EF1DC85-019C-4A9B-92E1-AFBFA91DC275}" presName="horz1" presStyleCnt="0"/>
      <dgm:spPr/>
    </dgm:pt>
    <dgm:pt modelId="{ED460522-8157-41DA-90E8-06217D74AEFE}" type="pres">
      <dgm:prSet presAssocID="{8EF1DC85-019C-4A9B-92E1-AFBFA91DC275}" presName="tx1" presStyleLbl="revTx" presStyleIdx="4" presStyleCnt="5"/>
      <dgm:spPr/>
    </dgm:pt>
    <dgm:pt modelId="{CAA37E44-70B7-4576-AA9F-19D73490D2CB}" type="pres">
      <dgm:prSet presAssocID="{8EF1DC85-019C-4A9B-92E1-AFBFA91DC275}" presName="vert1" presStyleCnt="0"/>
      <dgm:spPr/>
    </dgm:pt>
  </dgm:ptLst>
  <dgm:cxnLst>
    <dgm:cxn modelId="{35A72E1D-EDD4-4A65-9754-D9FD0375DA85}" type="presOf" srcId="{6687E8AD-15E3-4735-AA05-F80E70C95C37}" destId="{1C50F952-53CD-4F8B-A3F4-3149A053523D}" srcOrd="0" destOrd="0" presId="urn:microsoft.com/office/officeart/2008/layout/LinedList"/>
    <dgm:cxn modelId="{66BD4C2B-906B-4AA0-81A4-6CE324B8D5AD}" type="presOf" srcId="{B58BBEC3-5611-403B-8A7C-251932B5CCF8}" destId="{A29EB216-3E2A-4C3A-A89C-774E202ACEB2}" srcOrd="0" destOrd="0" presId="urn:microsoft.com/office/officeart/2008/layout/LinedList"/>
    <dgm:cxn modelId="{CBBDCF41-5A8B-46AD-AE39-94C14DC55D70}" type="presOf" srcId="{F344D370-0584-440C-95CC-1A6916728CF5}" destId="{66BAA231-6437-45DC-AFBA-8575748FEB2A}" srcOrd="0" destOrd="0" presId="urn:microsoft.com/office/officeart/2008/layout/LinedList"/>
    <dgm:cxn modelId="{99451F42-BF6D-49B2-82E5-554056E5E5FE}" srcId="{C0845CE2-C2DC-4F74-B993-3A9DCDB5F271}" destId="{9D231C29-7DA5-4BF4-9787-AF0B945C07FE}" srcOrd="0" destOrd="0" parTransId="{69627F65-1BD8-4E2A-9E3D-2705E3F4B7E2}" sibTransId="{42EC7C0E-AC63-4F15-B23E-24FE4F8D11A0}"/>
    <dgm:cxn modelId="{CC962880-4C5C-4109-8DE9-AFA8BD3380D2}" type="presOf" srcId="{C0845CE2-C2DC-4F74-B993-3A9DCDB5F271}" destId="{782033A3-EE17-4610-9C19-7F1BF5F510AE}" srcOrd="0" destOrd="0" presId="urn:microsoft.com/office/officeart/2008/layout/LinedList"/>
    <dgm:cxn modelId="{A5695297-C4F9-475C-8280-23C784B94AD2}" type="presOf" srcId="{8EF1DC85-019C-4A9B-92E1-AFBFA91DC275}" destId="{ED460522-8157-41DA-90E8-06217D74AEFE}" srcOrd="0" destOrd="0" presId="urn:microsoft.com/office/officeart/2008/layout/LinedList"/>
    <dgm:cxn modelId="{13C18A9C-1E17-4AA0-8AC8-6B7C38278A99}" srcId="{C0845CE2-C2DC-4F74-B993-3A9DCDB5F271}" destId="{8EF1DC85-019C-4A9B-92E1-AFBFA91DC275}" srcOrd="4" destOrd="0" parTransId="{29031EC1-AE2A-4B73-900D-D4A38A7BD1FA}" sibTransId="{E04A0878-403D-4E3D-9DB4-146491DCCD14}"/>
    <dgm:cxn modelId="{3EF16EA8-9014-492B-AE58-061CA098A037}" type="presOf" srcId="{9D231C29-7DA5-4BF4-9787-AF0B945C07FE}" destId="{C312B0B2-E032-4909-855F-389803B2AD45}" srcOrd="0" destOrd="0" presId="urn:microsoft.com/office/officeart/2008/layout/LinedList"/>
    <dgm:cxn modelId="{6E3592DD-B212-4F94-B7F4-D8358C66366E}" srcId="{C0845CE2-C2DC-4F74-B993-3A9DCDB5F271}" destId="{6687E8AD-15E3-4735-AA05-F80E70C95C37}" srcOrd="1" destOrd="0" parTransId="{BE5FC04E-81F6-4F66-9DDD-D09A9CE96B4E}" sibTransId="{57ECF5CC-B45A-44A4-804B-CC4C603BE280}"/>
    <dgm:cxn modelId="{3A854CEE-8479-4942-BD72-88001142FC1C}" srcId="{C0845CE2-C2DC-4F74-B993-3A9DCDB5F271}" destId="{F344D370-0584-440C-95CC-1A6916728CF5}" srcOrd="3" destOrd="0" parTransId="{6231F0DF-9697-4EE5-BF43-C00D1232CD62}" sibTransId="{2FDD6FEE-530E-431A-B4AA-17E9F8348826}"/>
    <dgm:cxn modelId="{51EF4EEF-5BB5-45E7-B051-F763D51772A4}" srcId="{C0845CE2-C2DC-4F74-B993-3A9DCDB5F271}" destId="{B58BBEC3-5611-403B-8A7C-251932B5CCF8}" srcOrd="2" destOrd="0" parTransId="{B9D8A9D0-B2AE-49B6-B124-B7C6AC09C57C}" sibTransId="{4809B515-2000-4552-BEF9-EAE400AC123B}"/>
    <dgm:cxn modelId="{6ADB4F5C-3D08-479E-AFF9-EE502AF6C1E9}" type="presParOf" srcId="{782033A3-EE17-4610-9C19-7F1BF5F510AE}" destId="{8C2CACDB-EBEF-4F9C-9CFC-23AE09A8FC1D}" srcOrd="0" destOrd="0" presId="urn:microsoft.com/office/officeart/2008/layout/LinedList"/>
    <dgm:cxn modelId="{32D93ABA-A621-438C-B70C-EDC5B67B6571}" type="presParOf" srcId="{782033A3-EE17-4610-9C19-7F1BF5F510AE}" destId="{1C4ADF74-21B5-473A-B08E-8CE63107704C}" srcOrd="1" destOrd="0" presId="urn:microsoft.com/office/officeart/2008/layout/LinedList"/>
    <dgm:cxn modelId="{B3B73976-2BF1-4EF0-B961-75EF714AF877}" type="presParOf" srcId="{1C4ADF74-21B5-473A-B08E-8CE63107704C}" destId="{C312B0B2-E032-4909-855F-389803B2AD45}" srcOrd="0" destOrd="0" presId="urn:microsoft.com/office/officeart/2008/layout/LinedList"/>
    <dgm:cxn modelId="{67B9D2FB-513C-4F1E-A27E-FBFBE5F74A21}" type="presParOf" srcId="{1C4ADF74-21B5-473A-B08E-8CE63107704C}" destId="{43D1DC7C-CD03-4B2B-9A93-75E84F0839C3}" srcOrd="1" destOrd="0" presId="urn:microsoft.com/office/officeart/2008/layout/LinedList"/>
    <dgm:cxn modelId="{0598271B-38A4-4B62-9C54-C989766D1B88}" type="presParOf" srcId="{782033A3-EE17-4610-9C19-7F1BF5F510AE}" destId="{646F3A5C-02D7-4BCC-B720-32C7BB5219F0}" srcOrd="2" destOrd="0" presId="urn:microsoft.com/office/officeart/2008/layout/LinedList"/>
    <dgm:cxn modelId="{CE9A56C2-DA13-4EA9-A086-6F47CB0A45E4}" type="presParOf" srcId="{782033A3-EE17-4610-9C19-7F1BF5F510AE}" destId="{9EC4C13D-50D1-4A2C-95AC-778821BBA8B6}" srcOrd="3" destOrd="0" presId="urn:microsoft.com/office/officeart/2008/layout/LinedList"/>
    <dgm:cxn modelId="{188FA501-CF88-4B4D-A3B0-0FA8812C7B5C}" type="presParOf" srcId="{9EC4C13D-50D1-4A2C-95AC-778821BBA8B6}" destId="{1C50F952-53CD-4F8B-A3F4-3149A053523D}" srcOrd="0" destOrd="0" presId="urn:microsoft.com/office/officeart/2008/layout/LinedList"/>
    <dgm:cxn modelId="{127B3DF3-883A-4632-A799-656555E93FD4}" type="presParOf" srcId="{9EC4C13D-50D1-4A2C-95AC-778821BBA8B6}" destId="{B77210CB-A5D0-4C42-8352-D61F8DC2F9D4}" srcOrd="1" destOrd="0" presId="urn:microsoft.com/office/officeart/2008/layout/LinedList"/>
    <dgm:cxn modelId="{9B484AA9-4191-4430-B7C5-651670575799}" type="presParOf" srcId="{782033A3-EE17-4610-9C19-7F1BF5F510AE}" destId="{9D1D161F-13AD-4112-B1CA-3BC13C41DD1A}" srcOrd="4" destOrd="0" presId="urn:microsoft.com/office/officeart/2008/layout/LinedList"/>
    <dgm:cxn modelId="{39E1916C-DDE8-42D8-A197-F7E2D8B90F8B}" type="presParOf" srcId="{782033A3-EE17-4610-9C19-7F1BF5F510AE}" destId="{C7618B66-6883-4EF9-813A-6768F3C085A7}" srcOrd="5" destOrd="0" presId="urn:microsoft.com/office/officeart/2008/layout/LinedList"/>
    <dgm:cxn modelId="{1EA4D1B0-D6A9-4F0E-945E-B4E8BFBA17C2}" type="presParOf" srcId="{C7618B66-6883-4EF9-813A-6768F3C085A7}" destId="{A29EB216-3E2A-4C3A-A89C-774E202ACEB2}" srcOrd="0" destOrd="0" presId="urn:microsoft.com/office/officeart/2008/layout/LinedList"/>
    <dgm:cxn modelId="{074B8832-1AF0-4B73-9F49-8F8CBF6D5797}" type="presParOf" srcId="{C7618B66-6883-4EF9-813A-6768F3C085A7}" destId="{B6438740-E971-45EC-9787-BED4D82E748E}" srcOrd="1" destOrd="0" presId="urn:microsoft.com/office/officeart/2008/layout/LinedList"/>
    <dgm:cxn modelId="{58E091A8-6C28-4A89-B2AD-0C937CE19210}" type="presParOf" srcId="{782033A3-EE17-4610-9C19-7F1BF5F510AE}" destId="{F0997B3B-3CFE-4214-9AF6-405AE1CFA86A}" srcOrd="6" destOrd="0" presId="urn:microsoft.com/office/officeart/2008/layout/LinedList"/>
    <dgm:cxn modelId="{9584D4B2-676A-4172-8C80-4978C5519524}" type="presParOf" srcId="{782033A3-EE17-4610-9C19-7F1BF5F510AE}" destId="{1BAF5FC7-D76D-440F-BC50-23B0858FA47A}" srcOrd="7" destOrd="0" presId="urn:microsoft.com/office/officeart/2008/layout/LinedList"/>
    <dgm:cxn modelId="{A4D59149-6416-4A84-B996-CD196C4E47CA}" type="presParOf" srcId="{1BAF5FC7-D76D-440F-BC50-23B0858FA47A}" destId="{66BAA231-6437-45DC-AFBA-8575748FEB2A}" srcOrd="0" destOrd="0" presId="urn:microsoft.com/office/officeart/2008/layout/LinedList"/>
    <dgm:cxn modelId="{CEE6FECF-FF0D-4C6E-B885-1B43C27405C7}" type="presParOf" srcId="{1BAF5FC7-D76D-440F-BC50-23B0858FA47A}" destId="{925994F6-255A-4CAB-A152-5AE649AF8D62}" srcOrd="1" destOrd="0" presId="urn:microsoft.com/office/officeart/2008/layout/LinedList"/>
    <dgm:cxn modelId="{6F0A1505-A335-4520-AD15-FB313694BB68}" type="presParOf" srcId="{782033A3-EE17-4610-9C19-7F1BF5F510AE}" destId="{9E909A76-A7FB-4D0D-B70B-6979F20990D6}" srcOrd="8" destOrd="0" presId="urn:microsoft.com/office/officeart/2008/layout/LinedList"/>
    <dgm:cxn modelId="{49CA97DB-C4F4-474B-A834-069D8570C9F6}" type="presParOf" srcId="{782033A3-EE17-4610-9C19-7F1BF5F510AE}" destId="{4B5F8E6D-C8F1-4A70-8DFB-49F32EA5351D}" srcOrd="9" destOrd="0" presId="urn:microsoft.com/office/officeart/2008/layout/LinedList"/>
    <dgm:cxn modelId="{9D0CBA76-8F7E-4C4D-9DFE-35BB550EF328}" type="presParOf" srcId="{4B5F8E6D-C8F1-4A70-8DFB-49F32EA5351D}" destId="{ED460522-8157-41DA-90E8-06217D74AEFE}" srcOrd="0" destOrd="0" presId="urn:microsoft.com/office/officeart/2008/layout/LinedList"/>
    <dgm:cxn modelId="{5F93FE62-A0C2-4B70-9044-AC375C3F483A}" type="presParOf" srcId="{4B5F8E6D-C8F1-4A70-8DFB-49F32EA5351D}" destId="{CAA37E44-70B7-4576-AA9F-19D73490D2C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7953AAD-C1C3-4CC4-A971-436DA0B3199D}" type="doc">
      <dgm:prSet loTypeId="urn:microsoft.com/office/officeart/2005/8/layout/vList2" loCatId="list" qsTypeId="urn:microsoft.com/office/officeart/2005/8/quickstyle/simple1" qsCatId="simple" csTypeId="urn:microsoft.com/office/officeart/2005/8/colors/accent5_2" csCatId="accent5" phldr="1"/>
      <dgm:spPr/>
      <dgm:t>
        <a:bodyPr/>
        <a:lstStyle/>
        <a:p>
          <a:endParaRPr lang="en-GB"/>
        </a:p>
      </dgm:t>
    </dgm:pt>
    <dgm:pt modelId="{BAB9F0DE-932D-46E8-B9F8-5C0773526D7E}">
      <dgm:prSet/>
      <dgm:spPr/>
      <dgm:t>
        <a:bodyPr/>
        <a:lstStyle/>
        <a:p>
          <a:r>
            <a:rPr lang="en-GB" dirty="0"/>
            <a:t>Humanistic Interpretive Position</a:t>
          </a:r>
        </a:p>
      </dgm:t>
    </dgm:pt>
    <dgm:pt modelId="{804CF0E1-84FE-46F6-BD41-5122B27F9D3B}" type="parTrans" cxnId="{75B63474-B46E-4634-BDC0-C7EC59BC5EC4}">
      <dgm:prSet/>
      <dgm:spPr/>
      <dgm:t>
        <a:bodyPr/>
        <a:lstStyle/>
        <a:p>
          <a:endParaRPr lang="en-GB"/>
        </a:p>
      </dgm:t>
    </dgm:pt>
    <dgm:pt modelId="{94CDFF5C-E8D8-4B99-9B60-E5330D23402E}" type="sibTrans" cxnId="{75B63474-B46E-4634-BDC0-C7EC59BC5EC4}">
      <dgm:prSet/>
      <dgm:spPr/>
      <dgm:t>
        <a:bodyPr/>
        <a:lstStyle/>
        <a:p>
          <a:endParaRPr lang="en-GB"/>
        </a:p>
      </dgm:t>
    </dgm:pt>
    <dgm:pt modelId="{DDA70802-4591-452D-8BE4-B62D93323A87}">
      <dgm:prSet/>
      <dgm:spPr/>
      <dgm:t>
        <a:bodyPr/>
        <a:lstStyle/>
        <a:p>
          <a:r>
            <a:rPr lang="en-GB" dirty="0"/>
            <a:t>Includes the biopsychosocial model and multi-axial approach when defining trauma</a:t>
          </a:r>
        </a:p>
      </dgm:t>
    </dgm:pt>
    <dgm:pt modelId="{DDFA3E00-8A98-47ED-81BA-701B19CE0F84}" type="parTrans" cxnId="{BDD3E4FD-9288-4118-9349-E484AD5A6880}">
      <dgm:prSet/>
      <dgm:spPr/>
      <dgm:t>
        <a:bodyPr/>
        <a:lstStyle/>
        <a:p>
          <a:endParaRPr lang="en-GB"/>
        </a:p>
      </dgm:t>
    </dgm:pt>
    <dgm:pt modelId="{C7A0CC43-F5C2-4E70-A83A-EAB122DA1D77}" type="sibTrans" cxnId="{BDD3E4FD-9288-4118-9349-E484AD5A6880}">
      <dgm:prSet/>
      <dgm:spPr/>
      <dgm:t>
        <a:bodyPr/>
        <a:lstStyle/>
        <a:p>
          <a:endParaRPr lang="en-GB"/>
        </a:p>
      </dgm:t>
    </dgm:pt>
    <dgm:pt modelId="{F45A4005-3E52-453A-AF07-E25C75FCDF1D}">
      <dgm:prSet/>
      <dgm:spPr/>
      <dgm:t>
        <a:bodyPr/>
        <a:lstStyle/>
        <a:p>
          <a:r>
            <a:rPr lang="en-GB"/>
            <a:t>Allows for the subjective experience of the individual</a:t>
          </a:r>
        </a:p>
      </dgm:t>
    </dgm:pt>
    <dgm:pt modelId="{29754536-715B-4E77-9A24-F80186FECE46}" type="parTrans" cxnId="{C80867ED-2B21-45A9-B930-A225526FA3BD}">
      <dgm:prSet/>
      <dgm:spPr/>
      <dgm:t>
        <a:bodyPr/>
        <a:lstStyle/>
        <a:p>
          <a:endParaRPr lang="en-GB"/>
        </a:p>
      </dgm:t>
    </dgm:pt>
    <dgm:pt modelId="{5B3CEED5-4DD7-49B0-8DF7-7C253C8F4D7C}" type="sibTrans" cxnId="{C80867ED-2B21-45A9-B930-A225526FA3BD}">
      <dgm:prSet/>
      <dgm:spPr/>
      <dgm:t>
        <a:bodyPr/>
        <a:lstStyle/>
        <a:p>
          <a:endParaRPr lang="en-GB"/>
        </a:p>
      </dgm:t>
    </dgm:pt>
    <dgm:pt modelId="{A17DE686-9E8E-43CB-AA31-1A3E6720389E}" type="pres">
      <dgm:prSet presAssocID="{27953AAD-C1C3-4CC4-A971-436DA0B3199D}" presName="linear" presStyleCnt="0">
        <dgm:presLayoutVars>
          <dgm:animLvl val="lvl"/>
          <dgm:resizeHandles val="exact"/>
        </dgm:presLayoutVars>
      </dgm:prSet>
      <dgm:spPr/>
    </dgm:pt>
    <dgm:pt modelId="{EABB14DC-13BD-46C4-96A2-2ED137D0054F}" type="pres">
      <dgm:prSet presAssocID="{BAB9F0DE-932D-46E8-B9F8-5C0773526D7E}" presName="parentText" presStyleLbl="node1" presStyleIdx="0" presStyleCnt="3">
        <dgm:presLayoutVars>
          <dgm:chMax val="0"/>
          <dgm:bulletEnabled val="1"/>
        </dgm:presLayoutVars>
      </dgm:prSet>
      <dgm:spPr/>
    </dgm:pt>
    <dgm:pt modelId="{E0FBDEE1-81E0-4AB6-A7E9-6615CE854894}" type="pres">
      <dgm:prSet presAssocID="{94CDFF5C-E8D8-4B99-9B60-E5330D23402E}" presName="spacer" presStyleCnt="0"/>
      <dgm:spPr/>
    </dgm:pt>
    <dgm:pt modelId="{1B1327EB-C168-4C02-AEA4-B28123C4C349}" type="pres">
      <dgm:prSet presAssocID="{DDA70802-4591-452D-8BE4-B62D93323A87}" presName="parentText" presStyleLbl="node1" presStyleIdx="1" presStyleCnt="3">
        <dgm:presLayoutVars>
          <dgm:chMax val="0"/>
          <dgm:bulletEnabled val="1"/>
        </dgm:presLayoutVars>
      </dgm:prSet>
      <dgm:spPr/>
    </dgm:pt>
    <dgm:pt modelId="{4D571ABA-27D0-4982-908E-A3A0AF288257}" type="pres">
      <dgm:prSet presAssocID="{C7A0CC43-F5C2-4E70-A83A-EAB122DA1D77}" presName="spacer" presStyleCnt="0"/>
      <dgm:spPr/>
    </dgm:pt>
    <dgm:pt modelId="{3B13F480-03B1-44FA-811C-62E4325358B1}" type="pres">
      <dgm:prSet presAssocID="{F45A4005-3E52-453A-AF07-E25C75FCDF1D}" presName="parentText" presStyleLbl="node1" presStyleIdx="2" presStyleCnt="3">
        <dgm:presLayoutVars>
          <dgm:chMax val="0"/>
          <dgm:bulletEnabled val="1"/>
        </dgm:presLayoutVars>
      </dgm:prSet>
      <dgm:spPr/>
    </dgm:pt>
  </dgm:ptLst>
  <dgm:cxnLst>
    <dgm:cxn modelId="{9C94A767-BC40-47BF-8E83-617520071905}" type="presOf" srcId="{27953AAD-C1C3-4CC4-A971-436DA0B3199D}" destId="{A17DE686-9E8E-43CB-AA31-1A3E6720389E}" srcOrd="0" destOrd="0" presId="urn:microsoft.com/office/officeart/2005/8/layout/vList2"/>
    <dgm:cxn modelId="{BC386F6D-33E4-4686-BBCA-179B216E967D}" type="presOf" srcId="{F45A4005-3E52-453A-AF07-E25C75FCDF1D}" destId="{3B13F480-03B1-44FA-811C-62E4325358B1}" srcOrd="0" destOrd="0" presId="urn:microsoft.com/office/officeart/2005/8/layout/vList2"/>
    <dgm:cxn modelId="{75B63474-B46E-4634-BDC0-C7EC59BC5EC4}" srcId="{27953AAD-C1C3-4CC4-A971-436DA0B3199D}" destId="{BAB9F0DE-932D-46E8-B9F8-5C0773526D7E}" srcOrd="0" destOrd="0" parTransId="{804CF0E1-84FE-46F6-BD41-5122B27F9D3B}" sibTransId="{94CDFF5C-E8D8-4B99-9B60-E5330D23402E}"/>
    <dgm:cxn modelId="{42E85378-61DD-4184-B101-2A0EF6083F82}" type="presOf" srcId="{BAB9F0DE-932D-46E8-B9F8-5C0773526D7E}" destId="{EABB14DC-13BD-46C4-96A2-2ED137D0054F}" srcOrd="0" destOrd="0" presId="urn:microsoft.com/office/officeart/2005/8/layout/vList2"/>
    <dgm:cxn modelId="{DF2A34EC-D632-43F3-B26C-916DDC9A1CDD}" type="presOf" srcId="{DDA70802-4591-452D-8BE4-B62D93323A87}" destId="{1B1327EB-C168-4C02-AEA4-B28123C4C349}" srcOrd="0" destOrd="0" presId="urn:microsoft.com/office/officeart/2005/8/layout/vList2"/>
    <dgm:cxn modelId="{C80867ED-2B21-45A9-B930-A225526FA3BD}" srcId="{27953AAD-C1C3-4CC4-A971-436DA0B3199D}" destId="{F45A4005-3E52-453A-AF07-E25C75FCDF1D}" srcOrd="2" destOrd="0" parTransId="{29754536-715B-4E77-9A24-F80186FECE46}" sibTransId="{5B3CEED5-4DD7-49B0-8DF7-7C253C8F4D7C}"/>
    <dgm:cxn modelId="{BDD3E4FD-9288-4118-9349-E484AD5A6880}" srcId="{27953AAD-C1C3-4CC4-A971-436DA0B3199D}" destId="{DDA70802-4591-452D-8BE4-B62D93323A87}" srcOrd="1" destOrd="0" parTransId="{DDFA3E00-8A98-47ED-81BA-701B19CE0F84}" sibTransId="{C7A0CC43-F5C2-4E70-A83A-EAB122DA1D77}"/>
    <dgm:cxn modelId="{1012259B-81F8-4FEA-9405-13F86F4BC2C5}" type="presParOf" srcId="{A17DE686-9E8E-43CB-AA31-1A3E6720389E}" destId="{EABB14DC-13BD-46C4-96A2-2ED137D0054F}" srcOrd="0" destOrd="0" presId="urn:microsoft.com/office/officeart/2005/8/layout/vList2"/>
    <dgm:cxn modelId="{35D3649E-F6D9-44FC-A7D9-DB41CB03A8D9}" type="presParOf" srcId="{A17DE686-9E8E-43CB-AA31-1A3E6720389E}" destId="{E0FBDEE1-81E0-4AB6-A7E9-6615CE854894}" srcOrd="1" destOrd="0" presId="urn:microsoft.com/office/officeart/2005/8/layout/vList2"/>
    <dgm:cxn modelId="{85692B39-95F9-4972-AB44-8771E15EFDF5}" type="presParOf" srcId="{A17DE686-9E8E-43CB-AA31-1A3E6720389E}" destId="{1B1327EB-C168-4C02-AEA4-B28123C4C349}" srcOrd="2" destOrd="0" presId="urn:microsoft.com/office/officeart/2005/8/layout/vList2"/>
    <dgm:cxn modelId="{2725CA96-7494-4091-BE35-7E8DEF2AC545}" type="presParOf" srcId="{A17DE686-9E8E-43CB-AA31-1A3E6720389E}" destId="{4D571ABA-27D0-4982-908E-A3A0AF288257}" srcOrd="3" destOrd="0" presId="urn:microsoft.com/office/officeart/2005/8/layout/vList2"/>
    <dgm:cxn modelId="{6E73015D-6CC5-452F-9E4C-4F49535FF780}" type="presParOf" srcId="{A17DE686-9E8E-43CB-AA31-1A3E6720389E}" destId="{3B13F480-03B1-44FA-811C-62E4325358B1}"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E3882FC-8257-40F4-91C0-1EC00C259485}"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E03622A4-B0F0-40BE-B0D0-6070624C21F6}">
      <dgm:prSet/>
      <dgm:spPr/>
      <dgm:t>
        <a:bodyPr/>
        <a:lstStyle/>
        <a:p>
          <a:r>
            <a:rPr lang="en-GB"/>
            <a:t>Critical engagement with the definition of trauma</a:t>
          </a:r>
          <a:endParaRPr lang="en-US"/>
        </a:p>
      </dgm:t>
    </dgm:pt>
    <dgm:pt modelId="{3E53ED46-263E-4E4A-B21F-A491BA382C5A}" type="parTrans" cxnId="{A45FB098-8F6E-4A8F-8B84-CDF078EE13AF}">
      <dgm:prSet/>
      <dgm:spPr/>
      <dgm:t>
        <a:bodyPr/>
        <a:lstStyle/>
        <a:p>
          <a:endParaRPr lang="en-US"/>
        </a:p>
      </dgm:t>
    </dgm:pt>
    <dgm:pt modelId="{A4245623-4314-422B-B06D-E04179E9C481}" type="sibTrans" cxnId="{A45FB098-8F6E-4A8F-8B84-CDF078EE13AF}">
      <dgm:prSet/>
      <dgm:spPr/>
      <dgm:t>
        <a:bodyPr/>
        <a:lstStyle/>
        <a:p>
          <a:endParaRPr lang="en-US"/>
        </a:p>
      </dgm:t>
    </dgm:pt>
    <dgm:pt modelId="{5CCE7316-F674-40BB-954F-38670CC2E396}">
      <dgm:prSet/>
      <dgm:spPr/>
      <dgm:t>
        <a:bodyPr/>
        <a:lstStyle/>
        <a:p>
          <a:r>
            <a:rPr lang="en-GB"/>
            <a:t>Gap in the literature</a:t>
          </a:r>
          <a:endParaRPr lang="en-US"/>
        </a:p>
      </dgm:t>
    </dgm:pt>
    <dgm:pt modelId="{2ABB51E3-A343-4446-B651-2B40FCFF6EE4}" type="parTrans" cxnId="{68C86190-7747-4022-8BB5-E953F9B56C12}">
      <dgm:prSet/>
      <dgm:spPr/>
      <dgm:t>
        <a:bodyPr/>
        <a:lstStyle/>
        <a:p>
          <a:endParaRPr lang="en-US"/>
        </a:p>
      </dgm:t>
    </dgm:pt>
    <dgm:pt modelId="{03AE56BF-0C1A-43F2-8625-B976D267C455}" type="sibTrans" cxnId="{68C86190-7747-4022-8BB5-E953F9B56C12}">
      <dgm:prSet/>
      <dgm:spPr/>
      <dgm:t>
        <a:bodyPr/>
        <a:lstStyle/>
        <a:p>
          <a:endParaRPr lang="en-US"/>
        </a:p>
      </dgm:t>
    </dgm:pt>
    <dgm:pt modelId="{2FE360C5-9398-4B12-90C9-27E2046985CB}">
      <dgm:prSet/>
      <dgm:spPr/>
      <dgm:t>
        <a:bodyPr/>
        <a:lstStyle/>
        <a:p>
          <a:r>
            <a:rPr lang="en-GB" dirty="0"/>
            <a:t>Implementation of a Trauma-informed approach that supports a holistic learning environment for all learners.</a:t>
          </a:r>
          <a:endParaRPr lang="en-US" dirty="0"/>
        </a:p>
      </dgm:t>
    </dgm:pt>
    <dgm:pt modelId="{E83DE78B-948E-40DD-B4C0-818021DAB5C8}" type="parTrans" cxnId="{F43B2FC3-8427-44E6-B9C4-C884715D22DC}">
      <dgm:prSet/>
      <dgm:spPr/>
      <dgm:t>
        <a:bodyPr/>
        <a:lstStyle/>
        <a:p>
          <a:endParaRPr lang="en-US"/>
        </a:p>
      </dgm:t>
    </dgm:pt>
    <dgm:pt modelId="{AF794B15-9C39-4271-853C-26A4A83DCECC}" type="sibTrans" cxnId="{F43B2FC3-8427-44E6-B9C4-C884715D22DC}">
      <dgm:prSet/>
      <dgm:spPr/>
      <dgm:t>
        <a:bodyPr/>
        <a:lstStyle/>
        <a:p>
          <a:endParaRPr lang="en-US"/>
        </a:p>
      </dgm:t>
    </dgm:pt>
    <dgm:pt modelId="{C50453B9-75AC-4DA5-AE86-D76B02608128}" type="pres">
      <dgm:prSet presAssocID="{CE3882FC-8257-40F4-91C0-1EC00C259485}" presName="vert0" presStyleCnt="0">
        <dgm:presLayoutVars>
          <dgm:dir/>
          <dgm:animOne val="branch"/>
          <dgm:animLvl val="lvl"/>
        </dgm:presLayoutVars>
      </dgm:prSet>
      <dgm:spPr/>
    </dgm:pt>
    <dgm:pt modelId="{CE1FE9F0-2D4D-4784-9D1E-6B94FA48C455}" type="pres">
      <dgm:prSet presAssocID="{E03622A4-B0F0-40BE-B0D0-6070624C21F6}" presName="thickLine" presStyleLbl="alignNode1" presStyleIdx="0" presStyleCnt="3"/>
      <dgm:spPr/>
    </dgm:pt>
    <dgm:pt modelId="{E276809D-5AD7-498C-B3BF-6573C2432705}" type="pres">
      <dgm:prSet presAssocID="{E03622A4-B0F0-40BE-B0D0-6070624C21F6}" presName="horz1" presStyleCnt="0"/>
      <dgm:spPr/>
    </dgm:pt>
    <dgm:pt modelId="{835513A0-E403-4697-AC61-778C7A7BC562}" type="pres">
      <dgm:prSet presAssocID="{E03622A4-B0F0-40BE-B0D0-6070624C21F6}" presName="tx1" presStyleLbl="revTx" presStyleIdx="0" presStyleCnt="3"/>
      <dgm:spPr/>
    </dgm:pt>
    <dgm:pt modelId="{C4844E3F-49C6-431C-A2B0-B7E343F26CF9}" type="pres">
      <dgm:prSet presAssocID="{E03622A4-B0F0-40BE-B0D0-6070624C21F6}" presName="vert1" presStyleCnt="0"/>
      <dgm:spPr/>
    </dgm:pt>
    <dgm:pt modelId="{857243A1-4D24-4CD4-9E7B-E45A6A19BACC}" type="pres">
      <dgm:prSet presAssocID="{5CCE7316-F674-40BB-954F-38670CC2E396}" presName="thickLine" presStyleLbl="alignNode1" presStyleIdx="1" presStyleCnt="3"/>
      <dgm:spPr/>
    </dgm:pt>
    <dgm:pt modelId="{FE5D4B06-35F3-459A-8B26-1A2CF9DD979B}" type="pres">
      <dgm:prSet presAssocID="{5CCE7316-F674-40BB-954F-38670CC2E396}" presName="horz1" presStyleCnt="0"/>
      <dgm:spPr/>
    </dgm:pt>
    <dgm:pt modelId="{42D77DF1-F64D-49ED-83A6-3D4FB4569811}" type="pres">
      <dgm:prSet presAssocID="{5CCE7316-F674-40BB-954F-38670CC2E396}" presName="tx1" presStyleLbl="revTx" presStyleIdx="1" presStyleCnt="3"/>
      <dgm:spPr/>
    </dgm:pt>
    <dgm:pt modelId="{B381363D-E4FF-45B5-8F9B-77F5F83EF85B}" type="pres">
      <dgm:prSet presAssocID="{5CCE7316-F674-40BB-954F-38670CC2E396}" presName="vert1" presStyleCnt="0"/>
      <dgm:spPr/>
    </dgm:pt>
    <dgm:pt modelId="{4A0765C2-3C2D-42BF-BF5D-013C9FC93D71}" type="pres">
      <dgm:prSet presAssocID="{2FE360C5-9398-4B12-90C9-27E2046985CB}" presName="thickLine" presStyleLbl="alignNode1" presStyleIdx="2" presStyleCnt="3"/>
      <dgm:spPr/>
    </dgm:pt>
    <dgm:pt modelId="{1E914783-4A0A-4B71-862C-C2ED8B315D80}" type="pres">
      <dgm:prSet presAssocID="{2FE360C5-9398-4B12-90C9-27E2046985CB}" presName="horz1" presStyleCnt="0"/>
      <dgm:spPr/>
    </dgm:pt>
    <dgm:pt modelId="{BB38CDDE-06D2-4047-ACC8-A5EFACA0919F}" type="pres">
      <dgm:prSet presAssocID="{2FE360C5-9398-4B12-90C9-27E2046985CB}" presName="tx1" presStyleLbl="revTx" presStyleIdx="2" presStyleCnt="3"/>
      <dgm:spPr/>
    </dgm:pt>
    <dgm:pt modelId="{D4100263-A2A3-44F2-BF84-E52D57D9888F}" type="pres">
      <dgm:prSet presAssocID="{2FE360C5-9398-4B12-90C9-27E2046985CB}" presName="vert1" presStyleCnt="0"/>
      <dgm:spPr/>
    </dgm:pt>
  </dgm:ptLst>
  <dgm:cxnLst>
    <dgm:cxn modelId="{8E42C620-339F-4DD7-BB1E-A18896D1072A}" type="presOf" srcId="{5CCE7316-F674-40BB-954F-38670CC2E396}" destId="{42D77DF1-F64D-49ED-83A6-3D4FB4569811}" srcOrd="0" destOrd="0" presId="urn:microsoft.com/office/officeart/2008/layout/LinedList"/>
    <dgm:cxn modelId="{68C86190-7747-4022-8BB5-E953F9B56C12}" srcId="{CE3882FC-8257-40F4-91C0-1EC00C259485}" destId="{5CCE7316-F674-40BB-954F-38670CC2E396}" srcOrd="1" destOrd="0" parTransId="{2ABB51E3-A343-4446-B651-2B40FCFF6EE4}" sibTransId="{03AE56BF-0C1A-43F2-8625-B976D267C455}"/>
    <dgm:cxn modelId="{A45FB098-8F6E-4A8F-8B84-CDF078EE13AF}" srcId="{CE3882FC-8257-40F4-91C0-1EC00C259485}" destId="{E03622A4-B0F0-40BE-B0D0-6070624C21F6}" srcOrd="0" destOrd="0" parTransId="{3E53ED46-263E-4E4A-B21F-A491BA382C5A}" sibTransId="{A4245623-4314-422B-B06D-E04179E9C481}"/>
    <dgm:cxn modelId="{57C830A6-85CF-4FEC-B8A3-110EAC974C38}" type="presOf" srcId="{CE3882FC-8257-40F4-91C0-1EC00C259485}" destId="{C50453B9-75AC-4DA5-AE86-D76B02608128}" srcOrd="0" destOrd="0" presId="urn:microsoft.com/office/officeart/2008/layout/LinedList"/>
    <dgm:cxn modelId="{6F2406C3-2276-4144-9911-36EAE3ACFEE7}" type="presOf" srcId="{E03622A4-B0F0-40BE-B0D0-6070624C21F6}" destId="{835513A0-E403-4697-AC61-778C7A7BC562}" srcOrd="0" destOrd="0" presId="urn:microsoft.com/office/officeart/2008/layout/LinedList"/>
    <dgm:cxn modelId="{F43B2FC3-8427-44E6-B9C4-C884715D22DC}" srcId="{CE3882FC-8257-40F4-91C0-1EC00C259485}" destId="{2FE360C5-9398-4B12-90C9-27E2046985CB}" srcOrd="2" destOrd="0" parTransId="{E83DE78B-948E-40DD-B4C0-818021DAB5C8}" sibTransId="{AF794B15-9C39-4271-853C-26A4A83DCECC}"/>
    <dgm:cxn modelId="{F1D6E3E3-F0A8-4B05-A34F-D64F5C56F937}" type="presOf" srcId="{2FE360C5-9398-4B12-90C9-27E2046985CB}" destId="{BB38CDDE-06D2-4047-ACC8-A5EFACA0919F}" srcOrd="0" destOrd="0" presId="urn:microsoft.com/office/officeart/2008/layout/LinedList"/>
    <dgm:cxn modelId="{33AE9939-262C-4FC8-9E98-D7FCC007EAB8}" type="presParOf" srcId="{C50453B9-75AC-4DA5-AE86-D76B02608128}" destId="{CE1FE9F0-2D4D-4784-9D1E-6B94FA48C455}" srcOrd="0" destOrd="0" presId="urn:microsoft.com/office/officeart/2008/layout/LinedList"/>
    <dgm:cxn modelId="{6EB8B79A-74D5-4405-B730-2D4A070D03AE}" type="presParOf" srcId="{C50453B9-75AC-4DA5-AE86-D76B02608128}" destId="{E276809D-5AD7-498C-B3BF-6573C2432705}" srcOrd="1" destOrd="0" presId="urn:microsoft.com/office/officeart/2008/layout/LinedList"/>
    <dgm:cxn modelId="{7D3FD81B-D97C-44BE-A6C2-242CF6651864}" type="presParOf" srcId="{E276809D-5AD7-498C-B3BF-6573C2432705}" destId="{835513A0-E403-4697-AC61-778C7A7BC562}" srcOrd="0" destOrd="0" presId="urn:microsoft.com/office/officeart/2008/layout/LinedList"/>
    <dgm:cxn modelId="{2D2E7F3D-6C42-45B6-BE92-7FA36269CA38}" type="presParOf" srcId="{E276809D-5AD7-498C-B3BF-6573C2432705}" destId="{C4844E3F-49C6-431C-A2B0-B7E343F26CF9}" srcOrd="1" destOrd="0" presId="urn:microsoft.com/office/officeart/2008/layout/LinedList"/>
    <dgm:cxn modelId="{E7272EDB-4665-433B-ADCA-F82FB81719D8}" type="presParOf" srcId="{C50453B9-75AC-4DA5-AE86-D76B02608128}" destId="{857243A1-4D24-4CD4-9E7B-E45A6A19BACC}" srcOrd="2" destOrd="0" presId="urn:microsoft.com/office/officeart/2008/layout/LinedList"/>
    <dgm:cxn modelId="{C3874F0C-D84B-473D-998C-5A61FC8CB98D}" type="presParOf" srcId="{C50453B9-75AC-4DA5-AE86-D76B02608128}" destId="{FE5D4B06-35F3-459A-8B26-1A2CF9DD979B}" srcOrd="3" destOrd="0" presId="urn:microsoft.com/office/officeart/2008/layout/LinedList"/>
    <dgm:cxn modelId="{BCEBD514-50B8-4767-86BF-3018FF70B6EE}" type="presParOf" srcId="{FE5D4B06-35F3-459A-8B26-1A2CF9DD979B}" destId="{42D77DF1-F64D-49ED-83A6-3D4FB4569811}" srcOrd="0" destOrd="0" presId="urn:microsoft.com/office/officeart/2008/layout/LinedList"/>
    <dgm:cxn modelId="{29DBA9E6-B2C3-4FC0-AA7B-A04BBE2C2481}" type="presParOf" srcId="{FE5D4B06-35F3-459A-8B26-1A2CF9DD979B}" destId="{B381363D-E4FF-45B5-8F9B-77F5F83EF85B}" srcOrd="1" destOrd="0" presId="urn:microsoft.com/office/officeart/2008/layout/LinedList"/>
    <dgm:cxn modelId="{8C93206F-62E6-4500-86B7-D3441DB97CFB}" type="presParOf" srcId="{C50453B9-75AC-4DA5-AE86-D76B02608128}" destId="{4A0765C2-3C2D-42BF-BF5D-013C9FC93D71}" srcOrd="4" destOrd="0" presId="urn:microsoft.com/office/officeart/2008/layout/LinedList"/>
    <dgm:cxn modelId="{819BEE75-6C84-4936-89B0-C6B9C67E3335}" type="presParOf" srcId="{C50453B9-75AC-4DA5-AE86-D76B02608128}" destId="{1E914783-4A0A-4B71-862C-C2ED8B315D80}" srcOrd="5" destOrd="0" presId="urn:microsoft.com/office/officeart/2008/layout/LinedList"/>
    <dgm:cxn modelId="{B3FD21AD-A48C-429C-AF58-4CD6E7BED050}" type="presParOf" srcId="{1E914783-4A0A-4B71-862C-C2ED8B315D80}" destId="{BB38CDDE-06D2-4047-ACC8-A5EFACA0919F}" srcOrd="0" destOrd="0" presId="urn:microsoft.com/office/officeart/2008/layout/LinedList"/>
    <dgm:cxn modelId="{C2621588-78CB-43ED-9D6F-D45F1D125B2B}" type="presParOf" srcId="{1E914783-4A0A-4B71-862C-C2ED8B315D80}" destId="{D4100263-A2A3-44F2-BF84-E52D57D9888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1EF357-DCFB-4899-AA98-F303BB724F00}">
      <dsp:nvSpPr>
        <dsp:cNvPr id="0" name=""/>
        <dsp:cNvSpPr/>
      </dsp:nvSpPr>
      <dsp:spPr>
        <a:xfrm>
          <a:off x="0" y="351937"/>
          <a:ext cx="6609313" cy="599625"/>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Contextual Introduction</a:t>
          </a:r>
        </a:p>
      </dsp:txBody>
      <dsp:txXfrm>
        <a:off x="29271" y="381208"/>
        <a:ext cx="6550771" cy="541083"/>
      </dsp:txXfrm>
    </dsp:sp>
    <dsp:sp modelId="{EC07F408-421A-47C1-9C19-03A16BD37324}">
      <dsp:nvSpPr>
        <dsp:cNvPr id="0" name=""/>
        <dsp:cNvSpPr/>
      </dsp:nvSpPr>
      <dsp:spPr>
        <a:xfrm>
          <a:off x="0" y="951562"/>
          <a:ext cx="6609313" cy="103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9846" tIns="31750" rIns="177800" bIns="31750" numCol="1" spcCol="1270" anchor="t" anchorCtr="0">
          <a:noAutofit/>
        </a:bodyPr>
        <a:lstStyle/>
        <a:p>
          <a:pPr marL="228600" lvl="1" indent="-228600" algn="l" defTabSz="889000">
            <a:lnSpc>
              <a:spcPct val="90000"/>
            </a:lnSpc>
            <a:spcBef>
              <a:spcPct val="0"/>
            </a:spcBef>
            <a:spcAft>
              <a:spcPct val="20000"/>
            </a:spcAft>
            <a:buChar char="•"/>
          </a:pPr>
          <a:r>
            <a:rPr lang="en-GB" sz="2000" b="1" kern="1200"/>
            <a:t>Introduction the Research Theme</a:t>
          </a:r>
          <a:endParaRPr lang="en-GB" sz="2000" kern="1200"/>
        </a:p>
        <a:p>
          <a:pPr marL="228600" lvl="1" indent="-228600" algn="l" defTabSz="889000">
            <a:lnSpc>
              <a:spcPct val="90000"/>
            </a:lnSpc>
            <a:spcBef>
              <a:spcPct val="0"/>
            </a:spcBef>
            <a:spcAft>
              <a:spcPct val="20000"/>
            </a:spcAft>
            <a:buChar char="•"/>
          </a:pPr>
          <a:r>
            <a:rPr lang="en-GB" sz="2000" b="1" kern="1200"/>
            <a:t>Research position</a:t>
          </a:r>
          <a:endParaRPr lang="en-GB" sz="2000" kern="1200"/>
        </a:p>
        <a:p>
          <a:pPr marL="228600" lvl="1" indent="-228600" algn="l" defTabSz="889000">
            <a:lnSpc>
              <a:spcPct val="90000"/>
            </a:lnSpc>
            <a:spcBef>
              <a:spcPct val="0"/>
            </a:spcBef>
            <a:spcAft>
              <a:spcPct val="20000"/>
            </a:spcAft>
            <a:buChar char="•"/>
          </a:pPr>
          <a:r>
            <a:rPr lang="en-GB" sz="2000" b="1" kern="1200"/>
            <a:t>Literature Gap	</a:t>
          </a:r>
          <a:endParaRPr lang="en-GB" sz="2000" kern="1200"/>
        </a:p>
      </dsp:txBody>
      <dsp:txXfrm>
        <a:off x="0" y="951562"/>
        <a:ext cx="6609313" cy="1035000"/>
      </dsp:txXfrm>
    </dsp:sp>
    <dsp:sp modelId="{E6039C60-BD24-4E22-9221-492096E5F64A}">
      <dsp:nvSpPr>
        <dsp:cNvPr id="0" name=""/>
        <dsp:cNvSpPr/>
      </dsp:nvSpPr>
      <dsp:spPr>
        <a:xfrm>
          <a:off x="0" y="1986562"/>
          <a:ext cx="6609313" cy="599625"/>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Research Questions</a:t>
          </a:r>
        </a:p>
      </dsp:txBody>
      <dsp:txXfrm>
        <a:off x="29271" y="2015833"/>
        <a:ext cx="6550771" cy="541083"/>
      </dsp:txXfrm>
    </dsp:sp>
    <dsp:sp modelId="{94F84C16-F525-41F7-B14B-18D7EF65413F}">
      <dsp:nvSpPr>
        <dsp:cNvPr id="0" name=""/>
        <dsp:cNvSpPr/>
      </dsp:nvSpPr>
      <dsp:spPr>
        <a:xfrm>
          <a:off x="0" y="2658187"/>
          <a:ext cx="6609313" cy="599625"/>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Aims of the Critical Literature Review</a:t>
          </a:r>
        </a:p>
      </dsp:txBody>
      <dsp:txXfrm>
        <a:off x="29271" y="2687458"/>
        <a:ext cx="6550771" cy="541083"/>
      </dsp:txXfrm>
    </dsp:sp>
    <dsp:sp modelId="{A4BD71A5-ADF3-485F-9D73-33F0A9BA68C8}">
      <dsp:nvSpPr>
        <dsp:cNvPr id="0" name=""/>
        <dsp:cNvSpPr/>
      </dsp:nvSpPr>
      <dsp:spPr>
        <a:xfrm>
          <a:off x="0" y="3329812"/>
          <a:ext cx="6609313" cy="599625"/>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Search terms and key reading</a:t>
          </a:r>
        </a:p>
      </dsp:txBody>
      <dsp:txXfrm>
        <a:off x="29271" y="3359083"/>
        <a:ext cx="6550771" cy="541083"/>
      </dsp:txXfrm>
    </dsp:sp>
    <dsp:sp modelId="{DC42E6BD-CF84-4A1C-ACE0-59680028D570}">
      <dsp:nvSpPr>
        <dsp:cNvPr id="0" name=""/>
        <dsp:cNvSpPr/>
      </dsp:nvSpPr>
      <dsp:spPr>
        <a:xfrm>
          <a:off x="0" y="4001437"/>
          <a:ext cx="6609313" cy="599625"/>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Spotlight on a Theme: Definitions of Trauma</a:t>
          </a:r>
        </a:p>
      </dsp:txBody>
      <dsp:txXfrm>
        <a:off x="29271" y="4030708"/>
        <a:ext cx="6550771" cy="5410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7B31CF-A20E-4571-915A-CE0E5122657A}">
      <dsp:nvSpPr>
        <dsp:cNvPr id="0" name=""/>
        <dsp:cNvSpPr/>
      </dsp:nvSpPr>
      <dsp:spPr>
        <a:xfrm>
          <a:off x="0" y="2418"/>
          <a:ext cx="6609313"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3D65AE-06DC-4C69-A132-6127160F9A2C}">
      <dsp:nvSpPr>
        <dsp:cNvPr id="0" name=""/>
        <dsp:cNvSpPr/>
      </dsp:nvSpPr>
      <dsp:spPr>
        <a:xfrm>
          <a:off x="0" y="2418"/>
          <a:ext cx="6609313" cy="16493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My subjective experience and an interpretivist position, leading to a relativist assumption ((Manion, Morrison, and Cohen, 2018; Thomas, 2023).  </a:t>
          </a:r>
        </a:p>
      </dsp:txBody>
      <dsp:txXfrm>
        <a:off x="0" y="2418"/>
        <a:ext cx="6609313" cy="1649387"/>
      </dsp:txXfrm>
    </dsp:sp>
    <dsp:sp modelId="{0FD3FC56-D625-437A-829A-CE72BA5E464E}">
      <dsp:nvSpPr>
        <dsp:cNvPr id="0" name=""/>
        <dsp:cNvSpPr/>
      </dsp:nvSpPr>
      <dsp:spPr>
        <a:xfrm>
          <a:off x="0" y="1651806"/>
          <a:ext cx="6609313" cy="0"/>
        </a:xfrm>
        <a:prstGeom prst="line">
          <a:avLst/>
        </a:prstGeom>
        <a:solidFill>
          <a:schemeClr val="accent2">
            <a:hueOff val="785308"/>
            <a:satOff val="-2127"/>
            <a:lumOff val="1666"/>
            <a:alphaOff val="0"/>
          </a:schemeClr>
        </a:solidFill>
        <a:ln w="12700" cap="flat" cmpd="sng" algn="ctr">
          <a:solidFill>
            <a:schemeClr val="accent2">
              <a:hueOff val="785308"/>
              <a:satOff val="-2127"/>
              <a:lumOff val="166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E1D2E8-F4D3-40CB-9836-EE21C285AB1A}">
      <dsp:nvSpPr>
        <dsp:cNvPr id="0" name=""/>
        <dsp:cNvSpPr/>
      </dsp:nvSpPr>
      <dsp:spPr>
        <a:xfrm>
          <a:off x="0" y="1651806"/>
          <a:ext cx="6609313" cy="16493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Justification for the chosen theme and implications for practice.</a:t>
          </a:r>
        </a:p>
      </dsp:txBody>
      <dsp:txXfrm>
        <a:off x="0" y="1651806"/>
        <a:ext cx="6609313" cy="1649387"/>
      </dsp:txXfrm>
    </dsp:sp>
    <dsp:sp modelId="{84238ECE-87CD-4335-8452-D73E48628034}">
      <dsp:nvSpPr>
        <dsp:cNvPr id="0" name=""/>
        <dsp:cNvSpPr/>
      </dsp:nvSpPr>
      <dsp:spPr>
        <a:xfrm>
          <a:off x="0" y="3301193"/>
          <a:ext cx="6609313" cy="0"/>
        </a:xfrm>
        <a:prstGeom prst="line">
          <a:avLst/>
        </a:prstGeom>
        <a:solidFill>
          <a:schemeClr val="accent2">
            <a:hueOff val="1570616"/>
            <a:satOff val="-4253"/>
            <a:lumOff val="3333"/>
            <a:alphaOff val="0"/>
          </a:schemeClr>
        </a:solidFill>
        <a:ln w="12700" cap="flat" cmpd="sng" algn="ctr">
          <a:solidFill>
            <a:schemeClr val="accent2">
              <a:hueOff val="1570616"/>
              <a:satOff val="-4253"/>
              <a:lumOff val="333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A4E94A-BCA7-4310-A378-94198F1BBB38}">
      <dsp:nvSpPr>
        <dsp:cNvPr id="0" name=""/>
        <dsp:cNvSpPr/>
      </dsp:nvSpPr>
      <dsp:spPr>
        <a:xfrm>
          <a:off x="0" y="3301193"/>
          <a:ext cx="6609313" cy="16493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Acknowledgement of the literature gap</a:t>
          </a:r>
        </a:p>
        <a:p>
          <a:pPr marL="0" lvl="0" indent="0" algn="l" defTabSz="1155700">
            <a:lnSpc>
              <a:spcPct val="90000"/>
            </a:lnSpc>
            <a:spcBef>
              <a:spcPct val="0"/>
            </a:spcBef>
            <a:spcAft>
              <a:spcPct val="35000"/>
            </a:spcAft>
            <a:buNone/>
          </a:pPr>
          <a:r>
            <a:rPr lang="en-GB" sz="2600" kern="1200" dirty="0"/>
            <a:t>(Worsley et al., 2022)</a:t>
          </a:r>
        </a:p>
      </dsp:txBody>
      <dsp:txXfrm>
        <a:off x="0" y="3301193"/>
        <a:ext cx="6609313" cy="164938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15F4C0-BDE9-4687-A92E-CD0CEEF4F2C8}">
      <dsp:nvSpPr>
        <dsp:cNvPr id="0" name=""/>
        <dsp:cNvSpPr/>
      </dsp:nvSpPr>
      <dsp:spPr>
        <a:xfrm>
          <a:off x="0" y="0"/>
          <a:ext cx="6609313"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E1F320-4EC5-4FAD-B740-C3510EC29953}">
      <dsp:nvSpPr>
        <dsp:cNvPr id="0" name=""/>
        <dsp:cNvSpPr/>
      </dsp:nvSpPr>
      <dsp:spPr>
        <a:xfrm>
          <a:off x="0" y="0"/>
          <a:ext cx="6609313" cy="2476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What do further education lecturers in one college in Wales understand about trauma and its impact on young people aged 14-21?</a:t>
          </a:r>
        </a:p>
      </dsp:txBody>
      <dsp:txXfrm>
        <a:off x="0" y="0"/>
        <a:ext cx="6609313" cy="2476499"/>
      </dsp:txXfrm>
    </dsp:sp>
    <dsp:sp modelId="{C1A92F19-3A6B-49C5-82D3-23744F46D8F6}">
      <dsp:nvSpPr>
        <dsp:cNvPr id="0" name=""/>
        <dsp:cNvSpPr/>
      </dsp:nvSpPr>
      <dsp:spPr>
        <a:xfrm>
          <a:off x="0" y="2476499"/>
          <a:ext cx="6609313"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1264DB-8788-4EC4-9971-2794891EAF9C}">
      <dsp:nvSpPr>
        <dsp:cNvPr id="0" name=""/>
        <dsp:cNvSpPr/>
      </dsp:nvSpPr>
      <dsp:spPr>
        <a:xfrm>
          <a:off x="0" y="2476499"/>
          <a:ext cx="6609313" cy="2476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How do further education lecturers in one college in Wales respond to young people experiencing significant mental health issues as a result of Trauma?</a:t>
          </a:r>
        </a:p>
      </dsp:txBody>
      <dsp:txXfrm>
        <a:off x="0" y="2476499"/>
        <a:ext cx="6609313" cy="247649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E4DEB1-C960-4B5D-AA1D-72CA56F20222}">
      <dsp:nvSpPr>
        <dsp:cNvPr id="0" name=""/>
        <dsp:cNvSpPr/>
      </dsp:nvSpPr>
      <dsp:spPr>
        <a:xfrm>
          <a:off x="0" y="189870"/>
          <a:ext cx="6609313" cy="10740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b="0" i="0" kern="1200"/>
            <a:t>Brief exploration of the context (historical and contemporary)</a:t>
          </a:r>
          <a:endParaRPr lang="en-US" sz="2700" kern="1200"/>
        </a:p>
      </dsp:txBody>
      <dsp:txXfrm>
        <a:off x="52431" y="242301"/>
        <a:ext cx="6504451" cy="969198"/>
      </dsp:txXfrm>
    </dsp:sp>
    <dsp:sp modelId="{60FE9F36-AEE5-4195-9166-044FE4C40BCE}">
      <dsp:nvSpPr>
        <dsp:cNvPr id="0" name=""/>
        <dsp:cNvSpPr/>
      </dsp:nvSpPr>
      <dsp:spPr>
        <a:xfrm>
          <a:off x="0" y="1341690"/>
          <a:ext cx="6609313" cy="10740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b="0" i="0" kern="1200"/>
            <a:t>Theoretical Underpinnings: </a:t>
          </a:r>
          <a:endParaRPr lang="en-US" sz="2700" kern="1200"/>
        </a:p>
      </dsp:txBody>
      <dsp:txXfrm>
        <a:off x="52431" y="1394121"/>
        <a:ext cx="6504451" cy="969198"/>
      </dsp:txXfrm>
    </dsp:sp>
    <dsp:sp modelId="{C7310486-778E-4F62-A7CD-36BF1806D84B}">
      <dsp:nvSpPr>
        <dsp:cNvPr id="0" name=""/>
        <dsp:cNvSpPr/>
      </dsp:nvSpPr>
      <dsp:spPr>
        <a:xfrm>
          <a:off x="0" y="2415750"/>
          <a:ext cx="6609313" cy="23473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9846"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en-GB" sz="2100" kern="1200" dirty="0"/>
            <a:t>What is trauma?</a:t>
          </a:r>
          <a:endParaRPr lang="en-US" sz="2100" kern="1200" dirty="0"/>
        </a:p>
        <a:p>
          <a:pPr marL="228600" lvl="1" indent="-228600" algn="l" defTabSz="933450">
            <a:lnSpc>
              <a:spcPct val="90000"/>
            </a:lnSpc>
            <a:spcBef>
              <a:spcPct val="0"/>
            </a:spcBef>
            <a:spcAft>
              <a:spcPct val="20000"/>
            </a:spcAft>
            <a:buChar char="•"/>
          </a:pPr>
          <a:r>
            <a:rPr lang="en-GB" sz="2100" kern="1200" dirty="0"/>
            <a:t>How does trauma impact the young adult’s mental health</a:t>
          </a:r>
          <a:endParaRPr lang="en-US" sz="2100" kern="1200" dirty="0"/>
        </a:p>
        <a:p>
          <a:pPr marL="228600" lvl="1" indent="-228600" algn="l" defTabSz="933450">
            <a:lnSpc>
              <a:spcPct val="90000"/>
            </a:lnSpc>
            <a:spcBef>
              <a:spcPct val="0"/>
            </a:spcBef>
            <a:spcAft>
              <a:spcPct val="20000"/>
            </a:spcAft>
            <a:buChar char="•"/>
          </a:pPr>
          <a:r>
            <a:rPr lang="en-GB" sz="2100" kern="1200" dirty="0"/>
            <a:t>How does trauma impact the young adult’s engagement in Further Education?</a:t>
          </a:r>
          <a:endParaRPr lang="en-US" sz="2100" kern="1200" dirty="0"/>
        </a:p>
        <a:p>
          <a:pPr marL="228600" lvl="1" indent="-228600" algn="l" defTabSz="933450">
            <a:lnSpc>
              <a:spcPct val="90000"/>
            </a:lnSpc>
            <a:spcBef>
              <a:spcPct val="0"/>
            </a:spcBef>
            <a:spcAft>
              <a:spcPct val="20000"/>
            </a:spcAft>
            <a:buChar char="•"/>
          </a:pPr>
          <a:r>
            <a:rPr lang="en-GB" sz="2100" b="0" kern="1200"/>
            <a:t>What is trauma-informed practice, and how might this support the learner in Further Education?</a:t>
          </a:r>
          <a:endParaRPr lang="en-US" sz="2100" kern="1200"/>
        </a:p>
      </dsp:txBody>
      <dsp:txXfrm>
        <a:off x="0" y="2415750"/>
        <a:ext cx="6609313" cy="234737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252B88-8807-4359-A5B3-145A6C871AD9}">
      <dsp:nvSpPr>
        <dsp:cNvPr id="0" name=""/>
        <dsp:cNvSpPr/>
      </dsp:nvSpPr>
      <dsp:spPr>
        <a:xfrm>
          <a:off x="0" y="2418"/>
          <a:ext cx="6609313"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D9B177-DB15-4919-9787-2076D2A929CA}">
      <dsp:nvSpPr>
        <dsp:cNvPr id="0" name=""/>
        <dsp:cNvSpPr/>
      </dsp:nvSpPr>
      <dsp:spPr>
        <a:xfrm>
          <a:off x="0" y="2418"/>
          <a:ext cx="6609313" cy="16493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A critical examination of the social and political discourse surrounding a trauma-informed approach within FE.</a:t>
          </a:r>
          <a:endParaRPr lang="en-US" sz="2700" kern="1200"/>
        </a:p>
      </dsp:txBody>
      <dsp:txXfrm>
        <a:off x="0" y="2418"/>
        <a:ext cx="6609313" cy="1649387"/>
      </dsp:txXfrm>
    </dsp:sp>
    <dsp:sp modelId="{D8AFDDB2-34C8-45CD-BC06-B13DAC796FA6}">
      <dsp:nvSpPr>
        <dsp:cNvPr id="0" name=""/>
        <dsp:cNvSpPr/>
      </dsp:nvSpPr>
      <dsp:spPr>
        <a:xfrm>
          <a:off x="0" y="1651806"/>
          <a:ext cx="6609313" cy="0"/>
        </a:xfrm>
        <a:prstGeom prst="line">
          <a:avLst/>
        </a:prstGeom>
        <a:solidFill>
          <a:schemeClr val="accent2">
            <a:hueOff val="785308"/>
            <a:satOff val="-2127"/>
            <a:lumOff val="1666"/>
            <a:alphaOff val="0"/>
          </a:schemeClr>
        </a:solidFill>
        <a:ln w="12700" cap="flat" cmpd="sng" algn="ctr">
          <a:solidFill>
            <a:schemeClr val="accent2">
              <a:hueOff val="785308"/>
              <a:satOff val="-2127"/>
              <a:lumOff val="166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1FED82-E74D-4DD6-BC20-60D5F1A76F0C}">
      <dsp:nvSpPr>
        <dsp:cNvPr id="0" name=""/>
        <dsp:cNvSpPr/>
      </dsp:nvSpPr>
      <dsp:spPr>
        <a:xfrm>
          <a:off x="0" y="1651806"/>
          <a:ext cx="6609313" cy="16493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dirty="0"/>
            <a:t>An identification of the components of a Trauma-informed approach, particularly at FE level and application to practice.</a:t>
          </a:r>
          <a:endParaRPr lang="en-US" sz="2700" kern="1200" dirty="0"/>
        </a:p>
      </dsp:txBody>
      <dsp:txXfrm>
        <a:off x="0" y="1651806"/>
        <a:ext cx="6609313" cy="1649387"/>
      </dsp:txXfrm>
    </dsp:sp>
    <dsp:sp modelId="{8774BA8F-754F-4626-94AF-ECB30CC1B542}">
      <dsp:nvSpPr>
        <dsp:cNvPr id="0" name=""/>
        <dsp:cNvSpPr/>
      </dsp:nvSpPr>
      <dsp:spPr>
        <a:xfrm>
          <a:off x="0" y="3301193"/>
          <a:ext cx="6609313" cy="0"/>
        </a:xfrm>
        <a:prstGeom prst="line">
          <a:avLst/>
        </a:prstGeom>
        <a:solidFill>
          <a:schemeClr val="accent2">
            <a:hueOff val="1570616"/>
            <a:satOff val="-4253"/>
            <a:lumOff val="3333"/>
            <a:alphaOff val="0"/>
          </a:schemeClr>
        </a:solidFill>
        <a:ln w="12700" cap="flat" cmpd="sng" algn="ctr">
          <a:solidFill>
            <a:schemeClr val="accent2">
              <a:hueOff val="1570616"/>
              <a:satOff val="-4253"/>
              <a:lumOff val="333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3208E2-377F-427F-B522-67E82D02788F}">
      <dsp:nvSpPr>
        <dsp:cNvPr id="0" name=""/>
        <dsp:cNvSpPr/>
      </dsp:nvSpPr>
      <dsp:spPr>
        <a:xfrm>
          <a:off x="0" y="3301193"/>
          <a:ext cx="6609313" cy="16493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Gaps within the research of Trauma-Informed Practice within Further Education.</a:t>
          </a:r>
          <a:endParaRPr lang="en-US" sz="2700" kern="1200"/>
        </a:p>
      </dsp:txBody>
      <dsp:txXfrm>
        <a:off x="0" y="3301193"/>
        <a:ext cx="6609313" cy="164938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FDD551-2FAD-4647-87A3-59FB285332B7}">
      <dsp:nvSpPr>
        <dsp:cNvPr id="0" name=""/>
        <dsp:cNvSpPr/>
      </dsp:nvSpPr>
      <dsp:spPr>
        <a:xfrm>
          <a:off x="0" y="250473"/>
          <a:ext cx="6609313" cy="55165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defRPr b="1"/>
          </a:pPr>
          <a:r>
            <a:rPr lang="en-GB" sz="2300" kern="1200"/>
            <a:t>Key words: </a:t>
          </a:r>
          <a:endParaRPr lang="en-US" sz="2300" kern="1200"/>
        </a:p>
      </dsp:txBody>
      <dsp:txXfrm>
        <a:off x="26930" y="277403"/>
        <a:ext cx="6555453" cy="497795"/>
      </dsp:txXfrm>
    </dsp:sp>
    <dsp:sp modelId="{A7FDF928-B4F8-4F3D-8011-C12E7FC2C7B9}">
      <dsp:nvSpPr>
        <dsp:cNvPr id="0" name=""/>
        <dsp:cNvSpPr/>
      </dsp:nvSpPr>
      <dsp:spPr>
        <a:xfrm>
          <a:off x="0" y="802128"/>
          <a:ext cx="6609313" cy="5594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9846"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en-GB" sz="1800" kern="1200"/>
            <a:t>Trauma; Trauma-informed; Further Education; Vocational Education; Adolescents; Young People</a:t>
          </a:r>
          <a:endParaRPr lang="en-US" sz="1800" kern="1200"/>
        </a:p>
      </dsp:txBody>
      <dsp:txXfrm>
        <a:off x="0" y="802128"/>
        <a:ext cx="6609313" cy="559417"/>
      </dsp:txXfrm>
    </dsp:sp>
    <dsp:sp modelId="{53FF526B-EC01-4711-B13A-AF5D0D4AE731}">
      <dsp:nvSpPr>
        <dsp:cNvPr id="0" name=""/>
        <dsp:cNvSpPr/>
      </dsp:nvSpPr>
      <dsp:spPr>
        <a:xfrm>
          <a:off x="0" y="1361546"/>
          <a:ext cx="6609313" cy="551655"/>
        </a:xfrm>
        <a:prstGeom prst="roundRect">
          <a:avLst/>
        </a:prstGeom>
        <a:solidFill>
          <a:schemeClr val="accent5">
            <a:hueOff val="719061"/>
            <a:satOff val="2053"/>
            <a:lumOff val="-137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defRPr b="1"/>
          </a:pPr>
          <a:r>
            <a:rPr lang="en-GB" sz="2300" kern="1200"/>
            <a:t>Date range:</a:t>
          </a:r>
          <a:endParaRPr lang="en-US" sz="2300" kern="1200"/>
        </a:p>
      </dsp:txBody>
      <dsp:txXfrm>
        <a:off x="26930" y="1388476"/>
        <a:ext cx="6555453" cy="497795"/>
      </dsp:txXfrm>
    </dsp:sp>
    <dsp:sp modelId="{E42FCDAB-1A94-4426-A3CF-2941E13380BC}">
      <dsp:nvSpPr>
        <dsp:cNvPr id="0" name=""/>
        <dsp:cNvSpPr/>
      </dsp:nvSpPr>
      <dsp:spPr>
        <a:xfrm>
          <a:off x="0" y="1913201"/>
          <a:ext cx="6609313" cy="380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9846"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en-GB" sz="1800" kern="1200"/>
            <a:t>2018 to date (wherever possible).</a:t>
          </a:r>
          <a:endParaRPr lang="en-US" sz="1800" kern="1200"/>
        </a:p>
      </dsp:txBody>
      <dsp:txXfrm>
        <a:off x="0" y="1913201"/>
        <a:ext cx="6609313" cy="380880"/>
      </dsp:txXfrm>
    </dsp:sp>
    <dsp:sp modelId="{26B494B9-0C5C-4EA0-B9E9-C27B369FACB0}">
      <dsp:nvSpPr>
        <dsp:cNvPr id="0" name=""/>
        <dsp:cNvSpPr/>
      </dsp:nvSpPr>
      <dsp:spPr>
        <a:xfrm>
          <a:off x="0" y="2294081"/>
          <a:ext cx="6609313" cy="551655"/>
        </a:xfrm>
        <a:prstGeom prst="roundRect">
          <a:avLst/>
        </a:prstGeom>
        <a:solidFill>
          <a:schemeClr val="accent5">
            <a:hueOff val="1438121"/>
            <a:satOff val="4107"/>
            <a:lumOff val="-274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defRPr b="1"/>
          </a:pPr>
          <a:r>
            <a:rPr lang="en-GB" sz="2300" kern="1200"/>
            <a:t>Databases:</a:t>
          </a:r>
          <a:endParaRPr lang="en-US" sz="2300" kern="1200"/>
        </a:p>
      </dsp:txBody>
      <dsp:txXfrm>
        <a:off x="26930" y="2321011"/>
        <a:ext cx="6555453" cy="497795"/>
      </dsp:txXfrm>
    </dsp:sp>
    <dsp:sp modelId="{115C2EE0-2B70-46EA-988C-66111D9AA2CF}">
      <dsp:nvSpPr>
        <dsp:cNvPr id="0" name=""/>
        <dsp:cNvSpPr/>
      </dsp:nvSpPr>
      <dsp:spPr>
        <a:xfrm>
          <a:off x="0" y="2845736"/>
          <a:ext cx="6609313" cy="18567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9846"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en-GB" sz="1800" kern="1200"/>
            <a:t>EBSCOhost- Academic Search Premier; Education source. </a:t>
          </a:r>
          <a:endParaRPr lang="en-US" sz="1800" kern="1200"/>
        </a:p>
        <a:p>
          <a:pPr marL="171450" lvl="1" indent="-171450" algn="l" defTabSz="800100">
            <a:lnSpc>
              <a:spcPct val="90000"/>
            </a:lnSpc>
            <a:spcBef>
              <a:spcPct val="0"/>
            </a:spcBef>
            <a:spcAft>
              <a:spcPct val="20000"/>
            </a:spcAft>
            <a:buChar char="•"/>
          </a:pPr>
          <a:r>
            <a:rPr lang="en-GB" sz="1800" kern="1200"/>
            <a:t>ProQuest Central</a:t>
          </a:r>
          <a:endParaRPr lang="en-US" sz="1800" kern="1200"/>
        </a:p>
        <a:p>
          <a:pPr marL="171450" lvl="1" indent="-171450" algn="l" defTabSz="800100">
            <a:lnSpc>
              <a:spcPct val="90000"/>
            </a:lnSpc>
            <a:spcBef>
              <a:spcPct val="0"/>
            </a:spcBef>
            <a:spcAft>
              <a:spcPct val="20000"/>
            </a:spcAft>
            <a:buChar char="•"/>
          </a:pPr>
          <a:r>
            <a:rPr lang="en-GB" sz="1800" kern="1200"/>
            <a:t>PsychARTICLES (APA database)</a:t>
          </a:r>
          <a:endParaRPr lang="en-US" sz="1800" kern="1200"/>
        </a:p>
        <a:p>
          <a:pPr marL="171450" lvl="1" indent="-171450" algn="l" defTabSz="800100">
            <a:lnSpc>
              <a:spcPct val="90000"/>
            </a:lnSpc>
            <a:spcBef>
              <a:spcPct val="0"/>
            </a:spcBef>
            <a:spcAft>
              <a:spcPct val="20000"/>
            </a:spcAft>
            <a:buChar char="•"/>
          </a:pPr>
          <a:endParaRPr lang="en-US" sz="1800" kern="1200" dirty="0"/>
        </a:p>
        <a:p>
          <a:pPr marL="171450" lvl="1" indent="-171450" algn="l" defTabSz="800100">
            <a:lnSpc>
              <a:spcPct val="90000"/>
            </a:lnSpc>
            <a:spcBef>
              <a:spcPct val="0"/>
            </a:spcBef>
            <a:spcAft>
              <a:spcPct val="20000"/>
            </a:spcAft>
            <a:buChar char="•"/>
          </a:pPr>
          <a:endParaRPr lang="en-US" sz="1800" kern="1200" dirty="0"/>
        </a:p>
        <a:p>
          <a:pPr marL="171450" lvl="1" indent="-171450" algn="l" defTabSz="800100">
            <a:lnSpc>
              <a:spcPct val="90000"/>
            </a:lnSpc>
            <a:spcBef>
              <a:spcPct val="0"/>
            </a:spcBef>
            <a:spcAft>
              <a:spcPct val="20000"/>
            </a:spcAft>
            <a:buChar char="•"/>
          </a:pPr>
          <a:r>
            <a:rPr lang="en-GB" sz="1800" kern="1200" dirty="0"/>
            <a:t>Snowballing.</a:t>
          </a:r>
          <a:endParaRPr lang="en-US" sz="1800" kern="1200" dirty="0"/>
        </a:p>
      </dsp:txBody>
      <dsp:txXfrm>
        <a:off x="0" y="2845736"/>
        <a:ext cx="6609313" cy="185679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701DD7-2B2E-48F9-BB03-AB1144754830}">
      <dsp:nvSpPr>
        <dsp:cNvPr id="0" name=""/>
        <dsp:cNvSpPr/>
      </dsp:nvSpPr>
      <dsp:spPr>
        <a:xfrm>
          <a:off x="0" y="0"/>
          <a:ext cx="6609313"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F5BF44-5861-4634-8377-9236CBD8822E}">
      <dsp:nvSpPr>
        <dsp:cNvPr id="0" name=""/>
        <dsp:cNvSpPr/>
      </dsp:nvSpPr>
      <dsp:spPr>
        <a:xfrm>
          <a:off x="0" y="0"/>
          <a:ext cx="6609313" cy="1238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Complex Trauma (Herman, 1997; Wamser-Nanney, et al</a:t>
          </a:r>
          <a:r>
            <a:rPr lang="en-GB" sz="2500" i="1" kern="1200"/>
            <a:t>., </a:t>
          </a:r>
          <a:r>
            <a:rPr lang="en-GB" sz="2500" kern="1200"/>
            <a:t>2021)</a:t>
          </a:r>
        </a:p>
      </dsp:txBody>
      <dsp:txXfrm>
        <a:off x="0" y="0"/>
        <a:ext cx="6609313" cy="1238249"/>
      </dsp:txXfrm>
    </dsp:sp>
    <dsp:sp modelId="{DE5F6DC6-0874-439F-A072-228502B7D2E3}">
      <dsp:nvSpPr>
        <dsp:cNvPr id="0" name=""/>
        <dsp:cNvSpPr/>
      </dsp:nvSpPr>
      <dsp:spPr>
        <a:xfrm>
          <a:off x="0" y="1238249"/>
          <a:ext cx="6609313"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80D3C6-9714-492D-974A-994CAA69586D}">
      <dsp:nvSpPr>
        <dsp:cNvPr id="0" name=""/>
        <dsp:cNvSpPr/>
      </dsp:nvSpPr>
      <dsp:spPr>
        <a:xfrm>
          <a:off x="0" y="1238249"/>
          <a:ext cx="6609313" cy="1238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dirty="0"/>
            <a:t>Somatic symptoms (Hinton </a:t>
          </a:r>
          <a:r>
            <a:rPr lang="en-GB" sz="2500" i="1" kern="1200" dirty="0"/>
            <a:t>et al</a:t>
          </a:r>
          <a:r>
            <a:rPr lang="en-GB" sz="2500" kern="1200" dirty="0"/>
            <a:t>., 2005, </a:t>
          </a:r>
          <a:r>
            <a:rPr lang="en-GB" sz="2500" kern="1200" dirty="0" err="1"/>
            <a:t>Jabłoński</a:t>
          </a:r>
          <a:r>
            <a:rPr lang="en-GB" sz="2500" kern="1200" dirty="0"/>
            <a:t> </a:t>
          </a:r>
          <a:r>
            <a:rPr lang="en-GB" sz="2500" i="1" kern="1200" dirty="0"/>
            <a:t>et al</a:t>
          </a:r>
          <a:r>
            <a:rPr lang="en-GB" sz="2500" kern="1200" dirty="0"/>
            <a:t>., 2016; </a:t>
          </a:r>
          <a:r>
            <a:rPr lang="en-GB" sz="2500" kern="1200" dirty="0" err="1"/>
            <a:t>Hobfoll</a:t>
          </a:r>
          <a:r>
            <a:rPr lang="en-GB" sz="2500" kern="1200" dirty="0"/>
            <a:t> </a:t>
          </a:r>
          <a:r>
            <a:rPr lang="en-GB" sz="2500" i="1" kern="1200" dirty="0"/>
            <a:t>et al</a:t>
          </a:r>
          <a:r>
            <a:rPr lang="en-GB" sz="2500" kern="1200" dirty="0"/>
            <a:t>., 2018)</a:t>
          </a:r>
        </a:p>
      </dsp:txBody>
      <dsp:txXfrm>
        <a:off x="0" y="1238249"/>
        <a:ext cx="6609313" cy="1238249"/>
      </dsp:txXfrm>
    </dsp:sp>
    <dsp:sp modelId="{52BDC621-C6C0-432F-A462-E0C019F3CC2A}">
      <dsp:nvSpPr>
        <dsp:cNvPr id="0" name=""/>
        <dsp:cNvSpPr/>
      </dsp:nvSpPr>
      <dsp:spPr>
        <a:xfrm>
          <a:off x="0" y="2476499"/>
          <a:ext cx="6609313"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02CBBF-E0A0-4443-BCFD-F847C3256432}">
      <dsp:nvSpPr>
        <dsp:cNvPr id="0" name=""/>
        <dsp:cNvSpPr/>
      </dsp:nvSpPr>
      <dsp:spPr>
        <a:xfrm>
          <a:off x="0" y="2476499"/>
          <a:ext cx="6609313" cy="1238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Cultural bereavement  (</a:t>
          </a:r>
          <a:r>
            <a:rPr lang="da-DK" sz="2500" kern="1200"/>
            <a:t>Tippens </a:t>
          </a:r>
          <a:r>
            <a:rPr lang="da-DK" sz="2500" i="1" kern="1200"/>
            <a:t>et al.</a:t>
          </a:r>
          <a:r>
            <a:rPr lang="da-DK" sz="2500" kern="1200"/>
            <a:t> 2021; </a:t>
          </a:r>
          <a:r>
            <a:rPr lang="en-GB" sz="2500" kern="1200"/>
            <a:t>Yoon, 2022)</a:t>
          </a:r>
        </a:p>
      </dsp:txBody>
      <dsp:txXfrm>
        <a:off x="0" y="2476499"/>
        <a:ext cx="6609313" cy="1238249"/>
      </dsp:txXfrm>
    </dsp:sp>
    <dsp:sp modelId="{F4F79811-04FA-49E4-B209-5C8711CCCA5D}">
      <dsp:nvSpPr>
        <dsp:cNvPr id="0" name=""/>
        <dsp:cNvSpPr/>
      </dsp:nvSpPr>
      <dsp:spPr>
        <a:xfrm>
          <a:off x="0" y="3714750"/>
          <a:ext cx="6609313"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640B8E-9F09-44DF-A754-9CD87F19343B}">
      <dsp:nvSpPr>
        <dsp:cNvPr id="0" name=""/>
        <dsp:cNvSpPr/>
      </dsp:nvSpPr>
      <dsp:spPr>
        <a:xfrm>
          <a:off x="0" y="3714749"/>
          <a:ext cx="6609313" cy="1238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dirty="0"/>
            <a:t>Cultural, subjective understanding is essential when exploring trauma (</a:t>
          </a:r>
          <a:r>
            <a:rPr lang="da-DK" sz="2500" kern="1200" dirty="0"/>
            <a:t>Palgi </a:t>
          </a:r>
          <a:r>
            <a:rPr lang="da-DK" sz="2500" i="1" kern="1200" dirty="0"/>
            <a:t>et al.,</a:t>
          </a:r>
          <a:r>
            <a:rPr lang="da-DK" sz="2500" kern="1200" dirty="0"/>
            <a:t>2021)</a:t>
          </a:r>
          <a:endParaRPr lang="en-GB" sz="2500" kern="1200" dirty="0"/>
        </a:p>
      </dsp:txBody>
      <dsp:txXfrm>
        <a:off x="0" y="3714749"/>
        <a:ext cx="6609313" cy="123824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2CACDB-EBEF-4F9C-9CFC-23AE09A8FC1D}">
      <dsp:nvSpPr>
        <dsp:cNvPr id="0" name=""/>
        <dsp:cNvSpPr/>
      </dsp:nvSpPr>
      <dsp:spPr>
        <a:xfrm>
          <a:off x="0" y="604"/>
          <a:ext cx="6609313"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12B0B2-E032-4909-855F-389803B2AD45}">
      <dsp:nvSpPr>
        <dsp:cNvPr id="0" name=""/>
        <dsp:cNvSpPr/>
      </dsp:nvSpPr>
      <dsp:spPr>
        <a:xfrm>
          <a:off x="0" y="604"/>
          <a:ext cx="6609313" cy="990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Societal representation of the trauma</a:t>
          </a:r>
          <a:endParaRPr lang="en-US" sz="2500" kern="1200"/>
        </a:p>
      </dsp:txBody>
      <dsp:txXfrm>
        <a:off x="0" y="604"/>
        <a:ext cx="6609313" cy="990358"/>
      </dsp:txXfrm>
    </dsp:sp>
    <dsp:sp modelId="{646F3A5C-02D7-4BCC-B720-32C7BB5219F0}">
      <dsp:nvSpPr>
        <dsp:cNvPr id="0" name=""/>
        <dsp:cNvSpPr/>
      </dsp:nvSpPr>
      <dsp:spPr>
        <a:xfrm>
          <a:off x="0" y="990962"/>
          <a:ext cx="6609313"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50F952-53CD-4F8B-A3F4-3149A053523D}">
      <dsp:nvSpPr>
        <dsp:cNvPr id="0" name=""/>
        <dsp:cNvSpPr/>
      </dsp:nvSpPr>
      <dsp:spPr>
        <a:xfrm>
          <a:off x="0" y="990962"/>
          <a:ext cx="6609313" cy="990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Survivor may experience stigma or become “outcast” because of the specific event</a:t>
          </a:r>
          <a:endParaRPr lang="en-US" sz="2500" kern="1200"/>
        </a:p>
      </dsp:txBody>
      <dsp:txXfrm>
        <a:off x="0" y="990962"/>
        <a:ext cx="6609313" cy="990358"/>
      </dsp:txXfrm>
    </dsp:sp>
    <dsp:sp modelId="{9D1D161F-13AD-4112-B1CA-3BC13C41DD1A}">
      <dsp:nvSpPr>
        <dsp:cNvPr id="0" name=""/>
        <dsp:cNvSpPr/>
      </dsp:nvSpPr>
      <dsp:spPr>
        <a:xfrm>
          <a:off x="0" y="1981320"/>
          <a:ext cx="6609313"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9EB216-3E2A-4C3A-A89C-774E202ACEB2}">
      <dsp:nvSpPr>
        <dsp:cNvPr id="0" name=""/>
        <dsp:cNvSpPr/>
      </dsp:nvSpPr>
      <dsp:spPr>
        <a:xfrm>
          <a:off x="0" y="1981320"/>
          <a:ext cx="6609313" cy="990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Survivor may be deemed to be faking an illness</a:t>
          </a:r>
          <a:endParaRPr lang="en-US" sz="2500" kern="1200"/>
        </a:p>
      </dsp:txBody>
      <dsp:txXfrm>
        <a:off x="0" y="1981320"/>
        <a:ext cx="6609313" cy="990358"/>
      </dsp:txXfrm>
    </dsp:sp>
    <dsp:sp modelId="{F0997B3B-3CFE-4214-9AF6-405AE1CFA86A}">
      <dsp:nvSpPr>
        <dsp:cNvPr id="0" name=""/>
        <dsp:cNvSpPr/>
      </dsp:nvSpPr>
      <dsp:spPr>
        <a:xfrm>
          <a:off x="0" y="2971679"/>
          <a:ext cx="6609313"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BAA231-6437-45DC-AFBA-8575748FEB2A}">
      <dsp:nvSpPr>
        <dsp:cNvPr id="0" name=""/>
        <dsp:cNvSpPr/>
      </dsp:nvSpPr>
      <dsp:spPr>
        <a:xfrm>
          <a:off x="0" y="2971679"/>
          <a:ext cx="6609313" cy="990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The secondary impact of Trauma: self-medication</a:t>
          </a:r>
          <a:endParaRPr lang="en-US" sz="2500" kern="1200"/>
        </a:p>
      </dsp:txBody>
      <dsp:txXfrm>
        <a:off x="0" y="2971679"/>
        <a:ext cx="6609313" cy="990358"/>
      </dsp:txXfrm>
    </dsp:sp>
    <dsp:sp modelId="{9E909A76-A7FB-4D0D-B70B-6979F20990D6}">
      <dsp:nvSpPr>
        <dsp:cNvPr id="0" name=""/>
        <dsp:cNvSpPr/>
      </dsp:nvSpPr>
      <dsp:spPr>
        <a:xfrm>
          <a:off x="0" y="3962037"/>
          <a:ext cx="6609313"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D460522-8157-41DA-90E8-06217D74AEFE}">
      <dsp:nvSpPr>
        <dsp:cNvPr id="0" name=""/>
        <dsp:cNvSpPr/>
      </dsp:nvSpPr>
      <dsp:spPr>
        <a:xfrm>
          <a:off x="0" y="3962037"/>
          <a:ext cx="6609313" cy="990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(Herman, 1997; Skiba, 2020). </a:t>
          </a:r>
          <a:endParaRPr lang="en-US" sz="2500" kern="1200"/>
        </a:p>
      </dsp:txBody>
      <dsp:txXfrm>
        <a:off x="0" y="3962037"/>
        <a:ext cx="6609313" cy="99035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BB14DC-13BD-46C4-96A2-2ED137D0054F}">
      <dsp:nvSpPr>
        <dsp:cNvPr id="0" name=""/>
        <dsp:cNvSpPr/>
      </dsp:nvSpPr>
      <dsp:spPr>
        <a:xfrm>
          <a:off x="0" y="66316"/>
          <a:ext cx="6609313" cy="155302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t>Humanistic Interpretive Position</a:t>
          </a:r>
        </a:p>
      </dsp:txBody>
      <dsp:txXfrm>
        <a:off x="75813" y="142129"/>
        <a:ext cx="6457687" cy="1401402"/>
      </dsp:txXfrm>
    </dsp:sp>
    <dsp:sp modelId="{1B1327EB-C168-4C02-AEA4-B28123C4C349}">
      <dsp:nvSpPr>
        <dsp:cNvPr id="0" name=""/>
        <dsp:cNvSpPr/>
      </dsp:nvSpPr>
      <dsp:spPr>
        <a:xfrm>
          <a:off x="0" y="1699985"/>
          <a:ext cx="6609313" cy="155302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t>Includes the biopsychosocial model and multi-axial approach when defining trauma</a:t>
          </a:r>
        </a:p>
      </dsp:txBody>
      <dsp:txXfrm>
        <a:off x="75813" y="1775798"/>
        <a:ext cx="6457687" cy="1401402"/>
      </dsp:txXfrm>
    </dsp:sp>
    <dsp:sp modelId="{3B13F480-03B1-44FA-811C-62E4325358B1}">
      <dsp:nvSpPr>
        <dsp:cNvPr id="0" name=""/>
        <dsp:cNvSpPr/>
      </dsp:nvSpPr>
      <dsp:spPr>
        <a:xfrm>
          <a:off x="0" y="3333654"/>
          <a:ext cx="6609313" cy="155302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Allows for the subjective experience of the individual</a:t>
          </a:r>
        </a:p>
      </dsp:txBody>
      <dsp:txXfrm>
        <a:off x="75813" y="3409467"/>
        <a:ext cx="6457687" cy="140140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1FE9F0-2D4D-4784-9D1E-6B94FA48C455}">
      <dsp:nvSpPr>
        <dsp:cNvPr id="0" name=""/>
        <dsp:cNvSpPr/>
      </dsp:nvSpPr>
      <dsp:spPr>
        <a:xfrm>
          <a:off x="0" y="2418"/>
          <a:ext cx="6609313"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5513A0-E403-4697-AC61-778C7A7BC562}">
      <dsp:nvSpPr>
        <dsp:cNvPr id="0" name=""/>
        <dsp:cNvSpPr/>
      </dsp:nvSpPr>
      <dsp:spPr>
        <a:xfrm>
          <a:off x="0" y="2418"/>
          <a:ext cx="6609313" cy="16493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Critical engagement with the definition of trauma</a:t>
          </a:r>
          <a:endParaRPr lang="en-US" sz="2900" kern="1200"/>
        </a:p>
      </dsp:txBody>
      <dsp:txXfrm>
        <a:off x="0" y="2418"/>
        <a:ext cx="6609313" cy="1649387"/>
      </dsp:txXfrm>
    </dsp:sp>
    <dsp:sp modelId="{857243A1-4D24-4CD4-9E7B-E45A6A19BACC}">
      <dsp:nvSpPr>
        <dsp:cNvPr id="0" name=""/>
        <dsp:cNvSpPr/>
      </dsp:nvSpPr>
      <dsp:spPr>
        <a:xfrm>
          <a:off x="0" y="1651806"/>
          <a:ext cx="6609313" cy="0"/>
        </a:xfrm>
        <a:prstGeom prst="line">
          <a:avLst/>
        </a:prstGeom>
        <a:solidFill>
          <a:schemeClr val="accent2">
            <a:hueOff val="785308"/>
            <a:satOff val="-2127"/>
            <a:lumOff val="1666"/>
            <a:alphaOff val="0"/>
          </a:schemeClr>
        </a:solidFill>
        <a:ln w="12700" cap="flat" cmpd="sng" algn="ctr">
          <a:solidFill>
            <a:schemeClr val="accent2">
              <a:hueOff val="785308"/>
              <a:satOff val="-2127"/>
              <a:lumOff val="166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2D77DF1-F64D-49ED-83A6-3D4FB4569811}">
      <dsp:nvSpPr>
        <dsp:cNvPr id="0" name=""/>
        <dsp:cNvSpPr/>
      </dsp:nvSpPr>
      <dsp:spPr>
        <a:xfrm>
          <a:off x="0" y="1651806"/>
          <a:ext cx="6609313" cy="16493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Gap in the literature</a:t>
          </a:r>
          <a:endParaRPr lang="en-US" sz="2900" kern="1200"/>
        </a:p>
      </dsp:txBody>
      <dsp:txXfrm>
        <a:off x="0" y="1651806"/>
        <a:ext cx="6609313" cy="1649387"/>
      </dsp:txXfrm>
    </dsp:sp>
    <dsp:sp modelId="{4A0765C2-3C2D-42BF-BF5D-013C9FC93D71}">
      <dsp:nvSpPr>
        <dsp:cNvPr id="0" name=""/>
        <dsp:cNvSpPr/>
      </dsp:nvSpPr>
      <dsp:spPr>
        <a:xfrm>
          <a:off x="0" y="3301193"/>
          <a:ext cx="6609313" cy="0"/>
        </a:xfrm>
        <a:prstGeom prst="line">
          <a:avLst/>
        </a:prstGeom>
        <a:solidFill>
          <a:schemeClr val="accent2">
            <a:hueOff val="1570616"/>
            <a:satOff val="-4253"/>
            <a:lumOff val="3333"/>
            <a:alphaOff val="0"/>
          </a:schemeClr>
        </a:solidFill>
        <a:ln w="12700" cap="flat" cmpd="sng" algn="ctr">
          <a:solidFill>
            <a:schemeClr val="accent2">
              <a:hueOff val="1570616"/>
              <a:satOff val="-4253"/>
              <a:lumOff val="333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38CDDE-06D2-4047-ACC8-A5EFACA0919F}">
      <dsp:nvSpPr>
        <dsp:cNvPr id="0" name=""/>
        <dsp:cNvSpPr/>
      </dsp:nvSpPr>
      <dsp:spPr>
        <a:xfrm>
          <a:off x="0" y="3301193"/>
          <a:ext cx="6609313" cy="16493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dirty="0"/>
            <a:t>Implementation of a Trauma-informed approach that supports a holistic learning environment for all learners.</a:t>
          </a:r>
          <a:endParaRPr lang="en-US" sz="2900" kern="1200" dirty="0"/>
        </a:p>
      </dsp:txBody>
      <dsp:txXfrm>
        <a:off x="0" y="3301193"/>
        <a:ext cx="6609313" cy="164938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9367" cy="501879"/>
          </a:xfrm>
          <a:prstGeom prst="rect">
            <a:avLst/>
          </a:prstGeom>
        </p:spPr>
        <p:txBody>
          <a:bodyPr vert="horz" lIns="96442" tIns="48221" rIns="96442" bIns="48221" rtlCol="0"/>
          <a:lstStyle>
            <a:lvl1pPr algn="l">
              <a:defRPr sz="1300"/>
            </a:lvl1pPr>
          </a:lstStyle>
          <a:p>
            <a:endParaRPr lang="en-GB"/>
          </a:p>
        </p:txBody>
      </p:sp>
      <p:sp>
        <p:nvSpPr>
          <p:cNvPr id="3" name="Date Placeholder 2"/>
          <p:cNvSpPr>
            <a:spLocks noGrp="1"/>
          </p:cNvSpPr>
          <p:nvPr>
            <p:ph type="dt" idx="1"/>
          </p:nvPr>
        </p:nvSpPr>
        <p:spPr>
          <a:xfrm>
            <a:off x="3894505" y="0"/>
            <a:ext cx="2979367" cy="501879"/>
          </a:xfrm>
          <a:prstGeom prst="rect">
            <a:avLst/>
          </a:prstGeom>
        </p:spPr>
        <p:txBody>
          <a:bodyPr vert="horz" lIns="96442" tIns="48221" rIns="96442" bIns="48221" rtlCol="0"/>
          <a:lstStyle>
            <a:lvl1pPr algn="r">
              <a:defRPr sz="1300"/>
            </a:lvl1pPr>
          </a:lstStyle>
          <a:p>
            <a:fld id="{CBE4751B-6E89-4A87-BE70-86F251CBF696}" type="datetimeFigureOut">
              <a:rPr lang="en-GB" smtClean="0"/>
              <a:t>24/11/2023</a:t>
            </a:fld>
            <a:endParaRPr lang="en-GB"/>
          </a:p>
        </p:txBody>
      </p:sp>
      <p:sp>
        <p:nvSpPr>
          <p:cNvPr id="4" name="Slide Image Placeholder 3"/>
          <p:cNvSpPr>
            <a:spLocks noGrp="1" noRot="1" noChangeAspect="1"/>
          </p:cNvSpPr>
          <p:nvPr>
            <p:ph type="sldImg" idx="2"/>
          </p:nvPr>
        </p:nvSpPr>
        <p:spPr>
          <a:xfrm>
            <a:off x="438150" y="1250950"/>
            <a:ext cx="5999163" cy="3375025"/>
          </a:xfrm>
          <a:prstGeom prst="rect">
            <a:avLst/>
          </a:prstGeom>
          <a:noFill/>
          <a:ln w="12700">
            <a:solidFill>
              <a:prstClr val="black"/>
            </a:solidFill>
          </a:ln>
        </p:spPr>
        <p:txBody>
          <a:bodyPr vert="horz" lIns="96442" tIns="48221" rIns="96442" bIns="48221" rtlCol="0" anchor="ctr"/>
          <a:lstStyle/>
          <a:p>
            <a:endParaRPr lang="en-GB"/>
          </a:p>
        </p:txBody>
      </p:sp>
      <p:sp>
        <p:nvSpPr>
          <p:cNvPr id="5" name="Notes Placeholder 4"/>
          <p:cNvSpPr>
            <a:spLocks noGrp="1"/>
          </p:cNvSpPr>
          <p:nvPr>
            <p:ph type="body" sz="quarter" idx="3"/>
          </p:nvPr>
        </p:nvSpPr>
        <p:spPr>
          <a:xfrm>
            <a:off x="687547" y="4813866"/>
            <a:ext cx="5500370" cy="3938617"/>
          </a:xfrm>
          <a:prstGeom prst="rect">
            <a:avLst/>
          </a:prstGeom>
        </p:spPr>
        <p:txBody>
          <a:bodyPr vert="horz" lIns="96442" tIns="48221" rIns="96442" bIns="48221"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500961"/>
            <a:ext cx="2979367" cy="501878"/>
          </a:xfrm>
          <a:prstGeom prst="rect">
            <a:avLst/>
          </a:prstGeom>
        </p:spPr>
        <p:txBody>
          <a:bodyPr vert="horz" lIns="96442" tIns="48221" rIns="96442" bIns="48221" rtlCol="0" anchor="b"/>
          <a:lstStyle>
            <a:lvl1pPr algn="l">
              <a:defRPr sz="1300"/>
            </a:lvl1pPr>
          </a:lstStyle>
          <a:p>
            <a:endParaRPr lang="en-GB"/>
          </a:p>
        </p:txBody>
      </p:sp>
      <p:sp>
        <p:nvSpPr>
          <p:cNvPr id="7" name="Slide Number Placeholder 6"/>
          <p:cNvSpPr>
            <a:spLocks noGrp="1"/>
          </p:cNvSpPr>
          <p:nvPr>
            <p:ph type="sldNum" sz="quarter" idx="5"/>
          </p:nvPr>
        </p:nvSpPr>
        <p:spPr>
          <a:xfrm>
            <a:off x="3894505" y="9500961"/>
            <a:ext cx="2979367" cy="501878"/>
          </a:xfrm>
          <a:prstGeom prst="rect">
            <a:avLst/>
          </a:prstGeom>
        </p:spPr>
        <p:txBody>
          <a:bodyPr vert="horz" lIns="96442" tIns="48221" rIns="96442" bIns="48221" rtlCol="0" anchor="b"/>
          <a:lstStyle>
            <a:lvl1pPr algn="r">
              <a:defRPr sz="1300"/>
            </a:lvl1pPr>
          </a:lstStyle>
          <a:p>
            <a:fld id="{7490460A-56AE-4BB5-916F-BC459B2E2108}" type="slidenum">
              <a:rPr lang="en-GB" smtClean="0"/>
              <a:t>‹#›</a:t>
            </a:fld>
            <a:endParaRPr lang="en-GB"/>
          </a:p>
        </p:txBody>
      </p:sp>
    </p:spTree>
    <p:extLst>
      <p:ext uri="{BB962C8B-B14F-4D97-AF65-F5344CB8AC3E}">
        <p14:creationId xmlns:p14="http://schemas.microsoft.com/office/powerpoint/2010/main" val="23146960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490460A-56AE-4BB5-916F-BC459B2E2108}" type="slidenum">
              <a:rPr lang="en-GB" smtClean="0"/>
              <a:t>1</a:t>
            </a:fld>
            <a:endParaRPr lang="en-GB"/>
          </a:p>
        </p:txBody>
      </p:sp>
    </p:spTree>
    <p:extLst>
      <p:ext uri="{BB962C8B-B14F-4D97-AF65-F5344CB8AC3E}">
        <p14:creationId xmlns:p14="http://schemas.microsoft.com/office/powerpoint/2010/main" val="30765233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490460A-56AE-4BB5-916F-BC459B2E2108}" type="slidenum">
              <a:rPr lang="en-GB" smtClean="0"/>
              <a:t>2</a:t>
            </a:fld>
            <a:endParaRPr lang="en-GB"/>
          </a:p>
        </p:txBody>
      </p:sp>
    </p:spTree>
    <p:extLst>
      <p:ext uri="{BB962C8B-B14F-4D97-AF65-F5344CB8AC3E}">
        <p14:creationId xmlns:p14="http://schemas.microsoft.com/office/powerpoint/2010/main" val="583302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90460A-56AE-4BB5-916F-BC459B2E2108}" type="slidenum">
              <a:rPr lang="en-GB" smtClean="0"/>
              <a:t>3</a:t>
            </a:fld>
            <a:endParaRPr lang="en-GB"/>
          </a:p>
        </p:txBody>
      </p:sp>
    </p:spTree>
    <p:extLst>
      <p:ext uri="{BB962C8B-B14F-4D97-AF65-F5344CB8AC3E}">
        <p14:creationId xmlns:p14="http://schemas.microsoft.com/office/powerpoint/2010/main" val="10076134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My proposed literature review will discuss the understanding of trauma within further educational colleges (more on this in a moment).</a:t>
            </a:r>
          </a:p>
          <a:p>
            <a:endParaRPr lang="en-GB" dirty="0"/>
          </a:p>
          <a:p>
            <a:r>
              <a:rPr lang="en-GB" dirty="0"/>
              <a:t>I am both a humanistic psychotherapist, as well as a lecturer in Counselling. As a researcher, I do have my own acknowledged biases, in that I believe that our understanding of the world is subjective and located within a historical and cultural context. Underpinning this a belief that the world is created through people’s interactions and viewed through a subjective lens, that there are multiple realties, no single truth. Understanding my own bias allows me to recognise how this may influence my choice of research question and approach (</a:t>
            </a:r>
            <a:r>
              <a:rPr lang="en-GB" sz="1900" dirty="0">
                <a:latin typeface="Calibri" panose="020F0502020204030204" pitchFamily="34" charset="0"/>
                <a:ea typeface="Calibri" panose="020F0502020204030204" pitchFamily="34" charset="0"/>
              </a:rPr>
              <a:t>Manion, Morrison, and Cohen, 2018; Thomas, 2023))</a:t>
            </a:r>
            <a:endParaRPr lang="en-GB" dirty="0"/>
          </a:p>
          <a:p>
            <a:r>
              <a:rPr lang="en-GB" dirty="0"/>
              <a:t>This is an important statement as I move towards the definitions of trauma .</a:t>
            </a:r>
          </a:p>
          <a:p>
            <a:endParaRPr lang="en-GB" dirty="0"/>
          </a:p>
          <a:p>
            <a:r>
              <a:rPr lang="en-GB" dirty="0"/>
              <a:t>Trauma and its impact on the individual is a specialist area of my psychotherapeutic work, and it also comes up frequently within my teaching practice. As I change my role into a Further Educational context, I would like to develop my knowledge and explore the wider context of trauma, looking specifically at the impact of trauma on learners within a further educational establishment and how this is understood and responded to by staff within the same educational institution. As an assistant head of a department, my hope is that my research will ultimately influence how I can support staff to become trauma-informed.</a:t>
            </a:r>
          </a:p>
          <a:p>
            <a:endParaRPr lang="en-GB" dirty="0"/>
          </a:p>
          <a:p>
            <a:r>
              <a:rPr lang="en-GB" dirty="0"/>
              <a:t>From the literature explored so far, it is becoming apparent that there are gaps in the research: Trauma-informed approaches are being developed in primary and secondary schools, and interesting research is being developed in this area. Researchers are also taking an interest in university students,  particularly following the COVID-19 pandemic; however, there seems to be a lost group of individuals that are neither at school nor in university: Further Education staff and students.</a:t>
            </a:r>
          </a:p>
          <a:p>
            <a:r>
              <a:rPr lang="en-GB" dirty="0"/>
              <a:t>And this is where my research takes me. I currently have two research questions that I am exploring and defining. Clarity will be gained as I develop this literature review.</a:t>
            </a:r>
          </a:p>
          <a:p>
            <a:endParaRPr lang="en-GB" dirty="0"/>
          </a:p>
          <a:p>
            <a:endParaRPr lang="en-GB" dirty="0"/>
          </a:p>
        </p:txBody>
      </p:sp>
      <p:sp>
        <p:nvSpPr>
          <p:cNvPr id="4" name="Slide Number Placeholder 3"/>
          <p:cNvSpPr>
            <a:spLocks noGrp="1"/>
          </p:cNvSpPr>
          <p:nvPr>
            <p:ph type="sldNum" sz="quarter" idx="5"/>
          </p:nvPr>
        </p:nvSpPr>
        <p:spPr/>
        <p:txBody>
          <a:bodyPr/>
          <a:lstStyle/>
          <a:p>
            <a:fld id="{7490460A-56AE-4BB5-916F-BC459B2E2108}" type="slidenum">
              <a:rPr lang="en-GB" smtClean="0"/>
              <a:t>4</a:t>
            </a:fld>
            <a:endParaRPr lang="en-GB"/>
          </a:p>
        </p:txBody>
      </p:sp>
    </p:spTree>
    <p:extLst>
      <p:ext uri="{BB962C8B-B14F-4D97-AF65-F5344CB8AC3E}">
        <p14:creationId xmlns:p14="http://schemas.microsoft.com/office/powerpoint/2010/main" val="5204542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have two questions that I am currently considering. The first looks specifically at the understanding of trauma within an FE institution, whereas the second question here explores the response to young people and takes a wider view of the resulting mental health issues as a result of earlier trauma.</a:t>
            </a:r>
          </a:p>
          <a:p>
            <a:endParaRPr lang="en-GB" dirty="0"/>
          </a:p>
          <a:p>
            <a:pPr defTabSz="964418"/>
            <a:r>
              <a:rPr lang="en-GB" dirty="0"/>
              <a:t>I am curious about how much the staff within further educational establishments understand about trauma and how they respond to individuals who are experiencing mental health issues as a result of historical trauma. In May of this year, the Welsh Government announced that they are providing £4m for further education colleges to develop trauma-informed approaches within their colleges. In response, Public Health Wales is rolling out a trauma-informed approach to staff within these institutions.</a:t>
            </a:r>
          </a:p>
          <a:p>
            <a:pPr defTabSz="964418"/>
            <a:r>
              <a:rPr lang="en-GB" dirty="0"/>
              <a:t>This is so new that no research will have been undertaken on the understanding of trauma and the engagement of a trauma-informed approach in Wales.</a:t>
            </a:r>
          </a:p>
          <a:p>
            <a:pPr defTabSz="964418"/>
            <a:endParaRPr lang="en-GB" dirty="0"/>
          </a:p>
          <a:p>
            <a:pPr defTabSz="964418"/>
            <a:r>
              <a:rPr lang="en-GB" dirty="0"/>
              <a:t>In fact, it is my current understanding that only one college in England specifically identifies using a TI approach</a:t>
            </a:r>
          </a:p>
          <a:p>
            <a:endParaRPr lang="en-GB" dirty="0"/>
          </a:p>
          <a:p>
            <a:endParaRPr lang="en-GB" dirty="0"/>
          </a:p>
        </p:txBody>
      </p:sp>
      <p:sp>
        <p:nvSpPr>
          <p:cNvPr id="4" name="Slide Number Placeholder 3"/>
          <p:cNvSpPr>
            <a:spLocks noGrp="1"/>
          </p:cNvSpPr>
          <p:nvPr>
            <p:ph type="sldNum" sz="quarter" idx="5"/>
          </p:nvPr>
        </p:nvSpPr>
        <p:spPr/>
        <p:txBody>
          <a:bodyPr/>
          <a:lstStyle/>
          <a:p>
            <a:fld id="{7490460A-56AE-4BB5-916F-BC459B2E2108}" type="slidenum">
              <a:rPr lang="en-GB" smtClean="0"/>
              <a:t>5</a:t>
            </a:fld>
            <a:endParaRPr lang="en-GB"/>
          </a:p>
        </p:txBody>
      </p:sp>
    </p:spTree>
    <p:extLst>
      <p:ext uri="{BB962C8B-B14F-4D97-AF65-F5344CB8AC3E}">
        <p14:creationId xmlns:p14="http://schemas.microsoft.com/office/powerpoint/2010/main" val="7692760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Integrative/critical literature review.</a:t>
            </a:r>
          </a:p>
          <a:p>
            <a:r>
              <a:rPr lang="en-GB" dirty="0"/>
              <a:t>The aim of this critical literature review is not to present a described rewording of the current literature. Instead, it will be a critical analysis of the theoretical underpinnings of the chosen topic</a:t>
            </a:r>
          </a:p>
          <a:p>
            <a:endParaRPr lang="en-GB" dirty="0"/>
          </a:p>
        </p:txBody>
      </p:sp>
      <p:sp>
        <p:nvSpPr>
          <p:cNvPr id="4" name="Slide Number Placeholder 3"/>
          <p:cNvSpPr>
            <a:spLocks noGrp="1"/>
          </p:cNvSpPr>
          <p:nvPr>
            <p:ph type="sldNum" sz="quarter" idx="5"/>
          </p:nvPr>
        </p:nvSpPr>
        <p:spPr/>
        <p:txBody>
          <a:bodyPr/>
          <a:lstStyle/>
          <a:p>
            <a:fld id="{7490460A-56AE-4BB5-916F-BC459B2E2108}" type="slidenum">
              <a:rPr lang="en-GB" smtClean="0"/>
              <a:t>6</a:t>
            </a:fld>
            <a:endParaRPr lang="en-GB"/>
          </a:p>
        </p:txBody>
      </p:sp>
    </p:spTree>
    <p:extLst>
      <p:ext uri="{BB962C8B-B14F-4D97-AF65-F5344CB8AC3E}">
        <p14:creationId xmlns:p14="http://schemas.microsoft.com/office/powerpoint/2010/main" val="8972405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300" dirty="0"/>
              <a:t>A critical examination of the social and political discourse surrounding a trauma-informed approach within FE.</a:t>
            </a:r>
          </a:p>
          <a:p>
            <a:r>
              <a:rPr lang="en-GB" sz="1300" dirty="0"/>
              <a:t> An identification of the components of a Trauma-informed approach, particularly at FE level and application to practice.</a:t>
            </a:r>
          </a:p>
          <a:p>
            <a:r>
              <a:rPr lang="en-GB" sz="1300" dirty="0"/>
              <a:t>Gaps within the research of Trauma-Informed Practice within Further Education.</a:t>
            </a:r>
          </a:p>
          <a:p>
            <a:endParaRPr lang="en-GB" dirty="0"/>
          </a:p>
        </p:txBody>
      </p:sp>
      <p:sp>
        <p:nvSpPr>
          <p:cNvPr id="4" name="Slide Number Placeholder 3"/>
          <p:cNvSpPr>
            <a:spLocks noGrp="1"/>
          </p:cNvSpPr>
          <p:nvPr>
            <p:ph type="sldNum" sz="quarter" idx="5"/>
          </p:nvPr>
        </p:nvSpPr>
        <p:spPr/>
        <p:txBody>
          <a:bodyPr/>
          <a:lstStyle/>
          <a:p>
            <a:fld id="{7490460A-56AE-4BB5-916F-BC459B2E2108}" type="slidenum">
              <a:rPr lang="en-GB" smtClean="0"/>
              <a:t>7</a:t>
            </a:fld>
            <a:endParaRPr lang="en-GB"/>
          </a:p>
        </p:txBody>
      </p:sp>
    </p:spTree>
    <p:extLst>
      <p:ext uri="{BB962C8B-B14F-4D97-AF65-F5344CB8AC3E}">
        <p14:creationId xmlns:p14="http://schemas.microsoft.com/office/powerpoint/2010/main" val="23743463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Have to be very specific about the use of the term college, as often American and Australian research will come back as the equivalent in HE Universities, so had to be creative with the search terms.</a:t>
            </a:r>
          </a:p>
        </p:txBody>
      </p:sp>
      <p:sp>
        <p:nvSpPr>
          <p:cNvPr id="4" name="Slide Number Placeholder 3"/>
          <p:cNvSpPr>
            <a:spLocks noGrp="1"/>
          </p:cNvSpPr>
          <p:nvPr>
            <p:ph type="sldNum" sz="quarter" idx="5"/>
          </p:nvPr>
        </p:nvSpPr>
        <p:spPr/>
        <p:txBody>
          <a:bodyPr/>
          <a:lstStyle/>
          <a:p>
            <a:fld id="{7490460A-56AE-4BB5-916F-BC459B2E2108}" type="slidenum">
              <a:rPr lang="en-GB" smtClean="0"/>
              <a:t>8</a:t>
            </a:fld>
            <a:endParaRPr lang="en-GB"/>
          </a:p>
        </p:txBody>
      </p:sp>
    </p:spTree>
    <p:extLst>
      <p:ext uri="{BB962C8B-B14F-4D97-AF65-F5344CB8AC3E}">
        <p14:creationId xmlns:p14="http://schemas.microsoft.com/office/powerpoint/2010/main" val="23183692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90460A-56AE-4BB5-916F-BC459B2E2108}" type="slidenum">
              <a:rPr lang="en-GB" smtClean="0"/>
              <a:t>9</a:t>
            </a:fld>
            <a:endParaRPr lang="en-GB"/>
          </a:p>
        </p:txBody>
      </p:sp>
    </p:spTree>
    <p:extLst>
      <p:ext uri="{BB962C8B-B14F-4D97-AF65-F5344CB8AC3E}">
        <p14:creationId xmlns:p14="http://schemas.microsoft.com/office/powerpoint/2010/main" val="41893485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4418"/>
            <a:r>
              <a:rPr lang="en-GB" dirty="0"/>
              <a:t>If the Welsh Government are asking FE institutions to adopt a trauma-informed approach it is important that they know and understand what trauma is and how it might impact the learner. </a:t>
            </a:r>
          </a:p>
          <a:p>
            <a:pPr defTabSz="964418"/>
            <a:r>
              <a:rPr lang="en-GB" dirty="0"/>
              <a:t>Here I will critically engage with the definitions of trauma as this is a key element of any Trauma-Informed approach. How can FE staff support learners who have experienced trauma, if they don’t understand what it actually is?</a:t>
            </a:r>
          </a:p>
          <a:p>
            <a:pPr defTabSz="964418"/>
            <a:endParaRPr lang="en-GB" dirty="0"/>
          </a:p>
          <a:p>
            <a:pPr defTabSz="964418"/>
            <a:r>
              <a:rPr lang="en-GB" dirty="0"/>
              <a:t>In the literature review, I will critically examine the understanding of trauma and how it relates to the experience of the FE learner.</a:t>
            </a:r>
          </a:p>
          <a:p>
            <a:pPr defTabSz="964418"/>
            <a:r>
              <a:rPr lang="en-GB" dirty="0"/>
              <a:t>What is trauma?</a:t>
            </a:r>
          </a:p>
          <a:p>
            <a:pPr defTabSz="964418"/>
            <a:r>
              <a:rPr lang="en-GB" dirty="0"/>
              <a:t>Herman, in her seminal text from 1992, which she revised in 1997, states that it is a “moment when the victim is rendered helpless by an overwhelming force”. </a:t>
            </a:r>
          </a:p>
          <a:p>
            <a:pPr defTabSz="964418"/>
            <a:r>
              <a:rPr lang="en-GB" dirty="0"/>
              <a:t>Contemporary literature no longer refers to a traumatised individual as a victim; instead, the term survivor is used.</a:t>
            </a:r>
          </a:p>
          <a:p>
            <a:pPr defTabSz="964418"/>
            <a:r>
              <a:rPr lang="en-GB" dirty="0"/>
              <a:t>Within the contemporary literature, we see a commonality within the terms and phrases used to describe trauma.</a:t>
            </a:r>
          </a:p>
          <a:p>
            <a:pPr defTabSz="964418"/>
            <a:r>
              <a:rPr lang="en-GB" b="1" dirty="0"/>
              <a:t>Repeat the bold print</a:t>
            </a:r>
          </a:p>
          <a:p>
            <a:pPr defTabSz="964418"/>
            <a:endParaRPr lang="en-GB" b="1" dirty="0"/>
          </a:p>
          <a:p>
            <a:pPr defTabSz="964418"/>
            <a:endParaRPr lang="en-GB" dirty="0"/>
          </a:p>
          <a:p>
            <a:pPr defTabSz="964418"/>
            <a:r>
              <a:rPr lang="en-GB" dirty="0"/>
              <a:t>Traumatic events overwhelm and stimulate abject fear and helplessness and arouse the sympathetic nervous system. Parts of the brain that ensure survival will take over including the flight or fight response.</a:t>
            </a:r>
          </a:p>
          <a:p>
            <a:pPr defTabSz="964418"/>
            <a:r>
              <a:rPr lang="en-GB" dirty="0"/>
              <a:t>If the individual is unable to respond, when they can’t fight or flee, the human body will feel overwhelmed, disconnected, disorganised or chaotic. This can have a lifelong impact on the survivor.</a:t>
            </a:r>
          </a:p>
          <a:p>
            <a:pPr defTabSz="964418"/>
            <a:endParaRPr lang="en-GB" dirty="0"/>
          </a:p>
          <a:p>
            <a:r>
              <a:rPr lang="en-GB" dirty="0"/>
              <a:t>Alongside the key phrases on clinical websites and mental health websites, there may also be a list of common characteristics that people who have experienced a traumatic incident may demonstrate.</a:t>
            </a:r>
          </a:p>
          <a:p>
            <a:r>
              <a:rPr lang="en-GB" dirty="0"/>
              <a:t>The NICE (National Institute for Health and Care Excellence) guidelines, which uses the ICD and the DSM to develop a set of criteria in order to define if an individual needs treatment:</a:t>
            </a:r>
          </a:p>
          <a:p>
            <a:r>
              <a:rPr lang="en-GB" dirty="0"/>
              <a:t>It includes: re-experiencing</a:t>
            </a:r>
          </a:p>
          <a:p>
            <a:r>
              <a:rPr lang="en-GB" dirty="0"/>
              <a:t>avoidance</a:t>
            </a:r>
          </a:p>
          <a:p>
            <a:r>
              <a:rPr lang="en-GB" dirty="0"/>
              <a:t>hyperarousal (including hypervigilance, anger and irritability)</a:t>
            </a:r>
          </a:p>
          <a:p>
            <a:r>
              <a:rPr lang="en-GB" dirty="0"/>
              <a:t>negative alterations in mood and thinking</a:t>
            </a:r>
          </a:p>
          <a:p>
            <a:r>
              <a:rPr lang="en-GB" dirty="0"/>
              <a:t>emotional numbing</a:t>
            </a:r>
          </a:p>
          <a:p>
            <a:pPr defTabSz="964418"/>
            <a:endParaRPr lang="en-GB" dirty="0"/>
          </a:p>
          <a:p>
            <a:pPr defTabSz="964418"/>
            <a:endParaRPr lang="en-GB" dirty="0"/>
          </a:p>
          <a:p>
            <a:pPr defTabSz="964418"/>
            <a:r>
              <a:rPr lang="en-GB" b="1" dirty="0"/>
              <a:t>Hyperarousal</a:t>
            </a:r>
            <a:r>
              <a:rPr lang="en-GB" dirty="0"/>
              <a:t>: startling easily, not sleeping well, irritability, looking for danger at all times: hyperalert.</a:t>
            </a:r>
          </a:p>
          <a:p>
            <a:pPr defTabSz="964418"/>
            <a:r>
              <a:rPr lang="en-GB" b="1" dirty="0"/>
              <a:t>Intrusion</a:t>
            </a:r>
            <a:r>
              <a:rPr lang="en-GB" dirty="0"/>
              <a:t>: flashbacks during the day, night terrors. Traumatic memories often lack narrative, they are a series of images, sensations and sensory experiences. Van der Kolk, another leader in the field of trauma, suggests that during a traumatic experience language connected to memory is switched off, as the central nervous system responds to the trauma and the brain returns to the “sensory and iconic forms of memory that predominate early life”.</a:t>
            </a:r>
          </a:p>
          <a:p>
            <a:pPr defTabSz="964418"/>
            <a:r>
              <a:rPr lang="en-GB" b="1" dirty="0"/>
              <a:t>Constriction: </a:t>
            </a:r>
            <a:r>
              <a:rPr lang="en-GB" b="0" dirty="0"/>
              <a:t>At the time of the trauma this might be termed ‘Freezing’. For a survivor following the traumatic event they may feel numbed, dissociated.</a:t>
            </a:r>
            <a:endParaRPr lang="en-GB" b="1" dirty="0"/>
          </a:p>
          <a:p>
            <a:pPr defTabSz="964418"/>
            <a:endParaRPr lang="en-GB" dirty="0"/>
          </a:p>
          <a:p>
            <a:r>
              <a:rPr lang="en-GB" dirty="0"/>
              <a:t>These behaviours have been observed across the lifespan, in children, young people and adults. In young people we may see an inability to focus, a fight or flight response if the work is challenging or an overwhelming fear when they are surrounded by lots of other students. </a:t>
            </a:r>
          </a:p>
          <a:p>
            <a:endParaRPr lang="en-GB" dirty="0"/>
          </a:p>
        </p:txBody>
      </p:sp>
      <p:sp>
        <p:nvSpPr>
          <p:cNvPr id="4" name="Slide Number Placeholder 3"/>
          <p:cNvSpPr>
            <a:spLocks noGrp="1"/>
          </p:cNvSpPr>
          <p:nvPr>
            <p:ph type="sldNum" sz="quarter" idx="5"/>
          </p:nvPr>
        </p:nvSpPr>
        <p:spPr/>
        <p:txBody>
          <a:bodyPr/>
          <a:lstStyle/>
          <a:p>
            <a:fld id="{7490460A-56AE-4BB5-916F-BC459B2E2108}" type="slidenum">
              <a:rPr lang="en-GB" smtClean="0"/>
              <a:t>10</a:t>
            </a:fld>
            <a:endParaRPr lang="en-GB"/>
          </a:p>
        </p:txBody>
      </p:sp>
    </p:spTree>
    <p:extLst>
      <p:ext uri="{BB962C8B-B14F-4D97-AF65-F5344CB8AC3E}">
        <p14:creationId xmlns:p14="http://schemas.microsoft.com/office/powerpoint/2010/main" val="11304698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Trauma is a term that has been taken from the medical field, describing a significant and severe injury, the impact of which will cause long-term damage. Psychological trauma is often the term used when an individual has experienced a disturbing event or sequence of events that have potentially serious, life-long consequences. Often the term ‘Psychological trauma’ is used to make a distinction between the two types of trauma. However, the term ‘Psychological Trauma’ in itself has issues because it implies that trauma is purely a psychological issue when we can see from the previous slide that it impacts multiple dimensions of an individual’s experience. It is a term often used in psychiatric and psychological literature.</a:t>
            </a:r>
          </a:p>
          <a:p>
            <a:endParaRPr lang="en-GB" dirty="0"/>
          </a:p>
          <a:p>
            <a:r>
              <a:rPr lang="en-GB" dirty="0"/>
              <a:t>Two of the key diagnostic classification guides used within the psychiatric, behavioural and medical fields are the Diagnostic Statistical Manual (DSM-V) and the International Classification of Diseases (ICD 11). American Psychological Association and the World Health Organisation respectively. The DSM specifically identifies and provides criteria and characteristics of mental health and behavioural issues, such as trauma. The ICD systematically records, analyses, and interprets international diseases and illnesses using a medical framework. The ICD has a subsection for mental and behavioural disorders and like the DSM has also defines the signs and symptoms of trauma. </a:t>
            </a:r>
          </a:p>
          <a:p>
            <a:r>
              <a:rPr lang="en-GB" dirty="0"/>
              <a:t>Both of these frameworks have been used to influence many of the definitions of trauma.</a:t>
            </a:r>
          </a:p>
          <a:p>
            <a:r>
              <a:rPr lang="en-GB" dirty="0"/>
              <a:t>One of the key issues with the DSM is that it is primarily used in North America and has a very Western perspective and, to some degree, white male perspective, leading to a narrow frame of reference.</a:t>
            </a:r>
          </a:p>
          <a:p>
            <a:pPr defTabSz="964418"/>
            <a:r>
              <a:rPr lang="en-GB" dirty="0"/>
              <a:t>The information used to define traumatic stress in both frameworks was conceived from a cognitive‐behavioural perspective with emotional components based almost entirely on clinical populations in Western contexts. Some of the terms identified within the ICD and DSM are conditions not experienced within other cultures, e.g. numbing, amnesia, and detachment from others.</a:t>
            </a:r>
          </a:p>
          <a:p>
            <a:r>
              <a:rPr lang="en-GB" dirty="0"/>
              <a:t>Indeed, the challenge with both frameworks is that they do not consider the survivor’s ontological or subjective experience of Trauma, which includes cultural context, religion and spirituality and judicial and political situations. (see next slide). </a:t>
            </a:r>
          </a:p>
          <a:p>
            <a:endParaRPr lang="en-GB" dirty="0"/>
          </a:p>
          <a:p>
            <a:pPr defTabSz="964418"/>
            <a:r>
              <a:rPr lang="en-GB" dirty="0"/>
              <a:t>As a result, many therapists and doctors working with trauma are now moving away from the clinical definitions and viewing trauma-related symptoms as a natural and normal response to a survival threat, using different perspectives to inform their understanding and approach.</a:t>
            </a:r>
          </a:p>
          <a:p>
            <a:pPr defTabSz="964418"/>
            <a:endParaRPr lang="en-GB" dirty="0"/>
          </a:p>
        </p:txBody>
      </p:sp>
      <p:sp>
        <p:nvSpPr>
          <p:cNvPr id="4" name="Slide Number Placeholder 3"/>
          <p:cNvSpPr>
            <a:spLocks noGrp="1"/>
          </p:cNvSpPr>
          <p:nvPr>
            <p:ph type="sldNum" sz="quarter" idx="5"/>
          </p:nvPr>
        </p:nvSpPr>
        <p:spPr/>
        <p:txBody>
          <a:bodyPr/>
          <a:lstStyle/>
          <a:p>
            <a:fld id="{7490460A-56AE-4BB5-916F-BC459B2E2108}" type="slidenum">
              <a:rPr lang="en-GB" smtClean="0"/>
              <a:t>11</a:t>
            </a:fld>
            <a:endParaRPr lang="en-GB"/>
          </a:p>
        </p:txBody>
      </p:sp>
    </p:spTree>
    <p:extLst>
      <p:ext uri="{BB962C8B-B14F-4D97-AF65-F5344CB8AC3E}">
        <p14:creationId xmlns:p14="http://schemas.microsoft.com/office/powerpoint/2010/main" val="35203469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4418"/>
            <a:r>
              <a:rPr lang="en-GB" dirty="0"/>
              <a:t>The Multiaxial or biopsychosocial approach considers a more rounded, holistic view of the internal reference of the Trauma survivor, of which eleven subjective perspectives can be considered.</a:t>
            </a:r>
          </a:p>
          <a:p>
            <a:pPr defTabSz="964418"/>
            <a:endParaRPr lang="en-GB" dirty="0"/>
          </a:p>
          <a:p>
            <a:pPr defTabSz="964418"/>
            <a:r>
              <a:rPr lang="en-GB" dirty="0"/>
              <a:t>I’ll pick up on a couple of these themes here. There are too many to consider in either the presentation or the literature review, but I’ll highlight a couple, I’ll demonstrate the key concepts and expand a little more on the subjective experience that we may see in our young people.</a:t>
            </a:r>
          </a:p>
          <a:p>
            <a:endParaRPr lang="en-GB" dirty="0"/>
          </a:p>
        </p:txBody>
      </p:sp>
      <p:sp>
        <p:nvSpPr>
          <p:cNvPr id="4" name="Slide Number Placeholder 3"/>
          <p:cNvSpPr>
            <a:spLocks noGrp="1"/>
          </p:cNvSpPr>
          <p:nvPr>
            <p:ph type="sldNum" sz="quarter" idx="5"/>
          </p:nvPr>
        </p:nvSpPr>
        <p:spPr/>
        <p:txBody>
          <a:bodyPr/>
          <a:lstStyle/>
          <a:p>
            <a:fld id="{7490460A-56AE-4BB5-916F-BC459B2E2108}" type="slidenum">
              <a:rPr lang="en-GB" smtClean="0"/>
              <a:t>12</a:t>
            </a:fld>
            <a:endParaRPr lang="en-GB"/>
          </a:p>
        </p:txBody>
      </p:sp>
    </p:spTree>
    <p:extLst>
      <p:ext uri="{BB962C8B-B14F-4D97-AF65-F5344CB8AC3E}">
        <p14:creationId xmlns:p14="http://schemas.microsoft.com/office/powerpoint/2010/main" val="4560825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Nature of the trauma:</a:t>
            </a:r>
          </a:p>
          <a:p>
            <a:r>
              <a:rPr lang="en-GB" dirty="0"/>
              <a:t>I will identify these and identify the links to adolescents and young people.</a:t>
            </a:r>
          </a:p>
          <a:p>
            <a:endParaRPr lang="en-GB" dirty="0"/>
          </a:p>
          <a:p>
            <a:r>
              <a:rPr lang="en-GB" dirty="0"/>
              <a:t>Complex trauma: This is usually interpersonal, it is severe and extensive and occurs during periods of vulnerability, such as childhood and adolescence, usually involves extreme and multiple incidences of child abuse, severe neglect or witnessing violent domestic abuse. The individual is often in a situation from which they cannot escape because of social, physical or psychological restrictions (Hermann, 1992)</a:t>
            </a:r>
          </a:p>
          <a:p>
            <a:r>
              <a:rPr lang="en-GB" dirty="0"/>
              <a:t>It often occurs following children and young people’s exposure to multiple traumatic events. They will be severe and extensive. Abuse or neglect often underlies symptoms of complex trauma. It has an impact on the individual’s sense of self and ability to form attachments.</a:t>
            </a:r>
            <a:endParaRPr lang="en-GB" b="1" dirty="0"/>
          </a:p>
          <a:p>
            <a:endParaRPr lang="en-GB" dirty="0"/>
          </a:p>
          <a:p>
            <a:r>
              <a:rPr lang="en-GB" dirty="0"/>
              <a:t>Interestingly, the DSM doesn’t include Complex PTSD as a separate issue within its criteria; rather, it sees it as a sub-set of PTSD. Despite Judith Herman publishing her seminal work in the early 90s, revised in 1997 and identifying complex trauma, the updated DSM does not and has not included any of her recommendations, including the symptoms and disorders (such as substance abuse) are not viewed as secondary to the PTSD but are equally as important. This has caused tensions within the field of trauma and you will see Complex Trauma identified within our guidelines within the UK (NICE).</a:t>
            </a:r>
          </a:p>
          <a:p>
            <a:endParaRPr lang="en-GB" dirty="0"/>
          </a:p>
          <a:p>
            <a:r>
              <a:rPr lang="en-GB" dirty="0"/>
              <a:t>Somatic Symptoms:</a:t>
            </a:r>
          </a:p>
          <a:p>
            <a:r>
              <a:rPr lang="en-GB" dirty="0"/>
              <a:t>This one is particularly key in identifying the challenges with the Western medicalised models of trauma. Somatic symptoms are common in different cultural groups. For example, </a:t>
            </a:r>
            <a:r>
              <a:rPr lang="en-GB" dirty="0" err="1"/>
              <a:t>Jabłoński</a:t>
            </a:r>
            <a:r>
              <a:rPr lang="en-GB" dirty="0"/>
              <a:t> et al. (2016) (Concentration camp syndrome) describes similar symptoms shared by concentration camp survivors in the years following the Holocaust, e.g. personality disorders and fractured self-image. And survivors of the Khmer Rouge regime in Cambodia often described symptoms of sleep paralysis, which not noted in the DSM was a common symptom amongst Cambodian survivors (Hinton et al, 2005; </a:t>
            </a:r>
            <a:r>
              <a:rPr lang="en-GB" dirty="0" err="1"/>
              <a:t>Hobfoll</a:t>
            </a:r>
            <a:r>
              <a:rPr lang="en-GB" dirty="0"/>
              <a:t> et al, 2018).</a:t>
            </a:r>
          </a:p>
          <a:p>
            <a:endParaRPr lang="en-GB" dirty="0"/>
          </a:p>
          <a:p>
            <a:r>
              <a:rPr lang="en-GB" dirty="0"/>
              <a:t>Trauma can also impact the sense of self and feelings of shame and rage, this can be from an individual experience, such as child abuse, which can have significant attachment (relational) consequences or from a genocidal, political terror, such as the tattoos on the arms of the Holocaust survivor. Both types of trauma can impact self-esteem and core beliefs. In addition, it can also lead to stigmatisation and humiliation memory.</a:t>
            </a:r>
          </a:p>
          <a:p>
            <a:r>
              <a:rPr lang="en-GB" dirty="0"/>
              <a:t> </a:t>
            </a:r>
          </a:p>
          <a:p>
            <a:r>
              <a:rPr lang="en-GB" dirty="0"/>
              <a:t>The term cultural bereavement is sometimes used for individuals who are experiencing a loss of their culture and traditions, usually as a result of persecution, conflict and having to move to a new place or country where their cultural traditions are not accessible, accepted or present. Young people that have refugee or asylum-seeking status may experience this sense of loss if they are unable to perform cultural rituals.</a:t>
            </a:r>
          </a:p>
          <a:p>
            <a:endParaRPr lang="en-GB" dirty="0"/>
          </a:p>
          <a:p>
            <a:r>
              <a:rPr lang="en-GB" dirty="0"/>
              <a:t>Understanding the individual’s cultural context has been recommended as an alternative interpretation of trauma, and alternative questionnaires are being developed in order to take into consideration the subjective cultural experience of an individual.</a:t>
            </a:r>
          </a:p>
          <a:p>
            <a:endParaRPr lang="en-GB" dirty="0"/>
          </a:p>
          <a:p>
            <a:endParaRPr lang="en-GB" dirty="0"/>
          </a:p>
        </p:txBody>
      </p:sp>
      <p:sp>
        <p:nvSpPr>
          <p:cNvPr id="4" name="Slide Number Placeholder 3"/>
          <p:cNvSpPr>
            <a:spLocks noGrp="1"/>
          </p:cNvSpPr>
          <p:nvPr>
            <p:ph type="sldNum" sz="quarter" idx="5"/>
          </p:nvPr>
        </p:nvSpPr>
        <p:spPr/>
        <p:txBody>
          <a:bodyPr/>
          <a:lstStyle/>
          <a:p>
            <a:fld id="{7490460A-56AE-4BB5-916F-BC459B2E2108}" type="slidenum">
              <a:rPr lang="en-GB" smtClean="0"/>
              <a:t>13</a:t>
            </a:fld>
            <a:endParaRPr lang="en-GB"/>
          </a:p>
        </p:txBody>
      </p:sp>
    </p:spTree>
    <p:extLst>
      <p:ext uri="{BB962C8B-B14F-4D97-AF65-F5344CB8AC3E}">
        <p14:creationId xmlns:p14="http://schemas.microsoft.com/office/powerpoint/2010/main" val="21568090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Every society will represent the trauma event and the trauma survivor in certain ways. </a:t>
            </a:r>
          </a:p>
          <a:p>
            <a:r>
              <a:rPr lang="en-GB" dirty="0"/>
              <a:t>Traumatic events and the survivors of the event will be represented by society in different ways. An example being the long feminist struggle of acceptance of the woman’s story, following a sexual assault.</a:t>
            </a:r>
          </a:p>
          <a:p>
            <a:r>
              <a:rPr lang="en-GB" dirty="0"/>
              <a:t>The media, online representation, newspapers and books, and even political agendas all influence the regard a society may have about a traumatic event.</a:t>
            </a:r>
          </a:p>
          <a:p>
            <a:r>
              <a:rPr lang="en-GB" dirty="0"/>
              <a:t>A survivor who has experienced certain types of trauma may be stigmatised and deemed to be responsible for the event. In some cultural contexts, they may even be considered “contaminated” afterwards.</a:t>
            </a:r>
          </a:p>
          <a:p>
            <a:r>
              <a:rPr lang="en-GB" dirty="0"/>
              <a:t>Often, trauma survivors will develop mechanisms to cope with the trauma, which can include substance abuse, self-harm, or multiple physical reactions, such as panic attacks, headaches and digestive tract illnesses.</a:t>
            </a:r>
          </a:p>
          <a:p>
            <a:r>
              <a:rPr lang="en-GB" dirty="0"/>
              <a:t>When working with vulnerable young people, there may be higher levels of mental health issues and for the untrained staff member, blame, frustration, and anger may be directed towards the survivor due to a lack of awareness of the root cause of the issue.</a:t>
            </a:r>
          </a:p>
          <a:p>
            <a:endParaRPr lang="en-GB" dirty="0"/>
          </a:p>
          <a:p>
            <a:r>
              <a:rPr lang="en-GB" dirty="0"/>
              <a:t>Go back to my experience at the Reception desk.</a:t>
            </a:r>
          </a:p>
          <a:p>
            <a:endParaRPr lang="en-GB" dirty="0"/>
          </a:p>
          <a:p>
            <a:endParaRPr lang="en-GB" dirty="0"/>
          </a:p>
          <a:p>
            <a:r>
              <a:rPr lang="en-GB" dirty="0"/>
              <a:t>This is just a brief indication of other elements of trauma that whilst not documented within a medical model, will be experienced by the survivor none-the-less. Having an awareness of the context, the societal expectations and the subjective view of the survivor is important when we’re supporting and suggesting help and support for our young learners.</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7490460A-56AE-4BB5-916F-BC459B2E2108}" type="slidenum">
              <a:rPr lang="en-GB" smtClean="0"/>
              <a:t>14</a:t>
            </a:fld>
            <a:endParaRPr lang="en-GB"/>
          </a:p>
        </p:txBody>
      </p:sp>
    </p:spTree>
    <p:extLst>
      <p:ext uri="{BB962C8B-B14F-4D97-AF65-F5344CB8AC3E}">
        <p14:creationId xmlns:p14="http://schemas.microsoft.com/office/powerpoint/2010/main" val="26148043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490460A-56AE-4BB5-916F-BC459B2E2108}" type="slidenum">
              <a:rPr lang="en-GB" smtClean="0"/>
              <a:t>15</a:t>
            </a:fld>
            <a:endParaRPr lang="en-GB"/>
          </a:p>
        </p:txBody>
      </p:sp>
    </p:spTree>
    <p:extLst>
      <p:ext uri="{BB962C8B-B14F-4D97-AF65-F5344CB8AC3E}">
        <p14:creationId xmlns:p14="http://schemas.microsoft.com/office/powerpoint/2010/main" val="25990152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Schools, Further Education colleges and Universities can all engage with an approach that supports inclusion, compassion and care.</a:t>
            </a:r>
          </a:p>
          <a:p>
            <a:r>
              <a:rPr lang="en-GB" dirty="0"/>
              <a:t>This presentation has briefly explored a critical engagement with the definition of trauma and highlighted concepts that might apply directly to young learners within the FE sector.</a:t>
            </a:r>
          </a:p>
          <a:p>
            <a:pPr defTabSz="964418"/>
            <a:r>
              <a:rPr lang="en-GB" dirty="0"/>
              <a:t>It is important for FE staff to have a definition of trauma that is right for their needs, that they can use, that is not restricted by a medical model.</a:t>
            </a:r>
          </a:p>
          <a:p>
            <a:endParaRPr lang="en-GB" dirty="0"/>
          </a:p>
          <a:p>
            <a:r>
              <a:rPr lang="en-GB" dirty="0"/>
              <a:t>The proposed literature review is currently in process and there is potential that all elements prosed here will not be able to be considered within the paper. However, there is a gap in the literature, particularly in Wales, exploring the necessity of a trauma-informed approach within Further Education, and the implementation of an approach that goes beyond the individual lecturers to a holistic training environment that supports all learners within the college.</a:t>
            </a:r>
          </a:p>
          <a:p>
            <a:endParaRPr lang="en-GB" dirty="0"/>
          </a:p>
        </p:txBody>
      </p:sp>
      <p:sp>
        <p:nvSpPr>
          <p:cNvPr id="4" name="Slide Number Placeholder 3"/>
          <p:cNvSpPr>
            <a:spLocks noGrp="1"/>
          </p:cNvSpPr>
          <p:nvPr>
            <p:ph type="sldNum" sz="quarter" idx="5"/>
          </p:nvPr>
        </p:nvSpPr>
        <p:spPr/>
        <p:txBody>
          <a:bodyPr/>
          <a:lstStyle/>
          <a:p>
            <a:fld id="{7490460A-56AE-4BB5-916F-BC459B2E2108}" type="slidenum">
              <a:rPr lang="en-GB" smtClean="0"/>
              <a:t>16</a:t>
            </a:fld>
            <a:endParaRPr lang="en-GB"/>
          </a:p>
        </p:txBody>
      </p:sp>
    </p:spTree>
    <p:extLst>
      <p:ext uri="{BB962C8B-B14F-4D97-AF65-F5344CB8AC3E}">
        <p14:creationId xmlns:p14="http://schemas.microsoft.com/office/powerpoint/2010/main" val="34161660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490460A-56AE-4BB5-916F-BC459B2E2108}" type="slidenum">
              <a:rPr lang="en-GB" smtClean="0"/>
              <a:t>17</a:t>
            </a:fld>
            <a:endParaRPr lang="en-GB"/>
          </a:p>
        </p:txBody>
      </p:sp>
    </p:spTree>
    <p:extLst>
      <p:ext uri="{BB962C8B-B14F-4D97-AF65-F5344CB8AC3E}">
        <p14:creationId xmlns:p14="http://schemas.microsoft.com/office/powerpoint/2010/main" val="14749653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490460A-56AE-4BB5-916F-BC459B2E2108}" type="slidenum">
              <a:rPr lang="en-GB" smtClean="0"/>
              <a:t>18</a:t>
            </a:fld>
            <a:endParaRPr lang="en-GB"/>
          </a:p>
        </p:txBody>
      </p:sp>
    </p:spTree>
    <p:extLst>
      <p:ext uri="{BB962C8B-B14F-4D97-AF65-F5344CB8AC3E}">
        <p14:creationId xmlns:p14="http://schemas.microsoft.com/office/powerpoint/2010/main" val="8364050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490460A-56AE-4BB5-916F-BC459B2E2108}" type="slidenum">
              <a:rPr lang="en-GB" smtClean="0"/>
              <a:t>19</a:t>
            </a:fld>
            <a:endParaRPr lang="en-GB"/>
          </a:p>
        </p:txBody>
      </p:sp>
    </p:spTree>
    <p:extLst>
      <p:ext uri="{BB962C8B-B14F-4D97-AF65-F5344CB8AC3E}">
        <p14:creationId xmlns:p14="http://schemas.microsoft.com/office/powerpoint/2010/main" val="22660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756FB-E05E-443F-88A1-CFC90638997C}"/>
              </a:ext>
            </a:extLst>
          </p:cNvPr>
          <p:cNvSpPr>
            <a:spLocks noGrp="1"/>
          </p:cNvSpPr>
          <p:nvPr>
            <p:ph type="ctrTitle"/>
          </p:nvPr>
        </p:nvSpPr>
        <p:spPr>
          <a:xfrm>
            <a:off x="1084727" y="1597961"/>
            <a:ext cx="9144000" cy="3162300"/>
          </a:xfrm>
        </p:spPr>
        <p:txBody>
          <a:bodyPr anchor="b">
            <a:normAutofit/>
          </a:bodyPr>
          <a:lstStyle>
            <a:lvl1pPr algn="l">
              <a:defRPr sz="3200"/>
            </a:lvl1pPr>
          </a:lstStyle>
          <a:p>
            <a:r>
              <a:rPr lang="en-US" dirty="0"/>
              <a:t>Click to edit Master title style</a:t>
            </a:r>
          </a:p>
        </p:txBody>
      </p:sp>
      <p:sp>
        <p:nvSpPr>
          <p:cNvPr id="3" name="Subtitle 2">
            <a:extLst>
              <a:ext uri="{FF2B5EF4-FFF2-40B4-BE49-F238E27FC236}">
                <a16:creationId xmlns:a16="http://schemas.microsoft.com/office/drawing/2014/main" id="{3C5DA97A-281B-4A77-9D2C-C5E6A860E645}"/>
              </a:ext>
            </a:extLst>
          </p:cNvPr>
          <p:cNvSpPr>
            <a:spLocks noGrp="1"/>
          </p:cNvSpPr>
          <p:nvPr>
            <p:ph type="subTitle" idx="1"/>
          </p:nvPr>
        </p:nvSpPr>
        <p:spPr>
          <a:xfrm>
            <a:off x="1084727" y="4902488"/>
            <a:ext cx="9144000" cy="985075"/>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A5FD7BAE-E194-4223-BB4E-5E487863F5BE}"/>
              </a:ext>
            </a:extLst>
          </p:cNvPr>
          <p:cNvSpPr>
            <a:spLocks noGrp="1"/>
          </p:cNvSpPr>
          <p:nvPr>
            <p:ph type="dt" sz="half" idx="10"/>
          </p:nvPr>
        </p:nvSpPr>
        <p:spPr/>
        <p:txBody>
          <a:bodyPr/>
          <a:lstStyle/>
          <a:p>
            <a:fld id="{8C28A28C-4C6A-46EA-90C0-4EE0B89CC5C7}" type="datetimeFigureOut">
              <a:rPr lang="en-US" smtClean="0"/>
              <a:t>11/24/2023</a:t>
            </a:fld>
            <a:endParaRPr lang="en-US" dirty="0"/>
          </a:p>
        </p:txBody>
      </p:sp>
      <p:sp>
        <p:nvSpPr>
          <p:cNvPr id="5" name="Footer Placeholder 4">
            <a:extLst>
              <a:ext uri="{FF2B5EF4-FFF2-40B4-BE49-F238E27FC236}">
                <a16:creationId xmlns:a16="http://schemas.microsoft.com/office/drawing/2014/main" id="{9721F6C9-7279-4DF8-9462-3EFEFA03FB5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457072-0A38-49AD-8D0D-0E42DD488E4F}"/>
              </a:ext>
            </a:extLst>
          </p:cNvPr>
          <p:cNvSpPr>
            <a:spLocks noGrp="1"/>
          </p:cNvSpPr>
          <p:nvPr>
            <p:ph type="sldNum" sz="quarter" idx="12"/>
          </p:nvPr>
        </p:nvSpPr>
        <p:spPr/>
        <p:txBody>
          <a:bodyPr/>
          <a:lstStyle/>
          <a:p>
            <a:fld id="{5DEF7F31-0B8A-474A-B86C-91F381754329}" type="slidenum">
              <a:rPr lang="en-US" smtClean="0"/>
              <a:t>‹#›</a:t>
            </a:fld>
            <a:endParaRPr lang="en-US" dirty="0"/>
          </a:p>
        </p:txBody>
      </p:sp>
    </p:spTree>
    <p:extLst>
      <p:ext uri="{BB962C8B-B14F-4D97-AF65-F5344CB8AC3E}">
        <p14:creationId xmlns:p14="http://schemas.microsoft.com/office/powerpoint/2010/main" val="32647871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98199-C6CF-4DFF-A750-435F06CC748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2F2D5EB-F993-411F-9DBA-971321FC006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A5D216-27F9-4078-8349-ABC9F614A5E7}"/>
              </a:ext>
            </a:extLst>
          </p:cNvPr>
          <p:cNvSpPr>
            <a:spLocks noGrp="1"/>
          </p:cNvSpPr>
          <p:nvPr>
            <p:ph type="dt" sz="half" idx="10"/>
          </p:nvPr>
        </p:nvSpPr>
        <p:spPr/>
        <p:txBody>
          <a:bodyPr/>
          <a:lstStyle/>
          <a:p>
            <a:fld id="{8C28A28C-4C6A-46EA-90C0-4EE0B89CC5C7}" type="datetimeFigureOut">
              <a:rPr lang="en-US" smtClean="0"/>
              <a:t>11/24/2023</a:t>
            </a:fld>
            <a:endParaRPr lang="en-US"/>
          </a:p>
        </p:txBody>
      </p:sp>
      <p:sp>
        <p:nvSpPr>
          <p:cNvPr id="5" name="Footer Placeholder 4">
            <a:extLst>
              <a:ext uri="{FF2B5EF4-FFF2-40B4-BE49-F238E27FC236}">
                <a16:creationId xmlns:a16="http://schemas.microsoft.com/office/drawing/2014/main" id="{4384F8A8-FBA7-4F25-ADEA-AF346495DE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4609F8-5897-4724-8FA6-3EFDE8F2DD79}"/>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1489838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6C0F0C-7BA8-490D-B4C9-CCE145DCD19A}"/>
              </a:ext>
            </a:extLst>
          </p:cNvPr>
          <p:cNvSpPr>
            <a:spLocks noGrp="1"/>
          </p:cNvSpPr>
          <p:nvPr>
            <p:ph type="title"/>
          </p:nvPr>
        </p:nvSpPr>
        <p:spPr>
          <a:xfrm>
            <a:off x="1084726" y="1709738"/>
            <a:ext cx="9143999" cy="3050523"/>
          </a:xfrm>
        </p:spPr>
        <p:txBody>
          <a:bodyPr anchor="b">
            <a:normAutofit/>
          </a:bodyPr>
          <a:lstStyle>
            <a:lvl1pPr>
              <a:defRPr sz="4400"/>
            </a:lvl1pPr>
          </a:lstStyle>
          <a:p>
            <a:r>
              <a:rPr lang="en-US" dirty="0"/>
              <a:t>Click to edit Master title style</a:t>
            </a:r>
          </a:p>
        </p:txBody>
      </p:sp>
      <p:sp>
        <p:nvSpPr>
          <p:cNvPr id="3" name="Text Placeholder 2">
            <a:extLst>
              <a:ext uri="{FF2B5EF4-FFF2-40B4-BE49-F238E27FC236}">
                <a16:creationId xmlns:a16="http://schemas.microsoft.com/office/drawing/2014/main" id="{84290E61-B837-4BE4-9BC7-6AF706BCCA42}"/>
              </a:ext>
            </a:extLst>
          </p:cNvPr>
          <p:cNvSpPr>
            <a:spLocks noGrp="1"/>
          </p:cNvSpPr>
          <p:nvPr>
            <p:ph type="body" idx="1"/>
          </p:nvPr>
        </p:nvSpPr>
        <p:spPr>
          <a:xfrm>
            <a:off x="1084726" y="4902488"/>
            <a:ext cx="9143999" cy="985075"/>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E52E15F-E46D-44C6-9FB9-07B0BC545AEF}"/>
              </a:ext>
            </a:extLst>
          </p:cNvPr>
          <p:cNvSpPr>
            <a:spLocks noGrp="1"/>
          </p:cNvSpPr>
          <p:nvPr>
            <p:ph type="dt" sz="half" idx="10"/>
          </p:nvPr>
        </p:nvSpPr>
        <p:spPr/>
        <p:txBody>
          <a:bodyPr/>
          <a:lstStyle/>
          <a:p>
            <a:fld id="{8C28A28C-4C6A-46EA-90C0-4EE0B89CC5C7}" type="datetimeFigureOut">
              <a:rPr lang="en-US" smtClean="0"/>
              <a:t>11/24/2023</a:t>
            </a:fld>
            <a:endParaRPr lang="en-US"/>
          </a:p>
        </p:txBody>
      </p:sp>
      <p:sp>
        <p:nvSpPr>
          <p:cNvPr id="5" name="Footer Placeholder 4">
            <a:extLst>
              <a:ext uri="{FF2B5EF4-FFF2-40B4-BE49-F238E27FC236}">
                <a16:creationId xmlns:a16="http://schemas.microsoft.com/office/drawing/2014/main" id="{2EBF6955-3667-4857-B35A-9E12F79886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14B309-D15E-4FA1-9B8D-8C1F3B56C375}"/>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20405797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219AB-91F9-4F80-9B5D-2E6FE925F0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F19F334-D0CF-4DFD-BAA9-3ECD639B1F1E}"/>
              </a:ext>
            </a:extLst>
          </p:cNvPr>
          <p:cNvSpPr>
            <a:spLocks noGrp="1"/>
          </p:cNvSpPr>
          <p:nvPr>
            <p:ph sz="half" idx="1"/>
          </p:nvPr>
        </p:nvSpPr>
        <p:spPr>
          <a:xfrm>
            <a:off x="1077362" y="2227809"/>
            <a:ext cx="4942438" cy="394915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15E0B5D-4613-4DA7-BA20-58B19BE8A496}"/>
              </a:ext>
            </a:extLst>
          </p:cNvPr>
          <p:cNvSpPr>
            <a:spLocks noGrp="1"/>
          </p:cNvSpPr>
          <p:nvPr>
            <p:ph sz="half" idx="2"/>
          </p:nvPr>
        </p:nvSpPr>
        <p:spPr>
          <a:xfrm>
            <a:off x="6172200" y="2227809"/>
            <a:ext cx="4855265" cy="39491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4F311AB-0603-424D-BC42-0CEAB3562BA4}"/>
              </a:ext>
            </a:extLst>
          </p:cNvPr>
          <p:cNvSpPr>
            <a:spLocks noGrp="1"/>
          </p:cNvSpPr>
          <p:nvPr>
            <p:ph type="dt" sz="half" idx="10"/>
          </p:nvPr>
        </p:nvSpPr>
        <p:spPr/>
        <p:txBody>
          <a:bodyPr/>
          <a:lstStyle/>
          <a:p>
            <a:fld id="{8C28A28C-4C6A-46EA-90C0-4EE0B89CC5C7}" type="datetimeFigureOut">
              <a:rPr lang="en-US" smtClean="0"/>
              <a:t>11/24/2023</a:t>
            </a:fld>
            <a:endParaRPr lang="en-US"/>
          </a:p>
        </p:txBody>
      </p:sp>
      <p:sp>
        <p:nvSpPr>
          <p:cNvPr id="6" name="Footer Placeholder 5">
            <a:extLst>
              <a:ext uri="{FF2B5EF4-FFF2-40B4-BE49-F238E27FC236}">
                <a16:creationId xmlns:a16="http://schemas.microsoft.com/office/drawing/2014/main" id="{7A3AA2AC-0C5F-4835-BE47-D780C29890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06C54C0-DFDA-4778-9EE8-5E5C30E05412}"/>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22813278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F3603-5B09-4916-8324-A6BDAB4E060E}"/>
              </a:ext>
            </a:extLst>
          </p:cNvPr>
          <p:cNvSpPr>
            <a:spLocks noGrp="1"/>
          </p:cNvSpPr>
          <p:nvPr>
            <p:ph type="title"/>
          </p:nvPr>
        </p:nvSpPr>
        <p:spPr>
          <a:xfrm>
            <a:off x="1084726" y="365125"/>
            <a:ext cx="9942739"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074073C-C15B-4218-9B84-6758955176E7}"/>
              </a:ext>
            </a:extLst>
          </p:cNvPr>
          <p:cNvSpPr>
            <a:spLocks noGrp="1"/>
          </p:cNvSpPr>
          <p:nvPr>
            <p:ph type="body" idx="1"/>
          </p:nvPr>
        </p:nvSpPr>
        <p:spPr>
          <a:xfrm>
            <a:off x="1084725" y="1681163"/>
            <a:ext cx="491285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116D27-36F6-440B-A9BE-8B9499047CEF}"/>
              </a:ext>
            </a:extLst>
          </p:cNvPr>
          <p:cNvSpPr>
            <a:spLocks noGrp="1"/>
          </p:cNvSpPr>
          <p:nvPr>
            <p:ph sz="half" idx="2"/>
          </p:nvPr>
        </p:nvSpPr>
        <p:spPr>
          <a:xfrm>
            <a:off x="1084726" y="2505075"/>
            <a:ext cx="4912849"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7C12010D-7AC4-4A70-A211-6A29274119DB}"/>
              </a:ext>
            </a:extLst>
          </p:cNvPr>
          <p:cNvSpPr>
            <a:spLocks noGrp="1"/>
          </p:cNvSpPr>
          <p:nvPr>
            <p:ph type="body" sz="quarter" idx="3"/>
          </p:nvPr>
        </p:nvSpPr>
        <p:spPr>
          <a:xfrm>
            <a:off x="6172200" y="1681163"/>
            <a:ext cx="485526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6AE85B5-3350-49A4-86A1-E5DAED491624}"/>
              </a:ext>
            </a:extLst>
          </p:cNvPr>
          <p:cNvSpPr>
            <a:spLocks noGrp="1"/>
          </p:cNvSpPr>
          <p:nvPr>
            <p:ph sz="quarter" idx="4"/>
          </p:nvPr>
        </p:nvSpPr>
        <p:spPr>
          <a:xfrm>
            <a:off x="6172200" y="2505075"/>
            <a:ext cx="4855265"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A73E874-D08B-4D81-B82D-5DF242E4A1AA}"/>
              </a:ext>
            </a:extLst>
          </p:cNvPr>
          <p:cNvSpPr>
            <a:spLocks noGrp="1"/>
          </p:cNvSpPr>
          <p:nvPr>
            <p:ph type="dt" sz="half" idx="10"/>
          </p:nvPr>
        </p:nvSpPr>
        <p:spPr/>
        <p:txBody>
          <a:bodyPr/>
          <a:lstStyle/>
          <a:p>
            <a:fld id="{8C28A28C-4C6A-46EA-90C0-4EE0B89CC5C7}" type="datetimeFigureOut">
              <a:rPr lang="en-US" smtClean="0"/>
              <a:t>11/24/2023</a:t>
            </a:fld>
            <a:endParaRPr lang="en-US"/>
          </a:p>
        </p:txBody>
      </p:sp>
      <p:sp>
        <p:nvSpPr>
          <p:cNvPr id="8" name="Footer Placeholder 7">
            <a:extLst>
              <a:ext uri="{FF2B5EF4-FFF2-40B4-BE49-F238E27FC236}">
                <a16:creationId xmlns:a16="http://schemas.microsoft.com/office/drawing/2014/main" id="{AE174067-0FFA-41C3-A3A6-E8907CC32D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7947985-FBC0-4118-8877-2E327F637DF5}"/>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22312041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E0282-3DE7-4AB9-83AC-AFEDD22AF34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1A7436C-706A-443F-86CD-4444C82818B2}"/>
              </a:ext>
            </a:extLst>
          </p:cNvPr>
          <p:cNvSpPr>
            <a:spLocks noGrp="1"/>
          </p:cNvSpPr>
          <p:nvPr>
            <p:ph type="dt" sz="half" idx="10"/>
          </p:nvPr>
        </p:nvSpPr>
        <p:spPr/>
        <p:txBody>
          <a:bodyPr/>
          <a:lstStyle/>
          <a:p>
            <a:fld id="{8C28A28C-4C6A-46EA-90C0-4EE0B89CC5C7}" type="datetimeFigureOut">
              <a:rPr lang="en-US" smtClean="0"/>
              <a:t>11/24/2023</a:t>
            </a:fld>
            <a:endParaRPr lang="en-US"/>
          </a:p>
        </p:txBody>
      </p:sp>
      <p:sp>
        <p:nvSpPr>
          <p:cNvPr id="4" name="Footer Placeholder 3">
            <a:extLst>
              <a:ext uri="{FF2B5EF4-FFF2-40B4-BE49-F238E27FC236}">
                <a16:creationId xmlns:a16="http://schemas.microsoft.com/office/drawing/2014/main" id="{09B53292-7EA5-45D0-957F-636A44FC06D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476F59D-34BB-462C-B506-040B9E982FCB}"/>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19225612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E55245-AB52-41B4-9B28-55E6527DA2F8}"/>
              </a:ext>
            </a:extLst>
          </p:cNvPr>
          <p:cNvSpPr>
            <a:spLocks noGrp="1"/>
          </p:cNvSpPr>
          <p:nvPr>
            <p:ph type="dt" sz="half" idx="10"/>
          </p:nvPr>
        </p:nvSpPr>
        <p:spPr/>
        <p:txBody>
          <a:bodyPr/>
          <a:lstStyle/>
          <a:p>
            <a:fld id="{8C28A28C-4C6A-46EA-90C0-4EE0B89CC5C7}" type="datetimeFigureOut">
              <a:rPr lang="en-US" smtClean="0"/>
              <a:t>11/24/2023</a:t>
            </a:fld>
            <a:endParaRPr lang="en-US"/>
          </a:p>
        </p:txBody>
      </p:sp>
      <p:sp>
        <p:nvSpPr>
          <p:cNvPr id="3" name="Footer Placeholder 2">
            <a:extLst>
              <a:ext uri="{FF2B5EF4-FFF2-40B4-BE49-F238E27FC236}">
                <a16:creationId xmlns:a16="http://schemas.microsoft.com/office/drawing/2014/main" id="{CA73B8AE-58B0-4FDF-8430-9D8D3DD5372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79E4D91-8619-43C1-841B-B5F47DE01739}"/>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6366489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DA660-DF93-4947-B93F-BF118D3B5F80}"/>
              </a:ext>
            </a:extLst>
          </p:cNvPr>
          <p:cNvSpPr>
            <a:spLocks noGrp="1"/>
          </p:cNvSpPr>
          <p:nvPr>
            <p:ph type="title"/>
          </p:nvPr>
        </p:nvSpPr>
        <p:spPr>
          <a:xfrm>
            <a:off x="1084727" y="457200"/>
            <a:ext cx="3687298" cy="16002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02F0292E-B3E1-4FD6-A7FA-C165BAC21C28}"/>
              </a:ext>
            </a:extLst>
          </p:cNvPr>
          <p:cNvSpPr>
            <a:spLocks noGrp="1"/>
          </p:cNvSpPr>
          <p:nvPr>
            <p:ph idx="1"/>
          </p:nvPr>
        </p:nvSpPr>
        <p:spPr>
          <a:xfrm>
            <a:off x="5183188" y="987425"/>
            <a:ext cx="5844277" cy="4873625"/>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EEFB0ECC-817B-4A71-AFB5-FC60A2BC3ABC}"/>
              </a:ext>
            </a:extLst>
          </p:cNvPr>
          <p:cNvSpPr>
            <a:spLocks noGrp="1"/>
          </p:cNvSpPr>
          <p:nvPr>
            <p:ph type="body" sz="half" idx="2"/>
          </p:nvPr>
        </p:nvSpPr>
        <p:spPr>
          <a:xfrm>
            <a:off x="1084727" y="2253343"/>
            <a:ext cx="3687298" cy="361564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7788E0B-6135-4F59-A35A-2CA1A8BA4ED2}"/>
              </a:ext>
            </a:extLst>
          </p:cNvPr>
          <p:cNvSpPr>
            <a:spLocks noGrp="1"/>
          </p:cNvSpPr>
          <p:nvPr>
            <p:ph type="dt" sz="half" idx="10"/>
          </p:nvPr>
        </p:nvSpPr>
        <p:spPr/>
        <p:txBody>
          <a:bodyPr/>
          <a:lstStyle/>
          <a:p>
            <a:fld id="{8C28A28C-4C6A-46EA-90C0-4EE0B89CC5C7}" type="datetimeFigureOut">
              <a:rPr lang="en-US" smtClean="0"/>
              <a:t>11/24/2023</a:t>
            </a:fld>
            <a:endParaRPr lang="en-US"/>
          </a:p>
        </p:txBody>
      </p:sp>
      <p:sp>
        <p:nvSpPr>
          <p:cNvPr id="6" name="Footer Placeholder 5">
            <a:extLst>
              <a:ext uri="{FF2B5EF4-FFF2-40B4-BE49-F238E27FC236}">
                <a16:creationId xmlns:a16="http://schemas.microsoft.com/office/drawing/2014/main" id="{FD0DEF36-4037-4E6D-988F-CC8E3F11C63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5C0D2D-D878-4723-A002-5A601EFB48A0}"/>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9557680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C59D5-B8A1-4C9C-A61F-E082A44330BB}"/>
              </a:ext>
            </a:extLst>
          </p:cNvPr>
          <p:cNvSpPr>
            <a:spLocks noGrp="1"/>
          </p:cNvSpPr>
          <p:nvPr>
            <p:ph type="title"/>
          </p:nvPr>
        </p:nvSpPr>
        <p:spPr>
          <a:xfrm>
            <a:off x="1084727" y="720433"/>
            <a:ext cx="3687298" cy="1587337"/>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64CB4F5F-E6E7-45C3-B35C-80F81FB1A5E8}"/>
              </a:ext>
            </a:extLst>
          </p:cNvPr>
          <p:cNvSpPr>
            <a:spLocks noGrp="1"/>
          </p:cNvSpPr>
          <p:nvPr>
            <p:ph type="pic" idx="1"/>
          </p:nvPr>
        </p:nvSpPr>
        <p:spPr>
          <a:xfrm>
            <a:off x="5183188" y="987425"/>
            <a:ext cx="582771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6633AB7-4F8E-4A9F-AC15-89E6A6E00347}"/>
              </a:ext>
            </a:extLst>
          </p:cNvPr>
          <p:cNvSpPr>
            <a:spLocks noGrp="1"/>
          </p:cNvSpPr>
          <p:nvPr>
            <p:ph type="body" sz="half" idx="2"/>
          </p:nvPr>
        </p:nvSpPr>
        <p:spPr>
          <a:xfrm>
            <a:off x="1084727" y="2449286"/>
            <a:ext cx="3687298" cy="341970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C074B526-866D-4E11-A7F9-081BD4EDF484}"/>
              </a:ext>
            </a:extLst>
          </p:cNvPr>
          <p:cNvSpPr>
            <a:spLocks noGrp="1"/>
          </p:cNvSpPr>
          <p:nvPr>
            <p:ph type="dt" sz="half" idx="10"/>
          </p:nvPr>
        </p:nvSpPr>
        <p:spPr/>
        <p:txBody>
          <a:bodyPr/>
          <a:lstStyle/>
          <a:p>
            <a:fld id="{8C28A28C-4C6A-46EA-90C0-4EE0B89CC5C7}" type="datetimeFigureOut">
              <a:rPr lang="en-US" smtClean="0"/>
              <a:t>11/24/2023</a:t>
            </a:fld>
            <a:endParaRPr lang="en-US"/>
          </a:p>
        </p:txBody>
      </p:sp>
      <p:sp>
        <p:nvSpPr>
          <p:cNvPr id="6" name="Footer Placeholder 5">
            <a:extLst>
              <a:ext uri="{FF2B5EF4-FFF2-40B4-BE49-F238E27FC236}">
                <a16:creationId xmlns:a16="http://schemas.microsoft.com/office/drawing/2014/main" id="{CD758BF8-E962-4367-8495-62438FDD483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FC20AE1-C97D-4E6C-9DB2-B2904C2CF247}"/>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18670441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89E81-5CFF-4A28-B9C8-5D54E51DF202}"/>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158A4CC8-DCB0-4E94-98A7-236E3D18667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D1F802-21C2-44B2-A419-55469D826571}"/>
              </a:ext>
            </a:extLst>
          </p:cNvPr>
          <p:cNvSpPr>
            <a:spLocks noGrp="1"/>
          </p:cNvSpPr>
          <p:nvPr>
            <p:ph type="dt" sz="half" idx="10"/>
          </p:nvPr>
        </p:nvSpPr>
        <p:spPr/>
        <p:txBody>
          <a:bodyPr/>
          <a:lstStyle/>
          <a:p>
            <a:fld id="{8C28A28C-4C6A-46EA-90C0-4EE0B89CC5C7}" type="datetimeFigureOut">
              <a:rPr lang="en-US" smtClean="0"/>
              <a:t>11/24/2023</a:t>
            </a:fld>
            <a:endParaRPr lang="en-US"/>
          </a:p>
        </p:txBody>
      </p:sp>
      <p:sp>
        <p:nvSpPr>
          <p:cNvPr id="5" name="Footer Placeholder 4">
            <a:extLst>
              <a:ext uri="{FF2B5EF4-FFF2-40B4-BE49-F238E27FC236}">
                <a16:creationId xmlns:a16="http://schemas.microsoft.com/office/drawing/2014/main" id="{84BDB709-08FF-4C4A-8670-4CCA9146F9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395375-1CC8-4950-8439-877451C4266D}"/>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34030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CE8BDF0-A155-454D-B3E2-AD15D0905A62}"/>
              </a:ext>
            </a:extLst>
          </p:cNvPr>
          <p:cNvSpPr>
            <a:spLocks noGrp="1"/>
          </p:cNvSpPr>
          <p:nvPr>
            <p:ph type="title" orient="vert"/>
          </p:nvPr>
        </p:nvSpPr>
        <p:spPr>
          <a:xfrm>
            <a:off x="9073242" y="827313"/>
            <a:ext cx="2280557" cy="5061857"/>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07244E0D-96EC-4B35-BA5C-5DAFCC7281AE}"/>
              </a:ext>
            </a:extLst>
          </p:cNvPr>
          <p:cNvSpPr>
            <a:spLocks noGrp="1"/>
          </p:cNvSpPr>
          <p:nvPr>
            <p:ph type="body" orient="vert" idx="1"/>
          </p:nvPr>
        </p:nvSpPr>
        <p:spPr>
          <a:xfrm>
            <a:off x="838200" y="827313"/>
            <a:ext cx="8115300" cy="5061857"/>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13ADC4E-9FB1-439F-B0FB-47F47B3421A7}"/>
              </a:ext>
            </a:extLst>
          </p:cNvPr>
          <p:cNvSpPr>
            <a:spLocks noGrp="1"/>
          </p:cNvSpPr>
          <p:nvPr>
            <p:ph type="dt" sz="half" idx="10"/>
          </p:nvPr>
        </p:nvSpPr>
        <p:spPr/>
        <p:txBody>
          <a:bodyPr/>
          <a:lstStyle/>
          <a:p>
            <a:fld id="{8C28A28C-4C6A-46EA-90C0-4EE0B89CC5C7}" type="datetimeFigureOut">
              <a:rPr lang="en-US" smtClean="0"/>
              <a:t>11/24/2023</a:t>
            </a:fld>
            <a:endParaRPr lang="en-US"/>
          </a:p>
        </p:txBody>
      </p:sp>
      <p:sp>
        <p:nvSpPr>
          <p:cNvPr id="5" name="Footer Placeholder 4">
            <a:extLst>
              <a:ext uri="{FF2B5EF4-FFF2-40B4-BE49-F238E27FC236}">
                <a16:creationId xmlns:a16="http://schemas.microsoft.com/office/drawing/2014/main" id="{637EE406-061A-4440-BA75-3B684FC848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6D93CF-F5F3-4897-A51E-47D577FDD344}"/>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11633976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AE192E3E-68A9-4F36-936C-1C8D0B9EF132}"/>
              </a:ext>
            </a:extLst>
          </p:cNvPr>
          <p:cNvSpPr/>
          <p:nvPr/>
        </p:nvSpPr>
        <p:spPr>
          <a:xfrm>
            <a:off x="8803792" y="345589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3F214EB0-7E6D-4536-9350-5CB688B56F26}"/>
              </a:ext>
            </a:extLst>
          </p:cNvPr>
          <p:cNvSpPr>
            <a:spLocks noGrp="1"/>
          </p:cNvSpPr>
          <p:nvPr>
            <p:ph type="title"/>
          </p:nvPr>
        </p:nvSpPr>
        <p:spPr>
          <a:xfrm>
            <a:off x="1077362" y="720434"/>
            <a:ext cx="9950103" cy="1507376"/>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ABF5455E-4725-4924-BF7D-2E1FC9E391F8}"/>
              </a:ext>
            </a:extLst>
          </p:cNvPr>
          <p:cNvSpPr>
            <a:spLocks noGrp="1"/>
          </p:cNvSpPr>
          <p:nvPr>
            <p:ph type="body" idx="1"/>
          </p:nvPr>
        </p:nvSpPr>
        <p:spPr>
          <a:xfrm>
            <a:off x="1077362" y="2427316"/>
            <a:ext cx="9950103" cy="351351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2CAD9D9-1A1D-4438-9F3D-E5E58FD72F1F}"/>
              </a:ext>
            </a:extLst>
          </p:cNvPr>
          <p:cNvSpPr>
            <a:spLocks noGrp="1"/>
          </p:cNvSpPr>
          <p:nvPr>
            <p:ph type="dt" sz="half" idx="2"/>
          </p:nvPr>
        </p:nvSpPr>
        <p:spPr>
          <a:xfrm>
            <a:off x="9243751" y="6356350"/>
            <a:ext cx="2296603" cy="365125"/>
          </a:xfrm>
          <a:prstGeom prst="rect">
            <a:avLst/>
          </a:prstGeom>
        </p:spPr>
        <p:txBody>
          <a:bodyPr vert="horz" lIns="91440" tIns="45720" rIns="91440" bIns="45720" rtlCol="0" anchor="ctr"/>
          <a:lstStyle>
            <a:lvl1pPr algn="r">
              <a:defRPr sz="900">
                <a:solidFill>
                  <a:schemeClr val="bg1"/>
                </a:solidFill>
              </a:defRPr>
            </a:lvl1pPr>
          </a:lstStyle>
          <a:p>
            <a:fld id="{8C28A28C-4C6A-46EA-90C0-4EE0B89CC5C7}" type="datetimeFigureOut">
              <a:rPr lang="en-US" smtClean="0"/>
              <a:pPr/>
              <a:t>11/24/2023</a:t>
            </a:fld>
            <a:endParaRPr lang="en-US" dirty="0"/>
          </a:p>
        </p:txBody>
      </p:sp>
      <p:sp>
        <p:nvSpPr>
          <p:cNvPr id="5" name="Footer Placeholder 4">
            <a:extLst>
              <a:ext uri="{FF2B5EF4-FFF2-40B4-BE49-F238E27FC236}">
                <a16:creationId xmlns:a16="http://schemas.microsoft.com/office/drawing/2014/main" id="{AE80A827-D7BF-4CA4-8C29-5AE54ADA4787}"/>
              </a:ext>
            </a:extLst>
          </p:cNvPr>
          <p:cNvSpPr>
            <a:spLocks noGrp="1"/>
          </p:cNvSpPr>
          <p:nvPr>
            <p:ph type="ftr" sz="quarter" idx="3"/>
          </p:nvPr>
        </p:nvSpPr>
        <p:spPr>
          <a:xfrm rot="5400000">
            <a:off x="-1610380" y="1926575"/>
            <a:ext cx="3830351"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06717188-1DE1-4DA5-8161-21179E4ADEAE}"/>
              </a:ext>
            </a:extLst>
          </p:cNvPr>
          <p:cNvSpPr>
            <a:spLocks noGrp="1"/>
          </p:cNvSpPr>
          <p:nvPr>
            <p:ph type="sldNum" sz="quarter" idx="4"/>
          </p:nvPr>
        </p:nvSpPr>
        <p:spPr>
          <a:xfrm>
            <a:off x="11540355" y="6356350"/>
            <a:ext cx="410973" cy="365125"/>
          </a:xfrm>
          <a:prstGeom prst="rect">
            <a:avLst/>
          </a:prstGeom>
        </p:spPr>
        <p:txBody>
          <a:bodyPr vert="horz" lIns="91440" tIns="45720" rIns="91440" bIns="45720" rtlCol="0" anchor="ctr"/>
          <a:lstStyle>
            <a:lvl1pPr algn="r">
              <a:defRPr sz="900">
                <a:solidFill>
                  <a:schemeClr val="bg1"/>
                </a:solidFill>
              </a:defRPr>
            </a:lvl1pPr>
          </a:lstStyle>
          <a:p>
            <a:fld id="{5DEF7F31-0B8A-474A-B86C-91F381754329}" type="slidenum">
              <a:rPr lang="en-US" smtClean="0"/>
              <a:pPr/>
              <a:t>‹#›</a:t>
            </a:fld>
            <a:endParaRPr lang="en-US" dirty="0"/>
          </a:p>
        </p:txBody>
      </p:sp>
    </p:spTree>
    <p:extLst>
      <p:ext uri="{BB962C8B-B14F-4D97-AF65-F5344CB8AC3E}">
        <p14:creationId xmlns:p14="http://schemas.microsoft.com/office/powerpoint/2010/main" val="2236732269"/>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44" r:id="rId6"/>
    <p:sldLayoutId id="2147483740" r:id="rId7"/>
    <p:sldLayoutId id="2147483741" r:id="rId8"/>
    <p:sldLayoutId id="2147483742" r:id="rId9"/>
    <p:sldLayoutId id="2147483743" r:id="rId10"/>
    <p:sldLayoutId id="2147483745" r:id="rId11"/>
  </p:sldLayoutIdLst>
  <p:txStyles>
    <p:titleStyle>
      <a:lvl1pPr algn="l" defTabSz="914400" rtl="0" eaLnBrk="1" latinLnBrk="0" hangingPunct="1">
        <a:lnSpc>
          <a:spcPct val="110000"/>
        </a:lnSpc>
        <a:spcBef>
          <a:spcPct val="0"/>
        </a:spcBef>
        <a:buNone/>
        <a:defRPr sz="3200" b="1" kern="120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274320" indent="0" algn="l" defTabSz="914400" rtl="0" eaLnBrk="1" latinLnBrk="0" hangingPunct="1">
        <a:lnSpc>
          <a:spcPct val="120000"/>
        </a:lnSpc>
        <a:spcBef>
          <a:spcPts val="500"/>
        </a:spcBef>
        <a:buFontTx/>
        <a:buNone/>
        <a:defRPr sz="1600" b="1" kern="1200">
          <a:solidFill>
            <a:schemeClr val="tx1"/>
          </a:solidFill>
          <a:latin typeface="+mn-lt"/>
          <a:ea typeface="+mn-ea"/>
          <a:cs typeface="+mn-cs"/>
        </a:defRPr>
      </a:lvl2pPr>
      <a:lvl3pPr marL="5486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594360" indent="0" algn="l" defTabSz="914400" rtl="0" eaLnBrk="1" latinLnBrk="0" hangingPunct="1">
        <a:lnSpc>
          <a:spcPct val="120000"/>
        </a:lnSpc>
        <a:spcBef>
          <a:spcPts val="500"/>
        </a:spcBef>
        <a:buFontTx/>
        <a:buNone/>
        <a:defRPr sz="1200" b="1" kern="1200">
          <a:solidFill>
            <a:schemeClr val="tx1"/>
          </a:solidFill>
          <a:latin typeface="+mn-lt"/>
          <a:ea typeface="+mn-ea"/>
          <a:cs typeface="+mn-cs"/>
        </a:defRPr>
      </a:lvl4pPr>
      <a:lvl5pPr marL="82296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612E369B-5272-4644-973E-2039918BD6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985E869-7C94-3104-1382-2BC2301D3CA7}"/>
              </a:ext>
            </a:extLst>
          </p:cNvPr>
          <p:cNvPicPr>
            <a:picLocks noChangeAspect="1"/>
          </p:cNvPicPr>
          <p:nvPr/>
        </p:nvPicPr>
        <p:blipFill rotWithShape="1">
          <a:blip r:embed="rId3"/>
          <a:srcRect t="25000"/>
          <a:stretch/>
        </p:blipFill>
        <p:spPr>
          <a:xfrm>
            <a:off x="20" y="10"/>
            <a:ext cx="12191979" cy="6857990"/>
          </a:xfrm>
          <a:prstGeom prst="rect">
            <a:avLst/>
          </a:prstGeom>
        </p:spPr>
      </p:pic>
      <p:sp>
        <p:nvSpPr>
          <p:cNvPr id="18" name="Rectangle 17">
            <a:extLst>
              <a:ext uri="{FF2B5EF4-FFF2-40B4-BE49-F238E27FC236}">
                <a16:creationId xmlns:a16="http://schemas.microsoft.com/office/drawing/2014/main" id="{080220E3-B484-45C4-87BC-D7A63CE3FD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2650435"/>
            <a:ext cx="12191999" cy="4207565"/>
          </a:xfrm>
          <a:prstGeom prst="rect">
            <a:avLst/>
          </a:prstGeom>
          <a:gradFill flip="none" rotWithShape="1">
            <a:gsLst>
              <a:gs pos="0">
                <a:srgbClr val="000000">
                  <a:alpha val="35000"/>
                </a:srgbClr>
              </a:gs>
              <a:gs pos="100000">
                <a:srgbClr val="000000">
                  <a:alpha val="0"/>
                </a:srgbClr>
              </a:gs>
              <a:gs pos="37000">
                <a:srgbClr val="000000">
                  <a:alpha val="20000"/>
                </a:srgb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CDFB58BF-9910-660D-B343-368D5601D7B7}"/>
              </a:ext>
            </a:extLst>
          </p:cNvPr>
          <p:cNvSpPr>
            <a:spLocks noGrp="1"/>
          </p:cNvSpPr>
          <p:nvPr>
            <p:ph type="ctrTitle"/>
          </p:nvPr>
        </p:nvSpPr>
        <p:spPr>
          <a:xfrm>
            <a:off x="2225084" y="1459833"/>
            <a:ext cx="8202284" cy="3821538"/>
          </a:xfrm>
        </p:spPr>
        <p:txBody>
          <a:bodyPr>
            <a:normAutofit/>
          </a:bodyPr>
          <a:lstStyle/>
          <a:p>
            <a:pPr algn="ctr"/>
            <a:r>
              <a:rPr lang="en-GB" sz="3600" dirty="0">
                <a:solidFill>
                  <a:srgbClr val="FFFFFF"/>
                </a:solidFill>
              </a:rPr>
              <a:t>What do further education lecturers in one college in Wales understand about trauma and its impact on the mental health of young people?</a:t>
            </a:r>
          </a:p>
        </p:txBody>
      </p:sp>
      <p:sp>
        <p:nvSpPr>
          <p:cNvPr id="3" name="Subtitle 2">
            <a:extLst>
              <a:ext uri="{FF2B5EF4-FFF2-40B4-BE49-F238E27FC236}">
                <a16:creationId xmlns:a16="http://schemas.microsoft.com/office/drawing/2014/main" id="{FE7AC478-452C-CD5B-69AA-C0249CD3ECAA}"/>
              </a:ext>
            </a:extLst>
          </p:cNvPr>
          <p:cNvSpPr>
            <a:spLocks noGrp="1"/>
          </p:cNvSpPr>
          <p:nvPr>
            <p:ph type="subTitle" idx="1"/>
          </p:nvPr>
        </p:nvSpPr>
        <p:spPr>
          <a:xfrm>
            <a:off x="2225084" y="5423600"/>
            <a:ext cx="7688825" cy="647820"/>
          </a:xfrm>
        </p:spPr>
        <p:txBody>
          <a:bodyPr>
            <a:normAutofit fontScale="77500" lnSpcReduction="20000"/>
          </a:bodyPr>
          <a:lstStyle/>
          <a:p>
            <a:pPr algn="ctr"/>
            <a:r>
              <a:rPr lang="en-GB">
                <a:solidFill>
                  <a:srgbClr val="FFFFFF"/>
                </a:solidFill>
              </a:rPr>
              <a:t>Module: ECDE7016</a:t>
            </a:r>
          </a:p>
          <a:p>
            <a:pPr algn="ctr"/>
            <a:r>
              <a:rPr lang="en-GB">
                <a:solidFill>
                  <a:srgbClr val="FFFFFF"/>
                </a:solidFill>
              </a:rPr>
              <a:t>Assessment Component One: Presentation</a:t>
            </a:r>
          </a:p>
          <a:p>
            <a:pPr algn="ctr"/>
            <a:endParaRPr lang="en-GB" dirty="0">
              <a:solidFill>
                <a:srgbClr val="FFFFFF"/>
              </a:solidFill>
            </a:endParaRPr>
          </a:p>
        </p:txBody>
      </p:sp>
    </p:spTree>
    <p:extLst>
      <p:ext uri="{BB962C8B-B14F-4D97-AF65-F5344CB8AC3E}">
        <p14:creationId xmlns:p14="http://schemas.microsoft.com/office/powerpoint/2010/main" val="38095661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F1948C2-E4DD-4B0F-BD79-CB28ED230B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FE5E44-BD37-C383-20F2-87E566B8CB8E}"/>
              </a:ext>
            </a:extLst>
          </p:cNvPr>
          <p:cNvSpPr>
            <a:spLocks noGrp="1"/>
          </p:cNvSpPr>
          <p:nvPr>
            <p:ph type="title"/>
          </p:nvPr>
        </p:nvSpPr>
        <p:spPr>
          <a:xfrm>
            <a:off x="1077362" y="720435"/>
            <a:ext cx="6484670" cy="1507375"/>
          </a:xfrm>
        </p:spPr>
        <p:txBody>
          <a:bodyPr>
            <a:normAutofit/>
          </a:bodyPr>
          <a:lstStyle/>
          <a:p>
            <a:r>
              <a:rPr lang="en-GB" dirty="0"/>
              <a:t>Quick note of warning</a:t>
            </a:r>
          </a:p>
        </p:txBody>
      </p:sp>
      <p:sp>
        <p:nvSpPr>
          <p:cNvPr id="3" name="Content Placeholder 2">
            <a:extLst>
              <a:ext uri="{FF2B5EF4-FFF2-40B4-BE49-F238E27FC236}">
                <a16:creationId xmlns:a16="http://schemas.microsoft.com/office/drawing/2014/main" id="{46547C1B-187D-5BD9-E8E5-8D2424A2AEA3}"/>
              </a:ext>
            </a:extLst>
          </p:cNvPr>
          <p:cNvSpPr>
            <a:spLocks noGrp="1"/>
          </p:cNvSpPr>
          <p:nvPr>
            <p:ph idx="1"/>
          </p:nvPr>
        </p:nvSpPr>
        <p:spPr>
          <a:xfrm>
            <a:off x="1077362" y="2434974"/>
            <a:ext cx="6484670" cy="3505855"/>
          </a:xfrm>
        </p:spPr>
        <p:txBody>
          <a:bodyPr>
            <a:normAutofit/>
          </a:bodyPr>
          <a:lstStyle/>
          <a:p>
            <a:r>
              <a:rPr lang="en-GB" dirty="0"/>
              <a:t>Themes of trauma will be discussed within this presentation, including complex trauma and psychological trauma.</a:t>
            </a:r>
          </a:p>
        </p:txBody>
      </p:sp>
      <p:sp>
        <p:nvSpPr>
          <p:cNvPr id="17" name="Rectangle 16">
            <a:extLst>
              <a:ext uri="{FF2B5EF4-FFF2-40B4-BE49-F238E27FC236}">
                <a16:creationId xmlns:a16="http://schemas.microsoft.com/office/drawing/2014/main" id="{53F28E32-1DC4-476E-A298-6C2066882C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24696" y="0"/>
            <a:ext cx="3456507" cy="3436188"/>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34">
            <a:extLst>
              <a:ext uri="{FF2B5EF4-FFF2-40B4-BE49-F238E27FC236}">
                <a16:creationId xmlns:a16="http://schemas.microsoft.com/office/drawing/2014/main" id="{59AD7FA5-98A4-4D87-9F03-9F3E6B19B1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743880" y="-11926"/>
            <a:ext cx="3428987" cy="3467355"/>
          </a:xfrm>
          <a:custGeom>
            <a:avLst/>
            <a:gdLst>
              <a:gd name="connsiteX0" fmla="*/ 0 w 3484819"/>
              <a:gd name="connsiteY0" fmla="*/ 0 h 3430264"/>
              <a:gd name="connsiteX1" fmla="*/ 3484819 w 3484819"/>
              <a:gd name="connsiteY1" fmla="*/ 0 h 3430264"/>
              <a:gd name="connsiteX2" fmla="*/ 3484819 w 3484819"/>
              <a:gd name="connsiteY2" fmla="*/ 3430264 h 3430264"/>
              <a:gd name="connsiteX3" fmla="*/ 0 w 3484819"/>
              <a:gd name="connsiteY3" fmla="*/ 3430264 h 3430264"/>
              <a:gd name="connsiteX4" fmla="*/ 0 w 3484819"/>
              <a:gd name="connsiteY4" fmla="*/ 0 h 3430264"/>
              <a:gd name="connsiteX0" fmla="*/ 0 w 3484819"/>
              <a:gd name="connsiteY0" fmla="*/ 0 h 3430264"/>
              <a:gd name="connsiteX1" fmla="*/ 3484819 w 3484819"/>
              <a:gd name="connsiteY1" fmla="*/ 0 h 3430264"/>
              <a:gd name="connsiteX2" fmla="*/ 0 w 3484819"/>
              <a:gd name="connsiteY2" fmla="*/ 3430264 h 3430264"/>
              <a:gd name="connsiteX3" fmla="*/ 0 w 3484819"/>
              <a:gd name="connsiteY3" fmla="*/ 0 h 3430264"/>
            </a:gdLst>
            <a:ahLst/>
            <a:cxnLst>
              <a:cxn ang="0">
                <a:pos x="connsiteX0" y="connsiteY0"/>
              </a:cxn>
              <a:cxn ang="0">
                <a:pos x="connsiteX1" y="connsiteY1"/>
              </a:cxn>
              <a:cxn ang="0">
                <a:pos x="connsiteX2" y="connsiteY2"/>
              </a:cxn>
              <a:cxn ang="0">
                <a:pos x="connsiteX3" y="connsiteY3"/>
              </a:cxn>
            </a:cxnLst>
            <a:rect l="l" t="t" r="r" b="b"/>
            <a:pathLst>
              <a:path w="3484819" h="3430264">
                <a:moveTo>
                  <a:pt x="0" y="0"/>
                </a:moveTo>
                <a:lnTo>
                  <a:pt x="3484819" y="0"/>
                </a:lnTo>
                <a:lnTo>
                  <a:pt x="0" y="3430264"/>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67B624B2-894D-4F7A-B2F3-393D6564D7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24696" y="3434976"/>
            <a:ext cx="3467300" cy="342898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22735368-17CD-48E3-B886-DF9A79AF5D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8724696" y="3434976"/>
            <a:ext cx="3467303" cy="1725519"/>
          </a:xfrm>
          <a:custGeom>
            <a:avLst/>
            <a:gdLst>
              <a:gd name="connsiteX0" fmla="*/ 3423466 w 3423466"/>
              <a:gd name="connsiteY0" fmla="*/ 0 h 1718483"/>
              <a:gd name="connsiteX1" fmla="*/ 1710280 w 3423466"/>
              <a:gd name="connsiteY1" fmla="*/ 0 h 1718483"/>
              <a:gd name="connsiteX2" fmla="*/ 1710280 w 3423466"/>
              <a:gd name="connsiteY2" fmla="*/ 1 h 1718483"/>
              <a:gd name="connsiteX3" fmla="*/ 0 w 3423466"/>
              <a:gd name="connsiteY3" fmla="*/ 1 h 1718483"/>
              <a:gd name="connsiteX4" fmla="*/ 1538022 w 3423466"/>
              <a:gd name="connsiteY4" fmla="*/ 1709611 h 1718483"/>
              <a:gd name="connsiteX5" fmla="*/ 1710280 w 3423466"/>
              <a:gd name="connsiteY5" fmla="*/ 1718336 h 1718483"/>
              <a:gd name="connsiteX6" fmla="*/ 1710280 w 3423466"/>
              <a:gd name="connsiteY6" fmla="*/ 1718482 h 1718483"/>
              <a:gd name="connsiteX7" fmla="*/ 1711723 w 3423466"/>
              <a:gd name="connsiteY7" fmla="*/ 1718409 h 1718483"/>
              <a:gd name="connsiteX8" fmla="*/ 1713186 w 3423466"/>
              <a:gd name="connsiteY8" fmla="*/ 1718483 h 1718483"/>
              <a:gd name="connsiteX9" fmla="*/ 1713186 w 3423466"/>
              <a:gd name="connsiteY9" fmla="*/ 1718335 h 1718483"/>
              <a:gd name="connsiteX10" fmla="*/ 1885444 w 3423466"/>
              <a:gd name="connsiteY10" fmla="*/ 1709610 h 1718483"/>
              <a:gd name="connsiteX11" fmla="*/ 3423466 w 3423466"/>
              <a:gd name="connsiteY11" fmla="*/ 0 h 17184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23466" h="1718483">
                <a:moveTo>
                  <a:pt x="3423466" y="0"/>
                </a:moveTo>
                <a:lnTo>
                  <a:pt x="1710280" y="0"/>
                </a:lnTo>
                <a:lnTo>
                  <a:pt x="1710280" y="1"/>
                </a:lnTo>
                <a:lnTo>
                  <a:pt x="0" y="1"/>
                </a:lnTo>
                <a:cubicBezTo>
                  <a:pt x="0" y="889774"/>
                  <a:pt x="674138" y="1621607"/>
                  <a:pt x="1538022" y="1709611"/>
                </a:cubicBezTo>
                <a:lnTo>
                  <a:pt x="1710280" y="1718336"/>
                </a:lnTo>
                <a:lnTo>
                  <a:pt x="1710280" y="1718482"/>
                </a:lnTo>
                <a:lnTo>
                  <a:pt x="1711723" y="1718409"/>
                </a:lnTo>
                <a:lnTo>
                  <a:pt x="1713186" y="1718483"/>
                </a:lnTo>
                <a:lnTo>
                  <a:pt x="1713186" y="1718335"/>
                </a:lnTo>
                <a:lnTo>
                  <a:pt x="1885444" y="1709610"/>
                </a:lnTo>
                <a:cubicBezTo>
                  <a:pt x="2749328" y="1621606"/>
                  <a:pt x="3423466" y="889773"/>
                  <a:pt x="3423466" y="0"/>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18" name="Freeform: Shape 17">
            <a:extLst>
              <a:ext uri="{FF2B5EF4-FFF2-40B4-BE49-F238E27FC236}">
                <a16:creationId xmlns:a16="http://schemas.microsoft.com/office/drawing/2014/main" id="{B131CD95-4390-46E7-8713-223CE3CAD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8724696" y="5160552"/>
            <a:ext cx="3467303" cy="1690189"/>
          </a:xfrm>
          <a:custGeom>
            <a:avLst/>
            <a:gdLst>
              <a:gd name="connsiteX0" fmla="*/ 3423466 w 3423466"/>
              <a:gd name="connsiteY0" fmla="*/ 0 h 1718483"/>
              <a:gd name="connsiteX1" fmla="*/ 1710280 w 3423466"/>
              <a:gd name="connsiteY1" fmla="*/ 0 h 1718483"/>
              <a:gd name="connsiteX2" fmla="*/ 1710280 w 3423466"/>
              <a:gd name="connsiteY2" fmla="*/ 1 h 1718483"/>
              <a:gd name="connsiteX3" fmla="*/ 0 w 3423466"/>
              <a:gd name="connsiteY3" fmla="*/ 1 h 1718483"/>
              <a:gd name="connsiteX4" fmla="*/ 1538022 w 3423466"/>
              <a:gd name="connsiteY4" fmla="*/ 1709611 h 1718483"/>
              <a:gd name="connsiteX5" fmla="*/ 1710280 w 3423466"/>
              <a:gd name="connsiteY5" fmla="*/ 1718336 h 1718483"/>
              <a:gd name="connsiteX6" fmla="*/ 1710280 w 3423466"/>
              <a:gd name="connsiteY6" fmla="*/ 1718482 h 1718483"/>
              <a:gd name="connsiteX7" fmla="*/ 1711723 w 3423466"/>
              <a:gd name="connsiteY7" fmla="*/ 1718409 h 1718483"/>
              <a:gd name="connsiteX8" fmla="*/ 1713186 w 3423466"/>
              <a:gd name="connsiteY8" fmla="*/ 1718483 h 1718483"/>
              <a:gd name="connsiteX9" fmla="*/ 1713186 w 3423466"/>
              <a:gd name="connsiteY9" fmla="*/ 1718335 h 1718483"/>
              <a:gd name="connsiteX10" fmla="*/ 1885444 w 3423466"/>
              <a:gd name="connsiteY10" fmla="*/ 1709610 h 1718483"/>
              <a:gd name="connsiteX11" fmla="*/ 3423466 w 3423466"/>
              <a:gd name="connsiteY11" fmla="*/ 0 h 17184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23466" h="1718483">
                <a:moveTo>
                  <a:pt x="3423466" y="0"/>
                </a:moveTo>
                <a:lnTo>
                  <a:pt x="1710280" y="0"/>
                </a:lnTo>
                <a:lnTo>
                  <a:pt x="1710280" y="1"/>
                </a:lnTo>
                <a:lnTo>
                  <a:pt x="0" y="1"/>
                </a:lnTo>
                <a:cubicBezTo>
                  <a:pt x="0" y="889774"/>
                  <a:pt x="674138" y="1621607"/>
                  <a:pt x="1538022" y="1709611"/>
                </a:cubicBezTo>
                <a:lnTo>
                  <a:pt x="1710280" y="1718336"/>
                </a:lnTo>
                <a:lnTo>
                  <a:pt x="1710280" y="1718482"/>
                </a:lnTo>
                <a:lnTo>
                  <a:pt x="1711723" y="1718409"/>
                </a:lnTo>
                <a:lnTo>
                  <a:pt x="1713186" y="1718483"/>
                </a:lnTo>
                <a:lnTo>
                  <a:pt x="1713186" y="1718335"/>
                </a:lnTo>
                <a:lnTo>
                  <a:pt x="1885444" y="1709610"/>
                </a:lnTo>
                <a:cubicBezTo>
                  <a:pt x="2749328" y="1621606"/>
                  <a:pt x="3423466" y="889773"/>
                  <a:pt x="3423466" y="0"/>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Tree>
    <p:extLst>
      <p:ext uri="{BB962C8B-B14F-4D97-AF65-F5344CB8AC3E}">
        <p14:creationId xmlns:p14="http://schemas.microsoft.com/office/powerpoint/2010/main" val="35291495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D4842243-8D8F-4D37-8FC3-09A660E7AE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7C96F8-0BF0-30ED-78B8-18D9E35D44C1}"/>
              </a:ext>
            </a:extLst>
          </p:cNvPr>
          <p:cNvSpPr>
            <a:spLocks noGrp="1"/>
          </p:cNvSpPr>
          <p:nvPr>
            <p:ph type="title"/>
          </p:nvPr>
        </p:nvSpPr>
        <p:spPr>
          <a:xfrm>
            <a:off x="682348" y="2104466"/>
            <a:ext cx="2318028" cy="3213846"/>
          </a:xfrm>
        </p:spPr>
        <p:txBody>
          <a:bodyPr anchor="b">
            <a:normAutofit/>
          </a:bodyPr>
          <a:lstStyle/>
          <a:p>
            <a:r>
              <a:rPr lang="en-GB" sz="2400"/>
              <a:t>Contents of this presentation</a:t>
            </a:r>
          </a:p>
        </p:txBody>
      </p:sp>
      <p:sp>
        <p:nvSpPr>
          <p:cNvPr id="25" name="Rectangle 24">
            <a:extLst>
              <a:ext uri="{FF2B5EF4-FFF2-40B4-BE49-F238E27FC236}">
                <a16:creationId xmlns:a16="http://schemas.microsoft.com/office/drawing/2014/main" id="{02FF53E3-0DDC-4270-9698-6F5D68343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4074" y="0"/>
            <a:ext cx="8707926" cy="685800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4">
            <a:extLst>
              <a:ext uri="{FF2B5EF4-FFF2-40B4-BE49-F238E27FC236}">
                <a16:creationId xmlns:a16="http://schemas.microsoft.com/office/drawing/2014/main" id="{5286D422-2D81-C923-DE4B-5FD7C1E2056A}"/>
              </a:ext>
            </a:extLst>
          </p:cNvPr>
          <p:cNvGraphicFramePr>
            <a:graphicFrameLocks noGrp="1"/>
          </p:cNvGraphicFramePr>
          <p:nvPr>
            <p:ph idx="1"/>
            <p:extLst>
              <p:ext uri="{D42A27DB-BD31-4B8C-83A1-F6EECF244321}">
                <p14:modId xmlns:p14="http://schemas.microsoft.com/office/powerpoint/2010/main" val="3711182492"/>
              </p:ext>
            </p:extLst>
          </p:nvPr>
        </p:nvGraphicFramePr>
        <p:xfrm>
          <a:off x="4505325" y="942975"/>
          <a:ext cx="6609313" cy="495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756654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D4842243-8D8F-4D37-8FC3-09A660E7AE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1B5FC2-B9FD-6242-14BF-834C843DF526}"/>
              </a:ext>
            </a:extLst>
          </p:cNvPr>
          <p:cNvSpPr>
            <a:spLocks noGrp="1"/>
          </p:cNvSpPr>
          <p:nvPr>
            <p:ph type="title"/>
          </p:nvPr>
        </p:nvSpPr>
        <p:spPr>
          <a:xfrm>
            <a:off x="682348" y="2104466"/>
            <a:ext cx="2318028" cy="3213846"/>
          </a:xfrm>
        </p:spPr>
        <p:txBody>
          <a:bodyPr anchor="b">
            <a:normAutofit/>
          </a:bodyPr>
          <a:lstStyle/>
          <a:p>
            <a:r>
              <a:rPr lang="en-GB" sz="2400"/>
              <a:t>Introduction to the research area</a:t>
            </a:r>
          </a:p>
        </p:txBody>
      </p:sp>
      <p:sp>
        <p:nvSpPr>
          <p:cNvPr id="17" name="Rectangle 16">
            <a:extLst>
              <a:ext uri="{FF2B5EF4-FFF2-40B4-BE49-F238E27FC236}">
                <a16:creationId xmlns:a16="http://schemas.microsoft.com/office/drawing/2014/main" id="{02FF53E3-0DDC-4270-9698-6F5D68343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4074" y="0"/>
            <a:ext cx="8707926" cy="685800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5">
            <a:extLst>
              <a:ext uri="{FF2B5EF4-FFF2-40B4-BE49-F238E27FC236}">
                <a16:creationId xmlns:a16="http://schemas.microsoft.com/office/drawing/2014/main" id="{1C550003-4398-D9C5-7F9B-4435D4906B50}"/>
              </a:ext>
            </a:extLst>
          </p:cNvPr>
          <p:cNvGraphicFramePr>
            <a:graphicFrameLocks noGrp="1"/>
          </p:cNvGraphicFramePr>
          <p:nvPr>
            <p:ph idx="1"/>
            <p:extLst>
              <p:ext uri="{D42A27DB-BD31-4B8C-83A1-F6EECF244321}">
                <p14:modId xmlns:p14="http://schemas.microsoft.com/office/powerpoint/2010/main" val="1131148643"/>
              </p:ext>
            </p:extLst>
          </p:nvPr>
        </p:nvGraphicFramePr>
        <p:xfrm>
          <a:off x="4505325" y="942975"/>
          <a:ext cx="6609313" cy="495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9967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4842243-8D8F-4D37-8FC3-09A660E7AE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754C8B-D6B6-CA0B-C94B-17FDD490145A}"/>
              </a:ext>
            </a:extLst>
          </p:cNvPr>
          <p:cNvSpPr>
            <a:spLocks noGrp="1"/>
          </p:cNvSpPr>
          <p:nvPr>
            <p:ph type="title"/>
          </p:nvPr>
        </p:nvSpPr>
        <p:spPr>
          <a:xfrm>
            <a:off x="682348" y="2104466"/>
            <a:ext cx="2318028" cy="3213846"/>
          </a:xfrm>
        </p:spPr>
        <p:txBody>
          <a:bodyPr anchor="b">
            <a:normAutofit/>
          </a:bodyPr>
          <a:lstStyle/>
          <a:p>
            <a:r>
              <a:rPr lang="en-GB" sz="2400"/>
              <a:t>Introduction to Research Questions</a:t>
            </a:r>
          </a:p>
        </p:txBody>
      </p:sp>
      <p:sp>
        <p:nvSpPr>
          <p:cNvPr id="10" name="Rectangle 9">
            <a:extLst>
              <a:ext uri="{FF2B5EF4-FFF2-40B4-BE49-F238E27FC236}">
                <a16:creationId xmlns:a16="http://schemas.microsoft.com/office/drawing/2014/main" id="{02FF53E3-0DDC-4270-9698-6F5D68343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4074" y="0"/>
            <a:ext cx="8707926" cy="685800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5">
            <a:extLst>
              <a:ext uri="{FF2B5EF4-FFF2-40B4-BE49-F238E27FC236}">
                <a16:creationId xmlns:a16="http://schemas.microsoft.com/office/drawing/2014/main" id="{CA86E70B-91A4-3865-9A1D-B5B8C7B011C6}"/>
              </a:ext>
            </a:extLst>
          </p:cNvPr>
          <p:cNvGraphicFramePr>
            <a:graphicFrameLocks noGrp="1"/>
          </p:cNvGraphicFramePr>
          <p:nvPr>
            <p:ph idx="1"/>
            <p:extLst>
              <p:ext uri="{D42A27DB-BD31-4B8C-83A1-F6EECF244321}">
                <p14:modId xmlns:p14="http://schemas.microsoft.com/office/powerpoint/2010/main" val="1659748253"/>
              </p:ext>
            </p:extLst>
          </p:nvPr>
        </p:nvGraphicFramePr>
        <p:xfrm>
          <a:off x="4505325" y="942975"/>
          <a:ext cx="6609313" cy="495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75080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D4842243-8D8F-4D37-8FC3-09A660E7AE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05C4F7-B98A-55C8-A9D5-CBF3D514A1F9}"/>
              </a:ext>
            </a:extLst>
          </p:cNvPr>
          <p:cNvSpPr>
            <a:spLocks noGrp="1"/>
          </p:cNvSpPr>
          <p:nvPr>
            <p:ph type="title"/>
          </p:nvPr>
        </p:nvSpPr>
        <p:spPr>
          <a:xfrm>
            <a:off x="682348" y="2104466"/>
            <a:ext cx="2318028" cy="3213846"/>
          </a:xfrm>
        </p:spPr>
        <p:txBody>
          <a:bodyPr anchor="b">
            <a:normAutofit/>
          </a:bodyPr>
          <a:lstStyle/>
          <a:p>
            <a:r>
              <a:rPr lang="en-GB" sz="2400"/>
              <a:t>Aims of the Critical Literature Review</a:t>
            </a:r>
          </a:p>
        </p:txBody>
      </p:sp>
      <p:sp>
        <p:nvSpPr>
          <p:cNvPr id="18" name="Rectangle 17">
            <a:extLst>
              <a:ext uri="{FF2B5EF4-FFF2-40B4-BE49-F238E27FC236}">
                <a16:creationId xmlns:a16="http://schemas.microsoft.com/office/drawing/2014/main" id="{02FF53E3-0DDC-4270-9698-6F5D68343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4074" y="0"/>
            <a:ext cx="8707926" cy="685800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Content Placeholder 2">
            <a:extLst>
              <a:ext uri="{FF2B5EF4-FFF2-40B4-BE49-F238E27FC236}">
                <a16:creationId xmlns:a16="http://schemas.microsoft.com/office/drawing/2014/main" id="{F6DD6AAE-281C-F1C0-4578-E3A0B7D7EBD8}"/>
              </a:ext>
            </a:extLst>
          </p:cNvPr>
          <p:cNvGraphicFramePr>
            <a:graphicFrameLocks noGrp="1"/>
          </p:cNvGraphicFramePr>
          <p:nvPr>
            <p:ph idx="1"/>
            <p:extLst>
              <p:ext uri="{D42A27DB-BD31-4B8C-83A1-F6EECF244321}">
                <p14:modId xmlns:p14="http://schemas.microsoft.com/office/powerpoint/2010/main" val="2146972007"/>
              </p:ext>
            </p:extLst>
          </p:nvPr>
        </p:nvGraphicFramePr>
        <p:xfrm>
          <a:off x="4505325" y="942975"/>
          <a:ext cx="6609313" cy="495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06809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D4842243-8D8F-4D37-8FC3-09A660E7AE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C94E6F-BAB9-1678-CC3D-EBFB2EBFC157}"/>
              </a:ext>
            </a:extLst>
          </p:cNvPr>
          <p:cNvSpPr>
            <a:spLocks noGrp="1"/>
          </p:cNvSpPr>
          <p:nvPr>
            <p:ph type="title"/>
          </p:nvPr>
        </p:nvSpPr>
        <p:spPr>
          <a:xfrm>
            <a:off x="682348" y="2104466"/>
            <a:ext cx="2318028" cy="3213846"/>
          </a:xfrm>
        </p:spPr>
        <p:txBody>
          <a:bodyPr anchor="b">
            <a:normAutofit/>
          </a:bodyPr>
          <a:lstStyle/>
          <a:p>
            <a:r>
              <a:rPr lang="en-GB" sz="2400"/>
              <a:t>Aims cont’d</a:t>
            </a:r>
          </a:p>
        </p:txBody>
      </p:sp>
      <p:sp>
        <p:nvSpPr>
          <p:cNvPr id="18" name="Rectangle 17">
            <a:extLst>
              <a:ext uri="{FF2B5EF4-FFF2-40B4-BE49-F238E27FC236}">
                <a16:creationId xmlns:a16="http://schemas.microsoft.com/office/drawing/2014/main" id="{02FF53E3-0DDC-4270-9698-6F5D68343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4074" y="0"/>
            <a:ext cx="8707926" cy="685800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682E3B33-790B-30ED-58AF-C874B2C0039E}"/>
              </a:ext>
            </a:extLst>
          </p:cNvPr>
          <p:cNvGraphicFramePr>
            <a:graphicFrameLocks noGrp="1"/>
          </p:cNvGraphicFramePr>
          <p:nvPr>
            <p:ph idx="1"/>
            <p:extLst>
              <p:ext uri="{D42A27DB-BD31-4B8C-83A1-F6EECF244321}">
                <p14:modId xmlns:p14="http://schemas.microsoft.com/office/powerpoint/2010/main" val="1931640255"/>
              </p:ext>
            </p:extLst>
          </p:nvPr>
        </p:nvGraphicFramePr>
        <p:xfrm>
          <a:off x="4505325" y="942975"/>
          <a:ext cx="6609313" cy="495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478160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D4842243-8D8F-4D37-8FC3-09A660E7AE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B66B28-373C-7971-08E4-9DC18F77C22C}"/>
              </a:ext>
            </a:extLst>
          </p:cNvPr>
          <p:cNvSpPr>
            <a:spLocks noGrp="1"/>
          </p:cNvSpPr>
          <p:nvPr>
            <p:ph type="title"/>
          </p:nvPr>
        </p:nvSpPr>
        <p:spPr>
          <a:xfrm>
            <a:off x="682348" y="2104466"/>
            <a:ext cx="2318028" cy="3213846"/>
          </a:xfrm>
        </p:spPr>
        <p:txBody>
          <a:bodyPr anchor="b">
            <a:normAutofit/>
          </a:bodyPr>
          <a:lstStyle/>
          <a:p>
            <a:r>
              <a:rPr lang="en-GB" sz="2400"/>
              <a:t>Search Terms</a:t>
            </a:r>
          </a:p>
        </p:txBody>
      </p:sp>
      <p:sp>
        <p:nvSpPr>
          <p:cNvPr id="35" name="Rectangle 34">
            <a:extLst>
              <a:ext uri="{FF2B5EF4-FFF2-40B4-BE49-F238E27FC236}">
                <a16:creationId xmlns:a16="http://schemas.microsoft.com/office/drawing/2014/main" id="{02FF53E3-0DDC-4270-9698-6F5D68343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4074" y="0"/>
            <a:ext cx="8707926" cy="685800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2" name="Content Placeholder 2">
            <a:extLst>
              <a:ext uri="{FF2B5EF4-FFF2-40B4-BE49-F238E27FC236}">
                <a16:creationId xmlns:a16="http://schemas.microsoft.com/office/drawing/2014/main" id="{EFE00594-BE11-904D-2F0D-F1F724BB7D59}"/>
              </a:ext>
            </a:extLst>
          </p:cNvPr>
          <p:cNvGraphicFramePr>
            <a:graphicFrameLocks noGrp="1"/>
          </p:cNvGraphicFramePr>
          <p:nvPr>
            <p:ph idx="1"/>
            <p:extLst>
              <p:ext uri="{D42A27DB-BD31-4B8C-83A1-F6EECF244321}">
                <p14:modId xmlns:p14="http://schemas.microsoft.com/office/powerpoint/2010/main" val="831459972"/>
              </p:ext>
            </p:extLst>
          </p:nvPr>
        </p:nvGraphicFramePr>
        <p:xfrm>
          <a:off x="4505325" y="942975"/>
          <a:ext cx="6609313" cy="495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6607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93C0950-3C3C-4FE9-BE59-DAF5AEF993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EBFDA1-982F-6D77-6523-1F8C23DEA591}"/>
              </a:ext>
            </a:extLst>
          </p:cNvPr>
          <p:cNvSpPr>
            <a:spLocks noGrp="1"/>
          </p:cNvSpPr>
          <p:nvPr>
            <p:ph type="title"/>
          </p:nvPr>
        </p:nvSpPr>
        <p:spPr>
          <a:xfrm>
            <a:off x="1077362" y="720435"/>
            <a:ext cx="6608086" cy="1507375"/>
          </a:xfrm>
        </p:spPr>
        <p:txBody>
          <a:bodyPr>
            <a:normAutofit/>
          </a:bodyPr>
          <a:lstStyle/>
          <a:p>
            <a:r>
              <a:rPr lang="en-GB"/>
              <a:t>Key Reading</a:t>
            </a:r>
            <a:endParaRPr lang="en-GB" dirty="0"/>
          </a:p>
        </p:txBody>
      </p:sp>
      <p:sp>
        <p:nvSpPr>
          <p:cNvPr id="3" name="Content Placeholder 2">
            <a:extLst>
              <a:ext uri="{FF2B5EF4-FFF2-40B4-BE49-F238E27FC236}">
                <a16:creationId xmlns:a16="http://schemas.microsoft.com/office/drawing/2014/main" id="{F6AA10B0-DF57-D663-6EDE-41EA6CB2AAA9}"/>
              </a:ext>
            </a:extLst>
          </p:cNvPr>
          <p:cNvSpPr>
            <a:spLocks noGrp="1"/>
          </p:cNvSpPr>
          <p:nvPr>
            <p:ph idx="1"/>
          </p:nvPr>
        </p:nvSpPr>
        <p:spPr>
          <a:xfrm>
            <a:off x="1077362" y="2434974"/>
            <a:ext cx="6608086" cy="3505855"/>
          </a:xfrm>
        </p:spPr>
        <p:txBody>
          <a:bodyPr>
            <a:normAutofit/>
          </a:bodyPr>
          <a:lstStyle/>
          <a:p>
            <a:pPr>
              <a:lnSpc>
                <a:spcPct val="110000"/>
              </a:lnSpc>
            </a:pPr>
            <a:r>
              <a:rPr lang="en-GB" sz="1300"/>
              <a:t>Seminal texts/authors regarding trauma:</a:t>
            </a:r>
          </a:p>
          <a:p>
            <a:pPr lvl="1">
              <a:lnSpc>
                <a:spcPct val="110000"/>
              </a:lnSpc>
            </a:pPr>
            <a:r>
              <a:rPr lang="en-GB" sz="1300" b="0">
                <a:effectLst/>
              </a:rPr>
              <a:t>HERMAN, 1997; van der Kolk (2015); </a:t>
            </a:r>
            <a:r>
              <a:rPr lang="en-GB" sz="1300" b="0" err="1">
                <a:effectLst/>
              </a:rPr>
              <a:t>Felitti</a:t>
            </a:r>
            <a:r>
              <a:rPr lang="en-GB" sz="1300" b="0">
                <a:effectLst/>
              </a:rPr>
              <a:t> </a:t>
            </a:r>
            <a:r>
              <a:rPr lang="en-GB" sz="1300" b="0" i="1">
                <a:effectLst/>
              </a:rPr>
              <a:t>et al.1998; </a:t>
            </a:r>
            <a:r>
              <a:rPr lang="en-GB" sz="1300" b="0">
                <a:effectLst/>
              </a:rPr>
              <a:t>Perry, 2009;</a:t>
            </a:r>
            <a:r>
              <a:rPr lang="en-GB" sz="1300" b="0" i="1">
                <a:effectLst/>
              </a:rPr>
              <a:t> </a:t>
            </a:r>
            <a:r>
              <a:rPr lang="en-GB" sz="1300" b="0">
                <a:effectLst/>
              </a:rPr>
              <a:t>Porges, 2022)</a:t>
            </a:r>
          </a:p>
          <a:p>
            <a:pPr marL="0" indent="0">
              <a:lnSpc>
                <a:spcPct val="110000"/>
              </a:lnSpc>
              <a:buNone/>
            </a:pPr>
            <a:endParaRPr lang="en-GB" sz="1300"/>
          </a:p>
          <a:p>
            <a:pPr>
              <a:lnSpc>
                <a:spcPct val="110000"/>
              </a:lnSpc>
            </a:pPr>
            <a:r>
              <a:rPr lang="en-GB" sz="1300"/>
              <a:t>ACEs Hub – Trauma-Informed Framework (2022). </a:t>
            </a:r>
          </a:p>
          <a:p>
            <a:pPr>
              <a:lnSpc>
                <a:spcPct val="110000"/>
              </a:lnSpc>
            </a:pPr>
            <a:r>
              <a:rPr lang="en-GB" sz="1300"/>
              <a:t>American Psychological Association (2013) DSM-V</a:t>
            </a:r>
          </a:p>
          <a:p>
            <a:pPr>
              <a:lnSpc>
                <a:spcPct val="110000"/>
              </a:lnSpc>
            </a:pPr>
            <a:r>
              <a:rPr lang="en-GB" sz="1300" err="1"/>
              <a:t>Brunzell</a:t>
            </a:r>
            <a:r>
              <a:rPr lang="en-GB" sz="1300"/>
              <a:t> </a:t>
            </a:r>
            <a:r>
              <a:rPr lang="en-GB" sz="1300" i="1"/>
              <a:t>et al. (2016).</a:t>
            </a:r>
            <a:endParaRPr lang="en-GB" sz="1300"/>
          </a:p>
          <a:p>
            <a:pPr>
              <a:lnSpc>
                <a:spcPct val="110000"/>
              </a:lnSpc>
            </a:pPr>
            <a:r>
              <a:rPr lang="en-GB" sz="1300"/>
              <a:t>National Institute for Health and Care Excellence. (2018) Post-Traumatic Stress Disorder (NICE guideline 116).</a:t>
            </a:r>
          </a:p>
          <a:p>
            <a:pPr>
              <a:lnSpc>
                <a:spcPct val="110000"/>
              </a:lnSpc>
            </a:pPr>
            <a:r>
              <a:rPr lang="en-GB" sz="1300"/>
              <a:t>S</a:t>
            </a:r>
            <a:r>
              <a:rPr lang="en-GB" sz="1300">
                <a:effectLst/>
              </a:rPr>
              <a:t>ubstance </a:t>
            </a:r>
            <a:r>
              <a:rPr lang="en-GB" sz="1300"/>
              <a:t>A</a:t>
            </a:r>
            <a:r>
              <a:rPr lang="en-GB" sz="1300">
                <a:effectLst/>
              </a:rPr>
              <a:t>buse and Mental </a:t>
            </a:r>
            <a:r>
              <a:rPr lang="en-GB" sz="1300"/>
              <a:t>H</a:t>
            </a:r>
            <a:r>
              <a:rPr lang="en-GB" sz="1300">
                <a:effectLst/>
              </a:rPr>
              <a:t>ealth </a:t>
            </a:r>
            <a:r>
              <a:rPr lang="en-GB" sz="1300"/>
              <a:t>S</a:t>
            </a:r>
            <a:r>
              <a:rPr lang="en-GB" sz="1300">
                <a:effectLst/>
              </a:rPr>
              <a:t>ervices </a:t>
            </a:r>
            <a:r>
              <a:rPr lang="en-GB" sz="1300"/>
              <a:t>A</a:t>
            </a:r>
            <a:r>
              <a:rPr lang="en-GB" sz="1300">
                <a:effectLst/>
              </a:rPr>
              <a:t>dministration (SAMHSA), 2014</a:t>
            </a:r>
          </a:p>
          <a:p>
            <a:pPr>
              <a:lnSpc>
                <a:spcPct val="110000"/>
              </a:lnSpc>
            </a:pPr>
            <a:r>
              <a:rPr lang="en-GB" sz="1300">
                <a:effectLst/>
              </a:rPr>
              <a:t>World Health Organisation (2019/2021) ICD-11</a:t>
            </a:r>
            <a:endParaRPr lang="en-GB" sz="1300"/>
          </a:p>
          <a:p>
            <a:pPr>
              <a:lnSpc>
                <a:spcPct val="110000"/>
              </a:lnSpc>
            </a:pPr>
            <a:endParaRPr lang="en-GB" sz="1300"/>
          </a:p>
        </p:txBody>
      </p:sp>
      <p:sp>
        <p:nvSpPr>
          <p:cNvPr id="10" name="Rectangle 9">
            <a:extLst>
              <a:ext uri="{FF2B5EF4-FFF2-40B4-BE49-F238E27FC236}">
                <a16:creationId xmlns:a16="http://schemas.microsoft.com/office/drawing/2014/main" id="{4C415DDA-2676-413C-8636-3E46EB18FA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7925" y="3401303"/>
            <a:ext cx="3485994" cy="345669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CD5FADB-FB52-448C-9702-2000373C29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8707923" y="-131"/>
            <a:ext cx="3488653" cy="3406192"/>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30F2F495-5DE2-4DF5-8741-3841A9DE41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8707925" y="3406925"/>
            <a:ext cx="3485990" cy="3451076"/>
          </a:xfrm>
          <a:custGeom>
            <a:avLst/>
            <a:gdLst>
              <a:gd name="connsiteX0" fmla="*/ 0 w 2559050"/>
              <a:gd name="connsiteY0" fmla="*/ 0 h 2559050"/>
              <a:gd name="connsiteX1" fmla="*/ 2559050 w 2559050"/>
              <a:gd name="connsiteY1" fmla="*/ 0 h 2559050"/>
              <a:gd name="connsiteX2" fmla="*/ 0 w 2559050"/>
              <a:gd name="connsiteY2" fmla="*/ 2559050 h 2559050"/>
            </a:gdLst>
            <a:ahLst/>
            <a:cxnLst>
              <a:cxn ang="0">
                <a:pos x="connsiteX0" y="connsiteY0"/>
              </a:cxn>
              <a:cxn ang="0">
                <a:pos x="connsiteX1" y="connsiteY1"/>
              </a:cxn>
              <a:cxn ang="0">
                <a:pos x="connsiteX2" y="connsiteY2"/>
              </a:cxn>
            </a:cxnLst>
            <a:rect l="l" t="t" r="r" b="b"/>
            <a:pathLst>
              <a:path w="2559050" h="2559050">
                <a:moveTo>
                  <a:pt x="0" y="0"/>
                </a:moveTo>
                <a:lnTo>
                  <a:pt x="2559050" y="0"/>
                </a:lnTo>
                <a:cubicBezTo>
                  <a:pt x="2559050" y="1413324"/>
                  <a:pt x="1413324" y="2559050"/>
                  <a:pt x="0" y="2559050"/>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6" name="Rectangle 34">
            <a:extLst>
              <a:ext uri="{FF2B5EF4-FFF2-40B4-BE49-F238E27FC236}">
                <a16:creationId xmlns:a16="http://schemas.microsoft.com/office/drawing/2014/main" id="{6A740D2F-CBAA-486B-B578-F35085ECE7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49175" y="-41251"/>
            <a:ext cx="3417103" cy="3499599"/>
          </a:xfrm>
          <a:custGeom>
            <a:avLst/>
            <a:gdLst>
              <a:gd name="connsiteX0" fmla="*/ 0 w 3484819"/>
              <a:gd name="connsiteY0" fmla="*/ 0 h 3430264"/>
              <a:gd name="connsiteX1" fmla="*/ 3484819 w 3484819"/>
              <a:gd name="connsiteY1" fmla="*/ 0 h 3430264"/>
              <a:gd name="connsiteX2" fmla="*/ 3484819 w 3484819"/>
              <a:gd name="connsiteY2" fmla="*/ 3430264 h 3430264"/>
              <a:gd name="connsiteX3" fmla="*/ 0 w 3484819"/>
              <a:gd name="connsiteY3" fmla="*/ 3430264 h 3430264"/>
              <a:gd name="connsiteX4" fmla="*/ 0 w 3484819"/>
              <a:gd name="connsiteY4" fmla="*/ 0 h 3430264"/>
              <a:gd name="connsiteX0" fmla="*/ 0 w 3484819"/>
              <a:gd name="connsiteY0" fmla="*/ 0 h 3430264"/>
              <a:gd name="connsiteX1" fmla="*/ 3484819 w 3484819"/>
              <a:gd name="connsiteY1" fmla="*/ 0 h 3430264"/>
              <a:gd name="connsiteX2" fmla="*/ 0 w 3484819"/>
              <a:gd name="connsiteY2" fmla="*/ 3430264 h 3430264"/>
              <a:gd name="connsiteX3" fmla="*/ 0 w 3484819"/>
              <a:gd name="connsiteY3" fmla="*/ 0 h 3430264"/>
            </a:gdLst>
            <a:ahLst/>
            <a:cxnLst>
              <a:cxn ang="0">
                <a:pos x="connsiteX0" y="connsiteY0"/>
              </a:cxn>
              <a:cxn ang="0">
                <a:pos x="connsiteX1" y="connsiteY1"/>
              </a:cxn>
              <a:cxn ang="0">
                <a:pos x="connsiteX2" y="connsiteY2"/>
              </a:cxn>
              <a:cxn ang="0">
                <a:pos x="connsiteX3" y="connsiteY3"/>
              </a:cxn>
            </a:cxnLst>
            <a:rect l="l" t="t" r="r" b="b"/>
            <a:pathLst>
              <a:path w="3484819" h="3430264">
                <a:moveTo>
                  <a:pt x="0" y="0"/>
                </a:moveTo>
                <a:lnTo>
                  <a:pt x="3484819" y="0"/>
                </a:lnTo>
                <a:lnTo>
                  <a:pt x="0" y="3430264"/>
                </a:lnTo>
                <a:lnTo>
                  <a:pt x="0"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011608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93C0950-3C3C-4FE9-BE59-DAF5AEF993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E8A7BE-8990-21B3-B028-C14A9AB8EA5A}"/>
              </a:ext>
            </a:extLst>
          </p:cNvPr>
          <p:cNvSpPr>
            <a:spLocks noGrp="1"/>
          </p:cNvSpPr>
          <p:nvPr>
            <p:ph type="title"/>
          </p:nvPr>
        </p:nvSpPr>
        <p:spPr>
          <a:xfrm>
            <a:off x="1077362" y="720435"/>
            <a:ext cx="6608086" cy="1507375"/>
          </a:xfrm>
        </p:spPr>
        <p:txBody>
          <a:bodyPr>
            <a:normAutofit/>
          </a:bodyPr>
          <a:lstStyle/>
          <a:p>
            <a:r>
              <a:rPr lang="en-GB" dirty="0"/>
              <a:t>Defining Psychological Trauma</a:t>
            </a:r>
          </a:p>
        </p:txBody>
      </p:sp>
      <p:sp>
        <p:nvSpPr>
          <p:cNvPr id="3" name="Content Placeholder 2">
            <a:extLst>
              <a:ext uri="{FF2B5EF4-FFF2-40B4-BE49-F238E27FC236}">
                <a16:creationId xmlns:a16="http://schemas.microsoft.com/office/drawing/2014/main" id="{73D5D895-D1AF-4DA8-2C5F-66CE8FE82A4F}"/>
              </a:ext>
            </a:extLst>
          </p:cNvPr>
          <p:cNvSpPr>
            <a:spLocks noGrp="1"/>
          </p:cNvSpPr>
          <p:nvPr>
            <p:ph idx="1"/>
          </p:nvPr>
        </p:nvSpPr>
        <p:spPr>
          <a:xfrm>
            <a:off x="1077362" y="2434974"/>
            <a:ext cx="6608086" cy="3505855"/>
          </a:xfrm>
        </p:spPr>
        <p:txBody>
          <a:bodyPr>
            <a:normAutofit fontScale="92500" lnSpcReduction="10000"/>
          </a:bodyPr>
          <a:lstStyle/>
          <a:p>
            <a:pPr>
              <a:lnSpc>
                <a:spcPct val="110000"/>
              </a:lnSpc>
            </a:pPr>
            <a:r>
              <a:rPr lang="en-GB" sz="1400" dirty="0"/>
              <a:t>Key terms and concepts shared within the medical literature, mental health organisations and by psychology/psychiatric professionals within the field:</a:t>
            </a:r>
          </a:p>
          <a:p>
            <a:pPr lvl="1">
              <a:lnSpc>
                <a:spcPct val="110000"/>
              </a:lnSpc>
            </a:pPr>
            <a:r>
              <a:rPr lang="en-GB" sz="1400" dirty="0"/>
              <a:t>A single incident or repeated experience where an individual feels that their safety or life is at risk.</a:t>
            </a:r>
          </a:p>
          <a:p>
            <a:pPr lvl="1">
              <a:lnSpc>
                <a:spcPct val="110000"/>
              </a:lnSpc>
            </a:pPr>
            <a:r>
              <a:rPr lang="en-GB" sz="1400" dirty="0"/>
              <a:t>The event has a lasting negative impact on the functioning of the individual’s stress-response system – which can impact mental, physical, emotional, social and/or spiritual well-being.</a:t>
            </a:r>
          </a:p>
          <a:p>
            <a:pPr lvl="1">
              <a:lnSpc>
                <a:spcPct val="110000"/>
              </a:lnSpc>
            </a:pPr>
            <a:endParaRPr lang="en-GB" sz="1400" b="0" dirty="0"/>
          </a:p>
          <a:p>
            <a:pPr lvl="1">
              <a:lnSpc>
                <a:spcPct val="110000"/>
              </a:lnSpc>
            </a:pPr>
            <a:r>
              <a:rPr lang="en-GB" sz="1400" b="0" dirty="0"/>
              <a:t>Common characteristics: hyperarousal, flashbacks, hallucinations, avoidant behaviours, social withdrawal, self-medicating and emotional numbing.</a:t>
            </a:r>
          </a:p>
          <a:p>
            <a:pPr lvl="1">
              <a:lnSpc>
                <a:spcPct val="110000"/>
              </a:lnSpc>
            </a:pPr>
            <a:endParaRPr lang="en-GB" sz="1400" dirty="0"/>
          </a:p>
          <a:p>
            <a:pPr lvl="1">
              <a:lnSpc>
                <a:spcPct val="110000"/>
              </a:lnSpc>
            </a:pPr>
            <a:endParaRPr lang="en-GB" sz="1400" dirty="0"/>
          </a:p>
          <a:p>
            <a:pPr lvl="1">
              <a:lnSpc>
                <a:spcPct val="110000"/>
              </a:lnSpc>
            </a:pPr>
            <a:r>
              <a:rPr lang="en-GB" sz="1400" b="0" dirty="0"/>
              <a:t>(Herman, 1997; APA, 2013, SAMSHA, 2014; van de Kolk, 2015; NICE, 2018; Brooks, 2020; De Thierry, 2021)</a:t>
            </a:r>
          </a:p>
        </p:txBody>
      </p:sp>
      <p:sp>
        <p:nvSpPr>
          <p:cNvPr id="10" name="Rectangle 9">
            <a:extLst>
              <a:ext uri="{FF2B5EF4-FFF2-40B4-BE49-F238E27FC236}">
                <a16:creationId xmlns:a16="http://schemas.microsoft.com/office/drawing/2014/main" id="{4C415DDA-2676-413C-8636-3E46EB18FA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7925" y="3401303"/>
            <a:ext cx="3485994" cy="345669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CD5FADB-FB52-448C-9702-2000373C29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8707923" y="-131"/>
            <a:ext cx="3488653" cy="3406192"/>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30F2F495-5DE2-4DF5-8741-3841A9DE41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8707925" y="3406925"/>
            <a:ext cx="3485990" cy="3451076"/>
          </a:xfrm>
          <a:custGeom>
            <a:avLst/>
            <a:gdLst>
              <a:gd name="connsiteX0" fmla="*/ 0 w 2559050"/>
              <a:gd name="connsiteY0" fmla="*/ 0 h 2559050"/>
              <a:gd name="connsiteX1" fmla="*/ 2559050 w 2559050"/>
              <a:gd name="connsiteY1" fmla="*/ 0 h 2559050"/>
              <a:gd name="connsiteX2" fmla="*/ 0 w 2559050"/>
              <a:gd name="connsiteY2" fmla="*/ 2559050 h 2559050"/>
            </a:gdLst>
            <a:ahLst/>
            <a:cxnLst>
              <a:cxn ang="0">
                <a:pos x="connsiteX0" y="connsiteY0"/>
              </a:cxn>
              <a:cxn ang="0">
                <a:pos x="connsiteX1" y="connsiteY1"/>
              </a:cxn>
              <a:cxn ang="0">
                <a:pos x="connsiteX2" y="connsiteY2"/>
              </a:cxn>
            </a:cxnLst>
            <a:rect l="l" t="t" r="r" b="b"/>
            <a:pathLst>
              <a:path w="2559050" h="2559050">
                <a:moveTo>
                  <a:pt x="0" y="0"/>
                </a:moveTo>
                <a:lnTo>
                  <a:pt x="2559050" y="0"/>
                </a:lnTo>
                <a:cubicBezTo>
                  <a:pt x="2559050" y="1413324"/>
                  <a:pt x="1413324" y="2559050"/>
                  <a:pt x="0" y="2559050"/>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16" name="Rectangle 34">
            <a:extLst>
              <a:ext uri="{FF2B5EF4-FFF2-40B4-BE49-F238E27FC236}">
                <a16:creationId xmlns:a16="http://schemas.microsoft.com/office/drawing/2014/main" id="{6A740D2F-CBAA-486B-B578-F35085ECE7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49175" y="-41251"/>
            <a:ext cx="3417103" cy="3499599"/>
          </a:xfrm>
          <a:custGeom>
            <a:avLst/>
            <a:gdLst>
              <a:gd name="connsiteX0" fmla="*/ 0 w 3484819"/>
              <a:gd name="connsiteY0" fmla="*/ 0 h 3430264"/>
              <a:gd name="connsiteX1" fmla="*/ 3484819 w 3484819"/>
              <a:gd name="connsiteY1" fmla="*/ 0 h 3430264"/>
              <a:gd name="connsiteX2" fmla="*/ 3484819 w 3484819"/>
              <a:gd name="connsiteY2" fmla="*/ 3430264 h 3430264"/>
              <a:gd name="connsiteX3" fmla="*/ 0 w 3484819"/>
              <a:gd name="connsiteY3" fmla="*/ 3430264 h 3430264"/>
              <a:gd name="connsiteX4" fmla="*/ 0 w 3484819"/>
              <a:gd name="connsiteY4" fmla="*/ 0 h 3430264"/>
              <a:gd name="connsiteX0" fmla="*/ 0 w 3484819"/>
              <a:gd name="connsiteY0" fmla="*/ 0 h 3430264"/>
              <a:gd name="connsiteX1" fmla="*/ 3484819 w 3484819"/>
              <a:gd name="connsiteY1" fmla="*/ 0 h 3430264"/>
              <a:gd name="connsiteX2" fmla="*/ 0 w 3484819"/>
              <a:gd name="connsiteY2" fmla="*/ 3430264 h 3430264"/>
              <a:gd name="connsiteX3" fmla="*/ 0 w 3484819"/>
              <a:gd name="connsiteY3" fmla="*/ 0 h 3430264"/>
            </a:gdLst>
            <a:ahLst/>
            <a:cxnLst>
              <a:cxn ang="0">
                <a:pos x="connsiteX0" y="connsiteY0"/>
              </a:cxn>
              <a:cxn ang="0">
                <a:pos x="connsiteX1" y="connsiteY1"/>
              </a:cxn>
              <a:cxn ang="0">
                <a:pos x="connsiteX2" y="connsiteY2"/>
              </a:cxn>
              <a:cxn ang="0">
                <a:pos x="connsiteX3" y="connsiteY3"/>
              </a:cxn>
            </a:cxnLst>
            <a:rect l="l" t="t" r="r" b="b"/>
            <a:pathLst>
              <a:path w="3484819" h="3430264">
                <a:moveTo>
                  <a:pt x="0" y="0"/>
                </a:moveTo>
                <a:lnTo>
                  <a:pt x="3484819" y="0"/>
                </a:lnTo>
                <a:lnTo>
                  <a:pt x="0" y="3430264"/>
                </a:lnTo>
                <a:lnTo>
                  <a:pt x="0"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292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BA267D3-CCC7-4260-8127-53F80B9979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92CA2B-1917-695A-7B02-DE7BDF741A29}"/>
              </a:ext>
            </a:extLst>
          </p:cNvPr>
          <p:cNvSpPr>
            <a:spLocks noGrp="1"/>
          </p:cNvSpPr>
          <p:nvPr>
            <p:ph type="title"/>
          </p:nvPr>
        </p:nvSpPr>
        <p:spPr>
          <a:xfrm>
            <a:off x="1083337" y="941298"/>
            <a:ext cx="3566357" cy="3128682"/>
          </a:xfrm>
        </p:spPr>
        <p:txBody>
          <a:bodyPr anchor="t">
            <a:normAutofit/>
          </a:bodyPr>
          <a:lstStyle/>
          <a:p>
            <a:r>
              <a:rPr lang="en-GB"/>
              <a:t>Critique of definitions</a:t>
            </a:r>
            <a:endParaRPr lang="en-GB" dirty="0"/>
          </a:p>
        </p:txBody>
      </p:sp>
      <p:sp>
        <p:nvSpPr>
          <p:cNvPr id="3" name="Content Placeholder 2">
            <a:extLst>
              <a:ext uri="{FF2B5EF4-FFF2-40B4-BE49-F238E27FC236}">
                <a16:creationId xmlns:a16="http://schemas.microsoft.com/office/drawing/2014/main" id="{B349E258-71C9-8AE4-D672-57B744FFCC00}"/>
              </a:ext>
            </a:extLst>
          </p:cNvPr>
          <p:cNvSpPr>
            <a:spLocks noGrp="1"/>
          </p:cNvSpPr>
          <p:nvPr>
            <p:ph idx="1"/>
          </p:nvPr>
        </p:nvSpPr>
        <p:spPr>
          <a:xfrm>
            <a:off x="5328242" y="937102"/>
            <a:ext cx="5792371" cy="3224473"/>
          </a:xfrm>
        </p:spPr>
        <p:txBody>
          <a:bodyPr>
            <a:normAutofit/>
          </a:bodyPr>
          <a:lstStyle/>
          <a:p>
            <a:pPr>
              <a:lnSpc>
                <a:spcPct val="110000"/>
              </a:lnSpc>
            </a:pPr>
            <a:r>
              <a:rPr lang="en-GB" sz="1700" dirty="0"/>
              <a:t>‘Psychological trauma’ (Herman, 1997, Isobel </a:t>
            </a:r>
            <a:r>
              <a:rPr lang="en-GB" sz="1700" i="1" dirty="0"/>
              <a:t>et al.</a:t>
            </a:r>
            <a:r>
              <a:rPr lang="en-GB" sz="1700" dirty="0"/>
              <a:t>, 2019; Tedeschi, 2023)</a:t>
            </a:r>
          </a:p>
          <a:p>
            <a:pPr>
              <a:lnSpc>
                <a:spcPct val="110000"/>
              </a:lnSpc>
            </a:pPr>
            <a:r>
              <a:rPr lang="en-GB" sz="1700" dirty="0"/>
              <a:t>Diagnostic Statistical Manual (APA, 2013) and the International Classification of Diseases (WHO, 2019/2021).</a:t>
            </a:r>
          </a:p>
          <a:p>
            <a:pPr>
              <a:lnSpc>
                <a:spcPct val="110000"/>
              </a:lnSpc>
            </a:pPr>
            <a:r>
              <a:rPr lang="en-GB" sz="1700" dirty="0"/>
              <a:t>Western bias and survivor’s subjective experience of trauma (Hinton &amp; Good 2015; Ho, Hyland </a:t>
            </a:r>
            <a:r>
              <a:rPr lang="en-GB" sz="1700" i="1" dirty="0"/>
              <a:t>et al</a:t>
            </a:r>
            <a:r>
              <a:rPr lang="en-GB" sz="1700" dirty="0"/>
              <a:t>. 2020)</a:t>
            </a:r>
          </a:p>
          <a:p>
            <a:pPr>
              <a:lnSpc>
                <a:spcPct val="110000"/>
              </a:lnSpc>
            </a:pPr>
            <a:r>
              <a:rPr lang="en-GB" sz="1700" dirty="0"/>
              <a:t>A move away from clinical definitions and traumatic syndromes (e.g. PTSD)</a:t>
            </a:r>
          </a:p>
          <a:p>
            <a:pPr>
              <a:lnSpc>
                <a:spcPct val="110000"/>
              </a:lnSpc>
            </a:pPr>
            <a:endParaRPr lang="en-GB" sz="1700" dirty="0"/>
          </a:p>
        </p:txBody>
      </p:sp>
      <p:sp>
        <p:nvSpPr>
          <p:cNvPr id="10" name="Rectangle 9">
            <a:extLst>
              <a:ext uri="{FF2B5EF4-FFF2-40B4-BE49-F238E27FC236}">
                <a16:creationId xmlns:a16="http://schemas.microsoft.com/office/drawing/2014/main" id="{E221CB08-76F0-4C77-AA9B-6D57209384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5146188"/>
            <a:ext cx="3623149" cy="1715077"/>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6E9D3072-33D8-4A93-A3EC-7C79C02DB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899" y="5146191"/>
            <a:ext cx="1721799" cy="1701630"/>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Rectangle 5">
            <a:extLst>
              <a:ext uri="{FF2B5EF4-FFF2-40B4-BE49-F238E27FC236}">
                <a16:creationId xmlns:a16="http://schemas.microsoft.com/office/drawing/2014/main" id="{031668EE-1091-4A2B-A85D-58D1B0D028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3623152" y="5146185"/>
            <a:ext cx="1715077" cy="1715077"/>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34">
            <a:extLst>
              <a:ext uri="{FF2B5EF4-FFF2-40B4-BE49-F238E27FC236}">
                <a16:creationId xmlns:a16="http://schemas.microsoft.com/office/drawing/2014/main" id="{DB90578B-9C73-4314-9DA2-6718A36FB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3621087" y="5146183"/>
            <a:ext cx="1715079" cy="1715077"/>
          </a:xfrm>
          <a:custGeom>
            <a:avLst/>
            <a:gdLst>
              <a:gd name="connsiteX0" fmla="*/ 0 w 3484819"/>
              <a:gd name="connsiteY0" fmla="*/ 0 h 3430264"/>
              <a:gd name="connsiteX1" fmla="*/ 3484819 w 3484819"/>
              <a:gd name="connsiteY1" fmla="*/ 0 h 3430264"/>
              <a:gd name="connsiteX2" fmla="*/ 3484819 w 3484819"/>
              <a:gd name="connsiteY2" fmla="*/ 3430264 h 3430264"/>
              <a:gd name="connsiteX3" fmla="*/ 0 w 3484819"/>
              <a:gd name="connsiteY3" fmla="*/ 3430264 h 3430264"/>
              <a:gd name="connsiteX4" fmla="*/ 0 w 3484819"/>
              <a:gd name="connsiteY4" fmla="*/ 0 h 3430264"/>
              <a:gd name="connsiteX0" fmla="*/ 0 w 3484819"/>
              <a:gd name="connsiteY0" fmla="*/ 0 h 3430264"/>
              <a:gd name="connsiteX1" fmla="*/ 3484819 w 3484819"/>
              <a:gd name="connsiteY1" fmla="*/ 0 h 3430264"/>
              <a:gd name="connsiteX2" fmla="*/ 0 w 3484819"/>
              <a:gd name="connsiteY2" fmla="*/ 3430264 h 3430264"/>
              <a:gd name="connsiteX3" fmla="*/ 0 w 3484819"/>
              <a:gd name="connsiteY3" fmla="*/ 0 h 3430264"/>
            </a:gdLst>
            <a:ahLst/>
            <a:cxnLst>
              <a:cxn ang="0">
                <a:pos x="connsiteX0" y="connsiteY0"/>
              </a:cxn>
              <a:cxn ang="0">
                <a:pos x="connsiteX1" y="connsiteY1"/>
              </a:cxn>
              <a:cxn ang="0">
                <a:pos x="connsiteX2" y="connsiteY2"/>
              </a:cxn>
              <a:cxn ang="0">
                <a:pos x="connsiteX3" y="connsiteY3"/>
              </a:cxn>
            </a:cxnLst>
            <a:rect l="l" t="t" r="r" b="b"/>
            <a:pathLst>
              <a:path w="3484819" h="3430264">
                <a:moveTo>
                  <a:pt x="0" y="0"/>
                </a:moveTo>
                <a:lnTo>
                  <a:pt x="3484819" y="0"/>
                </a:lnTo>
                <a:lnTo>
                  <a:pt x="0" y="3430264"/>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89190391-F313-439F-B2BF-9F00E5AC28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336166" y="5146186"/>
            <a:ext cx="6861695" cy="1715077"/>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6CEB90DD-57D5-4A21-9E3B-612768755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7004" y="5107136"/>
            <a:ext cx="1750856" cy="1750864"/>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4361345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93C0950-3C3C-4FE9-BE59-DAF5AEF993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4FB69D-8958-D5CA-93D5-3571BE590A6F}"/>
              </a:ext>
            </a:extLst>
          </p:cNvPr>
          <p:cNvSpPr>
            <a:spLocks noGrp="1"/>
          </p:cNvSpPr>
          <p:nvPr>
            <p:ph type="title"/>
          </p:nvPr>
        </p:nvSpPr>
        <p:spPr>
          <a:xfrm>
            <a:off x="1077362" y="720435"/>
            <a:ext cx="6608086" cy="1507375"/>
          </a:xfrm>
        </p:spPr>
        <p:txBody>
          <a:bodyPr>
            <a:normAutofit/>
          </a:bodyPr>
          <a:lstStyle/>
          <a:p>
            <a:r>
              <a:rPr lang="en-GB" dirty="0"/>
              <a:t>Multiaxial or biopsychosocial response to trauma</a:t>
            </a:r>
            <a:endParaRPr lang="en-GB" dirty="0">
              <a:solidFill>
                <a:srgbClr val="FF0000"/>
              </a:solidFill>
            </a:endParaRPr>
          </a:p>
        </p:txBody>
      </p:sp>
      <p:sp>
        <p:nvSpPr>
          <p:cNvPr id="3" name="Content Placeholder 2">
            <a:extLst>
              <a:ext uri="{FF2B5EF4-FFF2-40B4-BE49-F238E27FC236}">
                <a16:creationId xmlns:a16="http://schemas.microsoft.com/office/drawing/2014/main" id="{F032F5B4-E3F0-05D7-D6BD-C48A118C93CE}"/>
              </a:ext>
            </a:extLst>
          </p:cNvPr>
          <p:cNvSpPr>
            <a:spLocks noGrp="1"/>
          </p:cNvSpPr>
          <p:nvPr>
            <p:ph idx="1"/>
          </p:nvPr>
        </p:nvSpPr>
        <p:spPr>
          <a:xfrm>
            <a:off x="1077362" y="2434974"/>
            <a:ext cx="6608086" cy="3505855"/>
          </a:xfrm>
        </p:spPr>
        <p:txBody>
          <a:bodyPr>
            <a:normAutofit/>
          </a:bodyPr>
          <a:lstStyle/>
          <a:p>
            <a:pPr>
              <a:lnSpc>
                <a:spcPct val="110000"/>
              </a:lnSpc>
            </a:pPr>
            <a:r>
              <a:rPr lang="en-GB" sz="1000" dirty="0"/>
              <a:t>See handout</a:t>
            </a:r>
          </a:p>
          <a:p>
            <a:pPr>
              <a:lnSpc>
                <a:spcPct val="110000"/>
              </a:lnSpc>
            </a:pPr>
            <a:r>
              <a:rPr lang="en-GB" sz="1000" dirty="0"/>
              <a:t>Nature of the trauma</a:t>
            </a:r>
          </a:p>
          <a:p>
            <a:pPr>
              <a:lnSpc>
                <a:spcPct val="110000"/>
              </a:lnSpc>
            </a:pPr>
            <a:r>
              <a:rPr lang="en-GB" sz="1000" dirty="0"/>
              <a:t>Biology of the trauma</a:t>
            </a:r>
          </a:p>
          <a:p>
            <a:pPr>
              <a:lnSpc>
                <a:spcPct val="110000"/>
              </a:lnSpc>
            </a:pPr>
            <a:r>
              <a:rPr lang="en-GB" sz="1000" dirty="0"/>
              <a:t>Symptoms</a:t>
            </a:r>
          </a:p>
          <a:p>
            <a:pPr>
              <a:lnSpc>
                <a:spcPct val="110000"/>
              </a:lnSpc>
            </a:pPr>
            <a:r>
              <a:rPr lang="en-GB" sz="1000" dirty="0"/>
              <a:t>Ethnopsychology/</a:t>
            </a:r>
            <a:r>
              <a:rPr lang="en-GB" sz="1000" dirty="0" err="1"/>
              <a:t>ethnophysiology</a:t>
            </a:r>
            <a:r>
              <a:rPr lang="en-GB" sz="1000" dirty="0"/>
              <a:t>/</a:t>
            </a:r>
            <a:r>
              <a:rPr lang="en-GB" sz="1000" dirty="0" err="1"/>
              <a:t>ethnospirituality</a:t>
            </a:r>
            <a:endParaRPr lang="en-GB" sz="1000" dirty="0"/>
          </a:p>
          <a:p>
            <a:pPr>
              <a:lnSpc>
                <a:spcPct val="110000"/>
              </a:lnSpc>
            </a:pPr>
            <a:r>
              <a:rPr lang="en-GB" sz="1000" dirty="0"/>
              <a:t>Public representations of the trauma event and the trauma survivor</a:t>
            </a:r>
          </a:p>
          <a:p>
            <a:pPr>
              <a:lnSpc>
                <a:spcPct val="110000"/>
              </a:lnSpc>
            </a:pPr>
            <a:r>
              <a:rPr lang="en-GB" sz="1000" dirty="0"/>
              <a:t>Religion and spirituality</a:t>
            </a:r>
          </a:p>
          <a:p>
            <a:pPr>
              <a:lnSpc>
                <a:spcPct val="110000"/>
              </a:lnSpc>
            </a:pPr>
            <a:r>
              <a:rPr lang="en-GB" sz="1000" dirty="0"/>
              <a:t>Resilience/recover/treatment processes</a:t>
            </a:r>
          </a:p>
          <a:p>
            <a:pPr>
              <a:lnSpc>
                <a:spcPct val="110000"/>
              </a:lnSpc>
            </a:pPr>
            <a:r>
              <a:rPr lang="en-GB" sz="1000" dirty="0"/>
              <a:t>Age and gender</a:t>
            </a:r>
          </a:p>
          <a:p>
            <a:pPr>
              <a:lnSpc>
                <a:spcPct val="110000"/>
              </a:lnSpc>
            </a:pPr>
            <a:r>
              <a:rPr lang="en-GB" sz="1000" dirty="0"/>
              <a:t>Social context</a:t>
            </a:r>
          </a:p>
          <a:p>
            <a:pPr>
              <a:lnSpc>
                <a:spcPct val="110000"/>
              </a:lnSpc>
            </a:pPr>
            <a:r>
              <a:rPr lang="en-GB" sz="1000" dirty="0"/>
              <a:t>Judicial/political situation</a:t>
            </a:r>
          </a:p>
          <a:p>
            <a:pPr>
              <a:lnSpc>
                <a:spcPct val="110000"/>
              </a:lnSpc>
            </a:pPr>
            <a:r>
              <a:rPr lang="en-GB" sz="1000" dirty="0"/>
              <a:t>Economic/environmental context.</a:t>
            </a:r>
          </a:p>
          <a:p>
            <a:pPr>
              <a:lnSpc>
                <a:spcPct val="110000"/>
              </a:lnSpc>
            </a:pPr>
            <a:endParaRPr lang="en-GB" sz="1000" dirty="0"/>
          </a:p>
          <a:p>
            <a:pPr>
              <a:lnSpc>
                <a:spcPct val="110000"/>
              </a:lnSpc>
            </a:pPr>
            <a:endParaRPr lang="en-GB" sz="1000" dirty="0"/>
          </a:p>
          <a:p>
            <a:pPr>
              <a:lnSpc>
                <a:spcPct val="110000"/>
              </a:lnSpc>
            </a:pPr>
            <a:endParaRPr lang="en-GB" sz="1000" dirty="0"/>
          </a:p>
        </p:txBody>
      </p:sp>
      <p:sp>
        <p:nvSpPr>
          <p:cNvPr id="10" name="Rectangle 9">
            <a:extLst>
              <a:ext uri="{FF2B5EF4-FFF2-40B4-BE49-F238E27FC236}">
                <a16:creationId xmlns:a16="http://schemas.microsoft.com/office/drawing/2014/main" id="{4C415DDA-2676-413C-8636-3E46EB18FA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7925" y="3401303"/>
            <a:ext cx="3485994" cy="345669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CD5FADB-FB52-448C-9702-2000373C29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8707923" y="-131"/>
            <a:ext cx="3488653" cy="3406192"/>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30F2F495-5DE2-4DF5-8741-3841A9DE41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8707925" y="3406925"/>
            <a:ext cx="3485990" cy="3451076"/>
          </a:xfrm>
          <a:custGeom>
            <a:avLst/>
            <a:gdLst>
              <a:gd name="connsiteX0" fmla="*/ 0 w 2559050"/>
              <a:gd name="connsiteY0" fmla="*/ 0 h 2559050"/>
              <a:gd name="connsiteX1" fmla="*/ 2559050 w 2559050"/>
              <a:gd name="connsiteY1" fmla="*/ 0 h 2559050"/>
              <a:gd name="connsiteX2" fmla="*/ 0 w 2559050"/>
              <a:gd name="connsiteY2" fmla="*/ 2559050 h 2559050"/>
            </a:gdLst>
            <a:ahLst/>
            <a:cxnLst>
              <a:cxn ang="0">
                <a:pos x="connsiteX0" y="connsiteY0"/>
              </a:cxn>
              <a:cxn ang="0">
                <a:pos x="connsiteX1" y="connsiteY1"/>
              </a:cxn>
              <a:cxn ang="0">
                <a:pos x="connsiteX2" y="connsiteY2"/>
              </a:cxn>
            </a:cxnLst>
            <a:rect l="l" t="t" r="r" b="b"/>
            <a:pathLst>
              <a:path w="2559050" h="2559050">
                <a:moveTo>
                  <a:pt x="0" y="0"/>
                </a:moveTo>
                <a:lnTo>
                  <a:pt x="2559050" y="0"/>
                </a:lnTo>
                <a:cubicBezTo>
                  <a:pt x="2559050" y="1413324"/>
                  <a:pt x="1413324" y="2559050"/>
                  <a:pt x="0" y="2559050"/>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16" name="Rectangle 34">
            <a:extLst>
              <a:ext uri="{FF2B5EF4-FFF2-40B4-BE49-F238E27FC236}">
                <a16:creationId xmlns:a16="http://schemas.microsoft.com/office/drawing/2014/main" id="{6A740D2F-CBAA-486B-B578-F35085ECE7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49175" y="-41251"/>
            <a:ext cx="3417103" cy="3499599"/>
          </a:xfrm>
          <a:custGeom>
            <a:avLst/>
            <a:gdLst>
              <a:gd name="connsiteX0" fmla="*/ 0 w 3484819"/>
              <a:gd name="connsiteY0" fmla="*/ 0 h 3430264"/>
              <a:gd name="connsiteX1" fmla="*/ 3484819 w 3484819"/>
              <a:gd name="connsiteY1" fmla="*/ 0 h 3430264"/>
              <a:gd name="connsiteX2" fmla="*/ 3484819 w 3484819"/>
              <a:gd name="connsiteY2" fmla="*/ 3430264 h 3430264"/>
              <a:gd name="connsiteX3" fmla="*/ 0 w 3484819"/>
              <a:gd name="connsiteY3" fmla="*/ 3430264 h 3430264"/>
              <a:gd name="connsiteX4" fmla="*/ 0 w 3484819"/>
              <a:gd name="connsiteY4" fmla="*/ 0 h 3430264"/>
              <a:gd name="connsiteX0" fmla="*/ 0 w 3484819"/>
              <a:gd name="connsiteY0" fmla="*/ 0 h 3430264"/>
              <a:gd name="connsiteX1" fmla="*/ 3484819 w 3484819"/>
              <a:gd name="connsiteY1" fmla="*/ 0 h 3430264"/>
              <a:gd name="connsiteX2" fmla="*/ 0 w 3484819"/>
              <a:gd name="connsiteY2" fmla="*/ 3430264 h 3430264"/>
              <a:gd name="connsiteX3" fmla="*/ 0 w 3484819"/>
              <a:gd name="connsiteY3" fmla="*/ 0 h 3430264"/>
            </a:gdLst>
            <a:ahLst/>
            <a:cxnLst>
              <a:cxn ang="0">
                <a:pos x="connsiteX0" y="connsiteY0"/>
              </a:cxn>
              <a:cxn ang="0">
                <a:pos x="connsiteX1" y="connsiteY1"/>
              </a:cxn>
              <a:cxn ang="0">
                <a:pos x="connsiteX2" y="connsiteY2"/>
              </a:cxn>
              <a:cxn ang="0">
                <a:pos x="connsiteX3" y="connsiteY3"/>
              </a:cxn>
            </a:cxnLst>
            <a:rect l="l" t="t" r="r" b="b"/>
            <a:pathLst>
              <a:path w="3484819" h="3430264">
                <a:moveTo>
                  <a:pt x="0" y="0"/>
                </a:moveTo>
                <a:lnTo>
                  <a:pt x="3484819" y="0"/>
                </a:lnTo>
                <a:lnTo>
                  <a:pt x="0" y="3430264"/>
                </a:lnTo>
                <a:lnTo>
                  <a:pt x="0"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75509A5B-9E94-838F-65DD-E271EC210029}"/>
              </a:ext>
            </a:extLst>
          </p:cNvPr>
          <p:cNvSpPr txBox="1"/>
          <p:nvPr/>
        </p:nvSpPr>
        <p:spPr>
          <a:xfrm>
            <a:off x="228600" y="6324600"/>
            <a:ext cx="3928533" cy="276999"/>
          </a:xfrm>
          <a:prstGeom prst="rect">
            <a:avLst/>
          </a:prstGeom>
          <a:noFill/>
        </p:spPr>
        <p:txBody>
          <a:bodyPr wrap="square" rtlCol="0">
            <a:spAutoFit/>
          </a:bodyPr>
          <a:lstStyle/>
          <a:p>
            <a:r>
              <a:rPr lang="en-GB" sz="1200" dirty="0"/>
              <a:t>(Hinton &amp; Good, 2015; Calhoun, </a:t>
            </a:r>
            <a:r>
              <a:rPr lang="en-GB" sz="1200" i="1" dirty="0"/>
              <a:t>et al</a:t>
            </a:r>
            <a:r>
              <a:rPr lang="en-GB" sz="1200" dirty="0"/>
              <a:t>. 2022)</a:t>
            </a:r>
          </a:p>
        </p:txBody>
      </p:sp>
    </p:spTree>
    <p:extLst>
      <p:ext uri="{BB962C8B-B14F-4D97-AF65-F5344CB8AC3E}">
        <p14:creationId xmlns:p14="http://schemas.microsoft.com/office/powerpoint/2010/main" val="26893809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D4842243-8D8F-4D37-8FC3-09A660E7AE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90F2A3-0915-1714-6E43-D7CD1D200750}"/>
              </a:ext>
            </a:extLst>
          </p:cNvPr>
          <p:cNvSpPr>
            <a:spLocks noGrp="1"/>
          </p:cNvSpPr>
          <p:nvPr>
            <p:ph type="title"/>
          </p:nvPr>
        </p:nvSpPr>
        <p:spPr>
          <a:xfrm>
            <a:off x="682348" y="2104466"/>
            <a:ext cx="2318028" cy="3213846"/>
          </a:xfrm>
        </p:spPr>
        <p:txBody>
          <a:bodyPr anchor="b">
            <a:normAutofit/>
          </a:bodyPr>
          <a:lstStyle/>
          <a:p>
            <a:r>
              <a:rPr lang="en-GB" sz="2400"/>
              <a:t>Nature of the Trauma – Cultural Trauma</a:t>
            </a:r>
          </a:p>
        </p:txBody>
      </p:sp>
      <p:sp>
        <p:nvSpPr>
          <p:cNvPr id="15" name="Rectangle 14">
            <a:extLst>
              <a:ext uri="{FF2B5EF4-FFF2-40B4-BE49-F238E27FC236}">
                <a16:creationId xmlns:a16="http://schemas.microsoft.com/office/drawing/2014/main" id="{02FF53E3-0DDC-4270-9698-6F5D68343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4074" y="0"/>
            <a:ext cx="8707926" cy="685800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Content Placeholder 7">
            <a:extLst>
              <a:ext uri="{FF2B5EF4-FFF2-40B4-BE49-F238E27FC236}">
                <a16:creationId xmlns:a16="http://schemas.microsoft.com/office/drawing/2014/main" id="{7A883D48-2E04-AEC0-7BC1-57462E29C07B}"/>
              </a:ext>
            </a:extLst>
          </p:cNvPr>
          <p:cNvGraphicFramePr>
            <a:graphicFrameLocks noGrp="1"/>
          </p:cNvGraphicFramePr>
          <p:nvPr>
            <p:ph idx="1"/>
            <p:extLst>
              <p:ext uri="{D42A27DB-BD31-4B8C-83A1-F6EECF244321}">
                <p14:modId xmlns:p14="http://schemas.microsoft.com/office/powerpoint/2010/main" val="950985793"/>
              </p:ext>
            </p:extLst>
          </p:nvPr>
        </p:nvGraphicFramePr>
        <p:xfrm>
          <a:off x="4505325" y="942975"/>
          <a:ext cx="6609313" cy="495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351749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4842243-8D8F-4D37-8FC3-09A660E7AE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04E407-98F6-2EA4-0CDE-B3E406D10CC2}"/>
              </a:ext>
            </a:extLst>
          </p:cNvPr>
          <p:cNvSpPr>
            <a:spLocks noGrp="1"/>
          </p:cNvSpPr>
          <p:nvPr>
            <p:ph type="title"/>
          </p:nvPr>
        </p:nvSpPr>
        <p:spPr>
          <a:xfrm>
            <a:off x="682348" y="2104466"/>
            <a:ext cx="2318028" cy="3213846"/>
          </a:xfrm>
        </p:spPr>
        <p:txBody>
          <a:bodyPr anchor="b">
            <a:normAutofit/>
          </a:bodyPr>
          <a:lstStyle/>
          <a:p>
            <a:r>
              <a:rPr lang="en-GB" sz="2200"/>
              <a:t>Public representations of the trauma (stigma and blame).</a:t>
            </a:r>
          </a:p>
        </p:txBody>
      </p:sp>
      <p:sp>
        <p:nvSpPr>
          <p:cNvPr id="11" name="Rectangle 10">
            <a:extLst>
              <a:ext uri="{FF2B5EF4-FFF2-40B4-BE49-F238E27FC236}">
                <a16:creationId xmlns:a16="http://schemas.microsoft.com/office/drawing/2014/main" id="{02FF53E3-0DDC-4270-9698-6F5D68343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4074" y="0"/>
            <a:ext cx="8707926" cy="685800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3D4AC41C-999D-3E42-D2BB-C8785ABBFF93}"/>
              </a:ext>
            </a:extLst>
          </p:cNvPr>
          <p:cNvGraphicFramePr>
            <a:graphicFrameLocks noGrp="1"/>
          </p:cNvGraphicFramePr>
          <p:nvPr>
            <p:ph idx="1"/>
            <p:extLst>
              <p:ext uri="{D42A27DB-BD31-4B8C-83A1-F6EECF244321}">
                <p14:modId xmlns:p14="http://schemas.microsoft.com/office/powerpoint/2010/main" val="3373658117"/>
              </p:ext>
            </p:extLst>
          </p:nvPr>
        </p:nvGraphicFramePr>
        <p:xfrm>
          <a:off x="4505325" y="942975"/>
          <a:ext cx="6609313" cy="495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654923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4842243-8D8F-4D37-8FC3-09A660E7AE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93C7F7-7B7A-3F67-66CB-3EF0D9922435}"/>
              </a:ext>
            </a:extLst>
          </p:cNvPr>
          <p:cNvSpPr>
            <a:spLocks noGrp="1"/>
          </p:cNvSpPr>
          <p:nvPr>
            <p:ph type="title"/>
          </p:nvPr>
        </p:nvSpPr>
        <p:spPr>
          <a:xfrm>
            <a:off x="682348" y="2104466"/>
            <a:ext cx="2318028" cy="3213846"/>
          </a:xfrm>
        </p:spPr>
        <p:txBody>
          <a:bodyPr anchor="b">
            <a:normAutofit/>
          </a:bodyPr>
          <a:lstStyle/>
          <a:p>
            <a:r>
              <a:rPr lang="en-GB" sz="2400" dirty="0"/>
              <a:t>My position and definition of trauma?</a:t>
            </a:r>
          </a:p>
        </p:txBody>
      </p:sp>
      <p:sp>
        <p:nvSpPr>
          <p:cNvPr id="19" name="Rectangle 18">
            <a:extLst>
              <a:ext uri="{FF2B5EF4-FFF2-40B4-BE49-F238E27FC236}">
                <a16:creationId xmlns:a16="http://schemas.microsoft.com/office/drawing/2014/main" id="{02FF53E3-0DDC-4270-9698-6F5D68343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4074" y="0"/>
            <a:ext cx="8707926" cy="685800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5">
            <a:extLst>
              <a:ext uri="{FF2B5EF4-FFF2-40B4-BE49-F238E27FC236}">
                <a16:creationId xmlns:a16="http://schemas.microsoft.com/office/drawing/2014/main" id="{6CCFFDDE-FF3B-1736-0EAE-DF2D3A1A0B27}"/>
              </a:ext>
            </a:extLst>
          </p:cNvPr>
          <p:cNvGraphicFramePr>
            <a:graphicFrameLocks noGrp="1"/>
          </p:cNvGraphicFramePr>
          <p:nvPr>
            <p:ph idx="1"/>
            <p:extLst>
              <p:ext uri="{D42A27DB-BD31-4B8C-83A1-F6EECF244321}">
                <p14:modId xmlns:p14="http://schemas.microsoft.com/office/powerpoint/2010/main" val="3679231406"/>
              </p:ext>
            </p:extLst>
          </p:nvPr>
        </p:nvGraphicFramePr>
        <p:xfrm>
          <a:off x="4505325" y="942975"/>
          <a:ext cx="6609313" cy="495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983588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4842243-8D8F-4D37-8FC3-09A660E7AE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211F06-2E27-321B-00DC-283D262A9198}"/>
              </a:ext>
            </a:extLst>
          </p:cNvPr>
          <p:cNvSpPr>
            <a:spLocks noGrp="1"/>
          </p:cNvSpPr>
          <p:nvPr>
            <p:ph type="title"/>
          </p:nvPr>
        </p:nvSpPr>
        <p:spPr>
          <a:xfrm>
            <a:off x="682348" y="2104466"/>
            <a:ext cx="2318028" cy="3213846"/>
          </a:xfrm>
        </p:spPr>
        <p:txBody>
          <a:bodyPr anchor="b">
            <a:normAutofit/>
          </a:bodyPr>
          <a:lstStyle/>
          <a:p>
            <a:r>
              <a:rPr lang="en-GB" sz="2400" dirty="0"/>
              <a:t>Summary and moving forward</a:t>
            </a:r>
          </a:p>
        </p:txBody>
      </p:sp>
      <p:sp>
        <p:nvSpPr>
          <p:cNvPr id="11" name="Rectangle 10">
            <a:extLst>
              <a:ext uri="{FF2B5EF4-FFF2-40B4-BE49-F238E27FC236}">
                <a16:creationId xmlns:a16="http://schemas.microsoft.com/office/drawing/2014/main" id="{02FF53E3-0DDC-4270-9698-6F5D68343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4074" y="0"/>
            <a:ext cx="8707926" cy="685800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AAB72EC2-8BB6-BDE2-F658-10AB6F4BBF63}"/>
              </a:ext>
            </a:extLst>
          </p:cNvPr>
          <p:cNvGraphicFramePr>
            <a:graphicFrameLocks noGrp="1"/>
          </p:cNvGraphicFramePr>
          <p:nvPr>
            <p:ph idx="1"/>
            <p:extLst>
              <p:ext uri="{D42A27DB-BD31-4B8C-83A1-F6EECF244321}">
                <p14:modId xmlns:p14="http://schemas.microsoft.com/office/powerpoint/2010/main" val="1241537293"/>
              </p:ext>
            </p:extLst>
          </p:nvPr>
        </p:nvGraphicFramePr>
        <p:xfrm>
          <a:off x="4505325" y="942975"/>
          <a:ext cx="6609313" cy="495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787746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B9CE6-5F05-5596-3D15-A0927A0AB47D}"/>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472F4B8C-4ABC-DA31-A517-7C7F7ABD563E}"/>
              </a:ext>
            </a:extLst>
          </p:cNvPr>
          <p:cNvSpPr>
            <a:spLocks noGrp="1"/>
          </p:cNvSpPr>
          <p:nvPr>
            <p:ph idx="1"/>
          </p:nvPr>
        </p:nvSpPr>
        <p:spPr/>
        <p:txBody>
          <a:bodyPr>
            <a:normAutofit fontScale="40000" lnSpcReduction="20000"/>
          </a:bodyPr>
          <a:lstStyle/>
          <a:p>
            <a:r>
              <a:rPr lang="en-GB" dirty="0">
                <a:effectLst/>
              </a:rPr>
              <a:t>American Psychological Association (2013)</a:t>
            </a:r>
            <a:r>
              <a:rPr lang="en-GB" i="1" dirty="0">
                <a:effectLst/>
              </a:rPr>
              <a:t> Diagnostic and statistical manual of mental disorders : DSM-5. </a:t>
            </a:r>
            <a:r>
              <a:rPr lang="en-GB" dirty="0">
                <a:effectLst/>
              </a:rPr>
              <a:t>2013. Washington, D.C: American Psychiatric Publishing.</a:t>
            </a:r>
          </a:p>
          <a:p>
            <a:r>
              <a:rPr lang="en-GB" dirty="0">
                <a:effectLst/>
              </a:rPr>
              <a:t>Brooks, R. (2019). </a:t>
            </a:r>
            <a:r>
              <a:rPr lang="en-GB" i="1" dirty="0">
                <a:effectLst/>
              </a:rPr>
              <a:t>The trauma and attachment-aware classroom : a practical guide to supporting children who have encountered trauma and adverse childhood experiences. </a:t>
            </a:r>
            <a:r>
              <a:rPr lang="en-GB" dirty="0">
                <a:effectLst/>
              </a:rPr>
              <a:t>London: Jessica Kingsley Publishers.</a:t>
            </a:r>
          </a:p>
          <a:p>
            <a:pPr>
              <a:lnSpc>
                <a:spcPct val="150000"/>
              </a:lnSpc>
              <a:spcAft>
                <a:spcPts val="800"/>
              </a:spcAft>
            </a:pPr>
            <a:r>
              <a:rPr lang="en-GB" sz="1800" dirty="0" err="1">
                <a:effectLst/>
                <a:ea typeface="Calibri" panose="020F0502020204030204" pitchFamily="34" charset="0"/>
                <a:cs typeface="Calibri" panose="020F0502020204030204" pitchFamily="34" charset="0"/>
              </a:rPr>
              <a:t>Brunzell</a:t>
            </a:r>
            <a:r>
              <a:rPr lang="en-GB" sz="1800" dirty="0">
                <a:effectLst/>
                <a:ea typeface="Calibri" panose="020F0502020204030204" pitchFamily="34" charset="0"/>
                <a:cs typeface="Calibri" panose="020F0502020204030204" pitchFamily="34" charset="0"/>
              </a:rPr>
              <a:t>, T., Stokes, H. and Waters, L. (2016) ‘Trauma-Informed Positive Education: Using Positive Psychology to Strengthen Vulnerable Students’, </a:t>
            </a:r>
            <a:r>
              <a:rPr lang="en-GB" sz="1800" i="1" dirty="0">
                <a:effectLst/>
                <a:ea typeface="Calibri" panose="020F0502020204030204" pitchFamily="34" charset="0"/>
                <a:cs typeface="Calibri" panose="020F0502020204030204" pitchFamily="34" charset="0"/>
              </a:rPr>
              <a:t>California school psychologist</a:t>
            </a:r>
            <a:r>
              <a:rPr lang="en-GB" sz="1800" dirty="0">
                <a:effectLst/>
                <a:ea typeface="Calibri" panose="020F0502020204030204" pitchFamily="34" charset="0"/>
                <a:cs typeface="Calibri" panose="020F0502020204030204" pitchFamily="34" charset="0"/>
              </a:rPr>
              <a:t>, 20(1), pp. 63–83. Available at: https://doi.org/10.1007/s40688-015-0070-x.</a:t>
            </a:r>
          </a:p>
          <a:p>
            <a:pPr>
              <a:lnSpc>
                <a:spcPct val="150000"/>
              </a:lnSpc>
              <a:spcAft>
                <a:spcPts val="800"/>
              </a:spcAft>
            </a:pPr>
            <a:r>
              <a:rPr lang="en-GB" dirty="0">
                <a:effectLst/>
              </a:rPr>
              <a:t>Calhoun, C.D., Stone, K.J., Cobb, A.R., Patterson, M.W., Danielson, C.K. And BENDEZÚ, J.J. (2022). The Role of Social Support in Coping with Psychological Trauma: An Integrated Biopsychosocial Model for Posttraumatic Stress Recovery. </a:t>
            </a:r>
            <a:r>
              <a:rPr lang="en-GB" i="1" dirty="0">
                <a:effectLst/>
              </a:rPr>
              <a:t>Psychiatric quarterly, 93</a:t>
            </a:r>
            <a:r>
              <a:rPr lang="en-GB" dirty="0">
                <a:effectLst/>
              </a:rPr>
              <a:t>(4), pp. 949-970.</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a:lnSpc>
                <a:spcPct val="150000"/>
              </a:lnSpc>
              <a:spcAft>
                <a:spcPts val="800"/>
              </a:spcAft>
            </a:pPr>
            <a:r>
              <a:rPr lang="en-GB" sz="1800" dirty="0" err="1">
                <a:effectLst/>
                <a:ea typeface="Calibri" panose="020F0502020204030204" pitchFamily="34" charset="0"/>
                <a:cs typeface="Calibri" panose="020F0502020204030204" pitchFamily="34" charset="0"/>
              </a:rPr>
              <a:t>Felitti</a:t>
            </a:r>
            <a:r>
              <a:rPr lang="en-GB" sz="1800" dirty="0">
                <a:effectLst/>
                <a:ea typeface="Calibri" panose="020F0502020204030204" pitchFamily="34" charset="0"/>
                <a:cs typeface="Calibri" panose="020F0502020204030204" pitchFamily="34" charset="0"/>
              </a:rPr>
              <a:t>, V.J., Anda, R.F., Nordenberg, D., Williamson, D.F., Spitz, A. M., Edwards, V., Koss, M.P. &amp; Marks, J. S. (1998) ‘Relationship of Childhood Abuse and Household Dysfunction to Many of the Leading Causes of Death in Adults’, </a:t>
            </a:r>
            <a:r>
              <a:rPr lang="en-GB" sz="1800" i="1" dirty="0">
                <a:effectLst/>
                <a:ea typeface="Calibri" panose="020F0502020204030204" pitchFamily="34" charset="0"/>
                <a:cs typeface="Calibri" panose="020F0502020204030204" pitchFamily="34" charset="0"/>
              </a:rPr>
              <a:t>American Journal of Preventive Medicine</a:t>
            </a:r>
            <a:r>
              <a:rPr lang="en-GB" sz="1800" dirty="0">
                <a:effectLst/>
                <a:ea typeface="Calibri" panose="020F0502020204030204" pitchFamily="34" charset="0"/>
                <a:cs typeface="Calibri" panose="020F0502020204030204" pitchFamily="34" charset="0"/>
              </a:rPr>
              <a:t>, 14(4), pp. 245–258. Available at: https://doi.org/10.1016/S0749-3797(98)00017-8.</a:t>
            </a:r>
            <a:endParaRPr lang="en-GB" dirty="0">
              <a:effectLst/>
            </a:endParaRPr>
          </a:p>
          <a:p>
            <a:r>
              <a:rPr lang="en-GB" dirty="0">
                <a:effectLst/>
              </a:rPr>
              <a:t>Eastman, K.B. and MCMAUGH, A. (2022). Teacher understanding of trauma in the classroom and their professional learning experiences: every little bit counts. </a:t>
            </a:r>
            <a:r>
              <a:rPr lang="en-GB" i="1" dirty="0">
                <a:effectLst/>
              </a:rPr>
              <a:t>Professional development in education, </a:t>
            </a:r>
            <a:r>
              <a:rPr lang="en-GB" b="1" dirty="0">
                <a:effectLst/>
              </a:rPr>
              <a:t>ahead-of-print</a:t>
            </a:r>
            <a:r>
              <a:rPr lang="en-GB" dirty="0">
                <a:effectLst/>
              </a:rPr>
              <a:t>(-), pp. 1-15.</a:t>
            </a:r>
          </a:p>
          <a:p>
            <a:r>
              <a:rPr lang="en-GB" dirty="0">
                <a:effectLst/>
              </a:rPr>
              <a:t>Herman, J.L. (1997). </a:t>
            </a:r>
            <a:r>
              <a:rPr lang="en-GB" i="1" dirty="0">
                <a:effectLst/>
              </a:rPr>
              <a:t>Trauma and recovery. </a:t>
            </a:r>
            <a:r>
              <a:rPr lang="en-GB" dirty="0">
                <a:effectLst/>
              </a:rPr>
              <a:t>New York: </a:t>
            </a:r>
            <a:r>
              <a:rPr lang="en-GB" dirty="0" err="1">
                <a:effectLst/>
              </a:rPr>
              <a:t>BasicBooks</a:t>
            </a:r>
            <a:r>
              <a:rPr lang="en-GB" dirty="0">
                <a:effectLst/>
              </a:rPr>
              <a:t>.</a:t>
            </a:r>
          </a:p>
          <a:p>
            <a:r>
              <a:rPr lang="en-GB" dirty="0"/>
              <a:t>Hinton, D.E. and GOOD, B.J. (2015). </a:t>
            </a:r>
            <a:r>
              <a:rPr lang="en-GB" i="1" dirty="0"/>
              <a:t>Culture and PTSD: Trauma in Global and Historical Perspective. </a:t>
            </a:r>
            <a:r>
              <a:rPr lang="en-GB" dirty="0"/>
              <a:t>1 </a:t>
            </a:r>
            <a:r>
              <a:rPr lang="en-GB" dirty="0" err="1"/>
              <a:t>edn</a:t>
            </a:r>
            <a:r>
              <a:rPr lang="en-GB" dirty="0"/>
              <a:t>. Philadelphia: University of Pennsylvania Press, Inc.</a:t>
            </a:r>
            <a:endParaRPr lang="en-GB" dirty="0">
              <a:effectLst/>
            </a:endParaRPr>
          </a:p>
          <a:p>
            <a:r>
              <a:rPr lang="en-GB" dirty="0">
                <a:effectLst/>
              </a:rPr>
              <a:t>Hinton, D.E., </a:t>
            </a:r>
            <a:r>
              <a:rPr lang="en-GB" dirty="0" err="1">
                <a:effectLst/>
              </a:rPr>
              <a:t>Pich</a:t>
            </a:r>
            <a:r>
              <a:rPr lang="en-GB" dirty="0">
                <a:effectLst/>
              </a:rPr>
              <a:t>, V., </a:t>
            </a:r>
            <a:r>
              <a:rPr lang="en-GB" dirty="0" err="1">
                <a:effectLst/>
              </a:rPr>
              <a:t>Chhean</a:t>
            </a:r>
            <a:r>
              <a:rPr lang="en-GB" dirty="0">
                <a:effectLst/>
              </a:rPr>
              <a:t>, D., Pollack, M.H. and MCNALLY, R.J., (2005). Sleep paralysis among Cambodian refugees: association with PTSD diagnosis and severity. </a:t>
            </a:r>
            <a:r>
              <a:rPr lang="en-GB" i="1" dirty="0">
                <a:effectLst/>
              </a:rPr>
              <a:t>Depression and anxiety, </a:t>
            </a:r>
            <a:r>
              <a:rPr lang="en-GB" b="1" dirty="0">
                <a:effectLst/>
              </a:rPr>
              <a:t>22</a:t>
            </a:r>
            <a:r>
              <a:rPr lang="en-GB" dirty="0">
                <a:effectLst/>
              </a:rPr>
              <a:t>(2), pp. 47-51.</a:t>
            </a:r>
          </a:p>
          <a:p>
            <a:r>
              <a:rPr lang="en-GB" dirty="0">
                <a:effectLst/>
              </a:rPr>
              <a:t>Ho, G.W.K., Hyland, P., Shevlin, M., Chien, W.T., Inoue, S., Yang, P.J., Chen, F.H., Chan, A.C.Y. and KARATZIAS, T. (2020). The validity of ICD-11 PTSD and Complex PTSD in East Asian cultures: findings with young adults from China, Hong Kong, Japan, and Taiwan. </a:t>
            </a:r>
            <a:r>
              <a:rPr lang="en-GB" i="1" dirty="0">
                <a:effectLst/>
              </a:rPr>
              <a:t>European journal of </a:t>
            </a:r>
            <a:r>
              <a:rPr lang="en-GB" i="1" dirty="0" err="1">
                <a:effectLst/>
              </a:rPr>
              <a:t>psychotraumatology</a:t>
            </a:r>
            <a:r>
              <a:rPr lang="en-GB" i="1" dirty="0">
                <a:effectLst/>
              </a:rPr>
              <a:t>, 11</a:t>
            </a:r>
            <a:r>
              <a:rPr lang="en-GB" dirty="0">
                <a:effectLst/>
              </a:rPr>
              <a:t>(1), pp. 1717826.</a:t>
            </a:r>
          </a:p>
          <a:p>
            <a:endParaRPr lang="en-GB" dirty="0"/>
          </a:p>
        </p:txBody>
      </p:sp>
    </p:spTree>
    <p:extLst>
      <p:ext uri="{BB962C8B-B14F-4D97-AF65-F5344CB8AC3E}">
        <p14:creationId xmlns:p14="http://schemas.microsoft.com/office/powerpoint/2010/main" val="26002337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545EB-5FCB-A7C1-C1AB-A7F489EABFC0}"/>
              </a:ext>
            </a:extLst>
          </p:cNvPr>
          <p:cNvSpPr>
            <a:spLocks noGrp="1"/>
          </p:cNvSpPr>
          <p:nvPr>
            <p:ph type="title"/>
          </p:nvPr>
        </p:nvSpPr>
        <p:spPr/>
        <p:txBody>
          <a:bodyPr/>
          <a:lstStyle/>
          <a:p>
            <a:r>
              <a:rPr lang="en-GB" dirty="0"/>
              <a:t>References cont’d</a:t>
            </a:r>
          </a:p>
        </p:txBody>
      </p:sp>
      <p:sp>
        <p:nvSpPr>
          <p:cNvPr id="3" name="Content Placeholder 2">
            <a:extLst>
              <a:ext uri="{FF2B5EF4-FFF2-40B4-BE49-F238E27FC236}">
                <a16:creationId xmlns:a16="http://schemas.microsoft.com/office/drawing/2014/main" id="{051C6F89-F85C-29C4-A1D8-05D742C29FB4}"/>
              </a:ext>
            </a:extLst>
          </p:cNvPr>
          <p:cNvSpPr>
            <a:spLocks noGrp="1"/>
          </p:cNvSpPr>
          <p:nvPr>
            <p:ph idx="1"/>
          </p:nvPr>
        </p:nvSpPr>
        <p:spPr/>
        <p:txBody>
          <a:bodyPr>
            <a:normAutofit fontScale="40000" lnSpcReduction="20000"/>
          </a:bodyPr>
          <a:lstStyle/>
          <a:p>
            <a:r>
              <a:rPr lang="en-GB" dirty="0" err="1">
                <a:effectLst/>
              </a:rPr>
              <a:t>Hobfoll</a:t>
            </a:r>
            <a:r>
              <a:rPr lang="en-GB" dirty="0">
                <a:effectLst/>
              </a:rPr>
              <a:t>, S.E., </a:t>
            </a:r>
            <a:r>
              <a:rPr lang="en-GB" dirty="0" err="1">
                <a:effectLst/>
              </a:rPr>
              <a:t>Gaffey</a:t>
            </a:r>
            <a:r>
              <a:rPr lang="en-GB" dirty="0">
                <a:effectLst/>
              </a:rPr>
              <a:t>, A.E. and WAGNER, L.M. (2020). PTSD and the influence of context: The self as a social mirror. </a:t>
            </a:r>
            <a:r>
              <a:rPr lang="en-GB" i="1" dirty="0">
                <a:effectLst/>
              </a:rPr>
              <a:t>Journal of personality, 88</a:t>
            </a:r>
            <a:r>
              <a:rPr lang="en-GB" dirty="0">
                <a:effectLst/>
              </a:rPr>
              <a:t>(1), pp. 76-87.</a:t>
            </a:r>
          </a:p>
          <a:p>
            <a:r>
              <a:rPr lang="en-GB" dirty="0"/>
              <a:t>Isobel, S., Goodyear, M. and Foster, K. (2019) ‘Psychological Trauma in the Context of Familial Relationships: A Concept Analysis’, </a:t>
            </a:r>
            <a:r>
              <a:rPr lang="en-GB" i="1" dirty="0"/>
              <a:t>Trauma, Violence, &amp; Abuse</a:t>
            </a:r>
            <a:r>
              <a:rPr lang="en-GB" dirty="0"/>
              <a:t>, 20(4), pp. 549–559. Available at: https://doi.org/10.1177/1524838017726424.</a:t>
            </a:r>
            <a:endParaRPr lang="en-GB" dirty="0">
              <a:effectLst/>
            </a:endParaRPr>
          </a:p>
          <a:p>
            <a:r>
              <a:rPr lang="en-GB" dirty="0" err="1">
                <a:effectLst/>
              </a:rPr>
              <a:t>Jabłoński</a:t>
            </a:r>
            <a:r>
              <a:rPr lang="en-GB" dirty="0">
                <a:effectLst/>
              </a:rPr>
              <a:t>, R., </a:t>
            </a:r>
            <a:r>
              <a:rPr lang="en-GB" dirty="0" err="1">
                <a:effectLst/>
              </a:rPr>
              <a:t>Rosińczuk</a:t>
            </a:r>
            <a:r>
              <a:rPr lang="en-GB" dirty="0">
                <a:effectLst/>
              </a:rPr>
              <a:t>, J., Leszek, J., </a:t>
            </a:r>
            <a:r>
              <a:rPr lang="en-GB" dirty="0" err="1">
                <a:effectLst/>
              </a:rPr>
              <a:t>Uchmanowicz</a:t>
            </a:r>
            <a:r>
              <a:rPr lang="en-GB" dirty="0">
                <a:effectLst/>
              </a:rPr>
              <a:t>, I. and PANASZEK, B. (2016). The progressive nature of concentration camp syndrome in former prisoners of Nazi concentration camps – Not just history, but the important issue of contemporary medicine. </a:t>
            </a:r>
            <a:r>
              <a:rPr lang="en-GB" i="1" dirty="0">
                <a:effectLst/>
              </a:rPr>
              <a:t>Journal of psychiatric research, </a:t>
            </a:r>
            <a:r>
              <a:rPr lang="en-GB" b="1" dirty="0">
                <a:effectLst/>
              </a:rPr>
              <a:t>75</a:t>
            </a:r>
            <a:r>
              <a:rPr lang="en-GB" dirty="0">
                <a:effectLst/>
              </a:rPr>
              <a:t>, pp. 1-6.</a:t>
            </a:r>
          </a:p>
          <a:p>
            <a:r>
              <a:rPr lang="en-GB" sz="1800" dirty="0">
                <a:effectLst/>
                <a:ea typeface="Calibri" panose="020F0502020204030204" pitchFamily="34" charset="0"/>
              </a:rPr>
              <a:t>Manion, L., Morrison, K., &amp; Cohen, L. (2018) </a:t>
            </a:r>
            <a:r>
              <a:rPr lang="en-GB" sz="1800" i="1" dirty="0">
                <a:effectLst/>
                <a:ea typeface="Calibri" panose="020F0502020204030204" pitchFamily="34" charset="0"/>
              </a:rPr>
              <a:t>Research methods in education</a:t>
            </a:r>
            <a:r>
              <a:rPr lang="en-GB" sz="1800" dirty="0">
                <a:effectLst/>
                <a:ea typeface="Calibri" panose="020F0502020204030204" pitchFamily="34" charset="0"/>
              </a:rPr>
              <a:t>. Eighth edition. London: Routledge</a:t>
            </a:r>
          </a:p>
          <a:p>
            <a:r>
              <a:rPr lang="en-GB" dirty="0"/>
              <a:t>National Institute for Health and Care Excellence. (2018) Post-Traumatic Stress Disorder (NICE guideline 116) . https://www.nice.org.uk/guidance/ng116 [accessed on 27</a:t>
            </a:r>
            <a:r>
              <a:rPr lang="en-GB" baseline="30000" dirty="0"/>
              <a:t>th</a:t>
            </a:r>
            <a:r>
              <a:rPr lang="en-GB" dirty="0"/>
              <a:t> November 2023]</a:t>
            </a:r>
          </a:p>
          <a:p>
            <a:r>
              <a:rPr lang="en-GB" dirty="0" err="1">
                <a:effectLst/>
              </a:rPr>
              <a:t>Palgi</a:t>
            </a:r>
            <a:r>
              <a:rPr lang="en-GB" dirty="0">
                <a:effectLst/>
              </a:rPr>
              <a:t>, Y., </a:t>
            </a:r>
            <a:r>
              <a:rPr lang="en-GB" dirty="0" err="1">
                <a:effectLst/>
              </a:rPr>
              <a:t>Karatzias</a:t>
            </a:r>
            <a:r>
              <a:rPr lang="en-GB" dirty="0">
                <a:effectLst/>
              </a:rPr>
              <a:t>, T., Hyland, P., Shevlin, M. and BEN-EZRA, M. (2021). Can subjective perceptions of trauma differentiate between ICD-11 PTSD and complex PTSD? A cross-cultural comparison of three African countries. </a:t>
            </a:r>
            <a:r>
              <a:rPr lang="en-GB" i="1" dirty="0">
                <a:effectLst/>
              </a:rPr>
              <a:t>Psychological trauma, </a:t>
            </a:r>
            <a:r>
              <a:rPr lang="en-GB" b="1" dirty="0">
                <a:effectLst/>
              </a:rPr>
              <a:t>13</a:t>
            </a:r>
            <a:r>
              <a:rPr lang="en-GB" dirty="0">
                <a:effectLst/>
              </a:rPr>
              <a:t>(2), pp. 142-148.</a:t>
            </a:r>
            <a:endParaRPr lang="en-GB" dirty="0"/>
          </a:p>
          <a:p>
            <a:r>
              <a:rPr lang="en-GB" sz="1800" dirty="0">
                <a:effectLst/>
                <a:ea typeface="Calibri" panose="020F0502020204030204" pitchFamily="34" charset="0"/>
              </a:rPr>
              <a:t>Perry, B.D. (2009) ‘Examining Child Maltreatment Through a Neurodevelopmental Lens: Clinical Applications of the </a:t>
            </a:r>
            <a:r>
              <a:rPr lang="en-GB" sz="1800" dirty="0" err="1">
                <a:effectLst/>
                <a:ea typeface="Calibri" panose="020F0502020204030204" pitchFamily="34" charset="0"/>
              </a:rPr>
              <a:t>Neurosequential</a:t>
            </a:r>
            <a:r>
              <a:rPr lang="en-GB" sz="1800" dirty="0">
                <a:effectLst/>
                <a:ea typeface="Calibri" panose="020F0502020204030204" pitchFamily="34" charset="0"/>
              </a:rPr>
              <a:t> Model of Therapeutics’, </a:t>
            </a:r>
            <a:r>
              <a:rPr lang="en-GB" sz="1800" i="1" dirty="0">
                <a:effectLst/>
                <a:ea typeface="Calibri" panose="020F0502020204030204" pitchFamily="34" charset="0"/>
              </a:rPr>
              <a:t>Journal of loss &amp; trauma</a:t>
            </a:r>
            <a:r>
              <a:rPr lang="en-GB" sz="1800" dirty="0">
                <a:effectLst/>
                <a:ea typeface="Calibri" panose="020F0502020204030204" pitchFamily="34" charset="0"/>
              </a:rPr>
              <a:t>, 14(4), pp. 240–255. Available at: https://doi.org/10.1080/15325020903004350</a:t>
            </a:r>
            <a:endParaRPr lang="en-GB" dirty="0"/>
          </a:p>
          <a:p>
            <a:r>
              <a:rPr lang="en-GB" dirty="0"/>
              <a:t>Porges, S.W. (2022) ‘Polyvagal Theory: A Science of Safety’, </a:t>
            </a:r>
            <a:r>
              <a:rPr lang="en-GB" i="1" dirty="0"/>
              <a:t>Frontiers in integrative neuroscience</a:t>
            </a:r>
            <a:r>
              <a:rPr lang="en-GB" dirty="0"/>
              <a:t>, 16, pp. 871227–871227. Available at: https://doi.org/10.3389/fnint.2022.871227.</a:t>
            </a:r>
            <a:endParaRPr lang="en-GB" dirty="0">
              <a:effectLst/>
            </a:endParaRPr>
          </a:p>
          <a:p>
            <a:r>
              <a:rPr lang="en-GB" dirty="0">
                <a:effectLst/>
              </a:rPr>
              <a:t>Substance Abuse And Mental Health Services Administration, (2014). </a:t>
            </a:r>
            <a:r>
              <a:rPr lang="en-GB" i="1" dirty="0">
                <a:effectLst/>
              </a:rPr>
              <a:t>SAMHSA’s Concept</a:t>
            </a:r>
            <a:br>
              <a:rPr lang="en-GB" i="1" dirty="0">
                <a:effectLst/>
              </a:rPr>
            </a:br>
            <a:r>
              <a:rPr lang="en-GB" i="1" dirty="0">
                <a:effectLst/>
              </a:rPr>
              <a:t>of Trauma and Guidance for a Trauma-Informed Approach. </a:t>
            </a:r>
            <a:r>
              <a:rPr lang="en-GB" dirty="0">
                <a:effectLst/>
              </a:rPr>
              <a:t>Rockville, MD: Substance Abuse and Mental Health Services Administration.</a:t>
            </a:r>
          </a:p>
          <a:p>
            <a:r>
              <a:rPr lang="en-GB" dirty="0">
                <a:effectLst/>
              </a:rPr>
              <a:t>Skiba, R., (2020). Applications of Trauma Informed Approaches in Vocational Education and Training. </a:t>
            </a:r>
            <a:r>
              <a:rPr lang="en-GB" i="1" dirty="0">
                <a:effectLst/>
              </a:rPr>
              <a:t>Creative education, </a:t>
            </a:r>
            <a:r>
              <a:rPr lang="en-GB" b="1" dirty="0">
                <a:effectLst/>
              </a:rPr>
              <a:t>11</a:t>
            </a:r>
            <a:r>
              <a:rPr lang="en-GB" dirty="0">
                <a:effectLst/>
              </a:rPr>
              <a:t>(4), pp. 488-499.</a:t>
            </a:r>
          </a:p>
          <a:p>
            <a:r>
              <a:rPr lang="en-GB" dirty="0">
                <a:effectLst/>
              </a:rPr>
              <a:t>Tedeschi, R.G. (2023). The post‐traumatic growth approach to psychological trauma. </a:t>
            </a:r>
            <a:r>
              <a:rPr lang="en-GB" i="1" dirty="0">
                <a:effectLst/>
              </a:rPr>
              <a:t>World psychiatry, 22</a:t>
            </a:r>
            <a:r>
              <a:rPr lang="en-GB" dirty="0">
                <a:effectLst/>
              </a:rPr>
              <a:t>(2), pp. 328-329.</a:t>
            </a:r>
          </a:p>
          <a:p>
            <a:r>
              <a:rPr lang="en-GB" dirty="0">
                <a:effectLst/>
              </a:rPr>
              <a:t>De Thierry, B. (2021). </a:t>
            </a:r>
            <a:r>
              <a:rPr lang="en-GB" i="1" dirty="0">
                <a:effectLst/>
              </a:rPr>
              <a:t>The Simple Guide to Complex Trauma and Dissociation</a:t>
            </a:r>
            <a:r>
              <a:rPr lang="en-GB" dirty="0">
                <a:effectLst/>
              </a:rPr>
              <a:t>. </a:t>
            </a:r>
            <a:r>
              <a:rPr lang="en-GB" dirty="0" err="1">
                <a:effectLst/>
              </a:rPr>
              <a:t>LondonJessica</a:t>
            </a:r>
            <a:r>
              <a:rPr lang="en-GB" dirty="0">
                <a:effectLst/>
              </a:rPr>
              <a:t> Kingsley Publishers</a:t>
            </a:r>
          </a:p>
          <a:p>
            <a:endParaRPr lang="en-GB" dirty="0">
              <a:effectLst/>
            </a:endParaRPr>
          </a:p>
          <a:p>
            <a:endParaRPr lang="en-GB" dirty="0"/>
          </a:p>
        </p:txBody>
      </p:sp>
    </p:spTree>
    <p:extLst>
      <p:ext uri="{BB962C8B-B14F-4D97-AF65-F5344CB8AC3E}">
        <p14:creationId xmlns:p14="http://schemas.microsoft.com/office/powerpoint/2010/main" val="37198714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1FE5C-45D0-294A-69D8-9CC4D6684C68}"/>
              </a:ext>
            </a:extLst>
          </p:cNvPr>
          <p:cNvSpPr>
            <a:spLocks noGrp="1"/>
          </p:cNvSpPr>
          <p:nvPr>
            <p:ph type="title"/>
          </p:nvPr>
        </p:nvSpPr>
        <p:spPr/>
        <p:txBody>
          <a:bodyPr/>
          <a:lstStyle/>
          <a:p>
            <a:r>
              <a:rPr lang="en-GB" dirty="0"/>
              <a:t>References cont’d</a:t>
            </a:r>
          </a:p>
        </p:txBody>
      </p:sp>
      <p:sp>
        <p:nvSpPr>
          <p:cNvPr id="3" name="Content Placeholder 2">
            <a:extLst>
              <a:ext uri="{FF2B5EF4-FFF2-40B4-BE49-F238E27FC236}">
                <a16:creationId xmlns:a16="http://schemas.microsoft.com/office/drawing/2014/main" id="{B6BC7C68-939D-311A-0904-D1D9D2EEB33A}"/>
              </a:ext>
            </a:extLst>
          </p:cNvPr>
          <p:cNvSpPr>
            <a:spLocks noGrp="1"/>
          </p:cNvSpPr>
          <p:nvPr>
            <p:ph idx="1"/>
          </p:nvPr>
        </p:nvSpPr>
        <p:spPr/>
        <p:txBody>
          <a:bodyPr>
            <a:normAutofit fontScale="77500" lnSpcReduction="20000"/>
          </a:bodyPr>
          <a:lstStyle/>
          <a:p>
            <a:r>
              <a:rPr lang="en-GB" dirty="0" err="1">
                <a:effectLst/>
              </a:rPr>
              <a:t>Tippens</a:t>
            </a:r>
            <a:r>
              <a:rPr lang="en-GB" dirty="0">
                <a:effectLst/>
              </a:rPr>
              <a:t>, J.A., </a:t>
            </a:r>
            <a:r>
              <a:rPr lang="en-GB" dirty="0" err="1">
                <a:effectLst/>
              </a:rPr>
              <a:t>Roselius</a:t>
            </a:r>
            <a:r>
              <a:rPr lang="en-GB" dirty="0">
                <a:effectLst/>
              </a:rPr>
              <a:t>, K., </a:t>
            </a:r>
            <a:r>
              <a:rPr lang="en-GB" dirty="0" err="1">
                <a:effectLst/>
              </a:rPr>
              <a:t>Padasas</a:t>
            </a:r>
            <a:r>
              <a:rPr lang="en-GB" dirty="0">
                <a:effectLst/>
              </a:rPr>
              <a:t>, I., Khalaf, G., </a:t>
            </a:r>
            <a:r>
              <a:rPr lang="en-GB" dirty="0" err="1">
                <a:effectLst/>
              </a:rPr>
              <a:t>Kohel</a:t>
            </a:r>
            <a:r>
              <a:rPr lang="en-GB" dirty="0">
                <a:effectLst/>
              </a:rPr>
              <a:t>, K., </a:t>
            </a:r>
            <a:r>
              <a:rPr lang="en-GB" dirty="0" err="1">
                <a:effectLst/>
              </a:rPr>
              <a:t>Mollard</a:t>
            </a:r>
            <a:r>
              <a:rPr lang="en-GB" dirty="0">
                <a:effectLst/>
              </a:rPr>
              <a:t>, E. and SHEIKH, I. (2021). Cultural Bereavement and Resilience in Refugee Resettlement: A Photovoice Study With Yazidi Women in the Midwest United States. </a:t>
            </a:r>
            <a:r>
              <a:rPr lang="en-GB" i="1" dirty="0">
                <a:effectLst/>
              </a:rPr>
              <a:t>Qualitative health research, </a:t>
            </a:r>
            <a:r>
              <a:rPr lang="en-GB" b="1" dirty="0">
                <a:effectLst/>
              </a:rPr>
              <a:t>31</a:t>
            </a:r>
            <a:r>
              <a:rPr lang="en-GB" dirty="0">
                <a:effectLst/>
              </a:rPr>
              <a:t>(8), pp. 1486-1503.</a:t>
            </a:r>
          </a:p>
          <a:p>
            <a:r>
              <a:rPr lang="en-GB" sz="1800" dirty="0">
                <a:effectLst/>
                <a:ea typeface="Calibri" panose="020F0502020204030204" pitchFamily="34" charset="0"/>
                <a:cs typeface="Calibri" panose="020F0502020204030204" pitchFamily="34" charset="0"/>
              </a:rPr>
              <a:t>Thomas, G. (2023) </a:t>
            </a:r>
            <a:r>
              <a:rPr lang="en-GB" sz="1800" i="1" dirty="0">
                <a:effectLst/>
                <a:ea typeface="Calibri" panose="020F0502020204030204" pitchFamily="34" charset="0"/>
                <a:cs typeface="Calibri" panose="020F0502020204030204" pitchFamily="34" charset="0"/>
              </a:rPr>
              <a:t>How to do your research project: a guide for students</a:t>
            </a:r>
            <a:r>
              <a:rPr lang="en-GB" sz="1800" dirty="0">
                <a:effectLst/>
                <a:ea typeface="Calibri" panose="020F0502020204030204" pitchFamily="34" charset="0"/>
                <a:cs typeface="Calibri" panose="020F0502020204030204" pitchFamily="34" charset="0"/>
              </a:rPr>
              <a:t>. 4th edition. London ; SAGE.</a:t>
            </a:r>
          </a:p>
          <a:p>
            <a:r>
              <a:rPr lang="en-GB" i="1" dirty="0"/>
              <a:t>Trauma-Informed Wales: A Societal Approach to Understanding, Preventing and Supporting the Impacts of Trauma and Adversity (2022). Available at https://traumaframeworkcymru.com/ [accessed on 26</a:t>
            </a:r>
            <a:r>
              <a:rPr lang="en-GB" i="1" baseline="30000" dirty="0"/>
              <a:t>th</a:t>
            </a:r>
            <a:r>
              <a:rPr lang="en-GB" i="1" dirty="0"/>
              <a:t> November 2023].</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r>
              <a:rPr lang="en-GB" dirty="0">
                <a:effectLst/>
              </a:rPr>
              <a:t>World Health Organisation (2019/2021) International Classification of Diseases, Eleventh Revision (ICD-11) </a:t>
            </a:r>
            <a:r>
              <a:rPr lang="en-GB" b="1" dirty="0"/>
              <a:t>2019/2021 https://icd.who.int/browse11 [accessed on 27</a:t>
            </a:r>
            <a:r>
              <a:rPr lang="en-GB" b="1" baseline="30000" dirty="0"/>
              <a:t>th</a:t>
            </a:r>
            <a:r>
              <a:rPr lang="en-GB" b="1" dirty="0"/>
              <a:t> November 2023]</a:t>
            </a:r>
            <a:endParaRPr lang="en-GB" dirty="0">
              <a:effectLst/>
            </a:endParaRPr>
          </a:p>
          <a:p>
            <a:r>
              <a:rPr lang="en-GB" dirty="0">
                <a:effectLst/>
              </a:rPr>
              <a:t>Worsley, J.D., Pennington, A. and CORCORAN, R. (2022). Supporting mental health and wellbeing of university and college students: A systematic review of review-level evidence of interventions. </a:t>
            </a:r>
            <a:r>
              <a:rPr lang="en-GB" i="1" dirty="0" err="1">
                <a:effectLst/>
              </a:rPr>
              <a:t>PloS</a:t>
            </a:r>
            <a:r>
              <a:rPr lang="en-GB" i="1" dirty="0">
                <a:effectLst/>
              </a:rPr>
              <a:t> one, </a:t>
            </a:r>
            <a:r>
              <a:rPr lang="en-GB" i="1" dirty="0"/>
              <a:t>17</a:t>
            </a:r>
            <a:r>
              <a:rPr lang="en-GB" dirty="0">
                <a:effectLst/>
              </a:rPr>
              <a:t>(7), pp. e0266725.</a:t>
            </a:r>
          </a:p>
          <a:p>
            <a:r>
              <a:rPr lang="en-GB" dirty="0">
                <a:effectLst/>
              </a:rPr>
              <a:t>Yoon, M.S., Zhang, N. and FEYISSA, I.F. (2022). Cultural Bereavement and Mental Distress: Examination of the Cultural Bereavement Framework through the Case of Ethiopian Refugees Living in South Korea. </a:t>
            </a:r>
            <a:r>
              <a:rPr lang="en-GB" i="1" dirty="0">
                <a:effectLst/>
              </a:rPr>
              <a:t>Healthcare (Basel), </a:t>
            </a:r>
            <a:r>
              <a:rPr lang="en-GB" i="1" dirty="0"/>
              <a:t>10</a:t>
            </a:r>
            <a:r>
              <a:rPr lang="en-GB" dirty="0">
                <a:effectLst/>
              </a:rPr>
              <a:t>(2), pp. 201.</a:t>
            </a:r>
          </a:p>
          <a:p>
            <a:endParaRPr lang="en-GB" dirty="0"/>
          </a:p>
        </p:txBody>
      </p:sp>
    </p:spTree>
    <p:extLst>
      <p:ext uri="{BB962C8B-B14F-4D97-AF65-F5344CB8AC3E}">
        <p14:creationId xmlns:p14="http://schemas.microsoft.com/office/powerpoint/2010/main" val="3318944361"/>
      </p:ext>
    </p:extLst>
  </p:cSld>
  <p:clrMapOvr>
    <a:masterClrMapping/>
  </p:clrMapOvr>
</p:sld>
</file>

<file path=ppt/theme/theme1.xml><?xml version="1.0" encoding="utf-8"?>
<a:theme xmlns:a="http://schemas.openxmlformats.org/drawingml/2006/main" name="BlocksVTI">
  <a:themeElements>
    <a:clrScheme name="AnalogousFromLightSeedRightStep">
      <a:dk1>
        <a:srgbClr val="000000"/>
      </a:dk1>
      <a:lt1>
        <a:srgbClr val="FFFFFF"/>
      </a:lt1>
      <a:dk2>
        <a:srgbClr val="243141"/>
      </a:dk2>
      <a:lt2>
        <a:srgbClr val="E2E3E8"/>
      </a:lt2>
      <a:accent1>
        <a:srgbClr val="AAA180"/>
      </a:accent1>
      <a:accent2>
        <a:srgbClr val="9CA671"/>
      </a:accent2>
      <a:accent3>
        <a:srgbClr val="8FA880"/>
      </a:accent3>
      <a:accent4>
        <a:srgbClr val="76AD78"/>
      </a:accent4>
      <a:accent5>
        <a:srgbClr val="81AB94"/>
      </a:accent5>
      <a:accent6>
        <a:srgbClr val="74AAA2"/>
      </a:accent6>
      <a:hlink>
        <a:srgbClr val="6978AE"/>
      </a:hlink>
      <a:folHlink>
        <a:srgbClr val="7F7F7F"/>
      </a:folHlink>
    </a:clrScheme>
    <a:fontScheme name="Avenir">
      <a:majorFont>
        <a:latin typeface="Avenir Next LT Pro"/>
        <a:ea typeface=""/>
        <a:cs typeface=""/>
      </a:majorFont>
      <a:minorFont>
        <a:latin typeface="Avenir Next LT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ocksVTI" id="{31656FE6-20D8-4105-85EA-706EC9332BE9}" vid="{039DFFC9-9B25-4063-9235-B287A446F50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10760</TotalTime>
  <Words>4890</Words>
  <Application>Microsoft Office PowerPoint</Application>
  <PresentationFormat>Widescreen</PresentationFormat>
  <Paragraphs>255</Paragraphs>
  <Slides>19</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Avenir Next LT Pro</vt:lpstr>
      <vt:lpstr>Avenir Next LT Pro Light</vt:lpstr>
      <vt:lpstr>Calibri</vt:lpstr>
      <vt:lpstr>BlocksVTI</vt:lpstr>
      <vt:lpstr>What do further education lecturers in one college in Wales understand about trauma and its impact on the mental health of young people?</vt:lpstr>
      <vt:lpstr>Quick note of warning</vt:lpstr>
      <vt:lpstr>Contents of this presentation</vt:lpstr>
      <vt:lpstr>Introduction to the research area</vt:lpstr>
      <vt:lpstr>Introduction to Research Questions</vt:lpstr>
      <vt:lpstr>Aims of the Critical Literature Review</vt:lpstr>
      <vt:lpstr>Aims cont’d</vt:lpstr>
      <vt:lpstr>Search Terms</vt:lpstr>
      <vt:lpstr>Key Reading</vt:lpstr>
      <vt:lpstr>Defining Psychological Trauma</vt:lpstr>
      <vt:lpstr>Critique of definitions</vt:lpstr>
      <vt:lpstr>Multiaxial or biopsychosocial response to trauma</vt:lpstr>
      <vt:lpstr>Nature of the Trauma – Cultural Trauma</vt:lpstr>
      <vt:lpstr>Public representations of the trauma (stigma and blame).</vt:lpstr>
      <vt:lpstr>My position and definition of trauma?</vt:lpstr>
      <vt:lpstr>Summary and moving forward</vt:lpstr>
      <vt:lpstr>References</vt:lpstr>
      <vt:lpstr>References cont’d</vt:lpstr>
      <vt:lpstr>References cont’d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do Further Education Lecturers in one college in Wales understand about trauma and its impact on the mental health of young people?</dc:title>
  <dc:creator>Catherine Slade</dc:creator>
  <cp:lastModifiedBy>Catherine Slade (2217384)</cp:lastModifiedBy>
  <cp:revision>2</cp:revision>
  <cp:lastPrinted>2023-12-01T19:39:50Z</cp:lastPrinted>
  <dcterms:created xsi:type="dcterms:W3CDTF">2023-11-24T09:20:46Z</dcterms:created>
  <dcterms:modified xsi:type="dcterms:W3CDTF">2023-12-01T20:41:27Z</dcterms:modified>
</cp:coreProperties>
</file>