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8" r:id="rId2"/>
    <p:sldId id="277" r:id="rId3"/>
    <p:sldId id="280" r:id="rId4"/>
    <p:sldId id="259" r:id="rId5"/>
    <p:sldId id="261" r:id="rId6"/>
    <p:sldId id="260" r:id="rId7"/>
    <p:sldId id="288" r:id="rId8"/>
    <p:sldId id="281" r:id="rId9"/>
    <p:sldId id="289" r:id="rId10"/>
    <p:sldId id="282" r:id="rId11"/>
    <p:sldId id="283" r:id="rId12"/>
    <p:sldId id="284" r:id="rId13"/>
    <p:sldId id="285" r:id="rId14"/>
    <p:sldId id="286" r:id="rId15"/>
    <p:sldId id="263" r:id="rId16"/>
    <p:sldId id="267" r:id="rId17"/>
    <p:sldId id="287" r:id="rId18"/>
    <p:sldId id="275" r:id="rId19"/>
    <p:sldId id="274" r:id="rId20"/>
    <p:sldId id="290" r:id="rId21"/>
    <p:sldId id="291" r:id="rId22"/>
    <p:sldId id="292" r:id="rId23"/>
    <p:sldId id="293" r:id="rId24"/>
    <p:sldId id="27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00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F6E272-994D-492D-A762-B0819B764ADA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3172C-1F8C-4CF1-8A23-576D669004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044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30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13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930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59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232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81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0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5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762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886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660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7E6F4E-30A4-9141-8819-E4112F20144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12192000" cy="68124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E8614F-DE6E-BE45-92A5-CF4CFB49359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45538"/>
            <a:ext cx="12192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231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C4DBF0"/>
            </a:gs>
            <a:gs pos="39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9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0DE65-9660-42C0-A3B6-C1E05666A899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339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77792" y="2039155"/>
            <a:ext cx="7529848" cy="199622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MSc Applied </a:t>
            </a:r>
            <a:r>
              <a:rPr lang="en-GB" sz="3600" dirty="0" smtClean="0"/>
              <a:t>Psychology</a:t>
            </a:r>
          </a:p>
          <a:p>
            <a:pPr algn="ctr"/>
            <a:endParaRPr lang="en-GB" sz="3600" dirty="0"/>
          </a:p>
          <a:p>
            <a:pPr algn="ctr"/>
            <a:r>
              <a:rPr lang="en-GB" dirty="0"/>
              <a:t> </a:t>
            </a:r>
            <a:r>
              <a:rPr lang="en-GB" dirty="0" smtClean="0"/>
              <a:t>Induction 2020-21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391437" y="576713"/>
            <a:ext cx="4902557" cy="6396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Centre for </a:t>
            </a:r>
          </a:p>
          <a:p>
            <a:pPr algn="ctr"/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Psychology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and Counselling </a:t>
            </a:r>
          </a:p>
        </p:txBody>
      </p:sp>
    </p:spTree>
    <p:extLst>
      <p:ext uri="{BB962C8B-B14F-4D97-AF65-F5344CB8AC3E}">
        <p14:creationId xmlns:p14="http://schemas.microsoft.com/office/powerpoint/2010/main" val="303580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962984" y="556496"/>
            <a:ext cx="4902557" cy="6396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MSc Core Teaching Team 2020-21 </a:t>
            </a:r>
          </a:p>
        </p:txBody>
      </p:sp>
      <p:sp>
        <p:nvSpPr>
          <p:cNvPr id="8" name="Rectangle 7"/>
          <p:cNvSpPr/>
          <p:nvPr/>
        </p:nvSpPr>
        <p:spPr>
          <a:xfrm>
            <a:off x="1034603" y="1468191"/>
            <a:ext cx="2674513" cy="51515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Dr Ceri Phelps, </a:t>
            </a:r>
            <a:r>
              <a:rPr lang="en-GB" sz="1400" dirty="0" err="1">
                <a:solidFill>
                  <a:schemeClr val="accent1">
                    <a:lumMod val="50000"/>
                  </a:schemeClr>
                </a:solidFill>
              </a:rPr>
              <a:t>CPsychol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, SFHEA</a:t>
            </a:r>
          </a:p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Registered Health Psychologist </a:t>
            </a:r>
          </a:p>
        </p:txBody>
      </p:sp>
      <p:sp>
        <p:nvSpPr>
          <p:cNvPr id="9" name="Rectangle 8"/>
          <p:cNvSpPr/>
          <p:nvPr/>
        </p:nvSpPr>
        <p:spPr>
          <a:xfrm>
            <a:off x="453003" y="3096068"/>
            <a:ext cx="3088783" cy="71435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Dr Lymarie Rodriguez </a:t>
            </a:r>
          </a:p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Qualitative Psychologist: health &amp; wellbeing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6129829" y="2921644"/>
            <a:ext cx="2674513" cy="51515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Dr Kate Williams, </a:t>
            </a:r>
          </a:p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Cognitive Psychologist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759262" y="1476776"/>
            <a:ext cx="3093076" cy="51515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Dr Paul Hutchings , </a:t>
            </a:r>
            <a:r>
              <a:rPr lang="en-GB" sz="1400" dirty="0" err="1">
                <a:solidFill>
                  <a:schemeClr val="accent1">
                    <a:lumMod val="50000"/>
                  </a:schemeClr>
                </a:solidFill>
              </a:rPr>
              <a:t>CPsychol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, FHEA</a:t>
            </a:r>
          </a:p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Social and Political Psychologist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981068" y="3625689"/>
            <a:ext cx="2674513" cy="51515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Zoe Cooke, Technical Tutor,</a:t>
            </a:r>
          </a:p>
          <a:p>
            <a:pPr algn="ctr"/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 PhD student: health psychology  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3608" y="1468191"/>
            <a:ext cx="1336821" cy="173786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2146" y="1568440"/>
            <a:ext cx="1218418" cy="158394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1922" y="3523446"/>
            <a:ext cx="1253006" cy="162890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690" y="3883267"/>
            <a:ext cx="1578918" cy="157891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9024" y="4195383"/>
            <a:ext cx="1255267" cy="131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00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/>
          <p:cNvSpPr/>
          <p:nvPr/>
        </p:nvSpPr>
        <p:spPr>
          <a:xfrm>
            <a:off x="7060305" y="2379698"/>
            <a:ext cx="4656786" cy="248991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38200" y="46738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MSc Applied Psychology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838200" y="1825625"/>
            <a:ext cx="6116392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The application of psychological research and theory to a range of real world issues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Focus on wide range of human social and health behaviours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Critically explores issues from an individual, organisational and societal perspective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Moral, ethical and professional controversies and challenges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8070760" y="2747493"/>
            <a:ext cx="26358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Proxima Nova Regular"/>
              </a:rPr>
              <a:t>"Don't become a mere recorder of facts, but try to penetrate the mystery of their origin.“</a:t>
            </a:r>
          </a:p>
          <a:p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Proxima Nova Regular"/>
              </a:rPr>
              <a:t> —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Proxima Nova Regular"/>
              </a:rPr>
              <a:t>Ivan Pavlov (1849-1936)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07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Programme Aims  1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programme seeks to develop your critical and scientific understanding of: </a:t>
            </a:r>
          </a:p>
          <a:p>
            <a:pPr lvl="0">
              <a:buFont typeface="Wingdings" panose="05000000000000000000" pitchFamily="2" charset="2"/>
              <a:buChar char="q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role of psychological research and theory in understanding, explaining and improving human social and health behaviour at an individual, organisational, and societal level. </a:t>
            </a:r>
            <a:endParaRPr lang="en-GB" dirty="0">
              <a:solidFill>
                <a:schemeClr val="accent1">
                  <a:lumMod val="50000"/>
                </a:schemeClr>
              </a:solidFill>
              <a:effectLst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dirty="0">
              <a:solidFill>
                <a:schemeClr val="accent1">
                  <a:lumMod val="50000"/>
                </a:schemeClr>
              </a:solidFill>
              <a:effectLst/>
            </a:endParaRP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real-life applications of psychological theory, research and associated intervention design</a:t>
            </a:r>
          </a:p>
          <a:p>
            <a:pPr lvl="0">
              <a:buFont typeface="Wingdings" panose="05000000000000000000" pitchFamily="2" charset="2"/>
              <a:buChar char="q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research skills and methods for investigating and analysing applied experience and behaviour, ethical and research governance processes.</a:t>
            </a:r>
            <a:endParaRPr lang="en-GB" dirty="0">
              <a:solidFill>
                <a:schemeClr val="accent1">
                  <a:lumMod val="50000"/>
                </a:schemeClr>
              </a:solidFill>
              <a:effectLst/>
            </a:endParaRPr>
          </a:p>
          <a:p>
            <a:pPr lvl="0">
              <a:buFont typeface="Wingdings" panose="05000000000000000000" pitchFamily="2" charset="2"/>
              <a:buChar char="q"/>
            </a:pPr>
            <a:endParaRPr lang="en-GB" dirty="0">
              <a:solidFill>
                <a:schemeClr val="accent1">
                  <a:lumMod val="50000"/>
                </a:schemeClr>
              </a:solidFill>
              <a:effectLst/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595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Programme Aims 2 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1061433" y="1430673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anose="05000000000000000000" pitchFamily="2" charset="2"/>
              <a:buChar char="q"/>
            </a:pPr>
            <a:endParaRPr lang="en-GB" dirty="0">
              <a:solidFill>
                <a:schemeClr val="accent1">
                  <a:lumMod val="50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It also has a strong focus on your personal and professional development and will develop your ability to: 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Work independently and with others as part of a professional team</a:t>
            </a:r>
          </a:p>
          <a:p>
            <a:pPr lvl="0">
              <a:buFont typeface="Wingdings" panose="05000000000000000000" pitchFamily="2" charset="2"/>
              <a:buChar char="q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Critically reflect upon own professional and ethical competencies</a:t>
            </a:r>
          </a:p>
          <a:p>
            <a:pPr lvl="0">
              <a:buFont typeface="Wingdings" panose="05000000000000000000" pitchFamily="2" charset="2"/>
              <a:buChar char="q"/>
            </a:pPr>
            <a:endParaRPr lang="en-GB" dirty="0">
              <a:solidFill>
                <a:schemeClr val="accent1">
                  <a:lumMod val="50000"/>
                </a:schemeClr>
              </a:solidFill>
              <a:effectLst/>
            </a:endParaRP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Carry out your own unique independent research study and report it to professional standards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04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Programme Structure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4413" y="1208938"/>
            <a:ext cx="5157787" cy="823912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Part One 	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1014412" y="2260376"/>
            <a:ext cx="5157787" cy="36845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4 X 30 credit modules 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Behaviour Change in Context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Professional Research Skills</a:t>
            </a:r>
          </a:p>
          <a:p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Ethical and Professional Challenges in Psychology</a:t>
            </a:r>
          </a:p>
          <a:p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Applied Research Design &amp; Analysis </a:t>
            </a:r>
          </a:p>
          <a:p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097588" y="1208938"/>
            <a:ext cx="5183188" cy="823912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Part  Two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6172199" y="2260376"/>
            <a:ext cx="5183188" cy="3684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accent1">
                    <a:lumMod val="50000"/>
                  </a:schemeClr>
                </a:solidFill>
              </a:rPr>
              <a:t>60 credit Applied Psychology Dissertation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sz="2200" dirty="0">
                <a:solidFill>
                  <a:schemeClr val="accent1">
                    <a:lumMod val="50000"/>
                  </a:schemeClr>
                </a:solidFill>
              </a:rPr>
              <a:t> Independent research project </a:t>
            </a:r>
          </a:p>
          <a:p>
            <a:endParaRPr lang="en-GB" sz="2200" dirty="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Systematic Review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Research Paper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Reflective Chapter</a:t>
            </a:r>
          </a:p>
          <a:p>
            <a:endParaRPr lang="en-GB" sz="2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84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4745" y="1311084"/>
            <a:ext cx="8127679" cy="4608512"/>
          </a:xfrm>
        </p:spPr>
        <p:txBody>
          <a:bodyPr>
            <a:normAutofit/>
          </a:bodyPr>
          <a:lstStyle/>
          <a:p>
            <a:pPr marL="0" indent="0" fontAlgn="base" hangingPunct="0">
              <a:buNone/>
            </a:pPr>
            <a:r>
              <a:rPr lang="en-GB" dirty="0"/>
              <a:t>Formative and summative</a:t>
            </a:r>
          </a:p>
          <a:p>
            <a:pPr fontAlgn="base" hangingPunct="0"/>
            <a:r>
              <a:rPr lang="en-GB" dirty="0"/>
              <a:t>NO EXAMS!</a:t>
            </a:r>
          </a:p>
          <a:p>
            <a:pPr fontAlgn="base" hangingPunct="0"/>
            <a:r>
              <a:rPr lang="en-GB" i="1" dirty="0"/>
              <a:t>Portfolio of research competencies</a:t>
            </a:r>
          </a:p>
          <a:p>
            <a:pPr fontAlgn="base" hangingPunct="0"/>
            <a:r>
              <a:rPr lang="en-GB" i="1" dirty="0"/>
              <a:t>Practical skills Assessment (research, statistics, analysis)</a:t>
            </a:r>
          </a:p>
          <a:p>
            <a:pPr fontAlgn="base" hangingPunct="0"/>
            <a:r>
              <a:rPr lang="en-GB" dirty="0"/>
              <a:t>Written essays</a:t>
            </a:r>
          </a:p>
          <a:p>
            <a:pPr fontAlgn="base" hangingPunct="0"/>
            <a:r>
              <a:rPr lang="en-GB" dirty="0"/>
              <a:t>Systematic Literature Review</a:t>
            </a:r>
          </a:p>
          <a:p>
            <a:pPr fontAlgn="base" hangingPunct="0"/>
            <a:r>
              <a:rPr lang="en-GB" dirty="0"/>
              <a:t>Professional presentations</a:t>
            </a:r>
          </a:p>
          <a:p>
            <a:pPr fontAlgn="base" hangingPunct="0"/>
            <a:r>
              <a:rPr lang="en-GB" dirty="0"/>
              <a:t>Research proposals/papers</a:t>
            </a:r>
          </a:p>
          <a:p>
            <a:pPr fontAlgn="base" hangingPunct="0"/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18340" y="822478"/>
            <a:ext cx="6781800" cy="870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600" b="1" dirty="0"/>
              <a:t>Assessment strategies </a:t>
            </a:r>
          </a:p>
          <a:p>
            <a:r>
              <a:rPr lang="en-GB" sz="36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73104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38200" y="46738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MSc Applied </a:t>
            </a: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</a:rPr>
              <a:t>Psychology:  Online Delivery 2020-21 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838199" y="1825625"/>
            <a:ext cx="9680171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Synchronous teaching - lecturer &amp; students online at same time e.g., discussions, team activities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Asynchronous teaching -  pre-recorded online lectures/materials.  Can be accessed any time before the associated synchronous session but MUST be accessed prior to any synchronous sessions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Online Clinics/Drop in  [usually synchronous] - Q&amp;A sessions, online workshops, one-to-one PDP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etc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50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/>
          <p:cNvSpPr txBox="1">
            <a:spLocks/>
          </p:cNvSpPr>
          <p:nvPr/>
        </p:nvSpPr>
        <p:spPr>
          <a:xfrm>
            <a:off x="1775520" y="1412776"/>
            <a:ext cx="8136904" cy="404461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185948" y="764703"/>
            <a:ext cx="10152611" cy="110843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3200" b="1" dirty="0" smtClean="0"/>
              <a:t>Moodle Information, Assessment </a:t>
            </a:r>
            <a:r>
              <a:rPr lang="en-GB" sz="3200" b="1" dirty="0"/>
              <a:t>Schedule &amp;  Assessment Info 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1547597" y="6145092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sz="18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599776" y="2219265"/>
            <a:ext cx="8674754" cy="3886200"/>
          </a:xfrm>
        </p:spPr>
        <p:txBody>
          <a:bodyPr>
            <a:normAutofit/>
          </a:bodyPr>
          <a:lstStyle/>
          <a:p>
            <a:r>
              <a:rPr lang="en-GB" dirty="0"/>
              <a:t>On moodle</a:t>
            </a:r>
          </a:p>
          <a:p>
            <a:endParaRPr lang="en-GB" dirty="0"/>
          </a:p>
          <a:p>
            <a:r>
              <a:rPr lang="en-GB" dirty="0"/>
              <a:t>Assessment </a:t>
            </a:r>
            <a:r>
              <a:rPr lang="en-GB" dirty="0" err="1"/>
              <a:t>proformas</a:t>
            </a:r>
            <a:endParaRPr lang="en-GB" dirty="0"/>
          </a:p>
          <a:p>
            <a:endParaRPr lang="en-GB" dirty="0"/>
          </a:p>
          <a:p>
            <a:r>
              <a:rPr lang="en-GB" dirty="0"/>
              <a:t>Assessment criteria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Course announcements sent to student email address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02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341121" y="293717"/>
          <a:ext cx="9692639" cy="6289279"/>
        </p:xfrm>
        <a:graphic>
          <a:graphicData uri="http://schemas.openxmlformats.org/drawingml/2006/table">
            <a:tbl>
              <a:tblPr/>
              <a:tblGrid>
                <a:gridCol w="1098230">
                  <a:extLst>
                    <a:ext uri="{9D8B030D-6E8A-4147-A177-3AD203B41FA5}">
                      <a16:colId xmlns:a16="http://schemas.microsoft.com/office/drawing/2014/main" val="58386066"/>
                    </a:ext>
                  </a:extLst>
                </a:gridCol>
                <a:gridCol w="4194206">
                  <a:extLst>
                    <a:ext uri="{9D8B030D-6E8A-4147-A177-3AD203B41FA5}">
                      <a16:colId xmlns:a16="http://schemas.microsoft.com/office/drawing/2014/main" val="2457871618"/>
                    </a:ext>
                  </a:extLst>
                </a:gridCol>
                <a:gridCol w="4400203">
                  <a:extLst>
                    <a:ext uri="{9D8B030D-6E8A-4147-A177-3AD203B41FA5}">
                      <a16:colId xmlns:a16="http://schemas.microsoft.com/office/drawing/2014/main" val="3604392504"/>
                    </a:ext>
                  </a:extLst>
                </a:gridCol>
              </a:tblGrid>
              <a:tr h="609693">
                <a:tc>
                  <a:txBody>
                    <a:bodyPr/>
                    <a:lstStyle/>
                    <a:p>
                      <a:pPr algn="l" rtl="0" fontAlgn="base"/>
                      <a:endParaRPr lang="en-GB" sz="1100" b="0" i="0">
                        <a:effectLst/>
                        <a:latin typeface="Calibri" panose="020F0502020204030204" pitchFamily="34" charset="0"/>
                      </a:endParaRPr>
                    </a:p>
                  </a:txBody>
                  <a:tcPr>
                    <a:lnL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rtl="0" fontAlgn="base"/>
                      <a:r>
                        <a:rPr lang="en-GB" b="0" i="0" dirty="0" smtClean="0">
                          <a:effectLst/>
                        </a:rPr>
                        <a:t>The plan for the next four weeks……*</a:t>
                      </a:r>
                      <a:endParaRPr lang="en-GB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100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4763" cap="flat" cmpd="sng" algn="ctr">
                      <a:solidFill>
                        <a:srgbClr val="D80D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 rtl="0" fontAlgn="base"/>
                      <a:endParaRPr lang="en-GB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D80D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100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4763" cap="flat" cmpd="sng" algn="ctr">
                      <a:solidFill>
                        <a:srgbClr val="100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6207650"/>
                  </a:ext>
                </a:extLst>
              </a:tr>
              <a:tr h="609693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>
                    <a:lnL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Tuesdays </a:t>
                      </a:r>
                      <a:r>
                        <a:rPr lang="en-GB" sz="16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400" b="0" i="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6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400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0D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0D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80D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Thursdays</a:t>
                      </a:r>
                      <a:r>
                        <a:rPr lang="en-GB" sz="16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400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D80D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100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100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100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5986016"/>
                  </a:ext>
                </a:extLst>
              </a:tr>
              <a:tr h="5690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w/c 28</a:t>
                      </a:r>
                      <a:r>
                        <a:rPr lang="en-GB" sz="10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Sept </a:t>
                      </a:r>
                      <a:endParaRPr lang="en-GB" sz="2400" b="0" i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18D76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18D76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29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18D76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0" i="1" dirty="0">
                          <a:effectLst/>
                          <a:latin typeface="Calibri" panose="020F0502020204030204" pitchFamily="34" charset="0"/>
                        </a:rPr>
                        <a:t>     </a:t>
                      </a:r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Induction: </a:t>
                      </a:r>
                    </a:p>
                    <a:p>
                      <a:pPr algn="ctr" rtl="0" fontAlgn="base"/>
                      <a:r>
                        <a:rPr lang="en-GB" sz="1800" b="0" i="1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SPSS </a:t>
                      </a:r>
                      <a:r>
                        <a:rPr lang="en-GB" sz="1800" b="0" i="1" dirty="0">
                          <a:effectLst/>
                          <a:latin typeface="Calibri" panose="020F0502020204030204" pitchFamily="34" charset="0"/>
                        </a:rPr>
                        <a:t>Refresher (2-4pm) 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800" b="0" i="0" dirty="0" smtClean="0"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rtl="0" fontAlgn="base"/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(Zoe Cooke) </a:t>
                      </a:r>
                      <a:endParaRPr lang="en-GB" sz="3200" b="0" i="1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800" b="0" i="1" dirty="0">
                          <a:effectLst/>
                          <a:latin typeface="Calibri" panose="020F0502020204030204" pitchFamily="34" charset="0"/>
                        </a:rPr>
                        <a:t>                        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3200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18D76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88C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0D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88C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Induction: Critical thinking,</a:t>
                      </a:r>
                      <a:r>
                        <a:rPr lang="en-GB" sz="1800" b="0" i="1" baseline="0" dirty="0" smtClean="0"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and </a:t>
                      </a:r>
                      <a:r>
                        <a:rPr lang="en-GB" sz="1800" b="0" i="1" dirty="0">
                          <a:effectLst/>
                          <a:latin typeface="Calibri" panose="020F0502020204030204" pitchFamily="34" charset="0"/>
                        </a:rPr>
                        <a:t>Assessment Strategies </a:t>
                      </a:r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at MSc Level [2-4pm</a:t>
                      </a:r>
                      <a:r>
                        <a:rPr lang="en-GB" sz="1800" b="0" i="1" dirty="0">
                          <a:effectLst/>
                          <a:latin typeface="Calibri" panose="020F0502020204030204" pitchFamily="34" charset="0"/>
                        </a:rPr>
                        <a:t>]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800" b="0" i="0" dirty="0" smtClean="0"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rtl="0" fontAlgn="base"/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(Ceri</a:t>
                      </a:r>
                      <a:r>
                        <a:rPr lang="en-GB" sz="1800" b="0" i="1" baseline="0" dirty="0" smtClean="0">
                          <a:effectLst/>
                          <a:latin typeface="Calibri" panose="020F0502020204030204" pitchFamily="34" charset="0"/>
                        </a:rPr>
                        <a:t> Phelps)</a:t>
                      </a:r>
                      <a:endParaRPr lang="en-GB" sz="3200" b="0" i="1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788C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88C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100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88C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369693"/>
                  </a:ext>
                </a:extLst>
              </a:tr>
              <a:tr h="56904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5</a:t>
                      </a:r>
                      <a:r>
                        <a:rPr lang="en-GB" sz="10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Oct </a:t>
                      </a:r>
                      <a:endParaRPr lang="en-GB" sz="2400" b="0" i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48BD6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8BD6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18D76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8BD6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Induction:  2pm – 4pm</a:t>
                      </a:r>
                    </a:p>
                    <a:p>
                      <a:pPr algn="ctr" rtl="0" fontAlgn="base"/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 Introduction to Systematic Reviews </a:t>
                      </a:r>
                    </a:p>
                    <a:p>
                      <a:pPr algn="ctr" rtl="0" fontAlgn="base"/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(Zoe Cooke)</a:t>
                      </a:r>
                      <a:endParaRPr lang="en-GB" sz="3200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48BD6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3016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88C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3016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0" i="1" baseline="0" dirty="0" smtClean="0">
                          <a:effectLst/>
                          <a:latin typeface="Calibri" panose="020F0502020204030204" pitchFamily="34" charset="0"/>
                        </a:rPr>
                        <a:t>Induction:  </a:t>
                      </a:r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Intro</a:t>
                      </a:r>
                      <a:r>
                        <a:rPr lang="en-GB" sz="1800" b="0" i="1" dirty="0">
                          <a:effectLst/>
                          <a:latin typeface="Calibri" panose="020F0502020204030204" pitchFamily="34" charset="0"/>
                        </a:rPr>
                        <a:t> to </a:t>
                      </a:r>
                      <a:r>
                        <a:rPr lang="en-GB" sz="1800" b="0" i="1" dirty="0" smtClean="0">
                          <a:effectLst/>
                          <a:latin typeface="Calibri" panose="020F0502020204030204" pitchFamily="34" charset="0"/>
                        </a:rPr>
                        <a:t>PDP</a:t>
                      </a:r>
                      <a:r>
                        <a:rPr lang="en-GB" sz="1800" b="0" i="1" dirty="0">
                          <a:effectLst/>
                          <a:latin typeface="Calibri" panose="020F0502020204030204" pitchFamily="34" charset="0"/>
                        </a:rPr>
                        <a:t> [2-4pm]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800" b="0" i="0" dirty="0" smtClean="0"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rtl="0" fontAlgn="base"/>
                      <a:r>
                        <a:rPr lang="en-GB" sz="1800" b="0" i="0" dirty="0" smtClean="0">
                          <a:effectLst/>
                          <a:latin typeface="Calibri" panose="020F0502020204030204" pitchFamily="34" charset="0"/>
                        </a:rPr>
                        <a:t>(Ceri Phelps)</a:t>
                      </a:r>
                      <a:r>
                        <a:rPr lang="en-GB" sz="1800" b="0" i="0" baseline="0" dirty="0" smtClean="0"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endParaRPr lang="en-GB" sz="3200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3016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90B0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88C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90B0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40759174"/>
                  </a:ext>
                </a:extLst>
              </a:tr>
              <a:tr h="12397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12</a:t>
                      </a:r>
                      <a:r>
                        <a:rPr lang="en-GB" sz="10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Oct </a:t>
                      </a:r>
                      <a:endParaRPr lang="en-GB" sz="2400" b="0" i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8023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023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48BD6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023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1" i="0" dirty="0">
                          <a:effectLst/>
                          <a:latin typeface="Calibri" panose="020F0502020204030204" pitchFamily="34" charset="0"/>
                        </a:rPr>
                        <a:t>ECAS7001: Applied Research Design &amp; Analysis (ARDA) 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3200" b="0" i="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Two hours to view pre-recorded weekly </a:t>
                      </a:r>
                      <a:r>
                        <a:rPr lang="en-GB" sz="1800" b="0" i="0" dirty="0" smtClean="0">
                          <a:effectLst/>
                          <a:latin typeface="Calibri" panose="020F0502020204030204" pitchFamily="34" charset="0"/>
                        </a:rPr>
                        <a:t>lectures – 2pm – 4pm </a:t>
                      </a:r>
                    </a:p>
                    <a:p>
                      <a:pPr algn="ctr" rtl="0" fontAlgn="base"/>
                      <a:r>
                        <a:rPr lang="en-GB" sz="1800" b="0" i="0" dirty="0" smtClean="0">
                          <a:effectLst/>
                          <a:latin typeface="Calibri" panose="020F0502020204030204" pitchFamily="34" charset="0"/>
                        </a:rPr>
                        <a:t>Two 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hour online workshop 4-6pm, </a:t>
                      </a:r>
                      <a:endParaRPr lang="en-GB" sz="1800" b="0" i="0" dirty="0" smtClean="0"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rtl="0" fontAlgn="base"/>
                      <a:r>
                        <a:rPr lang="en-GB" sz="1800" b="0" i="0" dirty="0" smtClean="0">
                          <a:effectLst/>
                          <a:latin typeface="Calibri" panose="020F0502020204030204" pitchFamily="34" charset="0"/>
                        </a:rPr>
                        <a:t>One 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hour clinic 6pm-7pm </a:t>
                      </a:r>
                      <a:endParaRPr lang="en-GB" sz="3200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8023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604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3016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604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1" i="0" dirty="0">
                          <a:effectLst/>
                          <a:latin typeface="Calibri" panose="020F0502020204030204" pitchFamily="34" charset="0"/>
                        </a:rPr>
                        <a:t>ECAS7003: Behaviour Change in Context 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3200" b="0" i="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800" b="0" i="0" dirty="0" smtClean="0">
                          <a:effectLst/>
                          <a:latin typeface="Calibri" panose="020F0502020204030204" pitchFamily="34" charset="0"/>
                        </a:rPr>
                        <a:t>One</a:t>
                      </a:r>
                      <a:r>
                        <a:rPr lang="en-GB" sz="1800" b="0" i="0" baseline="0" dirty="0" smtClean="0">
                          <a:effectLst/>
                          <a:latin typeface="Calibri" panose="020F0502020204030204" pitchFamily="34" charset="0"/>
                        </a:rPr>
                        <a:t> to two</a:t>
                      </a:r>
                      <a:r>
                        <a:rPr lang="en-GB" sz="1800" b="0" i="0" dirty="0" smtClean="0"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hour pre-recorded weekly lecture (</a:t>
                      </a:r>
                      <a:r>
                        <a:rPr lang="en-GB" sz="1800" b="0" i="0" dirty="0" smtClean="0">
                          <a:effectLst/>
                          <a:latin typeface="Calibri" panose="020F0502020204030204" pitchFamily="34" charset="0"/>
                        </a:rPr>
                        <a:t>2pm-4pm, with</a:t>
                      </a:r>
                      <a:r>
                        <a:rPr lang="en-GB" sz="1800" b="0" i="0" baseline="0" dirty="0" smtClean="0">
                          <a:effectLst/>
                          <a:latin typeface="Calibri" panose="020F0502020204030204" pitchFamily="34" charset="0"/>
                        </a:rPr>
                        <a:t> break!</a:t>
                      </a:r>
                      <a:r>
                        <a:rPr lang="en-GB" sz="1800" b="0" i="0" dirty="0" smtClean="0">
                          <a:effectLst/>
                          <a:latin typeface="Calibri" panose="020F0502020204030204" pitchFamily="34" charset="0"/>
                        </a:rPr>
                        <a:t>), </a:t>
                      </a:r>
                    </a:p>
                    <a:p>
                      <a:pPr algn="ctr" rtl="0" fontAlgn="base"/>
                      <a:r>
                        <a:rPr lang="en-GB" sz="1800" b="0" i="0" dirty="0" smtClean="0">
                          <a:effectLst/>
                          <a:latin typeface="Calibri" panose="020F0502020204030204" pitchFamily="34" charset="0"/>
                        </a:rPr>
                        <a:t>Two-Three </a:t>
                      </a:r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hour online synchronous session (4pm-7pm). </a:t>
                      </a:r>
                      <a:endParaRPr lang="en-GB" sz="3200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604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A0E3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90B0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A0E3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098456"/>
                  </a:ext>
                </a:extLst>
              </a:tr>
              <a:tr h="345493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19</a:t>
                      </a:r>
                      <a:r>
                        <a:rPr lang="en-GB" sz="10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Oct </a:t>
                      </a:r>
                      <a:endParaRPr lang="en-GB" sz="2400" b="0" i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306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306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023A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306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0" i="0">
                          <a:effectLst/>
                          <a:latin typeface="Calibri" panose="020F0502020204030204" pitchFamily="34" charset="0"/>
                        </a:rPr>
                        <a:t>ARDA   </a:t>
                      </a:r>
                      <a:endParaRPr lang="en-GB" sz="3200" b="0" i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306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05E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604A7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05E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0" i="0" dirty="0">
                          <a:effectLst/>
                          <a:latin typeface="Calibri" panose="020F0502020204030204" pitchFamily="34" charset="0"/>
                        </a:rPr>
                        <a:t>Behaviour Change in Context </a:t>
                      </a:r>
                      <a:endParaRPr lang="en-GB" sz="3200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505E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C08B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A0E37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C08B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526882"/>
                  </a:ext>
                </a:extLst>
              </a:tr>
              <a:tr h="345493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 26th Oct </a:t>
                      </a:r>
                      <a:endParaRPr lang="en-GB" sz="2400" b="0" i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508C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08C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306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306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                                                                          Half term (no scheduled teaching </a:t>
                      </a:r>
                      <a:endParaRPr lang="en-GB" sz="2400" b="0" i="0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508C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081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05E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05E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928641"/>
                  </a:ext>
                </a:extLst>
              </a:tr>
              <a:tr h="345493">
                <a:tc>
                  <a:txBody>
                    <a:bodyPr/>
                    <a:lstStyle/>
                    <a:p>
                      <a:pPr algn="l" rtl="0" fontAlgn="base"/>
                      <a:endParaRPr lang="en-GB" sz="1400" b="0" i="1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508C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08C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3060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08C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GB" sz="1400" b="0" i="1" dirty="0" smtClean="0">
                          <a:effectLst/>
                        </a:rPr>
                        <a:t>* Subject to change</a:t>
                      </a:r>
                      <a:r>
                        <a:rPr lang="en-GB" sz="1400" b="0" i="1" baseline="0" dirty="0" smtClean="0">
                          <a:effectLst/>
                        </a:rPr>
                        <a:t> due to COVID</a:t>
                      </a:r>
                      <a:endParaRPr lang="en-GB" sz="1400" b="0" i="1" dirty="0">
                        <a:effectLst/>
                      </a:endParaRPr>
                    </a:p>
                  </a:txBody>
                  <a:tcPr>
                    <a:lnL w="4763" cap="flat" cmpd="sng" algn="ctr">
                      <a:solidFill>
                        <a:srgbClr val="508C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081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05E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0815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9596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124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058488" y="565030"/>
          <a:ext cx="9842268" cy="5621191"/>
        </p:xfrm>
        <a:graphic>
          <a:graphicData uri="http://schemas.openxmlformats.org/drawingml/2006/table">
            <a:tbl>
              <a:tblPr/>
              <a:tblGrid>
                <a:gridCol w="1115186">
                  <a:extLst>
                    <a:ext uri="{9D8B030D-6E8A-4147-A177-3AD203B41FA5}">
                      <a16:colId xmlns:a16="http://schemas.microsoft.com/office/drawing/2014/main" val="2840563670"/>
                    </a:ext>
                  </a:extLst>
                </a:gridCol>
                <a:gridCol w="3898027">
                  <a:extLst>
                    <a:ext uri="{9D8B030D-6E8A-4147-A177-3AD203B41FA5}">
                      <a16:colId xmlns:a16="http://schemas.microsoft.com/office/drawing/2014/main" val="1000085708"/>
                    </a:ext>
                  </a:extLst>
                </a:gridCol>
                <a:gridCol w="4829055">
                  <a:extLst>
                    <a:ext uri="{9D8B030D-6E8A-4147-A177-3AD203B41FA5}">
                      <a16:colId xmlns:a16="http://schemas.microsoft.com/office/drawing/2014/main" val="54908806"/>
                    </a:ext>
                  </a:extLst>
                </a:gridCol>
              </a:tblGrid>
              <a:tr h="510459">
                <a:tc>
                  <a:txBody>
                    <a:bodyPr/>
                    <a:lstStyle/>
                    <a:p>
                      <a:pPr algn="l" rtl="0" fontAlgn="base"/>
                      <a:endParaRPr lang="en-GB" sz="11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GB" sz="2800" b="1" i="0" dirty="0" smtClean="0">
                          <a:effectLst/>
                        </a:rPr>
                        <a:t>Full-time students</a:t>
                      </a:r>
                      <a:r>
                        <a:rPr lang="en-GB" sz="2800" b="1" i="0" baseline="0" dirty="0" smtClean="0">
                          <a:effectLst/>
                        </a:rPr>
                        <a:t> 2020-21</a:t>
                      </a:r>
                      <a:endParaRPr lang="en-GB" sz="28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rtl="0" fontAlgn="base"/>
                      <a:endParaRPr lang="en-GB" sz="28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8353707"/>
                  </a:ext>
                </a:extLst>
              </a:tr>
              <a:tr h="490438">
                <a:tc>
                  <a:txBody>
                    <a:bodyPr/>
                    <a:lstStyle/>
                    <a:p>
                      <a:pPr algn="l" rtl="0" fontAlgn="base"/>
                      <a:endParaRPr lang="en-GB" sz="11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2400" b="1" i="0" dirty="0" smtClean="0">
                          <a:effectLst/>
                        </a:rPr>
                        <a:t>Tuesdays </a:t>
                      </a:r>
                      <a:endParaRPr lang="en-GB" sz="24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2400" b="1" i="0" dirty="0" smtClean="0">
                          <a:effectLst/>
                        </a:rPr>
                        <a:t>Thursdays</a:t>
                      </a:r>
                      <a:endParaRPr lang="en-GB" sz="24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5763463"/>
                  </a:ext>
                </a:extLst>
              </a:tr>
              <a:tr h="634175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w/c 12</a:t>
                      </a:r>
                      <a:r>
                        <a:rPr lang="en-GB" sz="1100" b="0" i="0" baseline="30000" dirty="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 Oct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1" i="0" dirty="0">
                          <a:effectLst/>
                          <a:latin typeface="Calibri" panose="020F0502020204030204" pitchFamily="34" charset="0"/>
                        </a:rPr>
                        <a:t>ECAS7001: Applied Research Design &amp; Analysis (ARDA) </a:t>
                      </a:r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1" i="0" dirty="0">
                          <a:effectLst/>
                          <a:latin typeface="Calibri" panose="020F0502020204030204" pitchFamily="34" charset="0"/>
                        </a:rPr>
                        <a:t>ECAS7003: Behaviour Change in Context </a:t>
                      </a:r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0334874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19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Oct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ARDA  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Behaviour Change in Context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8531337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 26th Oct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                                                                          Half term (no scheduled teaching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8561574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2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nd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Nov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Practical Skills Assessment 1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Behaviour Change in Context 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624926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9th Nov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ARDA 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Behaviour Change in Context 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02901876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16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Nov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ARDA 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Behaviour Change in Context 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7012717"/>
                  </a:ext>
                </a:extLst>
              </a:tr>
              <a:tr h="434668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23rd Nov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ARDA 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Behaviour Change in Context </a:t>
                      </a:r>
                      <a:endParaRPr lang="en-GB" sz="2800" b="0" i="0" dirty="0">
                        <a:effectLst/>
                      </a:endParaRPr>
                    </a:p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30173063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30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Nov 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Practical Skills Assessment 2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82E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82E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PDP Weeks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082E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35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35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4166519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7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Dec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ARDA 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30A8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82E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30A8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PDP Weeks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30A8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0A7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35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0A7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9297878"/>
                  </a:ext>
                </a:extLst>
              </a:tr>
              <a:tr h="717004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Mon 14</a:t>
                      </a:r>
                      <a:r>
                        <a:rPr lang="en-GB" sz="1200" b="1" i="0" baseline="30000" dirty="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 Dec – Fri 1</a:t>
                      </a:r>
                      <a:r>
                        <a:rPr lang="en-GB" sz="1200" b="1" i="0" baseline="30000" dirty="0">
                          <a:effectLst/>
                          <a:latin typeface="Calibri" panose="020F0502020204030204" pitchFamily="34" charset="0"/>
                        </a:rPr>
                        <a:t>st</a:t>
                      </a:r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 Jan  </a:t>
                      </a:r>
                      <a:endParaRPr lang="en-GB" sz="32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GB" sz="1600" b="1" i="1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  <a:p>
                      <a:pPr algn="ctr" rtl="0" fontAlgn="base"/>
                      <a:r>
                        <a:rPr lang="en-GB" sz="1600" b="1" i="1" dirty="0">
                          <a:effectLst/>
                          <a:latin typeface="Calibri" panose="020F0502020204030204" pitchFamily="34" charset="0"/>
                        </a:rPr>
                        <a:t>Christmas Break (3 weeks)</a:t>
                      </a:r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32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0AA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30A8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0AA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49217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317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058488" y="565030"/>
          <a:ext cx="9842268" cy="6086006"/>
        </p:xfrm>
        <a:graphic>
          <a:graphicData uri="http://schemas.openxmlformats.org/drawingml/2006/table">
            <a:tbl>
              <a:tblPr/>
              <a:tblGrid>
                <a:gridCol w="1115186">
                  <a:extLst>
                    <a:ext uri="{9D8B030D-6E8A-4147-A177-3AD203B41FA5}">
                      <a16:colId xmlns:a16="http://schemas.microsoft.com/office/drawing/2014/main" val="2840563670"/>
                    </a:ext>
                  </a:extLst>
                </a:gridCol>
                <a:gridCol w="3898027">
                  <a:extLst>
                    <a:ext uri="{9D8B030D-6E8A-4147-A177-3AD203B41FA5}">
                      <a16:colId xmlns:a16="http://schemas.microsoft.com/office/drawing/2014/main" val="1000085708"/>
                    </a:ext>
                  </a:extLst>
                </a:gridCol>
                <a:gridCol w="4829055">
                  <a:extLst>
                    <a:ext uri="{9D8B030D-6E8A-4147-A177-3AD203B41FA5}">
                      <a16:colId xmlns:a16="http://schemas.microsoft.com/office/drawing/2014/main" val="54908806"/>
                    </a:ext>
                  </a:extLst>
                </a:gridCol>
              </a:tblGrid>
              <a:tr h="510459">
                <a:tc>
                  <a:txBody>
                    <a:bodyPr/>
                    <a:lstStyle/>
                    <a:p>
                      <a:pPr algn="l" rtl="0" fontAlgn="base"/>
                      <a:endParaRPr lang="en-GB" sz="11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GB" sz="2800" b="1" i="0" dirty="0" smtClean="0">
                          <a:effectLst/>
                        </a:rPr>
                        <a:t>Part-time</a:t>
                      </a:r>
                      <a:r>
                        <a:rPr lang="en-GB" sz="2800" b="1" i="0" baseline="0" dirty="0" smtClean="0">
                          <a:effectLst/>
                        </a:rPr>
                        <a:t> </a:t>
                      </a:r>
                      <a:r>
                        <a:rPr lang="en-GB" sz="2800" b="1" i="0" dirty="0" smtClean="0">
                          <a:effectLst/>
                        </a:rPr>
                        <a:t>students</a:t>
                      </a:r>
                      <a:r>
                        <a:rPr lang="en-GB" sz="2800" b="1" i="0" baseline="0" dirty="0" smtClean="0">
                          <a:effectLst/>
                        </a:rPr>
                        <a:t> 2020-21</a:t>
                      </a:r>
                      <a:endParaRPr lang="en-GB" sz="28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rtl="0" fontAlgn="base"/>
                      <a:endParaRPr lang="en-GB" sz="28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8353707"/>
                  </a:ext>
                </a:extLst>
              </a:tr>
              <a:tr h="490438">
                <a:tc>
                  <a:txBody>
                    <a:bodyPr/>
                    <a:lstStyle/>
                    <a:p>
                      <a:pPr algn="l" rtl="0" fontAlgn="base"/>
                      <a:endParaRPr lang="en-GB" sz="11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2400" b="1" i="0" dirty="0" smtClean="0">
                          <a:effectLst/>
                        </a:rPr>
                        <a:t>Tuesdays </a:t>
                      </a:r>
                      <a:endParaRPr lang="en-GB" sz="24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24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05763463"/>
                  </a:ext>
                </a:extLst>
              </a:tr>
              <a:tr h="634175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w/c 12</a:t>
                      </a:r>
                      <a:r>
                        <a:rPr lang="en-GB" sz="1100" b="0" i="0" baseline="30000" dirty="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 Oct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1" i="0" dirty="0">
                          <a:effectLst/>
                          <a:latin typeface="Calibri" panose="020F0502020204030204" pitchFamily="34" charset="0"/>
                        </a:rPr>
                        <a:t>ECAS7001: Applied Research Design &amp; Analysis (ARDA) </a:t>
                      </a:r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0334874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19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Oct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59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ARDA  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4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8531337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 26th Oct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85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8561574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2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nd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Nov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Practical Skills Assessment 1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624926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9th Nov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7062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ARDA 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02901876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16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Nov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ARDA 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7012717"/>
                  </a:ext>
                </a:extLst>
              </a:tr>
              <a:tr h="434668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23rd Nov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58F04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ARDA 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30173063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30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Nov 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Practical Skills Assessment 2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082E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082E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PDP Weeks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082E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8835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8835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4166519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w/c 7</a:t>
                      </a:r>
                      <a:r>
                        <a:rPr lang="en-GB" sz="1100" b="0" i="0" baseline="3000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400" b="0" i="0">
                          <a:effectLst/>
                          <a:latin typeface="Calibri" panose="020F0502020204030204" pitchFamily="34" charset="0"/>
                        </a:rPr>
                        <a:t> Dec </a:t>
                      </a:r>
                      <a:endParaRPr lang="en-GB" sz="2800" b="0" i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1D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ARDA 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30A8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082E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30A8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400" b="0" i="0" dirty="0">
                          <a:effectLst/>
                          <a:latin typeface="Calibri" panose="020F0502020204030204" pitchFamily="34" charset="0"/>
                        </a:rPr>
                        <a:t>PDP Weeks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30A8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0A7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8835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0A7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9297878"/>
                  </a:ext>
                </a:extLst>
              </a:tr>
              <a:tr h="717004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Mon 14</a:t>
                      </a:r>
                      <a:r>
                        <a:rPr lang="en-GB" sz="1200" b="1" i="0" baseline="30000" dirty="0">
                          <a:effectLst/>
                          <a:latin typeface="Calibri" panose="020F0502020204030204" pitchFamily="34" charset="0"/>
                        </a:rPr>
                        <a:t>th</a:t>
                      </a:r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 Dec – Fri 1</a:t>
                      </a:r>
                      <a:r>
                        <a:rPr lang="en-GB" sz="1200" b="1" i="0" baseline="30000" dirty="0">
                          <a:effectLst/>
                          <a:latin typeface="Calibri" panose="020F0502020204030204" pitchFamily="34" charset="0"/>
                        </a:rPr>
                        <a:t>st</a:t>
                      </a:r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 Jan  </a:t>
                      </a:r>
                      <a:endParaRPr lang="en-GB" sz="32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GB" sz="1600" b="1" i="1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  <a:p>
                      <a:pPr algn="ctr" rtl="0" fontAlgn="base"/>
                      <a:r>
                        <a:rPr lang="en-GB" sz="1600" b="1" i="1" dirty="0">
                          <a:effectLst/>
                          <a:latin typeface="Calibri" panose="020F0502020204030204" pitchFamily="34" charset="0"/>
                        </a:rPr>
                        <a:t>Christmas Break (3 weeks)</a:t>
                      </a:r>
                      <a:r>
                        <a:rPr lang="en-GB" sz="1600" b="1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3200" b="1" i="0" dirty="0">
                        <a:effectLst/>
                      </a:endParaRPr>
                    </a:p>
                  </a:txBody>
                  <a:tcPr marL="54619" marR="54619" marT="27310" marB="27310">
                    <a:lnL w="4763" cap="flat" cmpd="sng" algn="ctr">
                      <a:solidFill>
                        <a:srgbClr val="20A6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40AA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30A8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40AA3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5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49217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91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315" y="836146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Module ECAS7001:  Applied Research Design &amp; </a:t>
            </a: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  <a:t>Analysis</a:t>
            </a:r>
            <a:b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  <a:t>Module leader: Dr Kate Williams</a:t>
            </a: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1337" y="2403688"/>
            <a:ext cx="9173472" cy="823912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Tuesdays w/c 12</a:t>
            </a:r>
            <a:r>
              <a:rPr lang="en-GB" sz="2000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 October – w/c 18</a:t>
            </a:r>
            <a:r>
              <a:rPr lang="en-GB" sz="2000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</a:rPr>
              <a:t> January [11 weeks including assessment weeks] </a:t>
            </a:r>
            <a:endParaRPr lang="en-GB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50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988" y="16558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Module ECAS7001:  Applied Research Design &amp; Analysis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6973" y="1079193"/>
            <a:ext cx="6289540" cy="82391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Assessment Strategy: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1520" y="2264045"/>
            <a:ext cx="3473360" cy="4153302"/>
          </a:xfrm>
        </p:spPr>
        <p:txBody>
          <a:bodyPr>
            <a:noAutofit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  2 X practical skills assessments (data handling, screening and analysis) </a:t>
            </a:r>
          </a:p>
          <a:p>
            <a:pPr lvl="0">
              <a:buFont typeface="Wingdings" panose="05000000000000000000" pitchFamily="2" charset="2"/>
              <a:buChar char="q"/>
            </a:pP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q"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 1 X Quantitative report </a:t>
            </a:r>
          </a:p>
          <a:p>
            <a:pPr lvl="0">
              <a:buFont typeface="Wingdings" panose="05000000000000000000" pitchFamily="2" charset="2"/>
              <a:buChar char="q"/>
            </a:pP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q"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 1 X Qualitative report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5792788" y="1995008"/>
            <a:ext cx="4592950" cy="31188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REMINDER: </a:t>
            </a:r>
          </a:p>
          <a:p>
            <a:pPr algn="ctr"/>
            <a:r>
              <a:rPr lang="en-GB" dirty="0" smtClean="0"/>
              <a:t>Expectation </a:t>
            </a:r>
            <a:r>
              <a:rPr lang="en-GB" dirty="0"/>
              <a:t>of undergraduate level knowledge of research methods and statistics in Psychology, including use of SPSS</a:t>
            </a:r>
          </a:p>
        </p:txBody>
      </p:sp>
    </p:spTree>
    <p:extLst>
      <p:ext uri="{BB962C8B-B14F-4D97-AF65-F5344CB8AC3E}">
        <p14:creationId xmlns:p14="http://schemas.microsoft.com/office/powerpoint/2010/main" val="154968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2221" y="89126"/>
            <a:ext cx="10515600" cy="259865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Module ECAS7003: Behaviour Change in </a:t>
            </a: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</a:rPr>
              <a:t>Context</a:t>
            </a:r>
            <a:br>
              <a:rPr lang="en-GB" sz="40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40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</a:rPr>
              <a:t>Module leader: Dr Ceri Phelps  </a:t>
            </a:r>
            <a:endParaRPr lang="en-GB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 Placeholder 2"/>
          <p:cNvSpPr>
            <a:spLocks noGrp="1"/>
          </p:cNvSpPr>
          <p:nvPr>
            <p:ph type="body" idx="1"/>
          </p:nvPr>
        </p:nvSpPr>
        <p:spPr>
          <a:xfrm>
            <a:off x="1583285" y="3158308"/>
            <a:ext cx="9173472" cy="724544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Thursdays w/c 12</a:t>
            </a:r>
            <a:r>
              <a:rPr lang="en-GB" sz="2800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 October – w/c 23</a:t>
            </a:r>
            <a:r>
              <a:rPr lang="en-GB" sz="2800" baseline="30000" dirty="0" smtClean="0">
                <a:solidFill>
                  <a:schemeClr val="accent1">
                    <a:lumMod val="50000"/>
                  </a:schemeClr>
                </a:solidFill>
              </a:rPr>
              <a:t>rd</a:t>
            </a:r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 November [six weeks]</a:t>
            </a: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41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84" y="747477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Module ECAS7002: 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Professional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Research </a:t>
            </a: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  <a:t>Skills</a:t>
            </a:r>
            <a:b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  <a:t>Module leader: Dr Paul Hutchings</a:t>
            </a: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 Placeholder 2"/>
          <p:cNvSpPr>
            <a:spLocks noGrp="1"/>
          </p:cNvSpPr>
          <p:nvPr>
            <p:ph type="body" idx="1"/>
          </p:nvPr>
        </p:nvSpPr>
        <p:spPr>
          <a:xfrm>
            <a:off x="1798522" y="2983491"/>
            <a:ext cx="8293129" cy="513397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Tuesdays w/c 8</a:t>
            </a:r>
            <a:r>
              <a:rPr lang="en-GB" sz="2800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 Feb – w/c 15</a:t>
            </a:r>
            <a:r>
              <a:rPr lang="en-GB" sz="2800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 March  [6 weeks]</a:t>
            </a: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34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741" y="114648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Module ECAS7004:  Ethical and Professional Challenges in </a:t>
            </a: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  <a:t>Psychology</a:t>
            </a:r>
            <a:b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</a:rPr>
              <a:t>Module leader: Dr Ceri Phelps </a:t>
            </a: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 Placeholder 2"/>
          <p:cNvSpPr>
            <a:spLocks noGrp="1"/>
          </p:cNvSpPr>
          <p:nvPr>
            <p:ph type="body" idx="1"/>
          </p:nvPr>
        </p:nvSpPr>
        <p:spPr>
          <a:xfrm>
            <a:off x="2578930" y="3168459"/>
            <a:ext cx="9173472" cy="823912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Thursdays w/c 11</a:t>
            </a:r>
            <a:r>
              <a:rPr lang="en-GB" sz="2800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 Jan – w/c 22nd Feb  [6 weeks] </a:t>
            </a: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29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690343" y="538718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Progression and Award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04277" y="1117966"/>
            <a:ext cx="9829885" cy="5256584"/>
          </a:xfrm>
        </p:spPr>
        <p:txBody>
          <a:bodyPr>
            <a:normAutofit/>
          </a:bodyPr>
          <a:lstStyle/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MSc Award with pass/merit/distinction 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1800" b="1" u="sng" dirty="0">
                <a:solidFill>
                  <a:schemeClr val="accent1">
                    <a:lumMod val="50000"/>
                  </a:schemeClr>
                </a:solidFill>
              </a:rPr>
              <a:t>50% pass  </a:t>
            </a:r>
          </a:p>
          <a:p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60-69% = merit</a:t>
            </a:r>
          </a:p>
          <a:p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70+ = distinction </a:t>
            </a:r>
          </a:p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Part 1 and Part 2 calculated separately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(cannot progress to Part 2 until Part 1 is complete)</a:t>
            </a:r>
          </a:p>
          <a:p>
            <a:pPr marL="0" indent="0">
              <a:buNone/>
            </a:pP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Exit Awards: 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accent1">
                    <a:lumMod val="50000"/>
                  </a:schemeClr>
                </a:solidFill>
              </a:rPr>
              <a:t>Postgraduate Diploma in Applied Psychology 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sz="1800" i="1" dirty="0">
                <a:solidFill>
                  <a:schemeClr val="accent1">
                    <a:lumMod val="50000"/>
                  </a:schemeClr>
                </a:solidFill>
              </a:rPr>
              <a:t>must successfully complete 120 credits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accent1">
                    <a:lumMod val="50000"/>
                  </a:schemeClr>
                </a:solidFill>
              </a:rPr>
              <a:t>Postgraduate Certificate in Applied Psychology 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sz="1800" i="1" dirty="0">
                <a:solidFill>
                  <a:schemeClr val="accent1">
                    <a:lumMod val="50000"/>
                  </a:schemeClr>
                </a:solidFill>
              </a:rPr>
              <a:t>must successfully complete </a:t>
            </a:r>
            <a:r>
              <a:rPr lang="en-US" sz="1800" i="1" dirty="0" smtClean="0">
                <a:solidFill>
                  <a:schemeClr val="accent1">
                    <a:lumMod val="50000"/>
                  </a:schemeClr>
                </a:solidFill>
              </a:rPr>
              <a:t>60 </a:t>
            </a:r>
            <a:r>
              <a:rPr lang="en-US" sz="1800" i="1" dirty="0">
                <a:solidFill>
                  <a:schemeClr val="accent1">
                    <a:lumMod val="50000"/>
                  </a:schemeClr>
                </a:solidFill>
              </a:rPr>
              <a:t>credits</a:t>
            </a:r>
          </a:p>
          <a:p>
            <a:pPr marL="0" indent="0">
              <a:buNone/>
            </a:pPr>
            <a:endParaRPr lang="en-US" sz="1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4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Part 2: ECAS7005  Applied Psychology Research Dissertation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60 credit independent research project </a:t>
            </a:r>
          </a:p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Systematic Review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Research Paper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Reflective Chapter</a:t>
            </a:r>
          </a:p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Assessed through: </a:t>
            </a:r>
          </a:p>
          <a:p>
            <a:pPr lvl="1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30 minute conference presentation </a:t>
            </a:r>
          </a:p>
          <a:p>
            <a:pPr lvl="1"/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lvl="1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12,000 word Written Dissertation 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sz="half" idx="2"/>
          </p:nvPr>
        </p:nvSpPr>
        <p:spPr>
          <a:xfrm>
            <a:off x="5417483" y="1732298"/>
            <a:ext cx="5841546" cy="4351338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You will need to: </a:t>
            </a:r>
          </a:p>
          <a:p>
            <a:pPr lvl="0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work on own initiative in the production of the dissertation on a specific research area under appropriate supervision.</a:t>
            </a:r>
          </a:p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lvl="0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take full ownership of dissertation project under appropriate supervision, and to manage time appropriately to ensure completion within the timescales.  </a:t>
            </a:r>
          </a:p>
          <a:p>
            <a:pPr marL="0" indent="0">
              <a:buNone/>
            </a:pP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Supervision and Guidance: </a:t>
            </a:r>
          </a:p>
          <a:p>
            <a:pPr lvl="0" fontAlgn="base" hangingPunct="0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Workshops, small group tutorials and online learning</a:t>
            </a:r>
          </a:p>
          <a:p>
            <a:pPr lvl="0" fontAlgn="base" hangingPunct="0"/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Each student will be allocated a supervisor with whom a contract of supervision will be drawn up (no more than 10 hours individual supervision).</a:t>
            </a:r>
          </a:p>
          <a:p>
            <a:pPr marL="0" indent="0">
              <a:buNone/>
            </a:pP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58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68864" y="404664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200" dirty="0">
                <a:solidFill>
                  <a:schemeClr val="tx1"/>
                </a:solidFill>
              </a:rPr>
              <a:t>MSc Applied Social and Health Psychology</a:t>
            </a:r>
            <a:endParaRPr lang="en-GB" sz="3200" dirty="0"/>
          </a:p>
        </p:txBody>
      </p:sp>
      <p:pic>
        <p:nvPicPr>
          <p:cNvPr id="1026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692" y="1256593"/>
            <a:ext cx="4975626" cy="5296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/>
          <p:cNvSpPr/>
          <p:nvPr/>
        </p:nvSpPr>
        <p:spPr>
          <a:xfrm>
            <a:off x="6499448" y="1556792"/>
            <a:ext cx="3813154" cy="3672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The PDP Mentor Review Process</a:t>
            </a:r>
          </a:p>
        </p:txBody>
      </p:sp>
    </p:spTree>
    <p:extLst>
      <p:ext uri="{BB962C8B-B14F-4D97-AF65-F5344CB8AC3E}">
        <p14:creationId xmlns:p14="http://schemas.microsoft.com/office/powerpoint/2010/main" val="108953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68864" y="404664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Your first task……….</a:t>
            </a:r>
          </a:p>
        </p:txBody>
      </p:sp>
      <p:pic>
        <p:nvPicPr>
          <p:cNvPr id="1026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64" y="1072726"/>
            <a:ext cx="6096000" cy="539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7494905" y="4869160"/>
            <a:ext cx="2448272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Why? </a:t>
            </a:r>
          </a:p>
        </p:txBody>
      </p:sp>
      <p:sp>
        <p:nvSpPr>
          <p:cNvPr id="4" name="Oval Callout 3"/>
          <p:cNvSpPr/>
          <p:nvPr/>
        </p:nvSpPr>
        <p:spPr>
          <a:xfrm>
            <a:off x="5447928" y="1340768"/>
            <a:ext cx="4896544" cy="1596344"/>
          </a:xfrm>
          <a:prstGeom prst="wedgeEllipseCallout">
            <a:avLst>
              <a:gd name="adj1" fmla="val -49921"/>
              <a:gd name="adj2" fmla="val 51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Where will it get </a:t>
            </a:r>
            <a:r>
              <a:rPr lang="en-GB" sz="3600" b="1" u="sng" dirty="0"/>
              <a:t>me?  </a:t>
            </a:r>
          </a:p>
        </p:txBody>
      </p:sp>
    </p:spTree>
    <p:extLst>
      <p:ext uri="{BB962C8B-B14F-4D97-AF65-F5344CB8AC3E}">
        <p14:creationId xmlns:p14="http://schemas.microsoft.com/office/powerpoint/2010/main" val="3462366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68864" y="404664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Your second task……….</a:t>
            </a:r>
          </a:p>
        </p:txBody>
      </p:sp>
      <p:pic>
        <p:nvPicPr>
          <p:cNvPr id="1026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64" y="1057237"/>
            <a:ext cx="6096000" cy="539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5447928" y="1340768"/>
            <a:ext cx="4896544" cy="1596344"/>
          </a:xfrm>
          <a:prstGeom prst="wedgeEllipseCallout">
            <a:avLst>
              <a:gd name="adj1" fmla="val -49921"/>
              <a:gd name="adj2" fmla="val 51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challenges will </a:t>
            </a:r>
            <a:r>
              <a:rPr lang="en-GB" sz="3600" b="1" u="sng" dirty="0"/>
              <a:t>I</a:t>
            </a:r>
            <a:r>
              <a:rPr lang="en-GB" sz="3600" dirty="0"/>
              <a:t> face?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5600328" y="4149080"/>
            <a:ext cx="4896544" cy="2160240"/>
          </a:xfrm>
          <a:prstGeom prst="wedgeEllipseCallout">
            <a:avLst>
              <a:gd name="adj1" fmla="val -53599"/>
              <a:gd name="adj2" fmla="val -993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strategies will </a:t>
            </a:r>
            <a:r>
              <a:rPr lang="en-GB" sz="3600" b="1" u="sng" dirty="0"/>
              <a:t>I</a:t>
            </a:r>
            <a:r>
              <a:rPr lang="en-GB" sz="3600" dirty="0"/>
              <a:t> put in place to manage these?</a:t>
            </a:r>
          </a:p>
        </p:txBody>
      </p:sp>
    </p:spTree>
    <p:extLst>
      <p:ext uri="{BB962C8B-B14F-4D97-AF65-F5344CB8AC3E}">
        <p14:creationId xmlns:p14="http://schemas.microsoft.com/office/powerpoint/2010/main" val="209232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60325"/>
            <a:ext cx="10515600" cy="1325563"/>
          </a:xfrm>
        </p:spPr>
        <p:txBody>
          <a:bodyPr/>
          <a:lstStyle/>
          <a:p>
            <a:r>
              <a:rPr lang="en-GB" dirty="0" smtClean="0"/>
              <a:t>Your task before next Tuesday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7240" y="1476490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ENSURE YOU ARE FULLY ENROLLED ON MY TSD</a:t>
            </a:r>
          </a:p>
          <a:p>
            <a:endParaRPr lang="en-GB" dirty="0" smtClean="0"/>
          </a:p>
          <a:p>
            <a:r>
              <a:rPr lang="en-GB" dirty="0" smtClean="0"/>
              <a:t>FAMILIARSE YOURSELVES WITH THE MSC TEAMS PAGE (&amp; TEAMS GENERALLY)</a:t>
            </a:r>
          </a:p>
          <a:p>
            <a:endParaRPr lang="en-GB" dirty="0" smtClean="0"/>
          </a:p>
          <a:p>
            <a:r>
              <a:rPr lang="en-GB" dirty="0" smtClean="0"/>
              <a:t>CHECK YOU HAVE ACCESS TO MOODLE:</a:t>
            </a:r>
          </a:p>
          <a:p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MSc Applied Psychology Homepage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ECAS7001 (Part-time and Full-time)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ECAS7003 (Full-time only)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92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099257" y="1590502"/>
            <a:ext cx="7529848" cy="281836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Any questions?  Get in touch….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Dr Ceri Phelps  </a:t>
            </a:r>
            <a:r>
              <a:rPr lang="en-GB" sz="2400" b="1" i="1" dirty="0"/>
              <a:t>ceri.phelps@uwtsd.ac.uk</a:t>
            </a:r>
          </a:p>
          <a:p>
            <a:pPr algn="ctr"/>
            <a:r>
              <a:rPr lang="en-GB" sz="2400" b="1" dirty="0"/>
              <a:t>Dr Paul Hutchings </a:t>
            </a:r>
            <a:r>
              <a:rPr lang="en-GB" sz="2400" b="1" i="1" dirty="0"/>
              <a:t>paul.hutchings@uwtsc.ac.uk</a:t>
            </a:r>
          </a:p>
          <a:p>
            <a:pPr algn="ctr"/>
            <a:endParaRPr lang="en-GB" sz="2400" i="1" dirty="0"/>
          </a:p>
        </p:txBody>
      </p:sp>
      <p:sp>
        <p:nvSpPr>
          <p:cNvPr id="6" name="Rectangle 5"/>
          <p:cNvSpPr/>
          <p:nvPr/>
        </p:nvSpPr>
        <p:spPr>
          <a:xfrm>
            <a:off x="3302128" y="582254"/>
            <a:ext cx="4902557" cy="6396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Academic Discipline of </a:t>
            </a:r>
          </a:p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Psychology and Counselling </a:t>
            </a:r>
          </a:p>
        </p:txBody>
      </p:sp>
    </p:spTree>
    <p:extLst>
      <p:ext uri="{BB962C8B-B14F-4D97-AF65-F5344CB8AC3E}">
        <p14:creationId xmlns:p14="http://schemas.microsoft.com/office/powerpoint/2010/main" val="210803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1550</Words>
  <Application>Microsoft Office PowerPoint</Application>
  <PresentationFormat>Widescreen</PresentationFormat>
  <Paragraphs>261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Calibri Light</vt:lpstr>
      <vt:lpstr>Proxima Nova Regular</vt:lpstr>
      <vt:lpstr>Wingdings</vt:lpstr>
      <vt:lpstr>Office Theme</vt:lpstr>
      <vt:lpstr>PowerPoint Presentation</vt:lpstr>
      <vt:lpstr>PowerPoint Presentation</vt:lpstr>
      <vt:lpstr>MSc Applied Psychology </vt:lpstr>
      <vt:lpstr>Programme Aims  1</vt:lpstr>
      <vt:lpstr>Programme Aims 2  </vt:lpstr>
      <vt:lpstr>Programme Structure </vt:lpstr>
      <vt:lpstr>PowerPoint Presentation</vt:lpstr>
      <vt:lpstr>MSc Applied Psychology:  Online Delivery 2020-21  </vt:lpstr>
      <vt:lpstr>PowerPoint Presentation</vt:lpstr>
      <vt:lpstr>PowerPoint Presentation</vt:lpstr>
      <vt:lpstr>PowerPoint Presentation</vt:lpstr>
      <vt:lpstr>PowerPoint Presentation</vt:lpstr>
      <vt:lpstr>Module ECAS7001:  Applied Research Design &amp; Analysis  Module leader: Dr Kate Williams</vt:lpstr>
      <vt:lpstr>Module ECAS7001:  Applied Research Design &amp; Analysis</vt:lpstr>
      <vt:lpstr>Module ECAS7003: Behaviour Change in Context  Module leader: Dr Ceri Phelps  </vt:lpstr>
      <vt:lpstr>Module ECAS7002: Professional Research Skills   Module leader: Dr Paul Hutchings</vt:lpstr>
      <vt:lpstr>Module ECAS7004:  Ethical and Professional Challenges in Psychology   Module leader: Dr Ceri Phelps </vt:lpstr>
      <vt:lpstr>PowerPoint Presentation</vt:lpstr>
      <vt:lpstr>Part 2: ECAS7005  Applied Psychology Research Dissertation </vt:lpstr>
      <vt:lpstr>PowerPoint Presentation</vt:lpstr>
      <vt:lpstr>PowerPoint Presentation</vt:lpstr>
      <vt:lpstr>PowerPoint Presentation</vt:lpstr>
      <vt:lpstr>Your task before next Tuesday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Ceri Phelps</dc:creator>
  <cp:lastModifiedBy>Ceri Phelps</cp:lastModifiedBy>
  <cp:revision>38</cp:revision>
  <dcterms:created xsi:type="dcterms:W3CDTF">2020-05-03T06:03:09Z</dcterms:created>
  <dcterms:modified xsi:type="dcterms:W3CDTF">2020-09-24T12:51:12Z</dcterms:modified>
</cp:coreProperties>
</file>