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0"/>
  </p:notesMasterIdLst>
  <p:sldIdLst>
    <p:sldId id="256" r:id="rId2"/>
    <p:sldId id="257" r:id="rId3"/>
    <p:sldId id="259" r:id="rId4"/>
    <p:sldId id="260" r:id="rId5"/>
    <p:sldId id="262" r:id="rId6"/>
    <p:sldId id="263" r:id="rId7"/>
    <p:sldId id="275" r:id="rId8"/>
    <p:sldId id="261" r:id="rId9"/>
    <p:sldId id="264" r:id="rId10"/>
    <p:sldId id="265" r:id="rId11"/>
    <p:sldId id="266" r:id="rId12"/>
    <p:sldId id="267" r:id="rId13"/>
    <p:sldId id="269" r:id="rId14"/>
    <p:sldId id="270" r:id="rId15"/>
    <p:sldId id="274" r:id="rId16"/>
    <p:sldId id="271" r:id="rId17"/>
    <p:sldId id="273" r:id="rId18"/>
    <p:sldId id="268" r:id="rId19"/>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 d="1"/>
        <a:sy n="1" d="1"/>
      </p:scale>
      <p:origin x="0" y="0"/>
    </p:cViewPr>
  </p:notesTextViewPr>
  <p:notesViewPr>
    <p:cSldViewPr>
      <p:cViewPr varScale="1">
        <p:scale>
          <a:sx n="88" d="100"/>
          <a:sy n="88" d="100"/>
        </p:scale>
        <p:origin x="-3822" y="-12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60B8466E-EA36-44A5-AA95-D744628F5FCE}" type="datetimeFigureOut">
              <a:rPr lang="en-GB" smtClean="0"/>
              <a:t>14/11/2017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926719C3-0AF1-4DF0-8805-E99EE609BC7C}" type="slidenum">
              <a:rPr lang="en-GB" smtClean="0"/>
              <a:t>‹#›</a:t>
            </a:fld>
            <a:endParaRPr lang="en-GB"/>
          </a:p>
        </p:txBody>
      </p:sp>
    </p:spTree>
    <p:extLst>
      <p:ext uri="{BB962C8B-B14F-4D97-AF65-F5344CB8AC3E}">
        <p14:creationId xmlns:p14="http://schemas.microsoft.com/office/powerpoint/2010/main" val="4214456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26719C3-0AF1-4DF0-8805-E99EE609BC7C}" type="slidenum">
              <a:rPr lang="en-GB" smtClean="0"/>
              <a:t>1</a:t>
            </a:fld>
            <a:endParaRPr lang="en-GB"/>
          </a:p>
        </p:txBody>
      </p:sp>
    </p:spTree>
    <p:extLst>
      <p:ext uri="{BB962C8B-B14F-4D97-AF65-F5344CB8AC3E}">
        <p14:creationId xmlns:p14="http://schemas.microsoft.com/office/powerpoint/2010/main" val="4138403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26719C3-0AF1-4DF0-8805-E99EE609BC7C}" type="slidenum">
              <a:rPr lang="en-GB" smtClean="0"/>
              <a:t>2</a:t>
            </a:fld>
            <a:endParaRPr lang="en-GB"/>
          </a:p>
        </p:txBody>
      </p:sp>
    </p:spTree>
    <p:extLst>
      <p:ext uri="{BB962C8B-B14F-4D97-AF65-F5344CB8AC3E}">
        <p14:creationId xmlns:p14="http://schemas.microsoft.com/office/powerpoint/2010/main" val="2941208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26719C3-0AF1-4DF0-8805-E99EE609BC7C}" type="slidenum">
              <a:rPr lang="en-GB" smtClean="0"/>
              <a:t>3</a:t>
            </a:fld>
            <a:endParaRPr lang="en-GB"/>
          </a:p>
        </p:txBody>
      </p:sp>
    </p:spTree>
    <p:extLst>
      <p:ext uri="{BB962C8B-B14F-4D97-AF65-F5344CB8AC3E}">
        <p14:creationId xmlns:p14="http://schemas.microsoft.com/office/powerpoint/2010/main" val="560841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holistic child and skills</a:t>
            </a:r>
          </a:p>
          <a:p>
            <a:endParaRPr lang="en-GB" dirty="0"/>
          </a:p>
          <a:p>
            <a:r>
              <a:rPr lang="en-GB" dirty="0" smtClean="0"/>
              <a:t>Builds on previous knowledge</a:t>
            </a:r>
          </a:p>
          <a:p>
            <a:endParaRPr lang="en-GB" dirty="0"/>
          </a:p>
          <a:p>
            <a:r>
              <a:rPr lang="en-GB" dirty="0" smtClean="0"/>
              <a:t>Play</a:t>
            </a:r>
          </a:p>
          <a:p>
            <a:endParaRPr lang="en-GB" dirty="0"/>
          </a:p>
          <a:p>
            <a:endParaRPr lang="en-GB" dirty="0" smtClean="0"/>
          </a:p>
          <a:p>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4</a:t>
            </a:fld>
            <a:endParaRPr lang="en-GB"/>
          </a:p>
        </p:txBody>
      </p:sp>
    </p:spTree>
    <p:extLst>
      <p:ext uri="{BB962C8B-B14F-4D97-AF65-F5344CB8AC3E}">
        <p14:creationId xmlns:p14="http://schemas.microsoft.com/office/powerpoint/2010/main" val="28666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National Literacy and Numeracy Framework (LNF) is designed to help teachers embed literacy and numeracy into all subjects for learners aged 5 to </a:t>
            </a:r>
            <a:r>
              <a:rPr lang="en-GB" dirty="0" smtClean="0"/>
              <a:t>14.  need to be accomplished in the above.</a:t>
            </a:r>
          </a:p>
          <a:p>
            <a:endParaRPr lang="en-GB" dirty="0"/>
          </a:p>
          <a:p>
            <a:r>
              <a:rPr lang="en-GB" dirty="0" smtClean="0"/>
              <a:t>Non statutory skills :  Not subject specific and should be developed across the curriculum: developing thinking, ICT, communication, </a:t>
            </a:r>
            <a:r>
              <a:rPr lang="en-GB" dirty="0" err="1" smtClean="0"/>
              <a:t>nmuber</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5</a:t>
            </a:fld>
            <a:endParaRPr lang="en-GB"/>
          </a:p>
        </p:txBody>
      </p:sp>
    </p:spTree>
    <p:extLst>
      <p:ext uri="{BB962C8B-B14F-4D97-AF65-F5344CB8AC3E}">
        <p14:creationId xmlns:p14="http://schemas.microsoft.com/office/powerpoint/2010/main" val="2405355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Seven Areas of Learning (six for Welsh-medium settings/schools) have been identified to describe an appropriate curriculum for three to seven year olds that supports the development of children and their skills. They must complement each other and work together to provide a cross-curricular approach to form a practical relevant curriculum. They should not be approached in isolation. Emphasis is placed on developing children’s skills across the Areas of Learning, to provide a suitable and integrated approach for young children’s learning. 	</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Personal and Social Development, Well-being and Cultural Diversity is at the heart of the Foundation Phase and should be developed across the curriculum.	</a:t>
            </a:r>
          </a:p>
          <a:p>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6</a:t>
            </a:fld>
            <a:endParaRPr lang="en-GB"/>
          </a:p>
        </p:txBody>
      </p:sp>
    </p:spTree>
    <p:extLst>
      <p:ext uri="{BB962C8B-B14F-4D97-AF65-F5344CB8AC3E}">
        <p14:creationId xmlns:p14="http://schemas.microsoft.com/office/powerpoint/2010/main" val="307253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26719C3-0AF1-4DF0-8805-E99EE609BC7C}" type="slidenum">
              <a:rPr lang="en-GB" smtClean="0"/>
              <a:t>7</a:t>
            </a:fld>
            <a:endParaRPr lang="en-GB"/>
          </a:p>
        </p:txBody>
      </p:sp>
    </p:spTree>
    <p:extLst>
      <p:ext uri="{BB962C8B-B14F-4D97-AF65-F5344CB8AC3E}">
        <p14:creationId xmlns:p14="http://schemas.microsoft.com/office/powerpoint/2010/main" val="1422172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Influences and attitudes – Pre FP, teacher training</a:t>
            </a:r>
          </a:p>
          <a:p>
            <a:endParaRPr lang="en-GB" dirty="0"/>
          </a:p>
          <a:p>
            <a:r>
              <a:rPr lang="en-GB" dirty="0" smtClean="0"/>
              <a:t>Depends on the commitment of school and LEA</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8</a:t>
            </a:fld>
            <a:endParaRPr lang="en-GB"/>
          </a:p>
        </p:txBody>
      </p:sp>
    </p:spTree>
    <p:extLst>
      <p:ext uri="{BB962C8B-B14F-4D97-AF65-F5344CB8AC3E}">
        <p14:creationId xmlns:p14="http://schemas.microsoft.com/office/powerpoint/2010/main" val="459284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Have to follow framework – enough time to fit everything in and still play?</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9</a:t>
            </a:fld>
            <a:endParaRPr lang="en-GB"/>
          </a:p>
        </p:txBody>
      </p:sp>
    </p:spTree>
    <p:extLst>
      <p:ext uri="{BB962C8B-B14F-4D97-AF65-F5344CB8AC3E}">
        <p14:creationId xmlns:p14="http://schemas.microsoft.com/office/powerpoint/2010/main" val="15169971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England 0-5</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Four guiding principles should shape practice in early years settings. </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every child is a </a:t>
            </a:r>
            <a:r>
              <a:rPr lang="en-GB" b="1" dirty="0" smtClean="0"/>
              <a:t>unique child</a:t>
            </a:r>
            <a:r>
              <a:rPr lang="en-GB" dirty="0" smtClean="0"/>
              <a:t>, who is constantly learning and can be resilient, capable, confident and self-assured;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children learn to be strong and independent through </a:t>
            </a:r>
            <a:r>
              <a:rPr lang="en-GB" b="1" dirty="0" smtClean="0"/>
              <a:t>positive relationships</a:t>
            </a:r>
            <a:r>
              <a:rPr lang="en-GB"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children learn and develop well in </a:t>
            </a:r>
            <a:r>
              <a:rPr lang="en-GB" b="1" dirty="0" smtClean="0"/>
              <a:t>enabling environments</a:t>
            </a:r>
            <a:r>
              <a:rPr lang="en-GB" dirty="0" smtClean="0"/>
              <a:t>, in which their experiences respond to their individual needs and there is a strong partnership between practitioners and parents and/or carers; and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t>children develop and learn in different ways and at different rates</a:t>
            </a:r>
            <a:r>
              <a:rPr lang="en-GB" dirty="0" smtClean="0"/>
              <a:t>. The framework covers the education and care of all children in early years provision, including children with special educational needs and disabilities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10</a:t>
            </a:fld>
            <a:endParaRPr lang="en-GB"/>
          </a:p>
        </p:txBody>
      </p:sp>
    </p:spTree>
    <p:extLst>
      <p:ext uri="{BB962C8B-B14F-4D97-AF65-F5344CB8AC3E}">
        <p14:creationId xmlns:p14="http://schemas.microsoft.com/office/powerpoint/2010/main" val="27817991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11</a:t>
            </a:fld>
            <a:endParaRPr lang="en-GB"/>
          </a:p>
        </p:txBody>
      </p:sp>
    </p:spTree>
    <p:extLst>
      <p:ext uri="{BB962C8B-B14F-4D97-AF65-F5344CB8AC3E}">
        <p14:creationId xmlns:p14="http://schemas.microsoft.com/office/powerpoint/2010/main" val="1733016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The idea is to bring together playgroups, nurseries, childminding arrangements and reception classes under a common umbrella of care and education that will properly nurture young children</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12</a:t>
            </a:fld>
            <a:endParaRPr lang="en-GB"/>
          </a:p>
        </p:txBody>
      </p:sp>
    </p:spTree>
    <p:extLst>
      <p:ext uri="{BB962C8B-B14F-4D97-AF65-F5344CB8AC3E}">
        <p14:creationId xmlns:p14="http://schemas.microsoft.com/office/powerpoint/2010/main" val="2940679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Differences</a:t>
            </a:r>
            <a:r>
              <a:rPr lang="en-GB" baseline="0" dirty="0" smtClean="0"/>
              <a:t> between England and Wales –why?</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13</a:t>
            </a:fld>
            <a:endParaRPr lang="en-GB"/>
          </a:p>
        </p:txBody>
      </p:sp>
    </p:spTree>
    <p:extLst>
      <p:ext uri="{BB962C8B-B14F-4D97-AF65-F5344CB8AC3E}">
        <p14:creationId xmlns:p14="http://schemas.microsoft.com/office/powerpoint/2010/main" val="1014415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maths, children will be expected to learn more at an earlier age - for example to know their 12 times table by the age of nine</a:t>
            </a:r>
          </a:p>
          <a:p>
            <a:endParaRPr lang="en-GB" dirty="0" smtClean="0"/>
          </a:p>
          <a:p>
            <a:r>
              <a:rPr lang="en-GB" sz="1200" kern="1200" dirty="0" smtClean="0">
                <a:solidFill>
                  <a:schemeClr val="tx1"/>
                </a:solidFill>
                <a:effectLst/>
                <a:latin typeface="+mn-lt"/>
                <a:ea typeface="+mn-ea"/>
                <a:cs typeface="+mn-cs"/>
              </a:rPr>
              <a:t>Statutory teacher assessments are administered at the end of Key Stage 2 and Key Stage 3, as in England, but </a:t>
            </a:r>
            <a:r>
              <a:rPr lang="en-GB" sz="1200" b="1" kern="1200" dirty="0" smtClean="0">
                <a:solidFill>
                  <a:schemeClr val="tx1"/>
                </a:solidFill>
                <a:effectLst/>
                <a:latin typeface="+mn-lt"/>
                <a:ea typeface="+mn-ea"/>
                <a:cs typeface="+mn-cs"/>
              </a:rPr>
              <a:t>students do not take Key Stage 2 National Curriculum Tests (Standard Attainment Tests, or SATs)</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14</a:t>
            </a:fld>
            <a:endParaRPr lang="en-GB"/>
          </a:p>
        </p:txBody>
      </p:sp>
    </p:spTree>
    <p:extLst>
      <p:ext uri="{BB962C8B-B14F-4D97-AF65-F5344CB8AC3E}">
        <p14:creationId xmlns:p14="http://schemas.microsoft.com/office/powerpoint/2010/main" val="2990696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Testing - thoughts</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15</a:t>
            </a:fld>
            <a:endParaRPr lang="en-GB"/>
          </a:p>
        </p:txBody>
      </p:sp>
    </p:spTree>
    <p:extLst>
      <p:ext uri="{BB962C8B-B14F-4D97-AF65-F5344CB8AC3E}">
        <p14:creationId xmlns:p14="http://schemas.microsoft.com/office/powerpoint/2010/main" val="2622160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26719C3-0AF1-4DF0-8805-E99EE609BC7C}" type="slidenum">
              <a:rPr lang="en-GB" smtClean="0"/>
              <a:t>16</a:t>
            </a:fld>
            <a:endParaRPr lang="en-GB"/>
          </a:p>
        </p:txBody>
      </p:sp>
    </p:spTree>
    <p:extLst>
      <p:ext uri="{BB962C8B-B14F-4D97-AF65-F5344CB8AC3E}">
        <p14:creationId xmlns:p14="http://schemas.microsoft.com/office/powerpoint/2010/main" val="3565596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assessment was an integral part of a child’s development, but should be “proportionate” to progression in learning experiences</a:t>
            </a:r>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17</a:t>
            </a:fld>
            <a:endParaRPr lang="en-GB"/>
          </a:p>
        </p:txBody>
      </p:sp>
    </p:spTree>
    <p:extLst>
      <p:ext uri="{BB962C8B-B14F-4D97-AF65-F5344CB8AC3E}">
        <p14:creationId xmlns:p14="http://schemas.microsoft.com/office/powerpoint/2010/main" val="876281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6719C3-0AF1-4DF0-8805-E99EE609BC7C}" type="slidenum">
              <a:rPr lang="en-GB" smtClean="0"/>
              <a:t>18</a:t>
            </a:fld>
            <a:endParaRPr lang="en-GB"/>
          </a:p>
        </p:txBody>
      </p:sp>
    </p:spTree>
    <p:extLst>
      <p:ext uri="{BB962C8B-B14F-4D97-AF65-F5344CB8AC3E}">
        <p14:creationId xmlns:p14="http://schemas.microsoft.com/office/powerpoint/2010/main" val="3673539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74DAC25-67DA-483B-A0DD-2EA62010A51D}" type="datetimeFigureOut">
              <a:rPr lang="en-GB" smtClean="0"/>
              <a:t>14/11/2017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4DAC25-67DA-483B-A0DD-2EA62010A51D}" type="datetimeFigureOut">
              <a:rPr lang="en-GB" smtClean="0"/>
              <a:t>14/11/2017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4DAC25-67DA-483B-A0DD-2EA62010A51D}" type="datetimeFigureOut">
              <a:rPr lang="en-GB" smtClean="0"/>
              <a:t>14/11/2017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74DAC25-67DA-483B-A0DD-2EA62010A51D}" type="datetimeFigureOut">
              <a:rPr lang="en-GB" smtClean="0"/>
              <a:t>14/11/2017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74DAC25-67DA-483B-A0DD-2EA62010A51D}" type="datetimeFigureOut">
              <a:rPr lang="en-GB" smtClean="0"/>
              <a:t>14/11/2017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74DAC25-67DA-483B-A0DD-2EA62010A51D}" type="datetimeFigureOut">
              <a:rPr lang="en-GB" smtClean="0"/>
              <a:t>14/11/2017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4DAC25-67DA-483B-A0DD-2EA62010A51D}" type="datetimeFigureOut">
              <a:rPr lang="en-GB" smtClean="0"/>
              <a:t>14/11/2017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4DAC25-67DA-483B-A0DD-2EA62010A51D}" type="datetimeFigureOut">
              <a:rPr lang="en-GB" smtClean="0"/>
              <a:t>14/11/2017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B12506-4CD8-4137-8CC1-A0331199677E}" type="slidenum">
              <a:rPr lang="en-GB" smtClean="0"/>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074DAC25-67DA-483B-A0DD-2EA62010A51D}" type="datetimeFigureOut">
              <a:rPr lang="en-GB" smtClean="0"/>
              <a:t>14/11/2017</a:t>
            </a:fld>
            <a:endParaRPr lang="en-GB"/>
          </a:p>
        </p:txBody>
      </p:sp>
      <p:sp>
        <p:nvSpPr>
          <p:cNvPr id="9" name="Slide Number Placeholder 8"/>
          <p:cNvSpPr>
            <a:spLocks noGrp="1"/>
          </p:cNvSpPr>
          <p:nvPr>
            <p:ph type="sldNum" sz="quarter" idx="11"/>
          </p:nvPr>
        </p:nvSpPr>
        <p:spPr/>
        <p:txBody>
          <a:bodyPr/>
          <a:lstStyle/>
          <a:p>
            <a:fld id="{C4B12506-4CD8-4137-8CC1-A0331199677E}" type="slidenum">
              <a:rPr lang="en-GB" smtClean="0"/>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4DAC25-67DA-483B-A0DD-2EA62010A51D}" type="datetimeFigureOut">
              <a:rPr lang="en-GB" smtClean="0"/>
              <a:t>14/11/2017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4DAC25-67DA-483B-A0DD-2EA62010A51D}" type="datetimeFigureOut">
              <a:rPr lang="en-GB" smtClean="0"/>
              <a:t>14/11/2017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B12506-4CD8-4137-8CC1-A0331199677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C4B12506-4CD8-4137-8CC1-A0331199677E}" type="slidenum">
              <a:rPr lang="en-GB" smtClean="0"/>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74DAC25-67DA-483B-A0DD-2EA62010A51D}" type="datetimeFigureOut">
              <a:rPr lang="en-GB" smtClean="0"/>
              <a:t>14/11/2017</a:t>
            </a:fld>
            <a:endParaRPr lang="en-GB"/>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PLug5T07scCFUU6FAodIMkDtQ&amp;url=http://www.freshforkids.com.au/canteen_campaign/canteen_camp_10/canteen_camp_10.html&amp;bvm=bv.102022582,d.ZGU&amp;psig=AFQjCNEC3CrfyBr_UVFs3r8uHAwu2wfO5A&amp;ust=1442058337015919"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bbc.co.uk/news/uk-wales-27284983"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learning.gov.wales/resources/browse-all/revised-areas-of-learning-and-programmes-of-study-introductory-video/?lang=en"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181479/DFE-RR029.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dera.ioe.ac.uk/23035/2/150514-foundation-phase-final-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916832"/>
            <a:ext cx="7543800" cy="2593975"/>
          </a:xfrm>
        </p:spPr>
        <p:txBody>
          <a:bodyPr/>
          <a:lstStyle/>
          <a:p>
            <a:pPr algn="ctr"/>
            <a:r>
              <a:rPr lang="en-GB" dirty="0" smtClean="0"/>
              <a:t>Curriculum Studies</a:t>
            </a:r>
            <a:endParaRPr lang="en-GB" dirty="0"/>
          </a:p>
        </p:txBody>
      </p:sp>
      <p:sp>
        <p:nvSpPr>
          <p:cNvPr id="3" name="Subtitle 2"/>
          <p:cNvSpPr>
            <a:spLocks noGrp="1"/>
          </p:cNvSpPr>
          <p:nvPr>
            <p:ph type="subTitle" idx="1"/>
          </p:nvPr>
        </p:nvSpPr>
        <p:spPr/>
        <p:txBody>
          <a:bodyPr/>
          <a:lstStyle/>
          <a:p>
            <a:r>
              <a:rPr lang="en-GB" b="1" dirty="0" smtClean="0"/>
              <a:t>Curriculum </a:t>
            </a:r>
            <a:r>
              <a:rPr lang="en-GB" b="1" dirty="0"/>
              <a:t>in context: Primary</a:t>
            </a:r>
            <a:endParaRPr lang="en-GB" dirty="0"/>
          </a:p>
        </p:txBody>
      </p:sp>
      <p:sp>
        <p:nvSpPr>
          <p:cNvPr id="4" name="AutoShape 2" descr="data:image/jpeg;base64,/9j/4AAQSkZJRgABAQAAAQABAAD/2wCEAAkGBxQTEhUUExQWFhQWGBYYFxUYFhcYGhwXGBccHBcYGRcaHCggGBwlHBcXITEiJSkrLi4uFx8zODMsNygtLisBCgoKDg0OGxAQGywkICQ0LC8vLC0sLCw1LDQ0LC0sLywvLywsLy8sLCwsLCwsLCwsLCwsLCwsLCwsLCwsLCwsLP/AABEIANMA7gMBEQACEQEDEQH/xAAbAAEAAgMBAQAAAAAAAAAAAAAABAUCAwYBB//EAE8QAAIBAwICBwMHBwcKBgMAAAECAwAEERIhBTEGEyJBUWFxMoGRBxQjQlKhsRUWJGJyksEzNFOCorLRQ0SUs8LS09Th8CVzg5Ojw1RjZP/EABsBAQACAwEBAAAAAAAAAAAAAAADBAECBQYH/8QAQxEAAgEDAAYGCAQCCgIDAQAAAAECAwQRBRIhMUFRBnGRobHRExQiMmGBwfAVQlLhcqIWIyQzU2KCktLxQ8I0suIl/9oADAMBAAIRAxEAPwD7jQCgFAKAUAoBQCgFAKAUAoBQCgFAKAUAoBQCgFAKAUAoBQCgFAKAUAoBQCgFAKAUAoBQCgFAKAUAoBQCgFAKAUAoBQCgFAKAUAoBQCgFAKAUAoBQCgFAKAUAoBQCgNV1cCNC7chW0IOctVGlSoqcXKXAoT0lbujGP2j/AIVe9SXM5b0lLhHvPPzlb+jH7x/wp6kuY/Epfp7z0dJW74x+8f8ACnqS5haSl+nvJMfSOPvVh8D/ABqN2c+DRNHSVPimSF47D9oj+q3+FRu1qciVX1F8e5huOw/aJ/qt/hRWtXkHfUFx7mY/l+HxP7prPqlQx6/R5vsH5fh8T+6aeqVB6/R5vsH5fh8T+6aeqVB6/R5vsH5fh8T+6aeqVB6/R5vsH5fh8T+6aeqVB6/R5vsN0fF4T/lAPXI/GtHb1FwJI3dGX5iTFcK3ssp9CDUbhKO9E0akJe60zbWpuKAUAoBQCgFAKAUAoBQCgNNzcBBvz7hXO0lpKlY09ae1vcuf7ElOm5vYVkt4578eQrw1zp29rv39Vco7O/f3lyNGC4GKXTj6x9+/41DR0ve0nmNRvrefEy6UHwJsPEVx2yFx391ey0PppX0vQzWKnc+r4/ApV4KktZvYVHSDiaOoRDnfJONtuQ351661oSg9aSOJe3MKkVGDKOrxzBQCgMZZAoLMQqjmSQAPUnYVhtLeZSbeERTxWAHHXw58OtTO/LbNa+khzRv6Kf6X2GM/GbdM67iFcYzmVBz5d9YdSC3tBUpvdF9hHPSezxn53b/+6n4ZrHpqfNG3q9X9L7DVJ0vsVODdRe5tQ+K5FYdemuJsrWs/ys1y9NLBed1H7tTf3Qaw7imuIVpWf5S7t7hXUMjKynBDKQRvvzFTJp7UQuLi8M2Vk1FAKA2x3Lr7LsPRjWjhF70SRqzjub7SXFxqYfXz6gGonbU3wJ43taPHPWWnDOONJIEZRvncZ5gZ7/Sq1a1UIOSZct76VSooSS2l7VI6YoBQCgFAKAUAoBQFJeSanPlsPdXzDTF07i7nLgnhdS8950aUdWKNNcwkFAeMuRg8qkpVZUqkakHhxaa60azipxcXuZRyJgkeBr7naXCuKEKy/Mk+1Hh6tN05uHJ4McVYIxigKPpR0mhskBc6pG/k4l3Zj3ei57/hmoateNNbSxb2060sR3HH29jNdv8AOL5uyfYtuSIv6w7z3777b+FeVv8ASkqj1ab+fke60XoSFKKnVXy8/I2pwG3kB6m3h098rj6Mbc175MeWB+sKr05V985tfDj+33sLdWNttVOCfx4fv8u0icM4Ar7SR2qK7FYJPm8hjmx9hzIN+fZ78EjUKkdWLk4wqNtb1lZXXs++JTpSpyk4uMPhse3vLW66MxwAM1vbyR/XZIsMvg2kliy+ODkeY5RydSS9mbz17y5FUov26ccc0t3iZR8ItWUFYYSp3BEaEY8Qcb1TdxWTw5PtZ0I2tu1lQj2IT8BtmUr1MQyCMrGoIz3ggbHvpG6rJ51n2mJ2VCUWtRdiNfD+AMV6+zkFvdodEyD+RkdftxjZQylWGOWvlmuzRvpU2mtz+/ng89c6MhWTi17S2fv8M7GWVn0zEbiK/jNtKeT+1C3mHHs9/Pl413aF/TqI8vdaLq0XsWfvvOrjYMAVIIPIg5B9COdXc5OY01vMsVkDFMgYoCbwU4njz4n7wQKhuNtNli02Vo/fA7OuQehFAKAUAoBQCgMJJAoyxAHiTispNvCNZSUVlvBDk4vEPrZ9ATUqt6j4EEryiuJW6wdxyO4r5Ff0ZULmpTlvUmu87VGoqlNSXFCqhIKAUBUXByzHzr7Zomi6NjSpy3qK8zxd3JTrzkuZr010MlfByXS3piLdhb2yie7bYIN1TzfHf+rt4kjvq3F3Gkn94L9nYTuJLZv7/vmctb2Atz85u2ae6c88agGPcpOFQD7RwBjbHf5atdVLubjF4Xx++5Hubayo2FNTmsy4JcPvmy9slWfC5W5c7/N4GVkAzjMjEgEA53fSp5BScVDUdK0jrzer8X9F5Z60jWtd+kWJPK/Svrz7l8C9ueGOHiicRSTShmSEk9RGkYXW8nJrnBdQFwoORsMFqpWlaekpyhSbhCO+X5nyS/Tn59b3FCvXljb2efMmX6TSF7cSxXLBcywSW2mHG2IzKrHqnPNQdZA3Ixg1d/o7bR9qlKUZLdLP389xV9NJ7yDvFbm4hLPbx6+thlYddCYyRIqyE4fSVI0uc94c7CqFK9nC49UulieUlJLY87sr480utF+lcyjHO9d5VXkQC/OrbLxtvJEoOfBnReauu+qPAzg8mG/SqUtf2ZbGtz8/hyf0L9Gv6P24bYvevqvjzXHrM4ZVZQykMpGQQcgjxBrnSi4vD3nXjJSWtF5TMLefqbhXJxHNpifwD5+if4kof2k8KuW0taLhy2r6r6lC7hqTVTg9j+j+nYdDeWiSqUlRXU81YAj/AKHzqWMnF5RBKKksSRycnALmyYycOfVGd2tJTlT/AOWSdj7wfM8q6VtpGUNkjjXuiIVdsF5/fWXHR/pnDcOYZFa3uBgGGXAJPgjHGr0wD5V3aVzCoeXuLKpR3rZ970dNpqfJUwNNMjAAoC2sONsg0uNY8c7gfxqtUtoyeVsL9G+lBYltLi34vE/1tJ8G2+/l99VJW848Owv07ulPjjrJoNQlk9oBQCgFAc70iclwvcADjzJO9X7VJRycm/bc0uBVaatZKOCVaTY2PurxXSjQU7h+tW6zJL2lzxxXxXFcVuOzo29VNeiqbuDJlfOmmnhnfFYMmi5mwMDn+Feq6O6BqXVWNeqsU1t2/m+C+HN/JfDmX97GnFwg/afcQNNfUcnmcHAdJul7zO1pw85flLcj2YxyIU97efw33HOvL6NGO/7+B2NHaLncTWV9835EfgXA47ZTpy0je3I3tMeZ9BnuryVxdTrvbu5HvbSyp20cR38X98C1qsXDdwbiK207yNHIweNVJjCndWJGoFgTgMeWeZqte20rmlGEZJNNvb1dRyb+hOVRShHOzbgk8b6VW56q4jEvWwF/o2glVnjkXTIqvpwreyw3wSgG2ciTQlvcWVd66TjLY2pLZye/7ycivQqNbYvPUyv4N0vtrbsxyzNE2oiKeFYmV2OSWumKqQSWJLa2J5E8j66deEY62/q2vsRSdKa3rHWW94YBwy6V54ZGkjuZZNEikGSQM50DngEgDbPZB514OpVuK+k419SUfaillPcnjb9S0lGNPGSp48UlkD2krxsdPXzRkaJCBjAUghn7jIOWAO1js9+nVdKLjNZ5J8Ov4fDw43bK0q1HrJ6sfHq8yNZWYjDYLHUxZix+seZwMAe4CoKtV1HlndoUI0YtRzz2my5gWRGRxlWBUjyPP0rSMnGSkt6JJwU4uMtzLHo/el0KOcyxHQxPNhjKSf1l592Qw7q6DxJKa3P7wciKlFuEt671wf3xLUVqbnIdPhaNC3XRtLIuFXqhl1Z9lBcAhMnfDc/A1atvSayUXvKN5Kjq+3vJ3ycflARul8jBVC9Uz41+atvkjGNzvz93paDnjEjxt0qWc0/mdlpqxkqYGmmRgaaZGBprGRg6To+5MWD3MQPTAP8AGufdJKZ17GTdPD4Ms6rl0UAoBQFPx1U2yp1dzDGPQ71btnLg9hz7xQ4rbzKXTVvJz8DTTIwZoxHI1z7vRVldPNamm+e59qwyelcVqWyEmj0yMe+oLfQOjqD1oUln45l4tm8724msOT+WzwNemuuVcEPjHDBcQvCzOgcYLIxVh6Efgdj31rJaywbQerJSPm/E+iZ4Z1HU3Uuie5iidNEfKTOplJBGoBdtq4+krWnGjKo1lpPGepvhwO5YaSrKWrF4+/id2OhKjP6Xcn3W3/Ar53+Nz/wofz/8ju+t3H632R8j0dCl/wDy7n4W3/Ap+Nz/AMKH83/Iet3H632R8jJehq4x85nO3PEGc+P8lj7qx+NT/wAOP83/ACN/XbjHvdy8jwdDgBtczepWE/hGKz+NS4049svNhXtwvzdyMJeiD47Nzv8ArQhh7wHWto6ZWdtPsk19Gbev3HNdn7kCboPK2zNauMbkwNkn9kufjmrC05TS2Rmv9S8l4B3spe9CL+RnN0YulHYNu2O4tJGPuRsUjpa2b9pSXY/qiRaSmvyLt/Y0ngN6BvDET4JOT/eiWpPxGze6UvnHybJI6T2e1Dsf/RFmsrtQSbKUgfZktz8B1uT/ANamjd2knhVV81LyM/ikeMH3eZG4Olw80U0VpLoli3ZjEqmNu1E+oOdwc9k9rDnaurFwpRlCclsfDO/jwKde+pzmpxT5Pd8uz6nXw8Ad97iU4/ooSyLy5NLs7/1dHmDVeV3j3F835bl3lSpczns3L4ef/RS/KtCkXDDoVUCSwlQq4AIkG+B7/jUujpSlcpt8ypVXsnVYzv417jJ5jA00yMGueQINTZxtyVmO/koJo3gKOTVaXsUv8nIrEbEAjIPgV5g+orCkmbODW9GyGdHLBWDFdmxuAfDVyz5cx30UkzDg1vOp4KuIh6n8aoXD9tnWtFikidUJZFAKAUBD4tFqjPlv8Of3VLRliZXuY61N/A5/RV/Jy8DTWMjA01nIwe6KZGDzTTIwNNMjBx3T8apuGQjGpryN8H7MXtef1hXJ01UULOo3+l+GC9o+P9Zk63j3Evm8DS6C5BQBc4yXdUXJwcDLAk45A18rsLR3dxCgnjW4ndr1VRpyqPck32FMOljiRIpLSQOyswKSRMuE0hsFmU82HMA16Wr0KvIyxGcX2rzOHT6T2M6bqZaSaT2bs5xu6mW/CeMJOWVVdHTTrR10kBs6TndWB0tupPKvP6R0Xc6PmoV1jO7Dzk69pe0LuHpKMso9u+NwROUd8OACQEdsBs4yVUgZwfhWttoy7uYa9Gm5LdlG9W7oUWlUmot82l4mj857TBJuIwFODk6cHng55HB763eh79b6M+xmFeUHhKa27tq2ljaXaSqHidXQ8mRgwPvG1UKlKdOWrNNPk9hYTT3G6tDIoD0UMFL0RwLSNQMCMyRAeAildAPgtezqNt6z4pPtSZVRcVGZON+VyyaXhc2kElCkmB9lW7R9ykn3Vd0fJRrrPUaVF7Jf8JmWWCKRPZeNGX0ZQRn417iLykeclHEmmVEvSFw7ILcqVJGZWeMYGe1qETJjAyO1WFJt4MuCSy+7/vJFtOOzyXDKkKmPqVbUZSkYbW4BDNEC+oY3UEdnzrTXetsJPRR1MvZt5bfEnS27OFa6h1hcNiMq8anfO2zyAehz9kVnf7xjdsiyfw3hUUQXqVKJg4RWYJ2jnIQnAOTnYDnW6SW40k29503B7gadB2I5eeaq14POsXrSosajLOq5cFAKAUBEvLlQrLnJIIxzqWnCWUyCrViotFLoq3k52BppkYIvFL6O3ieaZgkaDLMfuA8STgAd5NYckllmYwcnhHBRfKFdSgPBw8dW3stJOqkjuJXGcVz6mk6UJOLe1dZ16OhK9SKklsfV55Mz004gNvmMRPiLjAHqCM/Co1pei+PiTPo/cL/tGhel/FWB/RbVCDsWdzkeGFfn57Vq9MUlx7mbR6PV3vWPmiHJxK9nvbCS5hhRIZ8fRsxyZiqDKknkcfE1z9J3sLm0qQi9uq+7abx0VVtfblu2cUfQ+mT6bG6b7MLtyzuoyNj6V4TRMtW+ov8AzR8Te5hr0pR5p+BR34PX2x/Wkz6dWdviB8K+4S96Pz8D4xQf9RVX8P8A9iz6OL+kXJ/Vtx8OsOP7X31836cv+00l/lfifQehy/sL/ifgjTxDa+cY9q3hPqVkmB+4rXV6DzzbVI8pfRHN6bU9tGf8S8Cu4Ip6y7z33Gw/9CH8edeyp75df0R5O9f9XQx+j/3kXfQxQLdsDGZ7sn1+cyfwxXx7pO3+KVc/DwR9Y0Nj1Cjj9MfAg8YV3vGjaWVY+qidFjkeMZ1OsgJQgn2UO57z3V6Lojo+yu7ebrU1KSeNu3Zg4fSjSN3ZejdCWFLOdie7HNFfw9ZGM6/OJ8xyMqnrX2BRXXIYkHAfGe/G+9elXR3Rssp0Y7zz9fpHf01Tkp7JRTexcG0+HHGfA63gV2ZbeGQ+00alv2sYf+0DXyS9oeguKlL9La7z6XSmqkFNcVkidFz9HKu/Yubob+BnZh3eDD3V6VPNOD5xj4Ih5lxQHMdMuM2xtLuE3EAkMMy6DKmoNobAK5znPdjNWralUVSMtV4yuHxNJSWGslL0PvbW4sLVfnEaTxxKhzKUkUKcEAK6nfTtnI8jXs4tOK2nIqRkpvZsZcpwgEhhemZlACi4MU0YIIIfq4ury+3tEkitsfEj1uGMdRYzhTdxhsN1kEuAcEHq5I9Xr7a/Cts+0apeyShwyHOeqjz46F7uXdWcI1y+ZK01nJjAC0yMF5YT6l35jY/wNU6kdVnSoT1o7d5JqMmFAYSthSfAGspZeDWTwmyk01cyc3A00yMGi9uEijaSRgiICzMdgAKw3gyo5eEfIeI3snFpllkBSxjJMMJ2Mh2+kkHeNv4DmSeJpC/1cwhv8P3PTaK0VrYqVFs8f28S5ArgZPVJYFAKAjcRJEZK+0GRl/aWRSD7iAfdW9NJvD4p+DKt8v7PPqO/6VfzK6wuo9RPhcZz9G22O/NeSsf/AJNPbj2o7fmjz8vdObu5gJbU/VcuoPmYmYfcpr7rJ+1H74HxWjBulWXFYf8AMk/FFp0WP014Dz1wkfsmIAferV806bxfrkHw1fqfReiTT0esc2Y8Z/nse/O3fA9JFz+IrodBWtWsv4fqc/pqv6mk/i/AgcIzrus/0+3p1EWK95T3y6/ojxN3j0dHH6f/AHkW3Qw/Qyr3rc3Gc/rSFx9zivkXSuLWk55448D6toKeto+k/wDKu7YaOPMReweDQXG+O9JIcDPo7bV3egk/arR/h+pxOmdPNrCfKXin5FdwsYnuge9429xhRR96NXv4e/L5eB4W5229FrlJfzN/VF30OP6NjcaZbkYPd+kSEe7BGPKvjnSSDjpOtnmn3I+t6Imp2NFp59mPgZ8GOJ71cnaZGAPIB7eL2fLIb35q9avNrSfwa7JMsS95mnpNxgxARx/yrgnVjOhBsX5YyTsoPMgnfSRVqnBY1pbl3/fH9yxa2zrz1eHFnIxxADlzzkncknclidySSSSfGtpTbeWelhShCOrFbCFLwK2YYMEXh7AH3ipY3NZbpPtIpWdCSw4LsK+ToZZnfqiPR2H3ZqVaQrrj3IrvRVs/y97Il10Z+bo0tvcXEbxo5XD9wGSu2MAlR8KtUdJVHNJpbSnc6Goqm5Rb2JvgztuC9MntmWDiLDQwHU3oGEcHksuNkfz5d58T2qF0prD3nm7uxlSeY7mfQFGdxyO4PlVvJz8HummRg2QSFDke8VrKKlvN4ScHlFwjZAPjVVrB0E8rJlWDJrnHZb0NbR3o1n7rKvTVjJSwNNMjB8Z+Vi34ixeeeOMWFvIoSHrc9ZqICyMBgk5PI4xuBncmvVUpJrOC3buEJJ4yXNlwa9eNHWG3CsqkD5wwwCARsICMYNeHqaQtITcZSllZ/Kv+R6mOk3hYhs6/2JC9Hr7vjtvT5xJ/y9Rfilnzn/tX/MytJy4w7/2PfzdvfsW3p84k/wCXp+KWfOf+1f8AMz+Jv9Hf+w/N29+xbf6RJ/y9PxSz5z/2r/mY/E5fo/m//Jovejd+UbTHb55ri4fOQcjZoAM7Dma3p6UstZZcv9q+ks9xFXv5VKcoam/4/sd+V1LhhjUMMAfEbgH+NeXzqyzHhuKXA5d+hOyAXt1iMqy5+btgqMD/ACG+xPOvVLplf7MqOz4PzOL/AEesE5NQ97Ke18dvMseB8DaCWaR5jKZRGoBQJgR6+eDhidfPA5VzdL6anpPUdSKTjndxzgt6P0dSsabp0s4znbtM+N8BFwyOJpYXjDKrRlOTlSwZXRgd0Wo9F6ZuNHOTo49rGc/D5m97o+heQ1KyyvvkVsXRadNXV3mSz6yZYFfPZUYOh0+zzGNu7vr0FLpvcR96nF/Nrz++Jxq/RWyq495YWFh/Pjnmy06PcLkgWQSSLI0khkyqFFGVVcBS7H6mefMmvPaY0l+I3Hp9XV2JYzk7VhZxs6EaEG2lzIHSa1mNxbyxwtKqJOjBGjDAyGIqfpHUEYjbkc8q6/RXSlrYTqO4ljOMbG92eRzekGjq1/bqlRxnKe35lRa9eLmU/M7gK6RnJEWNSlwdxIQdivI93Kvax6TaMy5el2P4PwweSq9F750IQ9nMXLjwePrkv+iJfqpNcbpieXSHUqSpOrOD3ZYjPfpr550krUq9/KrSlrRkk8/LH0PcaIoVKFnTpVFhxWGROJ8UW0u5CwyZ4YzGo9p5ImZWHkNMiEnuCnwqzon+tttX9LeeprzTLvo5TqKMVtZzpcuzO5Bkc5cjxxgADuUAADyHeSSb8nnZwW49NbUI0Yasfm+YrUsCgFARuKY6mXPLq3z+6a3pe/HrRFX/ALqXU/AvTZxz26pKiujIuVI29nu7wfAjcV0dZxnlHK1VOCUkczbcebgsyxtN19jIcdSzhpoNuajvTy2Hodz1bW5cltRwb2zjCXss+wwsGVWU5VgGB8QRkH4Gr+Tl4wZ6KZGCytBhB/331Xn7xbpLEUbq1JDwige0gNHg4qdPJUccM800yMHAfLgccKcfalhH9rP8K0m9hJSW06ixh0Rxp9hEX91QP4V8dqy16kpc233naisI31GbCgFAV3GLmZDCsITMsvVsz5IUdW7atIILbpjn311dEWNO9rulOTWzKwRVZuCyiLxm4ubeFppJrZUTGomGY5JICgBXJJJIAG+c16T+itD/ABJdxX9ZlyIfDOM3UzNGotxMgDNFKtzbvpJwGCuhyuRjIyK1fRSlwqPsRn1l8ixmu7qMapY7VVyFz86cdpmwq9qAc8gDzNQT6JvHs1e2P7mfWfgbzNdD/NlPjpnX/aUVE+ilbhUj2Mz6yuRhNfzrj9Cnb9iS2Pv3mFRvordcJw7/ACM+sx5GmXjxQ4ktbxfSAyj4wlxUE+jV8tyi/n54NvWIGP5zw98d0PWyu/8AhVC+j+kF+T+aPmZ9PDmSeDccgulYwSB9DFXGGVlYHGGRgGHLvFc+6sq9rJRrRxn73m8ZqW4saqm5B4jwa3nZGmhjkKZ0F1DYzjOM+g+FWKN3XoJqlNxzvw8GrimRPzTse60gU+KxqhGfBlwR7qnWlLz/ABZPrefEwoJPK2dRol6H259kzIf1ZpD9zlh91Sw0xcrfqvrivpgmVWrHdN9vmRx0KQHa5ufQmI/jHUv41U4049/mbq5rr877vIfmd/8A0y+9Ij+CCs/jMv8ADj2y8yT16vzXYVk3RuXrzB164aEujGLJLBtLhgHAwA8Z28Ty2rq2V5Tr03UccNPbt+GVw+DI56Rr+7s2/D9y54f0Y0xos0zyFQo7BMK9kY5I2o7eLEeQq3Uu5NvVWO8qOtUaSz2FN0E4BaG/4kGt4i8U6aAy6iqOmQw1ZxqIJz516KxlrUYtvOw5ldvWPpeiruSvgzihyfKsSlhG0YZZNAqEsntAKAxdAayngw0mR2ixW6eSJxwcJ8tcGrhE5AyUaFh5YlUE/AmsS3GYby64TMXghc82jjY+pQE/jXyC4goVpxXBtd52IvKRKqE2FAKAqOPziNrWR2CxpcjWzHAAaGVFJJ2A1unPFeh6MtK9w+MXju+mSvce6SukaCezlEcS3QZR9EHwHGQTpdeTY3U+IG45j6CUjkIbu4DutobqbNrcFWu7dllgkUAxIJ3jUyam20Et7AOaAgcYvYjYTCG9mlfqILh0dmmMUkU8ZZyz5MTZBHVHA7JwBg0Bc8U4vc2gvohOZeqFo8c0yozRpPIUlZgiqrBNBYZHfvQG6+6R3FobmJnW5eNLZ4ZXCx/zmbqgJurGnCthsqBlT76Aw6RccuEiuIZCqTwfNZxJAXRXha4AYaSxZfZZSNRBB88UB3ffQHzjoP8Azy4JHdOoPeQl7NnJx5r8a8p0rz6Gn1vwLFt7zO7rxBdFAKAUAoBQFRfqReWr740XMZ8MsI3G3j9Cd/XxruaIl7FWP8L7Mr6kFXeizllVRqZgqjGSxAG/Lc100m9xocx0bcJx2+jH+WtreU+seE/Bq9NouTdBfMqV1tPoGmukV8G+Bdq0kSwWEba1NxQCgFACKA5L5U4//Cb3bP0R2zj6w393Os5NdU5bhnSJrew4dpge4aWBRhWRSNEak51EDx+FeBjoeekL6vCm0nFt9rZYuL2laUVUqvC5m1em76lQ2FyHbOkFoADpGThjIByq1/Qy8zjWj3lL+kNjqOevsWM7Hx3cCSOm0KhjPDdQBM6i8DuuAM6tcOtce/uqrX6J6RpboqXU93bgnoaasq2NSosvcs7ezeToulNoQCZhGDy65Wh/1oWudX0Jf0ffoy+Sz4ZLdK9t6rxTnFv4NMkX/F4EgMzMJIdhmNetBycAAJnO5HlVWja1p1lSisS+Ps+OCeUklkrwlqFJ+ZyJnmFtXU/2BnP311YUtJweI1f5/NkTdN8O4hzGxyAZLqBjkqpkvYWwDuwRiMqCQM4I3Aq3TracT9jMurVl4ZI6kreCzNpdbx4ntxxK3UY/KaoCRkTC2YMPA60DHl3nNW46T0xT/vLdv/TJeBHF28/cmn1NM32t80xcxXXD7hmAUnq8lkGTocpMcgBvDHaO29SS6Q1qWPT28o9q8Ub+gT3MDg7xwvFHY2JSUaZVWSSIMMY5dS3IchnbuxWYdKrZ+/CS7H9UYdvLgRH4ViOZGsbh+vRY5HN5HI+hPYVXlkBUD/rzq3HpHYPfJr/S/oa+gmXQ6QzDY8PutvB7Q/8A31MtPaP/AMTul5D0M+RSdF+EXK3LTuixRE3WEZgZdM0wkUMqDQmkjuY5zXn9P6Vtrqn6GlltNPPDz7iajSlF5Zb3XSaJJXhCTO8ZUPojJUFlDAaiQCdLKcDxrn2XR++vKSq0YrVfx+OCG70raWstWtNRZhc9K4Y1Z5EmRFGWYxEgDvPZzVifRTScVlwX+5EFHT1hWmoQqJt7lt8jL86YPC4/0W5P4R1G+jGlF/4u+PmbrTVg/wDzR7UaX6aWigljMoAJLNa3SgAcySYth61pLo3pOKy6T7V5ksNJ2c3iNWLfWjZH0ttjy6/B5MbW50nz1dVjHnR9G9J6ut6F9q8zH4rZZ1fSxz/EvMy/O2z3JmwBkktHIuAOZ7SjaoJaC0jHfRkSxvraWxVI9qHSRwrWcm/ZukGRnlLHJHuBzGXFb6Gf9bOPOL7mn9CWruRSXlr15uUn+kZXlQBvZVWXMelOQOh17XPnvX0/QttQdsqkYrWe9nzvpFf3dG9VPXagtVpLZ289qIvRG96zjkMhz9NwuNt9ySSrH03B+BrmaPjqQlHlJo9vV2n10R10MkaibK1NhQCgFAKAUBQdP7brOG3iZAzby7nlkISPwoD5n0XvFNhwvLAACcZO26ak07nz+6uPoSnq6auG+S78HH6T5ejUks7V9S1uypuIDkZAlxv+qM/9+Ve2ljXj8z5/RUlb1f8AT4sy6QgG1uB4wy/3DSr7kupmuj9l1S/ij4onquwHlUhVb25InBrDreFTx4A67593YHamlCHHoFr5Bpmvq6blP9Mo92D7Po2GLGmv8q8DpOFXIlgikU5Dxo4Pkyg/xq7Ui4zcXwbJ1uKnpNEBLayd+qSI8/Zkj1+ntQJXc6O1dW5cOa8Dz3Sij6TR8pfpaf0+piRXtj5jnG41zW6N7Sq3qAfxrGEzeNScfdbRQ2/BoUu5FRerV4Y2Cx5iwyu4ZlMZBBIKZPpVKpZW9Wo1UhF7OKTO3HS17C0jONSWVKSbznOxNZz88FtHw8qSVnuRnuNzK493WM2OfdVSp0f0bU30Y/JY8DMOk+kor389aXkBb3AbIvbjH2Stuw9N4cn41Un0T0ZL8mOpstw6YX0d6i/k/oy16NX8shnSYqzRSKocLp1K0asCVyRnJYZHhXz/AKR6LpaOuVTpN4aztPd6G0hK+tVWksN52L4Mr9Wbq72IxJHz5H9Hi3Hj3j3V7voev/5keuXieI6ZL+2w/hXizRx4E204XGeqkxnlnQa9NV9x9TPN2LSuabe7Wj4kq09hP2V/Cto7kQVf7yWebMpkypHiCPHmPCj2oxB6sk0QejjlrS3JxkwxE45ZKCtKTzCPUizpCOrd1V/ml4sw6U/zK5x/QTf6tqVf7uXUzOjv/mUv4o+KLzpPGfmhOcGIwy/+zIjkZ8wpHvr4joypq3kfjldqa+p9pqL2DXc8Cd7iV+s0RSdWSE/lCyjS3aOyAqEGwJ54KnevZ2ulqttb+iprbnfy6jiXmh7e7uI1q23VWMcH19RQcKiWLpLFGq4QWOhBnIAXOMZOfqkeuTV3RsnKk5Pe2y9NJPCPr1dA0FAKAUBi7AAk8gMn0FDDeNpQT9KF+pGT5k4/DNR+kKkrxcEavzpb+iH7x/3aekNfXHyIfFuNmaGWJo1CSI6Nuc6WUg4O3jWNcx63LO44/wCSS0in4TGksaSKskvZkRWAOrOwIPc33mvCafqVKN/KVOTWUtza+9x3KCTjtOr/ADXstv0S37OcYiQYzz5CuUtJXazirLb/AJmSunB70arjonZsrL1IUP7XVs0f9wirFLTd/Tfs1ZfN58SCVlbyeZQj2I8XowighZrhfMy6/wDWBq6EOluk4/nT64o59To9o6e+kvlleDLHg9h1EKRa2fSCNbBQTkk7hQB3491cO7uZXNeVaSScnnYdalTVOChHclghdEz+iRrnJj1xH1hkaP8A2K9VVetLW5pPtSZAjX0vjPzfrBzheOX3KwD/APxs9XNF1vRXcJfLtKWk7f1i0qU+afbvXeVk3FoExrniXOANUiDc8hua+hupFb2j5LC0rz92En1JkPjEkr6RbTIpGdWGQ7kdjVkHsZzkDBPcRUVVzePRtfEu6PjbU3J3dOTTXs4zv7vr1G2dCLuFhyaKZW222aMqc931tvPyrZ/3ifwf0IINO0qRfCUWuySf07DPhEk519fp2IxhCuDk5XdjrAGnDbZydtqUnUedddRvf07OGp6tJvK9rPB9i+pY1Kc4x6J7zXp//bEvwt0P+1Xy3ps/7bBf5fqz6r0UjjR0X8ZeLMbvg1z84mkjeHRKUI19YWGmNU04XA5gnOe/lWND9J6ejrRUPRuTy23lLebaW6Px0jWVSU2sLGxfE9m4PdMrqXgIIIG0g5jv54rp/wBOoNYdF9v7HLj0MhGSlGq9nwXmRrXhd9HFGui2kZVVSevkTOAATvCfCp6fTe23Spy69nmaV+hnpJynGrjLbxq7u/6Gxre8H+bxN+zcf70a1Yh01sZe9GS+XkypLoXWXu1U/k/MruFQ3cFvHHJZyMY0VMxSW7Z0jGcGRT3Duqe36W6N1VFya60zN90TuqtedWnKOJNvDzx+TMePGWW0nT5rch3jdVXqwx1MML7DMMZI37hVmXSPRlSDiqqy09+V4le06NX9vdU6kopqMk20+Gdu/D7jrekEZe1uF72hlGM95Q9/rXyW0lqXEJcpLxPpMvdN1nPmFHY4zGrMScAdkEknur1El7TS5kBwHR2V+JcW/KEQKWlujQI5GDMSGzgHkO2T5AKOZOPS2Vu6NLVlve0rTlrM+pJxcRhRJnHLVz+Iq03ggnUVPGS3RgQCDkHcGtiVPJ7QCgIPELuIK6PIoyrA75O4xyrVtEVScMNNnDGoTlChg9oZOZ4T0X4jZ6xYXFt1UkjSiGVSCAQBjIBOwAG2PHaql5oq2vWp1U84xlPB2qFaWomiavGOORDMtjBON/5KUKR7ixz7hXKq9Frd+5OS68PyLCuJcTA/KHcxfznhV0g+0mXGO7fSBnI5ZqnU6KT/APHUXzWPBs3VzzRna/K1YkkSrPAR/SRZ/uEn7qpVejN5D3dWXU8eODZXESwh+Uzhjf5yB6xyj/ZqvLQF/H8nevM29PDmbOi3GInWZbbM4+cSlOrB04kIkJZyNKLqdhuc7bA13YW1X0cPSLVeqs5+GzwRDrLbgtr/AIDNLoMhilAOWt2LrD36eQJlIOPbBXsghVNWafo4Zxnr4/t97TV5Z4eETcltOHKBnAwx2I35RDH35qTXiuMvv5jaV8vA1eTq/mfCmlVQzqYi2FJwu/VdnPgefuqRVGlnWlj7+JjBhL0RII08M4YfEh3j7/K3PlWY3DX55ffzNXBPekbpejwUbcOGM8oL109/+TreN5VW6qyCdlbz96nF9cU/oV03B+ry3zTiSBQSXF/E6qBzJE1wVwB4irFO/uM7Kvc/Ir1NE2Ulh0Y/JJd62mrolxSCFrkySvHHK0E0bXZjjdhJEE7sA7xEDyA9T5jpDSr3VaE0td4aeqs7nnh1nRsqVK3p+jprVityOrtuMW8n8nPE/wCzIh/A15qdrXh70JL5MuqcXxJK3CE4DqT4Bhn4VH6Oa24fYZyjPWPEfGtdV8hk9FYGRQyKAwmTUrDxBHxFbQeJJmHuPl/E+JzXsFpwy1YdZJbxNdzbkRxaACD5t3jOeQ+tX0m0tE6sqslsy8eZQlLZg+h8PtYbOCOFBpSNQqjG5xzJxzJOST4k11m0ivOpGHvEC8uS7Z7hyH/ffUMnk5lWq6jydT0XP0A8mapIbi9a/wB2W9blgqukdwyQ5U4JYAkc8EHl4cq1m8Ir3MnGGw42oTmihgg8V4vDbrqmfTsxAALMQoyxCqCSB3nkM71lJs3hTc9xUy3ty/aSSNM4wnV6tIOMnXntMBkjYDPMEU2EHrME8aufmRpOHAduMDrgwdZX1FtYYEFnHaxtjAIGNthRS25I4Xc1UU29nIu7XpBcoyNLIsiFlEiiMLsxxmPG+QSNiTnGOdbqeWX6GkHOootbGdbe32g9Wg1zMCVj1Y25a3b6iZ+tg+ABO1SHUK/iN7DaQtLfTKQ57Wpcrkj+TijwSRgHbcnck0BykvAZOMAKlollY5Ddc8MYuJQOXVpj6NT9o8wRz3FU695CnsW1m0YNn0ngfBobSFYLdAka925JJ5sSdyT41yJ1JTetImSwLyymd8pctGmMaFjiO/iGZT+BopRS2oYZT3HXtJ1FvdyF0I66V4oGSMHB0bIuqUqdlHIbtjIDSrVxrSivgtu39vtGu03WXRuSJQsd5Kva1O3VW5Z2PNnYxksx8a1lWUnlxXeZwTvyfP3Xb++KE/ggrXWj+nxGGaZbprYhrm5R0bsoggIkaTmAgViXOAeyF88gCs4jJeysfHOwbjj+mPSTQY+uUtK+n5tw1SGZpMnTJcldmwcYQEqCD7RGV3oU5VXq093GX0X32GG8bzZ0f6GFme54louLqUY0sA8USZyI41Ixt4/DmSe1SpRpR1YrYRN5ZOvOhPDCVL2sCknSuPo8scnACkAtgE+OxqQwRZfkz4YeVvpPiskoI9O1QEcfJVw7fKzHwzM23pjH355VhJIGK/JhAuequr2IHfSk+AP7O9RTt6U/ein1pGcvmep0CnTPU8VvFzjZyJNx6sMVBU0baT96lHsX0NlOS4nn5m8Qw3/jE2dsfRDGcYOe3yqL8Isf8KPYPST5nsPRniqKccW1HfZ7ZGGe7tEkgVHLQdhLb6NfJtfUz6WfMtehPRKPh8JVe1NJgzS/aYZ2A7lGTgfGusRkri0mXx4DHvO9RTe05t1LM8ciFWhWOz6NxFYFz9Ylh6HlU0Nx1LZNU1ktK2JyFxkL1MmoZAUn3/V+/FYluIq2NR5OFqA5JW8Q45DFqBbU4wNC75c4Cpq9lWJYbE99ZSN1DiyqCSNK8shTtIiaVU9kKWONRPb3c74HIbUb2YKVaupxSSawSK1K4oCDOGknhihLLcaw0THUIgyjUSx9mTCqx0bn05iSC2nQ0fCfpMrGO/zPpNhYrEDglmY5eRt2dsYy3cPIDAA2AAqU7py3ynoOqtJGdo0jvIWeRQCUUhgX3BG2e8H0qOrnUeFl43GVvMrDppAxKpxaNjvgzRRr7sgRg1w5U6yWXS7G/wByZNcy8tOkLNss9lMTnTpkKE+GVBfPuqJvG+Ml9/Iz8zfc3t06FepRSwwXjuSGBPMrqg2PPBrCq0k85fZ+4wzXa8QeBVjjsJQgOOxJAeeSzdqQFsnck7knJrZzhLa59z8hhrgTBx499rcj+rEfwlNY9j9S7/IbeRCvOkz6o4o4JY5JmZI3nVRGGVGckhHJbsoxC7asYyOdbYgk5a2ccuwbTk+O8e6m4+b2YN1xOQaWlbBES7Z1fVjUc9C4Heck7zW9tO5xKeyHLn98zWUlHdvLXof0NW1ZridzcXsmTJO3dnmseeQxtnv8htXbhCMFqxWEQvadSzAAkkADck7ADxJrYHBcU4qstyJBLOuhcRJECQqnOZXBUqruCMA76ccsmtJSKla51Hsax8TRFxtw2Y7u7lP1k0W3YOPZfrIlw36uc7g8qxrPiRyu3H3ml2/QteH8aeQdi7VzgHSUiLLnuZVwQRyNNdmzuKkd62EgXN1v+kJ5fQLgeuG3p6Qwrx8j2C/vADqlgc/+Q6/hNT0hn1xcu83Lxa4xuICf/UUfiaekMq8XIkWnGH362NAMDBRy2/fkMgx3d5p6RGfXI8iQeLDuU59RT0hh3keCK2RixJPMnNRvaUpNyeWXXB+BF8PJsvML3n18BW8YZ3lmjba3tS3HUgVKdA9oCJxW3MkTqOZG3qDkD7qxJZRHVi5QaRwUynDDk2437j5++oDlLY9py1hBIFEXUOHUDVqxo1Hdn61j28tkkjLb5IzmsveQToTnUcnJdf7faNyLOez83YPuMl06vl7XWA50/wBXV+rTBr6pt95Y7+z7XxD205Uk6LfRuzOVkUgDcDSwIX9Y4IxyphG8LWGdrzywTeEdGZ5isrzNGhU9nq9JcE5UiJ89Vjfdss2d1UAAyKCOhCwpamJI6zh3A4ISGRSXGe2zM7b8z2jhT6Abbcq2SSLcKUIe6kixrJIeEZ58qAhX3B7eYYlgikHg0an8RQHP3fyacMf/ADYKfFHkX4DVj7qAhXHyW2+3VXF3Cw5FZtQz44Iz8CK0dOL3pDLI8vycXOMJxi8Hkxdh8BKK09XpfpXYjOs+ZhJ0C4htjjM+By7Dj44l399Y9Vo/oXYZ1nzNVx0D4mSp/KpYo2pS6N2W0lQy7nDYZhnuzWPVaKziK2jWZ2nRDonDZp1cK5kbeWZt3c95ZvDJOB5+O9WDU6kcMH2jQGm84BDMmiYF0JGVLEKcdzBSNQ8jkHwoDy16NWka6Y7aFF54WNQM+OAKw0mRSoU5vMopm0cEt9/oI/3Vpqo19WpfoXYYDo7ajTi3iGn2SEUFdiDgjlsSNvGmEbehp7di2mX5CgznR7tTY/GsaiNfV6fIkR8OiXlGn7orOqjdUoLgjd83T7K/AVnBtqrkPm6fZX4CmBqrkerEo5AD0AoZSSMsUMntAKAUAoCt43w8SxthR1g3U9+3d55G1ayWUQV6SnHYtpxZGNjzqE5h5QwWdtwlcq75JGCEPshuYYjvYbc9hjI33qaMcHToUdRZe8s62LAoBQCgFAKAUAoBQGUaFjgDJoC4tLfQPM8zQG+gFAKAUAoBQCgFAKAUAoBQCgFAKAUBpmtEf2kVvMgE/GsYRq4RlvRT33RpWOY20/qkZHuOcj760cORWnaJ+68Gmz4XMmQ3aHdg59+9bRTW8koU5wzrM3mFvst8DWxOFt2JxpPwx+NASo+GnvIHpvQG9eHL4k0BtFmn2aAzFuv2R8BQDqF+yvwFAOoX7K/AUA6hfsj4CgMwMUB7QCgFAKAUAoBQCgFAKAUAoBQCgFAKAUAoBQCgFAKAUAoBQCgFAKAUAoBQCgFAKAUAoBQCgFAKAUAoBQCgFAKAUAoBQCgFAKAUAoBQCgFAKAUAoBQCgFAKAUAoBQCgFAKAUAoBQCgFAKAUAoBQCgFAKAUAoBQCgFAKAUAoBQCgFAKAUAoBQCgFAKAUAoBQCgFAKAUAoBQCgFAKAUAoBQCgFAKAUAoBQCgFAKAUAoBQCgFAKAUAoBQCgFAf/9k=">
            <a:hlinkClick r:id="rId3"/>
          </p:cNvPr>
          <p:cNvSpPr>
            <a:spLocks noChangeAspect="1" noChangeArrowheads="1"/>
          </p:cNvSpPr>
          <p:nvPr/>
        </p:nvSpPr>
        <p:spPr bwMode="auto">
          <a:xfrm>
            <a:off x="38100" y="-1858963"/>
            <a:ext cx="4381500" cy="38862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6626" y="670082"/>
            <a:ext cx="2949510" cy="2614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8300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Learning Objectives</a:t>
            </a:r>
            <a:endParaRPr lang="en-GB" dirty="0"/>
          </a:p>
        </p:txBody>
      </p:sp>
      <p:sp>
        <p:nvSpPr>
          <p:cNvPr id="3" name="Content Placeholder 2"/>
          <p:cNvSpPr>
            <a:spLocks noGrp="1"/>
          </p:cNvSpPr>
          <p:nvPr>
            <p:ph idx="1"/>
          </p:nvPr>
        </p:nvSpPr>
        <p:spPr/>
        <p:txBody>
          <a:bodyPr/>
          <a:lstStyle/>
          <a:p>
            <a:pPr lvl="0"/>
            <a:r>
              <a:rPr lang="en-GB" dirty="0"/>
              <a:t>To debate key </a:t>
            </a:r>
            <a:r>
              <a:rPr lang="en-GB" dirty="0" smtClean="0"/>
              <a:t>primary initiatives  in </a:t>
            </a:r>
            <a:r>
              <a:rPr lang="en-GB" dirty="0"/>
              <a:t>England and Wales</a:t>
            </a:r>
          </a:p>
          <a:p>
            <a:pPr marL="114300" indent="0">
              <a:buNone/>
            </a:pPr>
            <a:endParaRPr lang="en-GB" dirty="0" smtClean="0"/>
          </a:p>
          <a:p>
            <a:pPr marL="114300" indent="0">
              <a:buNone/>
            </a:pPr>
            <a:r>
              <a:rPr lang="en-GB" dirty="0"/>
              <a:t> </a:t>
            </a:r>
          </a:p>
          <a:p>
            <a:pPr lvl="0"/>
            <a:r>
              <a:rPr lang="en-GB" dirty="0"/>
              <a:t>To explore criticisms of </a:t>
            </a:r>
            <a:r>
              <a:rPr lang="en-GB" dirty="0" smtClean="0"/>
              <a:t>primary education</a:t>
            </a:r>
            <a:r>
              <a:rPr lang="en-GB" dirty="0"/>
              <a:t>.</a:t>
            </a:r>
          </a:p>
          <a:p>
            <a:endParaRPr lang="en-GB" dirty="0"/>
          </a:p>
        </p:txBody>
      </p:sp>
    </p:spTree>
    <p:extLst>
      <p:ext uri="{BB962C8B-B14F-4D97-AF65-F5344CB8AC3E}">
        <p14:creationId xmlns:p14="http://schemas.microsoft.com/office/powerpoint/2010/main" val="1697635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Primary </a:t>
            </a:r>
            <a:r>
              <a:rPr lang="en-GB" dirty="0"/>
              <a:t>C</a:t>
            </a:r>
            <a:r>
              <a:rPr lang="en-GB" dirty="0" smtClean="0"/>
              <a:t>urriculum</a:t>
            </a:r>
            <a:endParaRPr lang="en-GB" dirty="0"/>
          </a:p>
        </p:txBody>
      </p:sp>
      <p:sp>
        <p:nvSpPr>
          <p:cNvPr id="3" name="Content Placeholder 2"/>
          <p:cNvSpPr>
            <a:spLocks noGrp="1"/>
          </p:cNvSpPr>
          <p:nvPr>
            <p:ph idx="1"/>
          </p:nvPr>
        </p:nvSpPr>
        <p:spPr/>
        <p:txBody>
          <a:bodyPr/>
          <a:lstStyle/>
          <a:p>
            <a:pPr marL="114300" indent="0">
              <a:buNone/>
            </a:pPr>
            <a:r>
              <a:rPr lang="en-GB" b="1" u="sng" dirty="0" smtClean="0"/>
              <a:t>Wales:</a:t>
            </a:r>
          </a:p>
          <a:p>
            <a:r>
              <a:rPr lang="en-GB" dirty="0" smtClean="0"/>
              <a:t>Foundation Phase (3-7 years):</a:t>
            </a:r>
          </a:p>
          <a:p>
            <a:r>
              <a:rPr lang="en-GB" dirty="0" smtClean="0"/>
              <a:t>National curriculum subjects (7-11)</a:t>
            </a:r>
          </a:p>
          <a:p>
            <a:endParaRPr lang="en-GB" dirty="0"/>
          </a:p>
          <a:p>
            <a:pPr marL="114300" indent="0">
              <a:buNone/>
            </a:pPr>
            <a:r>
              <a:rPr lang="en-GB" b="1" u="sng" dirty="0" smtClean="0"/>
              <a:t>England:</a:t>
            </a:r>
          </a:p>
          <a:p>
            <a:pPr marL="114300" indent="0">
              <a:buNone/>
            </a:pPr>
            <a:r>
              <a:rPr lang="en-GB" dirty="0" smtClean="0"/>
              <a:t>Foundation Stage (0-5 years)</a:t>
            </a:r>
          </a:p>
          <a:p>
            <a:pPr marL="114300" indent="0">
              <a:buNone/>
            </a:pPr>
            <a:r>
              <a:rPr lang="en-GB" dirty="0" smtClean="0"/>
              <a:t>Key stage one (5-7)</a:t>
            </a:r>
          </a:p>
          <a:p>
            <a:pPr marL="114300" indent="0">
              <a:buNone/>
            </a:pPr>
            <a:r>
              <a:rPr lang="en-GB" dirty="0" smtClean="0"/>
              <a:t>Key stage two (7-11)</a:t>
            </a:r>
            <a:endParaRPr lang="en-GB" dirty="0"/>
          </a:p>
        </p:txBody>
      </p:sp>
    </p:spTree>
    <p:extLst>
      <p:ext uri="{BB962C8B-B14F-4D97-AF65-F5344CB8AC3E}">
        <p14:creationId xmlns:p14="http://schemas.microsoft.com/office/powerpoint/2010/main" val="2023673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Wales – Foundation Phase</a:t>
            </a:r>
            <a:endParaRPr lang="en-GB" dirty="0"/>
          </a:p>
        </p:txBody>
      </p:sp>
      <p:sp>
        <p:nvSpPr>
          <p:cNvPr id="3" name="Content Placeholder 2"/>
          <p:cNvSpPr>
            <a:spLocks noGrp="1"/>
          </p:cNvSpPr>
          <p:nvPr>
            <p:ph idx="1"/>
          </p:nvPr>
        </p:nvSpPr>
        <p:spPr/>
        <p:txBody>
          <a:bodyPr>
            <a:normAutofit fontScale="92500" lnSpcReduction="20000"/>
          </a:bodyPr>
          <a:lstStyle/>
          <a:p>
            <a:pPr marL="114300" indent="0">
              <a:buNone/>
            </a:pPr>
            <a:r>
              <a:rPr lang="en-GB" b="1" u="sng" dirty="0" smtClean="0"/>
              <a:t>Curriculum framework</a:t>
            </a:r>
          </a:p>
          <a:p>
            <a:pPr marL="114300" indent="0">
              <a:buNone/>
            </a:pPr>
            <a:endParaRPr lang="en-GB" dirty="0"/>
          </a:p>
          <a:p>
            <a:r>
              <a:rPr lang="en-GB" dirty="0" smtClean="0"/>
              <a:t>Encompasses </a:t>
            </a:r>
            <a:r>
              <a:rPr lang="en-GB" dirty="0"/>
              <a:t>the developmental needs of children. 	</a:t>
            </a:r>
            <a:endParaRPr lang="en-GB" dirty="0" smtClean="0"/>
          </a:p>
          <a:p>
            <a:endParaRPr lang="en-GB" dirty="0"/>
          </a:p>
          <a:p>
            <a:r>
              <a:rPr lang="en-GB" dirty="0" smtClean="0"/>
              <a:t>Focuses on holistic </a:t>
            </a:r>
            <a:r>
              <a:rPr lang="en-GB" dirty="0"/>
              <a:t>development of children and their skills, building on their previous learning experiences and knowledge. 	</a:t>
            </a:r>
            <a:endParaRPr lang="en-GB" dirty="0" smtClean="0"/>
          </a:p>
          <a:p>
            <a:endParaRPr lang="en-GB" dirty="0"/>
          </a:p>
          <a:p>
            <a:r>
              <a:rPr lang="en-GB" dirty="0"/>
              <a:t>Children learn through first-hand experiential activities with the serious business of ‘play’ providing the vehicle. 	</a:t>
            </a:r>
          </a:p>
          <a:p>
            <a:pPr marL="114300" indent="0">
              <a:buNone/>
            </a:pPr>
            <a:endParaRPr lang="en-GB" dirty="0" smtClean="0"/>
          </a:p>
          <a:p>
            <a:r>
              <a:rPr lang="en-GB" dirty="0"/>
              <a:t>The Foundation Phase curriculum is planned as a progressive framework that spans four years (three to seven years) to meet the diverse needs of all children, including those who are at an earlier stage of development and those who are more able. 	</a:t>
            </a:r>
            <a:endParaRPr lang="en-GB" dirty="0" smtClean="0"/>
          </a:p>
          <a:p>
            <a:endParaRPr lang="en-GB" dirty="0"/>
          </a:p>
          <a:p>
            <a:pPr marL="114300" indent="0">
              <a:buNone/>
            </a:pPr>
            <a:r>
              <a:rPr lang="en-GB" dirty="0" smtClean="0"/>
              <a:t>Welsh Government (2015)</a:t>
            </a:r>
            <a:endParaRPr lang="en-GB" dirty="0"/>
          </a:p>
          <a:p>
            <a:pPr marL="114300" indent="0">
              <a:buNone/>
            </a:pPr>
            <a:endParaRPr lang="en-GB" dirty="0"/>
          </a:p>
          <a:p>
            <a:endParaRPr lang="en-GB" dirty="0"/>
          </a:p>
          <a:p>
            <a:pPr marL="114300" indent="0">
              <a:buNone/>
            </a:pPr>
            <a:endParaRPr lang="en-GB" dirty="0"/>
          </a:p>
        </p:txBody>
      </p:sp>
    </p:spTree>
    <p:extLst>
      <p:ext uri="{BB962C8B-B14F-4D97-AF65-F5344CB8AC3E}">
        <p14:creationId xmlns:p14="http://schemas.microsoft.com/office/powerpoint/2010/main" val="297868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Wales – Foundation Phase</a:t>
            </a:r>
            <a:endParaRPr lang="en-GB" dirty="0"/>
          </a:p>
        </p:txBody>
      </p:sp>
      <p:sp>
        <p:nvSpPr>
          <p:cNvPr id="3" name="Content Placeholder 2"/>
          <p:cNvSpPr>
            <a:spLocks noGrp="1"/>
          </p:cNvSpPr>
          <p:nvPr>
            <p:ph idx="1"/>
          </p:nvPr>
        </p:nvSpPr>
        <p:spPr>
          <a:xfrm>
            <a:off x="539552" y="1844824"/>
            <a:ext cx="7620000" cy="4800600"/>
          </a:xfrm>
        </p:spPr>
        <p:txBody>
          <a:bodyPr>
            <a:normAutofit fontScale="85000" lnSpcReduction="20000"/>
          </a:bodyPr>
          <a:lstStyle/>
          <a:p>
            <a:pPr marL="114300" indent="0">
              <a:buNone/>
            </a:pPr>
            <a:r>
              <a:rPr lang="en-GB" b="1" u="sng" dirty="0" smtClean="0"/>
              <a:t>Skills across the curriculum</a:t>
            </a:r>
          </a:p>
          <a:p>
            <a:pPr marL="114300" indent="0">
              <a:buNone/>
            </a:pPr>
            <a:endParaRPr lang="en-GB" u="sng" dirty="0"/>
          </a:p>
          <a:p>
            <a:r>
              <a:rPr lang="en-GB" b="1" dirty="0"/>
              <a:t>National Literacy and Numeracy Framework (LNF</a:t>
            </a:r>
            <a:r>
              <a:rPr lang="en-GB" b="1" dirty="0" smtClean="0"/>
              <a:t>)</a:t>
            </a:r>
          </a:p>
          <a:p>
            <a:pPr>
              <a:buFontTx/>
              <a:buChar char="-"/>
            </a:pPr>
            <a:r>
              <a:rPr lang="en-GB" dirty="0" err="1" smtClean="0"/>
              <a:t>Oracy</a:t>
            </a:r>
            <a:r>
              <a:rPr lang="en-GB" dirty="0" smtClean="0"/>
              <a:t>, reading, writing</a:t>
            </a:r>
          </a:p>
          <a:p>
            <a:pPr>
              <a:buFontTx/>
              <a:buChar char="-"/>
            </a:pPr>
            <a:r>
              <a:rPr lang="en-GB" dirty="0" smtClean="0"/>
              <a:t>Numerical reasoning , number skills, measuring skills and data skills</a:t>
            </a:r>
          </a:p>
          <a:p>
            <a:endParaRPr lang="en-GB" b="1" dirty="0"/>
          </a:p>
          <a:p>
            <a:r>
              <a:rPr lang="en-GB" b="1" dirty="0" smtClean="0"/>
              <a:t>Non- statutory skills</a:t>
            </a:r>
          </a:p>
          <a:p>
            <a:pPr>
              <a:buFontTx/>
              <a:buChar char="-"/>
            </a:pPr>
            <a:r>
              <a:rPr lang="en-GB" dirty="0" smtClean="0"/>
              <a:t>Non-statutory </a:t>
            </a:r>
            <a:r>
              <a:rPr lang="en-GB" i="1" dirty="0"/>
              <a:t>Skills framework for 3 to 19-year-olds in Wales </a:t>
            </a:r>
            <a:r>
              <a:rPr lang="en-GB" dirty="0"/>
              <a:t>(</a:t>
            </a:r>
            <a:r>
              <a:rPr lang="en-GB" dirty="0" smtClean="0"/>
              <a:t>2008)</a:t>
            </a:r>
          </a:p>
          <a:p>
            <a:pPr>
              <a:buFontTx/>
              <a:buChar char="-"/>
            </a:pPr>
            <a:r>
              <a:rPr lang="en-GB" dirty="0" smtClean="0"/>
              <a:t>Children </a:t>
            </a:r>
            <a:r>
              <a:rPr lang="en-GB" dirty="0"/>
              <a:t>should acquire, develop, practise, apply and refine their skills through group and individual tasks in a variety of contexts across the curriculum. 	</a:t>
            </a:r>
          </a:p>
          <a:p>
            <a:pPr marL="114300" indent="0">
              <a:buNone/>
            </a:pPr>
            <a:r>
              <a:rPr lang="en-GB" dirty="0"/>
              <a:t>	</a:t>
            </a:r>
            <a:endParaRPr lang="en-GB" dirty="0" smtClean="0"/>
          </a:p>
          <a:p>
            <a:pPr marL="114300" indent="0">
              <a:buNone/>
            </a:pPr>
            <a:r>
              <a:rPr lang="en-GB" dirty="0" smtClean="0"/>
              <a:t>Welsh Government (2015)</a:t>
            </a:r>
            <a:endParaRPr lang="en-GB" dirty="0"/>
          </a:p>
          <a:p>
            <a:pPr marL="114300" indent="0">
              <a:buNone/>
            </a:pPr>
            <a:endParaRPr lang="en-GB" b="1" dirty="0" smtClean="0"/>
          </a:p>
          <a:p>
            <a:pPr marL="114300" indent="0">
              <a:buNone/>
            </a:pPr>
            <a:endParaRPr lang="en-GB" b="1" dirty="0" smtClean="0"/>
          </a:p>
          <a:p>
            <a:pPr marL="114300" indent="0">
              <a:buNone/>
            </a:pPr>
            <a:r>
              <a:rPr lang="en-GB" b="1" dirty="0" smtClean="0"/>
              <a:t> </a:t>
            </a:r>
            <a:r>
              <a:rPr lang="en-GB" dirty="0"/>
              <a:t>	</a:t>
            </a:r>
          </a:p>
          <a:p>
            <a:pPr marL="114300" indent="0">
              <a:buNone/>
            </a:pPr>
            <a:endParaRPr lang="en-GB" u="sng" dirty="0"/>
          </a:p>
        </p:txBody>
      </p:sp>
    </p:spTree>
    <p:extLst>
      <p:ext uri="{BB962C8B-B14F-4D97-AF65-F5344CB8AC3E}">
        <p14:creationId xmlns:p14="http://schemas.microsoft.com/office/powerpoint/2010/main" val="14885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Seven Areas of Learning</a:t>
            </a:r>
            <a:endParaRPr lang="en-GB" dirty="0"/>
          </a:p>
        </p:txBody>
      </p:sp>
      <p:sp>
        <p:nvSpPr>
          <p:cNvPr id="3" name="Content Placeholder 2"/>
          <p:cNvSpPr>
            <a:spLocks noGrp="1"/>
          </p:cNvSpPr>
          <p:nvPr>
            <p:ph idx="1"/>
          </p:nvPr>
        </p:nvSpPr>
        <p:spPr>
          <a:xfrm>
            <a:off x="457200" y="1600200"/>
            <a:ext cx="7620000" cy="5069160"/>
          </a:xfrm>
        </p:spPr>
        <p:txBody>
          <a:bodyPr>
            <a:normAutofit fontScale="85000" lnSpcReduction="20000"/>
          </a:bodyPr>
          <a:lstStyle/>
          <a:p>
            <a:pPr marL="114300" indent="0">
              <a:buNone/>
            </a:pPr>
            <a:r>
              <a:rPr lang="en-GB" dirty="0"/>
              <a:t>The seven Areas of Learning are: </a:t>
            </a:r>
          </a:p>
          <a:p>
            <a:pPr marL="114300" indent="0">
              <a:buNone/>
            </a:pPr>
            <a:endParaRPr lang="en-GB" dirty="0"/>
          </a:p>
          <a:p>
            <a:r>
              <a:rPr lang="en-GB" dirty="0"/>
              <a:t>Personal and Social Development, Well-being and Cultural Diversity </a:t>
            </a:r>
            <a:endParaRPr lang="en-GB" dirty="0" smtClean="0"/>
          </a:p>
          <a:p>
            <a:pPr marL="114300" indent="0">
              <a:buNone/>
            </a:pPr>
            <a:endParaRPr lang="en-GB" dirty="0"/>
          </a:p>
          <a:p>
            <a:r>
              <a:rPr lang="en-GB" dirty="0"/>
              <a:t>Language, Literacy and Communication Skills (revised to include the literacy component of the LNF</a:t>
            </a:r>
            <a:r>
              <a:rPr lang="en-GB" dirty="0" smtClean="0"/>
              <a:t>)</a:t>
            </a:r>
          </a:p>
          <a:p>
            <a:pPr marL="114300" indent="0">
              <a:buNone/>
            </a:pPr>
            <a:endParaRPr lang="en-GB" dirty="0"/>
          </a:p>
          <a:p>
            <a:r>
              <a:rPr lang="en-GB" dirty="0"/>
              <a:t>Mathematical Development (revised to include the numeracy component of the LNF</a:t>
            </a:r>
            <a:r>
              <a:rPr lang="en-GB" dirty="0" smtClean="0"/>
              <a:t>)</a:t>
            </a:r>
          </a:p>
          <a:p>
            <a:pPr marL="114300" indent="0">
              <a:buNone/>
            </a:pPr>
            <a:endParaRPr lang="en-GB" dirty="0"/>
          </a:p>
          <a:p>
            <a:r>
              <a:rPr lang="en-GB" dirty="0"/>
              <a:t>Welsh Language Development </a:t>
            </a:r>
            <a:endParaRPr lang="en-GB" dirty="0" smtClean="0"/>
          </a:p>
          <a:p>
            <a:pPr marL="114300" indent="0">
              <a:buNone/>
            </a:pPr>
            <a:endParaRPr lang="en-GB" dirty="0"/>
          </a:p>
          <a:p>
            <a:r>
              <a:rPr lang="en-GB" dirty="0"/>
              <a:t>Knowledge and Understanding of the World </a:t>
            </a:r>
            <a:endParaRPr lang="en-GB" dirty="0" smtClean="0"/>
          </a:p>
          <a:p>
            <a:pPr marL="114300" indent="0">
              <a:buNone/>
            </a:pPr>
            <a:endParaRPr lang="en-GB" dirty="0"/>
          </a:p>
          <a:p>
            <a:r>
              <a:rPr lang="en-GB" dirty="0"/>
              <a:t>Physical Development </a:t>
            </a:r>
            <a:endParaRPr lang="en-GB" dirty="0" smtClean="0"/>
          </a:p>
          <a:p>
            <a:pPr marL="114300" indent="0">
              <a:buNone/>
            </a:pPr>
            <a:endParaRPr lang="en-GB" dirty="0"/>
          </a:p>
          <a:p>
            <a:r>
              <a:rPr lang="en-GB" dirty="0"/>
              <a:t>Creative Development. </a:t>
            </a:r>
          </a:p>
          <a:p>
            <a:pPr marL="114300" indent="0">
              <a:buNone/>
            </a:pPr>
            <a:endParaRPr lang="en-GB" dirty="0"/>
          </a:p>
        </p:txBody>
      </p:sp>
    </p:spTree>
    <p:extLst>
      <p:ext uri="{BB962C8B-B14F-4D97-AF65-F5344CB8AC3E}">
        <p14:creationId xmlns:p14="http://schemas.microsoft.com/office/powerpoint/2010/main" val="2059286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Think…</a:t>
            </a:r>
            <a:endParaRPr lang="en-GB" dirty="0"/>
          </a:p>
        </p:txBody>
      </p:sp>
      <p:sp>
        <p:nvSpPr>
          <p:cNvPr id="3" name="Content Placeholder 2"/>
          <p:cNvSpPr>
            <a:spLocks noGrp="1"/>
          </p:cNvSpPr>
          <p:nvPr>
            <p:ph idx="1"/>
          </p:nvPr>
        </p:nvSpPr>
        <p:spPr/>
        <p:txBody>
          <a:bodyPr/>
          <a:lstStyle/>
          <a:p>
            <a:r>
              <a:rPr lang="en-GB" dirty="0" smtClean="0"/>
              <a:t>What do you know about the Foundation Phase?</a:t>
            </a:r>
          </a:p>
          <a:p>
            <a:r>
              <a:rPr lang="en-GB" dirty="0" smtClean="0"/>
              <a:t>Does it work?</a:t>
            </a:r>
          </a:p>
          <a:p>
            <a:r>
              <a:rPr lang="en-GB" dirty="0" smtClean="0"/>
              <a:t>What works?</a:t>
            </a:r>
          </a:p>
          <a:p>
            <a:r>
              <a:rPr lang="en-GB" dirty="0" smtClean="0"/>
              <a:t>What doesn’t?</a:t>
            </a:r>
          </a:p>
          <a:p>
            <a:r>
              <a:rPr lang="en-GB" dirty="0" smtClean="0"/>
              <a:t>Why?</a:t>
            </a:r>
            <a:endParaRPr lang="en-GB" dirty="0"/>
          </a:p>
        </p:txBody>
      </p:sp>
    </p:spTree>
    <p:extLst>
      <p:ext uri="{BB962C8B-B14F-4D97-AF65-F5344CB8AC3E}">
        <p14:creationId xmlns:p14="http://schemas.microsoft.com/office/powerpoint/2010/main" val="2151648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Criticisms of Foundation Phase</a:t>
            </a:r>
            <a:endParaRPr lang="en-GB" dirty="0"/>
          </a:p>
        </p:txBody>
      </p:sp>
      <p:sp>
        <p:nvSpPr>
          <p:cNvPr id="3" name="Content Placeholder 2"/>
          <p:cNvSpPr>
            <a:spLocks noGrp="1"/>
          </p:cNvSpPr>
          <p:nvPr>
            <p:ph idx="1"/>
          </p:nvPr>
        </p:nvSpPr>
        <p:spPr>
          <a:xfrm>
            <a:off x="457200" y="1600200"/>
            <a:ext cx="7620000" cy="4997152"/>
          </a:xfrm>
        </p:spPr>
        <p:txBody>
          <a:bodyPr>
            <a:normAutofit fontScale="92500" lnSpcReduction="20000"/>
          </a:bodyPr>
          <a:lstStyle/>
          <a:p>
            <a:r>
              <a:rPr lang="en-GB" dirty="0"/>
              <a:t>'varying interpretations and attitudes' towards the initiative that appeared to influence practice within classrooms</a:t>
            </a:r>
            <a:r>
              <a:rPr lang="en-GB" dirty="0" smtClean="0"/>
              <a:t>.</a:t>
            </a:r>
          </a:p>
          <a:p>
            <a:endParaRPr lang="en-GB" dirty="0"/>
          </a:p>
          <a:p>
            <a:r>
              <a:rPr lang="en-GB" dirty="0"/>
              <a:t>key aspects had been 'misinterpreted' by practitioners and successful delivery varied between local </a:t>
            </a:r>
            <a:r>
              <a:rPr lang="en-GB" dirty="0" smtClean="0"/>
              <a:t>authorities</a:t>
            </a:r>
          </a:p>
          <a:p>
            <a:endParaRPr lang="en-GB" dirty="0"/>
          </a:p>
          <a:p>
            <a:r>
              <a:rPr lang="en-GB" b="1" u="sng" dirty="0" smtClean="0"/>
              <a:t>Influencing factors: </a:t>
            </a:r>
          </a:p>
          <a:p>
            <a:pPr>
              <a:buFontTx/>
              <a:buChar char="-"/>
            </a:pPr>
            <a:r>
              <a:rPr lang="en-GB" dirty="0" smtClean="0"/>
              <a:t>The </a:t>
            </a:r>
            <a:r>
              <a:rPr lang="en-GB" dirty="0"/>
              <a:t>attitudes of </a:t>
            </a:r>
            <a:r>
              <a:rPr lang="en-GB" dirty="0" smtClean="0"/>
              <a:t>head teachers </a:t>
            </a:r>
            <a:r>
              <a:rPr lang="en-GB" dirty="0"/>
              <a:t>and the senior management team of schools towards the Foundation </a:t>
            </a:r>
            <a:r>
              <a:rPr lang="en-GB" dirty="0" smtClean="0"/>
              <a:t>Phase</a:t>
            </a:r>
          </a:p>
          <a:p>
            <a:pPr>
              <a:buFontTx/>
              <a:buChar char="-"/>
            </a:pPr>
            <a:r>
              <a:rPr lang="en-GB" dirty="0"/>
              <a:t>the skills, training and qualifications of newly qualified teachers and teaching and learning assistants were also deemed important to its implementation</a:t>
            </a:r>
            <a:r>
              <a:rPr lang="en-GB" dirty="0" smtClean="0"/>
              <a:t>.</a:t>
            </a:r>
          </a:p>
          <a:p>
            <a:pPr marL="114300" indent="0">
              <a:buNone/>
            </a:pPr>
            <a:endParaRPr lang="en-GB" dirty="0" smtClean="0"/>
          </a:p>
          <a:p>
            <a:pPr marL="114300" indent="0">
              <a:buNone/>
            </a:pPr>
            <a:r>
              <a:rPr lang="en-GB" dirty="0" smtClean="0"/>
              <a:t>The Welsh Government (2015)</a:t>
            </a:r>
          </a:p>
          <a:p>
            <a:pPr marL="114300" indent="0">
              <a:buNone/>
            </a:pPr>
            <a:endParaRPr lang="en-GB" dirty="0" smtClean="0"/>
          </a:p>
          <a:p>
            <a:pPr>
              <a:buFontTx/>
              <a:buChar char="-"/>
            </a:pPr>
            <a:r>
              <a:rPr lang="en-GB" dirty="0">
                <a:hlinkClick r:id="rId3"/>
              </a:rPr>
              <a:t>http://</a:t>
            </a:r>
            <a:r>
              <a:rPr lang="en-GB" dirty="0" smtClean="0">
                <a:hlinkClick r:id="rId3"/>
              </a:rPr>
              <a:t>www.bbc.co.uk/news/uk-wales-27284983</a:t>
            </a:r>
            <a:endParaRPr lang="en-GB" dirty="0" smtClean="0"/>
          </a:p>
          <a:p>
            <a:pPr>
              <a:buFontTx/>
              <a:buChar char="-"/>
            </a:pPr>
            <a:endParaRPr lang="en-GB" dirty="0"/>
          </a:p>
        </p:txBody>
      </p:sp>
    </p:spTree>
    <p:extLst>
      <p:ext uri="{BB962C8B-B14F-4D97-AF65-F5344CB8AC3E}">
        <p14:creationId xmlns:p14="http://schemas.microsoft.com/office/powerpoint/2010/main" val="953837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Continued </a:t>
            </a:r>
            <a:endParaRPr lang="en-GB" dirty="0"/>
          </a:p>
        </p:txBody>
      </p:sp>
      <p:sp>
        <p:nvSpPr>
          <p:cNvPr id="3" name="Content Placeholder 2"/>
          <p:cNvSpPr>
            <a:spLocks noGrp="1"/>
          </p:cNvSpPr>
          <p:nvPr>
            <p:ph idx="1"/>
          </p:nvPr>
        </p:nvSpPr>
        <p:spPr/>
        <p:txBody>
          <a:bodyPr/>
          <a:lstStyle/>
          <a:p>
            <a:r>
              <a:rPr lang="en-GB" dirty="0"/>
              <a:t>Literacy and Numeracy Framework for Wales, and the apparent increasing importance of the standards agenda, was possibly ‘diluting’ or limiting the potential of the Foundation Phase</a:t>
            </a:r>
          </a:p>
        </p:txBody>
      </p:sp>
    </p:spTree>
    <p:extLst>
      <p:ext uri="{BB962C8B-B14F-4D97-AF65-F5344CB8AC3E}">
        <p14:creationId xmlns:p14="http://schemas.microsoft.com/office/powerpoint/2010/main" val="1919290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Foundation Stage</a:t>
            </a:r>
            <a:endParaRPr lang="en-GB" dirty="0"/>
          </a:p>
        </p:txBody>
      </p:sp>
      <p:sp>
        <p:nvSpPr>
          <p:cNvPr id="3" name="Content Placeholder 2"/>
          <p:cNvSpPr>
            <a:spLocks noGrp="1"/>
          </p:cNvSpPr>
          <p:nvPr>
            <p:ph idx="1"/>
          </p:nvPr>
        </p:nvSpPr>
        <p:spPr>
          <a:xfrm>
            <a:off x="457200" y="1340768"/>
            <a:ext cx="7620000" cy="5328592"/>
          </a:xfrm>
        </p:spPr>
        <p:txBody>
          <a:bodyPr>
            <a:normAutofit/>
          </a:bodyPr>
          <a:lstStyle/>
          <a:p>
            <a:pPr marL="114300" indent="0">
              <a:buNone/>
            </a:pPr>
            <a:r>
              <a:rPr lang="en-GB" b="1" u="sng" dirty="0" smtClean="0"/>
              <a:t>Overarching Principles:</a:t>
            </a:r>
          </a:p>
          <a:p>
            <a:endParaRPr lang="en-GB" sz="2400" dirty="0"/>
          </a:p>
          <a:p>
            <a:r>
              <a:rPr lang="en-GB" sz="2400" dirty="0" smtClean="0"/>
              <a:t>The unique child</a:t>
            </a:r>
          </a:p>
          <a:p>
            <a:pPr marL="114300" indent="0">
              <a:buNone/>
            </a:pPr>
            <a:endParaRPr lang="en-GB" sz="2400" dirty="0" smtClean="0"/>
          </a:p>
          <a:p>
            <a:r>
              <a:rPr lang="en-GB" sz="2400" dirty="0" smtClean="0"/>
              <a:t>positive </a:t>
            </a:r>
            <a:r>
              <a:rPr lang="en-GB" sz="2400" dirty="0"/>
              <a:t>relationships; </a:t>
            </a:r>
            <a:endParaRPr lang="en-GB" sz="2400" dirty="0" smtClean="0"/>
          </a:p>
          <a:p>
            <a:pPr marL="114300" indent="0">
              <a:buNone/>
            </a:pPr>
            <a:endParaRPr lang="en-GB" sz="2400" dirty="0"/>
          </a:p>
          <a:p>
            <a:r>
              <a:rPr lang="en-GB" sz="2400" dirty="0"/>
              <a:t>E</a:t>
            </a:r>
            <a:r>
              <a:rPr lang="en-GB" sz="2400" dirty="0" smtClean="0"/>
              <a:t>nabling environments</a:t>
            </a:r>
          </a:p>
          <a:p>
            <a:pPr marL="114300" indent="0">
              <a:buNone/>
            </a:pPr>
            <a:endParaRPr lang="en-GB" sz="2400" dirty="0"/>
          </a:p>
          <a:p>
            <a:r>
              <a:rPr lang="en-GB" sz="2400" dirty="0" smtClean="0"/>
              <a:t>children </a:t>
            </a:r>
            <a:r>
              <a:rPr lang="en-GB" sz="2400" dirty="0"/>
              <a:t>develop and learn in different ways and at different rates. </a:t>
            </a:r>
            <a:endParaRPr lang="en-GB" sz="2400" dirty="0" smtClean="0"/>
          </a:p>
          <a:p>
            <a:pPr marL="114300" indent="0">
              <a:buNone/>
            </a:pPr>
            <a:endParaRPr lang="en-GB" dirty="0"/>
          </a:p>
          <a:p>
            <a:pPr marL="114300" indent="0">
              <a:buNone/>
            </a:pPr>
            <a:r>
              <a:rPr lang="en-GB" dirty="0" smtClean="0"/>
              <a:t>DfES (2014)</a:t>
            </a:r>
            <a:endParaRPr lang="en-GB" dirty="0"/>
          </a:p>
        </p:txBody>
      </p:sp>
    </p:spTree>
    <p:extLst>
      <p:ext uri="{BB962C8B-B14F-4D97-AF65-F5344CB8AC3E}">
        <p14:creationId xmlns:p14="http://schemas.microsoft.com/office/powerpoint/2010/main" val="2602414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Areas of Learning and Development</a:t>
            </a:r>
            <a:endParaRPr lang="en-GB" dirty="0"/>
          </a:p>
        </p:txBody>
      </p:sp>
      <p:sp>
        <p:nvSpPr>
          <p:cNvPr id="3" name="Content Placeholder 2"/>
          <p:cNvSpPr>
            <a:spLocks noGrp="1"/>
          </p:cNvSpPr>
          <p:nvPr>
            <p:ph idx="1"/>
          </p:nvPr>
        </p:nvSpPr>
        <p:spPr>
          <a:xfrm>
            <a:off x="457200" y="1600200"/>
            <a:ext cx="7620000" cy="5357192"/>
          </a:xfrm>
        </p:spPr>
        <p:txBody>
          <a:bodyPr>
            <a:normAutofit fontScale="92500" lnSpcReduction="20000"/>
          </a:bodyPr>
          <a:lstStyle/>
          <a:p>
            <a:pPr marL="114300" indent="0">
              <a:buNone/>
            </a:pPr>
            <a:r>
              <a:rPr lang="en-GB" dirty="0" smtClean="0"/>
              <a:t>Prime areas:</a:t>
            </a:r>
          </a:p>
          <a:p>
            <a:pPr marL="114300" indent="0">
              <a:buNone/>
            </a:pPr>
            <a:endParaRPr lang="en-GB" dirty="0"/>
          </a:p>
          <a:p>
            <a:r>
              <a:rPr lang="en-GB" dirty="0"/>
              <a:t>C</a:t>
            </a:r>
            <a:r>
              <a:rPr lang="en-GB" dirty="0" smtClean="0"/>
              <a:t>ommunication </a:t>
            </a:r>
            <a:r>
              <a:rPr lang="en-GB" dirty="0"/>
              <a:t>and language; </a:t>
            </a:r>
          </a:p>
          <a:p>
            <a:r>
              <a:rPr lang="en-GB" dirty="0"/>
              <a:t>P</a:t>
            </a:r>
            <a:r>
              <a:rPr lang="en-GB" dirty="0" smtClean="0"/>
              <a:t>hysical </a:t>
            </a:r>
            <a:r>
              <a:rPr lang="en-GB" dirty="0"/>
              <a:t>development; and </a:t>
            </a:r>
          </a:p>
          <a:p>
            <a:r>
              <a:rPr lang="en-GB" dirty="0"/>
              <a:t>P</a:t>
            </a:r>
            <a:r>
              <a:rPr lang="en-GB" dirty="0" smtClean="0"/>
              <a:t>ersonal</a:t>
            </a:r>
            <a:r>
              <a:rPr lang="en-GB" dirty="0"/>
              <a:t>, social and emotional development</a:t>
            </a:r>
            <a:r>
              <a:rPr lang="en-GB" dirty="0" smtClean="0"/>
              <a:t>.</a:t>
            </a:r>
          </a:p>
          <a:p>
            <a:pPr marL="114300" indent="0">
              <a:buNone/>
            </a:pPr>
            <a:endParaRPr lang="en-GB" dirty="0" smtClean="0"/>
          </a:p>
          <a:p>
            <a:pPr marL="114300" indent="0">
              <a:buNone/>
            </a:pPr>
            <a:r>
              <a:rPr lang="en-GB" dirty="0" smtClean="0"/>
              <a:t>Four specific areas:</a:t>
            </a:r>
          </a:p>
          <a:p>
            <a:endParaRPr lang="en-GB" dirty="0"/>
          </a:p>
          <a:p>
            <a:r>
              <a:rPr lang="en-GB" dirty="0"/>
              <a:t>L</a:t>
            </a:r>
            <a:r>
              <a:rPr lang="en-GB" dirty="0" smtClean="0"/>
              <a:t>iteracy</a:t>
            </a:r>
            <a:r>
              <a:rPr lang="en-GB" dirty="0"/>
              <a:t>; </a:t>
            </a:r>
          </a:p>
          <a:p>
            <a:r>
              <a:rPr lang="en-GB" dirty="0"/>
              <a:t>M</a:t>
            </a:r>
            <a:r>
              <a:rPr lang="en-GB" dirty="0" smtClean="0"/>
              <a:t>athematics</a:t>
            </a:r>
            <a:r>
              <a:rPr lang="en-GB" dirty="0"/>
              <a:t>; </a:t>
            </a:r>
          </a:p>
          <a:p>
            <a:r>
              <a:rPr lang="en-GB" dirty="0"/>
              <a:t>U</a:t>
            </a:r>
            <a:r>
              <a:rPr lang="en-GB" dirty="0" smtClean="0"/>
              <a:t>nderstanding </a:t>
            </a:r>
            <a:r>
              <a:rPr lang="en-GB" dirty="0"/>
              <a:t>the world; and </a:t>
            </a:r>
          </a:p>
          <a:p>
            <a:r>
              <a:rPr lang="en-GB" dirty="0"/>
              <a:t>E</a:t>
            </a:r>
            <a:r>
              <a:rPr lang="en-GB" dirty="0" smtClean="0"/>
              <a:t>xpressive </a:t>
            </a:r>
            <a:r>
              <a:rPr lang="en-GB" dirty="0"/>
              <a:t>arts and design. </a:t>
            </a:r>
            <a:endParaRPr lang="en-GB" dirty="0" smtClean="0"/>
          </a:p>
          <a:p>
            <a:endParaRPr lang="en-GB" dirty="0"/>
          </a:p>
          <a:p>
            <a:pPr marL="114300" indent="0">
              <a:buNone/>
            </a:pPr>
            <a:endParaRPr lang="en-GB" dirty="0"/>
          </a:p>
          <a:p>
            <a:pPr marL="114300" indent="0">
              <a:buNone/>
            </a:pPr>
            <a:r>
              <a:rPr lang="en-GB" dirty="0" smtClean="0"/>
              <a:t>DfES (2014)</a:t>
            </a:r>
            <a:endParaRPr lang="en-GB" dirty="0"/>
          </a:p>
          <a:p>
            <a:pPr marL="114300" indent="0">
              <a:buNone/>
            </a:pPr>
            <a:r>
              <a:rPr lang="en-GB" dirty="0" smtClean="0"/>
              <a:t> </a:t>
            </a:r>
            <a:endParaRPr lang="en-GB" dirty="0"/>
          </a:p>
          <a:p>
            <a:endParaRPr lang="en-GB" dirty="0"/>
          </a:p>
        </p:txBody>
      </p:sp>
    </p:spTree>
    <p:extLst>
      <p:ext uri="{BB962C8B-B14F-4D97-AF65-F5344CB8AC3E}">
        <p14:creationId xmlns:p14="http://schemas.microsoft.com/office/powerpoint/2010/main" val="2360652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Criticisms of EYFS </a:t>
            </a:r>
            <a:endParaRPr lang="en-GB" dirty="0"/>
          </a:p>
        </p:txBody>
      </p:sp>
      <p:sp>
        <p:nvSpPr>
          <p:cNvPr id="3" name="Content Placeholder 2"/>
          <p:cNvSpPr>
            <a:spLocks noGrp="1"/>
          </p:cNvSpPr>
          <p:nvPr>
            <p:ph idx="1"/>
          </p:nvPr>
        </p:nvSpPr>
        <p:spPr/>
        <p:txBody>
          <a:bodyPr/>
          <a:lstStyle/>
          <a:p>
            <a:endParaRPr lang="en-GB" dirty="0"/>
          </a:p>
          <a:p>
            <a:r>
              <a:rPr lang="en-GB" dirty="0" smtClean="0"/>
              <a:t>Practitioners felt that decision </a:t>
            </a:r>
            <a:r>
              <a:rPr lang="en-GB" dirty="0"/>
              <a:t>to attach age-phases, and photographs, to the descriptors, feeling that the ‘labelling’ of young children is contrary to the principle of the Unique Child which is for many the most important theme of the EYFS. </a:t>
            </a:r>
            <a:endParaRPr lang="en-GB" dirty="0" smtClean="0"/>
          </a:p>
          <a:p>
            <a:endParaRPr lang="en-GB" dirty="0"/>
          </a:p>
          <a:p>
            <a:r>
              <a:rPr lang="en-GB" dirty="0" smtClean="0"/>
              <a:t>Some feel that it forces </a:t>
            </a:r>
            <a:r>
              <a:rPr lang="en-GB" dirty="0"/>
              <a:t>a narrow and formal curriculum on young children who should be left alone to learn through play and </a:t>
            </a:r>
            <a:r>
              <a:rPr lang="en-GB" dirty="0" smtClean="0"/>
              <a:t>exploration</a:t>
            </a:r>
          </a:p>
          <a:p>
            <a:endParaRPr lang="en-GB" dirty="0"/>
          </a:p>
          <a:p>
            <a:pPr marL="114300" indent="0">
              <a:buNone/>
            </a:pPr>
            <a:r>
              <a:rPr lang="en-GB" dirty="0" smtClean="0"/>
              <a:t>Brooker et al (2010)</a:t>
            </a:r>
            <a:endParaRPr lang="en-GB" dirty="0"/>
          </a:p>
          <a:p>
            <a:endParaRPr lang="en-GB" dirty="0"/>
          </a:p>
        </p:txBody>
      </p:sp>
    </p:spTree>
    <p:extLst>
      <p:ext uri="{BB962C8B-B14F-4D97-AF65-F5344CB8AC3E}">
        <p14:creationId xmlns:p14="http://schemas.microsoft.com/office/powerpoint/2010/main" val="1757195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Key Stages (England)</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1906657"/>
              </p:ext>
            </p:extLst>
          </p:nvPr>
        </p:nvGraphicFramePr>
        <p:xfrm>
          <a:off x="971600" y="1340768"/>
          <a:ext cx="6768750" cy="5112566"/>
        </p:xfrm>
        <a:graphic>
          <a:graphicData uri="http://schemas.openxmlformats.org/drawingml/2006/table">
            <a:tbl>
              <a:tblPr/>
              <a:tblGrid>
                <a:gridCol w="1353750"/>
                <a:gridCol w="1353750"/>
                <a:gridCol w="1353750"/>
                <a:gridCol w="1353750"/>
                <a:gridCol w="1353750"/>
              </a:tblGrid>
              <a:tr h="255478">
                <a:tc>
                  <a:txBody>
                    <a:bodyPr/>
                    <a:lstStyle/>
                    <a:p>
                      <a:endParaRPr lang="en-GB" sz="1200"/>
                    </a:p>
                  </a:txBody>
                  <a:tcPr marL="60008" marR="60008" marT="30004" marB="30004" anchor="ctr">
                    <a:lnL>
                      <a:noFill/>
                    </a:lnL>
                    <a:lnR>
                      <a:noFill/>
                    </a:lnR>
                    <a:lnT>
                      <a:noFill/>
                    </a:lnT>
                    <a:lnB>
                      <a:noFill/>
                    </a:lnB>
                  </a:tcPr>
                </a:tc>
                <a:tc>
                  <a:txBody>
                    <a:bodyPr/>
                    <a:lstStyle/>
                    <a:p>
                      <a:r>
                        <a:rPr lang="en-GB" sz="1200"/>
                        <a:t>Key stage 1</a:t>
                      </a:r>
                    </a:p>
                  </a:txBody>
                  <a:tcPr marL="60008" marR="60008" marT="30004" marB="30004" anchor="ctr">
                    <a:lnL>
                      <a:noFill/>
                    </a:lnL>
                    <a:lnR>
                      <a:noFill/>
                    </a:lnR>
                    <a:lnT>
                      <a:noFill/>
                    </a:lnT>
                    <a:lnB>
                      <a:noFill/>
                    </a:lnB>
                  </a:tcPr>
                </a:tc>
                <a:tc>
                  <a:txBody>
                    <a:bodyPr/>
                    <a:lstStyle/>
                    <a:p>
                      <a:r>
                        <a:rPr lang="en-GB" sz="1200"/>
                        <a:t>Key stage 2</a:t>
                      </a:r>
                    </a:p>
                  </a:txBody>
                  <a:tcPr marL="60008" marR="60008" marT="30004" marB="30004" anchor="ctr">
                    <a:lnL>
                      <a:noFill/>
                    </a:lnL>
                    <a:lnR>
                      <a:noFill/>
                    </a:lnR>
                    <a:lnT>
                      <a:noFill/>
                    </a:lnT>
                    <a:lnB>
                      <a:noFill/>
                    </a:lnB>
                  </a:tcPr>
                </a:tc>
                <a:tc>
                  <a:txBody>
                    <a:bodyPr/>
                    <a:lstStyle/>
                    <a:p>
                      <a:r>
                        <a:rPr lang="en-GB" sz="1200"/>
                        <a:t>Key stage 3</a:t>
                      </a:r>
                    </a:p>
                  </a:txBody>
                  <a:tcPr marL="60008" marR="60008" marT="30004" marB="30004" anchor="ctr">
                    <a:lnL>
                      <a:noFill/>
                    </a:lnL>
                    <a:lnR>
                      <a:noFill/>
                    </a:lnR>
                    <a:lnT>
                      <a:noFill/>
                    </a:lnT>
                    <a:lnB>
                      <a:noFill/>
                    </a:lnB>
                  </a:tcPr>
                </a:tc>
                <a:tc>
                  <a:txBody>
                    <a:bodyPr/>
                    <a:lstStyle/>
                    <a:p>
                      <a:r>
                        <a:rPr lang="en-GB" sz="1200"/>
                        <a:t>Key stage 4</a:t>
                      </a:r>
                    </a:p>
                  </a:txBody>
                  <a:tcPr marL="60008" marR="60008" marT="30004" marB="30004" anchor="ctr">
                    <a:lnL>
                      <a:noFill/>
                    </a:lnL>
                    <a:lnR>
                      <a:noFill/>
                    </a:lnR>
                    <a:lnT>
                      <a:noFill/>
                    </a:lnT>
                    <a:lnB>
                      <a:noFill/>
                    </a:lnB>
                  </a:tcPr>
                </a:tc>
              </a:tr>
              <a:tr h="255478">
                <a:tc>
                  <a:txBody>
                    <a:bodyPr/>
                    <a:lstStyle/>
                    <a:p>
                      <a:r>
                        <a:rPr lang="en-GB" sz="1200"/>
                        <a:t>Age</a:t>
                      </a:r>
                    </a:p>
                  </a:txBody>
                  <a:tcPr marL="60008" marR="60008" marT="30004" marB="30004" anchor="ctr">
                    <a:lnL>
                      <a:noFill/>
                    </a:lnL>
                    <a:lnR>
                      <a:noFill/>
                    </a:lnR>
                    <a:lnT>
                      <a:noFill/>
                    </a:lnT>
                    <a:lnB>
                      <a:noFill/>
                    </a:lnB>
                  </a:tcPr>
                </a:tc>
                <a:tc>
                  <a:txBody>
                    <a:bodyPr/>
                    <a:lstStyle/>
                    <a:p>
                      <a:r>
                        <a:rPr lang="en-GB" sz="1200"/>
                        <a:t>5-7</a:t>
                      </a:r>
                    </a:p>
                  </a:txBody>
                  <a:tcPr marL="60008" marR="60008" marT="30004" marB="30004" anchor="ctr">
                    <a:lnL>
                      <a:noFill/>
                    </a:lnL>
                    <a:lnR>
                      <a:noFill/>
                    </a:lnR>
                    <a:lnT>
                      <a:noFill/>
                    </a:lnT>
                    <a:lnB>
                      <a:noFill/>
                    </a:lnB>
                  </a:tcPr>
                </a:tc>
                <a:tc>
                  <a:txBody>
                    <a:bodyPr/>
                    <a:lstStyle/>
                    <a:p>
                      <a:r>
                        <a:rPr lang="en-GB" sz="1200"/>
                        <a:t>7-11</a:t>
                      </a:r>
                    </a:p>
                  </a:txBody>
                  <a:tcPr marL="60008" marR="60008" marT="30004" marB="30004" anchor="ctr">
                    <a:lnL>
                      <a:noFill/>
                    </a:lnL>
                    <a:lnR>
                      <a:noFill/>
                    </a:lnR>
                    <a:lnT>
                      <a:noFill/>
                    </a:lnT>
                    <a:lnB>
                      <a:noFill/>
                    </a:lnB>
                  </a:tcPr>
                </a:tc>
                <a:tc>
                  <a:txBody>
                    <a:bodyPr/>
                    <a:lstStyle/>
                    <a:p>
                      <a:r>
                        <a:rPr lang="en-GB" sz="1200"/>
                        <a:t>11-14</a:t>
                      </a:r>
                    </a:p>
                  </a:txBody>
                  <a:tcPr marL="60008" marR="60008" marT="30004" marB="30004" anchor="ctr">
                    <a:lnL>
                      <a:noFill/>
                    </a:lnL>
                    <a:lnR>
                      <a:noFill/>
                    </a:lnR>
                    <a:lnT>
                      <a:noFill/>
                    </a:lnT>
                    <a:lnB>
                      <a:noFill/>
                    </a:lnB>
                  </a:tcPr>
                </a:tc>
                <a:tc>
                  <a:txBody>
                    <a:bodyPr/>
                    <a:lstStyle/>
                    <a:p>
                      <a:r>
                        <a:rPr lang="en-GB" sz="1200"/>
                        <a:t>14-16</a:t>
                      </a:r>
                    </a:p>
                  </a:txBody>
                  <a:tcPr marL="60008" marR="60008" marT="30004" marB="30004" anchor="ctr">
                    <a:lnL>
                      <a:noFill/>
                    </a:lnL>
                    <a:lnR>
                      <a:noFill/>
                    </a:lnR>
                    <a:lnT>
                      <a:noFill/>
                    </a:lnT>
                    <a:lnB>
                      <a:noFill/>
                    </a:lnB>
                  </a:tcPr>
                </a:tc>
              </a:tr>
              <a:tr h="255478">
                <a:tc>
                  <a:txBody>
                    <a:bodyPr/>
                    <a:lstStyle/>
                    <a:p>
                      <a:r>
                        <a:rPr lang="en-GB" sz="1200"/>
                        <a:t>Year groups</a:t>
                      </a:r>
                    </a:p>
                  </a:txBody>
                  <a:tcPr marL="60008" marR="60008" marT="30004" marB="30004" anchor="ctr">
                    <a:lnL>
                      <a:noFill/>
                    </a:lnL>
                    <a:lnR>
                      <a:noFill/>
                    </a:lnR>
                    <a:lnT>
                      <a:noFill/>
                    </a:lnT>
                    <a:lnB>
                      <a:noFill/>
                    </a:lnB>
                  </a:tcPr>
                </a:tc>
                <a:tc>
                  <a:txBody>
                    <a:bodyPr/>
                    <a:lstStyle/>
                    <a:p>
                      <a:r>
                        <a:rPr lang="en-GB" sz="1200"/>
                        <a:t>1-2</a:t>
                      </a:r>
                    </a:p>
                  </a:txBody>
                  <a:tcPr marL="60008" marR="60008" marT="30004" marB="30004" anchor="ctr">
                    <a:lnL>
                      <a:noFill/>
                    </a:lnL>
                    <a:lnR>
                      <a:noFill/>
                    </a:lnR>
                    <a:lnT>
                      <a:noFill/>
                    </a:lnT>
                    <a:lnB>
                      <a:noFill/>
                    </a:lnB>
                  </a:tcPr>
                </a:tc>
                <a:tc>
                  <a:txBody>
                    <a:bodyPr/>
                    <a:lstStyle/>
                    <a:p>
                      <a:r>
                        <a:rPr lang="en-GB" sz="1200"/>
                        <a:t>3-6</a:t>
                      </a:r>
                    </a:p>
                  </a:txBody>
                  <a:tcPr marL="60008" marR="60008" marT="30004" marB="30004" anchor="ctr">
                    <a:lnL>
                      <a:noFill/>
                    </a:lnL>
                    <a:lnR>
                      <a:noFill/>
                    </a:lnR>
                    <a:lnT>
                      <a:noFill/>
                    </a:lnT>
                    <a:lnB>
                      <a:noFill/>
                    </a:lnB>
                  </a:tcPr>
                </a:tc>
                <a:tc>
                  <a:txBody>
                    <a:bodyPr/>
                    <a:lstStyle/>
                    <a:p>
                      <a:r>
                        <a:rPr lang="en-GB" sz="1200"/>
                        <a:t>7-9</a:t>
                      </a:r>
                    </a:p>
                  </a:txBody>
                  <a:tcPr marL="60008" marR="60008" marT="30004" marB="30004" anchor="ctr">
                    <a:lnL>
                      <a:noFill/>
                    </a:lnL>
                    <a:lnR>
                      <a:noFill/>
                    </a:lnR>
                    <a:lnT>
                      <a:noFill/>
                    </a:lnT>
                    <a:lnB>
                      <a:noFill/>
                    </a:lnB>
                  </a:tcPr>
                </a:tc>
                <a:tc>
                  <a:txBody>
                    <a:bodyPr/>
                    <a:lstStyle/>
                    <a:p>
                      <a:r>
                        <a:rPr lang="en-GB" sz="1200"/>
                        <a:t>10-11</a:t>
                      </a:r>
                    </a:p>
                  </a:txBody>
                  <a:tcPr marL="60008" marR="60008" marT="30004" marB="30004" anchor="ctr">
                    <a:lnL>
                      <a:noFill/>
                    </a:lnL>
                    <a:lnR>
                      <a:noFill/>
                    </a:lnR>
                    <a:lnT>
                      <a:noFill/>
                    </a:lnT>
                    <a:lnB>
                      <a:noFill/>
                    </a:lnB>
                  </a:tcPr>
                </a:tc>
              </a:tr>
              <a:tr h="255478">
                <a:tc>
                  <a:txBody>
                    <a:bodyPr/>
                    <a:lstStyle/>
                    <a:p>
                      <a:r>
                        <a:rPr lang="en-GB" sz="1200"/>
                        <a:t>Core subjects</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English</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r>
              <a:tr h="255478">
                <a:tc>
                  <a:txBody>
                    <a:bodyPr/>
                    <a:lstStyle/>
                    <a:p>
                      <a:r>
                        <a:rPr lang="en-GB" sz="1200"/>
                        <a:t>Mathematics</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r>
              <a:tr h="255478">
                <a:tc>
                  <a:txBody>
                    <a:bodyPr/>
                    <a:lstStyle/>
                    <a:p>
                      <a:r>
                        <a:rPr lang="en-GB" sz="1200"/>
                        <a:t>Science</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r>
              <a:tr h="447838">
                <a:tc>
                  <a:txBody>
                    <a:bodyPr/>
                    <a:lstStyle/>
                    <a:p>
                      <a:r>
                        <a:rPr lang="en-GB" sz="1200"/>
                        <a:t>Foundation subjects</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447838">
                <a:tc>
                  <a:txBody>
                    <a:bodyPr/>
                    <a:lstStyle/>
                    <a:p>
                      <a:r>
                        <a:rPr lang="en-GB" sz="1200"/>
                        <a:t>Art and design</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Citizenship</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r>
              <a:tr h="255478">
                <a:tc>
                  <a:txBody>
                    <a:bodyPr/>
                    <a:lstStyle/>
                    <a:p>
                      <a:r>
                        <a:rPr lang="en-GB" sz="1200"/>
                        <a:t>Computing</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r>
              <a:tr h="447838">
                <a:tc>
                  <a:txBody>
                    <a:bodyPr/>
                    <a:lstStyle/>
                    <a:p>
                      <a:r>
                        <a:rPr lang="en-GB" sz="1200"/>
                        <a:t>Design and technology</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Languages</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Geography</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History</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255478">
                <a:tc>
                  <a:txBody>
                    <a:bodyPr/>
                    <a:lstStyle/>
                    <a:p>
                      <a:r>
                        <a:rPr lang="en-GB" sz="1200"/>
                        <a:t>Music</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 </a:t>
                      </a:r>
                    </a:p>
                  </a:txBody>
                  <a:tcPr marL="60008" marR="60008" marT="30004" marB="30004" anchor="ctr">
                    <a:lnL>
                      <a:noFill/>
                    </a:lnL>
                    <a:lnR>
                      <a:noFill/>
                    </a:lnR>
                    <a:lnT>
                      <a:noFill/>
                    </a:lnT>
                    <a:lnB>
                      <a:noFill/>
                    </a:lnB>
                  </a:tcPr>
                </a:tc>
              </a:tr>
              <a:tr h="447838">
                <a:tc>
                  <a:txBody>
                    <a:bodyPr/>
                    <a:lstStyle/>
                    <a:p>
                      <a:r>
                        <a:rPr lang="en-GB" sz="1200"/>
                        <a:t>Physical education</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a:t>✓</a:t>
                      </a:r>
                    </a:p>
                  </a:txBody>
                  <a:tcPr marL="60008" marR="60008" marT="30004" marB="30004" anchor="ctr">
                    <a:lnL>
                      <a:noFill/>
                    </a:lnL>
                    <a:lnR>
                      <a:noFill/>
                    </a:lnR>
                    <a:lnT>
                      <a:noFill/>
                    </a:lnT>
                    <a:lnB>
                      <a:noFill/>
                    </a:lnB>
                  </a:tcPr>
                </a:tc>
                <a:tc>
                  <a:txBody>
                    <a:bodyPr/>
                    <a:lstStyle/>
                    <a:p>
                      <a:r>
                        <a:rPr lang="en-GB" sz="1200" dirty="0"/>
                        <a:t>✓</a:t>
                      </a:r>
                    </a:p>
                  </a:txBody>
                  <a:tcPr marL="60008" marR="60008" marT="30004" marB="30004" anchor="ctr">
                    <a:lnL>
                      <a:noFill/>
                    </a:lnL>
                    <a:lnR>
                      <a:noFill/>
                    </a:lnR>
                    <a:lnT>
                      <a:noFill/>
                    </a:lnT>
                    <a:lnB>
                      <a:noFill/>
                    </a:lnB>
                  </a:tcPr>
                </a:tc>
              </a:tr>
            </a:tbl>
          </a:graphicData>
        </a:graphic>
      </p:graphicFrame>
    </p:spTree>
    <p:extLst>
      <p:ext uri="{BB962C8B-B14F-4D97-AF65-F5344CB8AC3E}">
        <p14:creationId xmlns:p14="http://schemas.microsoft.com/office/powerpoint/2010/main" val="552792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Criticisms of KS1 </a:t>
            </a:r>
            <a:endParaRPr lang="en-GB" dirty="0"/>
          </a:p>
        </p:txBody>
      </p:sp>
      <p:sp>
        <p:nvSpPr>
          <p:cNvPr id="3" name="Content Placeholder 2"/>
          <p:cNvSpPr>
            <a:spLocks noGrp="1"/>
          </p:cNvSpPr>
          <p:nvPr>
            <p:ph idx="1"/>
          </p:nvPr>
        </p:nvSpPr>
        <p:spPr/>
        <p:txBody>
          <a:bodyPr/>
          <a:lstStyle/>
          <a:p>
            <a:r>
              <a:rPr lang="en-GB" dirty="0" smtClean="0"/>
              <a:t>Too much too soon</a:t>
            </a:r>
          </a:p>
          <a:p>
            <a:pPr marL="114300" indent="0">
              <a:buNone/>
            </a:pPr>
            <a:endParaRPr lang="en-GB" dirty="0" smtClean="0"/>
          </a:p>
          <a:p>
            <a:r>
              <a:rPr lang="en-GB" dirty="0"/>
              <a:t>stunting creativity and fostering mindless </a:t>
            </a:r>
            <a:r>
              <a:rPr lang="en-GB" dirty="0" smtClean="0"/>
              <a:t>obedience</a:t>
            </a:r>
          </a:p>
          <a:p>
            <a:pPr marL="114300" indent="0">
              <a:buNone/>
            </a:pPr>
            <a:endParaRPr lang="en-GB" dirty="0" smtClean="0"/>
          </a:p>
          <a:p>
            <a:r>
              <a:rPr lang="en-GB" dirty="0" smtClean="0"/>
              <a:t>New curriculum content puts too much pressure on individuals</a:t>
            </a:r>
          </a:p>
          <a:p>
            <a:endParaRPr lang="en-GB" dirty="0"/>
          </a:p>
          <a:p>
            <a:r>
              <a:rPr lang="en-GB" dirty="0"/>
              <a:t>new primary curriculum will require children to cover subjects, particularly in maths and science, up to </a:t>
            </a:r>
            <a:r>
              <a:rPr lang="en-GB" dirty="0" smtClean="0"/>
              <a:t>two years earlier than their peers </a:t>
            </a:r>
            <a:r>
              <a:rPr lang="en-GB" dirty="0"/>
              <a:t>in top-performing nations. </a:t>
            </a:r>
            <a:endParaRPr lang="en-GB" dirty="0" smtClean="0"/>
          </a:p>
          <a:p>
            <a:endParaRPr lang="en-GB" dirty="0"/>
          </a:p>
          <a:p>
            <a:r>
              <a:rPr lang="en-GB" dirty="0" smtClean="0"/>
              <a:t>Year two tests in English, Maths and Science are unnecessary </a:t>
            </a:r>
            <a:endParaRPr lang="en-GB" dirty="0"/>
          </a:p>
        </p:txBody>
      </p:sp>
    </p:spTree>
    <p:extLst>
      <p:ext uri="{BB962C8B-B14F-4D97-AF65-F5344CB8AC3E}">
        <p14:creationId xmlns:p14="http://schemas.microsoft.com/office/powerpoint/2010/main" val="3628268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Criticisms of KS2</a:t>
            </a:r>
            <a:endParaRPr lang="en-GB" dirty="0"/>
          </a:p>
        </p:txBody>
      </p:sp>
      <p:sp>
        <p:nvSpPr>
          <p:cNvPr id="3" name="Content Placeholder 2"/>
          <p:cNvSpPr>
            <a:spLocks noGrp="1"/>
          </p:cNvSpPr>
          <p:nvPr>
            <p:ph idx="1"/>
          </p:nvPr>
        </p:nvSpPr>
        <p:spPr/>
        <p:txBody>
          <a:bodyPr/>
          <a:lstStyle/>
          <a:p>
            <a:r>
              <a:rPr lang="en-GB" dirty="0" smtClean="0"/>
              <a:t>New </a:t>
            </a:r>
            <a:r>
              <a:rPr lang="en-GB" dirty="0"/>
              <a:t>primary curriculum will require children to cover subjects, particularly in maths and science, up to </a:t>
            </a:r>
            <a:r>
              <a:rPr lang="en-GB" dirty="0" smtClean="0"/>
              <a:t>two years earlier than their peers in </a:t>
            </a:r>
            <a:r>
              <a:rPr lang="en-GB" dirty="0"/>
              <a:t>top-performing nations. </a:t>
            </a:r>
            <a:endParaRPr lang="en-GB" dirty="0" smtClean="0"/>
          </a:p>
          <a:p>
            <a:endParaRPr lang="en-GB" dirty="0"/>
          </a:p>
          <a:p>
            <a:r>
              <a:rPr lang="en-GB" dirty="0" smtClean="0"/>
              <a:t>Standardised testing increases anxiety (Connors et al 2009)</a:t>
            </a:r>
          </a:p>
          <a:p>
            <a:pPr marL="114300" indent="0">
              <a:buNone/>
            </a:pPr>
            <a:endParaRPr lang="en-GB" dirty="0" smtClean="0"/>
          </a:p>
          <a:p>
            <a:endParaRPr lang="en-GB" dirty="0"/>
          </a:p>
        </p:txBody>
      </p:sp>
    </p:spTree>
    <p:extLst>
      <p:ext uri="{BB962C8B-B14F-4D97-AF65-F5344CB8AC3E}">
        <p14:creationId xmlns:p14="http://schemas.microsoft.com/office/powerpoint/2010/main" val="1602744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Key Stage 2 (Wales)</a:t>
            </a:r>
            <a:endParaRPr lang="en-GB" dirty="0"/>
          </a:p>
        </p:txBody>
      </p:sp>
      <p:sp>
        <p:nvSpPr>
          <p:cNvPr id="3" name="Content Placeholder 2"/>
          <p:cNvSpPr>
            <a:spLocks noGrp="1"/>
          </p:cNvSpPr>
          <p:nvPr>
            <p:ph idx="1"/>
          </p:nvPr>
        </p:nvSpPr>
        <p:spPr/>
        <p:txBody>
          <a:bodyPr>
            <a:normAutofit fontScale="92500" lnSpcReduction="10000"/>
          </a:bodyPr>
          <a:lstStyle/>
          <a:p>
            <a:pPr marL="114300" indent="0">
              <a:buNone/>
            </a:pPr>
            <a:endParaRPr lang="en-GB" dirty="0" smtClean="0"/>
          </a:p>
          <a:p>
            <a:pPr marL="114300" indent="0">
              <a:buNone/>
            </a:pPr>
            <a:r>
              <a:rPr lang="en-GB" dirty="0" smtClean="0"/>
              <a:t>Aims:</a:t>
            </a:r>
          </a:p>
          <a:p>
            <a:pPr marL="114300" indent="0">
              <a:buNone/>
            </a:pPr>
            <a:r>
              <a:rPr lang="en-GB" dirty="0" smtClean="0"/>
              <a:t>To help </a:t>
            </a:r>
            <a:r>
              <a:rPr lang="en-GB" dirty="0"/>
              <a:t>pupils develop socially, morally, emotionally, intellectually and physically. It aims to provide pupils with the necessary skills and experiences to become life long </a:t>
            </a:r>
            <a:r>
              <a:rPr lang="en-GB" dirty="0" smtClean="0"/>
              <a:t>learners.</a:t>
            </a:r>
          </a:p>
          <a:p>
            <a:pPr marL="114300" indent="0">
              <a:buNone/>
            </a:pPr>
            <a:endParaRPr lang="en-GB" dirty="0"/>
          </a:p>
          <a:p>
            <a:pPr marL="114300" indent="0">
              <a:buNone/>
            </a:pPr>
            <a:r>
              <a:rPr lang="en-GB" dirty="0" smtClean="0"/>
              <a:t>Topics:</a:t>
            </a:r>
          </a:p>
          <a:p>
            <a:pPr marL="114300" indent="0">
              <a:buNone/>
            </a:pPr>
            <a:r>
              <a:rPr lang="en-GB" dirty="0" smtClean="0"/>
              <a:t>Maths, Science, English, Welsh(first/second language)</a:t>
            </a:r>
          </a:p>
          <a:p>
            <a:pPr marL="114300" indent="0">
              <a:buNone/>
            </a:pPr>
            <a:r>
              <a:rPr lang="en-GB" dirty="0" smtClean="0"/>
              <a:t>D&amp;T, History, Geography, Music, Art, PE, ICT, PSE, RE</a:t>
            </a:r>
            <a:endParaRPr lang="en-GB" dirty="0"/>
          </a:p>
          <a:p>
            <a:pPr marL="114300" indent="0">
              <a:buNone/>
            </a:pPr>
            <a:endParaRPr lang="en-GB" dirty="0" smtClean="0"/>
          </a:p>
          <a:p>
            <a:pPr marL="114300" indent="0">
              <a:buNone/>
            </a:pPr>
            <a:endParaRPr lang="en-GB" dirty="0" smtClean="0"/>
          </a:p>
          <a:p>
            <a:pPr marL="114300" indent="0">
              <a:buNone/>
            </a:pPr>
            <a:endParaRPr lang="en-GB" dirty="0"/>
          </a:p>
          <a:p>
            <a:pPr marL="114300" indent="0">
              <a:buNone/>
            </a:pPr>
            <a:r>
              <a:rPr lang="en-GB" dirty="0">
                <a:hlinkClick r:id="rId3"/>
              </a:rPr>
              <a:t>http://learning.gov.wales/resources/browse-all/revised-areas-of-learning-and-programmes-of-study-introductory-video/?</a:t>
            </a:r>
            <a:r>
              <a:rPr lang="en-GB" dirty="0" smtClean="0">
                <a:hlinkClick r:id="rId3"/>
              </a:rPr>
              <a:t>lang=en</a:t>
            </a:r>
            <a:endParaRPr lang="en-GB" dirty="0" smtClean="0"/>
          </a:p>
          <a:p>
            <a:pPr marL="114300" indent="0">
              <a:buNone/>
            </a:pPr>
            <a:endParaRPr lang="en-GB" dirty="0"/>
          </a:p>
        </p:txBody>
      </p:sp>
    </p:spTree>
    <p:extLst>
      <p:ext uri="{BB962C8B-B14F-4D97-AF65-F5344CB8AC3E}">
        <p14:creationId xmlns:p14="http://schemas.microsoft.com/office/powerpoint/2010/main" val="3787208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Criticisms </a:t>
            </a:r>
            <a:endParaRPr lang="en-GB" dirty="0"/>
          </a:p>
        </p:txBody>
      </p:sp>
      <p:sp>
        <p:nvSpPr>
          <p:cNvPr id="3" name="Content Placeholder 2"/>
          <p:cNvSpPr>
            <a:spLocks noGrp="1"/>
          </p:cNvSpPr>
          <p:nvPr>
            <p:ph idx="1"/>
          </p:nvPr>
        </p:nvSpPr>
        <p:spPr/>
        <p:txBody>
          <a:bodyPr/>
          <a:lstStyle/>
          <a:p>
            <a:r>
              <a:rPr lang="en-GB" dirty="0" smtClean="0"/>
              <a:t>overloaded</a:t>
            </a:r>
            <a:r>
              <a:rPr lang="en-GB" dirty="0"/>
              <a:t>, complicated and, in parts, </a:t>
            </a:r>
            <a:r>
              <a:rPr lang="en-GB" dirty="0" smtClean="0"/>
              <a:t>outdated</a:t>
            </a:r>
          </a:p>
          <a:p>
            <a:pPr marL="114300" indent="0">
              <a:buNone/>
            </a:pPr>
            <a:endParaRPr lang="en-GB" dirty="0"/>
          </a:p>
          <a:p>
            <a:r>
              <a:rPr lang="en-GB" dirty="0" smtClean="0"/>
              <a:t>Too much assessment </a:t>
            </a:r>
          </a:p>
          <a:p>
            <a:endParaRPr lang="en-GB" dirty="0"/>
          </a:p>
          <a:p>
            <a:r>
              <a:rPr lang="en-GB" dirty="0" smtClean="0"/>
              <a:t>Current curriculum </a:t>
            </a:r>
            <a:r>
              <a:rPr lang="en-GB" dirty="0"/>
              <a:t>has no explicit overall guiding purposes and its organisation into subjects and levels (beyond the Foundation Phase) has tended to compromise the validity of </a:t>
            </a:r>
            <a:r>
              <a:rPr lang="en-GB" dirty="0" smtClean="0"/>
              <a:t>assessment.</a:t>
            </a:r>
          </a:p>
          <a:p>
            <a:endParaRPr lang="en-GB" dirty="0"/>
          </a:p>
          <a:p>
            <a:pPr marL="114300" indent="0">
              <a:buNone/>
            </a:pPr>
            <a:r>
              <a:rPr lang="en-GB" dirty="0"/>
              <a:t>(Donaldson 2015)</a:t>
            </a:r>
          </a:p>
          <a:p>
            <a:pPr marL="114300" indent="0">
              <a:buNone/>
            </a:pPr>
            <a:endParaRPr lang="en-GB" dirty="0"/>
          </a:p>
        </p:txBody>
      </p:sp>
    </p:spTree>
    <p:extLst>
      <p:ext uri="{BB962C8B-B14F-4D97-AF65-F5344CB8AC3E}">
        <p14:creationId xmlns:p14="http://schemas.microsoft.com/office/powerpoint/2010/main" val="4034879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Readings</a:t>
            </a:r>
            <a:endParaRPr lang="en-GB" dirty="0"/>
          </a:p>
        </p:txBody>
      </p:sp>
      <p:sp>
        <p:nvSpPr>
          <p:cNvPr id="3" name="Content Placeholder 2"/>
          <p:cNvSpPr>
            <a:spLocks noGrp="1"/>
          </p:cNvSpPr>
          <p:nvPr>
            <p:ph idx="1"/>
          </p:nvPr>
        </p:nvSpPr>
        <p:spPr/>
        <p:txBody>
          <a:bodyPr/>
          <a:lstStyle/>
          <a:p>
            <a:r>
              <a:rPr lang="en-GB" dirty="0" smtClean="0">
                <a:solidFill>
                  <a:srgbClr val="3399FF"/>
                </a:solidFill>
              </a:rPr>
              <a:t>DfES(2015) Practitioners experiences of the EYFS (online) Available at: </a:t>
            </a:r>
            <a:r>
              <a:rPr lang="en-GB" dirty="0" smtClean="0">
                <a:hlinkClick r:id="rId3"/>
              </a:rPr>
              <a:t>https</a:t>
            </a:r>
            <a:r>
              <a:rPr lang="en-GB" dirty="0">
                <a:hlinkClick r:id="rId3"/>
              </a:rPr>
              <a:t>://</a:t>
            </a:r>
            <a:r>
              <a:rPr lang="en-GB" dirty="0" smtClean="0">
                <a:solidFill>
                  <a:srgbClr val="3399FF"/>
                </a:solidFill>
                <a:hlinkClick r:id="rId3"/>
              </a:rPr>
              <a:t>www.gov.uk/government/uploads/system/uploads/attachment_data/file/181479/DFE-RR029.pdf</a:t>
            </a:r>
            <a:r>
              <a:rPr lang="en-GB" dirty="0" smtClean="0">
                <a:solidFill>
                  <a:srgbClr val="3399FF"/>
                </a:solidFill>
              </a:rPr>
              <a:t> </a:t>
            </a:r>
            <a:r>
              <a:rPr lang="en-GB" u="sng" dirty="0">
                <a:solidFill>
                  <a:srgbClr val="3399FF"/>
                </a:solidFill>
              </a:rPr>
              <a:t>[Accessed 14th September 2015]</a:t>
            </a:r>
          </a:p>
          <a:p>
            <a:endParaRPr lang="en-GB" dirty="0" smtClean="0"/>
          </a:p>
          <a:p>
            <a:endParaRPr lang="en-GB" dirty="0"/>
          </a:p>
          <a:p>
            <a:r>
              <a:rPr lang="en-GB" u="sng" dirty="0" smtClean="0">
                <a:hlinkClick r:id="rId4"/>
              </a:rPr>
              <a:t>The Welsh Government (2015) Evaluating the Foundation Phase, (online) Available at: http</a:t>
            </a:r>
            <a:r>
              <a:rPr lang="en-GB" u="sng" dirty="0">
                <a:hlinkClick r:id="rId4"/>
              </a:rPr>
              <a:t>://</a:t>
            </a:r>
            <a:r>
              <a:rPr lang="en-GB" u="sng" dirty="0" smtClean="0">
                <a:solidFill>
                  <a:srgbClr val="3399FF"/>
                </a:solidFill>
                <a:hlinkClick r:id="rId4"/>
              </a:rPr>
              <a:t>dera.ioe.ac.uk/23035/2/150514-foundation-phase-final-en.pdf</a:t>
            </a:r>
            <a:r>
              <a:rPr lang="en-GB" u="sng" dirty="0" smtClean="0">
                <a:solidFill>
                  <a:srgbClr val="3399FF"/>
                </a:solidFill>
              </a:rPr>
              <a:t> [Accessed 14th September 2015]</a:t>
            </a:r>
          </a:p>
          <a:p>
            <a:endParaRPr lang="en-GB" dirty="0"/>
          </a:p>
        </p:txBody>
      </p:sp>
    </p:spTree>
    <p:extLst>
      <p:ext uri="{BB962C8B-B14F-4D97-AF65-F5344CB8AC3E}">
        <p14:creationId xmlns:p14="http://schemas.microsoft.com/office/powerpoint/2010/main" val="31824305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327</TotalTime>
  <Words>1306</Words>
  <Application>Microsoft Office PowerPoint</Application>
  <PresentationFormat>On-screen Show (4:3)</PresentationFormat>
  <Paragraphs>292</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Cambria</vt:lpstr>
      <vt:lpstr>Adjacency</vt:lpstr>
      <vt:lpstr>Curriculum Studies</vt:lpstr>
      <vt:lpstr>Learning Objectives</vt:lpstr>
      <vt:lpstr>The Primary Curriculum</vt:lpstr>
      <vt:lpstr>Wales – Foundation Phase</vt:lpstr>
      <vt:lpstr>Wales – Foundation Phase</vt:lpstr>
      <vt:lpstr>Seven Areas of Learning</vt:lpstr>
      <vt:lpstr>Think…</vt:lpstr>
      <vt:lpstr>Criticisms of Foundation Phase</vt:lpstr>
      <vt:lpstr>Continued </vt:lpstr>
      <vt:lpstr>The Foundation Stage</vt:lpstr>
      <vt:lpstr>Areas of Learning and Development</vt:lpstr>
      <vt:lpstr>Criticisms of EYFS </vt:lpstr>
      <vt:lpstr>Key Stages (England)</vt:lpstr>
      <vt:lpstr>Criticisms of KS1 </vt:lpstr>
      <vt:lpstr>Criticisms of KS2</vt:lpstr>
      <vt:lpstr>Key Stage 2 (Wales)</vt:lpstr>
      <vt:lpstr>Criticisms </vt:lpstr>
      <vt:lpstr>Readings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Studies</dc:title>
  <dc:creator>Laura Hutchings</dc:creator>
  <cp:lastModifiedBy>Laura Hutchings</cp:lastModifiedBy>
  <cp:revision>23</cp:revision>
  <cp:lastPrinted>2017-11-14T10:08:48Z</cp:lastPrinted>
  <dcterms:created xsi:type="dcterms:W3CDTF">2015-09-11T11:36:54Z</dcterms:created>
  <dcterms:modified xsi:type="dcterms:W3CDTF">2017-11-14T10:27:03Z</dcterms:modified>
</cp:coreProperties>
</file>