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42"/>
    <p:restoredTop sz="96327"/>
  </p:normalViewPr>
  <p:slideViewPr>
    <p:cSldViewPr snapToGrid="0">
      <p:cViewPr varScale="1">
        <p:scale>
          <a:sx n="120" d="100"/>
          <a:sy n="120" d="100"/>
        </p:scale>
        <p:origin x="36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5/18/23</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5/18/23</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5/18/23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5/18/23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5/18/23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5/18/23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5/18/23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5/18/23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5/18/23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5/18/23</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scholarship.claremont.edu/cgi/viewcontent.cgi?article=1189&amp;context=pomona_theses" TargetMode="External"/><Relationship Id="rId7" Type="http://schemas.openxmlformats.org/officeDocument/2006/relationships/hyperlink" Target="https://about.ikea.com/en/life-at-home/how-we-work/democratic-design#:~:text=" TargetMode="Externa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hyperlink" Target="https://www.weforum.org/agenda/2020/12/circular-economy-examples-ikea-burger-king-adidas" TargetMode="External"/><Relationship Id="rId5" Type="http://schemas.openxmlformats.org/officeDocument/2006/relationships/hyperlink" Target="https://www.forbes.com/sites/sap/2022/10/25/ikea-on-circular-economy-consumer-behavior-must-change" TargetMode="External"/><Relationship Id="rId4" Type="http://schemas.openxmlformats.org/officeDocument/2006/relationships/hyperlink" Target="https://www.twentynow.com/sustainability-initiatives/economy/circular-economy-in-ikea/"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odr.chalmers.se/server/api/core/bitstreams/4bd0400e-faa1-4766-83ee-a2236c57ac38/content" TargetMode="External"/><Relationship Id="rId7" Type="http://schemas.openxmlformats.org/officeDocument/2006/relationships/hyperlink" Target="https://greennetwork.asia/news/how-ikea-plans-to-transition-to-a-circular-business-model" TargetMode="External"/><Relationship Id="rId2" Type="http://schemas.openxmlformats.org/officeDocument/2006/relationships/hyperlink" Target="https://next.canvanizer.com/canvas/rDTfxI62bNiyk" TargetMode="External"/><Relationship Id="rId1" Type="http://schemas.openxmlformats.org/officeDocument/2006/relationships/slideLayout" Target="../slideLayouts/slideLayout2.xml"/><Relationship Id="rId6" Type="http://schemas.openxmlformats.org/officeDocument/2006/relationships/hyperlink" Target="https://scholarship.claremont.edu/cgi/viewcontent.cgi?article=1189&amp;context=pomona_theses" TargetMode="External"/><Relationship Id="rId5" Type="http://schemas.openxmlformats.org/officeDocument/2006/relationships/hyperlink" Target="https://youtu.be/EvfNA0FtesY" TargetMode="External"/><Relationship Id="rId4" Type="http://schemas.openxmlformats.org/officeDocument/2006/relationships/hyperlink" Target="https://about.ikea.com/en/sustainability/a-world-without-waste/designing-for-a-circular-fu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56C94072-1B34-48FB-9A9C-5A9A0FFC8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sky, outdoor, signage, sign&#10;&#10;Description automatically generated">
            <a:extLst>
              <a:ext uri="{FF2B5EF4-FFF2-40B4-BE49-F238E27FC236}">
                <a16:creationId xmlns:a16="http://schemas.microsoft.com/office/drawing/2014/main" id="{AFE3BEF8-1C44-738F-CF84-B19AD8AED761}"/>
              </a:ext>
            </a:extLst>
          </p:cNvPr>
          <p:cNvPicPr>
            <a:picLocks noChangeAspect="1"/>
          </p:cNvPicPr>
          <p:nvPr/>
        </p:nvPicPr>
        <p:blipFill rotWithShape="1">
          <a:blip r:embed="rId2"/>
          <a:srcRect t="3363" b="12367"/>
          <a:stretch/>
        </p:blipFill>
        <p:spPr>
          <a:xfrm>
            <a:off x="0" y="10"/>
            <a:ext cx="12191980" cy="6857990"/>
          </a:xfrm>
          <a:prstGeom prst="rect">
            <a:avLst/>
          </a:prstGeom>
        </p:spPr>
      </p:pic>
      <p:sp>
        <p:nvSpPr>
          <p:cNvPr id="31" name="Rectangle 30">
            <a:extLst>
              <a:ext uri="{FF2B5EF4-FFF2-40B4-BE49-F238E27FC236}">
                <a16:creationId xmlns:a16="http://schemas.microsoft.com/office/drawing/2014/main" id="{1D5941F3-0256-4E90-BBBC-5A6EDEB8E0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004" y="4166755"/>
            <a:ext cx="5607908" cy="2040066"/>
          </a:xfrm>
          <a:prstGeom prst="rect">
            <a:avLst/>
          </a:prstGeom>
          <a:solidFill>
            <a:srgbClr val="00000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E51FA8-F752-A03A-4B1C-2C19A154EA38}"/>
              </a:ext>
            </a:extLst>
          </p:cNvPr>
          <p:cNvSpPr>
            <a:spLocks noGrp="1"/>
          </p:cNvSpPr>
          <p:nvPr>
            <p:ph type="ctrTitle"/>
          </p:nvPr>
        </p:nvSpPr>
        <p:spPr>
          <a:xfrm>
            <a:off x="6298010" y="4333009"/>
            <a:ext cx="5268177" cy="1086237"/>
          </a:xfrm>
        </p:spPr>
        <p:txBody>
          <a:bodyPr>
            <a:normAutofit/>
          </a:bodyPr>
          <a:lstStyle/>
          <a:p>
            <a:pPr algn="l"/>
            <a:r>
              <a:rPr lang="en-US" sz="4800" b="1" u="sng" dirty="0">
                <a:solidFill>
                  <a:srgbClr val="FFFFFF"/>
                </a:solidFill>
                <a:latin typeface="Bodoni MT" panose="02070603080606020203" pitchFamily="18" charset="77"/>
                <a:ea typeface="HGSMinchoE" panose="02020900000000000000" pitchFamily="18" charset="-128"/>
              </a:rPr>
              <a:t>IKEA</a:t>
            </a:r>
          </a:p>
        </p:txBody>
      </p:sp>
      <p:sp>
        <p:nvSpPr>
          <p:cNvPr id="3" name="Subtitle 2">
            <a:extLst>
              <a:ext uri="{FF2B5EF4-FFF2-40B4-BE49-F238E27FC236}">
                <a16:creationId xmlns:a16="http://schemas.microsoft.com/office/drawing/2014/main" id="{E9C17E53-F9EB-3188-8FF6-C711D80F46F6}"/>
              </a:ext>
            </a:extLst>
          </p:cNvPr>
          <p:cNvSpPr>
            <a:spLocks noGrp="1"/>
          </p:cNvSpPr>
          <p:nvPr>
            <p:ph type="subTitle" idx="1"/>
          </p:nvPr>
        </p:nvSpPr>
        <p:spPr>
          <a:xfrm>
            <a:off x="6298010" y="5419246"/>
            <a:ext cx="5268177" cy="531866"/>
          </a:xfrm>
        </p:spPr>
        <p:txBody>
          <a:bodyPr>
            <a:normAutofit/>
          </a:bodyPr>
          <a:lstStyle/>
          <a:p>
            <a:pPr algn="l"/>
            <a:r>
              <a:rPr lang="en-US" sz="1800" b="1" dirty="0">
                <a:solidFill>
                  <a:srgbClr val="FFFFFF"/>
                </a:solidFill>
                <a:latin typeface="HGSMinchoE" panose="02020900000000000000" pitchFamily="18" charset="-128"/>
                <a:ea typeface="HGSMinchoE" panose="02020900000000000000" pitchFamily="18" charset="-128"/>
              </a:rPr>
              <a:t>“JOURNEY TOWARDS CIRCULAR ECONOMY”</a:t>
            </a:r>
          </a:p>
        </p:txBody>
      </p:sp>
      <p:sp>
        <p:nvSpPr>
          <p:cNvPr id="33" name="Freeform: Shape 32">
            <a:extLst>
              <a:ext uri="{FF2B5EF4-FFF2-40B4-BE49-F238E27FC236}">
                <a16:creationId xmlns:a16="http://schemas.microsoft.com/office/drawing/2014/main" id="{A5019358-4900-4555-99FF-EF6AE90B8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5670146" y="3710250"/>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rgbClr val="FFFFFF">
              <a:alpha val="70000"/>
            </a:srgbClr>
          </a:solidFill>
          <a:ln w="0">
            <a:noFill/>
            <a:prstDash val="solid"/>
            <a:round/>
            <a:headEnd/>
            <a:tailEnd/>
          </a:ln>
        </p:spPr>
      </p:sp>
    </p:spTree>
    <p:extLst>
      <p:ext uri="{BB962C8B-B14F-4D97-AF65-F5344CB8AC3E}">
        <p14:creationId xmlns:p14="http://schemas.microsoft.com/office/powerpoint/2010/main" val="961540158"/>
      </p:ext>
    </p:extLst>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B37E899-1A26-449D-9A99-B8D7B9564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AA0389-2137-33E2-C9BF-ACB241E0EFBB}"/>
              </a:ext>
            </a:extLst>
          </p:cNvPr>
          <p:cNvSpPr>
            <a:spLocks noGrp="1"/>
          </p:cNvSpPr>
          <p:nvPr>
            <p:ph type="title"/>
          </p:nvPr>
        </p:nvSpPr>
        <p:spPr>
          <a:xfrm>
            <a:off x="5100824" y="685800"/>
            <a:ext cx="6176776" cy="1485900"/>
          </a:xfrm>
        </p:spPr>
        <p:txBody>
          <a:bodyPr vert="horz" lIns="91440" tIns="45720" rIns="91440" bIns="45720" rtlCol="0" anchor="t">
            <a:normAutofit/>
          </a:bodyPr>
          <a:lstStyle/>
          <a:p>
            <a:r>
              <a:rPr lang="en-US" b="1" u="sng" cap="all" dirty="0">
                <a:latin typeface="Bodoni MT" panose="020F0502020204030204" pitchFamily="34" charset="0"/>
                <a:ea typeface="HGSMinchoE" panose="02020900000000000000" pitchFamily="18" charset="-128"/>
                <a:cs typeface="Bodoni MT" panose="020F0502020204030204" pitchFamily="34" charset="0"/>
              </a:rPr>
              <a:t>The</a:t>
            </a:r>
            <a:r>
              <a:rPr lang="en-US" u="sng" cap="all" dirty="0">
                <a:latin typeface="Bodoni MT" panose="020F0502020204030204" pitchFamily="34" charset="0"/>
                <a:ea typeface="HGSMinchoE" panose="02020900000000000000" pitchFamily="18" charset="-128"/>
                <a:cs typeface="Bodoni MT" panose="020F0502020204030204" pitchFamily="34" charset="0"/>
              </a:rPr>
              <a:t> 4 Rs</a:t>
            </a:r>
          </a:p>
        </p:txBody>
      </p:sp>
      <p:pic>
        <p:nvPicPr>
          <p:cNvPr id="5" name="Content Placeholder 4" descr="A cell phone on a string bag&#10;&#10;Description automatically generated with medium confidence">
            <a:extLst>
              <a:ext uri="{FF2B5EF4-FFF2-40B4-BE49-F238E27FC236}">
                <a16:creationId xmlns:a16="http://schemas.microsoft.com/office/drawing/2014/main" id="{8DCE4C44-DA9C-1142-C540-14FF5211CF5E}"/>
              </a:ext>
            </a:extLst>
          </p:cNvPr>
          <p:cNvPicPr>
            <a:picLocks noGrp="1" noChangeAspect="1"/>
          </p:cNvPicPr>
          <p:nvPr>
            <p:ph idx="1"/>
          </p:nvPr>
        </p:nvPicPr>
        <p:blipFill rotWithShape="1">
          <a:blip r:embed="rId2"/>
          <a:srcRect l="27422" r="27784" b="-1"/>
          <a:stretch/>
        </p:blipFill>
        <p:spPr>
          <a:xfrm>
            <a:off x="-1" y="10"/>
            <a:ext cx="4602146" cy="6857990"/>
          </a:xfrm>
          <a:prstGeom prst="rect">
            <a:avLst/>
          </a:prstGeom>
        </p:spPr>
      </p:pic>
      <p:sp>
        <p:nvSpPr>
          <p:cNvPr id="30" name="Rectangle 29">
            <a:extLst>
              <a:ext uri="{FF2B5EF4-FFF2-40B4-BE49-F238E27FC236}">
                <a16:creationId xmlns:a16="http://schemas.microsoft.com/office/drawing/2014/main" id="{A9023BA4-63D6-4B04-BC2C-6D126A23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AB3C1134-069E-6F08-1F8A-D64FF6DCCDC3}"/>
              </a:ext>
            </a:extLst>
          </p:cNvPr>
          <p:cNvSpPr txBox="1"/>
          <p:nvPr/>
        </p:nvSpPr>
        <p:spPr>
          <a:xfrm>
            <a:off x="5100824" y="2286000"/>
            <a:ext cx="6176776" cy="3581400"/>
          </a:xfrm>
          <a:prstGeom prst="rect">
            <a:avLst/>
          </a:prstGeom>
        </p:spPr>
        <p:txBody>
          <a:bodyPr vert="horz" lIns="91440" tIns="45720" rIns="91440" bIns="45720" rtlCol="0">
            <a:normAutofit fontScale="92500" lnSpcReduction="20000"/>
          </a:bodyPr>
          <a:lstStyle/>
          <a:p>
            <a:pPr defTabSz="914400">
              <a:lnSpc>
                <a:spcPct val="94000"/>
              </a:lnSpc>
              <a:spcAft>
                <a:spcPts val="200"/>
              </a:spcAft>
            </a:pPr>
            <a:r>
              <a:rPr lang="en-US" sz="1700" b="1" dirty="0">
                <a:solidFill>
                  <a:schemeClr val="tx2"/>
                </a:solidFill>
                <a:latin typeface="HGSMinchoE" panose="02020900000000000000" pitchFamily="18" charset="-128"/>
                <a:ea typeface="HGSMinchoE" panose="02020900000000000000" pitchFamily="18" charset="-128"/>
              </a:rPr>
              <a:t>    </a:t>
            </a:r>
          </a:p>
          <a:p>
            <a:pPr defTabSz="914400">
              <a:lnSpc>
                <a:spcPct val="94000"/>
              </a:lnSpc>
              <a:spcAft>
                <a:spcPts val="200"/>
              </a:spcAft>
            </a:pPr>
            <a:r>
              <a:rPr lang="en-US" sz="1700" b="1" dirty="0">
                <a:solidFill>
                  <a:schemeClr val="tx2"/>
                </a:solidFill>
                <a:latin typeface="HGSMinchoE" panose="02020900000000000000" pitchFamily="18" charset="-128"/>
                <a:ea typeface="HGSMinchoE" panose="02020900000000000000" pitchFamily="18" charset="-128"/>
              </a:rPr>
              <a:t>    REUSE </a:t>
            </a:r>
          </a:p>
          <a:p>
            <a:pPr marL="285750" indent="-285750" defTabSz="914400">
              <a:lnSpc>
                <a:spcPct val="94000"/>
              </a:lnSpc>
              <a:spcAft>
                <a:spcPts val="200"/>
              </a:spcAft>
              <a:buFont typeface="Wingdings" pitchFamily="2" charset="2"/>
              <a:buChar char="§"/>
            </a:pPr>
            <a:r>
              <a:rPr lang="en-US" sz="1700" dirty="0">
                <a:solidFill>
                  <a:schemeClr val="tx2"/>
                </a:solidFill>
                <a:latin typeface="Times New Roman" panose="02020603050405020304" pitchFamily="18" charset="0"/>
                <a:cs typeface="Times New Roman" panose="02020603050405020304" pitchFamily="18" charset="0"/>
              </a:rPr>
              <a:t>The first loop of circular which includes maintaining repairs and sale in the secondhand market </a:t>
            </a:r>
          </a:p>
          <a:p>
            <a:pPr defTabSz="914400">
              <a:lnSpc>
                <a:spcPct val="94000"/>
              </a:lnSpc>
              <a:spcAft>
                <a:spcPts val="200"/>
              </a:spcAft>
            </a:pPr>
            <a:r>
              <a:rPr lang="en-US" sz="1700" b="1" dirty="0">
                <a:solidFill>
                  <a:schemeClr val="tx2"/>
                </a:solidFill>
                <a:latin typeface="HGSMinchoE" panose="02020900000000000000" pitchFamily="18" charset="-128"/>
                <a:ea typeface="HGSMinchoE" panose="02020900000000000000" pitchFamily="18" charset="-128"/>
              </a:rPr>
              <a:t>   </a:t>
            </a:r>
          </a:p>
          <a:p>
            <a:pPr defTabSz="914400">
              <a:lnSpc>
                <a:spcPct val="94000"/>
              </a:lnSpc>
              <a:spcAft>
                <a:spcPts val="200"/>
              </a:spcAft>
            </a:pPr>
            <a:r>
              <a:rPr lang="en-US" sz="1700" b="1" dirty="0">
                <a:solidFill>
                  <a:schemeClr val="tx2"/>
                </a:solidFill>
                <a:latin typeface="HGSMinchoE" panose="02020900000000000000" pitchFamily="18" charset="-128"/>
                <a:ea typeface="HGSMinchoE" panose="02020900000000000000" pitchFamily="18" charset="-128"/>
              </a:rPr>
              <a:t>    REFURBISHMENT</a:t>
            </a:r>
          </a:p>
          <a:p>
            <a:pPr marL="285750" indent="-285750" defTabSz="914400">
              <a:lnSpc>
                <a:spcPct val="94000"/>
              </a:lnSpc>
              <a:spcAft>
                <a:spcPts val="200"/>
              </a:spcAft>
              <a:buFont typeface="Wingdings" pitchFamily="2" charset="2"/>
              <a:buChar char="§"/>
            </a:pPr>
            <a:r>
              <a:rPr lang="en-US" sz="1700" dirty="0">
                <a:solidFill>
                  <a:schemeClr val="tx2"/>
                </a:solidFill>
                <a:latin typeface="Times New Roman" panose="02020603050405020304" pitchFamily="18" charset="0"/>
                <a:cs typeface="Times New Roman" panose="02020603050405020304" pitchFamily="18" charset="0"/>
              </a:rPr>
              <a:t>The process where products are made minimal changes and repairs to make a new good product ready for sale again</a:t>
            </a:r>
          </a:p>
          <a:p>
            <a:pPr marL="285750" indent="-285750" defTabSz="914400">
              <a:lnSpc>
                <a:spcPct val="94000"/>
              </a:lnSpc>
              <a:spcAft>
                <a:spcPts val="200"/>
              </a:spcAft>
              <a:buFont typeface="Wingdings" pitchFamily="2" charset="2"/>
              <a:buChar char="§"/>
            </a:pPr>
            <a:endParaRPr lang="en-US" sz="1700" dirty="0">
              <a:solidFill>
                <a:schemeClr val="tx2"/>
              </a:solidFill>
              <a:latin typeface="Times New Roman" panose="02020603050405020304" pitchFamily="18" charset="0"/>
              <a:cs typeface="Times New Roman" panose="02020603050405020304" pitchFamily="18" charset="0"/>
            </a:endParaRPr>
          </a:p>
          <a:p>
            <a:pPr defTabSz="914400">
              <a:lnSpc>
                <a:spcPct val="94000"/>
              </a:lnSpc>
              <a:spcAft>
                <a:spcPts val="200"/>
              </a:spcAft>
            </a:pPr>
            <a:r>
              <a:rPr lang="en-US" sz="1700" b="1" dirty="0">
                <a:solidFill>
                  <a:schemeClr val="tx2"/>
                </a:solidFill>
                <a:latin typeface="HGSMinchoE" panose="02020900000000000000" pitchFamily="18" charset="-128"/>
                <a:ea typeface="HGSMinchoE" panose="02020900000000000000" pitchFamily="18" charset="-128"/>
              </a:rPr>
              <a:t>    REMANUFACTURING</a:t>
            </a:r>
          </a:p>
          <a:p>
            <a:pPr marL="285750" indent="-285750" defTabSz="914400">
              <a:lnSpc>
                <a:spcPct val="94000"/>
              </a:lnSpc>
              <a:spcAft>
                <a:spcPts val="200"/>
              </a:spcAft>
              <a:buFont typeface="Wingdings" pitchFamily="2" charset="2"/>
              <a:buChar char="§"/>
            </a:pPr>
            <a:r>
              <a:rPr lang="en-US" sz="1700" dirty="0">
                <a:solidFill>
                  <a:schemeClr val="tx2"/>
                </a:solidFill>
                <a:latin typeface="Times New Roman" panose="02020603050405020304" pitchFamily="18" charset="0"/>
                <a:cs typeface="Times New Roman" panose="02020603050405020304" pitchFamily="18" charset="0"/>
              </a:rPr>
              <a:t>The process where new products are made out of old and unused products</a:t>
            </a:r>
          </a:p>
          <a:p>
            <a:pPr marL="285750" indent="-285750" defTabSz="914400">
              <a:lnSpc>
                <a:spcPct val="94000"/>
              </a:lnSpc>
              <a:spcAft>
                <a:spcPts val="200"/>
              </a:spcAft>
              <a:buFont typeface="Wingdings" pitchFamily="2" charset="2"/>
              <a:buChar char="§"/>
            </a:pPr>
            <a:endParaRPr lang="en-US" sz="1700" dirty="0">
              <a:solidFill>
                <a:schemeClr val="tx2"/>
              </a:solidFill>
            </a:endParaRPr>
          </a:p>
          <a:p>
            <a:pPr defTabSz="914400">
              <a:lnSpc>
                <a:spcPct val="94000"/>
              </a:lnSpc>
              <a:spcAft>
                <a:spcPts val="200"/>
              </a:spcAft>
            </a:pPr>
            <a:r>
              <a:rPr lang="en-US" sz="1700" b="1" dirty="0">
                <a:solidFill>
                  <a:schemeClr val="tx2"/>
                </a:solidFill>
                <a:latin typeface="HGSMinchoE" panose="02020900000000000000" pitchFamily="18" charset="-128"/>
                <a:ea typeface="HGSMinchoE" panose="02020900000000000000" pitchFamily="18" charset="-128"/>
              </a:rPr>
              <a:t>    RECYCLING</a:t>
            </a:r>
          </a:p>
          <a:p>
            <a:pPr marL="285750" indent="-285750" defTabSz="914400">
              <a:lnSpc>
                <a:spcPct val="94000"/>
              </a:lnSpc>
              <a:spcAft>
                <a:spcPts val="200"/>
              </a:spcAft>
              <a:buFont typeface="Wingdings" pitchFamily="2" charset="2"/>
              <a:buChar char="§"/>
            </a:pPr>
            <a:r>
              <a:rPr lang="en-US" sz="1700" dirty="0">
                <a:solidFill>
                  <a:schemeClr val="tx2"/>
                </a:solidFill>
                <a:latin typeface="Times New Roman" panose="02020603050405020304" pitchFamily="18" charset="0"/>
                <a:cs typeface="Times New Roman" panose="02020603050405020304" pitchFamily="18" charset="0"/>
              </a:rPr>
              <a:t>This is the last step of any product where they are transformed into new raw material this step is done when the product seems of no fit to any other option of keeping it in the loop</a:t>
            </a:r>
          </a:p>
          <a:p>
            <a:pPr marL="384048" indent="-384048" defTabSz="914400">
              <a:lnSpc>
                <a:spcPct val="94000"/>
              </a:lnSpc>
              <a:spcAft>
                <a:spcPts val="200"/>
              </a:spcAft>
              <a:buFont typeface="Wingdings" pitchFamily="2" charset="2"/>
              <a:buChar char="§"/>
            </a:pPr>
            <a:endParaRPr lang="en-US" sz="1700" dirty="0">
              <a:solidFill>
                <a:schemeClr val="tx2"/>
              </a:solidFill>
            </a:endParaRPr>
          </a:p>
        </p:txBody>
      </p:sp>
    </p:spTree>
    <p:extLst>
      <p:ext uri="{BB962C8B-B14F-4D97-AF65-F5344CB8AC3E}">
        <p14:creationId xmlns:p14="http://schemas.microsoft.com/office/powerpoint/2010/main" val="4022655726"/>
      </p:ext>
    </p:extLst>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10DBF2-D9AA-8AC6-10B8-0ECF3651FD4F}"/>
              </a:ext>
            </a:extLst>
          </p:cNvPr>
          <p:cNvSpPr>
            <a:spLocks noGrp="1"/>
          </p:cNvSpPr>
          <p:nvPr>
            <p:ph type="title"/>
          </p:nvPr>
        </p:nvSpPr>
        <p:spPr>
          <a:xfrm>
            <a:off x="4672717" y="653902"/>
            <a:ext cx="7498757" cy="1485900"/>
          </a:xfrm>
        </p:spPr>
        <p:txBody>
          <a:bodyPr>
            <a:normAutofit/>
          </a:bodyPr>
          <a:lstStyle/>
          <a:p>
            <a:r>
              <a:rPr lang="en-US" b="1" u="sng" dirty="0">
                <a:latin typeface="Bodoni MT" panose="02070603080606020203" pitchFamily="18" charset="77"/>
                <a:cs typeface="Calibri" panose="020F0502020204030204" pitchFamily="34" charset="0"/>
              </a:rPr>
              <a:t>DEMOCRATIC DESIGN</a:t>
            </a:r>
            <a:r>
              <a:rPr lang="en-US" b="1" u="sng" dirty="0">
                <a:latin typeface="Bodoni MT" panose="02070603080606020203" pitchFamily="18" charset="77"/>
              </a:rPr>
              <a:t>		</a:t>
            </a:r>
          </a:p>
        </p:txBody>
      </p:sp>
      <p:pic>
        <p:nvPicPr>
          <p:cNvPr id="5" name="Picture 4">
            <a:extLst>
              <a:ext uri="{FF2B5EF4-FFF2-40B4-BE49-F238E27FC236}">
                <a16:creationId xmlns:a16="http://schemas.microsoft.com/office/drawing/2014/main" id="{6D8018F1-538D-5C66-0069-C5A9E47B1AAB}"/>
              </a:ext>
            </a:extLst>
          </p:cNvPr>
          <p:cNvPicPr>
            <a:picLocks noChangeAspect="1"/>
          </p:cNvPicPr>
          <p:nvPr/>
        </p:nvPicPr>
        <p:blipFill rotWithShape="1">
          <a:blip r:embed="rId2"/>
          <a:srcRect l="6248" r="57880"/>
          <a:stretch/>
        </p:blipFill>
        <p:spPr>
          <a:xfrm>
            <a:off x="-1" y="10"/>
            <a:ext cx="4373546" cy="6857990"/>
          </a:xfrm>
          <a:prstGeom prst="rect">
            <a:avLst/>
          </a:prstGeom>
        </p:spPr>
      </p:pic>
      <p:sp>
        <p:nvSpPr>
          <p:cNvPr id="18" name="Rectangle 17">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77E18CC3-9824-89E9-747A-2C737BE211A1}"/>
              </a:ext>
            </a:extLst>
          </p:cNvPr>
          <p:cNvSpPr>
            <a:spLocks noGrp="1"/>
          </p:cNvSpPr>
          <p:nvPr>
            <p:ph idx="1"/>
          </p:nvPr>
        </p:nvSpPr>
        <p:spPr>
          <a:xfrm>
            <a:off x="5100824" y="2286000"/>
            <a:ext cx="6176776" cy="3581400"/>
          </a:xfrm>
        </p:spPr>
        <p:txBody>
          <a:bodyPr>
            <a:normAutofit/>
          </a:bodyPr>
          <a:lstStyle/>
          <a:p>
            <a:pPr marL="0" indent="0">
              <a:buNone/>
            </a:pPr>
            <a:r>
              <a:rPr lang="en-US" dirty="0">
                <a:latin typeface="Times New Roman" panose="02020603050405020304" pitchFamily="18" charset="0"/>
                <a:ea typeface="HGSMinchoE" panose="02020900000000000000" pitchFamily="18" charset="-128"/>
                <a:cs typeface="Times New Roman" panose="02020603050405020304" pitchFamily="18" charset="0"/>
              </a:rPr>
              <a:t>THERE ARE 5 DIMENSIONS TOWARDS DEMOCRATIC DESIGN WHICH ARE :–</a:t>
            </a:r>
          </a:p>
          <a:p>
            <a:pPr marL="0" indent="0">
              <a:buNone/>
            </a:pPr>
            <a:r>
              <a:rPr lang="en-US" b="1" dirty="0">
                <a:latin typeface="HGSMinchoE" panose="02020900000000000000" pitchFamily="18" charset="-128"/>
                <a:ea typeface="HGSMinchoE" panose="02020900000000000000" pitchFamily="18" charset="-128"/>
                <a:cs typeface="Calibri" panose="020F0502020204030204" pitchFamily="34" charset="0"/>
              </a:rPr>
              <a:t> </a:t>
            </a:r>
            <a:r>
              <a:rPr lang="en-US" b="1" dirty="0">
                <a:latin typeface="HGSMinchoE" panose="02020900000000000000" pitchFamily="18" charset="-128"/>
                <a:ea typeface="HGSMinchoE" panose="02020900000000000000" pitchFamily="18" charset="-128"/>
                <a:cs typeface="Times New Roman" panose="02020603050405020304" pitchFamily="18" charset="0"/>
              </a:rPr>
              <a:t>1. FUNCTION</a:t>
            </a:r>
          </a:p>
          <a:p>
            <a:pPr marL="0" indent="0">
              <a:buNone/>
            </a:pPr>
            <a:r>
              <a:rPr lang="en-US" b="1" dirty="0">
                <a:latin typeface="HGSMinchoE" panose="02020900000000000000" pitchFamily="18" charset="-128"/>
                <a:ea typeface="HGSMinchoE" panose="02020900000000000000" pitchFamily="18" charset="-128"/>
                <a:cs typeface="Times New Roman" panose="02020603050405020304" pitchFamily="18" charset="0"/>
              </a:rPr>
              <a:t> 2. FORM </a:t>
            </a:r>
          </a:p>
          <a:p>
            <a:pPr marL="0" indent="0">
              <a:buNone/>
            </a:pPr>
            <a:r>
              <a:rPr lang="en-US" b="1" dirty="0">
                <a:latin typeface="HGSMinchoE" panose="02020900000000000000" pitchFamily="18" charset="-128"/>
                <a:ea typeface="HGSMinchoE" panose="02020900000000000000" pitchFamily="18" charset="-128"/>
                <a:cs typeface="Times New Roman" panose="02020603050405020304" pitchFamily="18" charset="0"/>
              </a:rPr>
              <a:t> 3. QUALITY</a:t>
            </a:r>
          </a:p>
          <a:p>
            <a:pPr marL="0" indent="0">
              <a:buNone/>
            </a:pPr>
            <a:r>
              <a:rPr lang="en-US" b="1" dirty="0">
                <a:latin typeface="HGSMinchoE" panose="02020900000000000000" pitchFamily="18" charset="-128"/>
                <a:ea typeface="HGSMinchoE" panose="02020900000000000000" pitchFamily="18" charset="-128"/>
                <a:cs typeface="Times New Roman" panose="02020603050405020304" pitchFamily="18" charset="0"/>
              </a:rPr>
              <a:t> 4. SUSTAINABILITY</a:t>
            </a:r>
          </a:p>
          <a:p>
            <a:pPr marL="0" indent="0">
              <a:buNone/>
            </a:pPr>
            <a:r>
              <a:rPr lang="en-US" b="1" dirty="0">
                <a:latin typeface="HGSMinchoE" panose="02020900000000000000" pitchFamily="18" charset="-128"/>
                <a:ea typeface="HGSMinchoE" panose="02020900000000000000" pitchFamily="18" charset="-128"/>
                <a:cs typeface="Times New Roman" panose="02020603050405020304" pitchFamily="18" charset="0"/>
              </a:rPr>
              <a:t> 5. LOW PRICE</a:t>
            </a:r>
          </a:p>
          <a:p>
            <a:endParaRPr lang="en-US" dirty="0"/>
          </a:p>
        </p:txBody>
      </p:sp>
    </p:spTree>
    <p:extLst>
      <p:ext uri="{BB962C8B-B14F-4D97-AF65-F5344CB8AC3E}">
        <p14:creationId xmlns:p14="http://schemas.microsoft.com/office/powerpoint/2010/main" val="918276363"/>
      </p:ext>
    </p:extLst>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2">
            <a:extLst>
              <a:ext uri="{FF2B5EF4-FFF2-40B4-BE49-F238E27FC236}">
                <a16:creationId xmlns:a16="http://schemas.microsoft.com/office/drawing/2014/main" id="{F8B556C4-7E49-4C36-845D-FC58F5073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using a drill to drill a piece of wood&#10;&#10;Description automatically generated with low confidence">
            <a:extLst>
              <a:ext uri="{FF2B5EF4-FFF2-40B4-BE49-F238E27FC236}">
                <a16:creationId xmlns:a16="http://schemas.microsoft.com/office/drawing/2014/main" id="{695A4F0D-2FB0-F0F4-6658-E06689D8B27C}"/>
              </a:ext>
            </a:extLst>
          </p:cNvPr>
          <p:cNvPicPr>
            <a:picLocks noChangeAspect="1"/>
          </p:cNvPicPr>
          <p:nvPr/>
        </p:nvPicPr>
        <p:blipFill rotWithShape="1">
          <a:blip r:embed="rId2">
            <a:alphaModFix amt="35000"/>
            <a:extLst>
              <a:ext uri="{BEBA8EAE-BF5A-486C-A8C5-ECC9F3942E4B}">
                <a14:imgProps xmlns:a14="http://schemas.microsoft.com/office/drawing/2010/main">
                  <a14:imgLayer r:embed="rId3">
                    <a14:imgEffect>
                      <a14:sharpenSoften amount="-25000"/>
                    </a14:imgEffect>
                  </a14:imgLayer>
                </a14:imgProps>
              </a:ext>
            </a:extLst>
          </a:blip>
          <a:srcRect b="15730"/>
          <a:stretch/>
        </p:blipFill>
        <p:spPr>
          <a:xfrm>
            <a:off x="-1" y="10"/>
            <a:ext cx="12192001" cy="6857990"/>
          </a:xfrm>
          <a:prstGeom prst="rect">
            <a:avLst/>
          </a:prstGeom>
          <a:scene3d>
            <a:camera prst="orthographicFront">
              <a:rot lat="0" lon="0" rev="0"/>
            </a:camera>
            <a:lightRig rig="balanced" dir="t">
              <a:rot lat="0" lon="0" rev="8700000"/>
            </a:lightRig>
          </a:scene3d>
          <a:sp3d>
            <a:bevelT w="190500" h="38100"/>
          </a:sp3d>
        </p:spPr>
      </p:pic>
      <p:sp>
        <p:nvSpPr>
          <p:cNvPr id="2" name="Title 1">
            <a:extLst>
              <a:ext uri="{FF2B5EF4-FFF2-40B4-BE49-F238E27FC236}">
                <a16:creationId xmlns:a16="http://schemas.microsoft.com/office/drawing/2014/main" id="{CEA09D31-FCB5-F4C0-2B11-9194D40DC61F}"/>
              </a:ext>
            </a:extLst>
          </p:cNvPr>
          <p:cNvSpPr>
            <a:spLocks noGrp="1"/>
          </p:cNvSpPr>
          <p:nvPr>
            <p:ph type="title"/>
          </p:nvPr>
        </p:nvSpPr>
        <p:spPr>
          <a:xfrm>
            <a:off x="1371600" y="685800"/>
            <a:ext cx="9601200" cy="1485900"/>
          </a:xfrm>
        </p:spPr>
        <p:txBody>
          <a:bodyPr>
            <a:normAutofit/>
          </a:bodyPr>
          <a:lstStyle/>
          <a:p>
            <a:r>
              <a:rPr lang="en-US" b="1" u="sng" dirty="0">
                <a:latin typeface="Bodoni MT" panose="02070603080606020203" pitchFamily="18" charset="77"/>
                <a:ea typeface="HGSMinchoE" panose="02020900000000000000" pitchFamily="18" charset="-128"/>
              </a:rPr>
              <a:t>STEPS TOWARDS CIRCULAR ECONOMY</a:t>
            </a:r>
          </a:p>
        </p:txBody>
      </p:sp>
      <p:sp>
        <p:nvSpPr>
          <p:cNvPr id="3" name="Content Placeholder 2">
            <a:extLst>
              <a:ext uri="{FF2B5EF4-FFF2-40B4-BE49-F238E27FC236}">
                <a16:creationId xmlns:a16="http://schemas.microsoft.com/office/drawing/2014/main" id="{38113DF6-4909-773B-40DF-E1C0910D6706}"/>
              </a:ext>
            </a:extLst>
          </p:cNvPr>
          <p:cNvSpPr>
            <a:spLocks noGrp="1"/>
          </p:cNvSpPr>
          <p:nvPr>
            <p:ph idx="1"/>
          </p:nvPr>
        </p:nvSpPr>
        <p:spPr>
          <a:xfrm>
            <a:off x="1371600" y="2286000"/>
            <a:ext cx="9601200" cy="3581400"/>
          </a:xfrm>
        </p:spPr>
        <p:txBody>
          <a:bodyPr>
            <a:normAutofit/>
          </a:bodyPr>
          <a:lstStyle/>
          <a:p>
            <a:r>
              <a:rPr lang="en-US" dirty="0">
                <a:latin typeface="Times New Roman" panose="02020603050405020304" pitchFamily="18" charset="0"/>
                <a:ea typeface="HGSMinchoE" panose="02020900000000000000" pitchFamily="18" charset="-128"/>
                <a:cs typeface="Times New Roman" panose="02020603050405020304" pitchFamily="18" charset="0"/>
              </a:rPr>
              <a:t>DESIGNING PRODUCTS IN A CIRCULAR MANNER </a:t>
            </a:r>
          </a:p>
          <a:p>
            <a:r>
              <a:rPr lang="en-US" dirty="0">
                <a:latin typeface="Times New Roman" panose="02020603050405020304" pitchFamily="18" charset="0"/>
                <a:ea typeface="HGSMinchoE" panose="02020900000000000000" pitchFamily="18" charset="-128"/>
                <a:cs typeface="Times New Roman" panose="02020603050405020304" pitchFamily="18" charset="0"/>
              </a:rPr>
              <a:t>USING RENEWABLE , RECYCLABLE AND RECYCLED MATERIALS </a:t>
            </a:r>
          </a:p>
          <a:p>
            <a:r>
              <a:rPr lang="en-US" dirty="0">
                <a:latin typeface="Times New Roman" panose="02020603050405020304" pitchFamily="18" charset="0"/>
                <a:ea typeface="HGSMinchoE" panose="02020900000000000000" pitchFamily="18" charset="-128"/>
                <a:cs typeface="Times New Roman" panose="02020603050405020304" pitchFamily="18" charset="0"/>
              </a:rPr>
              <a:t>DEVELOPING SECONDHAND MARKET</a:t>
            </a:r>
          </a:p>
          <a:p>
            <a:r>
              <a:rPr lang="en-US" dirty="0">
                <a:latin typeface="Times New Roman" panose="02020603050405020304" pitchFamily="18" charset="0"/>
                <a:ea typeface="HGSMinchoE" panose="02020900000000000000" pitchFamily="18" charset="-128"/>
                <a:cs typeface="Times New Roman" panose="02020603050405020304" pitchFamily="18" charset="0"/>
              </a:rPr>
              <a:t>PARTNERING WITH OTHER ORGANISTAIONS AND COMPANIES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4137642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8B556C4-7E49-4C36-845D-FC58F5073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4" descr="Cargo shipping containers in a pile and on a semi-truck at a harbour">
            <a:extLst>
              <a:ext uri="{FF2B5EF4-FFF2-40B4-BE49-F238E27FC236}">
                <a16:creationId xmlns:a16="http://schemas.microsoft.com/office/drawing/2014/main" id="{D765C7A8-DE5E-3CE8-616B-EBF406F29626}"/>
              </a:ext>
            </a:extLst>
          </p:cNvPr>
          <p:cNvPicPr>
            <a:picLocks noChangeAspect="1"/>
          </p:cNvPicPr>
          <p:nvPr/>
        </p:nvPicPr>
        <p:blipFill rotWithShape="1">
          <a:blip r:embed="rId2">
            <a:alphaModFix amt="35000"/>
          </a:blip>
          <a:srcRect t="20258" b="4742"/>
          <a:stretch/>
        </p:blipFill>
        <p:spPr>
          <a:xfrm>
            <a:off x="0" y="10"/>
            <a:ext cx="12192001" cy="6857990"/>
          </a:xfrm>
          <a:prstGeom prst="rect">
            <a:avLst/>
          </a:prstGeom>
        </p:spPr>
      </p:pic>
      <p:sp>
        <p:nvSpPr>
          <p:cNvPr id="2" name="Title 1">
            <a:extLst>
              <a:ext uri="{FF2B5EF4-FFF2-40B4-BE49-F238E27FC236}">
                <a16:creationId xmlns:a16="http://schemas.microsoft.com/office/drawing/2014/main" id="{61C708F4-790D-A4A7-9F8A-B66F9431E986}"/>
              </a:ext>
            </a:extLst>
          </p:cNvPr>
          <p:cNvSpPr>
            <a:spLocks noGrp="1"/>
          </p:cNvSpPr>
          <p:nvPr>
            <p:ph type="title"/>
          </p:nvPr>
        </p:nvSpPr>
        <p:spPr>
          <a:xfrm>
            <a:off x="1371600" y="685800"/>
            <a:ext cx="9601200" cy="1485900"/>
          </a:xfrm>
        </p:spPr>
        <p:txBody>
          <a:bodyPr>
            <a:normAutofit/>
          </a:bodyPr>
          <a:lstStyle/>
          <a:p>
            <a:r>
              <a:rPr lang="en-US" b="1" u="sng" dirty="0">
                <a:latin typeface="Bodoni MT" panose="02070603080606020203" pitchFamily="18" charset="77"/>
                <a:cs typeface="Calibri" panose="020F0502020204030204" pitchFamily="34" charset="0"/>
              </a:rPr>
              <a:t>HOW ARE WE GOING TO ACHIEVE IT ?</a:t>
            </a:r>
            <a:endParaRPr lang="en-US" b="1" u="sng" dirty="0">
              <a:latin typeface="Bodoni MT" panose="02070603080606020203" pitchFamily="18" charset="77"/>
            </a:endParaRPr>
          </a:p>
        </p:txBody>
      </p:sp>
      <p:sp>
        <p:nvSpPr>
          <p:cNvPr id="3" name="Content Placeholder 2">
            <a:extLst>
              <a:ext uri="{FF2B5EF4-FFF2-40B4-BE49-F238E27FC236}">
                <a16:creationId xmlns:a16="http://schemas.microsoft.com/office/drawing/2014/main" id="{5392838E-4957-50AB-4774-805DA6673160}"/>
              </a:ext>
            </a:extLst>
          </p:cNvPr>
          <p:cNvSpPr>
            <a:spLocks noGrp="1"/>
          </p:cNvSpPr>
          <p:nvPr>
            <p:ph idx="1"/>
          </p:nvPr>
        </p:nvSpPr>
        <p:spPr>
          <a:xfrm>
            <a:off x="1371600" y="2286000"/>
            <a:ext cx="9601200" cy="3581400"/>
          </a:xfrm>
        </p:spPr>
        <p:txBody>
          <a:bodyPr>
            <a:normAutofit/>
          </a:bodyPr>
          <a:lstStyle/>
          <a:p>
            <a:r>
              <a:rPr lang="en-US" dirty="0">
                <a:latin typeface="Times New Roman" panose="02020603050405020304" pitchFamily="18" charset="0"/>
                <a:cs typeface="Times New Roman" panose="02020603050405020304" pitchFamily="18" charset="0"/>
              </a:rPr>
              <a:t>OUR GLOBAL PRESENCE </a:t>
            </a:r>
          </a:p>
          <a:p>
            <a:r>
              <a:rPr lang="en-US" dirty="0">
                <a:latin typeface="Times New Roman" panose="02020603050405020304" pitchFamily="18" charset="0"/>
                <a:cs typeface="Times New Roman" panose="02020603050405020304" pitchFamily="18" charset="0"/>
              </a:rPr>
              <a:t>OUR OWN ONLINE STORES </a:t>
            </a:r>
          </a:p>
          <a:p>
            <a:r>
              <a:rPr lang="en-US" dirty="0">
                <a:latin typeface="Times New Roman" panose="02020603050405020304" pitchFamily="18" charset="0"/>
                <a:cs typeface="Times New Roman" panose="02020603050405020304" pitchFamily="18" charset="0"/>
              </a:rPr>
              <a:t>OUR OWN LOGISTICS </a:t>
            </a:r>
          </a:p>
          <a:p>
            <a:r>
              <a:rPr lang="en-US" dirty="0">
                <a:latin typeface="Times New Roman" panose="02020603050405020304" pitchFamily="18" charset="0"/>
                <a:cs typeface="Times New Roman" panose="02020603050405020304" pitchFamily="18" charset="0"/>
              </a:rPr>
              <a:t>OUR OWN PARTNERS </a:t>
            </a:r>
          </a:p>
          <a:p>
            <a:r>
              <a:rPr lang="en-US" dirty="0">
                <a:latin typeface="Times New Roman" panose="02020603050405020304" pitchFamily="18" charset="0"/>
                <a:cs typeface="Times New Roman" panose="02020603050405020304" pitchFamily="18" charset="0"/>
              </a:rPr>
              <a:t>OUR OWN CUSTOMERS </a:t>
            </a:r>
          </a:p>
          <a:p>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97679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4" descr="Red drawing pins on a map">
            <a:extLst>
              <a:ext uri="{FF2B5EF4-FFF2-40B4-BE49-F238E27FC236}">
                <a16:creationId xmlns:a16="http://schemas.microsoft.com/office/drawing/2014/main" id="{CFAAE52D-DC25-D0FB-2507-6C98894869B0}"/>
              </a:ext>
            </a:extLst>
          </p:cNvPr>
          <p:cNvPicPr>
            <a:picLocks noChangeAspect="1"/>
          </p:cNvPicPr>
          <p:nvPr/>
        </p:nvPicPr>
        <p:blipFill rotWithShape="1">
          <a:blip r:embed="rId2">
            <a:alphaModFix amt="40000"/>
          </a:blip>
          <a:srcRect t="16846" b="8154"/>
          <a:stretch/>
        </p:blipFill>
        <p:spPr>
          <a:xfrm>
            <a:off x="20" y="10"/>
            <a:ext cx="12191980" cy="6857990"/>
          </a:xfrm>
          <a:prstGeom prst="rect">
            <a:avLst/>
          </a:prstGeom>
        </p:spPr>
      </p:pic>
      <p:sp>
        <p:nvSpPr>
          <p:cNvPr id="2" name="Title 1">
            <a:extLst>
              <a:ext uri="{FF2B5EF4-FFF2-40B4-BE49-F238E27FC236}">
                <a16:creationId xmlns:a16="http://schemas.microsoft.com/office/drawing/2014/main" id="{7BC5C626-B52D-E5CD-700E-D966AF789126}"/>
              </a:ext>
            </a:extLst>
          </p:cNvPr>
          <p:cNvSpPr>
            <a:spLocks noGrp="1"/>
          </p:cNvSpPr>
          <p:nvPr>
            <p:ph type="title"/>
          </p:nvPr>
        </p:nvSpPr>
        <p:spPr>
          <a:xfrm>
            <a:off x="1031359" y="-227265"/>
            <a:ext cx="9601200" cy="1485900"/>
          </a:xfrm>
        </p:spPr>
        <p:txBody>
          <a:bodyPr vert="horz" lIns="91440" tIns="45720" rIns="91440" bIns="45720" rtlCol="0" anchor="b">
            <a:normAutofit/>
          </a:bodyPr>
          <a:lstStyle/>
          <a:p>
            <a:pPr algn="ctr"/>
            <a:r>
              <a:rPr lang="en-US" sz="7200" u="sng" cap="all" dirty="0">
                <a:latin typeface="Bodoni MT" panose="02070603080606020203" pitchFamily="18" charset="77"/>
              </a:rPr>
              <a:t>REFERENCES</a:t>
            </a:r>
          </a:p>
        </p:txBody>
      </p:sp>
      <p:sp>
        <p:nvSpPr>
          <p:cNvPr id="7" name="Content Placeholder 6">
            <a:extLst>
              <a:ext uri="{FF2B5EF4-FFF2-40B4-BE49-F238E27FC236}">
                <a16:creationId xmlns:a16="http://schemas.microsoft.com/office/drawing/2014/main" id="{6B4054B1-319E-FC76-60B2-937110F3B6C8}"/>
              </a:ext>
            </a:extLst>
          </p:cNvPr>
          <p:cNvSpPr>
            <a:spLocks noGrp="1"/>
          </p:cNvSpPr>
          <p:nvPr>
            <p:ph idx="1"/>
          </p:nvPr>
        </p:nvSpPr>
        <p:spPr>
          <a:xfrm>
            <a:off x="1173127" y="1258635"/>
            <a:ext cx="9459432" cy="4935726"/>
          </a:xfrm>
        </p:spPr>
        <p:txBody>
          <a:bodyPr>
            <a:noAutofit/>
          </a:bodyPr>
          <a:lstStyle/>
          <a:p>
            <a:pPr marL="0" indent="0">
              <a:lnSpc>
                <a:spcPct val="150000"/>
              </a:lnSpc>
              <a:buNone/>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1200"/>
              </a:spcAft>
              <a:buFont typeface="+mj-lt"/>
              <a:buAutoNum type="arabicPeriod"/>
            </a:pP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Seidel, A. (2018). </a:t>
            </a:r>
            <a:r>
              <a:rPr lang="en-IN" sz="1400" i="1" dirty="0">
                <a:effectLst/>
                <a:latin typeface="Times New Roman" panose="02020603050405020304" pitchFamily="18" charset="0"/>
                <a:ea typeface="Times New Roman" panose="02020603050405020304" pitchFamily="18" charset="0"/>
                <a:cs typeface="Times New Roman" panose="02020603050405020304" pitchFamily="18" charset="0"/>
              </a:rPr>
              <a:t>Closing the Loop: Exploring IKEA’ s Transition to the Circular Economy </a:t>
            </a: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IN" sz="14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https://scholarship.claremont.edu/cgi/viewcontent.cgi?article=1189&amp;context=pomona_theses</a:t>
            </a: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[Accessed 2 May 2023]. </a:t>
            </a:r>
          </a:p>
          <a:p>
            <a:pPr marL="342900" lvl="0" indent="-342900">
              <a:lnSpc>
                <a:spcPct val="150000"/>
              </a:lnSpc>
              <a:spcAft>
                <a:spcPts val="1200"/>
              </a:spcAft>
              <a:buFont typeface="+mj-lt"/>
              <a:buAutoNum type="arabicPeriod"/>
            </a:pP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Perrone, G. (2020). </a:t>
            </a:r>
            <a:r>
              <a:rPr lang="en-IN" sz="1400" i="1" dirty="0">
                <a:effectLst/>
                <a:latin typeface="Times New Roman" panose="02020603050405020304" pitchFamily="18" charset="0"/>
                <a:ea typeface="Times New Roman" panose="02020603050405020304" pitchFamily="18" charset="0"/>
                <a:cs typeface="Times New Roman" panose="02020603050405020304" pitchFamily="18" charset="0"/>
              </a:rPr>
              <a:t>Circular economy in IKEA</a:t>
            </a: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 [online] Twenty Now. Available at: </a:t>
            </a:r>
            <a:r>
              <a:rPr lang="en-IN" sz="14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https://www.twentynow.com/sustainability-initiatives/economy/circular-economy-in-ikea/</a:t>
            </a:r>
            <a:r>
              <a:rPr lang="en-IN" sz="14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[Accessed 2 May 2023].</a:t>
            </a:r>
          </a:p>
          <a:p>
            <a:pPr marL="0" indent="0">
              <a:lnSpc>
                <a:spcPct val="150000"/>
              </a:lnSpc>
              <a:spcAft>
                <a:spcPts val="1200"/>
              </a:spcAft>
              <a:buNone/>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 3.     </a:t>
            </a: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Magyar, J. (n.d.). </a:t>
            </a:r>
            <a:r>
              <a:rPr lang="en-IN" sz="1400" i="1" dirty="0">
                <a:effectLst/>
                <a:latin typeface="Times New Roman" panose="02020603050405020304" pitchFamily="18" charset="0"/>
                <a:ea typeface="Times New Roman" panose="02020603050405020304" pitchFamily="18" charset="0"/>
                <a:cs typeface="Times New Roman" panose="02020603050405020304" pitchFamily="18" charset="0"/>
              </a:rPr>
              <a:t>SAP </a:t>
            </a:r>
            <a:r>
              <a:rPr lang="en-IN" sz="1400" i="1" dirty="0" err="1">
                <a:effectLst/>
                <a:latin typeface="Times New Roman" panose="02020603050405020304" pitchFamily="18" charset="0"/>
                <a:ea typeface="Times New Roman" panose="02020603050405020304" pitchFamily="18" charset="0"/>
                <a:cs typeface="Times New Roman" panose="02020603050405020304" pitchFamily="18" charset="0"/>
              </a:rPr>
              <a:t>BrandVoice</a:t>
            </a:r>
            <a:r>
              <a:rPr lang="en-IN" sz="1400" i="1" dirty="0">
                <a:effectLst/>
                <a:latin typeface="Times New Roman" panose="02020603050405020304" pitchFamily="18" charset="0"/>
                <a:ea typeface="Times New Roman" panose="02020603050405020304" pitchFamily="18" charset="0"/>
                <a:cs typeface="Times New Roman" panose="02020603050405020304" pitchFamily="18" charset="0"/>
              </a:rPr>
              <a:t>: IKEA On Circular Economy: Consumer </a:t>
            </a:r>
            <a:r>
              <a:rPr lang="en-IN" sz="1400" i="1" dirty="0" err="1">
                <a:effectLst/>
                <a:latin typeface="Times New Roman" panose="02020603050405020304" pitchFamily="18" charset="0"/>
                <a:ea typeface="Times New Roman" panose="02020603050405020304" pitchFamily="18" charset="0"/>
                <a:cs typeface="Times New Roman" panose="02020603050405020304" pitchFamily="18" charset="0"/>
              </a:rPr>
              <a:t>Behavior</a:t>
            </a:r>
            <a:r>
              <a:rPr lang="en-IN" sz="1400" i="1" dirty="0">
                <a:effectLst/>
                <a:latin typeface="Times New Roman" panose="02020603050405020304" pitchFamily="18" charset="0"/>
                <a:ea typeface="Times New Roman" panose="02020603050405020304" pitchFamily="18" charset="0"/>
                <a:cs typeface="Times New Roman" panose="02020603050405020304" pitchFamily="18" charset="0"/>
              </a:rPr>
              <a:t> Must Change</a:t>
            </a: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IN" sz="1400" dirty="0" err="1">
                <a:effectLst/>
                <a:latin typeface="Times New Roman" panose="02020603050405020304" pitchFamily="18" charset="0"/>
                <a:ea typeface="Times New Roman" panose="02020603050405020304" pitchFamily="18" charset="0"/>
                <a:cs typeface="Times New Roman" panose="02020603050405020304" pitchFamily="18" charset="0"/>
              </a:rPr>
              <a:t>Forbes.Available</a:t>
            </a: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 at: </a:t>
            </a: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https://www.forbes.com/sites/sap/2022/10/25/ikea-on-circular-economy-consumer-behavior-must-change</a:t>
            </a: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 [Accessed 3 May 2023].</a:t>
            </a:r>
          </a:p>
          <a:p>
            <a:pPr marL="0" indent="0">
              <a:lnSpc>
                <a:spcPct val="150000"/>
              </a:lnSpc>
              <a:spcAft>
                <a:spcPts val="1200"/>
              </a:spcAft>
              <a:buNone/>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4.      </a:t>
            </a: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Fleming, S. (2020). </a:t>
            </a:r>
            <a:r>
              <a:rPr lang="en-IN" sz="1400" i="1" dirty="0">
                <a:effectLst/>
                <a:latin typeface="Times New Roman" panose="02020603050405020304" pitchFamily="18" charset="0"/>
                <a:ea typeface="Times New Roman" panose="02020603050405020304" pitchFamily="18" charset="0"/>
                <a:cs typeface="Times New Roman" panose="02020603050405020304" pitchFamily="18" charset="0"/>
              </a:rPr>
              <a:t>4 creative ways companies are embracing the circular economy</a:t>
            </a: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 [online] World Economic Forum. Available at:  </a:t>
            </a: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https://www.weforum.org/agenda/2020/12/circular-economy-examples-ikea-burger-king-adidas</a:t>
            </a: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 [Accessed 3 May 2023].</a:t>
            </a:r>
          </a:p>
          <a:p>
            <a:pPr marL="0" indent="0">
              <a:lnSpc>
                <a:spcPct val="150000"/>
              </a:lnSpc>
              <a:spcAft>
                <a:spcPts val="1200"/>
              </a:spcAft>
              <a:buNone/>
            </a:pPr>
            <a:r>
              <a:rPr lang="en-IN" sz="1400" dirty="0">
                <a:effectLst/>
                <a:latin typeface="Times New Roman" panose="02020603050405020304" pitchFamily="18" charset="0"/>
              </a:rPr>
              <a:t>5.     IKEA. (n.d.). </a:t>
            </a:r>
            <a:r>
              <a:rPr lang="en-IN" sz="1400" i="1" dirty="0">
                <a:effectLst/>
                <a:latin typeface="Times New Roman" panose="02020603050405020304" pitchFamily="18" charset="0"/>
              </a:rPr>
              <a:t>Democratic Design. Making great design available to everyone.</a:t>
            </a:r>
            <a:r>
              <a:rPr lang="en-IN" sz="1400" dirty="0">
                <a:effectLst/>
                <a:latin typeface="Times New Roman" panose="02020603050405020304" pitchFamily="18" charset="0"/>
              </a:rPr>
              <a:t> [online] Available at: </a:t>
            </a:r>
            <a:r>
              <a:rPr lang="en-IN" sz="1400" dirty="0">
                <a:effectLst/>
                <a:latin typeface="Times New Roman" panose="02020603050405020304" pitchFamily="18" charset="0"/>
                <a:hlinkClick r:id="rId7"/>
              </a:rPr>
              <a:t>https://about.ikea.com/en/life-at-home/how-we-work/democratic-design#:~:text=</a:t>
            </a:r>
            <a:r>
              <a:rPr lang="en-IN" sz="1400" dirty="0">
                <a:effectLst/>
                <a:latin typeface="Times New Roman" panose="02020603050405020304" pitchFamily="18" charset="0"/>
              </a:rPr>
              <a:t> [Accessed 6 May 2023].</a:t>
            </a:r>
          </a:p>
          <a:p>
            <a:pPr marL="228600" indent="-228600">
              <a:lnSpc>
                <a:spcPct val="150000"/>
              </a:lnSpc>
              <a:spcAft>
                <a:spcPts val="1200"/>
              </a:spcAft>
              <a:buAutoNum type="arabicPeriod" startAt="5"/>
            </a:pP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pPr>
            <a:endParaRPr lang="en-US" sz="1200" dirty="0"/>
          </a:p>
        </p:txBody>
      </p:sp>
    </p:spTree>
    <p:extLst>
      <p:ext uri="{BB962C8B-B14F-4D97-AF65-F5344CB8AC3E}">
        <p14:creationId xmlns:p14="http://schemas.microsoft.com/office/powerpoint/2010/main" val="277899658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08EA3-A8E4-2FD9-D429-C39570C260FF}"/>
              </a:ext>
            </a:extLst>
          </p:cNvPr>
          <p:cNvSpPr>
            <a:spLocks noGrp="1"/>
          </p:cNvSpPr>
          <p:nvPr>
            <p:ph type="title"/>
          </p:nvPr>
        </p:nvSpPr>
        <p:spPr>
          <a:xfrm>
            <a:off x="1591339" y="228600"/>
            <a:ext cx="9601200" cy="1485900"/>
          </a:xfrm>
        </p:spPr>
        <p:txBody>
          <a:bodyPr>
            <a:normAutofit/>
          </a:bodyPr>
          <a:lstStyle/>
          <a:p>
            <a:pPr algn="ctr"/>
            <a:r>
              <a:rPr lang="en-US" u="sng" dirty="0">
                <a:latin typeface="Bodoni MT" panose="02070603080606020203" pitchFamily="18" charset="77"/>
              </a:rPr>
              <a:t>BUSINESS CANVAS</a:t>
            </a:r>
          </a:p>
        </p:txBody>
      </p:sp>
      <p:sp>
        <p:nvSpPr>
          <p:cNvPr id="7" name="Content Placeholder 6">
            <a:extLst>
              <a:ext uri="{FF2B5EF4-FFF2-40B4-BE49-F238E27FC236}">
                <a16:creationId xmlns:a16="http://schemas.microsoft.com/office/drawing/2014/main" id="{10F4C5DC-CF6A-D3B8-F1F9-EF96398707F7}"/>
              </a:ext>
            </a:extLst>
          </p:cNvPr>
          <p:cNvSpPr>
            <a:spLocks noGrp="1"/>
          </p:cNvSpPr>
          <p:nvPr>
            <p:ph idx="1"/>
          </p:nvPr>
        </p:nvSpPr>
        <p:spPr>
          <a:xfrm>
            <a:off x="999461" y="1239579"/>
            <a:ext cx="9601200" cy="5389821"/>
          </a:xfrm>
        </p:spPr>
        <p:txBody>
          <a:bodyPr>
            <a:normAutofit/>
          </a:bodyPr>
          <a:lstStyle/>
          <a:p>
            <a:r>
              <a:rPr lang="en-US" sz="1800" u="sng" dirty="0">
                <a:latin typeface="Times New Roman" panose="02020603050405020304" pitchFamily="18" charset="0"/>
                <a:cs typeface="Times New Roman" panose="02020603050405020304" pitchFamily="18" charset="0"/>
              </a:rPr>
              <a:t>LINK FOR BUSINESS CANVAS: </a:t>
            </a:r>
          </a:p>
          <a:p>
            <a:pPr marL="0" indent="0">
              <a:buNone/>
            </a:pPr>
            <a:r>
              <a:rPr lang="en-US" sz="1800" dirty="0">
                <a:latin typeface="Times New Roman" panose="02020603050405020304" pitchFamily="18" charset="0"/>
                <a:cs typeface="Times New Roman" panose="02020603050405020304" pitchFamily="18" charset="0"/>
                <a:hlinkClick r:id="rId2"/>
              </a:rPr>
              <a:t>https://next.canvanizer.com/canvas/rDTfxI62bNiyk</a:t>
            </a:r>
            <a:endParaRPr lang="en-US" sz="1800" dirty="0">
              <a:latin typeface="Times New Roman" panose="02020603050405020304" pitchFamily="18" charset="0"/>
              <a:cs typeface="Times New Roman" panose="02020603050405020304" pitchFamily="18" charset="0"/>
            </a:endParaRPr>
          </a:p>
          <a:p>
            <a:pPr marL="0" indent="0">
              <a:buNone/>
            </a:pPr>
            <a:r>
              <a:rPr lang="en-US" sz="3200" u="sng" dirty="0">
                <a:latin typeface="Times New Roman" panose="02020603050405020304" pitchFamily="18" charset="0"/>
                <a:cs typeface="Times New Roman" panose="02020603050405020304" pitchFamily="18" charset="0"/>
              </a:rPr>
              <a:t>REFERENCE FOR BUSINESS CANVAS:</a:t>
            </a:r>
          </a:p>
          <a:p>
            <a:pPr>
              <a:lnSpc>
                <a:spcPct val="150000"/>
              </a:lnSpc>
              <a:spcAft>
                <a:spcPts val="1200"/>
              </a:spcAft>
            </a:pPr>
            <a:r>
              <a:rPr lang="en-US" sz="1300" dirty="0">
                <a:effectLst/>
                <a:latin typeface="Times New Roman" panose="02020603050405020304" pitchFamily="18" charset="0"/>
                <a:ea typeface="HGSMinchoE" panose="02020900000000000000" pitchFamily="18" charset="-128"/>
                <a:cs typeface="Times New Roman" panose="02020603050405020304" pitchFamily="18" charset="0"/>
              </a:rPr>
              <a:t> </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Englund, A. and Hanson, A. (2021). </a:t>
            </a:r>
            <a:r>
              <a:rPr lang="en-IN" sz="1300" i="1" dirty="0">
                <a:effectLst/>
                <a:latin typeface="Times New Roman" panose="02020603050405020304" pitchFamily="18" charset="0"/>
                <a:ea typeface="HGSMinchoE" panose="02020900000000000000" pitchFamily="18" charset="-128"/>
                <a:cs typeface="Times New Roman" panose="02020603050405020304" pitchFamily="18" charset="0"/>
              </a:rPr>
              <a:t>Closing the Loop: Adapting a Circular Business Model for IKEA Taiwan</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 [online] Available at</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hlinkClick r:id="rId3"/>
              </a:rPr>
              <a:t>: https://</a:t>
            </a:r>
            <a:r>
              <a:rPr lang="en-IN" sz="1300" dirty="0" err="1">
                <a:effectLst/>
                <a:latin typeface="Times New Roman" panose="02020603050405020304" pitchFamily="18" charset="0"/>
                <a:ea typeface="HGSMinchoE" panose="02020900000000000000" pitchFamily="18" charset="-128"/>
                <a:cs typeface="Times New Roman" panose="02020603050405020304" pitchFamily="18" charset="0"/>
                <a:hlinkClick r:id="rId3"/>
              </a:rPr>
              <a:t>odr.chalmers.se</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hlinkClick r:id="rId3"/>
              </a:rPr>
              <a:t>/server/</a:t>
            </a:r>
            <a:r>
              <a:rPr lang="en-IN" sz="1300" dirty="0" err="1">
                <a:effectLst/>
                <a:latin typeface="Times New Roman" panose="02020603050405020304" pitchFamily="18" charset="0"/>
                <a:ea typeface="HGSMinchoE" panose="02020900000000000000" pitchFamily="18" charset="-128"/>
                <a:cs typeface="Times New Roman" panose="02020603050405020304" pitchFamily="18" charset="0"/>
                <a:hlinkClick r:id="rId3"/>
              </a:rPr>
              <a:t>api</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hlinkClick r:id="rId3"/>
              </a:rPr>
              <a:t>/core/bitstreams/4bd0400e-faa1-4766-83ee-a2236c57ac38/content </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[Accessed 4 May 2023].</a:t>
            </a:r>
          </a:p>
          <a:p>
            <a:pPr>
              <a:lnSpc>
                <a:spcPct val="150000"/>
              </a:lnSpc>
              <a:spcAft>
                <a:spcPts val="1200"/>
              </a:spcAft>
            </a:pPr>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IKEA. (n.d.). </a:t>
            </a:r>
            <a:r>
              <a:rPr lang="en-IN" sz="1300" i="1" dirty="0">
                <a:effectLst/>
                <a:latin typeface="Times New Roman" panose="02020603050405020304" pitchFamily="18" charset="0"/>
                <a:ea typeface="HGSMinchoE" panose="02020900000000000000" pitchFamily="18" charset="-128"/>
                <a:cs typeface="Times New Roman" panose="02020603050405020304" pitchFamily="18" charset="0"/>
              </a:rPr>
              <a:t>IKEA designs for circularity</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 [online] Available at:  </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hlinkClick r:id="rId4"/>
              </a:rPr>
              <a:t>https://about.ikea.com/en/sustainability/a-world-without-waste/designing-for-a-circular-future</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 [Accessed 5 May 2023].</a:t>
            </a:r>
          </a:p>
          <a:p>
            <a:pPr>
              <a:lnSpc>
                <a:spcPct val="150000"/>
              </a:lnSpc>
              <a:spcAft>
                <a:spcPts val="1200"/>
              </a:spcAft>
            </a:pPr>
            <a:r>
              <a:rPr lang="en-US" sz="1300" dirty="0">
                <a:effectLst/>
                <a:latin typeface="Times New Roman" panose="02020603050405020304" pitchFamily="18" charset="0"/>
                <a:ea typeface="HGSMinchoE" panose="02020900000000000000" pitchFamily="18" charset="-128"/>
                <a:cs typeface="Times New Roman" panose="02020603050405020304" pitchFamily="18" charset="0"/>
              </a:rPr>
              <a:t> </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YOUTUBE. (n.d.). </a:t>
            </a:r>
            <a:r>
              <a:rPr lang="en-IN" sz="1300" i="1" dirty="0">
                <a:effectLst/>
                <a:latin typeface="Times New Roman" panose="02020603050405020304" pitchFamily="18" charset="0"/>
                <a:ea typeface="HGSMinchoE" panose="02020900000000000000" pitchFamily="18" charset="-128"/>
                <a:cs typeface="Times New Roman" panose="02020603050405020304" pitchFamily="18" charset="0"/>
              </a:rPr>
              <a:t>Why the future of furniture is circular</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 [online] Available at: </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hlinkClick r:id="rId5"/>
              </a:rPr>
              <a:t>https://youtu.be/EvfNA0FtesY</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[Accessed 6 May 2023].</a:t>
            </a:r>
            <a:endParaRPr lang="en-US" sz="1300" u="sng" kern="100" dirty="0">
              <a:solidFill>
                <a:srgbClr val="0563C1"/>
              </a:solidFill>
              <a:effectLst/>
              <a:latin typeface="Times New Roman" panose="02020603050405020304" pitchFamily="18" charset="0"/>
              <a:ea typeface="HGSMinchoE" panose="02020900000000000000" pitchFamily="18" charset="-128"/>
              <a:cs typeface="Times New Roman" panose="02020603050405020304" pitchFamily="18" charset="0"/>
            </a:endParaRPr>
          </a:p>
          <a:p>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Seidel, A. (2018). </a:t>
            </a:r>
            <a:r>
              <a:rPr lang="en-IN" sz="1300" i="1" dirty="0">
                <a:effectLst/>
                <a:latin typeface="Times New Roman" panose="02020603050405020304" pitchFamily="18" charset="0"/>
                <a:ea typeface="HGSMinchoE" panose="02020900000000000000" pitchFamily="18" charset="-128"/>
                <a:cs typeface="Times New Roman" panose="02020603050405020304" pitchFamily="18" charset="0"/>
              </a:rPr>
              <a:t>Closing the Loop: Exploring IKEA’ s Transition to the Circular Economy </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 [online] Available at: </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hlinkClick r:id="rId6"/>
              </a:rPr>
              <a:t>https://scholarship.claremont.edu/cgi/viewcontent.cgi?article=1189&amp;context=pomona_theses</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[Accessed 2 May 2023].</a:t>
            </a:r>
          </a:p>
          <a:p>
            <a:r>
              <a:rPr lang="en-IN" sz="1300" dirty="0" err="1">
                <a:effectLst/>
                <a:latin typeface="Times New Roman" panose="02020603050405020304" pitchFamily="18" charset="0"/>
                <a:ea typeface="HGSMinchoE" panose="02020900000000000000" pitchFamily="18" charset="-128"/>
                <a:cs typeface="Times New Roman" panose="02020603050405020304" pitchFamily="18" charset="0"/>
              </a:rPr>
              <a:t>Madina</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 K. (2023). </a:t>
            </a:r>
            <a:r>
              <a:rPr lang="en-IN" sz="1300" i="1" dirty="0">
                <a:effectLst/>
                <a:latin typeface="Times New Roman" panose="02020603050405020304" pitchFamily="18" charset="0"/>
                <a:ea typeface="HGSMinchoE" panose="02020900000000000000" pitchFamily="18" charset="-128"/>
                <a:cs typeface="Times New Roman" panose="02020603050405020304" pitchFamily="18" charset="0"/>
              </a:rPr>
              <a:t>How IKEA Plans to Transition to a Circular Business Model</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 [online] Green Network Asia. Available at: </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hlinkClick r:id="rId7"/>
              </a:rPr>
              <a:t>https://greennetwork.asia/news/how-ikea-plans-to-transition-to-a-circular-business-model</a:t>
            </a:r>
            <a:r>
              <a:rPr lang="en-IN" sz="1300" dirty="0">
                <a:effectLst/>
                <a:latin typeface="Times New Roman" panose="02020603050405020304" pitchFamily="18" charset="0"/>
                <a:ea typeface="HGSMinchoE" panose="02020900000000000000" pitchFamily="18" charset="-128"/>
                <a:cs typeface="Times New Roman" panose="02020603050405020304" pitchFamily="18" charset="0"/>
              </a:rPr>
              <a:t> [Accessed 3 May 2023].</a:t>
            </a:r>
          </a:p>
          <a:p>
            <a:endParaRPr lang="en-IN" sz="1300" dirty="0">
              <a:effectLst/>
              <a:latin typeface="Times New Roman" panose="02020603050405020304" pitchFamily="18" charset="0"/>
              <a:cs typeface="Times New Roman" panose="02020603050405020304" pitchFamily="18" charset="0"/>
            </a:endParaRPr>
          </a:p>
          <a:p>
            <a:endParaRPr lang="en-US" sz="13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IN" sz="13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300"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18672710"/>
      </p:ext>
    </p:extLst>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121</TotalTime>
  <Words>693</Words>
  <Application>Microsoft Macintosh PowerPoint</Application>
  <PresentationFormat>Widescreen</PresentationFormat>
  <Paragraphs>52</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HGSMinchoE</vt:lpstr>
      <vt:lpstr>Bodoni MT</vt:lpstr>
      <vt:lpstr>Calibri</vt:lpstr>
      <vt:lpstr>Franklin Gothic Book</vt:lpstr>
      <vt:lpstr>Times New Roman</vt:lpstr>
      <vt:lpstr>Wingdings</vt:lpstr>
      <vt:lpstr>Crop</vt:lpstr>
      <vt:lpstr>IKEA</vt:lpstr>
      <vt:lpstr>The 4 Rs</vt:lpstr>
      <vt:lpstr>DEMOCRATIC DESIGN  </vt:lpstr>
      <vt:lpstr>STEPS TOWARDS CIRCULAR ECONOMY</vt:lpstr>
      <vt:lpstr>HOW ARE WE GOING TO ACHIEVE IT ?</vt:lpstr>
      <vt:lpstr>REFERENCES</vt:lpstr>
      <vt:lpstr>BUSINESS CANVAS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Mukul Bakkolla (2220398)</dc:creator>
  <cp:lastModifiedBy>Mukul Bakkolla (2220398)</cp:lastModifiedBy>
  <cp:revision>3</cp:revision>
  <dcterms:created xsi:type="dcterms:W3CDTF">2023-05-18T00:07:47Z</dcterms:created>
  <dcterms:modified xsi:type="dcterms:W3CDTF">2023-05-18T02:08:52Z</dcterms:modified>
</cp:coreProperties>
</file>