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Action1.xml" ContentType="application/vnd.ms-office.inkAction+xml"/>
  <Override PartName="/ppt/notesSlides/notesSlide3.xml" ContentType="application/vnd.openxmlformats-officedocument.presentationml.notesSlide+xml"/>
  <Override PartName="/ppt/ink/inkAction2.xml" ContentType="application/vnd.ms-office.inkAction+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comments/comment2.xml" ContentType="application/vnd.openxmlformats-officedocument.presentationml.comment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Action3.xml" ContentType="application/vnd.ms-office.inkAction+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6"/>
  </p:notesMasterIdLst>
  <p:sldIdLst>
    <p:sldId id="256" r:id="rId2"/>
    <p:sldId id="257" r:id="rId3"/>
    <p:sldId id="265" r:id="rId4"/>
    <p:sldId id="267" r:id="rId5"/>
    <p:sldId id="259" r:id="rId6"/>
    <p:sldId id="269" r:id="rId7"/>
    <p:sldId id="268" r:id="rId8"/>
    <p:sldId id="270" r:id="rId9"/>
    <p:sldId id="272" r:id="rId10"/>
    <p:sldId id="273" r:id="rId11"/>
    <p:sldId id="274" r:id="rId12"/>
    <p:sldId id="262" r:id="rId13"/>
    <p:sldId id="271" r:id="rId14"/>
    <p:sldId id="26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ris Thomas" initials="CT" lastIdx="2" clrIdx="0">
    <p:extLst>
      <p:ext uri="{19B8F6BF-5375-455C-9EA6-DF929625EA0E}">
        <p15:presenceInfo xmlns:p15="http://schemas.microsoft.com/office/powerpoint/2012/main" userId="S-1-5-21-4250845945-3731851581-3800177176-5867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8" autoAdjust="0"/>
    <p:restoredTop sz="72840" autoAdjust="0"/>
  </p:normalViewPr>
  <p:slideViewPr>
    <p:cSldViewPr snapToGrid="0">
      <p:cViewPr varScale="1">
        <p:scale>
          <a:sx n="118" d="100"/>
          <a:sy n="118" d="100"/>
        </p:scale>
        <p:origin x="407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3-09-06T12:28:51.179" idx="2">
    <p:pos x="10" y="10"/>
    <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3-09-06T12:28:51.179" idx="2">
    <p:pos x="10" y="10"/>
    <p:text/>
    <p:extLst>
      <p:ext uri="{C676402C-5697-4E1C-873F-D02D1690AC5C}">
        <p15:threadingInfo xmlns:p15="http://schemas.microsoft.com/office/powerpoint/2012/main" timeZoneBias="-60"/>
      </p:ext>
    </p:extLst>
  </p:cm>
</p:cmLst>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max="5360" units="cm"/>
          <inkml:channel name="Y" type="integer" max="1440" units="cm"/>
          <inkml:channel name="T" type="integer" max="2.14748E9" units="dev"/>
        </inkml:traceFormat>
        <inkml:channelProperties>
          <inkml:channelProperty channel="X" name="resolution" value="67.2522" units="1/cm"/>
          <inkml:channelProperty channel="Y" name="resolution" value="43.11377" units="1/cm"/>
          <inkml:channelProperty channel="T" name="resolution" value="1" units="1/dev"/>
        </inkml:channelProperties>
      </inkml:inkSource>
      <inkml:timestamp xml:id="ts0" timeString="2023-09-12T12:03:44.075"/>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act:action type="add" startTime="26480">
    <iact:property name="dataType"/>
    <iact:actionData xml:id="d0">
      <inkml:trace xmlns:inkml="http://www.w3.org/2003/InkML" xml:id="stk0" contextRef="#ctx0" brushRef="#br0">4996 9213 0,'16'0'56,"0"0"-48,-1 0 18,17 15 1,-17-15-19,16 16 11,-15-16-4,15 16-6,0-16-2,32 0 12,-32 0-12,0 0 1,1 15 0,-1-15-1,-16 0 1,17 0 0,15 0 1,-1 16 1,48-16 17,-63 0-22,1 0 4,-17 0-2,32 0 5,0 0-8,93 0 22,-62 0-18,47 0 14,-62 0-19,46 0 4,-15 0 15,-47 0-18,15 0 4,-15 0 1,-16 0-2,32 0 16,-32 0-19,0 0 3,0 0 2,0 0-2,16 0 1,0 0 0,-16 0 0,1 0 2,-17 0-2,16 0 1,1 0-2,-17 0 9,1 0-8,0 0 0,-1 0 10,1 0-10,-1 0 0,1 0-1,0 0 2,-1 0-2,1 0 11,-1 0-9,17 0 7,-17 0-8,48 0 0,-16 16 0,62-16 11,0 15-12,172 48 17,-218-63-16,46 15 16,-62-15-22,-32 16 6,79-16 13,-47 0-17,15 15 6,-30-15-5,14 0 3,48 0 11,-63 0-12,1 0 1,-1 0 0,-16 0 0,17 0 7,-17 0-4,17 0-3,-1 0 1,-16 0-2,17 0 1,-1 0-1,0 0 4,32-15-5,-32 15 4,0 0-2,47-16 16,-47 16-16,47 0 15,-31 0-21,-16 0 7,1 0-1,14 0 0,-14 0 1,15 0-1,46 0 9,-46-15-8,-16 15-2,1 0 1,-17 0 0,16 0 0,1 0-1,14 0 2,1 0-1,-15 0 3,-1 0-4,0 0 2,0 0-2,-15 0 1,15-16 0,-15 16 0,-1 0-1,17 0 4,-17 0-4,16 0 2,-15 0-1,15 0 0,16 0-1,-31 0 2,15 0-2,-16 0 4,17 0-3,-17 0 34,1 0 63,0 0-42</inkml:trace>
    </iact:actionData>
  </iact:action>
  <iact:action type="add" startTime="30945">
    <iact:property name="dataType"/>
    <iact:actionData xml:id="d1">
      <inkml:trace xmlns:inkml="http://www.w3.org/2003/InkML" xml:id="stk1" contextRef="#ctx0" brushRef="#br0">5075 9322 0,'15'0'21,"1"0"4,-16 16-17,15-16 23,1 0-29,0 0 15,-1 0 9,1 15-2,-1-15-21,1 16 15,15-16-10,1 16 9,-17-16-10,1 15 1,-1-15 3,1 0 5,0 16 1,-1-16-2,32 15 9,-31-15-14,15 16 14,0-16-23,0 0 15,-15 0-7,0 0 1,-1 0-4,1 0 1,15 16 1,0-16 10,-15 0-11,15 0 2,0 0-1,-15 0 0,15 0 0,0 15 1,-15-15-1,15 0 0,0 0-1,1 0 3,-1 0-1,-15 0-1,-1 0-1,32 0 2,-31 0-1,15 0-1,-16-15 1,32 15 2,-31 0-2,0 0 1,15 0-1,0 0 1,-15 0-2,-1 0 6,1 0-10,15-16 9,0 16 5,1 0-12,30 0 23,-15 0-26,-32 0 4,1 0 1,0 0 5,-1 0 6,1 0-13,0 0 22,-1 0-22,1 0 19,-1 0-19,1 0 4,0 0-1,-1 0 0,1 0 1,93 0 16,-78 0-17,1 0 0,-1 0 3,-16 0-6,17 0 4,-17 0 9,1 0 17,-1 0-18,17 16-3,-1-16-12,0 0 7,0 0-1,1 0 0,-1 0-1,0 15 2,-15-15-1,-1 0 0,1 0 30,0 0-21,-1 0 2,1 0 3,-1 0-17,1 0 2,0 0 8,-1 0-7,16 0 11,-15 0-11,15 0 0,0 16 0,1 0 0,-17-16 0,17 15 0,-1-15 0,16 0 2,-1 16-2,-30-16 0,0 0 57,-1 0 28,1 0-76,15 0-11,0 0 2,47 0 0,-15 0 0,-16 0 3,62 15-3,-46-15-1,15 16 2,-32-16-2,1 0 2,-31 0-2,-1 0 1,17 0 3,61 16-3,-46-16-1,16 0 2,46 15-1,-31 1 0,31-16 0,-15 15-1,31-15 4,-78 0-3,15 0-1,-31 0 1,1 0 1,-1 0 0,-15 0-2,62 0 20,-16 0-19,-31 0 2,32 0 4,-32 0-7,-15 0 2,-1 0 0,16 0 0,-15 0 6,0 0-8,-1 0 1,17-15 1,-17 15 3,1 0-3,15 0 0,-15 0 0,-1 0-1,1 0-1,31 0 2,-32 15-3,17-15 3,-17 0 1,1 0 7,-1 0 23,1 0-24,0-15 1,-1 15-1,-15-16-8,16 16-1,-1-15 10,1-1-1,-16 0 6,16 16-14,-16-15 0,15-1-1,1 1 2,-1-1 10,1 0-3,0 1 0,-1 15-9,1-16 18,-16 0-20,16 16 3,-1-15 24,1 15 19,-1-16-20,-15 1-28,16-1 3,0 0 15,-16 1 57,0-1-15,-16 16-57,16-15 5,-16 15-4,1 0 1,-1 0 1,-15 0 8,31-16-11,-16 16 2,-31 0 3,16 0-3,0-16-1,0 16 1,-32 0 1,17-15-2,-17 15 1,16-16 0,-31 0 3,0 1-3,31 15 1,16 0-2,-16 0 1,0-16 0,16 16 0,-16 0 0,16 0 3,-16 0-4,16 0 1,0 0 0,-1 0 2,1 0-4,-16 0 2,16 0 0,0 0 3,15 0-4,1 0 1,-32 0-1,31 0 1,-15 0 1,15 0-2,-46 0 2,15 0 1,0 0-1,0 0-2,1 0 1,-17 0 0,16 0 0,-31-15 0,16 15 0,15 0 3,0-16-4,0 16 1,16 0 0,-16 0 1,16-16-2,-31 16 1,30 0-1,1 0 3,0 0-2,-16-15 0,0 15 1,0 0-1,16 0 0,0 0 0,15 0 0,1 0 2,-1 0 17,0 0-6,1 0-12,-1 0 8,1 0-9,-1 0 0,0 0 8,-15 0-8,15 0 11,1 0-4,-1 0 2,1 0-10,-1 0 1,0 0 11,1 0-11,-1 0 1,1 0 6,-1 0-6,0 0-2,1 0 10,-17 0-9,17 0 0,-16 0 8,15 0-8,0 0 0,1 0 1,-1 0 0,1 0-2,-1 0 1,-15 0 8,15 0 1,1 0-8,-1 0 0,0 0-1,1 0 0,-1 0 0,-15 0 0,15 0 8,-15 0-6,15-16-2,1 16 0,-1 0 1,1 0-2,-1 0 2,-15 0-2,15 0 10,-15 0 1,15 0-11,-31 0 2,16 0-3,16 0 2,-32 0 1,0 0-1,0 0 2,16 0-2,-94 0 19,94 0-22,-16-15 3,16 15 0,-1 0 2,1 0-2,0-16 0,-16 16 0,16 0 0,-16 0 0,31 0 1,-15 0 1,0 0-1,15 0-3,1 0 16</inkml:trace>
    </iact:actionData>
  </iact:action>
  <iact:action type="add" startTime="38867">
    <iact:property name="dataType"/>
    <iact:actionData xml:id="d2">
      <inkml:trace xmlns:inkml="http://www.w3.org/2003/InkML" xml:id="stk2" contextRef="#ctx0" brushRef="#br0">5199 10150 0,'16'0'47,"0"0"-38,-1 0-1,1 0 3,15 0-4,0 0 0,32-16 2,-16 16-1,15 0 2,32 0-4,46 0 4,-93 0-3,109 0 2,-62 0-2,-32 0 2,63 0-1,-31 0 0,-31-15 0,-1 15 2,32-16-2,31 16 0,-63 0 0,0-16 0,32 16 0,-31 0-1,-1 0 1,63-15 0,-63 15 3,17 0-4,-17 0 2,-31 0-2,16-16 1,0 16 1,15 0-2,-30 0 3,-17 0-2,16 0 1,1-16-1,-17 16 0,32-15 0,-16 15 0,1 0 0,-1 0 1,16-16 0,-16 16-1,0 0 0,0 0 0,16 0 0,-31 0 0,15 0 1,-15 0 0,-1 0-1,16 0 1,-15 0 7,15 0-10,-15 0 3,15 0 9,-15 0 2</inkml:trace>
    </iact:actionData>
  </iact:action>
  <iact:action type="add" startTime="40260">
    <iact:property name="dataType"/>
    <iact:actionData xml:id="d3">
      <inkml:trace xmlns:inkml="http://www.w3.org/2003/InkML" xml:id="stk3" contextRef="#ctx0" brushRef="#br0">4996 10915 0,'0'0'1,"16"0"2,0 0 6,15 0-1,-15 0 0,15 0 2,0 0-2,16 0 0,-16 0 0,63 0 0,-1 0 0,-14 0 0,30-16 0,-47 16 2,-15-15-2,16 15 8,30 0-15,-46 0 5,-16 0 3,-15 0-1,15 0 5,0 0-4,-15 0-1,0 0 0,-1 0 0,16 0 0,-15 0 0,15 0 0,1 0 0,-1 0 2,16 0-2,-1 0 2,1-16-4,0 16 2,0 0 0,0 0 0,-16 0 0,0 0 1,-15-16 0,15 16-1,-15 0 0,-1 0 8,1 0-2,0 0 14,-1 0-11,1 0 10,-1 0-9</inkml:trace>
    </iact:actionData>
  </iact:action>
  <iact:action type="add" startTime="58194">
    <iact:property name="dataType"/>
    <iact:actionData xml:id="d4">
      <inkml:trace xmlns:inkml="http://www.w3.org/2003/InkML" xml:id="stk4" contextRef="#ctx0" brushRef="#br0">5184 10696 0,'15'0'26,"1"0"-10,-16 16 7,16-16-15,-1 16 11,1-16-11,0 0-1,-1 0 1,16 0-1,-15 0 2,15 0 4,32 0-8,-32 0 2,16 0 1,15 0 0,-31 0 0,1 0 1,-1 0-1,16 0 0,15 0-1,-15 0 4,0 0-3,-16 0 0,0 0 0,16 0 0,-16 0 0,1 0 0,-1 0 2,-16 0-2,1 0 0,0 0 0,-1 0 0,1 0 0,15 0 0,-15 0 0,-1 0 1,32 15 4,0-15-4,-16 0-2,1 0 1,-17 0 0,1 16 0,15-16 0,-15 0 11,15 0-12,-16 15 0,1-15 4,15 0-6,-15 0 3,15 0 0,0 0 0,1 16 3,46 0-4,-16-1 2,1-15-1,-1 16 0,-15-16 0,31 0 0,-47 0-1,0 0 3,-15 0-1,15 0-1,0 0 2,1 0-4,-17 0 2,1 0 0,78 0 20,-63 0-22,94 0 19,-94 0-18,16 0 1,0 0 3,15 0 10,-15 0-19,-16 0 7,-15 0-3,15 0 3,-15 0-2,15 0 4,0 0 5,-15 0 1,15 0-9,0 0 19,-15 0-21,-1 0 18,1 0-22,0 0 3,-1 0 20,1 0-21,-1 0 1,1 0 3,15 0 1,1 0-2,-17 0 1,16 0 0,-15 0 0,31 0 0,0 0 2,-16 0-2,0 0 0,32 0 1,-17 0-2,-14 0 2,14 0-1,1 0 2,-15 15-2,30 1 0,-31-16 0,-15 0 1,-1 16-2,1-16 2,15 0 8,-15 15-9,15 1 16,-15-16-15,-1 0-2,1 0 1,0 0 2,15 16 6,-16-16-1,1 0-6,0 0-1,-1 0 0,17 0 3,-17 0-4,16 0 1,1 15 0,-1-15 0,0 0 0,-15 16 0,15-16 1,-16 0 1,17 0-3,-17 0 1,17 15 0,-1-15 8,-16 0 6,1 0-5,0 0-2,-1 0-7,1 0 8,-1 0 2,1 0-1,0 0-10,-1 0 9,1 0 21,-16-15-27,16 15 2,-1 0-6,1 0 3,-16-16-1,15 16 0,1 0 17,-16-15 33,16 15-51,-1-16 1,-15 0-1,0 1 11,16 15-11,-16-16 2,0 0 13,0 1 35,0-1-34,-16 16-5,16-15-10,0-1 0,-15 16-1,-1-16 11,0 16-12,16-15 2,-15 15 3,-1 0-4,16-16 6,-15 16-6,-1 0 34,16-15-34,-16 15 13,1 0-5,-1 0-4,0 0-3,1 0 9,-1 0-7,-31-16 11,16 16-11,0 0 12,15 0-16,-46-16 21,31 16-23,-1 0 3,17 0 1,-16 0 0,-32 0 0,16 0 0,-15 0 3,46 0-5,-31 0 4,1 0-4,-1 0 3,15 0-1,17 0 0,-1 0 2,1 0-2,-1 0 0,0 0 0,1 0 0,-1 0 0,-31 0 0,16 0 1,0 0 0,0 0-1,-1 0 0,1 0 9,0 0 2,0 0-14,15 0 4,-15 0 8,0 0-10,-1 0 1,1 0 0,16 16 0,-17-16 0,1 0 2,16 0-2,-1 0 0,-15 0 0,15 0-1,0 0 2,-15 16-1,16-16 1,-1 0 0,0 0 0,-15 0-2,16 0 9,-17 0-9,17 0 1,-1 0 0,0 0 0,1 0 4,-16 0-5,15 0 1,0 0 0,1 0 3,-16 0-1,-1 0-3,17 0 1,-1 0 2,-15 0-2,-16 0 0,0 0 0,-15-16 0,15 16-1,0 0 2,16 0-2,0 0 6,15 0-8,0 0 5,1 0 5,-1 0 2,1 0 46,-1 0-55,-15 0 2,15 0-1,0 0-1,-15 0-1,16 0 1,-1 0 0,0 0 8,1 0-6,-1-16 0,1 16-4,-17 0 2,17-15 0,-1 15 0,0 0 0,-15 0 10,16 0-2,-17 0-8,1 0 8,0 0-8,15 0 0,1 0 2,-1 0-2,-31 0 0,0 0 1,1 0 9,14 0-13,17 0 4,-1 0 0,1 0-1,-1 0 9,0 0-10,-15 0 15,0 0-19,15 0 6,-15 0 0,-47 0 15,47 0-17,15 0 1,0 0 2,1 0-2,-1 0 0,1 0 22,-1 0-9,-15 0-4,15 0-3,-15 0-6,15 0 0,1 0 2,-17 0-2,17 0 0,-1 0 2,-15 0 4,15 0-12,1 0 15,-1 0 0,1 0-7,-1 0-2,-15 0 8,15 0 0,0 0-7,1 0 0,-1 0 0,-15 0 7,15 0 39,1 0-33,-1 0-13,1 0-2,-1 0 1,0 0-1,1 0 5,-1 0 4,1 0 11,-1 0-11,0 0-8,1 0-1,-1 0 1,0 0 5,-15 0-8,0 0 4,15 0-1,1 0 0,-1 0 0,1 15 10,-1-15 3,0 0-14,1 0 12,-1 0 26,0 0-22,1 0-9,-1 0 13,1 0 22,-1 0-30,0 16-13,1-16 10,-1 0 1,-15 0-1,15 0 1,1 0 0,-1 16 179,0-16-175,1 0 3,15 15-5,-16-15-4,1 16 91,-1-16-94,0 0 16,1 0 286,-1 0-186,1 0-84,15 15-25,-16-15 108,16 16 6,0 0-6,0-1-122,0 1 4,0-1 9,0 1 2,16-16 5,-1 0 1,-15 16-18,16-16 23,-16 15-19,15-15 5,1 0 16,-16 16-24,31 0 12,-15-16-17,-1 0 3,1 15 2,0-15 8,15 0-1,-15 0-7,-1 0-1,1 0 0,-1 0 0,17 16 0,-1-16-1,16 0 1,-16 0 0,-15 0 3,15 15-3,0-15 0,0 0-1,16 0 1,-16 0 1,-15 0 0,0 0-2,15 0 3,0 0-2,-15 0 0,-1 0 0,1 0 1,15 0 7,-15 0 0,-1 0-7,1 0-1,15 0-1,-15 0 10,-1 0-9,17 0 8,-17 0-6,16 0 3,1 0-7,-1 0 3,0 0-2,-15 0 2,-1 0-1,1 0 3,15-15-5,-15 15 3,15 0-1,0 0 7,-15-16-11,-1 16 1,1 0 3,31-15 0,-31 15 2,15 0-2,0 0 0,47 0 19,-62 0-22,62 0 22,-47 0-20,0 0 1,0 0-1,1 0 1,-1 0 0,0 0 1,32 0 1,-32-16-2,-16 16 0,17 0 1,-1 0-2,-16 0 3,1 0-4,0 0 13,15 0-12,-15 0 1,-1 0 0,16 0-1,-15 0 2,15 0-1,-15 0 2,-1 0-2,1 0 1,0 0-1,15 0 0,-15 0 8,15 0-9,-16 0 12,1 0-11,0 0-1,-1 0 9,1 0 0,-1 0-6,1 0-2,15 0 1,-15 0-3,15 0 11,-15 0-9,15 0 10,-31 16-9,16-16-2,-1 0 9,1 0-8,-1 0 9,1 0-7,0 0-3,15 15 1,0-15 0,0 16 0,1-16 0,-17 0 0,16 15 0,1-15 4,-17 0-6,1 0 2,15 0 0,-15 0 1,15 0 7,16 16-10,-32-16 3,1 0 1,0 0-2,-1 16 9,1-16-9,-1 0-1,1 0 12,15 0-12,-15 0 1,31 15 16,-32-15-22,1 0 3,0 0 3,15 16 4,-16-16-4,1 0-1,0 0 1,-1 0 0,1 0 0,-1 0-1,1 0 12,0 0-11,-1 0 0,1 0 0,0 0 0,-1 0 0,1 0-1,-1 0 2,17 0 1,-17 0 10,1 0-12,-1 0 8,1 0-14,0 0 14,-1 0-8,1 0 0,0 0 2,-1 0 6,1 0-10,-1 0 2,1 0 11,0 0-13,-1 0 3,1 0 8,15 0-5,-15 0 2,-1 0 6,1 0-13,0 0 9,-1 0 2,1 0-10,-1 0 1,1 0 7,0 0 7</inkml:trace>
    </iact:actionData>
  </iact:action>
  <iact:action type="add" startTime="85611">
    <iact:property name="dataType"/>
    <iact:actionData xml:id="d5">
      <inkml:trace xmlns:inkml="http://www.w3.org/2003/InkML" xml:id="stk5" contextRef="#ctx0" brushRef="#br0">21781 9916 0,'0'0'1,"16"0"9,0 0 8,-1 0-12,1 0 2,0 0 8,-1 15-7,1-15 0,-1 0-1,1 16 0,15-16 0,16 0 0,16 15 2,-1-15-3,-15 0 1,15 0 2,-30 0-2,14 0-1,17 0 2,-32 0-2,0 0 2,1 0-2,14 0 2,-30 0-2,15 0 4,0 0-4,1 0 2,-1 0-2,16 0 2,-16 0-1,31 0-1,-46 0 4,15 0-3,32 0-1,-32 0 2,0 0-1,16 16 0,-16-16 8,0 0-6,1 0 1,-17 0-7,17 0 4,-17 0 0,32 0 0,-31 0 0,-1 0 0,1 0 1,-1 0 1,32 0-2,-15 0 8,-17 0-8,48 0 8,-48 0-4,1 0-7,15 0 3,16 0 1,-32 0-2,17 0 2,61 0 22,-77 0-27,0 0 2,-1 0 3,16 0-2,16 0 1,0 0 0,-16 0 0,32 0 0,-32 16 3,0-16-4,1 0 1,-1 0 0,16 15 0,-32-15 0,1 0 1,15 0 1,0 0-2,16 16 1,-31-16-2,-1 0 9,17 0-15,-1 15 6,0-15 1,-15 0 3,-1 0-5,1 0 3,-1 0-2,1 0 2,0 0-1,-1 0 0,17 0 0,14 0 21,-30 0-15,0 0-6,15 0 16,-16 0-15,1 0 76,0 0-76,-1 0 2,17 0 5,-17 0 0,16 0-9,-15 0 10,15 0-9,-15 0 10,-1 0-10,1 0-1,15 0 3,-15 0 4,0 0-5,-1 0-1,1 0 9,-1-15 0,1 15 13,-16-16-18,16 16 14,-1 0 176,-15 16-195,16-16 0,-16 15 2,31 1-2,-31 0 1,16-16 407,15 0-407,16 15 0,-32-15 0,17 0-1,-32 16 16,15-16 48,16 0-48,1 0-12,77 0 13,-47 0-16,-15 0-1,0 0 1,31 0-1,16 0 2,0 0 1,15 0-2,-31 0 0,62 0 1,-62 0-2,-15-16 1,-16 16 0,31-15 0,-16 15 2,-15-16-1,16 16-2,-32 0 2,0 0-2,0-16 0,-15 16 2,15 0-2,16 0 4,-16 0-3,-15 0 0,46 0 0,-15 0-1,0 0 2,-16 0-1,16 0 2,15 0-3,-15 0 2,0 0-2,-16 0 2,47 0-2,-46 0 3,15 0-2,-1 0 2,-14 0-4,-1 0 2,-16-15 0,17 15 0,-17 0 0,17-16 1,-17 16-1,16 0 3,-15 0-4,0 0 1,15-15-1,0 15 2,-31-16-2,31 16 2,-15 0-1,15 0 3,-15-16-4,31 16 2,-16-15 3,0-1-9,47 16 5,-47-15 0,32-1 5,-16 16-11,31-16 9,-16 16-3,157-15 19,-157 15-22,126-16 22,-110 16-21,109 0 21,-140 0-20,47 0 16,-32 0-21,-31 0 6,-15 0 12,-1 0-16,17 0 25,-17 0-16,1 0 5,-1 0-12,1 0 11,0 0 1,-32 0 236,-15 0-248,-16 0 2,-31 0 3,16 0-4,15 0 1,-31 0 0,-16 0 0,47 0 0,-15 0 1,-1 0 1,16 0-2,16 0-1,15 0 1,-15 0 0,-16 0 1,1-16-2,14 16 2,1 0 2,-94 0 6,94 0-10,-78 0 20,77 0-22,-30-15 20,46 15-17,-93-31 16,31 31-15,31 0-2,-31-16 4,-16 16-5,-15-16 2,47 16 1,30 0-1,-14 0 0,-17 0 0,32 0 10,15 0-10,1 0 0,-1 0 9,0 0 5,1 0 13</inkml:trace>
    </iact:actionData>
  </iact:action>
  <iact:action type="add" startTime="95725">
    <iact:property name="dataType"/>
    <iact:actionData xml:id="d6">
      <inkml:trace xmlns:inkml="http://www.w3.org/2003/InkML" xml:id="stk6" contextRef="#ctx0" brushRef="#br0">23764 10899 0,'16'0'67,"0"0"-59,31 0-2,-1 0 2,1 0 2,-16 0-2,1 0 0,15 0 1,-1 0-1,1 0-1,16 0 1,-32 0 1,16 0 1,0 0-2,-16 0 6,31 0-10,-15 0 2,0 0 2,-16 0 0,0 0 0,1 0 2,-1 0-2,0 0-1,0 0 2,16 0-2,-16 0 2,1 0-1,14 0 0,-14 0 1,15 0 0,-1 0-1,17 0 0,-32 0 0,0 0 0,0 0 0,1 0 1,-1 0 0,0 0-1,0 0 0,16 0 0,-16 0 2,1 0-4,-1 0 2,16 0 0,-16 0 2,16 0-2,0 0-1,-32 0 4,32 0-5,0 0 2,-16 0 0,-15 0 1,-1 0 1,17-15-3,-17 15 1,1 0 0,0 0 0,-1 0 0,16 0 0,1 0 0,-1 0 0,16 0 3,-16 0-4,0 0 1,16 0-1,-16 0 2,-15 0-1,15 0 0,0 0 3,32 0 12,-32 0-16,0 0 1,0 15 1,-15-15-1,15 0 3</inkml:trace>
    </iact:actionData>
  </iact:action>
  <iact:action type="add" startTime="97922">
    <iact:property name="dataType"/>
    <iact:actionData xml:id="d7">
      <inkml:trace xmlns:inkml="http://www.w3.org/2003/InkML" xml:id="stk7" contextRef="#ctx0" brushRef="#br0">26185 12024 0,'15'0'55,"1"15"-48,15 1 0,-15-16 1,-16 15 3,31 1-4,-15-16 1,-1 16 0,16-1 2,-15 1 5,15-16-6,-31 15-2,16-15 1,-1 0 0,1 16 1,0-16 6,-1 0 4,1 0-11,0 16 17,-1-16 23,1 0-13,-1 0-24,1 0 32,0 15-25,-1-15-1,1 0-2,-1 0-7</inkml:trace>
    </iact:actionData>
  </iact:action>
  <iact:action type="add" startTime="99039">
    <iact:property name="dataType"/>
    <iact:actionData xml:id="d8">
      <inkml:trace xmlns:inkml="http://www.w3.org/2003/InkML" xml:id="stk8" contextRef="#ctx0" brushRef="#br0">27606 12195 0,'15'0'132,"1"0"-115,-1 0-11,1 0 4,0 0-1,-1 0-2,1 0 1,-1 0 0,1 0 0,0 0 0,15 0 0,-16 0 2,17 0-1,15 0-2,-32 0 3,16 0-4,16 0 3,-31 0 0,15 0-2,0 0 3,1 0-1,-17 0-1,1 0 0,-1 0-1,1 0 9,0 0 9,-1 0 0,1 0-17,-1 0 216,1 0-194,0 0-14,-1 0-9,1-15 10,0 15-1,-1 0 3,1 0 1236,62 0-1246,-31 0-3,15 0 3,1 0-1,-17 0 2,1 15-2,-16-15 0,-15 0 0,0 0-1,-1 16 1,17-16 9,-32 16-8,15-16 0,-15 15-2,16-15 2,-16 16-1,0-1 8,0 1 1,15 0 1,-15-1-11,0 1 0,0-1 10,0 1 191,0 0-196,0-1 18,16 1 7,-16 0-11,0-1-10,0 1 21,0-1 0,0 1 12,0 0-21,0-1 79,16-15-73,-16 16-24,15-16 18,-15 15-22,0 1 31,0 0-23,16-16-7,-16 15 19,15-15-19,-15 16 51,0 0-21,0-1-22,0 1 19,-15-16-18,-16 0-8,-1 15 0,-14 1 0,-48 0 0,31-16 1,1 0 0,-1 0-2,-61 0 2,61 15-1,-15-15 0,0 0 0,16 0 4,-63 16-9,62-16 7,-15 0-2,16 15 1,-16-15-1,31 0 0,0 0 0,16 0 0,-16 0 0,-62 0 2,46 0-2,16 0 0,-31 0-1,16 0 1,-1 0 0,32 0 1,-16 0-2,0 0 3,0 0-2,1 0 0,-1 0 0,-16 0 1,-30 0-1,46 0 0,-16 0 2,-30 0-2,15 0-1,31 0 2,-31 0-1,15 0 0,-30 0 0,14 0 0,48 0 2,-16 0-2,16 0 0,16-15 0,-17 15 0,17 0 0,-32-16 0,31 16 0,1-15 2,-17-1-2,-14 16 0,14 0 0,-14-16 0,-1 16 0,0-15 0,-31-1-1,47 16 1,-16 0 3,31 0-3,-31-15 0,16 15 0,0 0 0,15-16-1,1 16 1,-17 0 3,17 0-3,15-16-1,-32 16 1,1 0 0,16 0 2,-1 0-4,-15 0 2,15 0 0,1-15 4,-1 15-5,0 0 2,1 0-2,-1 0 2,1 0-2,15-16 1,-16 16 0,0 0 2,1 0 6,-1 0-9,0 0 10,16-16 113,-15 16-73,-1 0-51,1 0 2,-32-31 0,31 31 1,1 0 1,-17 0-2,1-15 0,15 15-1,1-16 2,-32 16 15,31 0-22,-15-16 3,16 16 20,15-15-21,-32 15 2,17 0 9,-17 0 1,17 0 2,-1 0 7,1 0 47,-1 0-52,-15 0 9,-47-16-16,62 16-5,-31-15 1,0-1-1,-15 16 16,46 0-15,16-16 13,32 16 139,14 0-154,64 0 5,-1 0-5,78 0 1,-62 0 0,-31 0 0,78 0 0,-47 0 1,62 0 0,-78 0-1,-15 0 0,15 0 0,1 0 2,-1 0-4,-78 0 2,63 0 0,-63 0 2,16 0-2,31 16 0,31-16 0,-46 0 0,30 16 1,-30-16-1,-1 0-1,1 0 4,-1 0-4,1 0 2,-16 0-1,31 0 0,-32 0 0,1 0-1,0 0 2,62 0 1,-46 0-2,-32 0-1,32 0 1,46-16 0,-31 16 3,-31 0-6,31 0 3,-16 0 2,-15 0-2,0 0 0,-16 0 0,16 0 1,-16 0-2,-15 0 1,31 0 0,-16 0 3,0 0-4,0 0 1,1 0 0,14 0 1,-14 0-1,-1 0 0,-15 0-1,15 0 3,0 0-2,0 0 1,-15 0 1,-1 0-4,1 0 2,0 0 0,-1 0 0,1-16 3,0 16-4,15 0 2,-16 0 7,1 0-9,0 0 1,-1 0 0,1 0 11</inkml:trace>
    </iact:actionData>
  </iact:action>
  <iact:action type="add" startTime="107083">
    <iact:property name="dataType"/>
    <iact:actionData xml:id="d9">
      <inkml:trace xmlns:inkml="http://www.w3.org/2003/InkML" xml:id="stk9" contextRef="#ctx0" brushRef="#br0">21766 14881 0,'15'0'71,"1"0"-56,0 0 7,-1 0-2,1 0-4,0 0-9,15 0 1,16 0 3,-1 0-3,1 0-1,0 0 1,0 0 1,15 16-2,-15-16 3,0 0-2,0 0 1,31 0-2,-31 0 2,15 0-2,-15 0 2,0 0-2,0 0 2,15 0 0,-15 0-1,0 0 1,15 0-2,-15 0 2,-15 0-1,-1 0-1,16 0 2,-1 0 0,-30 0 0,15 0-1,-15 0 0,15 0 0,-15 0-1,-1 0 2,1 0-2,0 0 1,15 0 3,16 0-2,-16 0-2,16 0 1,-16 0 0,0 0 0,0 0 1,1 0-2,-1 0 4,0 0-3,78 0 16,-93 0-17,15 0 1,47 0 0,-46 0 1,14 0 0,-30 15-1,15-15 0,0 0-1,16 0 2,0 0-1,-31 0 0,-1 16 2,1-16-2,15 0 9,-15 0-10,15 0 9,-15 15-8,-1-15 7,1 0-12,-1 0 14,1 0 11</inkml:trace>
    </iact:actionData>
  </iact:action>
</iact:actions>
</file>

<file path=ppt/ink/inkAction2.xml><?xml version="1.0" encoding="utf-8"?>
<iact:actions xmlns:iact="http://schemas.microsoft.com/office/powerpoint/2014/inkAction" lengthUnit="cm" timeUnit="ms">
  <inkml:definitions xmlns:inkml="http://www.w3.org/2003/InkML">
    <inkml:context xml:id="ctx0">
      <inkml:inkSource xml:id="inkSrc0">
        <inkml:traceFormat>
          <inkml:channel name="X" type="integer" max="5360" units="cm"/>
          <inkml:channel name="Y" type="integer" max="1440" units="cm"/>
          <inkml:channel name="T" type="integer" max="2.14748E9" units="dev"/>
        </inkml:traceFormat>
        <inkml:channelProperties>
          <inkml:channelProperty channel="X" name="resolution" value="67.2522" units="1/cm"/>
          <inkml:channelProperty channel="Y" name="resolution" value="43.11377" units="1/cm"/>
          <inkml:channelProperty channel="T" name="resolution" value="1" units="1/dev"/>
        </inkml:channelProperties>
      </inkml:inkSource>
      <inkml:timestamp xml:id="ts0" timeString="2023-09-12T12:03:44.075"/>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act:action type="add" startTime="17689">
    <iact:property name="dataType"/>
    <iact:actionData xml:id="d0">
      <inkml:trace xmlns:inkml="http://www.w3.org/2003/InkML" xml:id="stk0" contextRef="#ctx0" brushRef="#br0">4153 6355 0,'0'-15'13,"16"15"19,15 0-22,0 0-2,204-16 20,-64 16-25,142 0 26,-204 0-24,234 0 20,-264 16-17,108-1 14,-109-15-19,0 0 6,47 0 12,-63 0-17,-30 0 2,14 0 2,-14 0 0,15 0 2,-16 0-2,0 0 0,16 0 0,0 0 1,-16 0-1,31 0-1,-15 0 2,0 0 0,-16 0-1,16 0 1,-16 0-2,1 0 1,-1 0 2,16 0-3,-16 0 0,16 0 2,-32 0 1,17 0-2,-1 0 0,0 0 0,0 0-1,-15 0 1,-16-15 1,15 15 1</inkml:trace>
    </iact:actionData>
  </iact:action>
  <iact:action type="add" startTime="19210">
    <iact:property name="dataType"/>
    <iact:actionData xml:id="d1">
      <inkml:trace xmlns:inkml="http://www.w3.org/2003/InkML" xml:id="stk1" contextRef="#ctx0" brushRef="#br0">4091 8729 0,'15'0'38,"1"0"-32,0 0 1,15 0 1,16 0 0,0 0 0,-1 0 2,1 0-2,16 0 0,-16 0 0,15 0 0,16 0 0,47 0 0,-62-16 2,30 16-2,-30 0-1,46 0 2,-62 0-1,0 0 0,-1 16 0,64-1 0,-63-15 2,-1 16-2,1-16 1,0 0-2,16 16 2,-17-16-2,48 15 1,-47-15 0,15 0 3,32 0-3,-31 0 0,124 32 17,-140-32-19,15 15 2,-31-15 1,32 0 0,-16 0-1,0 0 0,-1 0 3,1 0-6,-31 0 4,62 0-2,-31 0 3,31-15-2,-31 15 0,0 0 1,-1 0-1,17-16 0,31 16 0,-48 0 1,1 0 0,31-16-1,-31 16 0,16 0-1,-17 0 1,17 0 1,-48 0-2,32 0 2,-15 0-1,-17 0 2,16 0-2,1 0 0,-17 0-1,1 0 3,-1 0-4,1 0 2,15 0 0,-15 0 2,15 0 7,-15 0-8,15 0 5,-15 0-6,-1 0 2,1 0-1,15 0-2,-15 0 1,-1 0 0,17 0 0,-17 0 0,1 0 0,-1 0 1,17 0 1,-17 0-3,1 0 2,15 0-2,0 0 2,1 0-2,-1 0 2,0 0 1,0 0-3,-15 0 1,15 0 0,-15 0 9,-1 0 89,1 0-96,-1 0 39</inkml:trace>
    </iact:actionData>
  </iact:action>
  <iact:action type="add" startTime="36396">
    <iact:property name="dataType"/>
    <iact:actionData xml:id="d2">
      <inkml:trace xmlns:inkml="http://www.w3.org/2003/InkML" xml:id="stk2" contextRef="#ctx0" brushRef="#br0">4669 7854 0,'31'0'38,"-16"0"-32,48 16 2,-16 0 0,31-1 0,-31-15-1,31 0 4,31 16-6,-47-16 6,17 15-4,-17-15 1,16 16 0,-15-16 0,15 0 1,-32 16-1,17-1-1,-16-15 3,-32 0-1,17 16-2,-17-16 2,1 0 8,-1 0 54,1 0-50,0 0-14,-1 0 40,-15-16-38,16 16-1,46-15 18,-15 15-18,78 0 15,-78 0-22,-16 0 6,94 0 15,-94 0-18,63 0 23,-63 0-21,0 0 18,-15 0-22,0 0 6,-1 0-1,17 0 2,-17 0 8,1 0 0,-1 0 12,-15-16 241</inkml:trace>
    </iact:actionData>
  </iact:action>
  <iact:action type="add" startTime="70256">
    <iact:property name="dataType"/>
    <iact:actionData xml:id="d3">
      <inkml:trace xmlns:inkml="http://www.w3.org/2003/InkML" xml:id="stk3" contextRef="#ctx0" brushRef="#br0">4044 11618 0,'16'0'45,"-1"0"-27,1 15-12,-1-15 2,1 16 0,0-16-1,15 31 2,0-31-1,-15 0 2,15 0-5,-15 16 6,15-16-3,-16 0 0,32 0 0,-31 0 0,0 0 0,-1 0 1,16 0 1,1 0-3,-17 0 1,16 0 0,-15 0 0,31 0 0,-31 0 1,15 0-2,0 0 1,0 0 3,0 0-3,1 0 0,15-16 0,-32 16 0,16 0-1,1 0 2,-17 0-1,1 0 2,-1 0-2,17 0 0,-17 0 0,1 0 0,-1 0-1,17 0 2,15 0 9,-16 0-11,-16 0 1,32 0 0,16 0 0,-16 0 0,-16 0 1,0 0-1,-15 0 2,15 0-3,0 0 1,16 0 0,-16 0 0,0 0 0,1 0 0,-17 0 0,16 0 2,1 0-2,-1 0 1,0 0-2,-15 0 2,15 0-1,-15 0 0,15 0-1,0 0 3,0 0-2,-15 16 0,-1-16 1,1 0 1,0 0 9</inkml:trace>
    </iact:actionData>
  </iact:action>
</iact:actions>
</file>

<file path=ppt/ink/inkAction3.xml><?xml version="1.0" encoding="utf-8"?>
<iact:actions xmlns:iact="http://schemas.microsoft.com/office/powerpoint/2014/inkAction" lengthUnit="cm" timeUnit="ms">
  <inkml:definitions xmlns:inkml="http://www.w3.org/2003/InkML">
    <inkml:context xml:id="ctx0">
      <inkml:inkSource xml:id="inkSrc0">
        <inkml:traceFormat>
          <inkml:channel name="X" type="integer" max="5360" units="cm"/>
          <inkml:channel name="Y" type="integer" max="1440" units="cm"/>
          <inkml:channel name="T" type="integer" max="2.14748E9" units="dev"/>
        </inkml:traceFormat>
        <inkml:channelProperties>
          <inkml:channelProperty channel="X" name="resolution" value="67.2522" units="1/cm"/>
          <inkml:channelProperty channel="Y" name="resolution" value="43.11377" units="1/cm"/>
          <inkml:channelProperty channel="T" name="resolution" value="1" units="1/dev"/>
        </inkml:channelProperties>
      </inkml:inkSource>
      <inkml:timestamp xml:id="ts0" timeString="2023-09-12T08:14:02.450"/>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act:action type="add" startTime="17925">
    <iact:property name="dataType"/>
    <iact:actionData xml:id="d0">
      <inkml:trace xmlns:inkml="http://www.w3.org/2003/InkML" xml:id="stk0" contextRef="#ctx0" brushRef="#br0">5087 11434 0,'42'0'54,"-20"22"-41,-1-22 17,22 21-15,-21 1-8,-1-22 3,1 0 7,-1 21-10,1-21 1,-1 0 2,1 0-4,-1 0 12,0 0-12,1 0 5,-1 0 6,22 0-10,-21 0 0,21 0 1,0 0 0,21 0 1,-21 0 1,21 0-2,-21 0 0,-21 0-1,-1 0 2,1 0-1,-1 0-1,1 0 2,-1 0 9,22 0-1,-22 0-9,1 0-2,21 0 2,-22 0 1,1 0 1,-1 0-2,22 0 0,-21 0-1,-1 0 1,0 0 1,1 0-2,-1 0 7,1 0 2,-1 0 12,1 0-6,-1 0-14,1 0 8,-1 0-8,1 0 5,21 21-4,-1-21-1,-20 0 0,-1 0 0,1 0 0,-1 0 7,1 0-6</inkml:trace>
    </iact:actionData>
  </iact:action>
  <iact:action type="add" startTime="19358">
    <iact:property name="dataType"/>
    <iact:actionData xml:id="d1">
      <inkml:trace xmlns:inkml="http://www.w3.org/2003/InkML" xml:id="stk1" contextRef="#ctx0" brushRef="#br0">6739 11370 0,'0'-22'55,"0"1"-38,0-1 22,-21 22 49,-1 0-68,1 0-13,-1 0 1,-21 0 0,22 0 0,-1 0 3,1 0-4,-1 0 1,-20 0 9,20 0-2,1 0-7,-22-21 0,21 21 2,1 0 0,-1-21-3,1 21 1,-1 0 0,1 0 8,-1 0-7,1 0 8,0 0-1,-22 0-8,43-22 0,-43 22-1,21 0 4,1 0-3,-1 0 0,1-21-1,-1 21 2,1-22-2,-22 22 2,22 0-2,-1 0 2,-42 0 0,42 0-1,-21 0 0,22-21 0,-44 21 0,23 0 0,-1 0 2,21 0 6,22-22 78,-21 22 338,-1 0-408,1 0-16,-1 0 3,1 0-4,-1 0 10,1 0 3,-1 0-6,1 0-7,0 0 13,-1 0 173,1 0-180,-1 0 60,1 0 9,-1 22-49,1-22-24,-1 0 7</inkml:trace>
    </iact:actionData>
  </iact:action>
  <iact:action type="add" startTime="23093">
    <iact:property name="dataType"/>
    <iact:actionData xml:id="d2">
      <inkml:trace xmlns:inkml="http://www.w3.org/2003/InkML" xml:id="stk2" contextRef="#ctx0" brushRef="#br0">28115 11263 0,'21'0'25,"1"0"7,-1 0-21,-21 21-4,22-21 1,-1 21 0,22-21 0,0 0 3,64 0-4,-42 0 1,-1 0 1,22 22-2,-22-22 1,22 0 0,22 0 0,-23 0 3,-42 0-3,43 0-1,-21 0 4,-22 0-5,-1 0 1,-20 0 2,-1 0-2,1 0 4,-1 0 21,1 0-19,-1 0 5,1 0-4,21 0 2,-22 0-8,1 0 0,42 0 3,-21 0-3,-22 0 8,1 0-8,-1 0 21,1 0-6,-1 0-2,1 0 1,-1 0 11,1 0-13,-1 0 33,0 0-11,1 21-27,-1-21-2,1 0 13,-1 0 11,1 0-23,-1 22-6,1-22 11,-1 0-4,-21 21-7,22-21 0,-1 0 7,1 0 9,-22 22-5,21-22-3,0 0 48,-21 21-6,0 1-35,0-1 3,0 1-7,0-1-6,0 0 20,-21-21 29,21 22-57,-21-1 22,21 1-15,-22-22 17,22 21 3,-21-21-25,-1 0 31,22 22-31,-21-22 2,-1 0 22,1 0-25,-1 0 10,-21 0-8,22 0 8,-1 0-8,1 0 2,0 0-2,-1 0 0,1 0 0,-1 0 0,-21 0 9,0 0-9,22 0 3,-1 0-4,-21 0 1,22 0-1,0 0 1,-22 0 1,0-22-1,21 22 2,1 0-3,-22 0 2,21 0-2,1 0 2,-1-21-2,-20 21 9,20 0 2,1 0-9,-1 0-2,1 0 2,-1-22-2,1 22 1,-1 0 1,1 0 9,-1 0-10,1 0 0,-1 0 8,1 0 6,0 0-15,-1 0 22,1 0-7,-1 0-6,1 0-4,21-21 7,-22 21-13,1 0 2,-1 0 8,1 0-8,-1 0 9,1 0-7,-1 0 14,1 0-12,0 0 44,-1 0-22,-21 0 120,22 0-146,-1 0-1,1 0 10,-1 0-1,1 0 6,-1 0-1</inkml:trace>
    </iact:actionData>
  </iact:action>
  <iact:action type="add" startTime="28259">
    <iact:property name="dataType"/>
    <iact:actionData xml:id="d3">
      <inkml:trace xmlns:inkml="http://www.w3.org/2003/InkML" xml:id="stk3" contextRef="#ctx0" brushRef="#br0">22878 11155 0,'22'0'58,"-1"0"-40,1 0-8,-1 0 8,1 0-3,-1 0 1,1 0-8,20 22 0,-20-22 2,21 0-2,0 21 2,0-21-4,21 22 2,0-1-1,-21-21 2,0 0 1,-21 0-2,42 22 0,-21-22 0,0 0-1,-22 0 2,44 0-1,-44 0 2,22 0-2,-21 21 8,21-21-8,-22 0 0,1 0 0,20 0 0,23 0 0,-44 0-1,1 0 4,21 0-3,0 0 0,0 0 3,-22 0-4,0 0-1,22 0 2,0 0 2,-21 0-2,21 0 10,-22 0-11,1 0 1,-1 0 1,1 21 9,20-21-3,-20 0 0,21 0-7,-43 22-1,43-22 2,-22 0 9,1 0-2,-1 0 11,1 21 0,-1-21-19,-21 22 182,0-1-166,0 1 23,-21-1-39,21 1 10,-22-1-11,22 1 1,-21-22 14,21 21-16,0 0 8,-22-21 15,1 22-22,-22-22 3,43 21-2,-22 1 0,-21-22 0,22 0 0,0 0 0,-1 0 9,1 0-8,-1 0-1,1 0 0,-22 0 8,21 0-8,-21 0 0,22 0 0,-1 0 0,-20 0 2,-1 0-1,0 0-1,0 0 0,0 0-1,0 0 2,0-22-1,22 22 2,-1-21-3,-21 21 1,0 0 0,0 0 0,22 0 1,-22 0-2,0-22 1,0 22 0,22 0 3,-22 0-3,0 0 0,21 0-1,1 0 1,-1 0 0,1 0 1,-1 0 1,1 0-1,0 0-3,-1 0 3,-21 0-2,22 0 1,-1 0 1,1 0-1,-1 0 2,1 0-2,-1 0-1,1 0 10,-1 0-9,1 0 0,0 0 0,-1 0 10,1 0-9,-1 0 14,1 0 6</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A325B0-65B4-4B06-9A0D-C5C09535DCEA}" type="datetimeFigureOut">
              <a:rPr lang="en-GB" smtClean="0"/>
              <a:t>12/09/2023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DC5CCF-3A4F-454F-B840-7852035CBF70}" type="slidenum">
              <a:rPr lang="en-GB" smtClean="0"/>
              <a:t>‹#›</a:t>
            </a:fld>
            <a:endParaRPr lang="en-GB"/>
          </a:p>
        </p:txBody>
      </p:sp>
    </p:spTree>
    <p:extLst>
      <p:ext uri="{BB962C8B-B14F-4D97-AF65-F5344CB8AC3E}">
        <p14:creationId xmlns:p14="http://schemas.microsoft.com/office/powerpoint/2010/main" val="1740216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reddit.com/r/technology"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www.reddit.com/"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happened – how did the incident unfold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During June 2022 an end user working in the warehouse in Virginia received an email with an attachment, they had recognised who the sender was and they had opened the attachment. </a:t>
            </a:r>
          </a:p>
          <a:p>
            <a:endParaRPr lang="en-GB" dirty="0"/>
          </a:p>
          <a:p>
            <a:r>
              <a:rPr lang="en-GB" b="1" dirty="0"/>
              <a:t>What type of attack was it: - </a:t>
            </a:r>
          </a:p>
          <a:p>
            <a:r>
              <a:rPr lang="en-GB" sz="1200" kern="1200" dirty="0">
                <a:solidFill>
                  <a:schemeClr val="tx1"/>
                </a:solidFill>
                <a:effectLst/>
                <a:latin typeface="+mn-lt"/>
                <a:ea typeface="+mn-ea"/>
                <a:cs typeface="+mn-cs"/>
              </a:rPr>
              <a:t>The type of Phishing attack in this instance was a Spear phishing attack. Spear attacks can target an individual or an organisation; they are sophisticated attacks, and each attack has a different attack vector and purpose, I.E an attempt to gather user login credentials, customer data, employee data, or to gain access to the infrastructure of a business and cause as much damage as possible</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How did the threat actors gain access to the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user in the warehouse had received an email from a source they believed to be reputable, and once they downloaded the PDF attachment and opened the file, it was at this point the PC became compromised. With the PC now being compromised, the attackers could collect stored credentials from the device; what would quickly become apparent to them was that the compromised account was a local administrator giving them unrestricted access to that server. From here, the attackers were able to connect to a Citrix Server using the credentials that were harvested and were also able to compromise that server as well, but this would end up being a more significant compromise as the attackers were able to harvest Domain Administrator credentials.</a:t>
            </a:r>
          </a:p>
          <a:p>
            <a:endParaRPr lang="en-GB" dirty="0"/>
          </a:p>
        </p:txBody>
      </p:sp>
      <p:sp>
        <p:nvSpPr>
          <p:cNvPr id="4" name="Slide Number Placeholder 3"/>
          <p:cNvSpPr>
            <a:spLocks noGrp="1"/>
          </p:cNvSpPr>
          <p:nvPr>
            <p:ph type="sldNum" sz="quarter" idx="5"/>
          </p:nvPr>
        </p:nvSpPr>
        <p:spPr/>
        <p:txBody>
          <a:bodyPr/>
          <a:lstStyle/>
          <a:p>
            <a:fld id="{AFDC5CCF-3A4F-454F-B840-7852035CBF70}" type="slidenum">
              <a:rPr lang="en-GB" smtClean="0"/>
              <a:t>2</a:t>
            </a:fld>
            <a:endParaRPr lang="en-GB"/>
          </a:p>
        </p:txBody>
      </p:sp>
    </p:spTree>
    <p:extLst>
      <p:ext uri="{BB962C8B-B14F-4D97-AF65-F5344CB8AC3E}">
        <p14:creationId xmlns:p14="http://schemas.microsoft.com/office/powerpoint/2010/main" val="4024047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Credential theft: - </a:t>
            </a:r>
            <a:r>
              <a:rPr lang="en-GB" sz="1200" kern="1200" dirty="0">
                <a:solidFill>
                  <a:schemeClr val="tx1"/>
                </a:solidFill>
                <a:effectLst/>
                <a:latin typeface="+mn-lt"/>
                <a:ea typeface="+mn-ea"/>
                <a:cs typeface="+mn-cs"/>
              </a:rPr>
              <a:t>Once credentials have been harvested, the attackers can move around; from the compromised server, they could move from one child domain to another, but this is where the attackers were highly clever. Once high-level credentials were gathered, they installed legitimate remote desktop software and began moving from server to server, scanning the network and looking for targets to infect.</a:t>
            </a:r>
            <a:endParaRPr lang="en-GB" b="1" dirty="0"/>
          </a:p>
          <a:p>
            <a:r>
              <a:rPr lang="en-GB" b="1" dirty="0"/>
              <a:t>Accounts to discuss </a:t>
            </a:r>
            <a:r>
              <a:rPr lang="en-GB" dirty="0"/>
              <a:t>- </a:t>
            </a:r>
            <a:r>
              <a:rPr lang="en-GB" sz="1200" kern="1200" dirty="0">
                <a:solidFill>
                  <a:schemeClr val="tx1"/>
                </a:solidFill>
                <a:effectLst/>
                <a:latin typeface="+mn-lt"/>
                <a:ea typeface="+mn-ea"/>
                <a:cs typeface="+mn-cs"/>
              </a:rPr>
              <a:t>The domain admin account is an account that has the highest privilege within the domain; with this account, the attack can cause mayhem and make any change that they want, e.g.;</a:t>
            </a:r>
          </a:p>
          <a:p>
            <a:pPr lvl="0"/>
            <a:r>
              <a:rPr lang="en-GB" sz="1200" kern="1200" dirty="0">
                <a:solidFill>
                  <a:schemeClr val="tx1"/>
                </a:solidFill>
                <a:effectLst/>
                <a:latin typeface="+mn-lt"/>
                <a:ea typeface="+mn-ea"/>
                <a:cs typeface="+mn-cs"/>
              </a:rPr>
              <a:t>Creation of other Domain Admin accounts.</a:t>
            </a:r>
          </a:p>
          <a:p>
            <a:pPr lvl="0"/>
            <a:r>
              <a:rPr lang="en-GB" sz="1200" kern="1200" dirty="0">
                <a:solidFill>
                  <a:schemeClr val="tx1"/>
                </a:solidFill>
                <a:effectLst/>
                <a:latin typeface="+mn-lt"/>
                <a:ea typeface="+mn-ea"/>
                <a:cs typeface="+mn-cs"/>
              </a:rPr>
              <a:t>Disabling of legitimate Domain Admin accounts.</a:t>
            </a:r>
          </a:p>
          <a:p>
            <a:pPr lvl="0"/>
            <a:r>
              <a:rPr lang="en-GB" sz="1200" kern="1200" dirty="0">
                <a:solidFill>
                  <a:schemeClr val="tx1"/>
                </a:solidFill>
                <a:effectLst/>
                <a:latin typeface="+mn-lt"/>
                <a:ea typeface="+mn-ea"/>
                <a:cs typeface="+mn-cs"/>
              </a:rPr>
              <a:t>Active Directory attacks.</a:t>
            </a:r>
          </a:p>
          <a:p>
            <a:pPr lvl="0"/>
            <a:r>
              <a:rPr lang="en-GB" sz="1200" kern="1200" dirty="0">
                <a:solidFill>
                  <a:schemeClr val="tx1"/>
                </a:solidFill>
                <a:effectLst/>
                <a:latin typeface="+mn-lt"/>
                <a:ea typeface="+mn-ea"/>
                <a:cs typeface="+mn-cs"/>
              </a:rPr>
              <a:t>Ability to login to any server within the business.</a:t>
            </a:r>
          </a:p>
          <a:p>
            <a:r>
              <a:rPr lang="en-GB" sz="1200" kern="1200" dirty="0">
                <a:solidFill>
                  <a:schemeClr val="tx1"/>
                </a:solidFill>
                <a:effectLst/>
                <a:latin typeface="+mn-lt"/>
                <a:ea typeface="+mn-ea"/>
                <a:cs typeface="+mn-cs"/>
              </a:rPr>
              <a:t>Once credentials have been harvested, the attackers can move around; from the compromised server, they could move from one child domain to another, but this is where the attackers were highly clever. Once high-level credentials were gathered, they installed legitimate remote desktop software and began moving from server to server, scanning the network and looking for targets to infect.</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Varonis</a:t>
            </a:r>
            <a:r>
              <a:rPr lang="en-GB" dirty="0"/>
              <a:t> - </a:t>
            </a:r>
            <a:r>
              <a:rPr lang="en-GB" sz="1200" kern="1200" dirty="0">
                <a:solidFill>
                  <a:schemeClr val="tx1"/>
                </a:solidFill>
                <a:effectLst/>
                <a:latin typeface="+mn-lt"/>
                <a:ea typeface="+mn-ea"/>
                <a:cs typeface="+mn-cs"/>
              </a:rPr>
              <a:t>Once this alert was received, an initial investigation began; it was noted that the user account that triggered the alert was a member of the US infrastructure team, and it was 4:30 a.m. local time. The UK infrastructure team contacted the staff member, but it was noted that they were on annual leave, which raised further concerns; it was decided for security reasons that their domain admin (DA) account would be disabled while investigations take place.</a:t>
            </a:r>
            <a:endParaRPr lang="en-GB" dirty="0"/>
          </a:p>
          <a:p>
            <a:endParaRPr lang="en-GB" dirty="0"/>
          </a:p>
        </p:txBody>
      </p:sp>
      <p:sp>
        <p:nvSpPr>
          <p:cNvPr id="4" name="Slide Number Placeholder 3"/>
          <p:cNvSpPr>
            <a:spLocks noGrp="1"/>
          </p:cNvSpPr>
          <p:nvPr>
            <p:ph type="sldNum" sz="quarter" idx="5"/>
          </p:nvPr>
        </p:nvSpPr>
        <p:spPr/>
        <p:txBody>
          <a:bodyPr/>
          <a:lstStyle/>
          <a:p>
            <a:fld id="{AFDC5CCF-3A4F-454F-B840-7852035CBF70}" type="slidenum">
              <a:rPr lang="en-GB" smtClean="0"/>
              <a:t>3</a:t>
            </a:fld>
            <a:endParaRPr lang="en-GB"/>
          </a:p>
        </p:txBody>
      </p:sp>
    </p:spTree>
    <p:extLst>
      <p:ext uri="{BB962C8B-B14F-4D97-AF65-F5344CB8AC3E}">
        <p14:creationId xmlns:p14="http://schemas.microsoft.com/office/powerpoint/2010/main" val="3751479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Domain Controller - </a:t>
            </a:r>
            <a:r>
              <a:rPr lang="en-GB" b="0" dirty="0"/>
              <a:t> </a:t>
            </a:r>
            <a:r>
              <a:rPr lang="en-GB" sz="1200" kern="1200" dirty="0">
                <a:solidFill>
                  <a:schemeClr val="tx1"/>
                </a:solidFill>
                <a:effectLst/>
                <a:latin typeface="+mn-lt"/>
                <a:ea typeface="+mn-ea"/>
                <a:cs typeface="+mn-cs"/>
              </a:rPr>
              <a:t>One of the compromised servers was a Domain Controller, during the investigation it was found that the attackers had run Mimikatz.exe, Mimikatz is an open-source offensive utility that does a multitude of things such as </a:t>
            </a:r>
          </a:p>
          <a:p>
            <a:endParaRPr lang="en-GB" sz="1200" b="1"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Pass the hash – Is where the attacker doesn’t need to crack the password of an account but pastes in the exact password hash.</a:t>
            </a:r>
          </a:p>
          <a:p>
            <a:pPr lvl="0"/>
            <a:r>
              <a:rPr lang="en-GB" sz="1200" kern="1200" dirty="0">
                <a:solidFill>
                  <a:schemeClr val="tx1"/>
                </a:solidFill>
                <a:effectLst/>
                <a:latin typeface="+mn-lt"/>
                <a:ea typeface="+mn-ea"/>
                <a:cs typeface="+mn-cs"/>
              </a:rPr>
              <a:t>Pass the ticket – Holds the password in a ‘ticket’ the attackers can steal that ticket and use it to login as that user.</a:t>
            </a:r>
          </a:p>
          <a:p>
            <a:pPr lvl="0"/>
            <a:r>
              <a:rPr lang="en-GB" sz="1200" kern="1200" dirty="0">
                <a:solidFill>
                  <a:schemeClr val="tx1"/>
                </a:solidFill>
                <a:effectLst/>
                <a:latin typeface="+mn-lt"/>
                <a:ea typeface="+mn-ea"/>
                <a:cs typeface="+mn-cs"/>
              </a:rPr>
              <a:t>Overpass the hash – is fairly similar to pass the hash but utilizes a ticket gained from a Domain Controller.</a:t>
            </a:r>
          </a:p>
          <a:p>
            <a:pPr lvl="0"/>
            <a:r>
              <a:rPr lang="en-GB" sz="1200" kern="1200" dirty="0" err="1">
                <a:solidFill>
                  <a:schemeClr val="tx1"/>
                </a:solidFill>
                <a:effectLst/>
                <a:latin typeface="+mn-lt"/>
                <a:ea typeface="+mn-ea"/>
                <a:cs typeface="+mn-cs"/>
              </a:rPr>
              <a:t>Kerberoast</a:t>
            </a:r>
            <a:r>
              <a:rPr lang="en-GB" sz="1200" kern="1200" dirty="0">
                <a:solidFill>
                  <a:schemeClr val="tx1"/>
                </a:solidFill>
                <a:effectLst/>
                <a:latin typeface="+mn-lt"/>
                <a:ea typeface="+mn-ea"/>
                <a:cs typeface="+mn-cs"/>
              </a:rPr>
              <a:t> golden tickets – This attack uses an inbuilt account that exists in all Active directory instances. With the golden ticket it will give the attacker DA that does not expire over all machines in the network.</a:t>
            </a:r>
          </a:p>
          <a:p>
            <a:pPr lvl="0"/>
            <a:r>
              <a:rPr lang="en-GB" sz="1200" kern="1200" dirty="0" err="1">
                <a:solidFill>
                  <a:schemeClr val="tx1"/>
                </a:solidFill>
                <a:effectLst/>
                <a:latin typeface="+mn-lt"/>
                <a:ea typeface="+mn-ea"/>
                <a:cs typeface="+mn-cs"/>
              </a:rPr>
              <a:t>Kerberoast</a:t>
            </a:r>
            <a:r>
              <a:rPr lang="en-GB" sz="1200" kern="1200" dirty="0">
                <a:solidFill>
                  <a:schemeClr val="tx1"/>
                </a:solidFill>
                <a:effectLst/>
                <a:latin typeface="+mn-lt"/>
                <a:ea typeface="+mn-ea"/>
                <a:cs typeface="+mn-cs"/>
              </a:rPr>
              <a:t> silver tickets - This is the same attack as Gold tickets but targets service accounts.</a:t>
            </a:r>
          </a:p>
          <a:p>
            <a:pPr lvl="0"/>
            <a:r>
              <a:rPr lang="en-GB" sz="1200" kern="1200" dirty="0">
                <a:solidFill>
                  <a:schemeClr val="tx1"/>
                </a:solidFill>
                <a:effectLst/>
                <a:latin typeface="+mn-lt"/>
                <a:ea typeface="+mn-ea"/>
                <a:cs typeface="+mn-cs"/>
              </a:rPr>
              <a:t>Pass the cache – Is a non-windows attack, which is like pass the hash but takes advantage of MAC/Linux devices with encrypted password [5] [6].</a:t>
            </a:r>
          </a:p>
          <a:p>
            <a:pPr lvl="0"/>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Times New Roman" panose="02020603050405020304" pitchFamily="18" charset="0"/>
                <a:cs typeface="Times New Roman" panose="02020603050405020304" pitchFamily="18" charset="0"/>
              </a:rPr>
              <a:t>LSASS &amp; Mimikatz and Procdump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the use of this tool and another tool called Procdump the attackers were able to use cached credentials, Procdump is used to dump the LSASS process and creates a file called LSASS.DMP with this the attackers we able to access any stored credentials for admin accounts. Once this was discovered all admin accounts had their passwords changed and the business even went to the extreme of creating new DA accounts and then the old ones were disabled and then removed at a later date </a:t>
            </a:r>
            <a:endParaRPr lang="en-GB" sz="1200" b="0" dirty="0">
              <a:latin typeface="Times New Roman" panose="02020603050405020304" pitchFamily="18" charset="0"/>
              <a:cs typeface="Times New Roman" panose="02020603050405020304" pitchFamily="18" charset="0"/>
            </a:endParaRPr>
          </a:p>
          <a:p>
            <a:pPr lvl="0"/>
            <a:endParaRPr lang="en-GB" sz="1200" kern="1200" dirty="0">
              <a:solidFill>
                <a:schemeClr val="tx1"/>
              </a:solidFill>
              <a:effectLst/>
              <a:latin typeface="+mn-lt"/>
              <a:ea typeface="+mn-ea"/>
              <a:cs typeface="+mn-cs"/>
            </a:endParaRPr>
          </a:p>
          <a:p>
            <a:endParaRPr lang="en-GB" b="1" dirty="0"/>
          </a:p>
        </p:txBody>
      </p:sp>
      <p:sp>
        <p:nvSpPr>
          <p:cNvPr id="4" name="Slide Number Placeholder 3"/>
          <p:cNvSpPr>
            <a:spLocks noGrp="1"/>
          </p:cNvSpPr>
          <p:nvPr>
            <p:ph type="sldNum" sz="quarter" idx="5"/>
          </p:nvPr>
        </p:nvSpPr>
        <p:spPr/>
        <p:txBody>
          <a:bodyPr/>
          <a:lstStyle/>
          <a:p>
            <a:fld id="{AFDC5CCF-3A4F-454F-B840-7852035CBF70}" type="slidenum">
              <a:rPr lang="en-GB" smtClean="0"/>
              <a:t>4</a:t>
            </a:fld>
            <a:endParaRPr lang="en-GB"/>
          </a:p>
        </p:txBody>
      </p:sp>
    </p:spTree>
    <p:extLst>
      <p:ext uri="{BB962C8B-B14F-4D97-AF65-F5344CB8AC3E}">
        <p14:creationId xmlns:p14="http://schemas.microsoft.com/office/powerpoint/2010/main" val="2662646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Physical Security – </a:t>
            </a:r>
            <a:endParaRPr lang="en-GB" b="0" dirty="0"/>
          </a:p>
          <a:p>
            <a:r>
              <a:rPr lang="en-GB" sz="1200" kern="1200" dirty="0">
                <a:solidFill>
                  <a:schemeClr val="tx1"/>
                </a:solidFill>
                <a:effectLst/>
                <a:latin typeface="+mn-lt"/>
                <a:ea typeface="+mn-ea"/>
                <a:cs typeface="+mn-cs"/>
              </a:rPr>
              <a:t>a factory warehouse may provide an easier access opportunity. Physical attacks in such locations may involve unauthorised individuals entering the site unnoticed and plugging into unsecured network ports, gaining access to the network via unpatched or misconfigured switch ports. Mitigation strategies include physically disconnecting the wall port from the patch panel and switch to prevent unauthorised network access attempts, although this is not considered best practice. Instead, it is recommended to disable any unused ports on the switch itself. Vulnerabilities exist around doors and dock doors, as they can be left open, creating potential vulnerabilities. To mitigate this risk, local cabinets should always be locked, with access limited to the on-site IT team, although this alone may not deter a determined attacker.</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Firewalls –</a:t>
            </a:r>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Firewalls are essential to every business’s security infrastructure, typically housed in server rooms. Hardware firewalls, such as checkpoint firewalls or Cisco ASA firewalls, have dedicated hardware positioned at the network’s edge</a:t>
            </a:r>
          </a:p>
          <a:p>
            <a:r>
              <a:rPr lang="en-GB" sz="1200" b="1" kern="1200" dirty="0">
                <a:solidFill>
                  <a:schemeClr val="tx1"/>
                </a:solidFill>
                <a:effectLst/>
                <a:latin typeface="+mn-lt"/>
                <a:ea typeface="+mn-ea"/>
                <a:cs typeface="+mn-cs"/>
              </a:rPr>
              <a:t>Hardware Firewalls</a:t>
            </a:r>
            <a:r>
              <a:rPr lang="en-GB" sz="1200" b="0" kern="1200" dirty="0">
                <a:solidFill>
                  <a:schemeClr val="tx1"/>
                </a:solidFill>
                <a:effectLst/>
                <a:latin typeface="+mn-lt"/>
                <a:ea typeface="+mn-ea"/>
                <a:cs typeface="+mn-cs"/>
              </a:rPr>
              <a:t> – Cisco ASA’s and next gen Paulo Alto 3420 is the data centres and PA-450s in other locations.</a:t>
            </a:r>
          </a:p>
          <a:p>
            <a:r>
              <a:rPr lang="en-GB" sz="1200" b="1" kern="1200" dirty="0">
                <a:solidFill>
                  <a:schemeClr val="tx1"/>
                </a:solidFill>
                <a:effectLst/>
                <a:latin typeface="+mn-lt"/>
                <a:ea typeface="+mn-ea"/>
                <a:cs typeface="+mn-cs"/>
              </a:rPr>
              <a:t>Software Firewalls –</a:t>
            </a:r>
            <a:r>
              <a:rPr lang="en-GB" sz="1200" b="0" kern="1200" dirty="0">
                <a:solidFill>
                  <a:schemeClr val="tx1"/>
                </a:solidFill>
                <a:effectLst/>
                <a:latin typeface="+mn-lt"/>
                <a:ea typeface="+mn-ea"/>
                <a:cs typeface="+mn-cs"/>
              </a:rPr>
              <a:t> Such as Windows Defender </a:t>
            </a:r>
          </a:p>
          <a:p>
            <a:r>
              <a:rPr lang="en-GB" sz="1200" b="1" kern="1200" dirty="0">
                <a:solidFill>
                  <a:schemeClr val="tx1"/>
                </a:solidFill>
                <a:effectLst/>
                <a:latin typeface="+mn-lt"/>
                <a:ea typeface="+mn-ea"/>
                <a:cs typeface="+mn-cs"/>
              </a:rPr>
              <a:t>Purpose of a firewall -</a:t>
            </a:r>
            <a:r>
              <a:rPr lang="en-GB" sz="1200" b="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Firewalls are essential to every business’s security infrastructure, typically housed in server rooms. Hardware firewalls, such as checkpoint firewalls or Cisco ASA firewalls, have dedicated hardware positioned at the network’s edge. Their primary function is to inspect incoming and outgoing traffic based on a set of preconfigured rules </a:t>
            </a:r>
          </a:p>
          <a:p>
            <a:r>
              <a:rPr lang="en-GB" sz="1200" b="1" kern="1200" dirty="0">
                <a:solidFill>
                  <a:schemeClr val="tx1"/>
                </a:solidFill>
                <a:effectLst/>
                <a:latin typeface="+mn-lt"/>
                <a:ea typeface="+mn-ea"/>
                <a:cs typeface="+mn-cs"/>
              </a:rPr>
              <a:t>Deadman's Switch - </a:t>
            </a:r>
            <a:r>
              <a:rPr lang="en-GB" sz="1200" kern="1200" dirty="0">
                <a:solidFill>
                  <a:schemeClr val="tx1"/>
                </a:solidFill>
                <a:effectLst/>
                <a:latin typeface="+mn-lt"/>
                <a:ea typeface="+mn-ea"/>
                <a:cs typeface="+mn-cs"/>
              </a:rPr>
              <a:t>one of their key protective functions is the ability to drop all active connections during a network breach, known as a “dead-man switch,” which protects the Local Area Network (LAN) by preventing any Wide Area Network (WAN) traffic from entering</a:t>
            </a:r>
          </a:p>
          <a:p>
            <a:endParaRPr lang="en-GB" b="1" dirty="0"/>
          </a:p>
          <a:p>
            <a:r>
              <a:rPr lang="en-GB" b="1" dirty="0"/>
              <a:t>Forcepoint – </a:t>
            </a:r>
            <a:endParaRPr lang="en-GB" b="0" dirty="0"/>
          </a:p>
          <a:p>
            <a:r>
              <a:rPr lang="en-GB" sz="1200" b="1" kern="1200" dirty="0">
                <a:solidFill>
                  <a:schemeClr val="tx1"/>
                </a:solidFill>
                <a:effectLst/>
                <a:latin typeface="+mn-lt"/>
                <a:ea typeface="+mn-ea"/>
                <a:cs typeface="+mn-cs"/>
              </a:rPr>
              <a:t>URL filtering - </a:t>
            </a:r>
            <a:r>
              <a:rPr lang="en-GB" sz="1200" kern="1200" dirty="0">
                <a:solidFill>
                  <a:schemeClr val="tx1"/>
                </a:solidFill>
                <a:effectLst/>
                <a:latin typeface="+mn-lt"/>
                <a:ea typeface="+mn-ea"/>
                <a:cs typeface="+mn-cs"/>
              </a:rPr>
              <a:t>Forcepoint Web Security Manager, for example, goes beyond packet filtering and focuses on URL and file filtering. This suite, offered by Forcepoint, actively allows or blocks access to specific websites and incorporates live scanning capabilities</a:t>
            </a:r>
          </a:p>
          <a:p>
            <a:r>
              <a:rPr lang="en-GB" sz="1200" b="1" kern="1200" dirty="0">
                <a:solidFill>
                  <a:schemeClr val="tx1"/>
                </a:solidFill>
                <a:effectLst/>
                <a:latin typeface="+mn-lt"/>
                <a:ea typeface="+mn-ea"/>
                <a:cs typeface="+mn-cs"/>
              </a:rPr>
              <a:t>File filtering/Malware Scanning- </a:t>
            </a:r>
            <a:r>
              <a:rPr lang="en-GB" sz="1200" b="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Moreover, Forcepoint offers a unified platform called Forcepoint One, which encompasses various software packages. This includes features such as malware scanning for incoming and outgoing files or documents, protection for corporate software packages such as Office365 and Salesforce, and integration with Software as a Service (SaaS) products like Office 365. By implementing Forcepoint One, organisations can prevent employees or contractors from downloading corporate documents onto personal devices, ensuring the safety of company data </a:t>
            </a:r>
          </a:p>
          <a:p>
            <a:r>
              <a:rPr lang="en-GB" sz="1200" b="1" kern="1200" dirty="0">
                <a:solidFill>
                  <a:schemeClr val="tx1"/>
                </a:solidFill>
                <a:effectLst/>
                <a:latin typeface="+mn-lt"/>
                <a:ea typeface="+mn-ea"/>
                <a:cs typeface="+mn-cs"/>
              </a:rPr>
              <a:t>Compromised Website blocking-</a:t>
            </a:r>
            <a:r>
              <a:rPr lang="en-GB" sz="1200" b="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Forcepoint enables granular control over website access, allowing organisations to permit access to certain websites, such as LinkedIn, while preventing file uploads from corporate PCs or laptops. It can also adapt access based on business needs and policies, allowing access to specific subdomains such as “</a:t>
            </a:r>
            <a:r>
              <a:rPr lang="en-GB" sz="1200" u="sng" kern="1200" dirty="0">
                <a:solidFill>
                  <a:schemeClr val="tx1"/>
                </a:solidFill>
                <a:effectLst/>
                <a:latin typeface="+mn-lt"/>
                <a:ea typeface="+mn-ea"/>
                <a:cs typeface="+mn-cs"/>
                <a:hlinkClick r:id="rId3"/>
              </a:rPr>
              <a:t>www.reddit.com/r/technology</a:t>
            </a:r>
            <a:r>
              <a:rPr lang="en-GB" sz="1200" kern="1200" dirty="0">
                <a:solidFill>
                  <a:schemeClr val="tx1"/>
                </a:solidFill>
                <a:effectLst/>
                <a:latin typeface="+mn-lt"/>
                <a:ea typeface="+mn-ea"/>
                <a:cs typeface="+mn-cs"/>
              </a:rPr>
              <a:t>” while blocking access to “</a:t>
            </a:r>
            <a:r>
              <a:rPr lang="en-GB" sz="1200" u="sng" kern="1200" dirty="0">
                <a:solidFill>
                  <a:schemeClr val="tx1"/>
                </a:solidFill>
                <a:effectLst/>
                <a:latin typeface="+mn-lt"/>
                <a:ea typeface="+mn-ea"/>
                <a:cs typeface="+mn-cs"/>
                <a:hlinkClick r:id="rId4"/>
              </a:rPr>
              <a:t>www.reddit.com</a:t>
            </a:r>
            <a:r>
              <a:rPr lang="en-GB" sz="1200" kern="1200" dirty="0">
                <a:solidFill>
                  <a:schemeClr val="tx1"/>
                </a:solidFill>
                <a:effectLst/>
                <a:latin typeface="+mn-lt"/>
                <a:ea typeface="+mn-ea"/>
                <a:cs typeface="+mn-cs"/>
              </a:rPr>
              <a:t>.”</a:t>
            </a:r>
            <a:endParaRPr lang="en-GB" b="1" dirty="0"/>
          </a:p>
        </p:txBody>
      </p:sp>
      <p:sp>
        <p:nvSpPr>
          <p:cNvPr id="4" name="Slide Number Placeholder 3"/>
          <p:cNvSpPr>
            <a:spLocks noGrp="1"/>
          </p:cNvSpPr>
          <p:nvPr>
            <p:ph type="sldNum" sz="quarter" idx="5"/>
          </p:nvPr>
        </p:nvSpPr>
        <p:spPr/>
        <p:txBody>
          <a:bodyPr/>
          <a:lstStyle/>
          <a:p>
            <a:fld id="{AFDC5CCF-3A4F-454F-B840-7852035CBF70}" type="slidenum">
              <a:rPr lang="en-GB" smtClean="0"/>
              <a:t>5</a:t>
            </a:fld>
            <a:endParaRPr lang="en-GB"/>
          </a:p>
        </p:txBody>
      </p:sp>
    </p:spTree>
    <p:extLst>
      <p:ext uri="{BB962C8B-B14F-4D97-AF65-F5344CB8AC3E}">
        <p14:creationId xmlns:p14="http://schemas.microsoft.com/office/powerpoint/2010/main" val="1925420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will be many outcomes that will come from the implementation of this project.</a:t>
            </a:r>
          </a:p>
          <a:p>
            <a:r>
              <a:rPr lang="en-GB" sz="1200" kern="1200" dirty="0">
                <a:solidFill>
                  <a:schemeClr val="tx1"/>
                </a:solidFill>
                <a:effectLst/>
                <a:latin typeface="+mn-lt"/>
                <a:ea typeface="+mn-ea"/>
                <a:cs typeface="+mn-cs"/>
              </a:rPr>
              <a:t>The first outcome will be the identification of the device that caused the breach to occur, from here seeing where the attackers have moved and pivoted within the network. Once the breach has been contained progress can be made to mitigate against the damage that was caused.</a:t>
            </a:r>
          </a:p>
          <a:p>
            <a:r>
              <a:rPr lang="en-GB" sz="1200" kern="1200" dirty="0">
                <a:solidFill>
                  <a:schemeClr val="tx1"/>
                </a:solidFill>
                <a:effectLst/>
                <a:latin typeface="+mn-lt"/>
                <a:ea typeface="+mn-ea"/>
                <a:cs typeface="+mn-cs"/>
              </a:rPr>
              <a:t>Once the incident has been contained the business can begin to check their infrastructure, every PC/Laptop, Server will be manually checked and logs uploaded to a specific FTP provided by Varonis to be checked. </a:t>
            </a:r>
          </a:p>
          <a:p>
            <a:r>
              <a:rPr lang="en-GB" sz="1200" kern="1200" dirty="0">
                <a:solidFill>
                  <a:schemeClr val="tx1"/>
                </a:solidFill>
                <a:effectLst/>
                <a:latin typeface="+mn-lt"/>
                <a:ea typeface="+mn-ea"/>
                <a:cs typeface="+mn-cs"/>
              </a:rPr>
              <a:t>Second expected outcome will be the installation of new antivirus, MFA, Duo and making sure that servers, desktops and VPN connections are checking in to the relevant portals.</a:t>
            </a:r>
          </a:p>
          <a:p>
            <a:r>
              <a:rPr lang="en-GB" sz="1200" kern="1200" dirty="0">
                <a:solidFill>
                  <a:schemeClr val="tx1"/>
                </a:solidFill>
                <a:effectLst/>
                <a:latin typeface="+mn-lt"/>
                <a:ea typeface="+mn-ea"/>
                <a:cs typeface="+mn-cs"/>
              </a:rPr>
              <a:t>The Third outcome is the installation of new Cisco networking equipment, Fibre, UPS’s within the local warehouse in Swansea.</a:t>
            </a:r>
          </a:p>
          <a:p>
            <a:r>
              <a:rPr lang="en-GB" sz="1200" kern="1200" dirty="0">
                <a:solidFill>
                  <a:schemeClr val="tx1"/>
                </a:solidFill>
                <a:effectLst/>
                <a:latin typeface="+mn-lt"/>
                <a:ea typeface="+mn-ea"/>
                <a:cs typeface="+mn-cs"/>
              </a:rPr>
              <a:t>The overall aim for this project is to harden the network and prevent further beaches, if that cannot be achieved then to make it as difficult as possible to pivot and move within the network. </a:t>
            </a:r>
            <a:endParaRPr lang="en-GB" b="1" dirty="0"/>
          </a:p>
        </p:txBody>
      </p:sp>
      <p:sp>
        <p:nvSpPr>
          <p:cNvPr id="4" name="Slide Number Placeholder 3"/>
          <p:cNvSpPr>
            <a:spLocks noGrp="1"/>
          </p:cNvSpPr>
          <p:nvPr>
            <p:ph type="sldNum" sz="quarter" idx="5"/>
          </p:nvPr>
        </p:nvSpPr>
        <p:spPr/>
        <p:txBody>
          <a:bodyPr/>
          <a:lstStyle/>
          <a:p>
            <a:fld id="{AFDC5CCF-3A4F-454F-B840-7852035CBF70}" type="slidenum">
              <a:rPr lang="en-GB" smtClean="0"/>
              <a:t>6</a:t>
            </a:fld>
            <a:endParaRPr lang="en-GB"/>
          </a:p>
        </p:txBody>
      </p:sp>
    </p:spTree>
    <p:extLst>
      <p:ext uri="{BB962C8B-B14F-4D97-AF65-F5344CB8AC3E}">
        <p14:creationId xmlns:p14="http://schemas.microsoft.com/office/powerpoint/2010/main" val="439942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Philosophy – Why an experiment?</a:t>
            </a:r>
            <a:r>
              <a:rPr lang="en-GB" sz="1200" b="0" dirty="0"/>
              <a:t> Data gathering methods for the project?</a:t>
            </a:r>
          </a:p>
          <a:p>
            <a:endParaRPr lang="en-GB" sz="1200" b="0" dirty="0"/>
          </a:p>
          <a:p>
            <a:r>
              <a:rPr lang="en-GB" sz="1200" b="1" dirty="0">
                <a:latin typeface="Times New Roman" panose="02020603050405020304" pitchFamily="18" charset="0"/>
                <a:cs typeface="Times New Roman" panose="02020603050405020304" pitchFamily="18" charset="0"/>
              </a:rPr>
              <a:t>Approach – </a:t>
            </a:r>
            <a:r>
              <a:rPr lang="en-GB" sz="1200" b="0" dirty="0">
                <a:latin typeface="Times New Roman" panose="02020603050405020304" pitchFamily="18" charset="0"/>
                <a:cs typeface="Times New Roman" panose="02020603050405020304" pitchFamily="18" charset="0"/>
              </a:rPr>
              <a:t>Why will the deductive approach be taken? </a:t>
            </a:r>
            <a:r>
              <a:rPr lang="en-GB" sz="1200" kern="1200" dirty="0">
                <a:solidFill>
                  <a:schemeClr val="tx1"/>
                </a:solidFill>
                <a:effectLst/>
                <a:latin typeface="+mn-lt"/>
                <a:ea typeface="+mn-ea"/>
                <a:cs typeface="+mn-cs"/>
              </a:rPr>
              <a:t>this project will be fast paced, moving from theory to implementation and data gathering within a matter of hours. </a:t>
            </a:r>
          </a:p>
          <a:p>
            <a:endParaRPr lang="en-GB" sz="1200" b="1" kern="1200" dirty="0">
              <a:solidFill>
                <a:schemeClr val="tx1"/>
              </a:solidFill>
              <a:effectLst/>
              <a:latin typeface="+mn-lt"/>
              <a:ea typeface="+mn-ea"/>
              <a:cs typeface="+mn-cs"/>
            </a:endParaRPr>
          </a:p>
          <a:p>
            <a:r>
              <a:rPr lang="en-GB" sz="1200" b="1" dirty="0">
                <a:latin typeface="Times New Roman" panose="02020603050405020304" pitchFamily="18" charset="0"/>
                <a:cs typeface="Times New Roman" panose="02020603050405020304" pitchFamily="18" charset="0"/>
              </a:rPr>
              <a:t>Strategies - </a:t>
            </a:r>
            <a:r>
              <a:rPr lang="en-GB" sz="1200" kern="1200" dirty="0">
                <a:solidFill>
                  <a:schemeClr val="tx1"/>
                </a:solidFill>
                <a:effectLst/>
                <a:latin typeface="+mn-lt"/>
                <a:ea typeface="+mn-ea"/>
                <a:cs typeface="+mn-cs"/>
              </a:rPr>
              <a:t>Action Research is the perfect strategy for this project due to its nature of investigation and then problem solving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latin typeface="Times New Roman" panose="02020603050405020304" pitchFamily="18" charset="0"/>
                <a:cs typeface="Times New Roman" panose="02020603050405020304" pitchFamily="18" charset="0"/>
              </a:rPr>
              <a:t>Document Review </a:t>
            </a:r>
            <a:r>
              <a:rPr lang="en-GB" sz="1200" b="1" dirty="0">
                <a:latin typeface="Times New Roman" panose="02020603050405020304" pitchFamily="18" charset="0"/>
                <a:cs typeface="Times New Roman" panose="02020603050405020304" pitchFamily="18" charset="0"/>
              </a:rPr>
              <a:t>- </a:t>
            </a:r>
            <a:r>
              <a:rPr lang="en-GB" sz="1200" b="0" dirty="0">
                <a:latin typeface="Times New Roman" panose="02020603050405020304" pitchFamily="18" charset="0"/>
                <a:cs typeface="Times New Roman" panose="02020603050405020304" pitchFamily="18" charset="0"/>
              </a:rPr>
              <a:t> </a:t>
            </a:r>
            <a:r>
              <a:rPr lang="en-GB" sz="1200" kern="1200" dirty="0">
                <a:solidFill>
                  <a:schemeClr val="tx1"/>
                </a:solidFill>
                <a:effectLst/>
                <a:latin typeface="+mn-lt"/>
                <a:ea typeface="+mn-ea"/>
                <a:cs typeface="+mn-cs"/>
              </a:rPr>
              <a:t>Document review is the second strategy in use, even after the compromise; as the situation was developing, all teams were documenting all changes being made, what servers were compromised, and end-user devices that were compromised.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r>
              <a:rPr lang="en-GB" sz="1200" b="1" dirty="0">
                <a:latin typeface="Times New Roman" panose="02020603050405020304" pitchFamily="18" charset="0"/>
                <a:cs typeface="Times New Roman" panose="02020603050405020304" pitchFamily="18" charset="0"/>
              </a:rPr>
              <a:t>Risk &amp; Limitations - </a:t>
            </a:r>
            <a:r>
              <a:rPr lang="en-GB" sz="1200" kern="1200" dirty="0">
                <a:solidFill>
                  <a:schemeClr val="tx1"/>
                </a:solidFill>
                <a:effectLst/>
                <a:latin typeface="+mn-lt"/>
                <a:ea typeface="+mn-ea"/>
                <a:cs typeface="+mn-cs"/>
              </a:rPr>
              <a:t>The current risk for this project is not closing the vulnerability that caused the network breach and making sure that other attack vectors are closed within the network; a deep scan of every device connected to the network globally will need to be completed to prevent clean and new devices from connecting to the network.</a:t>
            </a:r>
          </a:p>
          <a:p>
            <a:r>
              <a:rPr lang="en-GB" sz="1200" kern="1200" dirty="0">
                <a:solidFill>
                  <a:schemeClr val="tx1"/>
                </a:solidFill>
                <a:effectLst/>
                <a:latin typeface="+mn-lt"/>
                <a:ea typeface="+mn-ea"/>
                <a:cs typeface="+mn-cs"/>
              </a:rPr>
              <a:t>VLANs have been shut down to prevent new and cleared devices, and a secure VLAN has been created on every site for local IT teams to connect to so that devices can be scanned and any end-user devices can be rebuilt.</a:t>
            </a:r>
          </a:p>
          <a:p>
            <a:r>
              <a:rPr lang="en-GB" sz="1200" kern="1200" dirty="0">
                <a:solidFill>
                  <a:schemeClr val="tx1"/>
                </a:solidFill>
                <a:effectLst/>
                <a:latin typeface="+mn-lt"/>
                <a:ea typeface="+mn-ea"/>
                <a:cs typeface="+mn-cs"/>
              </a:rPr>
              <a:t>One of the most significant risks is a device that has yet to be cleared, gaining access to the network and potentially becoming ground zero for another infection outbreak.</a:t>
            </a:r>
          </a:p>
          <a:p>
            <a:r>
              <a:rPr lang="en-GB" sz="1200" kern="1200" dirty="0">
                <a:solidFill>
                  <a:schemeClr val="tx1"/>
                </a:solidFill>
                <a:effectLst/>
                <a:latin typeface="+mn-lt"/>
                <a:ea typeface="+mn-ea"/>
                <a:cs typeface="+mn-cs"/>
              </a:rPr>
              <a:t>There are a few possible limitations with the rollout of remedial work;</a:t>
            </a:r>
          </a:p>
          <a:p>
            <a:pPr lvl="0"/>
            <a:r>
              <a:rPr lang="en-GB" sz="1200" kern="1200" dirty="0">
                <a:solidFill>
                  <a:schemeClr val="tx1"/>
                </a:solidFill>
                <a:effectLst/>
                <a:latin typeface="+mn-lt"/>
                <a:ea typeface="+mn-ea"/>
                <a:cs typeface="+mn-cs"/>
              </a:rPr>
              <a:t>New software packages being rolled out, i.e. MFA, DUO.</a:t>
            </a:r>
          </a:p>
          <a:p>
            <a:pPr lvl="0"/>
            <a:r>
              <a:rPr lang="en-GB" sz="1200" kern="1200" dirty="0">
                <a:solidFill>
                  <a:schemeClr val="tx1"/>
                </a:solidFill>
                <a:effectLst/>
                <a:latin typeface="+mn-lt"/>
                <a:ea typeface="+mn-ea"/>
                <a:cs typeface="+mn-cs"/>
              </a:rPr>
              <a:t>New network switches are being deployed in the warehouse.</a:t>
            </a:r>
          </a:p>
          <a:p>
            <a:pPr lvl="0"/>
            <a:r>
              <a:rPr lang="en-GB" sz="1200" kern="1200" dirty="0">
                <a:solidFill>
                  <a:schemeClr val="tx1"/>
                </a:solidFill>
                <a:effectLst/>
                <a:latin typeface="+mn-lt"/>
                <a:ea typeface="+mn-ea"/>
                <a:cs typeface="+mn-cs"/>
              </a:rPr>
              <a:t>Deployment of a new antivirus solution.</a:t>
            </a:r>
          </a:p>
          <a:p>
            <a:pPr lvl="0"/>
            <a:r>
              <a:rPr lang="en-GB" sz="1200" kern="1200" dirty="0">
                <a:solidFill>
                  <a:schemeClr val="tx1"/>
                </a:solidFill>
                <a:effectLst/>
                <a:latin typeface="+mn-lt"/>
                <a:ea typeface="+mn-ea"/>
                <a:cs typeface="+mn-cs"/>
              </a:rPr>
              <a:t>Procurement and deployment of new Palo Alto Firewalls.</a:t>
            </a:r>
          </a:p>
          <a:p>
            <a:r>
              <a:rPr lang="en-GB" sz="1200" kern="1200" dirty="0">
                <a:solidFill>
                  <a:schemeClr val="tx1"/>
                </a:solidFill>
                <a:effectLst/>
                <a:latin typeface="+mn-lt"/>
                <a:ea typeface="+mn-ea"/>
                <a:cs typeface="+mn-cs"/>
              </a:rPr>
              <a:t>Each of the limitations above will need to be trial and error due to the different configurations and different operating systems involved, e.g., Windows server 2008  r2 to Windows server datacentre 2022, and also, different applications running on these servers may react differently to the new antivirus installed for example.</a:t>
            </a:r>
          </a:p>
          <a:p>
            <a:endParaRPr lang="en-GB" sz="1200" kern="1200" dirty="0">
              <a:solidFill>
                <a:schemeClr val="tx1"/>
              </a:solidFill>
              <a:effectLst/>
              <a:latin typeface="+mn-lt"/>
              <a:ea typeface="+mn-ea"/>
              <a:cs typeface="+mn-cs"/>
            </a:endParaRPr>
          </a:p>
          <a:p>
            <a:r>
              <a:rPr lang="en-GB" sz="1200" b="1" dirty="0">
                <a:latin typeface="Times New Roman" panose="02020603050405020304" pitchFamily="18" charset="0"/>
                <a:cs typeface="Times New Roman" panose="02020603050405020304" pitchFamily="18" charset="0"/>
              </a:rPr>
              <a:t>Limitations</a:t>
            </a:r>
          </a:p>
          <a:p>
            <a:r>
              <a:rPr lang="en-GB" sz="1200" kern="1200" dirty="0">
                <a:solidFill>
                  <a:schemeClr val="tx1"/>
                </a:solidFill>
                <a:effectLst/>
                <a:latin typeface="+mn-lt"/>
                <a:ea typeface="+mn-ea"/>
                <a:cs typeface="+mn-cs"/>
              </a:rPr>
              <a:t>Each of the limitations above will need to be trial and error due to the different configurations and different operating systems involved, e.g., Windows server 2008  r2 to Windows server datacentre 2022, and also, different applications running on these servers may react differently to the new antivirus installed for example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Times New Roman" panose="02020603050405020304" pitchFamily="18" charset="0"/>
                <a:cs typeface="Times New Roman" panose="02020603050405020304" pitchFamily="18" charset="0"/>
              </a:rPr>
              <a:t>Ethical Issues – </a:t>
            </a:r>
          </a:p>
          <a:p>
            <a:r>
              <a:rPr lang="en-GB" sz="1200" kern="1200" dirty="0">
                <a:solidFill>
                  <a:schemeClr val="tx1"/>
                </a:solidFill>
                <a:effectLst/>
                <a:latin typeface="+mn-lt"/>
                <a:ea typeface="+mn-ea"/>
                <a:cs typeface="+mn-cs"/>
              </a:rPr>
              <a:t>There needs to be a clear and concise plan to make sure that no data is lost, for example, by following/using;</a:t>
            </a:r>
          </a:p>
          <a:p>
            <a:pPr lvl="0"/>
            <a:r>
              <a:rPr lang="en-GB" sz="1200" kern="1200" dirty="0">
                <a:solidFill>
                  <a:schemeClr val="tx1"/>
                </a:solidFill>
                <a:effectLst/>
                <a:latin typeface="+mn-lt"/>
                <a:ea typeface="+mn-ea"/>
                <a:cs typeface="+mn-cs"/>
              </a:rPr>
              <a:t>Drive encryption using Microsoft Bitlocker.</a:t>
            </a:r>
          </a:p>
          <a:p>
            <a:pPr lvl="0"/>
            <a:r>
              <a:rPr lang="en-GB" sz="1200" kern="1200" dirty="0">
                <a:solidFill>
                  <a:schemeClr val="tx1"/>
                </a:solidFill>
                <a:effectLst/>
                <a:latin typeface="+mn-lt"/>
                <a:ea typeface="+mn-ea"/>
                <a:cs typeface="+mn-cs"/>
              </a:rPr>
              <a:t>Data retention policies.</a:t>
            </a:r>
          </a:p>
          <a:p>
            <a:pPr lvl="0"/>
            <a:r>
              <a:rPr lang="en-GB" sz="1200" kern="1200" dirty="0">
                <a:solidFill>
                  <a:schemeClr val="tx1"/>
                </a:solidFill>
                <a:effectLst/>
                <a:latin typeface="+mn-lt"/>
                <a:ea typeface="+mn-ea"/>
                <a:cs typeface="+mn-cs"/>
              </a:rPr>
              <a:t>Following GDPR guidance.</a:t>
            </a:r>
          </a:p>
          <a:p>
            <a:r>
              <a:rPr lang="en-GB" sz="1200" kern="1200" dirty="0">
                <a:solidFill>
                  <a:schemeClr val="tx1"/>
                </a:solidFill>
                <a:effectLst/>
                <a:latin typeface="+mn-lt"/>
                <a:ea typeface="+mn-ea"/>
                <a:cs typeface="+mn-cs"/>
              </a:rPr>
              <a:t>No system is 100% secure, but the above steps aim to make it difficult for threat actors to pivot from within the network and to remove business-critical information for their gain.</a:t>
            </a:r>
          </a:p>
          <a:p>
            <a:endParaRPr lang="en-GB" sz="1200" b="1" kern="1200" dirty="0">
              <a:solidFill>
                <a:schemeClr val="tx1"/>
              </a:solidFill>
              <a:effectLst/>
              <a:latin typeface="+mn-lt"/>
              <a:ea typeface="+mn-ea"/>
              <a:cs typeface="+mn-cs"/>
            </a:endParaRPr>
          </a:p>
          <a:p>
            <a:endParaRPr lang="en-GB" sz="1200" b="1" dirty="0">
              <a:latin typeface="Times New Roman" panose="02020603050405020304" pitchFamily="18" charset="0"/>
              <a:cs typeface="Times New Roman" panose="02020603050405020304" pitchFamily="18" charset="0"/>
            </a:endParaRPr>
          </a:p>
          <a:p>
            <a:endParaRPr lang="en-GB" b="1" dirty="0"/>
          </a:p>
        </p:txBody>
      </p:sp>
      <p:sp>
        <p:nvSpPr>
          <p:cNvPr id="4" name="Slide Number Placeholder 3"/>
          <p:cNvSpPr>
            <a:spLocks noGrp="1"/>
          </p:cNvSpPr>
          <p:nvPr>
            <p:ph type="sldNum" sz="quarter" idx="5"/>
          </p:nvPr>
        </p:nvSpPr>
        <p:spPr/>
        <p:txBody>
          <a:bodyPr/>
          <a:lstStyle/>
          <a:p>
            <a:fld id="{AFDC5CCF-3A4F-454F-B840-7852035CBF70}" type="slidenum">
              <a:rPr lang="en-GB" smtClean="0"/>
              <a:t>7</a:t>
            </a:fld>
            <a:endParaRPr lang="en-GB"/>
          </a:p>
        </p:txBody>
      </p:sp>
    </p:spTree>
    <p:extLst>
      <p:ext uri="{BB962C8B-B14F-4D97-AF65-F5344CB8AC3E}">
        <p14:creationId xmlns:p14="http://schemas.microsoft.com/office/powerpoint/2010/main" val="1165303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Data Collection:</a:t>
            </a:r>
          </a:p>
          <a:p>
            <a:r>
              <a:rPr lang="en-GB" sz="1200" kern="1200" dirty="0">
                <a:solidFill>
                  <a:schemeClr val="tx1"/>
                </a:solidFill>
                <a:effectLst/>
                <a:latin typeface="+mn-lt"/>
                <a:ea typeface="+mn-ea"/>
                <a:cs typeface="+mn-cs"/>
              </a:rPr>
              <a:t>As part of the remedial works that are taking place, the business will be able to gather large amounts of data from five different applications:</a:t>
            </a:r>
          </a:p>
          <a:p>
            <a:pPr lvl="0"/>
            <a:r>
              <a:rPr lang="en-GB" sz="1200" kern="1200" dirty="0">
                <a:solidFill>
                  <a:schemeClr val="tx1"/>
                </a:solidFill>
                <a:effectLst/>
                <a:latin typeface="+mn-lt"/>
                <a:ea typeface="+mn-ea"/>
                <a:cs typeface="+mn-cs"/>
              </a:rPr>
              <a:t>Windows Defender Portal</a:t>
            </a:r>
          </a:p>
          <a:p>
            <a:pPr lvl="0"/>
            <a:r>
              <a:rPr lang="en-GB" sz="1200" kern="1200" dirty="0">
                <a:solidFill>
                  <a:schemeClr val="tx1"/>
                </a:solidFill>
                <a:effectLst/>
                <a:latin typeface="+mn-lt"/>
                <a:ea typeface="+mn-ea"/>
                <a:cs typeface="+mn-cs"/>
              </a:rPr>
              <a:t>Azure</a:t>
            </a:r>
          </a:p>
          <a:p>
            <a:pPr lvl="0"/>
            <a:r>
              <a:rPr lang="en-GB" sz="1200" kern="1200" dirty="0">
                <a:solidFill>
                  <a:schemeClr val="tx1"/>
                </a:solidFill>
                <a:effectLst/>
                <a:latin typeface="+mn-lt"/>
                <a:ea typeface="+mn-ea"/>
                <a:cs typeface="+mn-cs"/>
              </a:rPr>
              <a:t>Duo</a:t>
            </a:r>
          </a:p>
          <a:p>
            <a:pPr lvl="0"/>
            <a:r>
              <a:rPr lang="en-GB" sz="1200" kern="1200" dirty="0">
                <a:solidFill>
                  <a:schemeClr val="tx1"/>
                </a:solidFill>
                <a:effectLst/>
                <a:latin typeface="+mn-lt"/>
                <a:ea typeface="+mn-ea"/>
                <a:cs typeface="+mn-cs"/>
              </a:rPr>
              <a:t>LogRhythm</a:t>
            </a:r>
          </a:p>
          <a:p>
            <a:r>
              <a:rPr lang="en-GB" sz="1200" kern="1200" dirty="0">
                <a:solidFill>
                  <a:schemeClr val="tx1"/>
                </a:solidFill>
                <a:effectLst/>
                <a:latin typeface="+mn-lt"/>
                <a:ea typeface="+mn-ea"/>
                <a:cs typeface="+mn-cs"/>
              </a:rPr>
              <a:t>Varonis</a:t>
            </a:r>
          </a:p>
          <a:p>
            <a:endParaRPr lang="en-GB" b="1" dirty="0"/>
          </a:p>
        </p:txBody>
      </p:sp>
      <p:sp>
        <p:nvSpPr>
          <p:cNvPr id="4" name="Slide Number Placeholder 3"/>
          <p:cNvSpPr>
            <a:spLocks noGrp="1"/>
          </p:cNvSpPr>
          <p:nvPr>
            <p:ph type="sldNum" sz="quarter" idx="5"/>
          </p:nvPr>
        </p:nvSpPr>
        <p:spPr/>
        <p:txBody>
          <a:bodyPr/>
          <a:lstStyle/>
          <a:p>
            <a:fld id="{AFDC5CCF-3A4F-454F-B840-7852035CBF70}" type="slidenum">
              <a:rPr lang="en-GB" smtClean="0"/>
              <a:t>8</a:t>
            </a:fld>
            <a:endParaRPr lang="en-GB"/>
          </a:p>
        </p:txBody>
      </p:sp>
    </p:spTree>
    <p:extLst>
      <p:ext uri="{BB962C8B-B14F-4D97-AF65-F5344CB8AC3E}">
        <p14:creationId xmlns:p14="http://schemas.microsoft.com/office/powerpoint/2010/main" val="3279942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AFDC5CCF-3A4F-454F-B840-7852035CBF70}" type="slidenum">
              <a:rPr lang="en-GB" smtClean="0"/>
              <a:t>9</a:t>
            </a:fld>
            <a:endParaRPr lang="en-GB"/>
          </a:p>
        </p:txBody>
      </p:sp>
    </p:spTree>
    <p:extLst>
      <p:ext uri="{BB962C8B-B14F-4D97-AF65-F5344CB8AC3E}">
        <p14:creationId xmlns:p14="http://schemas.microsoft.com/office/powerpoint/2010/main" val="2582780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AFDC5CCF-3A4F-454F-B840-7852035CBF70}" type="slidenum">
              <a:rPr lang="en-GB" smtClean="0"/>
              <a:t>10</a:t>
            </a:fld>
            <a:endParaRPr lang="en-GB"/>
          </a:p>
        </p:txBody>
      </p:sp>
    </p:spTree>
    <p:extLst>
      <p:ext uri="{BB962C8B-B14F-4D97-AF65-F5344CB8AC3E}">
        <p14:creationId xmlns:p14="http://schemas.microsoft.com/office/powerpoint/2010/main" val="2560909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AFDC5CCF-3A4F-454F-B840-7852035CBF70}" type="slidenum">
              <a:rPr lang="en-GB" smtClean="0"/>
              <a:t>11</a:t>
            </a:fld>
            <a:endParaRPr lang="en-GB"/>
          </a:p>
        </p:txBody>
      </p:sp>
    </p:spTree>
    <p:extLst>
      <p:ext uri="{BB962C8B-B14F-4D97-AF65-F5344CB8AC3E}">
        <p14:creationId xmlns:p14="http://schemas.microsoft.com/office/powerpoint/2010/main" val="15968777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DC5CCF-3A4F-454F-B840-7852035CBF70}" type="slidenum">
              <a:rPr lang="en-GB" smtClean="0"/>
              <a:t>14</a:t>
            </a:fld>
            <a:endParaRPr lang="en-GB"/>
          </a:p>
        </p:txBody>
      </p:sp>
    </p:spTree>
    <p:extLst>
      <p:ext uri="{BB962C8B-B14F-4D97-AF65-F5344CB8AC3E}">
        <p14:creationId xmlns:p14="http://schemas.microsoft.com/office/powerpoint/2010/main" val="2583411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F5B69B-DDEF-4800-9246-A667BC2A933A}"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6968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F5B69B-DDEF-4800-9246-A667BC2A933A}"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464500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F5B69B-DDEF-4800-9246-A667BC2A933A}"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28760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5B69B-DDEF-4800-9246-A667BC2A933A}" type="datetimeFigureOut">
              <a:rPr lang="en-GB" smtClean="0"/>
              <a:t>12/09/2023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967489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F5B69B-DDEF-4800-9246-A667BC2A933A}" type="datetimeFigureOut">
              <a:rPr lang="en-GB" smtClean="0"/>
              <a:t>12/09/2023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126024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F5B69B-DDEF-4800-9246-A667BC2A933A}" type="datetimeFigureOut">
              <a:rPr lang="en-GB" smtClean="0"/>
              <a:t>12/09/2023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4217228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DF5B69B-DDEF-4800-9246-A667BC2A933A}" type="datetimeFigureOut">
              <a:rPr lang="en-GB" smtClean="0"/>
              <a:t>12/09/2023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98258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DF5B69B-DDEF-4800-9246-A667BC2A933A}" type="datetimeFigureOut">
              <a:rPr lang="en-GB" smtClean="0"/>
              <a:t>12/09/2023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6693C26-81D2-440D-9537-098D31806597}" type="slidenum">
              <a:rPr lang="en-GB" smtClean="0"/>
              <a:t>‹#›</a:t>
            </a:fld>
            <a:endParaRPr lang="en-GB"/>
          </a:p>
        </p:txBody>
      </p:sp>
    </p:spTree>
    <p:extLst>
      <p:ext uri="{BB962C8B-B14F-4D97-AF65-F5344CB8AC3E}">
        <p14:creationId xmlns:p14="http://schemas.microsoft.com/office/powerpoint/2010/main" val="2323420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F5B69B-DDEF-4800-9246-A667BC2A933A}" type="datetimeFigureOut">
              <a:rPr lang="en-GB" smtClean="0"/>
              <a:t>12/09/2023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957016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F5B69B-DDEF-4800-9246-A667BC2A933A}"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899974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F5B69B-DDEF-4800-9246-A667BC2A933A}"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4189256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5000" b="-5000"/>
          </a:stretch>
        </a:blip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DF5B69B-DDEF-4800-9246-A667BC2A933A}" type="datetimeFigureOut">
              <a:rPr lang="en-GB" smtClean="0"/>
              <a:t>12/09/2023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6693C26-81D2-440D-9537-098D3180659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1393691"/>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hyperlink" Target="https://www.malwarebytes.com/blog/news/2018/09/6-sure-signs-someone-is-phishing-you-besides-email" TargetMode="External"/><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3.m4a"/><Relationship Id="rId1" Type="http://schemas.microsoft.com/office/2007/relationships/media" Target="../media/media3.m4a"/><Relationship Id="rId6" Type="http://schemas.microsoft.com/office/2011/relationships/inkAction" Target="../ink/inkAction1.xml"/><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png"/><Relationship Id="rId5" Type="http://schemas.microsoft.com/office/2011/relationships/inkAction" Target="../ink/inkAction2.xml"/><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comments" Target="../comments/commen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comments" Target="../comments/comment2.xml"/><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2.png"/><Relationship Id="rId5" Type="http://schemas.microsoft.com/office/2011/relationships/inkAction" Target="../ink/inkAction3.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hyperlink" Target="https://learn.microsoft.com/en-us/windows-server/identity/ad-ds/manage/understand-default-user-accounts#administrator-accoun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forcepoint.com/sites/default/files/resources/files/datasheet_web_filtering_security_en_0.pdf." TargetMode="External"/><Relationship Id="rId5" Type="http://schemas.openxmlformats.org/officeDocument/2006/relationships/hyperlink" Target="https://vantage-dc.com/wp-content/uploads/2020/09/VDC_DataSheet_Cardiff_English_2022.pdf." TargetMode="External"/><Relationship Id="rId4" Type="http://schemas.openxmlformats.org/officeDocument/2006/relationships/hyperlink" Target="https://www.varonis.com/blog/what-is-mimikat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C77A-BC1B-D0CF-C2C2-B09C88071DAD}"/>
              </a:ext>
            </a:extLst>
          </p:cNvPr>
          <p:cNvSpPr>
            <a:spLocks noGrp="1"/>
          </p:cNvSpPr>
          <p:nvPr>
            <p:ph type="ctrTitle"/>
          </p:nvPr>
        </p:nvSpPr>
        <p:spPr>
          <a:xfrm>
            <a:off x="1097280" y="1725671"/>
            <a:ext cx="10058400" cy="2373999"/>
          </a:xfrm>
        </p:spPr>
        <p:txBody>
          <a:bodyPr>
            <a:normAutofit fontScale="90000"/>
          </a:bodyPr>
          <a:lstStyle/>
          <a:p>
            <a:br>
              <a:rPr lang="en-US" sz="6000" dirty="0"/>
            </a:br>
            <a:br>
              <a:rPr lang="en-US" sz="6000" dirty="0"/>
            </a:br>
            <a:br>
              <a:rPr lang="en-US" sz="6000" dirty="0"/>
            </a:br>
            <a:br>
              <a:rPr lang="en-US" sz="6000" dirty="0"/>
            </a:br>
            <a:br>
              <a:rPr lang="en-US" sz="6000" dirty="0"/>
            </a:br>
            <a:br>
              <a:rPr lang="en-US" sz="6000" dirty="0"/>
            </a:br>
            <a:br>
              <a:rPr lang="en-US" sz="6000" dirty="0"/>
            </a:br>
            <a:r>
              <a:rPr lang="en-US" sz="6000" dirty="0"/>
              <a:t>Impact of Ransomware Attacks On Business Operations: Mitigation Strategies and Recovery Framework</a:t>
            </a:r>
            <a:endParaRPr lang="en-GB" sz="6000" dirty="0"/>
          </a:p>
        </p:txBody>
      </p:sp>
      <p:sp>
        <p:nvSpPr>
          <p:cNvPr id="3" name="Subtitle 2">
            <a:extLst>
              <a:ext uri="{FF2B5EF4-FFF2-40B4-BE49-F238E27FC236}">
                <a16:creationId xmlns:a16="http://schemas.microsoft.com/office/drawing/2014/main" id="{6F9A6C7F-809F-8139-9A85-A105BA24498C}"/>
              </a:ext>
            </a:extLst>
          </p:cNvPr>
          <p:cNvSpPr>
            <a:spLocks noGrp="1"/>
          </p:cNvSpPr>
          <p:nvPr>
            <p:ph type="subTitle" idx="1"/>
          </p:nvPr>
        </p:nvSpPr>
        <p:spPr/>
        <p:txBody>
          <a:bodyPr/>
          <a:lstStyle/>
          <a:p>
            <a:r>
              <a:rPr lang="en-US" dirty="0"/>
              <a:t>Christopher John Thomas - 1252344</a:t>
            </a:r>
          </a:p>
        </p:txBody>
      </p:sp>
      <p:pic>
        <p:nvPicPr>
          <p:cNvPr id="5" name="Picture 4">
            <a:extLst>
              <a:ext uri="{FF2B5EF4-FFF2-40B4-BE49-F238E27FC236}">
                <a16:creationId xmlns:a16="http://schemas.microsoft.com/office/drawing/2014/main" id="{98F159BD-A417-4F53-9E97-7BF0CEDA01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7280" y="4811569"/>
            <a:ext cx="4439873" cy="1143000"/>
          </a:xfrm>
          <a:prstGeom prst="rect">
            <a:avLst/>
          </a:prstGeom>
        </p:spPr>
      </p:pic>
      <p:pic>
        <p:nvPicPr>
          <p:cNvPr id="6" name="Audio 5">
            <a:hlinkClick r:id="" action="ppaction://media"/>
            <a:extLst>
              <a:ext uri="{FF2B5EF4-FFF2-40B4-BE49-F238E27FC236}">
                <a16:creationId xmlns:a16="http://schemas.microsoft.com/office/drawing/2014/main" id="{0B925409-23A9-4B21-9973-B17B7A37D7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76312162"/>
      </p:ext>
    </p:extLst>
  </p:cSld>
  <p:clrMapOvr>
    <a:masterClrMapping/>
  </p:clrMapOvr>
  <mc:AlternateContent xmlns:mc="http://schemas.openxmlformats.org/markup-compatibility/2006">
    <mc:Choice xmlns:p14="http://schemas.microsoft.com/office/powerpoint/2010/main" Requires="p14">
      <p:transition spd="slow" p14:dur="2000" advTm="13708"/>
    </mc:Choice>
    <mc:Fallback>
      <p:transition spd="slow" advTm="13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p:txBody>
          <a:bodyPr/>
          <a:lstStyle/>
          <a:p>
            <a:r>
              <a:rPr lang="en-US" dirty="0"/>
              <a:t>Description of the Incident</a:t>
            </a:r>
            <a:endParaRPr lang="en-GB" dirty="0"/>
          </a:p>
        </p:txBody>
      </p:sp>
      <p:sp>
        <p:nvSpPr>
          <p:cNvPr id="3" name="Content Placeholder 2">
            <a:extLst>
              <a:ext uri="{FF2B5EF4-FFF2-40B4-BE49-F238E27FC236}">
                <a16:creationId xmlns:a16="http://schemas.microsoft.com/office/drawing/2014/main" id="{0983DCB6-B13D-5A64-C44C-95612B3F3BA9}"/>
              </a:ext>
            </a:extLst>
          </p:cNvPr>
          <p:cNvSpPr>
            <a:spLocks noGrp="1"/>
          </p:cNvSpPr>
          <p:nvPr>
            <p:ph idx="1"/>
          </p:nvPr>
        </p:nvSpPr>
        <p:spPr/>
        <p:txBody>
          <a:bodyPr>
            <a:normAutofit fontScale="77500" lnSpcReduction="20000"/>
          </a:bodyPr>
          <a:lstStyle/>
          <a:p>
            <a:r>
              <a:rPr lang="en-GB" b="1" dirty="0"/>
              <a:t>Introduction:</a:t>
            </a:r>
          </a:p>
          <a:p>
            <a:pPr lvl="1" algn="just">
              <a:buFont typeface="Wingdings" panose="05000000000000000000" pitchFamily="2" charset="2"/>
              <a:buChar char="§"/>
            </a:pPr>
            <a:r>
              <a:rPr lang="en-GB" sz="2100" b="1" dirty="0">
                <a:latin typeface="Times New Roman" panose="02020603050405020304" pitchFamily="18" charset="0"/>
                <a:cs typeface="Times New Roman" panose="02020603050405020304" pitchFamily="18" charset="0"/>
              </a:rPr>
              <a:t>What happened? </a:t>
            </a:r>
          </a:p>
          <a:p>
            <a:pPr lvl="2" algn="just">
              <a:buFont typeface="Wingdings" panose="05000000000000000000" pitchFamily="2" charset="2"/>
              <a:buChar char="§"/>
            </a:pPr>
            <a:r>
              <a:rPr lang="en-GB" sz="2100" dirty="0">
                <a:latin typeface="Times New Roman" panose="02020603050405020304" pitchFamily="18" charset="0"/>
                <a:cs typeface="Times New Roman" panose="02020603050405020304" pitchFamily="18" charset="0"/>
              </a:rPr>
              <a:t>The network compromise took place in June 2022 due to a Phishing email.[1]</a:t>
            </a:r>
          </a:p>
          <a:p>
            <a:pPr lvl="1" algn="just">
              <a:buFont typeface="Wingdings" panose="05000000000000000000" pitchFamily="2" charset="2"/>
              <a:buChar char="§"/>
            </a:pPr>
            <a:r>
              <a:rPr lang="en-GB" sz="2100" b="1" dirty="0">
                <a:latin typeface="Times New Roman" panose="02020603050405020304" pitchFamily="18" charset="0"/>
                <a:cs typeface="Times New Roman" panose="02020603050405020304" pitchFamily="18" charset="0"/>
              </a:rPr>
              <a:t>How did the incident unfold?</a:t>
            </a:r>
          </a:p>
          <a:p>
            <a:pPr lvl="2" algn="just">
              <a:buFont typeface="Wingdings" panose="05000000000000000000" pitchFamily="2" charset="2"/>
              <a:buChar char="§"/>
            </a:pPr>
            <a:r>
              <a:rPr lang="en-GB" sz="2100" dirty="0">
                <a:latin typeface="Times New Roman" panose="02020603050405020304" pitchFamily="18" charset="0"/>
                <a:cs typeface="Times New Roman" panose="02020603050405020304" pitchFamily="18" charset="0"/>
              </a:rPr>
              <a:t>The end user had opened the attachment and run the Java script.</a:t>
            </a:r>
          </a:p>
          <a:p>
            <a:pPr lvl="1" algn="just">
              <a:buFont typeface="Wingdings" panose="05000000000000000000" pitchFamily="2" charset="2"/>
              <a:buChar char="§"/>
            </a:pPr>
            <a:r>
              <a:rPr lang="en-GB" sz="2100" b="1" dirty="0">
                <a:latin typeface="Times New Roman" panose="02020603050405020304" pitchFamily="18" charset="0"/>
                <a:cs typeface="Times New Roman" panose="02020603050405020304" pitchFamily="18" charset="0"/>
              </a:rPr>
              <a:t>What type of attack was it?</a:t>
            </a:r>
          </a:p>
          <a:p>
            <a:pPr lvl="2" algn="just">
              <a:buFont typeface="Wingdings" panose="05000000000000000000" pitchFamily="2" charset="2"/>
              <a:buChar char="§"/>
            </a:pPr>
            <a:r>
              <a:rPr lang="en-GB" sz="2100" dirty="0">
                <a:latin typeface="Times New Roman" panose="02020603050405020304" pitchFamily="18" charset="0"/>
                <a:cs typeface="Times New Roman" panose="02020603050405020304" pitchFamily="18" charset="0"/>
              </a:rPr>
              <a:t>This type of attack is a phishing attempt.</a:t>
            </a:r>
          </a:p>
          <a:p>
            <a:pPr lvl="1" algn="just">
              <a:buFont typeface="Wingdings" panose="05000000000000000000" pitchFamily="2" charset="2"/>
              <a:buChar char="§"/>
            </a:pPr>
            <a:r>
              <a:rPr lang="en-GB" sz="2100" b="1" dirty="0">
                <a:latin typeface="Times New Roman" panose="02020603050405020304" pitchFamily="18" charset="0"/>
                <a:cs typeface="Times New Roman" panose="02020603050405020304" pitchFamily="18" charset="0"/>
              </a:rPr>
              <a:t>How did the threat actors gain access to the system?</a:t>
            </a:r>
          </a:p>
          <a:p>
            <a:pPr lvl="2" algn="just">
              <a:buFont typeface="Wingdings" panose="05000000000000000000" pitchFamily="2" charset="2"/>
              <a:buChar char="§"/>
            </a:pPr>
            <a:r>
              <a:rPr lang="en-GB" sz="2100" dirty="0">
                <a:latin typeface="Times New Roman" panose="02020603050405020304" pitchFamily="18" charset="0"/>
                <a:cs typeface="Times New Roman" panose="02020603050405020304" pitchFamily="18" charset="0"/>
              </a:rPr>
              <a:t>Attached the email were two files a PDF file and a Java script.[2]</a:t>
            </a:r>
          </a:p>
          <a:p>
            <a:pPr marL="201168" lvl="1" indent="0">
              <a:buNone/>
            </a:pPr>
            <a:r>
              <a:rPr lang="en-GB" sz="2400" dirty="0">
                <a:latin typeface="Times New Roman" panose="02020603050405020304" pitchFamily="18" charset="0"/>
                <a:cs typeface="Times New Roman" panose="02020603050405020304" pitchFamily="18" charset="0"/>
              </a:rPr>
              <a:t>	</a:t>
            </a:r>
          </a:p>
          <a:p>
            <a:pPr marL="201168" lvl="1" indent="0">
              <a:buNone/>
            </a:pPr>
            <a:endParaRPr lang="en-GB" dirty="0"/>
          </a:p>
          <a:p>
            <a:pPr marL="201168" lvl="1" indent="0">
              <a:buNone/>
            </a:pPr>
            <a:endParaRPr lang="en-GB" dirty="0"/>
          </a:p>
          <a:p>
            <a:pPr marL="201168" lvl="1" indent="0">
              <a:buNone/>
            </a:pPr>
            <a:endParaRPr lang="en-GB" dirty="0"/>
          </a:p>
          <a:p>
            <a:pPr marL="201168" lvl="1" indent="0">
              <a:buNone/>
            </a:pPr>
            <a:endParaRPr lang="en-GB" dirty="0"/>
          </a:p>
          <a:p>
            <a:pPr marL="201168" lvl="1" indent="0">
              <a:buNone/>
            </a:pPr>
            <a:endParaRPr lang="en-GB" dirty="0"/>
          </a:p>
          <a:p>
            <a:pPr marL="201168" lvl="1" indent="0">
              <a:buNone/>
            </a:pPr>
            <a:r>
              <a:rPr lang="en-GB" sz="1000" dirty="0"/>
              <a:t>**Image sourced from </a:t>
            </a:r>
            <a:r>
              <a:rPr lang="en-GB" sz="1000" dirty="0">
                <a:hlinkClick r:id="rId5"/>
              </a:rPr>
              <a:t>Malwarebytes</a:t>
            </a:r>
            <a:endParaRPr lang="en-GB" sz="1000" dirty="0"/>
          </a:p>
          <a:p>
            <a:pPr marL="201168" lvl="1" indent="0">
              <a:buNone/>
            </a:pPr>
            <a:endParaRPr lang="en-GB" dirty="0"/>
          </a:p>
          <a:p>
            <a:pPr marL="201168" lvl="1" indent="0">
              <a:buNone/>
            </a:pPr>
            <a:endParaRPr lang="en-GB" dirty="0"/>
          </a:p>
          <a:p>
            <a:pPr marL="201168" lvl="1" indent="0">
              <a:buNone/>
            </a:pPr>
            <a:endParaRPr lang="en-GB" dirty="0"/>
          </a:p>
        </p:txBody>
      </p:sp>
      <p:pic>
        <p:nvPicPr>
          <p:cNvPr id="5" name="Picture 4">
            <a:extLst>
              <a:ext uri="{FF2B5EF4-FFF2-40B4-BE49-F238E27FC236}">
                <a16:creationId xmlns:a16="http://schemas.microsoft.com/office/drawing/2014/main" id="{3333969F-818C-41A2-8E1F-C3ED22DA780F}"/>
              </a:ext>
            </a:extLst>
          </p:cNvPr>
          <p:cNvPicPr>
            <a:picLocks noChangeAspect="1"/>
          </p:cNvPicPr>
          <p:nvPr/>
        </p:nvPicPr>
        <p:blipFill>
          <a:blip r:embed="rId6"/>
          <a:stretch>
            <a:fillRect/>
          </a:stretch>
        </p:blipFill>
        <p:spPr>
          <a:xfrm>
            <a:off x="8080068" y="3609119"/>
            <a:ext cx="3014652" cy="2259975"/>
          </a:xfrm>
          <a:prstGeom prst="rect">
            <a:avLst/>
          </a:prstGeom>
        </p:spPr>
      </p:pic>
      <p:pic>
        <p:nvPicPr>
          <p:cNvPr id="15" name="Audio 14">
            <a:hlinkClick r:id="" action="ppaction://media"/>
            <a:extLst>
              <a:ext uri="{FF2B5EF4-FFF2-40B4-BE49-F238E27FC236}">
                <a16:creationId xmlns:a16="http://schemas.microsoft.com/office/drawing/2014/main" id="{F655195C-BA7D-4E26-B1D9-7B2797BCE63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50765793"/>
      </p:ext>
    </p:extLst>
  </p:cSld>
  <p:clrMapOvr>
    <a:masterClrMapping/>
  </p:clrMapOvr>
  <mc:AlternateContent xmlns:mc="http://schemas.openxmlformats.org/markup-compatibility/2006" xmlns:p14="http://schemas.microsoft.com/office/powerpoint/2010/main">
    <mc:Choice Requires="p14">
      <p:transition spd="slow" p14:dur="2000" advTm="153163"/>
    </mc:Choice>
    <mc:Fallback xmlns="">
      <p:transition spd="slow" advTm="153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p:txBody>
          <a:bodyPr/>
          <a:lstStyle/>
          <a:p>
            <a:r>
              <a:rPr lang="en-US" dirty="0"/>
              <a:t>Description of the Incident</a:t>
            </a:r>
            <a:endParaRPr lang="en-GB" dirty="0"/>
          </a:p>
        </p:txBody>
      </p:sp>
      <p:sp>
        <p:nvSpPr>
          <p:cNvPr id="3" name="Content Placeholder 2">
            <a:extLst>
              <a:ext uri="{FF2B5EF4-FFF2-40B4-BE49-F238E27FC236}">
                <a16:creationId xmlns:a16="http://schemas.microsoft.com/office/drawing/2014/main" id="{0983DCB6-B13D-5A64-C44C-95612B3F3BA9}"/>
              </a:ext>
            </a:extLst>
          </p:cNvPr>
          <p:cNvSpPr>
            <a:spLocks noGrp="1"/>
          </p:cNvSpPr>
          <p:nvPr>
            <p:ph idx="1"/>
          </p:nvPr>
        </p:nvSpPr>
        <p:spPr>
          <a:xfrm>
            <a:off x="1124517" y="1855462"/>
            <a:ext cx="10058400" cy="4023360"/>
          </a:xfrm>
        </p:spPr>
        <p:txBody>
          <a:bodyPr>
            <a:normAutofit/>
          </a:bodyPr>
          <a:lstStyle/>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Credential theft?</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Credentials can be harvested from servers, desktops &amp; laptops.</a:t>
            </a:r>
          </a:p>
          <a:p>
            <a:pPr marL="566928" lvl="3" indent="0" algn="just">
              <a:buNone/>
            </a:pPr>
            <a:endParaRPr lang="en-GB" dirty="0">
              <a:latin typeface="Times New Roman" panose="02020603050405020304" pitchFamily="18" charset="0"/>
              <a:cs typeface="Times New Roman" panose="02020603050405020304" pitchFamily="18" charset="0"/>
            </a:endParaRPr>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Types of Windows accounts?</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There are three main types of windows accounts these are:</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Normal domain accounts. </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Administrator accounts.</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Domain administrator.[3]</a:t>
            </a:r>
          </a:p>
          <a:p>
            <a:pPr marL="201168" lvl="1" indent="0">
              <a:buNone/>
            </a:pPr>
            <a:endParaRPr lang="en-GB" dirty="0"/>
          </a:p>
          <a:p>
            <a:pPr lvl="1">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Varonis Alert</a:t>
            </a:r>
          </a:p>
          <a:p>
            <a:pPr lvl="2">
              <a:buFont typeface="Wingdings" panose="05000000000000000000" pitchFamily="2" charset="2"/>
              <a:buChar char="§"/>
            </a:pPr>
            <a:r>
              <a:rPr lang="en-GB" dirty="0"/>
              <a:t>Initial System alert.</a:t>
            </a:r>
          </a:p>
          <a:p>
            <a:pPr marL="201168" lvl="1" indent="0">
              <a:buNone/>
            </a:pPr>
            <a:endParaRPr lang="en-GB" dirty="0"/>
          </a:p>
          <a:p>
            <a:pPr marL="201168" lvl="1" indent="0">
              <a:buNone/>
            </a:pPr>
            <a:endParaRPr lang="en-GB" dirty="0"/>
          </a:p>
          <a:p>
            <a:pPr marL="201168" lvl="1" indent="0">
              <a:buNone/>
            </a:pPr>
            <a:endParaRPr lang="en-GB" dirty="0"/>
          </a:p>
          <a:p>
            <a:pPr marL="201168" lvl="1" indent="0">
              <a:buNone/>
            </a:pPr>
            <a:endParaRPr lang="en-GB" dirty="0"/>
          </a:p>
          <a:p>
            <a:pPr marL="201168" lvl="1" indent="0">
              <a:buNone/>
            </a:pPr>
            <a:endParaRPr lang="en-GB" dirty="0"/>
          </a:p>
          <a:p>
            <a:pPr marL="201168" lvl="1" indent="0">
              <a:buNone/>
            </a:pPr>
            <a:endParaRPr lang="en-GB" dirty="0"/>
          </a:p>
          <a:p>
            <a:pPr marL="201168" lvl="1" indent="0">
              <a:buNone/>
            </a:pPr>
            <a:endParaRPr lang="en-GB" dirty="0"/>
          </a:p>
        </p:txBody>
      </p:sp>
      <p:pic>
        <p:nvPicPr>
          <p:cNvPr id="5" name="Picture 4">
            <a:extLst>
              <a:ext uri="{FF2B5EF4-FFF2-40B4-BE49-F238E27FC236}">
                <a16:creationId xmlns:a16="http://schemas.microsoft.com/office/drawing/2014/main" id="{833917C7-D982-473A-BB06-4033E0927881}"/>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73835" y="2469161"/>
            <a:ext cx="3493648" cy="3158828"/>
          </a:xfrm>
          <a:prstGeom prst="rect">
            <a:avLst/>
          </a:prstGeom>
          <a:noFill/>
          <a:ln>
            <a:noFill/>
          </a:ln>
        </p:spPr>
      </p:pic>
      <mc:AlternateContent xmlns:mc="http://schemas.openxmlformats.org/markup-compatibility/2006">
        <mc:Choice xmlns:p14="http://schemas.microsoft.com/office/powerpoint/2010/main" xmlns:iact="http://schemas.microsoft.com/office/powerpoint/2014/inkAction" Requires="p14 iact">
          <p:contentPart p14:bwMode="auto" r:id="rId6">
            <p14:nvContentPartPr>
              <p14:cNvPr id="20" name="Ink 19">
                <a:extLst>
                  <a:ext uri="{FF2B5EF4-FFF2-40B4-BE49-F238E27FC236}">
                    <a16:creationId xmlns:a16="http://schemas.microsoft.com/office/drawing/2014/main" id="{E28F92AC-1A0A-499C-B312-1885E1A83E55}"/>
                  </a:ext>
                </a:extLst>
              </p14:cNvPr>
              <p14:cNvContentPartPr/>
              <p14:nvPr>
                <p:extLst>
                  <p:ext uri="{42D2F446-02D8-4167-A562-619A0277C38B}">
                    <p15:isNarration xmlns:p15="http://schemas.microsoft.com/office/powerpoint/2012/main" val="1"/>
                  </p:ext>
                </p:extLst>
              </p14:nvPr>
            </p14:nvContentPartPr>
            <p14:xfrm>
              <a:off x="1798560" y="3271680"/>
              <a:ext cx="8791920" cy="2108160"/>
            </p14:xfrm>
          </p:contentPart>
        </mc:Choice>
        <mc:Fallback>
          <p:pic>
            <p:nvPicPr>
              <p:cNvPr id="20" name="Ink 19">
                <a:extLst>
                  <a:ext uri="{FF2B5EF4-FFF2-40B4-BE49-F238E27FC236}">
                    <a16:creationId xmlns:a16="http://schemas.microsoft.com/office/drawing/2014/main" id="{E28F92AC-1A0A-499C-B312-1885E1A83E55}"/>
                  </a:ext>
                </a:extLst>
              </p:cNvPr>
              <p:cNvPicPr>
                <a:picLocks noGrp="1" noRot="1" noChangeAspect="1" noMove="1" noResize="1" noEditPoints="1" noAdjustHandles="1" noChangeArrowheads="1" noChangeShapeType="1"/>
              </p:cNvPicPr>
              <p:nvPr/>
            </p:nvPicPr>
            <p:blipFill>
              <a:blip r:embed="rId7"/>
              <a:stretch>
                <a:fillRect/>
              </a:stretch>
            </p:blipFill>
            <p:spPr>
              <a:xfrm>
                <a:off x="1782720" y="3208320"/>
                <a:ext cx="8823240" cy="2234880"/>
              </a:xfrm>
              <a:prstGeom prst="rect">
                <a:avLst/>
              </a:prstGeom>
            </p:spPr>
          </p:pic>
        </mc:Fallback>
      </mc:AlternateContent>
      <p:pic>
        <p:nvPicPr>
          <p:cNvPr id="21" name="Audio 20">
            <a:hlinkClick r:id="" action="ppaction://media"/>
            <a:extLst>
              <a:ext uri="{FF2B5EF4-FFF2-40B4-BE49-F238E27FC236}">
                <a16:creationId xmlns:a16="http://schemas.microsoft.com/office/drawing/2014/main" id="{A5959389-27AB-4A59-84C9-69C1ADF93E0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58852194"/>
      </p:ext>
    </p:extLst>
  </p:cSld>
  <p:clrMapOvr>
    <a:masterClrMapping/>
  </p:clrMapOvr>
  <mc:AlternateContent xmlns:mc="http://schemas.openxmlformats.org/markup-compatibility/2006">
    <mc:Choice xmlns:p14="http://schemas.microsoft.com/office/powerpoint/2010/main" Requires="p14">
      <p:transition spd="slow" p14:dur="2000" advTm="113032"/>
    </mc:Choice>
    <mc:Fallback>
      <p:transition spd="slow" advTm="113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par>
                                <p:cTn id="7" presetID="59" presetClass="entr" presetSubtype="0" fill="hold" nodeType="withEffect">
                                  <p:stCondLst>
                                    <p:cond delay="0"/>
                                  </p:stCondLst>
                                  <p:childTnLst>
                                    <p:set>
                                      <p:cBhvr>
                                        <p:cTn id="8" dur="1" fill="hold">
                                          <p:stCondLst>
                                            <p:cond delay="0"/>
                                          </p:stCondLst>
                                        </p:cTn>
                                        <p:tgtEl>
                                          <p:spTgt spid="20"/>
                                        </p:tgtEl>
                                        <p:attrNameLst>
                                          <p:attrName>style.visibility</p:attrName>
                                        </p:attrNameLst>
                                      </p:cBhvr>
                                      <p:to>
                                        <p:strVal val="visible"/>
                                      </p:to>
                                    </p:set>
                                    <p:cmd type="call" cmd="playFrom(0.0)">
                                      <p:cBhvr>
                                        <p:cTn id="9"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p:txBody>
          <a:bodyPr/>
          <a:lstStyle/>
          <a:p>
            <a:r>
              <a:rPr lang="en-GB" dirty="0"/>
              <a:t>Security Vulnerabilities &amp; Technologies</a:t>
            </a:r>
          </a:p>
        </p:txBody>
      </p:sp>
      <p:sp>
        <p:nvSpPr>
          <p:cNvPr id="3" name="Content Placeholder 2">
            <a:extLst>
              <a:ext uri="{FF2B5EF4-FFF2-40B4-BE49-F238E27FC236}">
                <a16:creationId xmlns:a16="http://schemas.microsoft.com/office/drawing/2014/main" id="{0983DCB6-B13D-5A64-C44C-95612B3F3BA9}"/>
              </a:ext>
            </a:extLst>
          </p:cNvPr>
          <p:cNvSpPr>
            <a:spLocks noGrp="1"/>
          </p:cNvSpPr>
          <p:nvPr>
            <p:ph idx="1"/>
          </p:nvPr>
        </p:nvSpPr>
        <p:spPr>
          <a:xfrm>
            <a:off x="1124517" y="1855462"/>
            <a:ext cx="10058400" cy="4023360"/>
          </a:xfrm>
        </p:spPr>
        <p:txBody>
          <a:bodyPr>
            <a:normAutofit/>
          </a:bodyPr>
          <a:lstStyle/>
          <a:p>
            <a:pPr marL="201168" lvl="1" indent="0" algn="just">
              <a:buNone/>
            </a:pPr>
            <a:r>
              <a:rPr lang="en-GB" sz="1600" b="1" dirty="0"/>
              <a:t>Security Vulnerabilities:</a:t>
            </a:r>
          </a:p>
          <a:p>
            <a:pPr lvl="1">
              <a:buFont typeface="Wingdings" panose="05000000000000000000" pitchFamily="2" charset="2"/>
              <a:buChar char="§"/>
            </a:pPr>
            <a:r>
              <a:rPr lang="en-GB" sz="1600" b="1" dirty="0"/>
              <a:t>Citrix Server</a:t>
            </a:r>
          </a:p>
          <a:p>
            <a:pPr lvl="2">
              <a:buFont typeface="Wingdings" panose="05000000000000000000" pitchFamily="2" charset="2"/>
              <a:buChar char="§"/>
            </a:pPr>
            <a:r>
              <a:rPr lang="en-GB" dirty="0"/>
              <a:t>The device that was compromised had access to a citrix server and from there the attackers were able to compromise it.</a:t>
            </a:r>
          </a:p>
          <a:p>
            <a:pPr lvl="2">
              <a:buFont typeface="Wingdings" panose="05000000000000000000" pitchFamily="2" charset="2"/>
              <a:buChar char="§"/>
            </a:pPr>
            <a:r>
              <a:rPr lang="en-GB" dirty="0"/>
              <a:t>Mimikatz was used on this server as part of the attack</a:t>
            </a:r>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Domain Controller compromised &amp; Mimikatz</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From the citrix server the attackers were able to pivot to a Domain Controller and compromise it.</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Mimikatz was used to gather credentials. </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Ransomware payload deployed.</a:t>
            </a:r>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LSASS &amp; Mimikatz and Procdump</a:t>
            </a:r>
          </a:p>
          <a:p>
            <a:pPr lvl="2"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Mimikatz is an opensource offensive tool used by attackers.</a:t>
            </a:r>
          </a:p>
          <a:p>
            <a:pPr lvl="2"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Procdump is a tool that has the ability to obtain cached credentials.</a:t>
            </a:r>
          </a:p>
          <a:p>
            <a:pPr lvl="2"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LSASS is a Windows operating process.[4]</a:t>
            </a:r>
          </a:p>
          <a:p>
            <a:pPr lvl="2" algn="just">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lvl="1" algn="just">
              <a:buFont typeface="Wingdings" panose="05000000000000000000" pitchFamily="2" charset="2"/>
              <a:buChar char="§"/>
            </a:pPr>
            <a:endParaRPr lang="en-GB" sz="1500" b="1" dirty="0">
              <a:latin typeface="Times New Roman" panose="02020603050405020304" pitchFamily="18" charset="0"/>
              <a:cs typeface="Times New Roman" panose="02020603050405020304" pitchFamily="18" charset="0"/>
            </a:endParaRPr>
          </a:p>
          <a:p>
            <a:pPr marL="201168" lvl="1" indent="0">
              <a:buNone/>
            </a:pPr>
            <a:endParaRPr lang="en-GB" dirty="0"/>
          </a:p>
          <a:p>
            <a:pPr marL="201168" lvl="1" indent="0">
              <a:buNone/>
            </a:pPr>
            <a:endParaRPr lang="en-GB" dirty="0"/>
          </a:p>
          <a:p>
            <a:pPr marL="201168" lvl="1" indent="0">
              <a:buNone/>
            </a:pPr>
            <a:endParaRPr lang="en-GB" dirty="0"/>
          </a:p>
          <a:p>
            <a:pPr marL="201168" lvl="1" indent="0">
              <a:buNone/>
            </a:pPr>
            <a:endParaRPr lang="en-GB" dirty="0"/>
          </a:p>
          <a:p>
            <a:pPr marL="201168" lvl="1" indent="0">
              <a:buNone/>
            </a:pPr>
            <a:endParaRPr lang="en-GB" dirty="0"/>
          </a:p>
          <a:p>
            <a:pPr marL="201168" lvl="1" indent="0">
              <a:buNone/>
            </a:pPr>
            <a:endParaRPr lang="en-GB" dirty="0"/>
          </a:p>
          <a:p>
            <a:pPr marL="201168" lvl="1" indent="0">
              <a:buNone/>
            </a:pPr>
            <a:endParaRPr lang="en-GB" dirty="0"/>
          </a:p>
          <a:p>
            <a:pPr marL="201168" lvl="1" indent="0">
              <a:buNone/>
            </a:pPr>
            <a:endParaRPr lang="en-GB" dirty="0"/>
          </a:p>
          <a:p>
            <a:pPr marL="201168" lvl="1" indent="0">
              <a:buNone/>
            </a:pPr>
            <a:endParaRPr lang="en-GB" dirty="0"/>
          </a:p>
        </p:txBody>
      </p:sp>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16" name="Ink 15">
                <a:extLst>
                  <a:ext uri="{FF2B5EF4-FFF2-40B4-BE49-F238E27FC236}">
                    <a16:creationId xmlns:a16="http://schemas.microsoft.com/office/drawing/2014/main" id="{61B0C0D1-5394-4BEF-8578-98724DC6625A}"/>
                  </a:ext>
                </a:extLst>
              </p14:cNvPr>
              <p14:cNvContentPartPr/>
              <p14:nvPr>
                <p:extLst>
                  <p:ext uri="{42D2F446-02D8-4167-A562-619A0277C38B}">
                    <p15:isNarration xmlns:p15="http://schemas.microsoft.com/office/powerpoint/2012/main" val="1"/>
                  </p:ext>
                </p:extLst>
              </p14:nvPr>
            </p14:nvContentPartPr>
            <p14:xfrm>
              <a:off x="1455840" y="2276640"/>
              <a:ext cx="1551600" cy="1934280"/>
            </p14:xfrm>
          </p:contentPart>
        </mc:Choice>
        <mc:Fallback>
          <p:pic>
            <p:nvPicPr>
              <p:cNvPr id="16" name="Ink 15">
                <a:extLst>
                  <a:ext uri="{FF2B5EF4-FFF2-40B4-BE49-F238E27FC236}">
                    <a16:creationId xmlns:a16="http://schemas.microsoft.com/office/drawing/2014/main" id="{61B0C0D1-5394-4BEF-8578-98724DC6625A}"/>
                  </a:ext>
                </a:extLst>
              </p:cNvPr>
              <p:cNvPicPr>
                <a:picLocks noGrp="1" noRot="1" noChangeAspect="1" noMove="1" noResize="1" noEditPoints="1" noAdjustHandles="1" noChangeArrowheads="1" noChangeShapeType="1"/>
              </p:cNvPicPr>
              <p:nvPr/>
            </p:nvPicPr>
            <p:blipFill>
              <a:blip r:embed="rId6"/>
              <a:stretch>
                <a:fillRect/>
              </a:stretch>
            </p:blipFill>
            <p:spPr>
              <a:xfrm>
                <a:off x="1440000" y="2213280"/>
                <a:ext cx="1582920" cy="2061000"/>
              </a:xfrm>
              <a:prstGeom prst="rect">
                <a:avLst/>
              </a:prstGeom>
            </p:spPr>
          </p:pic>
        </mc:Fallback>
      </mc:AlternateContent>
      <p:pic>
        <p:nvPicPr>
          <p:cNvPr id="17" name="Audio 16">
            <a:hlinkClick r:id="" action="ppaction://media"/>
            <a:extLst>
              <a:ext uri="{FF2B5EF4-FFF2-40B4-BE49-F238E27FC236}">
                <a16:creationId xmlns:a16="http://schemas.microsoft.com/office/drawing/2014/main" id="{8AA9EC79-E5AC-410E-9F76-AEDFB53A84F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93390423"/>
      </p:ext>
    </p:extLst>
  </p:cSld>
  <p:clrMapOvr>
    <a:masterClrMapping/>
  </p:clrMapOvr>
  <mc:AlternateContent xmlns:mc="http://schemas.openxmlformats.org/markup-compatibility/2006">
    <mc:Choice xmlns:p14="http://schemas.microsoft.com/office/powerpoint/2010/main" Requires="p14">
      <p:transition spd="slow" p14:dur="2000" advTm="81863"/>
    </mc:Choice>
    <mc:Fallback>
      <p:transition spd="slow" advTm="81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par>
                                <p:cTn id="7" presetID="59" presetClass="entr" presetSubtype="0" fill="hold" nodeType="withEffect">
                                  <p:stCondLst>
                                    <p:cond delay="0"/>
                                  </p:stCondLst>
                                  <p:childTnLst>
                                    <p:set>
                                      <p:cBhvr>
                                        <p:cTn id="8" dur="1" fill="hold">
                                          <p:stCondLst>
                                            <p:cond delay="0"/>
                                          </p:stCondLst>
                                        </p:cTn>
                                        <p:tgtEl>
                                          <p:spTgt spid="16"/>
                                        </p:tgtEl>
                                        <p:attrNameLst>
                                          <p:attrName>style.visibility</p:attrName>
                                        </p:attrNameLst>
                                      </p:cBhvr>
                                      <p:to>
                                        <p:strVal val="visible"/>
                                      </p:to>
                                    </p:set>
                                    <p:cmd type="call" cmd="playFrom(0.0)">
                                      <p:cBhvr>
                                        <p:cTn id="9"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r>
              <a:rPr lang="en-GB" dirty="0"/>
              <a:t>Security Vulnerabilities &amp; Technologies</a:t>
            </a:r>
          </a:p>
        </p:txBody>
      </p:sp>
      <p:sp>
        <p:nvSpPr>
          <p:cNvPr id="3" name="Content Placeholder 2">
            <a:extLst>
              <a:ext uri="{FF2B5EF4-FFF2-40B4-BE49-F238E27FC236}">
                <a16:creationId xmlns:a16="http://schemas.microsoft.com/office/drawing/2014/main" id="{18041F59-662B-6088-200D-0AF548444580}"/>
              </a:ext>
            </a:extLst>
          </p:cNvPr>
          <p:cNvSpPr>
            <a:spLocks noGrp="1"/>
          </p:cNvSpPr>
          <p:nvPr>
            <p:ph idx="1"/>
          </p:nvPr>
        </p:nvSpPr>
        <p:spPr/>
        <p:txBody>
          <a:bodyPr>
            <a:normAutofit/>
          </a:bodyPr>
          <a:lstStyle/>
          <a:p>
            <a:r>
              <a:rPr lang="en-GB" b="1" dirty="0"/>
              <a:t>Technologies &amp; Security:</a:t>
            </a:r>
          </a:p>
          <a:p>
            <a:pPr lvl="1">
              <a:buFont typeface="Wingdings" panose="05000000000000000000" pitchFamily="2" charset="2"/>
              <a:buChar char="§"/>
            </a:pPr>
            <a:r>
              <a:rPr lang="en-GB" sz="1600" b="1" dirty="0"/>
              <a:t>Physical Security</a:t>
            </a:r>
          </a:p>
          <a:p>
            <a:pPr lvl="2">
              <a:buFont typeface="Wingdings" panose="05000000000000000000" pitchFamily="2" charset="2"/>
              <a:buChar char="§"/>
            </a:pPr>
            <a:r>
              <a:rPr lang="en-GB" dirty="0"/>
              <a:t>Warehouse site security remediation. </a:t>
            </a:r>
          </a:p>
          <a:p>
            <a:pPr lvl="2">
              <a:buFont typeface="Wingdings" panose="05000000000000000000" pitchFamily="2" charset="2"/>
              <a:buChar char="§"/>
            </a:pPr>
            <a:r>
              <a:rPr lang="en-GB" dirty="0"/>
              <a:t>UK Office security.[5]</a:t>
            </a:r>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Firewalls</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There are two types of firewalls:</a:t>
            </a:r>
          </a:p>
          <a:p>
            <a:pPr lvl="5"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Hardware firewalls.</a:t>
            </a:r>
          </a:p>
          <a:p>
            <a:pPr lvl="5"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Software firewalls.</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Purpose of a Firewall? </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Dead man switch[6]</a:t>
            </a:r>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Forcepoint</a:t>
            </a:r>
          </a:p>
          <a:p>
            <a:pPr lvl="2"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URL filtering.</a:t>
            </a:r>
          </a:p>
          <a:p>
            <a:pPr lvl="2"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File filtering/Malware scanning.</a:t>
            </a:r>
          </a:p>
          <a:p>
            <a:pPr lvl="2"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Compromised website blocking.[7]					</a:t>
            </a:r>
          </a:p>
          <a:p>
            <a:endParaRPr lang="en-GB" b="1" dirty="0"/>
          </a:p>
        </p:txBody>
      </p:sp>
      <p:pic>
        <p:nvPicPr>
          <p:cNvPr id="4" name="image6.png">
            <a:extLst>
              <a:ext uri="{FF2B5EF4-FFF2-40B4-BE49-F238E27FC236}">
                <a16:creationId xmlns:a16="http://schemas.microsoft.com/office/drawing/2014/main" id="{3C3D4FEC-AAD0-4E74-92C8-CA48960BF105}"/>
              </a:ext>
            </a:extLst>
          </p:cNvPr>
          <p:cNvPicPr/>
          <p:nvPr/>
        </p:nvPicPr>
        <p:blipFill>
          <a:blip r:embed="rId5"/>
          <a:srcRect/>
          <a:stretch>
            <a:fillRect/>
          </a:stretch>
        </p:blipFill>
        <p:spPr>
          <a:xfrm>
            <a:off x="7280823" y="2048806"/>
            <a:ext cx="4357036" cy="3506346"/>
          </a:xfrm>
          <a:prstGeom prst="rect">
            <a:avLst/>
          </a:prstGeom>
          <a:ln/>
        </p:spPr>
      </p:pic>
      <p:sp>
        <p:nvSpPr>
          <p:cNvPr id="5" name="TextBox 4">
            <a:extLst>
              <a:ext uri="{FF2B5EF4-FFF2-40B4-BE49-F238E27FC236}">
                <a16:creationId xmlns:a16="http://schemas.microsoft.com/office/drawing/2014/main" id="{8D8D4587-362F-4CBF-9738-31918383FE3D}"/>
              </a:ext>
            </a:extLst>
          </p:cNvPr>
          <p:cNvSpPr txBox="1"/>
          <p:nvPr/>
        </p:nvSpPr>
        <p:spPr>
          <a:xfrm>
            <a:off x="8367104" y="5555152"/>
            <a:ext cx="2055681" cy="523220"/>
          </a:xfrm>
          <a:prstGeom prst="rect">
            <a:avLst/>
          </a:prstGeom>
          <a:noFill/>
        </p:spPr>
        <p:txBody>
          <a:bodyPr wrap="square" rtlCol="0">
            <a:spAutoFit/>
          </a:bodyPr>
          <a:lstStyle/>
          <a:p>
            <a:pPr algn="ctr"/>
            <a:r>
              <a:rPr lang="en-GB" sz="1000" dirty="0">
                <a:latin typeface="Times New Roman" panose="02020603050405020304" pitchFamily="18" charset="0"/>
                <a:cs typeface="Times New Roman" panose="02020603050405020304" pitchFamily="18" charset="0"/>
              </a:rPr>
              <a:t>Image of the Swansea warehouse.</a:t>
            </a:r>
          </a:p>
          <a:p>
            <a:pPr algn="ctr"/>
            <a:endParaRPr lang="en-GB" dirty="0"/>
          </a:p>
        </p:txBody>
      </p:sp>
      <p:pic>
        <p:nvPicPr>
          <p:cNvPr id="45" name="Audio 44">
            <a:hlinkClick r:id="" action="ppaction://media"/>
            <a:extLst>
              <a:ext uri="{FF2B5EF4-FFF2-40B4-BE49-F238E27FC236}">
                <a16:creationId xmlns:a16="http://schemas.microsoft.com/office/drawing/2014/main" id="{511E86E6-DC68-4C9E-8F06-4BDF4F55DF3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4727671"/>
      </p:ext>
    </p:extLst>
  </p:cSld>
  <p:clrMapOvr>
    <a:masterClrMapping/>
  </p:clrMapOvr>
  <mc:AlternateContent xmlns:mc="http://schemas.openxmlformats.org/markup-compatibility/2006">
    <mc:Choice xmlns:p14="http://schemas.microsoft.com/office/powerpoint/2010/main" Requires="p14">
      <p:transition spd="slow" p14:dur="2000" advTm="138141"/>
    </mc:Choice>
    <mc:Fallback>
      <p:transition spd="slow" advTm="138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r>
              <a:rPr lang="en-GB" dirty="0"/>
              <a:t>Aims &amp; Objectives</a:t>
            </a:r>
          </a:p>
        </p:txBody>
      </p:sp>
      <p:sp>
        <p:nvSpPr>
          <p:cNvPr id="3" name="Content Placeholder 2">
            <a:extLst>
              <a:ext uri="{FF2B5EF4-FFF2-40B4-BE49-F238E27FC236}">
                <a16:creationId xmlns:a16="http://schemas.microsoft.com/office/drawing/2014/main" id="{18041F59-662B-6088-200D-0AF548444580}"/>
              </a:ext>
            </a:extLst>
          </p:cNvPr>
          <p:cNvSpPr>
            <a:spLocks noGrp="1"/>
          </p:cNvSpPr>
          <p:nvPr>
            <p:ph idx="1"/>
          </p:nvPr>
        </p:nvSpPr>
        <p:spPr/>
        <p:txBody>
          <a:bodyPr>
            <a:normAutofit/>
          </a:bodyPr>
          <a:lstStyle/>
          <a:p>
            <a:r>
              <a:rPr lang="en-GB" b="1" dirty="0"/>
              <a:t>Aims &amp; Objectives and Expected Outcomes?</a:t>
            </a:r>
          </a:p>
          <a:p>
            <a:pPr lvl="1">
              <a:buFont typeface="Wingdings" panose="05000000000000000000" pitchFamily="2" charset="2"/>
              <a:buChar char="§"/>
            </a:pPr>
            <a:r>
              <a:rPr lang="en-GB" sz="1600" b="1" dirty="0"/>
              <a:t>Aims &amp; Objectives</a:t>
            </a:r>
          </a:p>
          <a:p>
            <a:pPr lvl="2">
              <a:buFont typeface="Wingdings" panose="05000000000000000000" pitchFamily="2" charset="2"/>
              <a:buChar char="§"/>
            </a:pPr>
            <a:r>
              <a:rPr lang="en-GB" dirty="0"/>
              <a:t>Conduct and in-depth examination of the security breach.</a:t>
            </a:r>
          </a:p>
          <a:p>
            <a:pPr lvl="2">
              <a:buFont typeface="Wingdings" panose="05000000000000000000" pitchFamily="2" charset="2"/>
              <a:buChar char="§"/>
            </a:pPr>
            <a:r>
              <a:rPr lang="en-GB" dirty="0"/>
              <a:t>To enhance and improve the companies security posture.</a:t>
            </a:r>
          </a:p>
          <a:p>
            <a:pPr lvl="2">
              <a:buFont typeface="Wingdings" panose="05000000000000000000" pitchFamily="2" charset="2"/>
              <a:buChar char="§"/>
            </a:pPr>
            <a:r>
              <a:rPr lang="en-GB" dirty="0"/>
              <a:t>To implement further security measures and protocols for the network.</a:t>
            </a:r>
          </a:p>
          <a:p>
            <a:pPr lvl="2">
              <a:buFont typeface="Wingdings" panose="05000000000000000000" pitchFamily="2" charset="2"/>
              <a:buChar char="§"/>
            </a:pPr>
            <a:r>
              <a:rPr lang="en-GB" dirty="0"/>
              <a:t>Procure new Cisco network switches and install a new fibre backbone for the warehouse.</a:t>
            </a:r>
          </a:p>
          <a:p>
            <a:pPr lvl="2">
              <a:buFont typeface="Wingdings" panose="05000000000000000000" pitchFamily="2" charset="2"/>
              <a:buChar char="§"/>
            </a:pPr>
            <a:r>
              <a:rPr lang="en-GB" dirty="0"/>
              <a:t>Implementation of new antivirus and malware protection globally.</a:t>
            </a:r>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Expected outcomes</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Identification of the device that caused the breach</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Containment of the infection and investigation of the infrastructure can begin.</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Installation of new Antivirus, Multifactor authentication, Duo.</a:t>
            </a:r>
          </a:p>
          <a:p>
            <a:pPr lvl="3"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Installation of new Hardware in the warehouse, Cisco switches, Fibre backbone etc.				</a:t>
            </a:r>
          </a:p>
          <a:p>
            <a:endParaRPr lang="en-GB" b="1" dirty="0"/>
          </a:p>
        </p:txBody>
      </p:sp>
      <p:sp>
        <p:nvSpPr>
          <p:cNvPr id="5" name="TextBox 4">
            <a:extLst>
              <a:ext uri="{FF2B5EF4-FFF2-40B4-BE49-F238E27FC236}">
                <a16:creationId xmlns:a16="http://schemas.microsoft.com/office/drawing/2014/main" id="{8D8D4587-362F-4CBF-9738-31918383FE3D}"/>
              </a:ext>
            </a:extLst>
          </p:cNvPr>
          <p:cNvSpPr txBox="1"/>
          <p:nvPr/>
        </p:nvSpPr>
        <p:spPr>
          <a:xfrm>
            <a:off x="8367104" y="5555152"/>
            <a:ext cx="2055681" cy="523220"/>
          </a:xfrm>
          <a:prstGeom prst="rect">
            <a:avLst/>
          </a:prstGeom>
          <a:noFill/>
        </p:spPr>
        <p:txBody>
          <a:bodyPr wrap="square" rtlCol="0">
            <a:spAutoFit/>
          </a:bodyPr>
          <a:lstStyle/>
          <a:p>
            <a:pPr algn="ctr"/>
            <a:r>
              <a:rPr lang="en-GB" sz="1000" dirty="0">
                <a:latin typeface="Times New Roman" panose="02020603050405020304" pitchFamily="18" charset="0"/>
                <a:cs typeface="Times New Roman" panose="02020603050405020304" pitchFamily="18" charset="0"/>
              </a:rPr>
              <a:t>.</a:t>
            </a:r>
          </a:p>
          <a:p>
            <a:pPr algn="ctr"/>
            <a:endParaRPr lang="en-GB" dirty="0"/>
          </a:p>
        </p:txBody>
      </p:sp>
      <p:pic>
        <p:nvPicPr>
          <p:cNvPr id="6" name="Audio 5">
            <a:hlinkClick r:id="" action="ppaction://media"/>
            <a:extLst>
              <a:ext uri="{FF2B5EF4-FFF2-40B4-BE49-F238E27FC236}">
                <a16:creationId xmlns:a16="http://schemas.microsoft.com/office/drawing/2014/main" id="{B1CAA28B-2973-47CF-BFAC-9F01F112C0D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14157188"/>
      </p:ext>
    </p:extLst>
  </p:cSld>
  <p:clrMapOvr>
    <a:masterClrMapping/>
  </p:clrMapOvr>
  <mc:AlternateContent xmlns:mc="http://schemas.openxmlformats.org/markup-compatibility/2006">
    <mc:Choice xmlns:p14="http://schemas.microsoft.com/office/powerpoint/2010/main" Requires="p14">
      <p:transition spd="slow" p14:dur="2000" advTm="123677"/>
    </mc:Choice>
    <mc:Fallback>
      <p:transition spd="slow" advTm="123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r>
              <a:rPr lang="en-US" dirty="0"/>
              <a:t>Research/Development Methodologies</a:t>
            </a:r>
            <a:endParaRPr lang="en-GB" dirty="0"/>
          </a:p>
        </p:txBody>
      </p:sp>
      <p:sp>
        <p:nvSpPr>
          <p:cNvPr id="3" name="Content Placeholder 2">
            <a:extLst>
              <a:ext uri="{FF2B5EF4-FFF2-40B4-BE49-F238E27FC236}">
                <a16:creationId xmlns:a16="http://schemas.microsoft.com/office/drawing/2014/main" id="{18041F59-662B-6088-200D-0AF548444580}"/>
              </a:ext>
            </a:extLst>
          </p:cNvPr>
          <p:cNvSpPr>
            <a:spLocks noGrp="1"/>
          </p:cNvSpPr>
          <p:nvPr>
            <p:ph idx="1"/>
          </p:nvPr>
        </p:nvSpPr>
        <p:spPr>
          <a:xfrm>
            <a:off x="1097280" y="1870010"/>
            <a:ext cx="10058400" cy="4023360"/>
          </a:xfrm>
        </p:spPr>
        <p:txBody>
          <a:bodyPr numCol="2"/>
          <a:lstStyle/>
          <a:p>
            <a:r>
              <a:rPr lang="en-GB" b="1" dirty="0"/>
              <a:t>Research Methods :</a:t>
            </a:r>
          </a:p>
          <a:p>
            <a:pPr lvl="1">
              <a:buFont typeface="Wingdings" panose="05000000000000000000" pitchFamily="2" charset="2"/>
              <a:buChar char="§"/>
            </a:pPr>
            <a:r>
              <a:rPr lang="en-GB" sz="1600" b="1" dirty="0"/>
              <a:t>Philosophy</a:t>
            </a:r>
          </a:p>
          <a:p>
            <a:pPr lvl="2">
              <a:buFont typeface="Wingdings" panose="05000000000000000000" pitchFamily="2" charset="2"/>
              <a:buChar char="§"/>
            </a:pPr>
            <a:r>
              <a:rPr lang="en-GB" sz="1200" dirty="0"/>
              <a:t>A mixed approach for philosophy will be undertaken for this project, as this project can be treated as an experiment.</a:t>
            </a:r>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Approach</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Deductive approach will be taken for the implementation of this project.</a:t>
            </a:r>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Strategies</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Action research would be the ideal strategy for this project.</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Document review is also a key aspect for this project.</a:t>
            </a:r>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Risks</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A major risk is not closing the vulnerability that caused the initial breach.</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Shutdown of all Virtual Local Area Networks (VLANS) in every site.</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Possibility of reinfection and a new “Ground Zero” event.</a:t>
            </a:r>
          </a:p>
          <a:p>
            <a:pPr marL="384048" lvl="2" indent="0" algn="just">
              <a:buNone/>
            </a:pPr>
            <a:endParaRPr lang="en-GB" sz="1100" dirty="0">
              <a:latin typeface="Times New Roman" panose="02020603050405020304" pitchFamily="18" charset="0"/>
              <a:cs typeface="Times New Roman" panose="02020603050405020304" pitchFamily="18" charset="0"/>
            </a:endParaRPr>
          </a:p>
          <a:p>
            <a:pPr marL="384048" lvl="2" indent="0" algn="just">
              <a:buNone/>
            </a:pPr>
            <a:endParaRPr lang="en-GB" sz="1100" dirty="0">
              <a:latin typeface="Times New Roman" panose="02020603050405020304" pitchFamily="18" charset="0"/>
              <a:cs typeface="Times New Roman" panose="02020603050405020304" pitchFamily="18" charset="0"/>
            </a:endParaRPr>
          </a:p>
          <a:p>
            <a:pPr lvl="2" algn="just">
              <a:buFont typeface="Wingdings" panose="05000000000000000000" pitchFamily="2" charset="2"/>
              <a:buChar char="§"/>
            </a:pPr>
            <a:endParaRPr lang="en-GB" sz="1100" dirty="0">
              <a:latin typeface="Times New Roman" panose="02020603050405020304" pitchFamily="18" charset="0"/>
              <a:cs typeface="Times New Roman" panose="02020603050405020304" pitchFamily="18" charset="0"/>
            </a:endParaRPr>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Limitations</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New Software deployment, MFA, DUO etc</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Warehouse network remediation, New Switches and fibre.</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New deployment of antivirus.</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Procurement and deployment of  Palo Alto Firewalls.</a:t>
            </a:r>
          </a:p>
          <a:p>
            <a:pPr lvl="1" algn="just">
              <a:buFont typeface="Wingdings" panose="05000000000000000000" pitchFamily="2" charset="2"/>
              <a:buChar char="§"/>
            </a:pPr>
            <a:r>
              <a:rPr lang="en-GB" b="1" dirty="0"/>
              <a:t>Ethical Issues</a:t>
            </a:r>
          </a:p>
          <a:p>
            <a:pPr lvl="2" algn="just">
              <a:buFont typeface="Wingdings" panose="05000000000000000000" pitchFamily="2" charset="2"/>
              <a:buChar char="§"/>
            </a:pPr>
            <a:r>
              <a:rPr lang="en-GB" dirty="0"/>
              <a:t>The major Ethical issue relating to this project would be the loss of customer and staff data.</a:t>
            </a:r>
          </a:p>
          <a:p>
            <a:pPr lvl="1" algn="just">
              <a:buClr>
                <a:srgbClr val="E48312"/>
              </a:buClr>
              <a:buFont typeface="Wingdings" panose="05000000000000000000" pitchFamily="2" charset="2"/>
              <a:buChar char="§"/>
            </a:pPr>
            <a:r>
              <a:rPr lang="en-GB" b="1" dirty="0">
                <a:solidFill>
                  <a:srgbClr val="000000">
                    <a:lumMod val="75000"/>
                    <a:lumOff val="25000"/>
                  </a:srgbClr>
                </a:solidFill>
              </a:rPr>
              <a:t>Validity, Reliability &amp; Generalisability</a:t>
            </a:r>
          </a:p>
          <a:p>
            <a:pPr lvl="2" algn="just">
              <a:buClr>
                <a:srgbClr val="E48312"/>
              </a:buClr>
              <a:buFont typeface="Wingdings" panose="05000000000000000000" pitchFamily="2" charset="2"/>
              <a:buChar char="§"/>
            </a:pPr>
            <a:r>
              <a:rPr lang="en-GB" dirty="0">
                <a:solidFill>
                  <a:srgbClr val="000000">
                    <a:lumMod val="75000"/>
                    <a:lumOff val="25000"/>
                  </a:srgbClr>
                </a:solidFill>
              </a:rPr>
              <a:t>Outcome and investigative steps.</a:t>
            </a:r>
          </a:p>
          <a:p>
            <a:pPr lvl="2" algn="just">
              <a:buClr>
                <a:srgbClr val="E48312"/>
              </a:buClr>
              <a:buFont typeface="Wingdings" panose="05000000000000000000" pitchFamily="2" charset="2"/>
              <a:buChar char="§"/>
            </a:pPr>
            <a:r>
              <a:rPr lang="en-GB" dirty="0">
                <a:solidFill>
                  <a:srgbClr val="000000">
                    <a:lumMod val="75000"/>
                    <a:lumOff val="25000"/>
                  </a:srgbClr>
                </a:solidFill>
              </a:rPr>
              <a:t>Reliability.</a:t>
            </a:r>
          </a:p>
          <a:p>
            <a:pPr lvl="2" algn="just">
              <a:buClr>
                <a:srgbClr val="E48312"/>
              </a:buClr>
              <a:buFont typeface="Wingdings" panose="05000000000000000000" pitchFamily="2" charset="2"/>
              <a:buChar char="§"/>
            </a:pPr>
            <a:r>
              <a:rPr lang="en-GB" dirty="0">
                <a:solidFill>
                  <a:srgbClr val="000000">
                    <a:lumMod val="75000"/>
                    <a:lumOff val="25000"/>
                  </a:srgbClr>
                </a:solidFill>
              </a:rPr>
              <a:t>Results gained.</a:t>
            </a:r>
          </a:p>
          <a:p>
            <a:pPr lvl="2" algn="just">
              <a:buClr>
                <a:srgbClr val="E48312"/>
              </a:buClr>
              <a:buFont typeface="Wingdings" panose="05000000000000000000" pitchFamily="2" charset="2"/>
              <a:buChar char="§"/>
            </a:pPr>
            <a:endParaRPr lang="en-GB" b="1" dirty="0">
              <a:solidFill>
                <a:srgbClr val="000000">
                  <a:lumMod val="75000"/>
                  <a:lumOff val="25000"/>
                </a:srgbClr>
              </a:solidFill>
            </a:endParaRPr>
          </a:p>
          <a:p>
            <a:pPr lvl="2" algn="just">
              <a:buFont typeface="Wingdings" panose="05000000000000000000" pitchFamily="2" charset="2"/>
              <a:buChar char="§"/>
            </a:pPr>
            <a:endParaRPr lang="en-GB" dirty="0"/>
          </a:p>
        </p:txBody>
      </p:sp>
      <p:pic>
        <p:nvPicPr>
          <p:cNvPr id="7" name="Audio 6">
            <a:hlinkClick r:id="" action="ppaction://media"/>
            <a:extLst>
              <a:ext uri="{FF2B5EF4-FFF2-40B4-BE49-F238E27FC236}">
                <a16:creationId xmlns:a16="http://schemas.microsoft.com/office/drawing/2014/main" id="{494FC41A-9EE8-4FE7-91C7-566D3946F5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35540839"/>
      </p:ext>
    </p:extLst>
  </p:cSld>
  <p:clrMapOvr>
    <a:masterClrMapping/>
  </p:clrMapOvr>
  <mc:AlternateContent xmlns:mc="http://schemas.openxmlformats.org/markup-compatibility/2006">
    <mc:Choice xmlns:p14="http://schemas.microsoft.com/office/powerpoint/2010/main" Requires="p14">
      <p:transition spd="slow" p14:dur="2000" advTm="211857"/>
    </mc:Choice>
    <mc:Fallback>
      <p:transition spd="slow" advTm="211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r>
              <a:rPr lang="en-US" dirty="0"/>
              <a:t>Research/Development Methodologies</a:t>
            </a:r>
            <a:endParaRPr lang="en-GB" dirty="0"/>
          </a:p>
        </p:txBody>
      </p:sp>
      <p:sp>
        <p:nvSpPr>
          <p:cNvPr id="3" name="Content Placeholder 2">
            <a:extLst>
              <a:ext uri="{FF2B5EF4-FFF2-40B4-BE49-F238E27FC236}">
                <a16:creationId xmlns:a16="http://schemas.microsoft.com/office/drawing/2014/main" id="{18041F59-662B-6088-200D-0AF548444580}"/>
              </a:ext>
            </a:extLst>
          </p:cNvPr>
          <p:cNvSpPr>
            <a:spLocks noGrp="1"/>
          </p:cNvSpPr>
          <p:nvPr>
            <p:ph idx="1"/>
          </p:nvPr>
        </p:nvSpPr>
        <p:spPr>
          <a:xfrm>
            <a:off x="1097280" y="1870010"/>
            <a:ext cx="10058400" cy="4023360"/>
          </a:xfrm>
        </p:spPr>
        <p:txBody>
          <a:bodyPr numCol="2"/>
          <a:lstStyle/>
          <a:p>
            <a:r>
              <a:rPr lang="en-GB" b="1" dirty="0"/>
              <a:t>Development Methods:</a:t>
            </a:r>
          </a:p>
          <a:p>
            <a:pPr lvl="1">
              <a:buFont typeface="Wingdings" panose="05000000000000000000" pitchFamily="2" charset="2"/>
              <a:buChar char="§"/>
            </a:pPr>
            <a:r>
              <a:rPr lang="en-GB" sz="1600" b="1" dirty="0"/>
              <a:t>Data Collection</a:t>
            </a:r>
          </a:p>
          <a:p>
            <a:pPr lvl="2">
              <a:buFont typeface="Wingdings" panose="05000000000000000000" pitchFamily="2" charset="2"/>
              <a:buChar char="§"/>
            </a:pPr>
            <a:r>
              <a:rPr lang="en-GB" sz="1200" dirty="0"/>
              <a:t>There will be multiple methods to collect data for the project.</a:t>
            </a:r>
          </a:p>
          <a:p>
            <a:pPr marL="384048" lvl="2" indent="0">
              <a:buNone/>
            </a:pPr>
            <a:endParaRPr lang="en-GB" sz="1200" dirty="0"/>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Data Evaluation</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Each application from Data collection has the ability to present the data to the end user.</a:t>
            </a:r>
          </a:p>
          <a:p>
            <a:pPr marL="384048" lvl="2" indent="0" algn="just">
              <a:buNone/>
            </a:pPr>
            <a:endParaRPr lang="en-GB" sz="1100" dirty="0">
              <a:latin typeface="Times New Roman" panose="02020603050405020304" pitchFamily="18" charset="0"/>
              <a:cs typeface="Times New Roman" panose="02020603050405020304" pitchFamily="18" charset="0"/>
            </a:endParaRPr>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Prototyping Methodology</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Why prototyping?</a:t>
            </a:r>
          </a:p>
        </p:txBody>
      </p:sp>
      <p:pic>
        <p:nvPicPr>
          <p:cNvPr id="4" name="Audio 3">
            <a:hlinkClick r:id="" action="ppaction://media"/>
            <a:extLst>
              <a:ext uri="{FF2B5EF4-FFF2-40B4-BE49-F238E27FC236}">
                <a16:creationId xmlns:a16="http://schemas.microsoft.com/office/drawing/2014/main" id="{BD3946B3-78A6-4B73-855C-75DBF24513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88325481"/>
      </p:ext>
    </p:extLst>
  </p:cSld>
  <p:clrMapOvr>
    <a:masterClrMapping/>
  </p:clrMapOvr>
  <mc:AlternateContent xmlns:mc="http://schemas.openxmlformats.org/markup-compatibility/2006">
    <mc:Choice xmlns:p14="http://schemas.microsoft.com/office/powerpoint/2010/main" Requires="p14">
      <p:transition spd="slow" p14:dur="2000" advTm="160756"/>
    </mc:Choice>
    <mc:Fallback>
      <p:transition spd="slow" advTm="160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r>
              <a:rPr lang="en-US" dirty="0"/>
              <a:t>Resources</a:t>
            </a:r>
            <a:endParaRPr lang="en-GB" dirty="0"/>
          </a:p>
        </p:txBody>
      </p:sp>
      <p:sp>
        <p:nvSpPr>
          <p:cNvPr id="3" name="Content Placeholder 2">
            <a:extLst>
              <a:ext uri="{FF2B5EF4-FFF2-40B4-BE49-F238E27FC236}">
                <a16:creationId xmlns:a16="http://schemas.microsoft.com/office/drawing/2014/main" id="{18041F59-662B-6088-200D-0AF548444580}"/>
              </a:ext>
            </a:extLst>
          </p:cNvPr>
          <p:cNvSpPr>
            <a:spLocks noGrp="1"/>
          </p:cNvSpPr>
          <p:nvPr>
            <p:ph idx="1"/>
          </p:nvPr>
        </p:nvSpPr>
        <p:spPr>
          <a:xfrm>
            <a:off x="1097280" y="1870010"/>
            <a:ext cx="10058400" cy="4023360"/>
          </a:xfrm>
        </p:spPr>
        <p:txBody>
          <a:bodyPr numCol="1"/>
          <a:lstStyle/>
          <a:p>
            <a:r>
              <a:rPr lang="en-GB" b="1" dirty="0"/>
              <a:t>Hardware Resources:</a:t>
            </a:r>
          </a:p>
          <a:p>
            <a:pPr lvl="1">
              <a:buFont typeface="Wingdings" panose="05000000000000000000" pitchFamily="2" charset="2"/>
              <a:buChar char="§"/>
            </a:pPr>
            <a:r>
              <a:rPr lang="en-GB" sz="1600" b="1" dirty="0"/>
              <a:t>Infrastructure Hardware</a:t>
            </a:r>
          </a:p>
          <a:p>
            <a:pPr lvl="2">
              <a:buFont typeface="Wingdings" panose="05000000000000000000" pitchFamily="2" charset="2"/>
              <a:buChar char="§"/>
            </a:pPr>
            <a:r>
              <a:rPr lang="en-GB" sz="1200" dirty="0"/>
              <a:t>There will be many different types of server hardware that will be in use with this project</a:t>
            </a:r>
          </a:p>
          <a:p>
            <a:pPr lvl="3">
              <a:buFont typeface="Wingdings" panose="05000000000000000000" pitchFamily="2" charset="2"/>
              <a:buChar char="§"/>
            </a:pPr>
            <a:r>
              <a:rPr lang="en-GB" sz="1200" dirty="0"/>
              <a:t>HP ProLiant DL380 Gen 10 Servers</a:t>
            </a:r>
          </a:p>
          <a:p>
            <a:pPr lvl="3">
              <a:buFont typeface="Wingdings" panose="05000000000000000000" pitchFamily="2" charset="2"/>
              <a:buChar char="§"/>
            </a:pPr>
            <a:r>
              <a:rPr lang="en-GB" sz="1200" dirty="0"/>
              <a:t>Pure Storage FlashArray</a:t>
            </a:r>
          </a:p>
          <a:p>
            <a:pPr lvl="3">
              <a:buFont typeface="Wingdings" panose="05000000000000000000" pitchFamily="2" charset="2"/>
              <a:buChar char="§"/>
            </a:pPr>
            <a:r>
              <a:rPr lang="en-GB" sz="1200" dirty="0"/>
              <a:t>HPE 3Par 8200</a:t>
            </a:r>
          </a:p>
          <a:p>
            <a:pPr lvl="3">
              <a:buFont typeface="Wingdings" panose="05000000000000000000" pitchFamily="2" charset="2"/>
              <a:buChar char="§"/>
            </a:pPr>
            <a:r>
              <a:rPr lang="en-GB" sz="1200" dirty="0"/>
              <a:t>Cisco UCS B200 M6 Server Blades</a:t>
            </a:r>
          </a:p>
          <a:p>
            <a:pPr lvl="3">
              <a:buFont typeface="Wingdings" panose="05000000000000000000" pitchFamily="2" charset="2"/>
              <a:buChar char="§"/>
            </a:pPr>
            <a:r>
              <a:rPr lang="en-GB" sz="1200" dirty="0"/>
              <a:t>Cisco C3850, C3560, 9300, 9540X &amp; 9516X</a:t>
            </a:r>
          </a:p>
          <a:p>
            <a:pPr lvl="3">
              <a:buFont typeface="Wingdings" panose="05000000000000000000" pitchFamily="2" charset="2"/>
              <a:buChar char="§"/>
            </a:pPr>
            <a:r>
              <a:rPr lang="en-GB" sz="1200" dirty="0"/>
              <a:t>Palo Alto Firewalls: 3410s &amp; 450s</a:t>
            </a:r>
          </a:p>
          <a:p>
            <a:pPr marL="384048" lvl="2" indent="0">
              <a:buNone/>
            </a:pPr>
            <a:endParaRPr lang="en-GB" sz="1200" dirty="0"/>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End User Hardware</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250x Lenovo ThinkPad T460s, T470s &amp; T14s</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500x Lenovo Think Centres M900</a:t>
            </a:r>
          </a:p>
          <a:p>
            <a:pPr lvl="2" algn="just">
              <a:buFont typeface="Wingdings" panose="05000000000000000000" pitchFamily="2" charset="2"/>
              <a:buChar char="§"/>
            </a:pPr>
            <a:endParaRPr lang="en-GB" sz="1100" dirty="0">
              <a:latin typeface="Times New Roman" panose="02020603050405020304" pitchFamily="18" charset="0"/>
              <a:cs typeface="Times New Roman" panose="02020603050405020304" pitchFamily="18" charset="0"/>
            </a:endParaRPr>
          </a:p>
          <a:p>
            <a:pPr marL="384048" lvl="2" indent="0" algn="just">
              <a:buNone/>
            </a:pPr>
            <a:endParaRPr lang="en-GB" sz="1100" dirty="0">
              <a:latin typeface="Times New Roman" panose="02020603050405020304" pitchFamily="18" charset="0"/>
              <a:cs typeface="Times New Roman" panose="02020603050405020304" pitchFamily="18" charset="0"/>
            </a:endParaRPr>
          </a:p>
        </p:txBody>
      </p:sp>
      <p:pic>
        <p:nvPicPr>
          <p:cNvPr id="6" name="Audio 5">
            <a:hlinkClick r:id="" action="ppaction://media"/>
            <a:extLst>
              <a:ext uri="{FF2B5EF4-FFF2-40B4-BE49-F238E27FC236}">
                <a16:creationId xmlns:a16="http://schemas.microsoft.com/office/drawing/2014/main" id="{AC8DBC5F-BF85-4D2F-9EC9-27740D4F94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90861978"/>
      </p:ext>
    </p:extLst>
  </p:cSld>
  <p:clrMapOvr>
    <a:masterClrMapping/>
  </p:clrMapOvr>
  <mc:AlternateContent xmlns:mc="http://schemas.openxmlformats.org/markup-compatibility/2006">
    <mc:Choice xmlns:p14="http://schemas.microsoft.com/office/powerpoint/2010/main" Requires="p14">
      <p:transition spd="slow" p14:dur="2000" advTm="81983"/>
    </mc:Choice>
    <mc:Fallback>
      <p:transition spd="slow" advTm="81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r>
              <a:rPr lang="en-US" dirty="0"/>
              <a:t>Resources</a:t>
            </a:r>
            <a:endParaRPr lang="en-GB" dirty="0"/>
          </a:p>
        </p:txBody>
      </p:sp>
      <p:sp>
        <p:nvSpPr>
          <p:cNvPr id="3" name="Content Placeholder 2">
            <a:extLst>
              <a:ext uri="{FF2B5EF4-FFF2-40B4-BE49-F238E27FC236}">
                <a16:creationId xmlns:a16="http://schemas.microsoft.com/office/drawing/2014/main" id="{18041F59-662B-6088-200D-0AF548444580}"/>
              </a:ext>
            </a:extLst>
          </p:cNvPr>
          <p:cNvSpPr>
            <a:spLocks noGrp="1"/>
          </p:cNvSpPr>
          <p:nvPr>
            <p:ph idx="1"/>
          </p:nvPr>
        </p:nvSpPr>
        <p:spPr>
          <a:xfrm>
            <a:off x="1097280" y="1870010"/>
            <a:ext cx="10058400" cy="4023360"/>
          </a:xfrm>
        </p:spPr>
        <p:txBody>
          <a:bodyPr numCol="1"/>
          <a:lstStyle/>
          <a:p>
            <a:r>
              <a:rPr lang="en-GB" b="1" dirty="0"/>
              <a:t>Software Resources:</a:t>
            </a:r>
          </a:p>
          <a:p>
            <a:pPr lvl="1">
              <a:buFont typeface="Wingdings" panose="05000000000000000000" pitchFamily="2" charset="2"/>
              <a:buChar char="§"/>
            </a:pPr>
            <a:r>
              <a:rPr lang="en-GB" sz="1600" b="1" dirty="0"/>
              <a:t>Microsoft</a:t>
            </a:r>
          </a:p>
          <a:p>
            <a:pPr lvl="2">
              <a:buFont typeface="Wingdings" panose="05000000000000000000" pitchFamily="2" charset="2"/>
              <a:buChar char="§"/>
            </a:pPr>
            <a:r>
              <a:rPr lang="en-GB" sz="1200" dirty="0"/>
              <a:t>Azure</a:t>
            </a:r>
          </a:p>
          <a:p>
            <a:pPr lvl="2">
              <a:buFont typeface="Wingdings" panose="05000000000000000000" pitchFamily="2" charset="2"/>
              <a:buChar char="§"/>
            </a:pPr>
            <a:r>
              <a:rPr lang="en-GB" sz="1200" dirty="0"/>
              <a:t>Bitlocker</a:t>
            </a:r>
          </a:p>
          <a:p>
            <a:pPr lvl="2">
              <a:buFont typeface="Wingdings" panose="05000000000000000000" pitchFamily="2" charset="2"/>
              <a:buChar char="§"/>
            </a:pPr>
            <a:r>
              <a:rPr lang="en-GB" sz="1200" dirty="0"/>
              <a:t>Multifactor Authentication</a:t>
            </a:r>
          </a:p>
          <a:p>
            <a:pPr lvl="2">
              <a:buFont typeface="Wingdings" panose="05000000000000000000" pitchFamily="2" charset="2"/>
              <a:buChar char="§"/>
            </a:pPr>
            <a:r>
              <a:rPr lang="en-GB" sz="1200" dirty="0"/>
              <a:t>Windows Defender for end points</a:t>
            </a:r>
          </a:p>
          <a:p>
            <a:pPr marL="384048" lvl="2" indent="0">
              <a:buNone/>
            </a:pPr>
            <a:endParaRPr lang="en-GB" sz="1200" dirty="0"/>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Other Software that will be in use</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Cisco Duo for server authentication</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LogRhythm for log gathering</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Varonis</a:t>
            </a:r>
          </a:p>
          <a:p>
            <a:pPr lvl="2" algn="just">
              <a:buFont typeface="Wingdings" panose="05000000000000000000" pitchFamily="2" charset="2"/>
              <a:buChar char="§"/>
            </a:pPr>
            <a:r>
              <a:rPr lang="en-GB" sz="1100" dirty="0">
                <a:latin typeface="Times New Roman" panose="02020603050405020304" pitchFamily="18" charset="0"/>
                <a:cs typeface="Times New Roman" panose="02020603050405020304" pitchFamily="18" charset="0"/>
              </a:rPr>
              <a:t>Active Roles (Active Directory management tool)</a:t>
            </a:r>
          </a:p>
          <a:p>
            <a:pPr lvl="2" algn="just">
              <a:buFont typeface="Wingdings" panose="05000000000000000000" pitchFamily="2" charset="2"/>
              <a:buChar char="§"/>
            </a:pPr>
            <a:endParaRPr lang="en-GB" sz="1100" dirty="0">
              <a:latin typeface="Times New Roman" panose="02020603050405020304" pitchFamily="18" charset="0"/>
              <a:cs typeface="Times New Roman" panose="02020603050405020304" pitchFamily="18" charset="0"/>
            </a:endParaRPr>
          </a:p>
          <a:p>
            <a:pPr marL="384048" lvl="2" indent="0" algn="just">
              <a:buNone/>
            </a:pPr>
            <a:endParaRPr lang="en-GB" sz="1100" dirty="0">
              <a:latin typeface="Times New Roman" panose="02020603050405020304" pitchFamily="18" charset="0"/>
              <a:cs typeface="Times New Roman" panose="02020603050405020304" pitchFamily="18" charset="0"/>
            </a:endParaRPr>
          </a:p>
        </p:txBody>
      </p:sp>
      <p:pic>
        <p:nvPicPr>
          <p:cNvPr id="4" name="Audio 3">
            <a:hlinkClick r:id="" action="ppaction://media"/>
            <a:extLst>
              <a:ext uri="{FF2B5EF4-FFF2-40B4-BE49-F238E27FC236}">
                <a16:creationId xmlns:a16="http://schemas.microsoft.com/office/drawing/2014/main" id="{DBEF4DEC-C8BC-4C88-8F80-0EF7CAAB25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70686245"/>
      </p:ext>
    </p:extLst>
  </p:cSld>
  <p:clrMapOvr>
    <a:masterClrMapping/>
  </p:clrMapOvr>
  <mc:AlternateContent xmlns:mc="http://schemas.openxmlformats.org/markup-compatibility/2006">
    <mc:Choice xmlns:p14="http://schemas.microsoft.com/office/powerpoint/2010/main" Requires="p14">
      <p:transition spd="slow" p14:dur="2000" advTm="43027"/>
    </mc:Choice>
    <mc:Fallback>
      <p:transition spd="slow" advTm="43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r>
              <a:rPr lang="en-US" dirty="0"/>
              <a:t>Resources</a:t>
            </a:r>
            <a:endParaRPr lang="en-GB" dirty="0"/>
          </a:p>
        </p:txBody>
      </p:sp>
      <p:sp>
        <p:nvSpPr>
          <p:cNvPr id="3" name="Content Placeholder 2">
            <a:extLst>
              <a:ext uri="{FF2B5EF4-FFF2-40B4-BE49-F238E27FC236}">
                <a16:creationId xmlns:a16="http://schemas.microsoft.com/office/drawing/2014/main" id="{18041F59-662B-6088-200D-0AF548444580}"/>
              </a:ext>
            </a:extLst>
          </p:cNvPr>
          <p:cNvSpPr>
            <a:spLocks noGrp="1"/>
          </p:cNvSpPr>
          <p:nvPr>
            <p:ph idx="1"/>
          </p:nvPr>
        </p:nvSpPr>
        <p:spPr>
          <a:xfrm>
            <a:off x="1097280" y="1870010"/>
            <a:ext cx="10058400" cy="4023360"/>
          </a:xfrm>
        </p:spPr>
        <p:txBody>
          <a:bodyPr numCol="1"/>
          <a:lstStyle/>
          <a:p>
            <a:r>
              <a:rPr lang="en-GB" b="1" dirty="0"/>
              <a:t>Human Resources:</a:t>
            </a:r>
          </a:p>
          <a:p>
            <a:r>
              <a:rPr lang="en-GB" dirty="0"/>
              <a:t>The infrastructure team was split into two groups </a:t>
            </a:r>
          </a:p>
          <a:p>
            <a:pPr lvl="1">
              <a:buFont typeface="Wingdings" panose="05000000000000000000" pitchFamily="2" charset="2"/>
              <a:buChar char="§"/>
            </a:pPr>
            <a:r>
              <a:rPr lang="en-GB" sz="1600" b="1" dirty="0"/>
              <a:t>Team one – Networks Team</a:t>
            </a:r>
            <a:endParaRPr lang="en-GB" sz="1200" dirty="0"/>
          </a:p>
          <a:p>
            <a:pPr lvl="1" algn="just">
              <a:buFont typeface="Wingdings" panose="05000000000000000000" pitchFamily="2" charset="2"/>
              <a:buChar char="§"/>
            </a:pPr>
            <a:r>
              <a:rPr lang="en-GB" sz="1500" b="1" dirty="0">
                <a:latin typeface="Times New Roman" panose="02020603050405020304" pitchFamily="18" charset="0"/>
                <a:cs typeface="Times New Roman" panose="02020603050405020304" pitchFamily="18" charset="0"/>
              </a:rPr>
              <a:t>Team two – Infrastructure Administration</a:t>
            </a:r>
          </a:p>
          <a:p>
            <a:pPr marL="201168" lvl="1" indent="0" algn="just">
              <a:buNone/>
            </a:pPr>
            <a:r>
              <a:rPr lang="en-GB" sz="1500" dirty="0">
                <a:latin typeface="Times New Roman" panose="02020603050405020304" pitchFamily="18" charset="0"/>
                <a:cs typeface="Times New Roman" panose="02020603050405020304" pitchFamily="18" charset="0"/>
              </a:rPr>
              <a:t>With the team split in this way they were able to work 12 hour shifts to keeps the remediation of the breach going 24/7</a:t>
            </a:r>
          </a:p>
          <a:p>
            <a:pPr marL="201168" lvl="1" indent="0" algn="just">
              <a:buNone/>
            </a:pPr>
            <a:endParaRPr lang="en-GB" sz="1100" dirty="0">
              <a:latin typeface="Times New Roman" panose="02020603050405020304" pitchFamily="18" charset="0"/>
              <a:cs typeface="Times New Roman" panose="02020603050405020304" pitchFamily="18" charset="0"/>
            </a:endParaRPr>
          </a:p>
          <a:p>
            <a:pPr marL="384048" lvl="2" indent="0" algn="just">
              <a:buNone/>
            </a:pPr>
            <a:endParaRPr lang="en-GB" sz="1100" dirty="0">
              <a:latin typeface="Times New Roman" panose="02020603050405020304" pitchFamily="18" charset="0"/>
              <a:cs typeface="Times New Roman" panose="02020603050405020304" pitchFamily="18" charset="0"/>
            </a:endParaRPr>
          </a:p>
        </p:txBody>
      </p:sp>
      <p:pic>
        <p:nvPicPr>
          <p:cNvPr id="4" name="Audio 3">
            <a:hlinkClick r:id="" action="ppaction://media"/>
            <a:extLst>
              <a:ext uri="{FF2B5EF4-FFF2-40B4-BE49-F238E27FC236}">
                <a16:creationId xmlns:a16="http://schemas.microsoft.com/office/drawing/2014/main" id="{CB75B056-B583-4DE2-BF1E-9D7CDEC03F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10576907"/>
      </p:ext>
    </p:extLst>
  </p:cSld>
  <p:clrMapOvr>
    <a:masterClrMapping/>
  </p:clrMapOvr>
  <mc:AlternateContent xmlns:mc="http://schemas.openxmlformats.org/markup-compatibility/2006">
    <mc:Choice xmlns:p14="http://schemas.microsoft.com/office/powerpoint/2010/main" Requires="p14">
      <p:transition spd="slow" p14:dur="2000" advTm="71074"/>
    </mc:Choice>
    <mc:Fallback>
      <p:transition spd="slow" advTm="71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2A9-495E-B06B-3229-E0ADBA670782}"/>
              </a:ext>
            </a:extLst>
          </p:cNvPr>
          <p:cNvSpPr>
            <a:spLocks noGrp="1"/>
          </p:cNvSpPr>
          <p:nvPr>
            <p:ph type="title"/>
          </p:nvPr>
        </p:nvSpPr>
        <p:spPr/>
        <p:txBody>
          <a:bodyPr/>
          <a:lstStyle/>
          <a:p>
            <a:r>
              <a:rPr lang="en-US" dirty="0"/>
              <a:t>Project Plan</a:t>
            </a:r>
            <a:endParaRPr lang="en-GB" dirty="0"/>
          </a:p>
        </p:txBody>
      </p:sp>
      <p:sp>
        <p:nvSpPr>
          <p:cNvPr id="6" name="Content Placeholder 5">
            <a:extLst>
              <a:ext uri="{FF2B5EF4-FFF2-40B4-BE49-F238E27FC236}">
                <a16:creationId xmlns:a16="http://schemas.microsoft.com/office/drawing/2014/main" id="{428DC76F-8D06-4F35-90AC-8578E3BC5C4C}"/>
              </a:ext>
            </a:extLst>
          </p:cNvPr>
          <p:cNvSpPr>
            <a:spLocks noGrp="1"/>
          </p:cNvSpPr>
          <p:nvPr>
            <p:ph idx="1"/>
          </p:nvPr>
        </p:nvSpPr>
        <p:spPr/>
        <p:txBody>
          <a:bodyPr/>
          <a:lstStyle/>
          <a:p>
            <a:r>
              <a:rPr lang="en-GB" dirty="0"/>
              <a:t>Project Plan</a:t>
            </a:r>
          </a:p>
        </p:txBody>
      </p:sp>
      <p:pic>
        <p:nvPicPr>
          <p:cNvPr id="7" name="Picture 6">
            <a:extLst>
              <a:ext uri="{FF2B5EF4-FFF2-40B4-BE49-F238E27FC236}">
                <a16:creationId xmlns:a16="http://schemas.microsoft.com/office/drawing/2014/main" id="{31BC4CBA-E562-43BB-9D59-203B8D89C3B9}"/>
              </a:ext>
            </a:extLst>
          </p:cNvPr>
          <p:cNvPicPr/>
          <p:nvPr/>
        </p:nvPicPr>
        <p:blipFill>
          <a:blip r:embed="rId4"/>
          <a:stretch>
            <a:fillRect/>
          </a:stretch>
        </p:blipFill>
        <p:spPr>
          <a:xfrm>
            <a:off x="3220630" y="1845734"/>
            <a:ext cx="5222905" cy="4023360"/>
          </a:xfrm>
          <a:prstGeom prst="rect">
            <a:avLst/>
          </a:prstGeom>
        </p:spPr>
      </p:pic>
      <p:pic>
        <p:nvPicPr>
          <p:cNvPr id="3" name="Audio 2">
            <a:hlinkClick r:id="" action="ppaction://media"/>
            <a:extLst>
              <a:ext uri="{FF2B5EF4-FFF2-40B4-BE49-F238E27FC236}">
                <a16:creationId xmlns:a16="http://schemas.microsoft.com/office/drawing/2014/main" id="{EE56411B-DBC3-4600-9103-3D1197F734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89100184"/>
      </p:ext>
    </p:extLst>
  </p:cSld>
  <p:clrMapOvr>
    <a:masterClrMapping/>
  </p:clrMapOvr>
  <mc:AlternateContent xmlns:mc="http://schemas.openxmlformats.org/markup-compatibility/2006">
    <mc:Choice xmlns:p14="http://schemas.microsoft.com/office/powerpoint/2010/main" Requires="p14">
      <p:transition spd="slow" p14:dur="2000" advTm="20536"/>
    </mc:Choice>
    <mc:Fallback>
      <p:transition spd="slow" advTm="20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2A9-495E-B06B-3229-E0ADBA670782}"/>
              </a:ext>
            </a:extLst>
          </p:cNvPr>
          <p:cNvSpPr>
            <a:spLocks noGrp="1"/>
          </p:cNvSpPr>
          <p:nvPr>
            <p:ph type="title"/>
          </p:nvPr>
        </p:nvSpPr>
        <p:spPr/>
        <p:txBody>
          <a:bodyPr/>
          <a:lstStyle/>
          <a:p>
            <a:r>
              <a:rPr lang="en-US" dirty="0"/>
              <a:t>Project Plan</a:t>
            </a:r>
            <a:endParaRPr lang="en-GB" dirty="0"/>
          </a:p>
        </p:txBody>
      </p:sp>
      <p:pic>
        <p:nvPicPr>
          <p:cNvPr id="4" name="Content Placeholder 3">
            <a:extLst>
              <a:ext uri="{FF2B5EF4-FFF2-40B4-BE49-F238E27FC236}">
                <a16:creationId xmlns:a16="http://schemas.microsoft.com/office/drawing/2014/main" id="{316F8163-B550-4D22-9254-971D7F51BABE}"/>
              </a:ext>
            </a:extLst>
          </p:cNvPr>
          <p:cNvPicPr>
            <a:picLocks noGrp="1"/>
          </p:cNvPicPr>
          <p:nvPr>
            <p:ph idx="1"/>
          </p:nvPr>
        </p:nvPicPr>
        <p:blipFill>
          <a:blip r:embed="rId4"/>
          <a:stretch>
            <a:fillRect/>
          </a:stretch>
        </p:blipFill>
        <p:spPr>
          <a:xfrm>
            <a:off x="1096963" y="2238299"/>
            <a:ext cx="10058400" cy="3238653"/>
          </a:xfrm>
          <a:prstGeom prst="rect">
            <a:avLst/>
          </a:prstGeom>
        </p:spPr>
      </p:pic>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3" name="Ink 2">
                <a:extLst>
                  <a:ext uri="{FF2B5EF4-FFF2-40B4-BE49-F238E27FC236}">
                    <a16:creationId xmlns:a16="http://schemas.microsoft.com/office/drawing/2014/main" id="{3C51EB18-069D-4486-90B9-BBAF6C53810B}"/>
                  </a:ext>
                </a:extLst>
              </p14:cNvPr>
              <p14:cNvContentPartPr/>
              <p14:nvPr>
                <p:extLst>
                  <p:ext uri="{42D2F446-02D8-4167-A562-619A0277C38B}">
                    <p15:isNarration xmlns:p15="http://schemas.microsoft.com/office/powerpoint/2012/main" val="1"/>
                  </p:ext>
                </p:extLst>
              </p14:nvPr>
            </p14:nvContentPartPr>
            <p14:xfrm>
              <a:off x="1831320" y="4015800"/>
              <a:ext cx="9001080" cy="178200"/>
            </p14:xfrm>
          </p:contentPart>
        </mc:Choice>
        <mc:Fallback>
          <p:pic>
            <p:nvPicPr>
              <p:cNvPr id="3" name="Ink 2">
                <a:extLst>
                  <a:ext uri="{FF2B5EF4-FFF2-40B4-BE49-F238E27FC236}">
                    <a16:creationId xmlns:a16="http://schemas.microsoft.com/office/drawing/2014/main" id="{3C51EB18-069D-4486-90B9-BBAF6C53810B}"/>
                  </a:ext>
                </a:extLst>
              </p:cNvPr>
              <p:cNvPicPr>
                <a:picLocks noGrp="1" noRot="1" noChangeAspect="1" noMove="1" noResize="1" noEditPoints="1" noAdjustHandles="1" noChangeArrowheads="1" noChangeShapeType="1"/>
              </p:cNvPicPr>
              <p:nvPr/>
            </p:nvPicPr>
            <p:blipFill>
              <a:blip r:embed="rId6"/>
              <a:stretch>
                <a:fillRect/>
              </a:stretch>
            </p:blipFill>
            <p:spPr>
              <a:xfrm>
                <a:off x="1815480" y="3952440"/>
                <a:ext cx="9032400" cy="304920"/>
              </a:xfrm>
              <a:prstGeom prst="rect">
                <a:avLst/>
              </a:prstGeom>
            </p:spPr>
          </p:pic>
        </mc:Fallback>
      </mc:AlternateContent>
      <p:pic>
        <p:nvPicPr>
          <p:cNvPr id="5" name="Audio 4">
            <a:hlinkClick r:id="" action="ppaction://media"/>
            <a:extLst>
              <a:ext uri="{FF2B5EF4-FFF2-40B4-BE49-F238E27FC236}">
                <a16:creationId xmlns:a16="http://schemas.microsoft.com/office/drawing/2014/main" id="{86A099E1-4CDE-420B-B0DD-7829B8DD488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26796212"/>
      </p:ext>
    </p:extLst>
  </p:cSld>
  <p:clrMapOvr>
    <a:masterClrMapping/>
  </p:clrMapOvr>
  <mc:AlternateContent xmlns:mc="http://schemas.openxmlformats.org/markup-compatibility/2006">
    <mc:Choice xmlns:p14="http://schemas.microsoft.com/office/powerpoint/2010/main" Requires="p14">
      <p:transition spd="slow" p14:dur="2000" advTm="97922"/>
    </mc:Choice>
    <mc:Fallback>
      <p:transition spd="slow" advTm="97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59"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md type="call" cmd="playFrom(0.0)">
                                      <p:cBhvr>
                                        <p:cTn id="9"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856B-C942-69B3-D0E7-AAB8C052E9E8}"/>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F5251694-5F10-AEC2-3E07-58A4A51C9D33}"/>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dirty="0"/>
              <a:t>[1] ] A. J. Burns, M. E. Johnson and D. D. Caputo. A. J. Burns, M. E. Johnson and D. D. Caputo. Spear phishing in a barrel: Insights from a targeted phishing campaign. Spear phishing in a barrel: Insights from a targeted phishing campaign. </a:t>
            </a:r>
            <a:r>
              <a:rPr lang="en-GB" i="1" dirty="0"/>
              <a:t>Journal of Organizational Computing and Electronic Commerce. Journal of Organizational Computing and Electronic Commerce. 2929(1), </a:t>
            </a:r>
            <a:r>
              <a:rPr lang="en-GB" dirty="0"/>
              <a:t>pp. 24-39. pp. 24-39. 2019. . DOI: 10.1080/10919392.2019.1552745.</a:t>
            </a:r>
          </a:p>
          <a:p>
            <a:pPr>
              <a:buFont typeface="Wingdings" panose="05000000000000000000" pitchFamily="2" charset="2"/>
              <a:buChar char="§"/>
            </a:pPr>
            <a:r>
              <a:rPr lang="en-GB" dirty="0"/>
              <a:t>[2] Christopher Thomas witness statement for the data breach.</a:t>
            </a:r>
          </a:p>
          <a:p>
            <a:pPr>
              <a:buFont typeface="Wingdings" panose="05000000000000000000" pitchFamily="2" charset="2"/>
              <a:buChar char="§"/>
            </a:pPr>
            <a:r>
              <a:rPr lang="en-GB" dirty="0"/>
              <a:t>[3]</a:t>
            </a:r>
            <a:r>
              <a:rPr lang="en-GB" i="1" dirty="0"/>
              <a:t> Active Directory accounts</a:t>
            </a:r>
            <a:r>
              <a:rPr lang="en-GB" dirty="0"/>
              <a:t>. Available: </a:t>
            </a:r>
            <a:r>
              <a:rPr lang="en-GB" u="sng" dirty="0">
                <a:hlinkClick r:id="rId3"/>
              </a:rPr>
              <a:t>https://learn.microsoft.com/en-us/windows-server/identity/ad-ds/manage/understand-default-user-accounts#administrator-account.</a:t>
            </a:r>
            <a:endParaRPr lang="en-GB" u="sng" dirty="0"/>
          </a:p>
          <a:p>
            <a:pPr>
              <a:buFont typeface="Wingdings" panose="05000000000000000000" pitchFamily="2" charset="2"/>
              <a:buChar char="§"/>
            </a:pPr>
            <a:r>
              <a:rPr lang="en-GB" dirty="0"/>
              <a:t>[4] (August 26,). </a:t>
            </a:r>
            <a:r>
              <a:rPr lang="en-GB" i="1" dirty="0"/>
              <a:t> Kerberos Attack</a:t>
            </a:r>
            <a:r>
              <a:rPr lang="en-GB" dirty="0"/>
              <a:t>. Available: </a:t>
            </a:r>
            <a:r>
              <a:rPr lang="en-GB" dirty="0">
                <a:hlinkClick r:id="rId4"/>
              </a:rPr>
              <a:t>https://www.varonis.com/blog/what-is-mimikatz.</a:t>
            </a:r>
            <a:endParaRPr lang="en-GB" dirty="0"/>
          </a:p>
          <a:p>
            <a:pPr>
              <a:buFont typeface="Wingdings" panose="05000000000000000000" pitchFamily="2" charset="2"/>
              <a:buChar char="§"/>
            </a:pPr>
            <a:r>
              <a:rPr lang="en-GB" dirty="0"/>
              <a:t>[5]</a:t>
            </a:r>
            <a:r>
              <a:rPr lang="en-GB" i="1" dirty="0"/>
              <a:t> Vantage Data </a:t>
            </a:r>
            <a:r>
              <a:rPr lang="en-GB" i="1" dirty="0" err="1"/>
              <a:t>Centers</a:t>
            </a:r>
            <a:r>
              <a:rPr lang="en-GB" dirty="0"/>
              <a:t>. Available: </a:t>
            </a:r>
            <a:r>
              <a:rPr lang="en-GB" u="sng" dirty="0">
                <a:hlinkClick r:id="rId5"/>
              </a:rPr>
              <a:t>https://vantage-dc.com/wp-content/uploads/2020/09/VDC_DataSheet_Cardiff_English_2022.pdf.</a:t>
            </a:r>
            <a:endParaRPr lang="en-GB" dirty="0"/>
          </a:p>
          <a:p>
            <a:pPr>
              <a:buFont typeface="Wingdings" panose="05000000000000000000" pitchFamily="2" charset="2"/>
              <a:buChar char="§"/>
            </a:pPr>
            <a:r>
              <a:rPr lang="en-GB" dirty="0"/>
              <a:t>[6] Network security, firewalls, and VPNs," in </a:t>
            </a:r>
            <a:r>
              <a:rPr lang="en-GB" i="1" dirty="0"/>
              <a:t>Title: Network Security, Firewalls, and </a:t>
            </a:r>
            <a:r>
              <a:rPr lang="en-GB" i="1" dirty="0" err="1"/>
              <a:t>VPNs</a:t>
            </a:r>
            <a:r>
              <a:rPr lang="en-GB" dirty="0" err="1"/>
              <a:t>Anonymous</a:t>
            </a:r>
            <a:r>
              <a:rPr lang="en-GB" dirty="0"/>
              <a:t> Jones &amp; Bartlett Learning, 2021, pp. 135,136.</a:t>
            </a:r>
          </a:p>
          <a:p>
            <a:pPr>
              <a:buFont typeface="Wingdings" panose="05000000000000000000" pitchFamily="2" charset="2"/>
              <a:buChar char="§"/>
            </a:pPr>
            <a:r>
              <a:rPr lang="en-GB" dirty="0"/>
              <a:t>[7] </a:t>
            </a:r>
            <a:r>
              <a:rPr lang="en-GB" i="1" dirty="0"/>
              <a:t>Websense® Web Filter &amp; Security</a:t>
            </a:r>
            <a:r>
              <a:rPr lang="en-GB" dirty="0"/>
              <a:t>. Available: </a:t>
            </a:r>
            <a:r>
              <a:rPr lang="en-GB" u="sng" dirty="0">
                <a:hlinkClick r:id="rId6"/>
              </a:rPr>
              <a:t>https://www.forcepoint.com/sites/default/files/resources/files/datasheet_web_filtering_security_en_0.pdf.</a:t>
            </a:r>
            <a:endParaRPr lang="en-GB" dirty="0"/>
          </a:p>
          <a:p>
            <a:pPr>
              <a:buFont typeface="Wingdings" panose="05000000000000000000" pitchFamily="2" charset="2"/>
              <a:buChar char="§"/>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394832662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TM02900769[[fn=Retrospect]]</Template>
  <TotalTime>12042</TotalTime>
  <Words>3253</Words>
  <Application>Microsoft Office PowerPoint</Application>
  <PresentationFormat>Widescreen</PresentationFormat>
  <Paragraphs>264</Paragraphs>
  <Slides>14</Slides>
  <Notes>11</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Times New Roman</vt:lpstr>
      <vt:lpstr>Wingdings</vt:lpstr>
      <vt:lpstr>Retrospect</vt:lpstr>
      <vt:lpstr>       Impact of Ransomware Attacks On Business Operations: Mitigation Strategies and Recovery Framework</vt:lpstr>
      <vt:lpstr>Description of the Incident</vt:lpstr>
      <vt:lpstr>Description of the Incident</vt:lpstr>
      <vt:lpstr>Security Vulnerabilities &amp; Technologies</vt:lpstr>
      <vt:lpstr>Security Vulnerabilities &amp; Technologies</vt:lpstr>
      <vt:lpstr>Aims &amp; Objectives</vt:lpstr>
      <vt:lpstr>Research/Development Methodologies</vt:lpstr>
      <vt:lpstr>Research/Development Methodologies</vt:lpstr>
      <vt:lpstr>Resources</vt:lpstr>
      <vt:lpstr>Resources</vt:lpstr>
      <vt:lpstr>Resources</vt:lpstr>
      <vt:lpstr>Project Plan</vt:lpstr>
      <vt:lpstr>Project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Chris Thomas</cp:lastModifiedBy>
  <cp:revision>82</cp:revision>
  <dcterms:created xsi:type="dcterms:W3CDTF">2023-08-07T12:24:24Z</dcterms:created>
  <dcterms:modified xsi:type="dcterms:W3CDTF">2023-09-12T13:08:24Z</dcterms:modified>
</cp:coreProperties>
</file>