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7" r:id="rId1"/>
  </p:sldMasterIdLst>
  <p:notesMasterIdLst>
    <p:notesMasterId r:id="rId23"/>
  </p:notesMasterIdLst>
  <p:sldIdLst>
    <p:sldId id="256" r:id="rId2"/>
    <p:sldId id="259" r:id="rId3"/>
    <p:sldId id="279" r:id="rId4"/>
    <p:sldId id="280" r:id="rId5"/>
    <p:sldId id="260" r:id="rId6"/>
    <p:sldId id="261" r:id="rId7"/>
    <p:sldId id="262" r:id="rId8"/>
    <p:sldId id="263" r:id="rId9"/>
    <p:sldId id="264" r:id="rId10"/>
    <p:sldId id="265" r:id="rId11"/>
    <p:sldId id="266" r:id="rId12"/>
    <p:sldId id="268" r:id="rId13"/>
    <p:sldId id="267" r:id="rId14"/>
    <p:sldId id="270" r:id="rId15"/>
    <p:sldId id="271" r:id="rId16"/>
    <p:sldId id="272" r:id="rId17"/>
    <p:sldId id="273" r:id="rId18"/>
    <p:sldId id="274" r:id="rId19"/>
    <p:sldId id="275" r:id="rId20"/>
    <p:sldId id="276" r:id="rId21"/>
    <p:sldId id="277"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778"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8D235C-D25B-4F05-91FC-CA812895E5E3}" type="doc">
      <dgm:prSet loTypeId="urn:microsoft.com/office/officeart/2005/8/layout/process4" loCatId="process" qsTypeId="urn:microsoft.com/office/officeart/2005/8/quickstyle/simple2" qsCatId="simple" csTypeId="urn:microsoft.com/office/officeart/2005/8/colors/colorful1" csCatId="colorful"/>
      <dgm:spPr/>
      <dgm:t>
        <a:bodyPr/>
        <a:lstStyle/>
        <a:p>
          <a:endParaRPr lang="en-US"/>
        </a:p>
      </dgm:t>
    </dgm:pt>
    <dgm:pt modelId="{4D72CF2D-BAF8-416A-96B4-6E38A7541D78}">
      <dgm:prSet/>
      <dgm:spPr/>
      <dgm:t>
        <a:bodyPr/>
        <a:lstStyle/>
        <a:p>
          <a:r>
            <a:rPr lang="en-GB" baseline="0"/>
            <a:t>Geographical information has been with us since man travelled and made map references.</a:t>
          </a:r>
          <a:endParaRPr lang="en-US"/>
        </a:p>
      </dgm:t>
    </dgm:pt>
    <dgm:pt modelId="{D18C1381-7A07-4FC9-93F8-F1DA6FE36189}" type="parTrans" cxnId="{6857A8EB-1AB3-474F-BCC5-1FCDD6BB9164}">
      <dgm:prSet/>
      <dgm:spPr/>
      <dgm:t>
        <a:bodyPr/>
        <a:lstStyle/>
        <a:p>
          <a:endParaRPr lang="en-US"/>
        </a:p>
      </dgm:t>
    </dgm:pt>
    <dgm:pt modelId="{5DBF4FB2-5CA4-4BCD-862E-3F9689AD926E}" type="sibTrans" cxnId="{6857A8EB-1AB3-474F-BCC5-1FCDD6BB9164}">
      <dgm:prSet/>
      <dgm:spPr/>
      <dgm:t>
        <a:bodyPr/>
        <a:lstStyle/>
        <a:p>
          <a:endParaRPr lang="en-US"/>
        </a:p>
      </dgm:t>
    </dgm:pt>
    <dgm:pt modelId="{0CABF817-21CC-4FCC-AD8B-43D67B8AEB1F}">
      <dgm:prSet/>
      <dgm:spPr/>
      <dgm:t>
        <a:bodyPr/>
        <a:lstStyle/>
        <a:p>
          <a:r>
            <a:rPr lang="en-GB" baseline="0"/>
            <a:t>GIS has been developed out of a desire to replace manual cartography with a digital solution.</a:t>
          </a:r>
          <a:endParaRPr lang="en-US"/>
        </a:p>
      </dgm:t>
    </dgm:pt>
    <dgm:pt modelId="{EB51768A-C530-4294-ADD1-636ED68EDA85}" type="parTrans" cxnId="{A775645A-2119-4096-84DF-257A65EFA015}">
      <dgm:prSet/>
      <dgm:spPr/>
      <dgm:t>
        <a:bodyPr/>
        <a:lstStyle/>
        <a:p>
          <a:endParaRPr lang="en-US"/>
        </a:p>
      </dgm:t>
    </dgm:pt>
    <dgm:pt modelId="{B15FE7F9-A414-464B-8425-31F7867EDB72}" type="sibTrans" cxnId="{A775645A-2119-4096-84DF-257A65EFA015}">
      <dgm:prSet/>
      <dgm:spPr/>
      <dgm:t>
        <a:bodyPr/>
        <a:lstStyle/>
        <a:p>
          <a:endParaRPr lang="en-US"/>
        </a:p>
      </dgm:t>
    </dgm:pt>
    <dgm:pt modelId="{872DBB0F-5F14-415E-BD4F-30F6A7DFE747}">
      <dgm:prSet/>
      <dgm:spPr/>
      <dgm:t>
        <a:bodyPr/>
        <a:lstStyle/>
        <a:p>
          <a:r>
            <a:rPr lang="en-GB" baseline="0"/>
            <a:t>The OS ( ordnance survey) organisation of UK was under pressure to convert their maps into digital format and the aim was to have many paper maps digitised by 1995.</a:t>
          </a:r>
          <a:endParaRPr lang="en-US"/>
        </a:p>
      </dgm:t>
    </dgm:pt>
    <dgm:pt modelId="{F109BFD8-F87D-412E-A7D0-94F227C0EEE6}" type="parTrans" cxnId="{7D4BE5CF-6B8B-49D7-8AD3-C1F30E367EA0}">
      <dgm:prSet/>
      <dgm:spPr/>
      <dgm:t>
        <a:bodyPr/>
        <a:lstStyle/>
        <a:p>
          <a:endParaRPr lang="en-US"/>
        </a:p>
      </dgm:t>
    </dgm:pt>
    <dgm:pt modelId="{E6887BE1-E948-45C4-AF56-DB69E888F57E}" type="sibTrans" cxnId="{7D4BE5CF-6B8B-49D7-8AD3-C1F30E367EA0}">
      <dgm:prSet/>
      <dgm:spPr/>
      <dgm:t>
        <a:bodyPr/>
        <a:lstStyle/>
        <a:p>
          <a:endParaRPr lang="en-US"/>
        </a:p>
      </dgm:t>
    </dgm:pt>
    <dgm:pt modelId="{2895BEFD-DB4F-4149-B411-2C96836FC7C0}" type="pres">
      <dgm:prSet presAssocID="{488D235C-D25B-4F05-91FC-CA812895E5E3}" presName="Name0" presStyleCnt="0">
        <dgm:presLayoutVars>
          <dgm:dir/>
          <dgm:animLvl val="lvl"/>
          <dgm:resizeHandles val="exact"/>
        </dgm:presLayoutVars>
      </dgm:prSet>
      <dgm:spPr/>
    </dgm:pt>
    <dgm:pt modelId="{333B15DD-104E-4C17-B203-E19CF872DE0A}" type="pres">
      <dgm:prSet presAssocID="{872DBB0F-5F14-415E-BD4F-30F6A7DFE747}" presName="boxAndChildren" presStyleCnt="0"/>
      <dgm:spPr/>
    </dgm:pt>
    <dgm:pt modelId="{8401B53A-DFDE-402E-9FAC-9B8AB216AC61}" type="pres">
      <dgm:prSet presAssocID="{872DBB0F-5F14-415E-BD4F-30F6A7DFE747}" presName="parentTextBox" presStyleLbl="node1" presStyleIdx="0" presStyleCnt="3"/>
      <dgm:spPr/>
    </dgm:pt>
    <dgm:pt modelId="{30BA18B9-7750-4232-B5B7-87B53BD3920F}" type="pres">
      <dgm:prSet presAssocID="{B15FE7F9-A414-464B-8425-31F7867EDB72}" presName="sp" presStyleCnt="0"/>
      <dgm:spPr/>
    </dgm:pt>
    <dgm:pt modelId="{0279222A-D036-49B7-BC36-006A88E1A407}" type="pres">
      <dgm:prSet presAssocID="{0CABF817-21CC-4FCC-AD8B-43D67B8AEB1F}" presName="arrowAndChildren" presStyleCnt="0"/>
      <dgm:spPr/>
    </dgm:pt>
    <dgm:pt modelId="{C82D676C-EAEB-4F59-9509-6ECC25B961A8}" type="pres">
      <dgm:prSet presAssocID="{0CABF817-21CC-4FCC-AD8B-43D67B8AEB1F}" presName="parentTextArrow" presStyleLbl="node1" presStyleIdx="1" presStyleCnt="3"/>
      <dgm:spPr/>
    </dgm:pt>
    <dgm:pt modelId="{E3B727C3-07FD-4709-811F-71E7869B5995}" type="pres">
      <dgm:prSet presAssocID="{5DBF4FB2-5CA4-4BCD-862E-3F9689AD926E}" presName="sp" presStyleCnt="0"/>
      <dgm:spPr/>
    </dgm:pt>
    <dgm:pt modelId="{9C142AFD-A177-49CF-AF14-9E67B8546EB4}" type="pres">
      <dgm:prSet presAssocID="{4D72CF2D-BAF8-416A-96B4-6E38A7541D78}" presName="arrowAndChildren" presStyleCnt="0"/>
      <dgm:spPr/>
    </dgm:pt>
    <dgm:pt modelId="{126F1076-07CB-4765-B7AA-0680AE8E64A0}" type="pres">
      <dgm:prSet presAssocID="{4D72CF2D-BAF8-416A-96B4-6E38A7541D78}" presName="parentTextArrow" presStyleLbl="node1" presStyleIdx="2" presStyleCnt="3"/>
      <dgm:spPr/>
    </dgm:pt>
  </dgm:ptLst>
  <dgm:cxnLst>
    <dgm:cxn modelId="{A2714474-CB90-47BA-A514-C323FDE85EF3}" type="presOf" srcId="{4D72CF2D-BAF8-416A-96B4-6E38A7541D78}" destId="{126F1076-07CB-4765-B7AA-0680AE8E64A0}" srcOrd="0" destOrd="0" presId="urn:microsoft.com/office/officeart/2005/8/layout/process4"/>
    <dgm:cxn modelId="{A775645A-2119-4096-84DF-257A65EFA015}" srcId="{488D235C-D25B-4F05-91FC-CA812895E5E3}" destId="{0CABF817-21CC-4FCC-AD8B-43D67B8AEB1F}" srcOrd="1" destOrd="0" parTransId="{EB51768A-C530-4294-ADD1-636ED68EDA85}" sibTransId="{B15FE7F9-A414-464B-8425-31F7867EDB72}"/>
    <dgm:cxn modelId="{A88A728F-2166-4A49-90CE-A43930529693}" type="presOf" srcId="{488D235C-D25B-4F05-91FC-CA812895E5E3}" destId="{2895BEFD-DB4F-4149-B411-2C96836FC7C0}" srcOrd="0" destOrd="0" presId="urn:microsoft.com/office/officeart/2005/8/layout/process4"/>
    <dgm:cxn modelId="{93051192-6719-4A76-9162-934A428DEF87}" type="presOf" srcId="{872DBB0F-5F14-415E-BD4F-30F6A7DFE747}" destId="{8401B53A-DFDE-402E-9FAC-9B8AB216AC61}" srcOrd="0" destOrd="0" presId="urn:microsoft.com/office/officeart/2005/8/layout/process4"/>
    <dgm:cxn modelId="{B45648B7-0B42-4AD7-A070-7074CD028109}" type="presOf" srcId="{0CABF817-21CC-4FCC-AD8B-43D67B8AEB1F}" destId="{C82D676C-EAEB-4F59-9509-6ECC25B961A8}" srcOrd="0" destOrd="0" presId="urn:microsoft.com/office/officeart/2005/8/layout/process4"/>
    <dgm:cxn modelId="{7D4BE5CF-6B8B-49D7-8AD3-C1F30E367EA0}" srcId="{488D235C-D25B-4F05-91FC-CA812895E5E3}" destId="{872DBB0F-5F14-415E-BD4F-30F6A7DFE747}" srcOrd="2" destOrd="0" parTransId="{F109BFD8-F87D-412E-A7D0-94F227C0EEE6}" sibTransId="{E6887BE1-E948-45C4-AF56-DB69E888F57E}"/>
    <dgm:cxn modelId="{6857A8EB-1AB3-474F-BCC5-1FCDD6BB9164}" srcId="{488D235C-D25B-4F05-91FC-CA812895E5E3}" destId="{4D72CF2D-BAF8-416A-96B4-6E38A7541D78}" srcOrd="0" destOrd="0" parTransId="{D18C1381-7A07-4FC9-93F8-F1DA6FE36189}" sibTransId="{5DBF4FB2-5CA4-4BCD-862E-3F9689AD926E}"/>
    <dgm:cxn modelId="{22CBD1C3-F7E6-41BA-A728-0B03BDD2E79D}" type="presParOf" srcId="{2895BEFD-DB4F-4149-B411-2C96836FC7C0}" destId="{333B15DD-104E-4C17-B203-E19CF872DE0A}" srcOrd="0" destOrd="0" presId="urn:microsoft.com/office/officeart/2005/8/layout/process4"/>
    <dgm:cxn modelId="{54BC31FF-CAC3-412A-A56E-CC5946F00F5E}" type="presParOf" srcId="{333B15DD-104E-4C17-B203-E19CF872DE0A}" destId="{8401B53A-DFDE-402E-9FAC-9B8AB216AC61}" srcOrd="0" destOrd="0" presId="urn:microsoft.com/office/officeart/2005/8/layout/process4"/>
    <dgm:cxn modelId="{240897F1-44E0-471E-90C7-9E2719F673B7}" type="presParOf" srcId="{2895BEFD-DB4F-4149-B411-2C96836FC7C0}" destId="{30BA18B9-7750-4232-B5B7-87B53BD3920F}" srcOrd="1" destOrd="0" presId="urn:microsoft.com/office/officeart/2005/8/layout/process4"/>
    <dgm:cxn modelId="{6415196F-6E59-4E1B-9409-5385038AAA0D}" type="presParOf" srcId="{2895BEFD-DB4F-4149-B411-2C96836FC7C0}" destId="{0279222A-D036-49B7-BC36-006A88E1A407}" srcOrd="2" destOrd="0" presId="urn:microsoft.com/office/officeart/2005/8/layout/process4"/>
    <dgm:cxn modelId="{AC793042-ABD9-40A4-9BC8-5FDA1B85EA66}" type="presParOf" srcId="{0279222A-D036-49B7-BC36-006A88E1A407}" destId="{C82D676C-EAEB-4F59-9509-6ECC25B961A8}" srcOrd="0" destOrd="0" presId="urn:microsoft.com/office/officeart/2005/8/layout/process4"/>
    <dgm:cxn modelId="{51F2D584-D4EC-4013-85FB-8E80283EC374}" type="presParOf" srcId="{2895BEFD-DB4F-4149-B411-2C96836FC7C0}" destId="{E3B727C3-07FD-4709-811F-71E7869B5995}" srcOrd="3" destOrd="0" presId="urn:microsoft.com/office/officeart/2005/8/layout/process4"/>
    <dgm:cxn modelId="{CCCDD104-EEEB-4BFE-84E1-5F0723932DF0}" type="presParOf" srcId="{2895BEFD-DB4F-4149-B411-2C96836FC7C0}" destId="{9C142AFD-A177-49CF-AF14-9E67B8546EB4}" srcOrd="4" destOrd="0" presId="urn:microsoft.com/office/officeart/2005/8/layout/process4"/>
    <dgm:cxn modelId="{110AD9FF-8E45-4906-9C11-5E26CF427E8C}" type="presParOf" srcId="{9C142AFD-A177-49CF-AF14-9E67B8546EB4}" destId="{126F1076-07CB-4765-B7AA-0680AE8E64A0}"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65E310-46F1-4544-96B5-A26DE730CA0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F9B1DC8-D45B-4D0A-8EC5-BC62176DD359}">
      <dgm:prSet/>
      <dgm:spPr/>
      <dgm:t>
        <a:bodyPr/>
        <a:lstStyle/>
        <a:p>
          <a:pPr>
            <a:lnSpc>
              <a:spcPct val="100000"/>
            </a:lnSpc>
          </a:pPr>
          <a:r>
            <a:rPr lang="en-GB"/>
            <a:t>Understanding how we perceive size, depth, brightness and colour is crucial to the design of effective visual graphics system.</a:t>
          </a:r>
          <a:endParaRPr lang="en-US"/>
        </a:p>
      </dgm:t>
    </dgm:pt>
    <dgm:pt modelId="{0C04B67E-4946-4444-BB95-9643F88711C1}" type="parTrans" cxnId="{9945C55F-CD39-4525-9769-9E25ABC0D185}">
      <dgm:prSet/>
      <dgm:spPr/>
      <dgm:t>
        <a:bodyPr/>
        <a:lstStyle/>
        <a:p>
          <a:endParaRPr lang="en-US"/>
        </a:p>
      </dgm:t>
    </dgm:pt>
    <dgm:pt modelId="{7C8E5BD2-C126-40EA-B5C6-301149766912}" type="sibTrans" cxnId="{9945C55F-CD39-4525-9769-9E25ABC0D185}">
      <dgm:prSet/>
      <dgm:spPr/>
      <dgm:t>
        <a:bodyPr/>
        <a:lstStyle/>
        <a:p>
          <a:endParaRPr lang="en-US"/>
        </a:p>
      </dgm:t>
    </dgm:pt>
    <dgm:pt modelId="{2BA6F50E-7E38-4681-AA91-ACF25189906A}">
      <dgm:prSet/>
      <dgm:spPr/>
      <dgm:t>
        <a:bodyPr/>
        <a:lstStyle/>
        <a:p>
          <a:pPr>
            <a:lnSpc>
              <a:spcPct val="100000"/>
            </a:lnSpc>
          </a:pPr>
          <a:r>
            <a:rPr lang="en-GB" dirty="0"/>
            <a:t>Humans are able to perceive height and depth. We can perceive the height and depth of any object from any distance. The object may look smaller, but our perception of the size remains constant.</a:t>
          </a:r>
          <a:endParaRPr lang="en-US" dirty="0"/>
        </a:p>
      </dgm:t>
    </dgm:pt>
    <dgm:pt modelId="{5F8DF43B-6101-4111-8B52-F8E04FA7A645}" type="parTrans" cxnId="{FC2ACDDE-A2A1-417A-82D2-AA2C3D24BC79}">
      <dgm:prSet/>
      <dgm:spPr/>
      <dgm:t>
        <a:bodyPr/>
        <a:lstStyle/>
        <a:p>
          <a:endParaRPr lang="en-US"/>
        </a:p>
      </dgm:t>
    </dgm:pt>
    <dgm:pt modelId="{E411BFAE-5DDB-4335-BB96-C5CA5DB9E64D}" type="sibTrans" cxnId="{FC2ACDDE-A2A1-417A-82D2-AA2C3D24BC79}">
      <dgm:prSet/>
      <dgm:spPr/>
      <dgm:t>
        <a:bodyPr/>
        <a:lstStyle/>
        <a:p>
          <a:endParaRPr lang="en-US"/>
        </a:p>
      </dgm:t>
    </dgm:pt>
    <dgm:pt modelId="{112A6DDC-D97B-46A9-87EB-7921945B7240}">
      <dgm:prSet/>
      <dgm:spPr/>
      <dgm:t>
        <a:bodyPr/>
        <a:lstStyle/>
        <a:p>
          <a:pPr>
            <a:lnSpc>
              <a:spcPct val="100000"/>
            </a:lnSpc>
          </a:pPr>
          <a:r>
            <a:rPr lang="en-GB"/>
            <a:t>By looking at a scene, we can comprehend the overall depth – objects covered by another object in our visual path we perceive to be in the background.</a:t>
          </a:r>
          <a:endParaRPr lang="en-US"/>
        </a:p>
      </dgm:t>
    </dgm:pt>
    <dgm:pt modelId="{58B6E955-236B-4A05-91DD-D05D734B5B75}" type="parTrans" cxnId="{56EFF034-5E11-4C34-BBBC-3E21C6E5A45F}">
      <dgm:prSet/>
      <dgm:spPr/>
      <dgm:t>
        <a:bodyPr/>
        <a:lstStyle/>
        <a:p>
          <a:endParaRPr lang="en-US"/>
        </a:p>
      </dgm:t>
    </dgm:pt>
    <dgm:pt modelId="{BF183E83-E009-4551-946D-BA7CD681B9FC}" type="sibTrans" cxnId="{56EFF034-5E11-4C34-BBBC-3E21C6E5A45F}">
      <dgm:prSet/>
      <dgm:spPr/>
      <dgm:t>
        <a:bodyPr/>
        <a:lstStyle/>
        <a:p>
          <a:endParaRPr lang="en-US"/>
        </a:p>
      </dgm:t>
    </dgm:pt>
    <dgm:pt modelId="{748BC89B-3E4D-4A87-8190-7D43AD91C554}" type="pres">
      <dgm:prSet presAssocID="{4065E310-46F1-4544-96B5-A26DE730CA02}" presName="root" presStyleCnt="0">
        <dgm:presLayoutVars>
          <dgm:dir/>
          <dgm:resizeHandles val="exact"/>
        </dgm:presLayoutVars>
      </dgm:prSet>
      <dgm:spPr/>
    </dgm:pt>
    <dgm:pt modelId="{D9931B93-0433-4E38-BF78-BA52FA9E4A86}" type="pres">
      <dgm:prSet presAssocID="{AF9B1DC8-D45B-4D0A-8EC5-BC62176DD359}" presName="compNode" presStyleCnt="0"/>
      <dgm:spPr/>
    </dgm:pt>
    <dgm:pt modelId="{0BEA04F4-245A-46EF-8B9C-48C239D13502}" type="pres">
      <dgm:prSet presAssocID="{AF9B1DC8-D45B-4D0A-8EC5-BC62176DD359}" presName="bgRect" presStyleLbl="bgShp" presStyleIdx="0" presStyleCnt="3"/>
      <dgm:spPr/>
    </dgm:pt>
    <dgm:pt modelId="{DEAB3528-CEA3-4CDD-A8B1-47D5F3BAACD9}" type="pres">
      <dgm:prSet presAssocID="{AF9B1DC8-D45B-4D0A-8EC5-BC62176DD35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rtist"/>
        </a:ext>
      </dgm:extLst>
    </dgm:pt>
    <dgm:pt modelId="{C57AC327-DB26-4ADD-82C6-7F0AFA9C4AC0}" type="pres">
      <dgm:prSet presAssocID="{AF9B1DC8-D45B-4D0A-8EC5-BC62176DD359}" presName="spaceRect" presStyleCnt="0"/>
      <dgm:spPr/>
    </dgm:pt>
    <dgm:pt modelId="{F57E3024-4714-4294-A46A-75EC0719EBB5}" type="pres">
      <dgm:prSet presAssocID="{AF9B1DC8-D45B-4D0A-8EC5-BC62176DD359}" presName="parTx" presStyleLbl="revTx" presStyleIdx="0" presStyleCnt="3">
        <dgm:presLayoutVars>
          <dgm:chMax val="0"/>
          <dgm:chPref val="0"/>
        </dgm:presLayoutVars>
      </dgm:prSet>
      <dgm:spPr/>
    </dgm:pt>
    <dgm:pt modelId="{8A7908DA-A63B-4775-9CAF-3ABD71A2AE72}" type="pres">
      <dgm:prSet presAssocID="{7C8E5BD2-C126-40EA-B5C6-301149766912}" presName="sibTrans" presStyleCnt="0"/>
      <dgm:spPr/>
    </dgm:pt>
    <dgm:pt modelId="{03D0A3A4-9B96-4708-908E-0DFB3987A919}" type="pres">
      <dgm:prSet presAssocID="{2BA6F50E-7E38-4681-AA91-ACF25189906A}" presName="compNode" presStyleCnt="0"/>
      <dgm:spPr/>
    </dgm:pt>
    <dgm:pt modelId="{2DB13408-D8EB-481E-982B-8997BEE8C3BF}" type="pres">
      <dgm:prSet presAssocID="{2BA6F50E-7E38-4681-AA91-ACF25189906A}" presName="bgRect" presStyleLbl="bgShp" presStyleIdx="1" presStyleCnt="3"/>
      <dgm:spPr/>
    </dgm:pt>
    <dgm:pt modelId="{9F0AC02F-92B3-41B2-9902-8473937C4217}" type="pres">
      <dgm:prSet presAssocID="{2BA6F50E-7E38-4681-AA91-ACF25189906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untains"/>
        </a:ext>
      </dgm:extLst>
    </dgm:pt>
    <dgm:pt modelId="{EF83F463-8A72-4A6B-995E-322C082C2764}" type="pres">
      <dgm:prSet presAssocID="{2BA6F50E-7E38-4681-AA91-ACF25189906A}" presName="spaceRect" presStyleCnt="0"/>
      <dgm:spPr/>
    </dgm:pt>
    <dgm:pt modelId="{B0D1E037-A76C-4C8C-9DFB-F60C7530864E}" type="pres">
      <dgm:prSet presAssocID="{2BA6F50E-7E38-4681-AA91-ACF25189906A}" presName="parTx" presStyleLbl="revTx" presStyleIdx="1" presStyleCnt="3">
        <dgm:presLayoutVars>
          <dgm:chMax val="0"/>
          <dgm:chPref val="0"/>
        </dgm:presLayoutVars>
      </dgm:prSet>
      <dgm:spPr/>
    </dgm:pt>
    <dgm:pt modelId="{69498EA2-BD4D-4552-8770-5D3DFEDD99DC}" type="pres">
      <dgm:prSet presAssocID="{E411BFAE-5DDB-4335-BB96-C5CA5DB9E64D}" presName="sibTrans" presStyleCnt="0"/>
      <dgm:spPr/>
    </dgm:pt>
    <dgm:pt modelId="{7178D66A-C295-4F78-8CD6-919FF10A277F}" type="pres">
      <dgm:prSet presAssocID="{112A6DDC-D97B-46A9-87EB-7921945B7240}" presName="compNode" presStyleCnt="0"/>
      <dgm:spPr/>
    </dgm:pt>
    <dgm:pt modelId="{34408381-D4CB-4484-A472-17EF817A9052}" type="pres">
      <dgm:prSet presAssocID="{112A6DDC-D97B-46A9-87EB-7921945B7240}" presName="bgRect" presStyleLbl="bgShp" presStyleIdx="2" presStyleCnt="3"/>
      <dgm:spPr/>
    </dgm:pt>
    <dgm:pt modelId="{6F12A3B4-FD28-4722-8280-F6186FE5DC3B}" type="pres">
      <dgm:prSet presAssocID="{112A6DDC-D97B-46A9-87EB-7921945B724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rawing Compass"/>
        </a:ext>
      </dgm:extLst>
    </dgm:pt>
    <dgm:pt modelId="{BB1F2A6D-66C0-47BD-9735-955A151875EA}" type="pres">
      <dgm:prSet presAssocID="{112A6DDC-D97B-46A9-87EB-7921945B7240}" presName="spaceRect" presStyleCnt="0"/>
      <dgm:spPr/>
    </dgm:pt>
    <dgm:pt modelId="{D26B690F-C4E3-4DBF-B2BE-A5799991CC4C}" type="pres">
      <dgm:prSet presAssocID="{112A6DDC-D97B-46A9-87EB-7921945B7240}" presName="parTx" presStyleLbl="revTx" presStyleIdx="2" presStyleCnt="3">
        <dgm:presLayoutVars>
          <dgm:chMax val="0"/>
          <dgm:chPref val="0"/>
        </dgm:presLayoutVars>
      </dgm:prSet>
      <dgm:spPr/>
    </dgm:pt>
  </dgm:ptLst>
  <dgm:cxnLst>
    <dgm:cxn modelId="{56EFF034-5E11-4C34-BBBC-3E21C6E5A45F}" srcId="{4065E310-46F1-4544-96B5-A26DE730CA02}" destId="{112A6DDC-D97B-46A9-87EB-7921945B7240}" srcOrd="2" destOrd="0" parTransId="{58B6E955-236B-4A05-91DD-D05D734B5B75}" sibTransId="{BF183E83-E009-4551-946D-BA7CD681B9FC}"/>
    <dgm:cxn modelId="{9945C55F-CD39-4525-9769-9E25ABC0D185}" srcId="{4065E310-46F1-4544-96B5-A26DE730CA02}" destId="{AF9B1DC8-D45B-4D0A-8EC5-BC62176DD359}" srcOrd="0" destOrd="0" parTransId="{0C04B67E-4946-4444-BB95-9643F88711C1}" sibTransId="{7C8E5BD2-C126-40EA-B5C6-301149766912}"/>
    <dgm:cxn modelId="{35F9C352-2A10-4C65-9C30-67DFD098F01F}" type="presOf" srcId="{112A6DDC-D97B-46A9-87EB-7921945B7240}" destId="{D26B690F-C4E3-4DBF-B2BE-A5799991CC4C}" srcOrd="0" destOrd="0" presId="urn:microsoft.com/office/officeart/2018/2/layout/IconVerticalSolidList"/>
    <dgm:cxn modelId="{C1A02AAA-3DBF-45F2-A586-FA9925531E5F}" type="presOf" srcId="{4065E310-46F1-4544-96B5-A26DE730CA02}" destId="{748BC89B-3E4D-4A87-8190-7D43AD91C554}" srcOrd="0" destOrd="0" presId="urn:microsoft.com/office/officeart/2018/2/layout/IconVerticalSolidList"/>
    <dgm:cxn modelId="{1D6510C6-FD3C-4BFE-AB6E-344A0014ED2C}" type="presOf" srcId="{2BA6F50E-7E38-4681-AA91-ACF25189906A}" destId="{B0D1E037-A76C-4C8C-9DFB-F60C7530864E}" srcOrd="0" destOrd="0" presId="urn:microsoft.com/office/officeart/2018/2/layout/IconVerticalSolidList"/>
    <dgm:cxn modelId="{5C3525CC-6921-4A2F-90DF-F532CE148D53}" type="presOf" srcId="{AF9B1DC8-D45B-4D0A-8EC5-BC62176DD359}" destId="{F57E3024-4714-4294-A46A-75EC0719EBB5}" srcOrd="0" destOrd="0" presId="urn:microsoft.com/office/officeart/2018/2/layout/IconVerticalSolidList"/>
    <dgm:cxn modelId="{FC2ACDDE-A2A1-417A-82D2-AA2C3D24BC79}" srcId="{4065E310-46F1-4544-96B5-A26DE730CA02}" destId="{2BA6F50E-7E38-4681-AA91-ACF25189906A}" srcOrd="1" destOrd="0" parTransId="{5F8DF43B-6101-4111-8B52-F8E04FA7A645}" sibTransId="{E411BFAE-5DDB-4335-BB96-C5CA5DB9E64D}"/>
    <dgm:cxn modelId="{68F467F9-CCDF-4013-AE93-3F9F1A935075}" type="presParOf" srcId="{748BC89B-3E4D-4A87-8190-7D43AD91C554}" destId="{D9931B93-0433-4E38-BF78-BA52FA9E4A86}" srcOrd="0" destOrd="0" presId="urn:microsoft.com/office/officeart/2018/2/layout/IconVerticalSolidList"/>
    <dgm:cxn modelId="{81C32822-DBF3-47FE-9FEC-288F1B8E6AB8}" type="presParOf" srcId="{D9931B93-0433-4E38-BF78-BA52FA9E4A86}" destId="{0BEA04F4-245A-46EF-8B9C-48C239D13502}" srcOrd="0" destOrd="0" presId="urn:microsoft.com/office/officeart/2018/2/layout/IconVerticalSolidList"/>
    <dgm:cxn modelId="{E89D69A6-18C5-4F76-996F-837F12D33807}" type="presParOf" srcId="{D9931B93-0433-4E38-BF78-BA52FA9E4A86}" destId="{DEAB3528-CEA3-4CDD-A8B1-47D5F3BAACD9}" srcOrd="1" destOrd="0" presId="urn:microsoft.com/office/officeart/2018/2/layout/IconVerticalSolidList"/>
    <dgm:cxn modelId="{5A229968-D485-499F-B90E-E0A19519CC4C}" type="presParOf" srcId="{D9931B93-0433-4E38-BF78-BA52FA9E4A86}" destId="{C57AC327-DB26-4ADD-82C6-7F0AFA9C4AC0}" srcOrd="2" destOrd="0" presId="urn:microsoft.com/office/officeart/2018/2/layout/IconVerticalSolidList"/>
    <dgm:cxn modelId="{660DE00A-A6D7-41BE-87D0-D3C00ADD5D90}" type="presParOf" srcId="{D9931B93-0433-4E38-BF78-BA52FA9E4A86}" destId="{F57E3024-4714-4294-A46A-75EC0719EBB5}" srcOrd="3" destOrd="0" presId="urn:microsoft.com/office/officeart/2018/2/layout/IconVerticalSolidList"/>
    <dgm:cxn modelId="{FC3340C1-162F-4228-9BB7-C9120F017C4E}" type="presParOf" srcId="{748BC89B-3E4D-4A87-8190-7D43AD91C554}" destId="{8A7908DA-A63B-4775-9CAF-3ABD71A2AE72}" srcOrd="1" destOrd="0" presId="urn:microsoft.com/office/officeart/2018/2/layout/IconVerticalSolidList"/>
    <dgm:cxn modelId="{E1C13EE2-ED84-40AA-83EC-FAE380E0F0B7}" type="presParOf" srcId="{748BC89B-3E4D-4A87-8190-7D43AD91C554}" destId="{03D0A3A4-9B96-4708-908E-0DFB3987A919}" srcOrd="2" destOrd="0" presId="urn:microsoft.com/office/officeart/2018/2/layout/IconVerticalSolidList"/>
    <dgm:cxn modelId="{B0756330-CC25-405E-AE20-A724EDB54F42}" type="presParOf" srcId="{03D0A3A4-9B96-4708-908E-0DFB3987A919}" destId="{2DB13408-D8EB-481E-982B-8997BEE8C3BF}" srcOrd="0" destOrd="0" presId="urn:microsoft.com/office/officeart/2018/2/layout/IconVerticalSolidList"/>
    <dgm:cxn modelId="{B015943C-249D-4A9D-B279-5D59C9436C44}" type="presParOf" srcId="{03D0A3A4-9B96-4708-908E-0DFB3987A919}" destId="{9F0AC02F-92B3-41B2-9902-8473937C4217}" srcOrd="1" destOrd="0" presId="urn:microsoft.com/office/officeart/2018/2/layout/IconVerticalSolidList"/>
    <dgm:cxn modelId="{FD886A3D-C2C8-43E5-9F80-3791C45F461E}" type="presParOf" srcId="{03D0A3A4-9B96-4708-908E-0DFB3987A919}" destId="{EF83F463-8A72-4A6B-995E-322C082C2764}" srcOrd="2" destOrd="0" presId="urn:microsoft.com/office/officeart/2018/2/layout/IconVerticalSolidList"/>
    <dgm:cxn modelId="{D8A9DA02-9D4D-404B-8749-1C43E1B11FCA}" type="presParOf" srcId="{03D0A3A4-9B96-4708-908E-0DFB3987A919}" destId="{B0D1E037-A76C-4C8C-9DFB-F60C7530864E}" srcOrd="3" destOrd="0" presId="urn:microsoft.com/office/officeart/2018/2/layout/IconVerticalSolidList"/>
    <dgm:cxn modelId="{8BC8FF16-DCB3-494F-8CB0-B0EFBF8977D6}" type="presParOf" srcId="{748BC89B-3E4D-4A87-8190-7D43AD91C554}" destId="{69498EA2-BD4D-4552-8770-5D3DFEDD99DC}" srcOrd="3" destOrd="0" presId="urn:microsoft.com/office/officeart/2018/2/layout/IconVerticalSolidList"/>
    <dgm:cxn modelId="{A04FD9AF-4686-483C-9A5D-C65B741DFDFA}" type="presParOf" srcId="{748BC89B-3E4D-4A87-8190-7D43AD91C554}" destId="{7178D66A-C295-4F78-8CD6-919FF10A277F}" srcOrd="4" destOrd="0" presId="urn:microsoft.com/office/officeart/2018/2/layout/IconVerticalSolidList"/>
    <dgm:cxn modelId="{9CF70F63-651E-444C-95E4-FBA6A4927AA6}" type="presParOf" srcId="{7178D66A-C295-4F78-8CD6-919FF10A277F}" destId="{34408381-D4CB-4484-A472-17EF817A9052}" srcOrd="0" destOrd="0" presId="urn:microsoft.com/office/officeart/2018/2/layout/IconVerticalSolidList"/>
    <dgm:cxn modelId="{4190B7CD-6152-46AA-9356-D3DE569EC16B}" type="presParOf" srcId="{7178D66A-C295-4F78-8CD6-919FF10A277F}" destId="{6F12A3B4-FD28-4722-8280-F6186FE5DC3B}" srcOrd="1" destOrd="0" presId="urn:microsoft.com/office/officeart/2018/2/layout/IconVerticalSolidList"/>
    <dgm:cxn modelId="{280D81EA-61FE-4FD8-A482-EBE5BBA7A832}" type="presParOf" srcId="{7178D66A-C295-4F78-8CD6-919FF10A277F}" destId="{BB1F2A6D-66C0-47BD-9735-955A151875EA}" srcOrd="2" destOrd="0" presId="urn:microsoft.com/office/officeart/2018/2/layout/IconVerticalSolidList"/>
    <dgm:cxn modelId="{A5305D17-97D7-4018-99D0-F782FF9EBA39}" type="presParOf" srcId="{7178D66A-C295-4F78-8CD6-919FF10A277F}" destId="{D26B690F-C4E3-4DBF-B2BE-A5799991CC4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9C0A0B-E2C5-4752-8180-4DDB3FB7A30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4EAFEB4-B3E6-453F-8F23-EE7433678E34}">
      <dgm:prSet/>
      <dgm:spPr/>
      <dgm:t>
        <a:bodyPr/>
        <a:lstStyle/>
        <a:p>
          <a:pPr>
            <a:lnSpc>
              <a:spcPct val="100000"/>
            </a:lnSpc>
          </a:pPr>
          <a:r>
            <a:rPr lang="en-GB" baseline="0"/>
            <a:t>Clearly the ability to visually analyse data is fundamental to geographic display. The graphical display of spatial data helps towards recognition of patterns. </a:t>
          </a:r>
          <a:endParaRPr lang="en-US"/>
        </a:p>
      </dgm:t>
    </dgm:pt>
    <dgm:pt modelId="{78F79AA1-7791-4564-911F-A698C4FAD52C}" type="parTrans" cxnId="{ACE58072-B58A-4B71-971F-DB4B01D4F035}">
      <dgm:prSet/>
      <dgm:spPr/>
      <dgm:t>
        <a:bodyPr/>
        <a:lstStyle/>
        <a:p>
          <a:endParaRPr lang="en-US"/>
        </a:p>
      </dgm:t>
    </dgm:pt>
    <dgm:pt modelId="{57A7CBA3-5280-47B3-87E1-2A1B334CBBAB}" type="sibTrans" cxnId="{ACE58072-B58A-4B71-971F-DB4B01D4F035}">
      <dgm:prSet/>
      <dgm:spPr/>
      <dgm:t>
        <a:bodyPr/>
        <a:lstStyle/>
        <a:p>
          <a:endParaRPr lang="en-US"/>
        </a:p>
      </dgm:t>
    </dgm:pt>
    <dgm:pt modelId="{72942DFB-BBEC-4312-9677-C84D6D6D059C}">
      <dgm:prSet/>
      <dgm:spPr/>
      <dgm:t>
        <a:bodyPr/>
        <a:lstStyle/>
        <a:p>
          <a:pPr>
            <a:lnSpc>
              <a:spcPct val="100000"/>
            </a:lnSpc>
          </a:pPr>
          <a:r>
            <a:rPr lang="en-GB" baseline="0"/>
            <a:t>computer graphics that allows for the rapid display of vast volumes of data, and the processes provided by GIS help us analyse data sets that we could not achieve manually. </a:t>
          </a:r>
          <a:endParaRPr lang="en-US"/>
        </a:p>
      </dgm:t>
    </dgm:pt>
    <dgm:pt modelId="{C1E7C078-0888-4E37-BEB7-E10BADFEB9B7}" type="parTrans" cxnId="{A18BD126-EAF5-417D-ACFB-51E20146E2F7}">
      <dgm:prSet/>
      <dgm:spPr/>
      <dgm:t>
        <a:bodyPr/>
        <a:lstStyle/>
        <a:p>
          <a:endParaRPr lang="en-US"/>
        </a:p>
      </dgm:t>
    </dgm:pt>
    <dgm:pt modelId="{CFA75651-C536-49B7-8A5E-91A773B2F910}" type="sibTrans" cxnId="{A18BD126-EAF5-417D-ACFB-51E20146E2F7}">
      <dgm:prSet/>
      <dgm:spPr/>
      <dgm:t>
        <a:bodyPr/>
        <a:lstStyle/>
        <a:p>
          <a:endParaRPr lang="en-US"/>
        </a:p>
      </dgm:t>
    </dgm:pt>
    <dgm:pt modelId="{1C852677-2F3F-4040-BDAC-261AFAEA2325}">
      <dgm:prSet/>
      <dgm:spPr/>
      <dgm:t>
        <a:bodyPr/>
        <a:lstStyle/>
        <a:p>
          <a:pPr>
            <a:lnSpc>
              <a:spcPct val="100000"/>
            </a:lnSpc>
          </a:pPr>
          <a:r>
            <a:rPr lang="en-GB" baseline="0"/>
            <a:t>This places GIS in the field of ViSC visual science</a:t>
          </a:r>
          <a:endParaRPr lang="en-US"/>
        </a:p>
      </dgm:t>
    </dgm:pt>
    <dgm:pt modelId="{34382126-BDA3-4E66-80F9-E19726D7885A}" type="parTrans" cxnId="{057B3152-9F6B-439C-A29F-0CB90C95F59B}">
      <dgm:prSet/>
      <dgm:spPr/>
      <dgm:t>
        <a:bodyPr/>
        <a:lstStyle/>
        <a:p>
          <a:endParaRPr lang="en-US"/>
        </a:p>
      </dgm:t>
    </dgm:pt>
    <dgm:pt modelId="{7873D90E-2647-4106-ABA6-CCC907F2A55E}" type="sibTrans" cxnId="{057B3152-9F6B-439C-A29F-0CB90C95F59B}">
      <dgm:prSet/>
      <dgm:spPr/>
      <dgm:t>
        <a:bodyPr/>
        <a:lstStyle/>
        <a:p>
          <a:endParaRPr lang="en-US"/>
        </a:p>
      </dgm:t>
    </dgm:pt>
    <dgm:pt modelId="{CB6921F3-68DA-4869-A1A1-7550992F9382}">
      <dgm:prSet/>
      <dgm:spPr/>
      <dgm:t>
        <a:bodyPr/>
        <a:lstStyle/>
        <a:p>
          <a:pPr>
            <a:lnSpc>
              <a:spcPct val="100000"/>
            </a:lnSpc>
          </a:pPr>
          <a:r>
            <a:rPr lang="en-GB" baseline="0"/>
            <a:t>Geovisualisation implies the use of visual geospatial displays to explore data and through that exploration to generate hypotheses, develop problem solutions and construct knowledge.  </a:t>
          </a:r>
          <a:endParaRPr lang="en-US"/>
        </a:p>
      </dgm:t>
    </dgm:pt>
    <dgm:pt modelId="{A9DEE53D-4E1C-4965-B62D-DA9BF22D0B21}" type="parTrans" cxnId="{77319371-9435-42AD-BB30-6446A436FA07}">
      <dgm:prSet/>
      <dgm:spPr/>
      <dgm:t>
        <a:bodyPr/>
        <a:lstStyle/>
        <a:p>
          <a:endParaRPr lang="en-US"/>
        </a:p>
      </dgm:t>
    </dgm:pt>
    <dgm:pt modelId="{28E17819-A670-4FEB-8764-96984DF66AFE}" type="sibTrans" cxnId="{77319371-9435-42AD-BB30-6446A436FA07}">
      <dgm:prSet/>
      <dgm:spPr/>
      <dgm:t>
        <a:bodyPr/>
        <a:lstStyle/>
        <a:p>
          <a:endParaRPr lang="en-US"/>
        </a:p>
      </dgm:t>
    </dgm:pt>
    <dgm:pt modelId="{5F37D2FB-48FB-4DC8-A971-1661C78DD6A6}" type="pres">
      <dgm:prSet presAssocID="{099C0A0B-E2C5-4752-8180-4DDB3FB7A305}" presName="root" presStyleCnt="0">
        <dgm:presLayoutVars>
          <dgm:dir/>
          <dgm:resizeHandles val="exact"/>
        </dgm:presLayoutVars>
      </dgm:prSet>
      <dgm:spPr/>
    </dgm:pt>
    <dgm:pt modelId="{9FE21649-317D-4426-8DE6-CEC711118464}" type="pres">
      <dgm:prSet presAssocID="{54EAFEB4-B3E6-453F-8F23-EE7433678E34}" presName="compNode" presStyleCnt="0"/>
      <dgm:spPr/>
    </dgm:pt>
    <dgm:pt modelId="{9A59FD17-1824-4414-809A-14AC12B2A861}" type="pres">
      <dgm:prSet presAssocID="{54EAFEB4-B3E6-453F-8F23-EE7433678E3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atistics"/>
        </a:ext>
      </dgm:extLst>
    </dgm:pt>
    <dgm:pt modelId="{9AB13877-412D-4619-B16E-BC91086453A1}" type="pres">
      <dgm:prSet presAssocID="{54EAFEB4-B3E6-453F-8F23-EE7433678E34}" presName="spaceRect" presStyleCnt="0"/>
      <dgm:spPr/>
    </dgm:pt>
    <dgm:pt modelId="{657378A9-8A2E-442A-AA38-568369ACBC71}" type="pres">
      <dgm:prSet presAssocID="{54EAFEB4-B3E6-453F-8F23-EE7433678E34}" presName="textRect" presStyleLbl="revTx" presStyleIdx="0" presStyleCnt="4">
        <dgm:presLayoutVars>
          <dgm:chMax val="1"/>
          <dgm:chPref val="1"/>
        </dgm:presLayoutVars>
      </dgm:prSet>
      <dgm:spPr/>
    </dgm:pt>
    <dgm:pt modelId="{9F9D227B-713A-4717-AA4F-6F46C80A3C30}" type="pres">
      <dgm:prSet presAssocID="{57A7CBA3-5280-47B3-87E1-2A1B334CBBAB}" presName="sibTrans" presStyleCnt="0"/>
      <dgm:spPr/>
    </dgm:pt>
    <dgm:pt modelId="{F075CBA3-DD6F-42AB-AAB3-C5506DAC506F}" type="pres">
      <dgm:prSet presAssocID="{72942DFB-BBEC-4312-9677-C84D6D6D059C}" presName="compNode" presStyleCnt="0"/>
      <dgm:spPr/>
    </dgm:pt>
    <dgm:pt modelId="{5745B195-4CDF-443D-AD21-E99A567C1641}" type="pres">
      <dgm:prSet presAssocID="{72942DFB-BBEC-4312-9677-C84D6D6D059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ocessor"/>
        </a:ext>
      </dgm:extLst>
    </dgm:pt>
    <dgm:pt modelId="{82856A3E-86DA-46B9-BC2A-B4109A88AF9D}" type="pres">
      <dgm:prSet presAssocID="{72942DFB-BBEC-4312-9677-C84D6D6D059C}" presName="spaceRect" presStyleCnt="0"/>
      <dgm:spPr/>
    </dgm:pt>
    <dgm:pt modelId="{8A5EC631-8450-4E92-BAC3-E40F0D9C4CB8}" type="pres">
      <dgm:prSet presAssocID="{72942DFB-BBEC-4312-9677-C84D6D6D059C}" presName="textRect" presStyleLbl="revTx" presStyleIdx="1" presStyleCnt="4">
        <dgm:presLayoutVars>
          <dgm:chMax val="1"/>
          <dgm:chPref val="1"/>
        </dgm:presLayoutVars>
      </dgm:prSet>
      <dgm:spPr/>
    </dgm:pt>
    <dgm:pt modelId="{C189F59B-874B-4CBF-9E83-D143818E82E9}" type="pres">
      <dgm:prSet presAssocID="{CFA75651-C536-49B7-8A5E-91A773B2F910}" presName="sibTrans" presStyleCnt="0"/>
      <dgm:spPr/>
    </dgm:pt>
    <dgm:pt modelId="{81F5A3F7-27F6-4940-835C-2241164B3FE7}" type="pres">
      <dgm:prSet presAssocID="{1C852677-2F3F-4040-BDAC-261AFAEA2325}" presName="compNode" presStyleCnt="0"/>
      <dgm:spPr/>
    </dgm:pt>
    <dgm:pt modelId="{85EC6239-8EC0-4ADF-A511-075ACAF884AC}" type="pres">
      <dgm:prSet presAssocID="{1C852677-2F3F-4040-BDAC-261AFAEA232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rker"/>
        </a:ext>
      </dgm:extLst>
    </dgm:pt>
    <dgm:pt modelId="{D72D03E9-336B-4793-8267-EF53C3B02F7E}" type="pres">
      <dgm:prSet presAssocID="{1C852677-2F3F-4040-BDAC-261AFAEA2325}" presName="spaceRect" presStyleCnt="0"/>
      <dgm:spPr/>
    </dgm:pt>
    <dgm:pt modelId="{32F0CD6E-4E76-44A1-9AF4-D3338CE57633}" type="pres">
      <dgm:prSet presAssocID="{1C852677-2F3F-4040-BDAC-261AFAEA2325}" presName="textRect" presStyleLbl="revTx" presStyleIdx="2" presStyleCnt="4">
        <dgm:presLayoutVars>
          <dgm:chMax val="1"/>
          <dgm:chPref val="1"/>
        </dgm:presLayoutVars>
      </dgm:prSet>
      <dgm:spPr/>
    </dgm:pt>
    <dgm:pt modelId="{ED9A32B9-CB4A-43CC-B3BF-A9D5CC62ACA7}" type="pres">
      <dgm:prSet presAssocID="{7873D90E-2647-4106-ABA6-CCC907F2A55E}" presName="sibTrans" presStyleCnt="0"/>
      <dgm:spPr/>
    </dgm:pt>
    <dgm:pt modelId="{ED8044B7-DCBC-415F-99AB-C387D796749C}" type="pres">
      <dgm:prSet presAssocID="{CB6921F3-68DA-4869-A1A1-7550992F9382}" presName="compNode" presStyleCnt="0"/>
      <dgm:spPr/>
    </dgm:pt>
    <dgm:pt modelId="{82C0620A-DF9F-4DF6-8A42-725DBF2EA29F}" type="pres">
      <dgm:prSet presAssocID="{CB6921F3-68DA-4869-A1A1-7550992F938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ght Bulb and Gear"/>
        </a:ext>
      </dgm:extLst>
    </dgm:pt>
    <dgm:pt modelId="{431794FC-798E-46A4-933D-E1FB1A288FAD}" type="pres">
      <dgm:prSet presAssocID="{CB6921F3-68DA-4869-A1A1-7550992F9382}" presName="spaceRect" presStyleCnt="0"/>
      <dgm:spPr/>
    </dgm:pt>
    <dgm:pt modelId="{095F0989-F3D1-485B-A36A-4D49088D189E}" type="pres">
      <dgm:prSet presAssocID="{CB6921F3-68DA-4869-A1A1-7550992F9382}" presName="textRect" presStyleLbl="revTx" presStyleIdx="3" presStyleCnt="4">
        <dgm:presLayoutVars>
          <dgm:chMax val="1"/>
          <dgm:chPref val="1"/>
        </dgm:presLayoutVars>
      </dgm:prSet>
      <dgm:spPr/>
    </dgm:pt>
  </dgm:ptLst>
  <dgm:cxnLst>
    <dgm:cxn modelId="{A18BD126-EAF5-417D-ACFB-51E20146E2F7}" srcId="{099C0A0B-E2C5-4752-8180-4DDB3FB7A305}" destId="{72942DFB-BBEC-4312-9677-C84D6D6D059C}" srcOrd="1" destOrd="0" parTransId="{C1E7C078-0888-4E37-BEB7-E10BADFEB9B7}" sibTransId="{CFA75651-C536-49B7-8A5E-91A773B2F910}"/>
    <dgm:cxn modelId="{77319371-9435-42AD-BB30-6446A436FA07}" srcId="{099C0A0B-E2C5-4752-8180-4DDB3FB7A305}" destId="{CB6921F3-68DA-4869-A1A1-7550992F9382}" srcOrd="3" destOrd="0" parTransId="{A9DEE53D-4E1C-4965-B62D-DA9BF22D0B21}" sibTransId="{28E17819-A670-4FEB-8764-96984DF66AFE}"/>
    <dgm:cxn modelId="{057B3152-9F6B-439C-A29F-0CB90C95F59B}" srcId="{099C0A0B-E2C5-4752-8180-4DDB3FB7A305}" destId="{1C852677-2F3F-4040-BDAC-261AFAEA2325}" srcOrd="2" destOrd="0" parTransId="{34382126-BDA3-4E66-80F9-E19726D7885A}" sibTransId="{7873D90E-2647-4106-ABA6-CCC907F2A55E}"/>
    <dgm:cxn modelId="{ACE58072-B58A-4B71-971F-DB4B01D4F035}" srcId="{099C0A0B-E2C5-4752-8180-4DDB3FB7A305}" destId="{54EAFEB4-B3E6-453F-8F23-EE7433678E34}" srcOrd="0" destOrd="0" parTransId="{78F79AA1-7791-4564-911F-A698C4FAD52C}" sibTransId="{57A7CBA3-5280-47B3-87E1-2A1B334CBBAB}"/>
    <dgm:cxn modelId="{1418D894-D028-44DB-A232-9ADA2D79C435}" type="presOf" srcId="{1C852677-2F3F-4040-BDAC-261AFAEA2325}" destId="{32F0CD6E-4E76-44A1-9AF4-D3338CE57633}" srcOrd="0" destOrd="0" presId="urn:microsoft.com/office/officeart/2018/2/layout/IconLabelList"/>
    <dgm:cxn modelId="{0BE56FD0-8180-40EA-801E-5C6000D0118E}" type="presOf" srcId="{099C0A0B-E2C5-4752-8180-4DDB3FB7A305}" destId="{5F37D2FB-48FB-4DC8-A971-1661C78DD6A6}" srcOrd="0" destOrd="0" presId="urn:microsoft.com/office/officeart/2018/2/layout/IconLabelList"/>
    <dgm:cxn modelId="{6EC98FDE-44C1-49E0-BA8E-916DD5A083DC}" type="presOf" srcId="{72942DFB-BBEC-4312-9677-C84D6D6D059C}" destId="{8A5EC631-8450-4E92-BAC3-E40F0D9C4CB8}" srcOrd="0" destOrd="0" presId="urn:microsoft.com/office/officeart/2018/2/layout/IconLabelList"/>
    <dgm:cxn modelId="{5EDB29F0-517F-4F39-8294-0ABC8C2896C2}" type="presOf" srcId="{CB6921F3-68DA-4869-A1A1-7550992F9382}" destId="{095F0989-F3D1-485B-A36A-4D49088D189E}" srcOrd="0" destOrd="0" presId="urn:microsoft.com/office/officeart/2018/2/layout/IconLabelList"/>
    <dgm:cxn modelId="{A13936F3-03AE-499E-8534-360AC9A61F38}" type="presOf" srcId="{54EAFEB4-B3E6-453F-8F23-EE7433678E34}" destId="{657378A9-8A2E-442A-AA38-568369ACBC71}" srcOrd="0" destOrd="0" presId="urn:microsoft.com/office/officeart/2018/2/layout/IconLabelList"/>
    <dgm:cxn modelId="{672A91E2-2E1C-4EDD-A69D-56102411F82C}" type="presParOf" srcId="{5F37D2FB-48FB-4DC8-A971-1661C78DD6A6}" destId="{9FE21649-317D-4426-8DE6-CEC711118464}" srcOrd="0" destOrd="0" presId="urn:microsoft.com/office/officeart/2018/2/layout/IconLabelList"/>
    <dgm:cxn modelId="{8B4CDF3F-8910-4870-AC92-73186E6145D4}" type="presParOf" srcId="{9FE21649-317D-4426-8DE6-CEC711118464}" destId="{9A59FD17-1824-4414-809A-14AC12B2A861}" srcOrd="0" destOrd="0" presId="urn:microsoft.com/office/officeart/2018/2/layout/IconLabelList"/>
    <dgm:cxn modelId="{87D260C6-43CC-49D0-B302-25171CE188F9}" type="presParOf" srcId="{9FE21649-317D-4426-8DE6-CEC711118464}" destId="{9AB13877-412D-4619-B16E-BC91086453A1}" srcOrd="1" destOrd="0" presId="urn:microsoft.com/office/officeart/2018/2/layout/IconLabelList"/>
    <dgm:cxn modelId="{B8832A6C-6FAE-417C-9B4F-CF1629A7CB4E}" type="presParOf" srcId="{9FE21649-317D-4426-8DE6-CEC711118464}" destId="{657378A9-8A2E-442A-AA38-568369ACBC71}" srcOrd="2" destOrd="0" presId="urn:microsoft.com/office/officeart/2018/2/layout/IconLabelList"/>
    <dgm:cxn modelId="{8066CB1B-826F-4797-975E-5942B9763C14}" type="presParOf" srcId="{5F37D2FB-48FB-4DC8-A971-1661C78DD6A6}" destId="{9F9D227B-713A-4717-AA4F-6F46C80A3C30}" srcOrd="1" destOrd="0" presId="urn:microsoft.com/office/officeart/2018/2/layout/IconLabelList"/>
    <dgm:cxn modelId="{31A5E37B-5769-45D7-881A-0E55FCED79E6}" type="presParOf" srcId="{5F37D2FB-48FB-4DC8-A971-1661C78DD6A6}" destId="{F075CBA3-DD6F-42AB-AAB3-C5506DAC506F}" srcOrd="2" destOrd="0" presId="urn:microsoft.com/office/officeart/2018/2/layout/IconLabelList"/>
    <dgm:cxn modelId="{78C130A9-DABB-41D1-AFB2-1829151A9AB0}" type="presParOf" srcId="{F075CBA3-DD6F-42AB-AAB3-C5506DAC506F}" destId="{5745B195-4CDF-443D-AD21-E99A567C1641}" srcOrd="0" destOrd="0" presId="urn:microsoft.com/office/officeart/2018/2/layout/IconLabelList"/>
    <dgm:cxn modelId="{BA38F675-013B-4C66-B44F-D5DA5E47AB22}" type="presParOf" srcId="{F075CBA3-DD6F-42AB-AAB3-C5506DAC506F}" destId="{82856A3E-86DA-46B9-BC2A-B4109A88AF9D}" srcOrd="1" destOrd="0" presId="urn:microsoft.com/office/officeart/2018/2/layout/IconLabelList"/>
    <dgm:cxn modelId="{1A45B26C-F7B6-403E-BCBA-70AAB85D103F}" type="presParOf" srcId="{F075CBA3-DD6F-42AB-AAB3-C5506DAC506F}" destId="{8A5EC631-8450-4E92-BAC3-E40F0D9C4CB8}" srcOrd="2" destOrd="0" presId="urn:microsoft.com/office/officeart/2018/2/layout/IconLabelList"/>
    <dgm:cxn modelId="{E4B912A0-067F-4920-BBC6-6DD903ADDF60}" type="presParOf" srcId="{5F37D2FB-48FB-4DC8-A971-1661C78DD6A6}" destId="{C189F59B-874B-4CBF-9E83-D143818E82E9}" srcOrd="3" destOrd="0" presId="urn:microsoft.com/office/officeart/2018/2/layout/IconLabelList"/>
    <dgm:cxn modelId="{E6EFBB56-7E76-47CA-AB29-44158373F0EC}" type="presParOf" srcId="{5F37D2FB-48FB-4DC8-A971-1661C78DD6A6}" destId="{81F5A3F7-27F6-4940-835C-2241164B3FE7}" srcOrd="4" destOrd="0" presId="urn:microsoft.com/office/officeart/2018/2/layout/IconLabelList"/>
    <dgm:cxn modelId="{7B07F464-2109-4DDD-8CB4-BDA9783B7D50}" type="presParOf" srcId="{81F5A3F7-27F6-4940-835C-2241164B3FE7}" destId="{85EC6239-8EC0-4ADF-A511-075ACAF884AC}" srcOrd="0" destOrd="0" presId="urn:microsoft.com/office/officeart/2018/2/layout/IconLabelList"/>
    <dgm:cxn modelId="{A99AFD2D-FFEB-4705-A623-551B32D1BBE9}" type="presParOf" srcId="{81F5A3F7-27F6-4940-835C-2241164B3FE7}" destId="{D72D03E9-336B-4793-8267-EF53C3B02F7E}" srcOrd="1" destOrd="0" presId="urn:microsoft.com/office/officeart/2018/2/layout/IconLabelList"/>
    <dgm:cxn modelId="{6ED10566-C28F-4B5F-91D5-384B29DB2075}" type="presParOf" srcId="{81F5A3F7-27F6-4940-835C-2241164B3FE7}" destId="{32F0CD6E-4E76-44A1-9AF4-D3338CE57633}" srcOrd="2" destOrd="0" presId="urn:microsoft.com/office/officeart/2018/2/layout/IconLabelList"/>
    <dgm:cxn modelId="{A576DFDC-EB7D-4214-8B2A-5977ED125FDC}" type="presParOf" srcId="{5F37D2FB-48FB-4DC8-A971-1661C78DD6A6}" destId="{ED9A32B9-CB4A-43CC-B3BF-A9D5CC62ACA7}" srcOrd="5" destOrd="0" presId="urn:microsoft.com/office/officeart/2018/2/layout/IconLabelList"/>
    <dgm:cxn modelId="{FE842C50-F3D5-45F4-A1D0-7705985BCCF0}" type="presParOf" srcId="{5F37D2FB-48FB-4DC8-A971-1661C78DD6A6}" destId="{ED8044B7-DCBC-415F-99AB-C387D796749C}" srcOrd="6" destOrd="0" presId="urn:microsoft.com/office/officeart/2018/2/layout/IconLabelList"/>
    <dgm:cxn modelId="{50B47A96-C3C3-40D7-B266-BCBA7AD92667}" type="presParOf" srcId="{ED8044B7-DCBC-415F-99AB-C387D796749C}" destId="{82C0620A-DF9F-4DF6-8A42-725DBF2EA29F}" srcOrd="0" destOrd="0" presId="urn:microsoft.com/office/officeart/2018/2/layout/IconLabelList"/>
    <dgm:cxn modelId="{F8923F98-E54C-4337-8E65-E274FC0F44FB}" type="presParOf" srcId="{ED8044B7-DCBC-415F-99AB-C387D796749C}" destId="{431794FC-798E-46A4-933D-E1FB1A288FAD}" srcOrd="1" destOrd="0" presId="urn:microsoft.com/office/officeart/2018/2/layout/IconLabelList"/>
    <dgm:cxn modelId="{814E236F-5B87-4331-B59C-9A83DC4667B1}" type="presParOf" srcId="{ED8044B7-DCBC-415F-99AB-C387D796749C}" destId="{095F0989-F3D1-485B-A36A-4D49088D189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01B53A-DFDE-402E-9FAC-9B8AB216AC61}">
      <dsp:nvSpPr>
        <dsp:cNvPr id="0" name=""/>
        <dsp:cNvSpPr/>
      </dsp:nvSpPr>
      <dsp:spPr>
        <a:xfrm>
          <a:off x="0" y="3162674"/>
          <a:ext cx="7393643" cy="1038060"/>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baseline="0"/>
            <a:t>The OS ( ordnance survey) organisation of UK was under pressure to convert their maps into digital format and the aim was to have many paper maps digitised by 1995.</a:t>
          </a:r>
          <a:endParaRPr lang="en-US" sz="1800" kern="1200"/>
        </a:p>
      </dsp:txBody>
      <dsp:txXfrm>
        <a:off x="0" y="3162674"/>
        <a:ext cx="7393643" cy="1038060"/>
      </dsp:txXfrm>
    </dsp:sp>
    <dsp:sp modelId="{C82D676C-EAEB-4F59-9509-6ECC25B961A8}">
      <dsp:nvSpPr>
        <dsp:cNvPr id="0" name=""/>
        <dsp:cNvSpPr/>
      </dsp:nvSpPr>
      <dsp:spPr>
        <a:xfrm rot="10800000">
          <a:off x="0" y="1581708"/>
          <a:ext cx="7393643" cy="1596537"/>
        </a:xfrm>
        <a:prstGeom prst="upArrowCallou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baseline="0"/>
            <a:t>GIS has been developed out of a desire to replace manual cartography with a digital solution.</a:t>
          </a:r>
          <a:endParaRPr lang="en-US" sz="1800" kern="1200"/>
        </a:p>
      </dsp:txBody>
      <dsp:txXfrm rot="10800000">
        <a:off x="0" y="1581708"/>
        <a:ext cx="7393643" cy="1037382"/>
      </dsp:txXfrm>
    </dsp:sp>
    <dsp:sp modelId="{126F1076-07CB-4765-B7AA-0680AE8E64A0}">
      <dsp:nvSpPr>
        <dsp:cNvPr id="0" name=""/>
        <dsp:cNvSpPr/>
      </dsp:nvSpPr>
      <dsp:spPr>
        <a:xfrm rot="10800000">
          <a:off x="0" y="742"/>
          <a:ext cx="7393643" cy="1596537"/>
        </a:xfrm>
        <a:prstGeom prst="upArrowCallout">
          <a:avLst/>
        </a:prstGeom>
        <a:solidFill>
          <a:schemeClr val="accent4">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baseline="0"/>
            <a:t>Geographical information has been with us since man travelled and made map references.</a:t>
          </a:r>
          <a:endParaRPr lang="en-US" sz="1800" kern="1200"/>
        </a:p>
      </dsp:txBody>
      <dsp:txXfrm rot="10800000">
        <a:off x="0" y="742"/>
        <a:ext cx="7393643" cy="10373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EA04F4-245A-46EF-8B9C-48C239D13502}">
      <dsp:nvSpPr>
        <dsp:cNvPr id="0" name=""/>
        <dsp:cNvSpPr/>
      </dsp:nvSpPr>
      <dsp:spPr>
        <a:xfrm>
          <a:off x="0" y="531"/>
          <a:ext cx="644652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AB3528-CEA3-4CDD-A8B1-47D5F3BAACD9}">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7E3024-4714-4294-A46A-75EC0719EBB5}">
      <dsp:nvSpPr>
        <dsp:cNvPr id="0" name=""/>
        <dsp:cNvSpPr/>
      </dsp:nvSpPr>
      <dsp:spPr>
        <a:xfrm>
          <a:off x="1435590" y="531"/>
          <a:ext cx="501092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a:lnSpc>
              <a:spcPct val="100000"/>
            </a:lnSpc>
            <a:spcBef>
              <a:spcPct val="0"/>
            </a:spcBef>
            <a:spcAft>
              <a:spcPct val="35000"/>
            </a:spcAft>
            <a:buNone/>
          </a:pPr>
          <a:r>
            <a:rPr lang="en-GB" sz="1500" kern="1200"/>
            <a:t>Understanding how we perceive size, depth, brightness and colour is crucial to the design of effective visual graphics system.</a:t>
          </a:r>
          <a:endParaRPr lang="en-US" sz="1500" kern="1200"/>
        </a:p>
      </dsp:txBody>
      <dsp:txXfrm>
        <a:off x="1435590" y="531"/>
        <a:ext cx="5010929" cy="1242935"/>
      </dsp:txXfrm>
    </dsp:sp>
    <dsp:sp modelId="{2DB13408-D8EB-481E-982B-8997BEE8C3BF}">
      <dsp:nvSpPr>
        <dsp:cNvPr id="0" name=""/>
        <dsp:cNvSpPr/>
      </dsp:nvSpPr>
      <dsp:spPr>
        <a:xfrm>
          <a:off x="0" y="1554200"/>
          <a:ext cx="644652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0AC02F-92B3-41B2-9902-8473937C4217}">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D1E037-A76C-4C8C-9DFB-F60C7530864E}">
      <dsp:nvSpPr>
        <dsp:cNvPr id="0" name=""/>
        <dsp:cNvSpPr/>
      </dsp:nvSpPr>
      <dsp:spPr>
        <a:xfrm>
          <a:off x="1435590" y="1554200"/>
          <a:ext cx="501092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a:lnSpc>
              <a:spcPct val="100000"/>
            </a:lnSpc>
            <a:spcBef>
              <a:spcPct val="0"/>
            </a:spcBef>
            <a:spcAft>
              <a:spcPct val="35000"/>
            </a:spcAft>
            <a:buNone/>
          </a:pPr>
          <a:r>
            <a:rPr lang="en-GB" sz="1500" kern="1200" dirty="0"/>
            <a:t>Humans are able to perceive height and depth. We can perceive the height and depth of any object from any distance. The object may look smaller, but our perception of the size remains constant.</a:t>
          </a:r>
          <a:endParaRPr lang="en-US" sz="1500" kern="1200" dirty="0"/>
        </a:p>
      </dsp:txBody>
      <dsp:txXfrm>
        <a:off x="1435590" y="1554200"/>
        <a:ext cx="5010929" cy="1242935"/>
      </dsp:txXfrm>
    </dsp:sp>
    <dsp:sp modelId="{34408381-D4CB-4484-A472-17EF817A9052}">
      <dsp:nvSpPr>
        <dsp:cNvPr id="0" name=""/>
        <dsp:cNvSpPr/>
      </dsp:nvSpPr>
      <dsp:spPr>
        <a:xfrm>
          <a:off x="0" y="3107870"/>
          <a:ext cx="644652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12A3B4-FD28-4722-8280-F6186FE5DC3B}">
      <dsp:nvSpPr>
        <dsp:cNvPr id="0" name=""/>
        <dsp:cNvSpPr/>
      </dsp:nvSpPr>
      <dsp:spPr>
        <a:xfrm>
          <a:off x="375988" y="3387530"/>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6B690F-C4E3-4DBF-B2BE-A5799991CC4C}">
      <dsp:nvSpPr>
        <dsp:cNvPr id="0" name=""/>
        <dsp:cNvSpPr/>
      </dsp:nvSpPr>
      <dsp:spPr>
        <a:xfrm>
          <a:off x="1435590" y="3107870"/>
          <a:ext cx="501092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a:lnSpc>
              <a:spcPct val="100000"/>
            </a:lnSpc>
            <a:spcBef>
              <a:spcPct val="0"/>
            </a:spcBef>
            <a:spcAft>
              <a:spcPct val="35000"/>
            </a:spcAft>
            <a:buNone/>
          </a:pPr>
          <a:r>
            <a:rPr lang="en-GB" sz="1500" kern="1200"/>
            <a:t>By looking at a scene, we can comprehend the overall depth – objects covered by another object in our visual path we perceive to be in the background.</a:t>
          </a:r>
          <a:endParaRPr lang="en-US" sz="1500" kern="1200"/>
        </a:p>
      </dsp:txBody>
      <dsp:txXfrm>
        <a:off x="1435590" y="3107870"/>
        <a:ext cx="501092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59FD17-1824-4414-809A-14AC12B2A861}">
      <dsp:nvSpPr>
        <dsp:cNvPr id="0" name=""/>
        <dsp:cNvSpPr/>
      </dsp:nvSpPr>
      <dsp:spPr>
        <a:xfrm>
          <a:off x="412066" y="683119"/>
          <a:ext cx="673945" cy="6739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7378A9-8A2E-442A-AA38-568369ACBC71}">
      <dsp:nvSpPr>
        <dsp:cNvPr id="0" name=""/>
        <dsp:cNvSpPr/>
      </dsp:nvSpPr>
      <dsp:spPr>
        <a:xfrm>
          <a:off x="211" y="1678629"/>
          <a:ext cx="1497656" cy="114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baseline="0"/>
            <a:t>Clearly the ability to visually analyse data is fundamental to geographic display. The graphical display of spatial data helps towards recognition of patterns. </a:t>
          </a:r>
          <a:endParaRPr lang="en-US" sz="1100" kern="1200"/>
        </a:p>
      </dsp:txBody>
      <dsp:txXfrm>
        <a:off x="211" y="1678629"/>
        <a:ext cx="1497656" cy="1147228"/>
      </dsp:txXfrm>
    </dsp:sp>
    <dsp:sp modelId="{5745B195-4CDF-443D-AD21-E99A567C1641}">
      <dsp:nvSpPr>
        <dsp:cNvPr id="0" name=""/>
        <dsp:cNvSpPr/>
      </dsp:nvSpPr>
      <dsp:spPr>
        <a:xfrm>
          <a:off x="2171812" y="683119"/>
          <a:ext cx="673945" cy="6739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5EC631-8450-4E92-BAC3-E40F0D9C4CB8}">
      <dsp:nvSpPr>
        <dsp:cNvPr id="0" name=""/>
        <dsp:cNvSpPr/>
      </dsp:nvSpPr>
      <dsp:spPr>
        <a:xfrm>
          <a:off x="1759957" y="1678629"/>
          <a:ext cx="1497656" cy="114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baseline="0"/>
            <a:t>computer graphics that allows for the rapid display of vast volumes of data, and the processes provided by GIS help us analyse data sets that we could not achieve manually. </a:t>
          </a:r>
          <a:endParaRPr lang="en-US" sz="1100" kern="1200"/>
        </a:p>
      </dsp:txBody>
      <dsp:txXfrm>
        <a:off x="1759957" y="1678629"/>
        <a:ext cx="1497656" cy="1147228"/>
      </dsp:txXfrm>
    </dsp:sp>
    <dsp:sp modelId="{85EC6239-8EC0-4ADF-A511-075ACAF884AC}">
      <dsp:nvSpPr>
        <dsp:cNvPr id="0" name=""/>
        <dsp:cNvSpPr/>
      </dsp:nvSpPr>
      <dsp:spPr>
        <a:xfrm>
          <a:off x="3931558" y="683119"/>
          <a:ext cx="673945" cy="6739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F0CD6E-4E76-44A1-9AF4-D3338CE57633}">
      <dsp:nvSpPr>
        <dsp:cNvPr id="0" name=""/>
        <dsp:cNvSpPr/>
      </dsp:nvSpPr>
      <dsp:spPr>
        <a:xfrm>
          <a:off x="3519703" y="1678629"/>
          <a:ext cx="1497656" cy="114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baseline="0"/>
            <a:t>This places GIS in the field of ViSC visual science</a:t>
          </a:r>
          <a:endParaRPr lang="en-US" sz="1100" kern="1200"/>
        </a:p>
      </dsp:txBody>
      <dsp:txXfrm>
        <a:off x="3519703" y="1678629"/>
        <a:ext cx="1497656" cy="1147228"/>
      </dsp:txXfrm>
    </dsp:sp>
    <dsp:sp modelId="{82C0620A-DF9F-4DF6-8A42-725DBF2EA29F}">
      <dsp:nvSpPr>
        <dsp:cNvPr id="0" name=""/>
        <dsp:cNvSpPr/>
      </dsp:nvSpPr>
      <dsp:spPr>
        <a:xfrm>
          <a:off x="5691304" y="683119"/>
          <a:ext cx="673945" cy="6739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5F0989-F3D1-485B-A36A-4D49088D189E}">
      <dsp:nvSpPr>
        <dsp:cNvPr id="0" name=""/>
        <dsp:cNvSpPr/>
      </dsp:nvSpPr>
      <dsp:spPr>
        <a:xfrm>
          <a:off x="5279449" y="1678629"/>
          <a:ext cx="1497656" cy="114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baseline="0"/>
            <a:t>Geovisualisation implies the use of visual geospatial displays to explore data and through that exploration to generate hypotheses, develop problem solutions and construct knowledge.  </a:t>
          </a:r>
          <a:endParaRPr lang="en-US" sz="1100" kern="1200"/>
        </a:p>
      </dsp:txBody>
      <dsp:txXfrm>
        <a:off x="5279449" y="1678629"/>
        <a:ext cx="1497656" cy="114722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8EC0A7C-DF68-45D7-9343-D70BC21E95BD}" type="datetimeFigureOut">
              <a:rPr lang="en-GB" smtClean="0"/>
              <a:t>26/09/2023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F9E6C94-2B7F-4020-BCB8-FA328CB1DD61}" type="slidenum">
              <a:rPr lang="en-GB" smtClean="0"/>
              <a:t>‹#›</a:t>
            </a:fld>
            <a:endParaRPr lang="en-GB"/>
          </a:p>
        </p:txBody>
      </p:sp>
    </p:spTree>
    <p:extLst>
      <p:ext uri="{BB962C8B-B14F-4D97-AF65-F5344CB8AC3E}">
        <p14:creationId xmlns:p14="http://schemas.microsoft.com/office/powerpoint/2010/main" val="2875139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These are typical geographical question so whats new</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xfrm>
            <a:off x="1143000" y="685800"/>
            <a:ext cx="4573588" cy="3429000"/>
          </a:xfrm>
          <a:ln/>
        </p:spPr>
      </p:sp>
      <p:sp>
        <p:nvSpPr>
          <p:cNvPr id="31747"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a:xfrm>
            <a:off x="1143000" y="685800"/>
            <a:ext cx="4573588" cy="3429000"/>
          </a:xfrm>
          <a:ln/>
        </p:spPr>
      </p:sp>
      <p:sp>
        <p:nvSpPr>
          <p:cNvPr id="33795"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a:xfrm>
            <a:off x="1143000" y="685800"/>
            <a:ext cx="4573588" cy="3429000"/>
          </a:xfrm>
          <a:ln/>
        </p:spPr>
      </p:sp>
      <p:sp>
        <p:nvSpPr>
          <p:cNvPr id="34819"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1143000" y="685800"/>
            <a:ext cx="4573588" cy="3429000"/>
          </a:xfrm>
          <a:ln/>
        </p:spPr>
      </p:sp>
      <p:sp>
        <p:nvSpPr>
          <p:cNvPr id="35843"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Rot="1" noChangeAspect="1" noChangeArrowheads="1" noTextEdit="1"/>
          </p:cNvSpPr>
          <p:nvPr>
            <p:ph type="sldImg"/>
          </p:nvPr>
        </p:nvSpPr>
        <p:spPr>
          <a:xfrm>
            <a:off x="1143000" y="685800"/>
            <a:ext cx="4573588" cy="3429000"/>
          </a:xfrm>
          <a:ln/>
        </p:spPr>
      </p:sp>
      <p:sp>
        <p:nvSpPr>
          <p:cNvPr id="36867"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46404" y="758952"/>
            <a:ext cx="7063740" cy="4041648"/>
          </a:xfrm>
        </p:spPr>
        <p:txBody>
          <a:bodyPr anchor="b">
            <a:normAutofit/>
          </a:bodyPr>
          <a:lstStyle>
            <a:lvl1pPr algn="l">
              <a:lnSpc>
                <a:spcPct val="85000"/>
              </a:lnSpc>
              <a:defRPr sz="66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946404" y="4800600"/>
            <a:ext cx="7063740" cy="1691640"/>
          </a:xfrm>
        </p:spPr>
        <p:txBody>
          <a:bodyPr>
            <a:normAutofit/>
          </a:bodyPr>
          <a:lstStyle>
            <a:lvl1pPr marL="0" indent="0" algn="l">
              <a:buNone/>
              <a:defRPr sz="2000" baseline="0">
                <a:solidFill>
                  <a:schemeClr val="tx1">
                    <a:lumMod val="8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lvl1pPr>
              <a:defRPr>
                <a:solidFill>
                  <a:schemeClr val="bg2">
                    <a:lumMod val="20000"/>
                    <a:lumOff val="80000"/>
                  </a:schemeClr>
                </a:solidFill>
              </a:defRPr>
            </a:lvl1pPr>
          </a:lstStyle>
          <a:p>
            <a:fld id="{E03CD7C2-4809-4F82-958A-565407B32EED}" type="datetimeFigureOut">
              <a:rPr lang="en-GB" smtClean="0"/>
              <a:t>26/09/2023</a:t>
            </a:fld>
            <a:endParaRPr lang="en-GB"/>
          </a:p>
        </p:txBody>
      </p:sp>
      <p:sp>
        <p:nvSpPr>
          <p:cNvPr id="9" name="Footer Placeholder 8"/>
          <p:cNvSpPr>
            <a:spLocks noGrp="1"/>
          </p:cNvSpPr>
          <p:nvPr>
            <p:ph type="ftr" sz="quarter" idx="11"/>
          </p:nvPr>
        </p:nvSpPr>
        <p:spPr/>
        <p:txBody>
          <a:bodyPr/>
          <a:lstStyle>
            <a:lvl1pPr>
              <a:defRPr>
                <a:solidFill>
                  <a:schemeClr val="bg2">
                    <a:lumMod val="20000"/>
                    <a:lumOff val="80000"/>
                  </a:schemeClr>
                </a:solidFill>
              </a:defRPr>
            </a:lvl1pPr>
          </a:lstStyle>
          <a:p>
            <a:endParaRPr lang="en-GB"/>
          </a:p>
        </p:txBody>
      </p:sp>
      <p:sp>
        <p:nvSpPr>
          <p:cNvPr id="10" name="Slide Number Placeholder 9"/>
          <p:cNvSpPr>
            <a:spLocks noGrp="1"/>
          </p:cNvSpPr>
          <p:nvPr>
            <p:ph type="sldNum" sz="quarter" idx="12"/>
          </p:nvPr>
        </p:nvSpPr>
        <p:spPr/>
        <p:txBody>
          <a:bodyPr/>
          <a:lstStyle>
            <a:lvl1pPr>
              <a:defRPr>
                <a:solidFill>
                  <a:schemeClr val="bg2">
                    <a:lumMod val="60000"/>
                    <a:lumOff val="40000"/>
                  </a:schemeClr>
                </a:solidFill>
              </a:defRPr>
            </a:lvl1pPr>
          </a:lstStyle>
          <a:p>
            <a:fld id="{ACDBF60E-B7E9-41DD-BADA-62D3B8C53194}" type="slidenum">
              <a:rPr lang="en-GB" smtClean="0"/>
              <a:t>‹#›</a:t>
            </a:fld>
            <a:endParaRPr lang="en-GB"/>
          </a:p>
        </p:txBody>
      </p:sp>
      <p:pic>
        <p:nvPicPr>
          <p:cNvPr id="4" name="Picture 3">
            <a:extLst>
              <a:ext uri="{FF2B5EF4-FFF2-40B4-BE49-F238E27FC236}">
                <a16:creationId xmlns:a16="http://schemas.microsoft.com/office/drawing/2014/main" id="{A3FA0D92-D7BF-9A67-E604-AB8B009183AA}"/>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746071" y="5035138"/>
            <a:ext cx="16494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1582003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3CD7C2-4809-4F82-958A-565407B32EED}" type="datetimeFigureOut">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1634649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46404" y="758952"/>
            <a:ext cx="7063740" cy="4041648"/>
          </a:xfrm>
        </p:spPr>
        <p:txBody>
          <a:bodyPr anchor="b">
            <a:normAutofit/>
          </a:bodyPr>
          <a:lstStyle>
            <a:lvl1pPr>
              <a:lnSpc>
                <a:spcPct val="85000"/>
              </a:lnSpc>
              <a:defRPr sz="6600" b="0"/>
            </a:lvl1pPr>
          </a:lstStyle>
          <a:p>
            <a:r>
              <a:rPr lang="en-US"/>
              <a:t>Click to edit Master title style</a:t>
            </a:r>
            <a:endParaRPr lang="en-US" dirty="0"/>
          </a:p>
        </p:txBody>
      </p:sp>
      <p:sp>
        <p:nvSpPr>
          <p:cNvPr id="3" name="Text Placeholder 2"/>
          <p:cNvSpPr>
            <a:spLocks noGrp="1"/>
          </p:cNvSpPr>
          <p:nvPr>
            <p:ph type="body" idx="1"/>
          </p:nvPr>
        </p:nvSpPr>
        <p:spPr>
          <a:xfrm>
            <a:off x="946404" y="4800600"/>
            <a:ext cx="7063740" cy="1691640"/>
          </a:xfrm>
        </p:spPr>
        <p:txBody>
          <a:bodyPr anchor="t">
            <a:normAutofit/>
          </a:bodyPr>
          <a:lstStyle>
            <a:lvl1pPr marL="0" indent="0">
              <a:buNone/>
              <a:defRPr sz="20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3CD7C2-4809-4F82-958A-565407B32EED}" type="datetimeFigureOut">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98917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6404"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94860"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03CD7C2-4809-4F82-958A-565407B32EED}" type="datetimeFigureOut">
              <a:rPr lang="en-GB" smtClean="0"/>
              <a:t>26/09/2023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1431861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946404" y="1717185"/>
            <a:ext cx="3360420" cy="731520"/>
          </a:xfrm>
        </p:spPr>
        <p:txBody>
          <a:bodyPr anchor="b">
            <a:normAutofit/>
          </a:bodyPr>
          <a:lstStyle>
            <a:lvl1pPr marL="0" indent="0">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46404"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p:cNvSpPr>
            <a:spLocks noGrp="1"/>
          </p:cNvSpPr>
          <p:nvPr>
            <p:ph type="body" sz="quarter" idx="13"/>
          </p:nvPr>
        </p:nvSpPr>
        <p:spPr>
          <a:xfrm>
            <a:off x="4599432" y="1717185"/>
            <a:ext cx="3364992" cy="731520"/>
          </a:xfrm>
        </p:spPr>
        <p:txBody>
          <a:bodyPr anchor="b">
            <a:normAutofit/>
          </a:bodyPr>
          <a:lstStyle>
            <a:lvl1pPr marL="0" indent="0">
              <a:buFontTx/>
              <a:buNone/>
              <a:defRPr lang="en-US" sz="1800" b="0" kern="1200" spc="10" baseline="0" dirty="0">
                <a:solidFill>
                  <a:schemeClr val="tx2"/>
                </a:solidFill>
                <a:latin typeface="+mn-lt"/>
                <a:ea typeface="+mn-ea"/>
                <a:cs typeface="+mn-cs"/>
              </a:defRPr>
            </a:lvl1pPr>
          </a:lstStyle>
          <a:p>
            <a:pPr marL="0" lvl="0" indent="0" algn="l" defTabSz="914400" rtl="0" eaLnBrk="1" latinLnBrk="0" hangingPunct="1">
              <a:lnSpc>
                <a:spcPct val="95000"/>
              </a:lnSpc>
              <a:spcBef>
                <a:spcPts val="0"/>
              </a:spcBef>
              <a:spcAft>
                <a:spcPts val="200"/>
              </a:spcAft>
              <a:buClr>
                <a:schemeClr val="accent1"/>
              </a:buClr>
              <a:buSzPct val="80000"/>
              <a:buNone/>
            </a:pPr>
            <a:r>
              <a:rPr lang="en-US"/>
              <a:t>Click to edit Master text styles</a:t>
            </a:r>
          </a:p>
        </p:txBody>
      </p:sp>
      <p:sp>
        <p:nvSpPr>
          <p:cNvPr id="6" name="Content Placeholder 5"/>
          <p:cNvSpPr>
            <a:spLocks noGrp="1"/>
          </p:cNvSpPr>
          <p:nvPr>
            <p:ph sz="quarter" idx="4"/>
          </p:nvPr>
        </p:nvSpPr>
        <p:spPr>
          <a:xfrm>
            <a:off x="4594860"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03CD7C2-4809-4F82-958A-565407B32EED}" type="datetimeFigureOut">
              <a:rPr lang="en-GB" smtClean="0"/>
              <a:t>26/09/2023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3759230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03CD7C2-4809-4F82-958A-565407B32EED}" type="datetimeFigureOut">
              <a:rPr lang="en-GB" smtClean="0"/>
              <a:t>26/09/2023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3832296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3CD7C2-4809-4F82-958A-565407B32EED}" type="datetimeFigureOut">
              <a:rPr lang="en-GB" smtClean="0"/>
              <a:t>26/09/2023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2226110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936" y="457201"/>
            <a:ext cx="2400300" cy="1600197"/>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3378200" y="685800"/>
            <a:ext cx="4559300" cy="5486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30936" y="2099735"/>
            <a:ext cx="24003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03CD7C2-4809-4F82-958A-565407B32EED}" type="datetimeFigureOut">
              <a:rPr lang="en-GB" smtClean="0"/>
              <a:t>26/09/2023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1250612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846963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5257800"/>
            <a:ext cx="748665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846963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6108590"/>
            <a:ext cx="748665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03CD7C2-4809-4F82-958A-565407B32EED}" type="datetimeFigureOut">
              <a:rPr lang="en-GB" smtClean="0"/>
              <a:t>26/09/2023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3880259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3CD7C2-4809-4F82-958A-565407B32EED}" type="datetimeFigureOut">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108833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6525" y="381000"/>
            <a:ext cx="1857375"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1500" y="381000"/>
            <a:ext cx="5800725"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3CD7C2-4809-4F82-958A-565407B32EED}" type="datetimeFigureOut">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89766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8418195" y="0"/>
            <a:ext cx="73152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946404" y="365760"/>
            <a:ext cx="726948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946404" y="1828801"/>
            <a:ext cx="644652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7831456" y="1044178"/>
            <a:ext cx="1904999" cy="273844"/>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E03CD7C2-4809-4F82-958A-565407B32EED}" type="datetimeFigureOut">
              <a:rPr lang="en-GB" smtClean="0"/>
              <a:t>26/09/2023</a:t>
            </a:fld>
            <a:endParaRPr lang="en-GB"/>
          </a:p>
        </p:txBody>
      </p:sp>
      <p:sp>
        <p:nvSpPr>
          <p:cNvPr id="5" name="Footer Placeholder 4"/>
          <p:cNvSpPr>
            <a:spLocks noGrp="1"/>
          </p:cNvSpPr>
          <p:nvPr>
            <p:ph type="ftr" sz="quarter" idx="3"/>
          </p:nvPr>
        </p:nvSpPr>
        <p:spPr>
          <a:xfrm rot="16200000">
            <a:off x="6993255" y="4092178"/>
            <a:ext cx="3581400" cy="273844"/>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8441055" y="6172201"/>
            <a:ext cx="685800" cy="593725"/>
          </a:xfrm>
          <a:prstGeom prst="rect">
            <a:avLst/>
          </a:prstGeom>
        </p:spPr>
        <p:txBody>
          <a:bodyPr vert="horz" lIns="27432" tIns="45720" rIns="27432" bIns="45720" rtlCol="0" anchor="ctr">
            <a:normAutofit/>
          </a:bodyPr>
          <a:lstStyle>
            <a:lvl1pPr algn="ctr">
              <a:defRPr sz="3200">
                <a:solidFill>
                  <a:schemeClr val="tx2">
                    <a:lumMod val="60000"/>
                    <a:lumOff val="40000"/>
                  </a:schemeClr>
                </a:solidFill>
              </a:defRPr>
            </a:lvl1pPr>
          </a:lstStyle>
          <a:p>
            <a:fld id="{ACDBF60E-B7E9-41DD-BADA-62D3B8C53194}" type="slidenum">
              <a:rPr lang="en-GB" smtClean="0"/>
              <a:t>‹#›</a:t>
            </a:fld>
            <a:endParaRPr lang="en-GB"/>
          </a:p>
        </p:txBody>
      </p:sp>
    </p:spTree>
    <p:extLst>
      <p:ext uri="{BB962C8B-B14F-4D97-AF65-F5344CB8AC3E}">
        <p14:creationId xmlns:p14="http://schemas.microsoft.com/office/powerpoint/2010/main" val="1885084262"/>
      </p:ext>
    </p:extLst>
  </p:cSld>
  <p:clrMap bg1="lt1" tx1="dk1" bg2="lt2" tx2="dk2" accent1="accent1" accent2="accent2" accent3="accent3" accent4="accent4" accent5="accent5" accent6="accent6" hlink="hlink" folHlink="folHlink"/>
  <p:sldLayoutIdLst>
    <p:sldLayoutId id="2147484118" r:id="rId1"/>
    <p:sldLayoutId id="2147484119" r:id="rId2"/>
    <p:sldLayoutId id="2147484120" r:id="rId3"/>
    <p:sldLayoutId id="2147484121" r:id="rId4"/>
    <p:sldLayoutId id="2147484122" r:id="rId5"/>
    <p:sldLayoutId id="2147484123" r:id="rId6"/>
    <p:sldLayoutId id="2147484124" r:id="rId7"/>
    <p:sldLayoutId id="2147484125" r:id="rId8"/>
    <p:sldLayoutId id="2147484126" r:id="rId9"/>
    <p:sldLayoutId id="2147484127" r:id="rId10"/>
    <p:sldLayoutId id="2147484128" r:id="rId11"/>
  </p:sldLayoutIdLst>
  <p:txStyles>
    <p:titleStyle>
      <a:lvl1pPr algn="l" defTabSz="914400" rtl="0" eaLnBrk="1" latinLnBrk="0" hangingPunct="1">
        <a:lnSpc>
          <a:spcPct val="90000"/>
        </a:lnSpc>
        <a:spcBef>
          <a:spcPct val="0"/>
        </a:spcBef>
        <a:buNone/>
        <a:defRPr sz="40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A3FC43A-F2E5-409E-8C82-7DC3B69EA2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811"/>
            <a:ext cx="304431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EBFF7B-A218-4767-9A82-7ADFE8C9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0" y="0"/>
            <a:ext cx="542468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3" y="539553"/>
            <a:ext cx="4647687" cy="5768658"/>
          </a:xfrm>
        </p:spPr>
        <p:txBody>
          <a:bodyPr anchor="ctr">
            <a:normAutofit/>
          </a:bodyPr>
          <a:lstStyle/>
          <a:p>
            <a:br>
              <a:rPr lang="en-GB" sz="5200">
                <a:solidFill>
                  <a:srgbClr val="FFFFFF"/>
                </a:solidFill>
              </a:rPr>
            </a:br>
            <a:r>
              <a:rPr lang="en-GB" sz="5200">
                <a:solidFill>
                  <a:srgbClr val="FFFFFF"/>
                </a:solidFill>
              </a:rPr>
              <a:t>B Holland</a:t>
            </a:r>
          </a:p>
        </p:txBody>
      </p:sp>
      <p:sp>
        <p:nvSpPr>
          <p:cNvPr id="3" name="Subtitle 2"/>
          <p:cNvSpPr>
            <a:spLocks noGrp="1"/>
          </p:cNvSpPr>
          <p:nvPr>
            <p:ph type="subTitle" idx="1"/>
          </p:nvPr>
        </p:nvSpPr>
        <p:spPr>
          <a:xfrm>
            <a:off x="5650991" y="228601"/>
            <a:ext cx="2577337" cy="6431540"/>
          </a:xfrm>
          <a:noFill/>
        </p:spPr>
        <p:txBody>
          <a:bodyPr anchor="ctr">
            <a:normAutofit/>
          </a:bodyPr>
          <a:lstStyle/>
          <a:p>
            <a:pPr algn="r"/>
            <a:r>
              <a:rPr lang="en-GB" sz="2400" dirty="0">
                <a:solidFill>
                  <a:srgbClr val="FFFFFF"/>
                </a:solidFill>
              </a:rPr>
              <a:t>RS GIS</a:t>
            </a:r>
          </a:p>
          <a:p>
            <a:pPr algn="r"/>
            <a:r>
              <a:rPr lang="en-GB" sz="2400" dirty="0">
                <a:solidFill>
                  <a:srgbClr val="FFFFFF"/>
                </a:solidFill>
              </a:rPr>
              <a:t>An Introduction To </a:t>
            </a:r>
            <a:r>
              <a:rPr lang="en-GB" sz="2400" b="1" dirty="0">
                <a:solidFill>
                  <a:srgbClr val="FFFFFF"/>
                </a:solidFill>
              </a:rPr>
              <a:t>Geographical information systems</a:t>
            </a:r>
          </a:p>
        </p:txBody>
      </p:sp>
    </p:spTree>
    <p:extLst>
      <p:ext uri="{BB962C8B-B14F-4D97-AF65-F5344CB8AC3E}">
        <p14:creationId xmlns:p14="http://schemas.microsoft.com/office/powerpoint/2010/main" val="3990589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2600"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0"/>
            <a:ext cx="2802142"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723898" y="643466"/>
            <a:ext cx="2319539" cy="5528734"/>
          </a:xfrm>
          <a:noFill/>
        </p:spPr>
        <p:txBody>
          <a:bodyPr lIns="90488" tIns="44450" rIns="90488" bIns="44450" anchor="t">
            <a:normAutofit/>
          </a:bodyPr>
          <a:lstStyle/>
          <a:p>
            <a:pPr eaLnBrk="1" hangingPunct="1">
              <a:defRPr/>
            </a:pPr>
            <a:r>
              <a:rPr lang="en-GB" sz="2400">
                <a:solidFill>
                  <a:srgbClr val="FFFFFF"/>
                </a:solidFill>
                <a:latin typeface="Candara" pitchFamily="34" charset="0"/>
              </a:rPr>
              <a:t>Overview and background</a:t>
            </a:r>
          </a:p>
        </p:txBody>
      </p:sp>
      <p:sp useBgFill="1">
        <p:nvSpPr>
          <p:cNvPr id="5131" name="Rectangle 5130">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4740" y="0"/>
            <a:ext cx="518488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0" name="Rectangle 3"/>
          <p:cNvSpPr>
            <a:spLocks noGrp="1" noChangeArrowheads="1"/>
          </p:cNvSpPr>
          <p:nvPr>
            <p:ph idx="1"/>
          </p:nvPr>
        </p:nvSpPr>
        <p:spPr>
          <a:xfrm>
            <a:off x="3616423" y="643466"/>
            <a:ext cx="4370604" cy="5571067"/>
          </a:xfrm>
        </p:spPr>
        <p:txBody>
          <a:bodyPr lIns="90488" tIns="44450" rIns="90488" bIns="44450">
            <a:normAutofit/>
          </a:bodyPr>
          <a:lstStyle/>
          <a:p>
            <a:pPr eaLnBrk="1" hangingPunct="1"/>
            <a:r>
              <a:rPr lang="en-GB" altLang="en-US" sz="2100" dirty="0">
                <a:latin typeface="Candara" pitchFamily="34" charset="0"/>
              </a:rPr>
              <a:t>GIS has been available for many years in fact arriving in scene in the mod 60s.</a:t>
            </a:r>
          </a:p>
          <a:p>
            <a:pPr eaLnBrk="1" hangingPunct="1"/>
            <a:r>
              <a:rPr lang="en-GB" altLang="en-US" sz="2100" dirty="0">
                <a:latin typeface="Candara" pitchFamily="34" charset="0"/>
              </a:rPr>
              <a:t>GIS are not a new software phenomenon, however, much of the literature still suggests it is an emerging technology and that geographical information systems are constantly changing evolving.</a:t>
            </a:r>
          </a:p>
          <a:p>
            <a:pPr eaLnBrk="1" hangingPunct="1"/>
            <a:r>
              <a:rPr lang="en-GB" altLang="en-US" sz="2100" dirty="0">
                <a:latin typeface="Candara" pitchFamily="34" charset="0"/>
              </a:rPr>
              <a:t>It would be fair to say, some of the influencing factors in its sudden surge in popularity is the fast-declining costs of HW/SW that will support and run such systems.</a:t>
            </a:r>
          </a:p>
          <a:p>
            <a:pPr eaLnBrk="1" hangingPunct="1"/>
            <a:endParaRPr lang="en-GB" altLang="en-US" sz="2100" dirty="0">
              <a:latin typeface="Candara" pitchFamily="34" charset="0"/>
            </a:endParaRPr>
          </a:p>
        </p:txBody>
      </p:sp>
      <p:sp>
        <p:nvSpPr>
          <p:cNvPr id="6" name="Slide Number Placeholder 5"/>
          <p:cNvSpPr>
            <a:spLocks noGrp="1"/>
          </p:cNvSpPr>
          <p:nvPr>
            <p:ph type="sldNum" sz="quarter" idx="12"/>
          </p:nvPr>
        </p:nvSpPr>
        <p:spPr>
          <a:xfrm>
            <a:off x="8469630" y="6172200"/>
            <a:ext cx="685800" cy="593725"/>
          </a:xfrm>
        </p:spPr>
        <p:txBody>
          <a:bodyPr>
            <a:normAutofit/>
          </a:bodyPr>
          <a:lstStyle/>
          <a:p>
            <a:pPr>
              <a:spcAft>
                <a:spcPts val="600"/>
              </a:spcAft>
              <a:defRPr/>
            </a:pPr>
            <a:fld id="{48CCFE35-5D1B-4DAB-ADB8-D21E0E8EDCFF}" type="slidenum">
              <a:rPr lang="en-GB"/>
              <a:pPr>
                <a:spcAft>
                  <a:spcPts val="600"/>
                </a:spcAft>
                <a:defRPr/>
              </a:pPr>
              <a:t>2</a:t>
            </a:fld>
            <a:endParaRPr lang="en-GB"/>
          </a:p>
        </p:txBody>
      </p:sp>
    </p:spTree>
    <p:extLst>
      <p:ext uri="{BB962C8B-B14F-4D97-AF65-F5344CB8AC3E}">
        <p14:creationId xmlns:p14="http://schemas.microsoft.com/office/powerpoint/2010/main" val="58778061"/>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57A34-24BD-E597-BBBA-0F22E7962268}"/>
              </a:ext>
            </a:extLst>
          </p:cNvPr>
          <p:cNvSpPr>
            <a:spLocks noGrp="1"/>
          </p:cNvSpPr>
          <p:nvPr>
            <p:ph type="title"/>
          </p:nvPr>
        </p:nvSpPr>
        <p:spPr>
          <a:xfrm>
            <a:off x="921774" y="365760"/>
            <a:ext cx="4498258" cy="1325562"/>
          </a:xfrm>
        </p:spPr>
        <p:txBody>
          <a:bodyPr>
            <a:normAutofit/>
          </a:bodyPr>
          <a:lstStyle/>
          <a:p>
            <a:r>
              <a:rPr lang="en-GB" dirty="0"/>
              <a:t>what is geography</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858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4A8E648-1E3D-BB36-DADE-B2DBDAF13898}"/>
              </a:ext>
            </a:extLst>
          </p:cNvPr>
          <p:cNvSpPr>
            <a:spLocks noGrp="1"/>
          </p:cNvSpPr>
          <p:nvPr>
            <p:ph idx="1"/>
          </p:nvPr>
        </p:nvSpPr>
        <p:spPr>
          <a:xfrm>
            <a:off x="908354" y="2005739"/>
            <a:ext cx="4511678" cy="4174398"/>
          </a:xfrm>
        </p:spPr>
        <p:txBody>
          <a:bodyPr>
            <a:normAutofit/>
          </a:bodyPr>
          <a:lstStyle/>
          <a:p>
            <a:r>
              <a:rPr lang="en-GB" sz="1400" dirty="0"/>
              <a:t>Def: </a:t>
            </a:r>
            <a:r>
              <a:rPr lang="en-GB" sz="1400" i="1" dirty="0"/>
              <a:t>the study of the physical features of the earth and its atmosphere, and of human activity as it affects and is affected by these, including the distribution of populations and resources and political and economic activities.</a:t>
            </a:r>
          </a:p>
          <a:p>
            <a:r>
              <a:rPr lang="en-GB" sz="1400" dirty="0"/>
              <a:t>Geography falls into two main areas we have the study of social geography here we are looking at where and how people live, or we have the study of physical geography here we tend to think of terrain and what we see on the land.</a:t>
            </a:r>
          </a:p>
          <a:p>
            <a:r>
              <a:rPr lang="en-GB" sz="1400" dirty="0"/>
              <a:t>Some of the first geographical information system were developed in the late 60s in Canada by some software engineers who realised that if they wanted to look at the census data recently gathered then they needed to have a big, computerised map of the area. This falls into the area of social geography or sociodemographic analysis.</a:t>
            </a:r>
          </a:p>
        </p:txBody>
      </p:sp>
      <p:pic>
        <p:nvPicPr>
          <p:cNvPr id="5" name="Picture 4" descr="The planet earth taken from the outer space">
            <a:extLst>
              <a:ext uri="{FF2B5EF4-FFF2-40B4-BE49-F238E27FC236}">
                <a16:creationId xmlns:a16="http://schemas.microsoft.com/office/drawing/2014/main" id="{C9F59F01-6D6A-DC25-45ED-6D0B54BE4776}"/>
              </a:ext>
            </a:extLst>
          </p:cNvPr>
          <p:cNvPicPr>
            <a:picLocks noChangeAspect="1"/>
          </p:cNvPicPr>
          <p:nvPr/>
        </p:nvPicPr>
        <p:blipFill rotWithShape="1">
          <a:blip r:embed="rId2"/>
          <a:srcRect l="63411" r="3384" b="1"/>
          <a:stretch/>
        </p:blipFill>
        <p:spPr>
          <a:xfrm>
            <a:off x="5654016" y="10"/>
            <a:ext cx="3489984" cy="6857990"/>
          </a:xfrm>
          <a:prstGeom prst="rect">
            <a:avLst/>
          </a:prstGeom>
        </p:spPr>
      </p:pic>
    </p:spTree>
    <p:extLst>
      <p:ext uri="{BB962C8B-B14F-4D97-AF65-F5344CB8AC3E}">
        <p14:creationId xmlns:p14="http://schemas.microsoft.com/office/powerpoint/2010/main" val="972740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FD7BFF-E104-E67F-87D1-A90243CDA729}"/>
              </a:ext>
            </a:extLst>
          </p:cNvPr>
          <p:cNvSpPr>
            <a:spLocks noGrp="1"/>
          </p:cNvSpPr>
          <p:nvPr>
            <p:ph type="title"/>
          </p:nvPr>
        </p:nvSpPr>
        <p:spPr>
          <a:xfrm>
            <a:off x="946404" y="365760"/>
            <a:ext cx="7269480" cy="1325562"/>
          </a:xfrm>
        </p:spPr>
        <p:txBody>
          <a:bodyPr>
            <a:normAutofit/>
          </a:bodyPr>
          <a:lstStyle/>
          <a:p>
            <a:r>
              <a:rPr lang="en-GB" dirty="0"/>
              <a:t>Moving on</a:t>
            </a:r>
          </a:p>
        </p:txBody>
      </p:sp>
      <p:sp>
        <p:nvSpPr>
          <p:cNvPr id="3" name="Content Placeholder 2">
            <a:extLst>
              <a:ext uri="{FF2B5EF4-FFF2-40B4-BE49-F238E27FC236}">
                <a16:creationId xmlns:a16="http://schemas.microsoft.com/office/drawing/2014/main" id="{86A772E2-922A-753E-80CF-B72D2C68F8E8}"/>
              </a:ext>
            </a:extLst>
          </p:cNvPr>
          <p:cNvSpPr>
            <a:spLocks noGrp="1"/>
          </p:cNvSpPr>
          <p:nvPr>
            <p:ph idx="1"/>
          </p:nvPr>
        </p:nvSpPr>
        <p:spPr>
          <a:xfrm>
            <a:off x="946404" y="1828800"/>
            <a:ext cx="6446520" cy="4351337"/>
          </a:xfrm>
        </p:spPr>
        <p:txBody>
          <a:bodyPr>
            <a:normAutofit lnSpcReduction="10000"/>
          </a:bodyPr>
          <a:lstStyle/>
          <a:p>
            <a:r>
              <a:rPr lang="en-GB" dirty="0"/>
              <a:t>Several innovative developments occurred over this period, and we see the emergence of Esri who were and still are the developers of ArcGIS one of the market leading software packages available to us.</a:t>
            </a:r>
          </a:p>
          <a:p>
            <a:r>
              <a:rPr lang="en-GB" kern="100" dirty="0">
                <a:effectLst/>
                <a:ea typeface="Calibri" panose="020F0502020204030204" pitchFamily="34" charset="0"/>
                <a:cs typeface="Times New Roman" panose="02020603050405020304" pitchFamily="18" charset="0"/>
              </a:rPr>
              <a:t>Once they fulfilled the boundaries of social geography many mapping agencies wanted to investigate computer usage in greater detail and to explore the realms of GIS to seek help with map cartography. Agencies such as the British Ordnance Survey and National Geographic began to experiment</a:t>
            </a:r>
          </a:p>
          <a:p>
            <a:r>
              <a:rPr lang="en-GB" kern="100" dirty="0">
                <a:effectLst/>
                <a:ea typeface="Calibri" panose="020F0502020204030204" pitchFamily="34" charset="0"/>
                <a:cs typeface="Times New Roman" panose="02020603050405020304" pitchFamily="18" charset="0"/>
              </a:rPr>
              <a:t>Remote sensing also played a part in the development of GIS and through the availability of military satellites and GPS we can now record information on the  earth’s surface and we began to see the emergence of location intelligence.</a:t>
            </a:r>
          </a:p>
          <a:p>
            <a:endParaRPr lang="en-GB" dirty="0"/>
          </a:p>
        </p:txBody>
      </p:sp>
      <p:sp>
        <p:nvSpPr>
          <p:cNvPr id="10" name="Rectangle 9">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8200" y="0"/>
            <a:ext cx="6858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7869483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p:cNvSpPr>
            <a:spLocks noGrp="1" noChangeArrowheads="1"/>
          </p:cNvSpPr>
          <p:nvPr>
            <p:ph type="title"/>
          </p:nvPr>
        </p:nvSpPr>
        <p:spPr>
          <a:xfrm>
            <a:off x="946404" y="365760"/>
            <a:ext cx="7269480" cy="1047016"/>
          </a:xfrm>
        </p:spPr>
        <p:txBody>
          <a:bodyPr>
            <a:normAutofit/>
          </a:bodyPr>
          <a:lstStyle/>
          <a:p>
            <a:pPr eaLnBrk="1" hangingPunct="1">
              <a:defRPr/>
            </a:pPr>
            <a:r>
              <a:rPr lang="en-GB" dirty="0">
                <a:latin typeface="Candara" pitchFamily="34" charset="0"/>
              </a:rPr>
              <a:t>…</a:t>
            </a:r>
            <a:r>
              <a:rPr lang="en-GB" dirty="0" err="1">
                <a:latin typeface="Candara" pitchFamily="34" charset="0"/>
              </a:rPr>
              <a:t>cont</a:t>
            </a:r>
            <a:endParaRPr lang="en-GB" dirty="0">
              <a:latin typeface="Candara" pitchFamily="34" charset="0"/>
            </a:endParaRPr>
          </a:p>
        </p:txBody>
      </p:sp>
      <p:sp>
        <p:nvSpPr>
          <p:cNvPr id="5124" name="Rectangle 3"/>
          <p:cNvSpPr>
            <a:spLocks noGrp="1" noChangeArrowheads="1"/>
          </p:cNvSpPr>
          <p:nvPr>
            <p:ph idx="1"/>
          </p:nvPr>
        </p:nvSpPr>
        <p:spPr>
          <a:xfrm>
            <a:off x="946404" y="1628800"/>
            <a:ext cx="6721940" cy="4551337"/>
          </a:xfrm>
        </p:spPr>
        <p:txBody>
          <a:bodyPr>
            <a:noAutofit/>
          </a:bodyPr>
          <a:lstStyle/>
          <a:p>
            <a:pPr eaLnBrk="1" hangingPunct="1"/>
            <a:r>
              <a:rPr lang="en-GB" altLang="en-US" sz="1600" dirty="0">
                <a:latin typeface="Candara" pitchFamily="34" charset="0"/>
              </a:rPr>
              <a:t>GIS has been technology led. Based on CAD/CAM systems, they required expensive, memory rich kit.</a:t>
            </a:r>
          </a:p>
          <a:p>
            <a:pPr eaLnBrk="1" hangingPunct="1"/>
            <a:r>
              <a:rPr lang="en-GB" altLang="en-US" sz="1600" dirty="0">
                <a:latin typeface="Candara" pitchFamily="34" charset="0"/>
              </a:rPr>
              <a:t>The GIS market remains an immature one, potential customers are confused over the benefits.</a:t>
            </a:r>
          </a:p>
          <a:p>
            <a:r>
              <a:rPr lang="en-GB" sz="1600" kern="100" dirty="0">
                <a:effectLst/>
                <a:latin typeface="Calibri" panose="020F0502020204030204" pitchFamily="34" charset="0"/>
                <a:ea typeface="Calibri" panose="020F0502020204030204" pitchFamily="34" charset="0"/>
                <a:cs typeface="Times New Roman" panose="02020603050405020304" pitchFamily="18" charset="0"/>
              </a:rPr>
              <a:t>So, into the 2000s and we see far more technological advances </a:t>
            </a:r>
            <a:r>
              <a:rPr lang="en-GB" sz="1600" kern="100" dirty="0">
                <a:latin typeface="Calibri" panose="020F0502020204030204" pitchFamily="34" charset="0"/>
                <a:ea typeface="Calibri" panose="020F0502020204030204" pitchFamily="34" charset="0"/>
                <a:cs typeface="Times New Roman" panose="02020603050405020304" pitchFamily="18" charset="0"/>
              </a:rPr>
              <a:t>in</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both the way we can build software, and how our computer hardware allows us to run bigger and better programmes with better storage facilities for very large imagery. We see technologies such as Google Earth possibilities within in GIS and how such systems can help us manipulate and display data it becomes endless.</a:t>
            </a:r>
          </a:p>
          <a:p>
            <a:pPr eaLnBrk="1" hangingPunct="1"/>
            <a:r>
              <a:rPr lang="en-GB" altLang="en-US" sz="1600" dirty="0">
                <a:latin typeface="Candara" pitchFamily="34" charset="0"/>
              </a:rPr>
              <a:t>Two emerging themes have however increased the popularity of GIS :-</a:t>
            </a:r>
          </a:p>
          <a:p>
            <a:pPr lvl="2" eaLnBrk="1" hangingPunct="1"/>
            <a:r>
              <a:rPr lang="en-GB" altLang="en-US" sz="1600" dirty="0">
                <a:latin typeface="Candara" pitchFamily="34" charset="0"/>
              </a:rPr>
              <a:t>Data is collected containing a geographical / spatial reference</a:t>
            </a:r>
          </a:p>
          <a:p>
            <a:pPr lvl="2" eaLnBrk="1" hangingPunct="1"/>
            <a:r>
              <a:rPr lang="en-GB" altLang="en-US" sz="1600" dirty="0">
                <a:latin typeface="Candara" pitchFamily="34" charset="0"/>
              </a:rPr>
              <a:t>Rapid improvements in technology</a:t>
            </a:r>
          </a:p>
          <a:p>
            <a:pPr marL="548640" lvl="2" indent="0" eaLnBrk="1" hangingPunct="1">
              <a:buNone/>
            </a:pPr>
            <a:r>
              <a:rPr lang="en-GB" altLang="en-US" sz="1600" dirty="0">
                <a:latin typeface="Candara" pitchFamily="34" charset="0"/>
              </a:rPr>
              <a:t>							</a:t>
            </a:r>
          </a:p>
          <a:p>
            <a:pPr marL="548640" lvl="2" indent="0" eaLnBrk="1" hangingPunct="1">
              <a:buNone/>
            </a:pPr>
            <a:endParaRPr lang="en-GB" altLang="en-US" sz="1600" dirty="0">
              <a:latin typeface="Candara" pitchFamily="34" charset="0"/>
            </a:endParaRPr>
          </a:p>
          <a:p>
            <a:pPr marL="548640" lvl="2" indent="0" eaLnBrk="1" hangingPunct="1">
              <a:buNone/>
            </a:pPr>
            <a:endParaRPr lang="en-GB" altLang="en-US" sz="1600" dirty="0">
              <a:latin typeface="Candara" pitchFamily="34" charset="0"/>
            </a:endParaRPr>
          </a:p>
        </p:txBody>
      </p:sp>
      <p:sp>
        <p:nvSpPr>
          <p:cNvPr id="16393" name="Rectangle 16392">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8200" y="0"/>
            <a:ext cx="6858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a:xfrm>
            <a:off x="8469630" y="6172200"/>
            <a:ext cx="685800" cy="593725"/>
          </a:xfrm>
        </p:spPr>
        <p:txBody>
          <a:bodyPr>
            <a:normAutofit/>
          </a:bodyPr>
          <a:lstStyle/>
          <a:p>
            <a:pPr>
              <a:spcAft>
                <a:spcPts val="600"/>
              </a:spcAft>
              <a:defRPr/>
            </a:pPr>
            <a:fld id="{51919770-04BA-4F27-9182-AAC1441D36AF}" type="slidenum">
              <a:rPr lang="en-GB">
                <a:solidFill>
                  <a:schemeClr val="tx1">
                    <a:alpha val="70000"/>
                  </a:schemeClr>
                </a:solidFill>
              </a:rPr>
              <a:pPr>
                <a:spcAft>
                  <a:spcPts val="600"/>
                </a:spcAft>
                <a:defRPr/>
              </a:pPr>
              <a:t>5</a:t>
            </a:fld>
            <a:endParaRPr lang="en-GB">
              <a:solidFill>
                <a:schemeClr val="tx1">
                  <a:alpha val="70000"/>
                </a:schemeClr>
              </a:solidFill>
            </a:endParaRPr>
          </a:p>
        </p:txBody>
      </p:sp>
    </p:spTree>
    <p:extLst>
      <p:ext uri="{BB962C8B-B14F-4D97-AF65-F5344CB8AC3E}">
        <p14:creationId xmlns:p14="http://schemas.microsoft.com/office/powerpoint/2010/main" val="91192222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4" name="Rectangle 6153">
            <a:extLst>
              <a:ext uri="{FF2B5EF4-FFF2-40B4-BE49-F238E27FC236}">
                <a16:creationId xmlns:a16="http://schemas.microsoft.com/office/drawing/2014/main" id="{876248C8-0720-48AB-91BA-5F530BB41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6569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p:cNvSpPr>
            <a:spLocks noGrp="1" noChangeArrowheads="1"/>
          </p:cNvSpPr>
          <p:nvPr>
            <p:ph type="title"/>
          </p:nvPr>
        </p:nvSpPr>
        <p:spPr>
          <a:xfrm>
            <a:off x="946403" y="365760"/>
            <a:ext cx="7393787" cy="1325562"/>
          </a:xfrm>
        </p:spPr>
        <p:txBody>
          <a:bodyPr lIns="90488" tIns="44450" rIns="90488" bIns="44450">
            <a:normAutofit/>
          </a:bodyPr>
          <a:lstStyle/>
          <a:p>
            <a:pPr eaLnBrk="1" hangingPunct="1">
              <a:defRPr/>
            </a:pPr>
            <a:r>
              <a:rPr lang="en-GB">
                <a:latin typeface="Candara" pitchFamily="34" charset="0"/>
              </a:rPr>
              <a:t>How GIS Emerged</a:t>
            </a:r>
          </a:p>
        </p:txBody>
      </p:sp>
      <p:sp>
        <p:nvSpPr>
          <p:cNvPr id="6156" name="Rectangle 6155">
            <a:extLst>
              <a:ext uri="{FF2B5EF4-FFF2-40B4-BE49-F238E27FC236}">
                <a16:creationId xmlns:a16="http://schemas.microsoft.com/office/drawing/2014/main" id="{523BEDA7-D0B8-4802-8168-92452653B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858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158" name="Rectangle 6157">
            <a:extLst>
              <a:ext uri="{FF2B5EF4-FFF2-40B4-BE49-F238E27FC236}">
                <a16:creationId xmlns:a16="http://schemas.microsoft.com/office/drawing/2014/main" id="{D2EFF34B-7B1A-4F9D-8CEE-A40962BC7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22793"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6150" name="Rectangle 3">
            <a:extLst>
              <a:ext uri="{FF2B5EF4-FFF2-40B4-BE49-F238E27FC236}">
                <a16:creationId xmlns:a16="http://schemas.microsoft.com/office/drawing/2014/main" id="{2456B337-7862-A1C4-EBDA-0F73A87C79F7}"/>
              </a:ext>
            </a:extLst>
          </p:cNvPr>
          <p:cNvGraphicFramePr>
            <a:graphicFrameLocks noGrp="1"/>
          </p:cNvGraphicFramePr>
          <p:nvPr>
            <p:ph idx="1"/>
            <p:extLst>
              <p:ext uri="{D42A27DB-BD31-4B8C-83A1-F6EECF244321}">
                <p14:modId xmlns:p14="http://schemas.microsoft.com/office/powerpoint/2010/main" val="3487555824"/>
              </p:ext>
            </p:extLst>
          </p:nvPr>
        </p:nvGraphicFramePr>
        <p:xfrm>
          <a:off x="946547" y="2013055"/>
          <a:ext cx="7393643" cy="42014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0372085"/>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normAutofit/>
          </a:bodyPr>
          <a:lstStyle/>
          <a:p>
            <a:pPr eaLnBrk="1" hangingPunct="1">
              <a:defRPr/>
            </a:pPr>
            <a:r>
              <a:rPr lang="en-GB" sz="4000"/>
              <a:t>OS Landline of Penarth coastline</a:t>
            </a:r>
          </a:p>
        </p:txBody>
      </p:sp>
      <p:sp>
        <p:nvSpPr>
          <p:cNvPr id="7172" name="Rectangle 3"/>
          <p:cNvSpPr>
            <a:spLocks noGrp="1" noChangeArrowheads="1"/>
          </p:cNvSpPr>
          <p:nvPr>
            <p:ph idx="1"/>
          </p:nvPr>
        </p:nvSpPr>
        <p:spPr/>
        <p:txBody>
          <a:bodyPr/>
          <a:lstStyle/>
          <a:p>
            <a:pPr eaLnBrk="1" hangingPunct="1"/>
            <a:endParaRPr lang="en-US" altLang="en-US"/>
          </a:p>
        </p:txBody>
      </p:sp>
      <p:pic>
        <p:nvPicPr>
          <p:cNvPr id="7173" name="Picture 5"/>
          <p:cNvPicPr>
            <a:picLocks noChangeAspect="1" noChangeArrowheads="1"/>
          </p:cNvPicPr>
          <p:nvPr/>
        </p:nvPicPr>
        <p:blipFill>
          <a:blip r:embed="rId2">
            <a:extLst>
              <a:ext uri="{28A0092B-C50C-407E-A947-70E740481C1C}">
                <a14:useLocalDpi xmlns:a14="http://schemas.microsoft.com/office/drawing/2010/main" val="0"/>
              </a:ext>
            </a:extLst>
          </a:blip>
          <a:srcRect l="20869" t="18286" r="22783" b="12268"/>
          <a:stretch>
            <a:fillRect/>
          </a:stretch>
        </p:blipFill>
        <p:spPr bwMode="auto">
          <a:xfrm>
            <a:off x="900113" y="1773238"/>
            <a:ext cx="3675062" cy="3687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4"/>
          <p:cNvPicPr>
            <a:picLocks noChangeAspect="1" noChangeArrowheads="1"/>
          </p:cNvPicPr>
          <p:nvPr/>
        </p:nvPicPr>
        <p:blipFill>
          <a:blip r:embed="rId3">
            <a:extLst>
              <a:ext uri="{28A0092B-C50C-407E-A947-70E740481C1C}">
                <a14:useLocalDpi xmlns:a14="http://schemas.microsoft.com/office/drawing/2010/main" val="0"/>
              </a:ext>
            </a:extLst>
          </a:blip>
          <a:srcRect l="41739" t="17361" r="6087" b="14120"/>
          <a:stretch>
            <a:fillRect/>
          </a:stretch>
        </p:blipFill>
        <p:spPr bwMode="auto">
          <a:xfrm>
            <a:off x="4932363" y="1773238"/>
            <a:ext cx="3455987" cy="371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5" name="Rectangle 6"/>
          <p:cNvSpPr>
            <a:spLocks noChangeArrowheads="1"/>
          </p:cNvSpPr>
          <p:nvPr/>
        </p:nvSpPr>
        <p:spPr bwMode="auto">
          <a:xfrm>
            <a:off x="0" y="0"/>
            <a:ext cx="2811463"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Candara" pitchFamily="34" charset="0"/>
              </a:defRPr>
            </a:lvl1pPr>
            <a:lvl2pPr marL="742950" indent="-285750" eaLnBrk="0" hangingPunct="0">
              <a:defRPr>
                <a:solidFill>
                  <a:schemeClr val="tx1"/>
                </a:solidFill>
                <a:latin typeface="Candara" pitchFamily="34" charset="0"/>
              </a:defRPr>
            </a:lvl2pPr>
            <a:lvl3pPr marL="1143000" indent="-228600" eaLnBrk="0" hangingPunct="0">
              <a:defRPr>
                <a:solidFill>
                  <a:schemeClr val="tx1"/>
                </a:solidFill>
                <a:latin typeface="Candara" pitchFamily="34" charset="0"/>
              </a:defRPr>
            </a:lvl3pPr>
            <a:lvl4pPr marL="1600200" indent="-228600" eaLnBrk="0" hangingPunct="0">
              <a:defRPr>
                <a:solidFill>
                  <a:schemeClr val="tx1"/>
                </a:solidFill>
                <a:latin typeface="Candara" pitchFamily="34" charset="0"/>
              </a:defRPr>
            </a:lvl4pPr>
            <a:lvl5pPr marL="2057400" indent="-228600" eaLnBrk="0" hangingPunct="0">
              <a:defRPr>
                <a:solidFill>
                  <a:schemeClr val="tx1"/>
                </a:solidFill>
                <a:latin typeface="Candara" pitchFamily="34" charset="0"/>
              </a:defRPr>
            </a:lvl5pPr>
            <a:lvl6pPr marL="2514600" indent="-228600" eaLnBrk="0" fontAlgn="base" hangingPunct="0">
              <a:spcBef>
                <a:spcPct val="0"/>
              </a:spcBef>
              <a:spcAft>
                <a:spcPct val="0"/>
              </a:spcAft>
              <a:defRPr>
                <a:solidFill>
                  <a:schemeClr val="tx1"/>
                </a:solidFill>
                <a:latin typeface="Candara" pitchFamily="34" charset="0"/>
              </a:defRPr>
            </a:lvl6pPr>
            <a:lvl7pPr marL="2971800" indent="-228600" eaLnBrk="0" fontAlgn="base" hangingPunct="0">
              <a:spcBef>
                <a:spcPct val="0"/>
              </a:spcBef>
              <a:spcAft>
                <a:spcPct val="0"/>
              </a:spcAft>
              <a:defRPr>
                <a:solidFill>
                  <a:schemeClr val="tx1"/>
                </a:solidFill>
                <a:latin typeface="Candara" pitchFamily="34" charset="0"/>
              </a:defRPr>
            </a:lvl7pPr>
            <a:lvl8pPr marL="3429000" indent="-228600" eaLnBrk="0" fontAlgn="base" hangingPunct="0">
              <a:spcBef>
                <a:spcPct val="0"/>
              </a:spcBef>
              <a:spcAft>
                <a:spcPct val="0"/>
              </a:spcAft>
              <a:defRPr>
                <a:solidFill>
                  <a:schemeClr val="tx1"/>
                </a:solidFill>
                <a:latin typeface="Candara" pitchFamily="34" charset="0"/>
              </a:defRPr>
            </a:lvl8pPr>
            <a:lvl9pPr marL="3886200" indent="-228600" eaLnBrk="0" fontAlgn="base" hangingPunct="0">
              <a:spcBef>
                <a:spcPct val="0"/>
              </a:spcBef>
              <a:spcAft>
                <a:spcPct val="0"/>
              </a:spcAft>
              <a:defRPr>
                <a:solidFill>
                  <a:schemeClr val="tx1"/>
                </a:solidFill>
                <a:latin typeface="Candara" pitchFamily="34" charset="0"/>
              </a:defRPr>
            </a:lvl9pPr>
          </a:lstStyle>
          <a:p>
            <a:pPr eaLnBrk="1" hangingPunct="1"/>
            <a:endParaRPr lang="en-US" altLang="en-US"/>
          </a:p>
        </p:txBody>
      </p:sp>
      <p:sp>
        <p:nvSpPr>
          <p:cNvPr id="7176" name="Rectangle 8"/>
          <p:cNvSpPr>
            <a:spLocks noChangeArrowheads="1"/>
          </p:cNvSpPr>
          <p:nvPr/>
        </p:nvSpPr>
        <p:spPr bwMode="auto">
          <a:xfrm>
            <a:off x="0" y="0"/>
            <a:ext cx="2811463"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Candara" pitchFamily="34" charset="0"/>
              </a:defRPr>
            </a:lvl1pPr>
            <a:lvl2pPr marL="742950" indent="-285750" eaLnBrk="0" hangingPunct="0">
              <a:defRPr>
                <a:solidFill>
                  <a:schemeClr val="tx1"/>
                </a:solidFill>
                <a:latin typeface="Candara" pitchFamily="34" charset="0"/>
              </a:defRPr>
            </a:lvl2pPr>
            <a:lvl3pPr marL="1143000" indent="-228600" eaLnBrk="0" hangingPunct="0">
              <a:defRPr>
                <a:solidFill>
                  <a:schemeClr val="tx1"/>
                </a:solidFill>
                <a:latin typeface="Candara" pitchFamily="34" charset="0"/>
              </a:defRPr>
            </a:lvl3pPr>
            <a:lvl4pPr marL="1600200" indent="-228600" eaLnBrk="0" hangingPunct="0">
              <a:defRPr>
                <a:solidFill>
                  <a:schemeClr val="tx1"/>
                </a:solidFill>
                <a:latin typeface="Candara" pitchFamily="34" charset="0"/>
              </a:defRPr>
            </a:lvl4pPr>
            <a:lvl5pPr marL="2057400" indent="-228600" eaLnBrk="0" hangingPunct="0">
              <a:defRPr>
                <a:solidFill>
                  <a:schemeClr val="tx1"/>
                </a:solidFill>
                <a:latin typeface="Candara" pitchFamily="34" charset="0"/>
              </a:defRPr>
            </a:lvl5pPr>
            <a:lvl6pPr marL="2514600" indent="-228600" eaLnBrk="0" fontAlgn="base" hangingPunct="0">
              <a:spcBef>
                <a:spcPct val="0"/>
              </a:spcBef>
              <a:spcAft>
                <a:spcPct val="0"/>
              </a:spcAft>
              <a:defRPr>
                <a:solidFill>
                  <a:schemeClr val="tx1"/>
                </a:solidFill>
                <a:latin typeface="Candara" pitchFamily="34" charset="0"/>
              </a:defRPr>
            </a:lvl6pPr>
            <a:lvl7pPr marL="2971800" indent="-228600" eaLnBrk="0" fontAlgn="base" hangingPunct="0">
              <a:spcBef>
                <a:spcPct val="0"/>
              </a:spcBef>
              <a:spcAft>
                <a:spcPct val="0"/>
              </a:spcAft>
              <a:defRPr>
                <a:solidFill>
                  <a:schemeClr val="tx1"/>
                </a:solidFill>
                <a:latin typeface="Candara" pitchFamily="34" charset="0"/>
              </a:defRPr>
            </a:lvl7pPr>
            <a:lvl8pPr marL="3429000" indent="-228600" eaLnBrk="0" fontAlgn="base" hangingPunct="0">
              <a:spcBef>
                <a:spcPct val="0"/>
              </a:spcBef>
              <a:spcAft>
                <a:spcPct val="0"/>
              </a:spcAft>
              <a:defRPr>
                <a:solidFill>
                  <a:schemeClr val="tx1"/>
                </a:solidFill>
                <a:latin typeface="Candara" pitchFamily="34" charset="0"/>
              </a:defRPr>
            </a:lvl8pPr>
            <a:lvl9pPr marL="3886200" indent="-228600" eaLnBrk="0" fontAlgn="base" hangingPunct="0">
              <a:spcBef>
                <a:spcPct val="0"/>
              </a:spcBef>
              <a:spcAft>
                <a:spcPct val="0"/>
              </a:spcAft>
              <a:defRPr>
                <a:solidFill>
                  <a:schemeClr val="tx1"/>
                </a:solidFill>
                <a:latin typeface="Candara" pitchFamily="34" charset="0"/>
              </a:defRPr>
            </a:lvl9pPr>
          </a:lstStyle>
          <a:p>
            <a:pPr eaLnBrk="1" hangingPunct="1"/>
            <a:endParaRPr lang="en-US" altLang="en-US"/>
          </a:p>
        </p:txBody>
      </p:sp>
      <p:graphicFrame>
        <p:nvGraphicFramePr>
          <p:cNvPr id="58390" name="Group 22"/>
          <p:cNvGraphicFramePr>
            <a:graphicFrameLocks noGrp="1"/>
          </p:cNvGraphicFramePr>
          <p:nvPr/>
        </p:nvGraphicFramePr>
        <p:xfrm>
          <a:off x="611188" y="1700213"/>
          <a:ext cx="8135937" cy="3959225"/>
        </p:xfrm>
        <a:graphic>
          <a:graphicData uri="http://schemas.openxmlformats.org/drawingml/2006/table">
            <a:tbl>
              <a:tblPr/>
              <a:tblGrid>
                <a:gridCol w="4068762">
                  <a:extLst>
                    <a:ext uri="{9D8B030D-6E8A-4147-A177-3AD203B41FA5}">
                      <a16:colId xmlns:a16="http://schemas.microsoft.com/office/drawing/2014/main" val="20000"/>
                    </a:ext>
                  </a:extLst>
                </a:gridCol>
                <a:gridCol w="4067175">
                  <a:extLst>
                    <a:ext uri="{9D8B030D-6E8A-4147-A177-3AD203B41FA5}">
                      <a16:colId xmlns:a16="http://schemas.microsoft.com/office/drawing/2014/main" val="20001"/>
                    </a:ext>
                  </a:extLst>
                </a:gridCol>
              </a:tblGrid>
              <a:tr h="3959225">
                <a:tc>
                  <a:txBody>
                    <a:bodyPr/>
                    <a:lstStyle/>
                    <a:p>
                      <a:pPr marL="0" marR="0" lvl="0" indent="0" algn="l" defTabSz="914400" rtl="0" eaLnBrk="1" fontAlgn="base" latinLnBrk="0" hangingPunct="1">
                        <a:lnSpc>
                          <a:spcPct val="100000"/>
                        </a:lnSpc>
                        <a:spcBef>
                          <a:spcPct val="20000"/>
                        </a:spcBef>
                        <a:spcAft>
                          <a:spcPct val="0"/>
                        </a:spcAft>
                        <a:buClr>
                          <a:schemeClr val="tx2"/>
                        </a:buClr>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5034974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01" name="Rectangle 8200">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2600"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0"/>
            <a:ext cx="2802142"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p:cNvSpPr>
            <a:spLocks noGrp="1" noChangeArrowheads="1"/>
          </p:cNvSpPr>
          <p:nvPr>
            <p:ph type="title"/>
          </p:nvPr>
        </p:nvSpPr>
        <p:spPr>
          <a:xfrm>
            <a:off x="723898" y="643466"/>
            <a:ext cx="2319539" cy="5528734"/>
          </a:xfrm>
          <a:noFill/>
        </p:spPr>
        <p:txBody>
          <a:bodyPr lIns="90488" tIns="44450" rIns="90488" bIns="44450" anchor="t">
            <a:normAutofit/>
          </a:bodyPr>
          <a:lstStyle/>
          <a:p>
            <a:pPr eaLnBrk="1" hangingPunct="1">
              <a:defRPr/>
            </a:pPr>
            <a:r>
              <a:rPr lang="en-GB" sz="2400">
                <a:solidFill>
                  <a:srgbClr val="FFFFFF"/>
                </a:solidFill>
                <a:latin typeface="Candara" pitchFamily="34" charset="0"/>
              </a:rPr>
              <a:t>GIS Defined</a:t>
            </a:r>
          </a:p>
        </p:txBody>
      </p:sp>
      <p:sp useBgFill="1">
        <p:nvSpPr>
          <p:cNvPr id="8205" name="Rectangle 8204">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4740" y="0"/>
            <a:ext cx="518488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6" name="Rectangle 3"/>
          <p:cNvSpPr>
            <a:spLocks noGrp="1" noChangeArrowheads="1"/>
          </p:cNvSpPr>
          <p:nvPr>
            <p:ph idx="1"/>
          </p:nvPr>
        </p:nvSpPr>
        <p:spPr>
          <a:xfrm>
            <a:off x="3616423" y="643466"/>
            <a:ext cx="4370604" cy="5571067"/>
          </a:xfrm>
        </p:spPr>
        <p:txBody>
          <a:bodyPr lIns="90488" tIns="44450" rIns="90488" bIns="44450">
            <a:normAutofit/>
          </a:bodyPr>
          <a:lstStyle/>
          <a:p>
            <a:pPr eaLnBrk="1" hangingPunct="1"/>
            <a:r>
              <a:rPr lang="en-GB" altLang="en-US" sz="1900">
                <a:latin typeface="Candara" pitchFamily="34" charset="0"/>
              </a:rPr>
              <a:t>The literature offers some differing definition but here are some suggestions :-</a:t>
            </a:r>
          </a:p>
          <a:p>
            <a:pPr lvl="1" eaLnBrk="1" hangingPunct="1"/>
            <a:r>
              <a:rPr lang="en-GB" altLang="en-US" sz="1900" b="1">
                <a:latin typeface="Candara" pitchFamily="34" charset="0"/>
              </a:rPr>
              <a:t>A business tool developed for the effective handling of spatial references</a:t>
            </a:r>
          </a:p>
          <a:p>
            <a:pPr lvl="1" eaLnBrk="1" hangingPunct="1"/>
            <a:r>
              <a:rPr lang="en-GB" altLang="en-US" sz="1900" b="1">
                <a:latin typeface="Candara" pitchFamily="34" charset="0"/>
              </a:rPr>
              <a:t>A set of tools for collecting storing referencing at will, transforming and displaying spatial data from the real world for a set of purposes.</a:t>
            </a:r>
          </a:p>
          <a:p>
            <a:pPr lvl="1" eaLnBrk="1" hangingPunct="1"/>
            <a:r>
              <a:rPr lang="en-GB" altLang="en-US" sz="1900" b="1">
                <a:latin typeface="Candara" pitchFamily="34" charset="0"/>
              </a:rPr>
              <a:t>A GIS is an information technology tool that can manage, analyse and report on data. The data can encompass applications from many disciplines, business, legal, social, environmental plus many more. The common theme  is that all the data is spatially referenced. </a:t>
            </a:r>
          </a:p>
        </p:txBody>
      </p:sp>
      <p:sp>
        <p:nvSpPr>
          <p:cNvPr id="6" name="Slide Number Placeholder 5"/>
          <p:cNvSpPr>
            <a:spLocks noGrp="1"/>
          </p:cNvSpPr>
          <p:nvPr>
            <p:ph type="sldNum" sz="quarter" idx="12"/>
          </p:nvPr>
        </p:nvSpPr>
        <p:spPr>
          <a:xfrm>
            <a:off x="8469630" y="6172200"/>
            <a:ext cx="685800" cy="593725"/>
          </a:xfrm>
        </p:spPr>
        <p:txBody>
          <a:bodyPr>
            <a:normAutofit/>
          </a:bodyPr>
          <a:lstStyle/>
          <a:p>
            <a:pPr>
              <a:spcAft>
                <a:spcPts val="600"/>
              </a:spcAft>
              <a:defRPr/>
            </a:pPr>
            <a:fld id="{9B8C2BA7-19A3-4114-99DB-E1C1965A5D0B}" type="slidenum">
              <a:rPr lang="en-GB"/>
              <a:pPr>
                <a:spcAft>
                  <a:spcPts val="600"/>
                </a:spcAft>
                <a:defRPr/>
              </a:pPr>
              <a:t>8</a:t>
            </a:fld>
            <a:endParaRPr lang="en-GB"/>
          </a:p>
        </p:txBody>
      </p:sp>
    </p:spTree>
    <p:extLst>
      <p:ext uri="{BB962C8B-B14F-4D97-AF65-F5344CB8AC3E}">
        <p14:creationId xmlns:p14="http://schemas.microsoft.com/office/powerpoint/2010/main" val="1916703830"/>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224" name="Rectangle 9223">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p:cNvSpPr>
            <a:spLocks noGrp="1" noChangeArrowheads="1"/>
          </p:cNvSpPr>
          <p:nvPr>
            <p:ph type="title"/>
          </p:nvPr>
        </p:nvSpPr>
        <p:spPr>
          <a:xfrm>
            <a:off x="946404" y="365760"/>
            <a:ext cx="7269480" cy="1325562"/>
          </a:xfrm>
        </p:spPr>
        <p:txBody>
          <a:bodyPr lIns="90488" tIns="44450" rIns="90488" bIns="44450">
            <a:normAutofit/>
          </a:bodyPr>
          <a:lstStyle/>
          <a:p>
            <a:pPr eaLnBrk="1" hangingPunct="1">
              <a:defRPr/>
            </a:pPr>
            <a:r>
              <a:rPr lang="en-GB" dirty="0">
                <a:latin typeface="Candara" pitchFamily="34" charset="0"/>
              </a:rPr>
              <a:t>So, what is a GIS</a:t>
            </a:r>
          </a:p>
        </p:txBody>
      </p:sp>
      <p:sp>
        <p:nvSpPr>
          <p:cNvPr id="9219" name="Rectangle 3"/>
          <p:cNvSpPr>
            <a:spLocks noGrp="1" noChangeArrowheads="1"/>
          </p:cNvSpPr>
          <p:nvPr>
            <p:ph idx="1"/>
          </p:nvPr>
        </p:nvSpPr>
        <p:spPr>
          <a:xfrm>
            <a:off x="946404" y="1828800"/>
            <a:ext cx="6446520" cy="4351337"/>
          </a:xfrm>
        </p:spPr>
        <p:txBody>
          <a:bodyPr lIns="90488" tIns="44450" rIns="90488" bIns="44450">
            <a:normAutofit/>
          </a:bodyPr>
          <a:lstStyle/>
          <a:p>
            <a:pPr eaLnBrk="1" hangingPunct="1">
              <a:defRPr/>
            </a:pPr>
            <a:r>
              <a:rPr lang="en-GB" dirty="0">
                <a:latin typeface="Candara" pitchFamily="34" charset="0"/>
              </a:rPr>
              <a:t>A computer system that can handle and use databases of information that describes things i.e.. object or places on the earth's surface. </a:t>
            </a:r>
          </a:p>
          <a:p>
            <a:pPr eaLnBrk="1" hangingPunct="1">
              <a:defRPr/>
            </a:pPr>
            <a:r>
              <a:rPr lang="en-GB" dirty="0">
                <a:latin typeface="Candara" pitchFamily="34" charset="0"/>
              </a:rPr>
              <a:t>Elements that occupy space and have a </a:t>
            </a:r>
            <a:r>
              <a:rPr lang="en-GB" dirty="0" err="1">
                <a:latin typeface="Candara" pitchFamily="34" charset="0"/>
              </a:rPr>
              <a:t>spacial</a:t>
            </a:r>
            <a:r>
              <a:rPr lang="en-GB" dirty="0">
                <a:latin typeface="Candara" pitchFamily="34" charset="0"/>
              </a:rPr>
              <a:t> reference.</a:t>
            </a:r>
          </a:p>
          <a:p>
            <a:pPr eaLnBrk="1" hangingPunct="1">
              <a:defRPr/>
            </a:pPr>
            <a:r>
              <a:rPr lang="en-GB" dirty="0">
                <a:latin typeface="Candara" pitchFamily="34" charset="0"/>
              </a:rPr>
              <a:t>GIS offers the user a model of geographical reality</a:t>
            </a:r>
          </a:p>
          <a:p>
            <a:pPr eaLnBrk="1" hangingPunct="1">
              <a:defRPr/>
            </a:pPr>
            <a:r>
              <a:rPr lang="en-GB" dirty="0">
                <a:latin typeface="Candara" pitchFamily="34" charset="0"/>
              </a:rPr>
              <a:t>To explain</a:t>
            </a:r>
            <a:r>
              <a:rPr lang="en-GB" i="1" dirty="0">
                <a:latin typeface="Candara" pitchFamily="34" charset="0"/>
              </a:rPr>
              <a:t>:</a:t>
            </a:r>
          </a:p>
          <a:p>
            <a:pPr lvl="2" eaLnBrk="1" hangingPunct="1">
              <a:defRPr/>
            </a:pPr>
            <a:r>
              <a:rPr lang="en-GB" dirty="0">
                <a:latin typeface="Candara" pitchFamily="34" charset="0"/>
              </a:rPr>
              <a:t>an aspatial query : </a:t>
            </a:r>
          </a:p>
          <a:p>
            <a:pPr lvl="4" eaLnBrk="1" hangingPunct="1">
              <a:defRPr/>
            </a:pPr>
            <a:r>
              <a:rPr lang="en-GB" b="1" dirty="0">
                <a:latin typeface="Candara" pitchFamily="34" charset="0"/>
              </a:rPr>
              <a:t>How many students are on the OME computing course at UWTSD.</a:t>
            </a:r>
          </a:p>
          <a:p>
            <a:pPr lvl="2" eaLnBrk="1" hangingPunct="1">
              <a:defRPr/>
            </a:pPr>
            <a:r>
              <a:rPr lang="en-GB" dirty="0">
                <a:latin typeface="Candara" pitchFamily="34" charset="0"/>
              </a:rPr>
              <a:t>a spatial query :</a:t>
            </a:r>
          </a:p>
          <a:p>
            <a:pPr lvl="4" eaLnBrk="1" hangingPunct="1">
              <a:defRPr/>
            </a:pPr>
            <a:r>
              <a:rPr lang="en-GB" b="1" dirty="0">
                <a:latin typeface="Candara" pitchFamily="34" charset="0"/>
              </a:rPr>
              <a:t>How many students travel to the </a:t>
            </a:r>
            <a:r>
              <a:rPr lang="en-GB" b="1" dirty="0" err="1">
                <a:latin typeface="Candara" pitchFamily="34" charset="0"/>
              </a:rPr>
              <a:t>M.Sc</a:t>
            </a:r>
            <a:r>
              <a:rPr lang="en-GB" b="1" dirty="0">
                <a:latin typeface="Candara" pitchFamily="34" charset="0"/>
              </a:rPr>
              <a:t> Applied Computing course daily, form a distance greater than 20 miles. </a:t>
            </a:r>
          </a:p>
        </p:txBody>
      </p:sp>
      <p:sp>
        <p:nvSpPr>
          <p:cNvPr id="9226" name="Rectangle 9225">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8200" y="0"/>
            <a:ext cx="6858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a:xfrm>
            <a:off x="8469630" y="6172200"/>
            <a:ext cx="685800" cy="593725"/>
          </a:xfrm>
        </p:spPr>
        <p:txBody>
          <a:bodyPr>
            <a:normAutofit/>
          </a:bodyPr>
          <a:lstStyle/>
          <a:p>
            <a:pPr>
              <a:spcAft>
                <a:spcPts val="600"/>
              </a:spcAft>
              <a:defRPr/>
            </a:pPr>
            <a:fld id="{ED1E5219-3C7C-4E6D-8B14-AF64AFB0C9D2}" type="slidenum">
              <a:rPr lang="en-GB">
                <a:solidFill>
                  <a:schemeClr val="tx1">
                    <a:alpha val="70000"/>
                  </a:schemeClr>
                </a:solidFill>
              </a:rPr>
              <a:pPr>
                <a:spcAft>
                  <a:spcPts val="600"/>
                </a:spcAft>
                <a:defRPr/>
              </a:pPr>
              <a:t>9</a:t>
            </a:fld>
            <a:endParaRPr lang="en-GB">
              <a:solidFill>
                <a:schemeClr val="tx1">
                  <a:alpha val="70000"/>
                </a:schemeClr>
              </a:solidFill>
            </a:endParaRPr>
          </a:p>
        </p:txBody>
      </p:sp>
    </p:spTree>
    <p:extLst>
      <p:ext uri="{BB962C8B-B14F-4D97-AF65-F5344CB8AC3E}">
        <p14:creationId xmlns:p14="http://schemas.microsoft.com/office/powerpoint/2010/main" val="1140989709"/>
      </p:ext>
    </p:extLst>
  </p:cSld>
  <p:clrMapOvr>
    <a:overrideClrMapping bg1="dk1" tx1="lt1" bg2="dk2" tx2="lt2" accent1="accent1" accent2="accent2" accent3="accent3" accent4="accent4" accent5="accent5" accent6="accent6" hlink="hlink" folHlink="folHlink"/>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59399" name="Rectangle 59398">
            <a:extLst>
              <a:ext uri="{FF2B5EF4-FFF2-40B4-BE49-F238E27FC236}">
                <a16:creationId xmlns:a16="http://schemas.microsoft.com/office/drawing/2014/main" id="{F1ACBE00-0221-433D-8EA5-D9D7B45F3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59401" name="Rectangle 59400">
            <a:extLst>
              <a:ext uri="{FF2B5EF4-FFF2-40B4-BE49-F238E27FC236}">
                <a16:creationId xmlns:a16="http://schemas.microsoft.com/office/drawing/2014/main" id="{EFAE1C99-F9B1-4DA2-A8F4-7E2AC332F8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394" name="Rectangle 2"/>
          <p:cNvSpPr>
            <a:spLocks noGrp="1" noChangeArrowheads="1"/>
          </p:cNvSpPr>
          <p:nvPr>
            <p:ph type="title"/>
          </p:nvPr>
        </p:nvSpPr>
        <p:spPr>
          <a:xfrm>
            <a:off x="674370" y="758952"/>
            <a:ext cx="2334301" cy="3679893"/>
          </a:xfrm>
        </p:spPr>
        <p:txBody>
          <a:bodyPr vert="horz" lIns="91440" tIns="45720" rIns="91440" bIns="45720" rtlCol="0" anchor="b">
            <a:normAutofit/>
          </a:bodyPr>
          <a:lstStyle/>
          <a:p>
            <a:pPr>
              <a:lnSpc>
                <a:spcPct val="85000"/>
              </a:lnSpc>
              <a:defRPr/>
            </a:pPr>
            <a:r>
              <a:rPr lang="en-US" sz="3300" dirty="0"/>
              <a:t>A simple Example: Student attending UWTSD in 2006/7 from Wales</a:t>
            </a:r>
          </a:p>
        </p:txBody>
      </p:sp>
      <p:sp>
        <p:nvSpPr>
          <p:cNvPr id="7" name="Slide Number Placeholder 5"/>
          <p:cNvSpPr>
            <a:spLocks noGrp="1"/>
          </p:cNvSpPr>
          <p:nvPr>
            <p:ph type="sldNum" sz="quarter" idx="12"/>
          </p:nvPr>
        </p:nvSpPr>
        <p:spPr>
          <a:xfrm>
            <a:off x="-11430" y="6172200"/>
            <a:ext cx="685800" cy="593725"/>
          </a:xfrm>
        </p:spPr>
        <p:txBody>
          <a:bodyPr vert="horz" lIns="45720" tIns="45720" rIns="45720" bIns="45720" rtlCol="0" anchor="ctr">
            <a:normAutofit/>
          </a:bodyPr>
          <a:lstStyle/>
          <a:p>
            <a:pPr defTabSz="914400">
              <a:lnSpc>
                <a:spcPct val="90000"/>
              </a:lnSpc>
              <a:spcAft>
                <a:spcPts val="600"/>
              </a:spcAft>
              <a:defRPr/>
            </a:pPr>
            <a:fld id="{5F82A848-0B53-4E04-B9F1-F31ACF1B69A2}" type="slidenum">
              <a:rPr lang="en-US" sz="3600">
                <a:solidFill>
                  <a:schemeClr val="tx1">
                    <a:lumMod val="65000"/>
                  </a:schemeClr>
                </a:solidFill>
              </a:rPr>
              <a:pPr defTabSz="914400">
                <a:lnSpc>
                  <a:spcPct val="90000"/>
                </a:lnSpc>
                <a:spcAft>
                  <a:spcPts val="600"/>
                </a:spcAft>
                <a:defRPr/>
              </a:pPr>
              <a:t>10</a:t>
            </a:fld>
            <a:endParaRPr lang="en-US" sz="3600" dirty="0">
              <a:solidFill>
                <a:schemeClr val="tx1">
                  <a:lumMod val="65000"/>
                </a:schemeClr>
              </a:solidFill>
            </a:endParaRPr>
          </a:p>
        </p:txBody>
      </p:sp>
      <p:pic>
        <p:nvPicPr>
          <p:cNvPr id="10245" name="Picture 4" descr="wales students"/>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699" r="5223"/>
          <a:stretch/>
        </p:blipFill>
        <p:spPr bwMode="auto">
          <a:xfrm>
            <a:off x="3473245" y="10"/>
            <a:ext cx="5338916"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403" name="Rectangle 59402">
            <a:extLst>
              <a:ext uri="{FF2B5EF4-FFF2-40B4-BE49-F238E27FC236}">
                <a16:creationId xmlns:a16="http://schemas.microsoft.com/office/drawing/2014/main" id="{484CBAFF-E5CD-4096-AD43-9E24C5E65C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110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631521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63" name="Rectangle 19462">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2600"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5" name="Rectangle 19464">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0"/>
            <a:ext cx="2802142"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p:cNvSpPr>
            <a:spLocks noGrp="1" noChangeArrowheads="1"/>
          </p:cNvSpPr>
          <p:nvPr>
            <p:ph type="title"/>
          </p:nvPr>
        </p:nvSpPr>
        <p:spPr>
          <a:xfrm>
            <a:off x="723898" y="643466"/>
            <a:ext cx="2319539" cy="5528734"/>
          </a:xfrm>
          <a:noFill/>
        </p:spPr>
        <p:txBody>
          <a:bodyPr anchor="t">
            <a:normAutofit/>
          </a:bodyPr>
          <a:lstStyle/>
          <a:p>
            <a:pPr eaLnBrk="1" hangingPunct="1">
              <a:defRPr/>
            </a:pPr>
            <a:r>
              <a:rPr lang="en-GB" sz="2400" dirty="0">
                <a:solidFill>
                  <a:srgbClr val="FFFFFF"/>
                </a:solidFill>
                <a:latin typeface="Candara" pitchFamily="34" charset="0"/>
              </a:rPr>
              <a:t>What question can we expect a GIS to answer</a:t>
            </a:r>
          </a:p>
        </p:txBody>
      </p:sp>
      <p:sp useBgFill="1">
        <p:nvSpPr>
          <p:cNvPr id="19467" name="Rectangle 19466">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4740" y="0"/>
            <a:ext cx="518488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8" name="Rectangle 3"/>
          <p:cNvSpPr>
            <a:spLocks noGrp="1" noChangeArrowheads="1"/>
          </p:cNvSpPr>
          <p:nvPr>
            <p:ph idx="1"/>
          </p:nvPr>
        </p:nvSpPr>
        <p:spPr>
          <a:xfrm>
            <a:off x="3616423" y="643466"/>
            <a:ext cx="4370604" cy="5571067"/>
          </a:xfrm>
        </p:spPr>
        <p:txBody>
          <a:bodyPr>
            <a:normAutofit/>
          </a:bodyPr>
          <a:lstStyle/>
          <a:p>
            <a:pPr eaLnBrk="1" hangingPunct="1"/>
            <a:r>
              <a:rPr lang="en-GB" altLang="en-US" sz="2100">
                <a:latin typeface="Candara" pitchFamily="34" charset="0"/>
              </a:rPr>
              <a:t>Where are particular features found ?</a:t>
            </a:r>
          </a:p>
          <a:p>
            <a:pPr eaLnBrk="1" hangingPunct="1"/>
            <a:r>
              <a:rPr lang="en-GB" altLang="en-US" sz="2100">
                <a:latin typeface="Candara" pitchFamily="34" charset="0"/>
              </a:rPr>
              <a:t>What geographical patterns exist?</a:t>
            </a:r>
          </a:p>
          <a:p>
            <a:pPr eaLnBrk="1" hangingPunct="1"/>
            <a:r>
              <a:rPr lang="en-GB" altLang="en-US" sz="2100">
                <a:latin typeface="Candara" pitchFamily="34" charset="0"/>
              </a:rPr>
              <a:t>Where have changes occurred over a given period ?</a:t>
            </a:r>
          </a:p>
          <a:p>
            <a:pPr eaLnBrk="1" hangingPunct="1"/>
            <a:r>
              <a:rPr lang="en-GB" altLang="en-US" sz="2100">
                <a:latin typeface="Candara" pitchFamily="34" charset="0"/>
              </a:rPr>
              <a:t>Where do certain conditions apply?</a:t>
            </a:r>
          </a:p>
          <a:p>
            <a:pPr eaLnBrk="1" hangingPunct="1"/>
            <a:r>
              <a:rPr lang="en-GB" altLang="en-US" sz="2100">
                <a:latin typeface="Candara" pitchFamily="34" charset="0"/>
              </a:rPr>
              <a:t>What will the spatial implication be if an organisation takes certain actions? </a:t>
            </a:r>
          </a:p>
        </p:txBody>
      </p:sp>
      <p:sp>
        <p:nvSpPr>
          <p:cNvPr id="6" name="Slide Number Placeholder 5"/>
          <p:cNvSpPr>
            <a:spLocks noGrp="1"/>
          </p:cNvSpPr>
          <p:nvPr>
            <p:ph type="sldNum" sz="quarter" idx="12"/>
          </p:nvPr>
        </p:nvSpPr>
        <p:spPr>
          <a:xfrm>
            <a:off x="8469630" y="6172200"/>
            <a:ext cx="685800" cy="593725"/>
          </a:xfrm>
        </p:spPr>
        <p:txBody>
          <a:bodyPr>
            <a:normAutofit/>
          </a:bodyPr>
          <a:lstStyle/>
          <a:p>
            <a:pPr>
              <a:spcAft>
                <a:spcPts val="600"/>
              </a:spcAft>
              <a:defRPr/>
            </a:pPr>
            <a:fld id="{0E5C3055-C889-4FF4-BCA4-6089A7B41B22}" type="slidenum">
              <a:rPr lang="en-GB"/>
              <a:pPr>
                <a:spcAft>
                  <a:spcPts val="600"/>
                </a:spcAft>
                <a:defRPr/>
              </a:pPr>
              <a:t>11</a:t>
            </a:fld>
            <a:endParaRPr lang="en-GB"/>
          </a:p>
        </p:txBody>
      </p:sp>
    </p:spTree>
    <p:extLst>
      <p:ext uri="{BB962C8B-B14F-4D97-AF65-F5344CB8AC3E}">
        <p14:creationId xmlns:p14="http://schemas.microsoft.com/office/powerpoint/2010/main" val="7683583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54281" name="Rectangle 54280">
            <a:extLst>
              <a:ext uri="{FF2B5EF4-FFF2-40B4-BE49-F238E27FC236}">
                <a16:creationId xmlns:a16="http://schemas.microsoft.com/office/drawing/2014/main" id="{7EFFE664-A3F2-4977-A6E3-C38CF57A16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4213" y="0"/>
            <a:ext cx="546541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76" name="Rectangle 4"/>
          <p:cNvSpPr>
            <a:spLocks noGrp="1" noChangeArrowheads="1"/>
          </p:cNvSpPr>
          <p:nvPr>
            <p:ph type="ctrTitle"/>
          </p:nvPr>
        </p:nvSpPr>
        <p:spPr>
          <a:xfrm>
            <a:off x="3490722" y="931862"/>
            <a:ext cx="4719828" cy="5087938"/>
          </a:xfrm>
        </p:spPr>
        <p:txBody>
          <a:bodyPr anchor="ctr">
            <a:normAutofit/>
          </a:bodyPr>
          <a:lstStyle/>
          <a:p>
            <a:pPr eaLnBrk="1" hangingPunct="1">
              <a:defRPr/>
            </a:pPr>
            <a:r>
              <a:rPr lang="en-GB" sz="3100">
                <a:solidFill>
                  <a:schemeClr val="bg1">
                    <a:lumMod val="85000"/>
                    <a:lumOff val="15000"/>
                  </a:schemeClr>
                </a:solidFill>
                <a:latin typeface="Candara" pitchFamily="34" charset="0"/>
              </a:rPr>
              <a:t>Why Are GIS systems Good at analysing vast amounts of Data?</a:t>
            </a:r>
          </a:p>
        </p:txBody>
      </p:sp>
      <p:sp>
        <p:nvSpPr>
          <p:cNvPr id="54283" name="Rectangle 54282">
            <a:extLst>
              <a:ext uri="{FF2B5EF4-FFF2-40B4-BE49-F238E27FC236}">
                <a16:creationId xmlns:a16="http://schemas.microsoft.com/office/drawing/2014/main" id="{C85C471A-7EB8-45A1-901F-B4BBC499F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12"/>
            <a:ext cx="3044309" cy="6860812"/>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25"/>
          <p:cNvSpPr>
            <a:spLocks noGrp="1" noChangeArrowheads="1"/>
          </p:cNvSpPr>
          <p:nvPr>
            <p:ph type="sldNum" sz="quarter" idx="12"/>
          </p:nvPr>
        </p:nvSpPr>
        <p:spPr>
          <a:xfrm>
            <a:off x="8469630" y="6172200"/>
            <a:ext cx="685800" cy="593725"/>
          </a:xfrm>
        </p:spPr>
        <p:txBody>
          <a:bodyPr>
            <a:normAutofit/>
          </a:bodyPr>
          <a:lstStyle/>
          <a:p>
            <a:pPr>
              <a:spcAft>
                <a:spcPts val="600"/>
              </a:spcAft>
              <a:defRPr/>
            </a:pPr>
            <a:fld id="{C249B978-99C9-49BF-B87A-5BCA12C6360E}" type="slidenum">
              <a:rPr lang="en-GB">
                <a:solidFill>
                  <a:schemeClr val="tx1">
                    <a:alpha val="70000"/>
                  </a:schemeClr>
                </a:solidFill>
              </a:rPr>
              <a:pPr>
                <a:spcAft>
                  <a:spcPts val="600"/>
                </a:spcAft>
                <a:defRPr/>
              </a:pPr>
              <a:t>12</a:t>
            </a:fld>
            <a:endParaRPr lang="en-GB">
              <a:solidFill>
                <a:schemeClr val="tx1">
                  <a:alpha val="70000"/>
                </a:schemeClr>
              </a:solidFill>
            </a:endParaRPr>
          </a:p>
        </p:txBody>
      </p:sp>
    </p:spTree>
    <p:extLst>
      <p:ext uri="{BB962C8B-B14F-4D97-AF65-F5344CB8AC3E}">
        <p14:creationId xmlns:p14="http://schemas.microsoft.com/office/powerpoint/2010/main" val="36972335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043490" y="1027664"/>
            <a:ext cx="7024744" cy="817160"/>
          </a:xfrm>
        </p:spPr>
        <p:txBody>
          <a:bodyPr>
            <a:normAutofit/>
          </a:bodyPr>
          <a:lstStyle/>
          <a:p>
            <a:pPr eaLnBrk="1" hangingPunct="1">
              <a:defRPr/>
            </a:pPr>
            <a:r>
              <a:rPr lang="en-GB" dirty="0">
                <a:latin typeface="Candara" pitchFamily="34" charset="0"/>
              </a:rPr>
              <a:t>Understanding how we perceive</a:t>
            </a:r>
          </a:p>
        </p:txBody>
      </p:sp>
      <p:graphicFrame>
        <p:nvGraphicFramePr>
          <p:cNvPr id="35844" name="Rectangle 3">
            <a:extLst>
              <a:ext uri="{FF2B5EF4-FFF2-40B4-BE49-F238E27FC236}">
                <a16:creationId xmlns:a16="http://schemas.microsoft.com/office/drawing/2014/main" id="{A9C45F6B-58B7-701A-4839-ADB20B2AB773}"/>
              </a:ext>
            </a:extLst>
          </p:cNvPr>
          <p:cNvGraphicFramePr>
            <a:graphicFrameLocks noGrp="1"/>
          </p:cNvGraphicFramePr>
          <p:nvPr>
            <p:ph idx="1"/>
            <p:extLst>
              <p:ext uri="{D42A27DB-BD31-4B8C-83A1-F6EECF244321}">
                <p14:modId xmlns:p14="http://schemas.microsoft.com/office/powerpoint/2010/main" val="3779659827"/>
              </p:ext>
            </p:extLst>
          </p:nvPr>
        </p:nvGraphicFramePr>
        <p:xfrm>
          <a:off x="946404" y="1828801"/>
          <a:ext cx="6446520" cy="4351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p:cNvSpPr>
            <a:spLocks noGrp="1"/>
          </p:cNvSpPr>
          <p:nvPr>
            <p:ph type="sldNum" sz="quarter" idx="12"/>
          </p:nvPr>
        </p:nvSpPr>
        <p:spPr/>
        <p:txBody>
          <a:bodyPr/>
          <a:lstStyle/>
          <a:p>
            <a:pPr>
              <a:defRPr/>
            </a:pPr>
            <a:fld id="{7D17FE26-580E-42C6-A8F7-A26F752FEB14}" type="slidenum">
              <a:rPr lang="en-GB"/>
              <a:pPr>
                <a:defRPr/>
              </a:pPr>
              <a:t>13</a:t>
            </a:fld>
            <a:endParaRPr lang="en-GB"/>
          </a:p>
        </p:txBody>
      </p:sp>
    </p:spTree>
    <p:extLst>
      <p:ext uri="{BB962C8B-B14F-4D97-AF65-F5344CB8AC3E}">
        <p14:creationId xmlns:p14="http://schemas.microsoft.com/office/powerpoint/2010/main" val="21165563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43" name="Rectangle 39942">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2600"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45" name="Rectangle 39944">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0"/>
            <a:ext cx="2802142"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8" name="Rectangle 2"/>
          <p:cNvSpPr>
            <a:spLocks noGrp="1" noChangeArrowheads="1"/>
          </p:cNvSpPr>
          <p:nvPr>
            <p:ph type="title"/>
          </p:nvPr>
        </p:nvSpPr>
        <p:spPr>
          <a:xfrm>
            <a:off x="723898" y="643466"/>
            <a:ext cx="2319539" cy="5528734"/>
          </a:xfrm>
          <a:noFill/>
        </p:spPr>
        <p:txBody>
          <a:bodyPr anchor="t">
            <a:normAutofit/>
          </a:bodyPr>
          <a:lstStyle/>
          <a:p>
            <a:pPr eaLnBrk="1" hangingPunct="1">
              <a:defRPr/>
            </a:pPr>
            <a:r>
              <a:rPr lang="en-GB" sz="2400">
                <a:solidFill>
                  <a:srgbClr val="FFFFFF"/>
                </a:solidFill>
                <a:latin typeface="Candara" pitchFamily="34" charset="0"/>
              </a:rPr>
              <a:t>Visualisation</a:t>
            </a:r>
          </a:p>
        </p:txBody>
      </p:sp>
      <p:sp useBgFill="1">
        <p:nvSpPr>
          <p:cNvPr id="39947" name="Rectangle 39946">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4740" y="0"/>
            <a:ext cx="518488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4" name="Rectangle 3"/>
          <p:cNvSpPr>
            <a:spLocks noGrp="1" noChangeArrowheads="1"/>
          </p:cNvSpPr>
          <p:nvPr>
            <p:ph idx="1"/>
          </p:nvPr>
        </p:nvSpPr>
        <p:spPr>
          <a:xfrm>
            <a:off x="3616423" y="643466"/>
            <a:ext cx="4370604" cy="5571067"/>
          </a:xfrm>
        </p:spPr>
        <p:txBody>
          <a:bodyPr>
            <a:normAutofit/>
          </a:bodyPr>
          <a:lstStyle/>
          <a:p>
            <a:pPr eaLnBrk="1" hangingPunct="1"/>
            <a:r>
              <a:rPr lang="en-GB" altLang="en-US" sz="1600" dirty="0">
                <a:latin typeface="Candara" pitchFamily="34" charset="0"/>
              </a:rPr>
              <a:t>The term visualisation was first made popular around 1987. There was a growing interest in the study of techniques for display behaviour.</a:t>
            </a:r>
          </a:p>
          <a:p>
            <a:pPr eaLnBrk="1" hangingPunct="1"/>
            <a:r>
              <a:rPr lang="en-GB" altLang="en-US" sz="1600" dirty="0">
                <a:latin typeface="Candara" pitchFamily="34" charset="0"/>
              </a:rPr>
              <a:t>Def: A mental Image - to imagine or remember as if actually seen</a:t>
            </a:r>
          </a:p>
          <a:p>
            <a:pPr eaLnBrk="1" hangingPunct="1"/>
            <a:r>
              <a:rPr lang="en-GB" altLang="en-US" sz="1600" dirty="0">
                <a:latin typeface="Candara" pitchFamily="34" charset="0"/>
              </a:rPr>
              <a:t>we can see that it is an activity which a human being engages in, and that it is a cognitive activity</a:t>
            </a:r>
          </a:p>
          <a:p>
            <a:pPr eaLnBrk="1" hangingPunct="1"/>
            <a:r>
              <a:rPr lang="en-GB" altLang="en-US" sz="1600" dirty="0">
                <a:latin typeface="Candara" pitchFamily="34" charset="0"/>
              </a:rPr>
              <a:t>In terms of computer graphics there is a much more specific and overcomplicated definition:</a:t>
            </a:r>
          </a:p>
          <a:p>
            <a:pPr lvl="1" eaLnBrk="1" hangingPunct="1"/>
            <a:r>
              <a:rPr lang="en-GB" altLang="en-US" dirty="0">
                <a:latin typeface="Candara" pitchFamily="34" charset="0"/>
              </a:rPr>
              <a:t>“The technical display of visualisation concerns itself with the display behaviour – making complex states of behaviour comprehensible to the human eye.”</a:t>
            </a:r>
          </a:p>
          <a:p>
            <a:pPr eaLnBrk="1" hangingPunct="1"/>
            <a:r>
              <a:rPr lang="en-GB" altLang="en-US" sz="1600" dirty="0">
                <a:latin typeface="Candara" pitchFamily="34" charset="0"/>
              </a:rPr>
              <a:t>“ A solution searching for a problem”</a:t>
            </a:r>
          </a:p>
          <a:p>
            <a:pPr eaLnBrk="1" hangingPunct="1"/>
            <a:r>
              <a:rPr lang="en-GB" altLang="en-US" sz="1600" dirty="0">
                <a:latin typeface="Candara" pitchFamily="34" charset="0"/>
              </a:rPr>
              <a:t> Visualisation encompasses the generation, manipulation and comprehension of the products of vision.</a:t>
            </a:r>
          </a:p>
          <a:p>
            <a:pPr eaLnBrk="1" hangingPunct="1"/>
            <a:endParaRPr lang="en-GB" altLang="en-US" sz="1600" dirty="0">
              <a:latin typeface="Candara" pitchFamily="34" charset="0"/>
            </a:endParaRPr>
          </a:p>
          <a:p>
            <a:pPr eaLnBrk="1" hangingPunct="1">
              <a:buFontTx/>
              <a:buNone/>
            </a:pPr>
            <a:endParaRPr lang="en-GB" altLang="en-US" sz="1600" dirty="0">
              <a:latin typeface="Candara" pitchFamily="34" charset="0"/>
            </a:endParaRPr>
          </a:p>
        </p:txBody>
      </p:sp>
      <p:sp>
        <p:nvSpPr>
          <p:cNvPr id="6" name="Slide Number Placeholder 5"/>
          <p:cNvSpPr>
            <a:spLocks noGrp="1"/>
          </p:cNvSpPr>
          <p:nvPr>
            <p:ph type="sldNum" sz="quarter" idx="12"/>
          </p:nvPr>
        </p:nvSpPr>
        <p:spPr>
          <a:xfrm>
            <a:off x="8469630" y="6172200"/>
            <a:ext cx="685800" cy="593725"/>
          </a:xfrm>
        </p:spPr>
        <p:txBody>
          <a:bodyPr>
            <a:normAutofit/>
          </a:bodyPr>
          <a:lstStyle/>
          <a:p>
            <a:pPr>
              <a:spcAft>
                <a:spcPts val="600"/>
              </a:spcAft>
              <a:defRPr/>
            </a:pPr>
            <a:fld id="{EA680C4E-CDC5-490C-90E8-DA03DABE0B21}" type="slidenum">
              <a:rPr lang="en-GB"/>
              <a:pPr>
                <a:spcAft>
                  <a:spcPts val="600"/>
                </a:spcAft>
                <a:defRPr/>
              </a:pPr>
              <a:t>14</a:t>
            </a:fld>
            <a:endParaRPr lang="en-GB"/>
          </a:p>
        </p:txBody>
      </p:sp>
    </p:spTree>
    <p:extLst>
      <p:ext uri="{BB962C8B-B14F-4D97-AF65-F5344CB8AC3E}">
        <p14:creationId xmlns:p14="http://schemas.microsoft.com/office/powerpoint/2010/main" val="12522688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539552" y="548680"/>
            <a:ext cx="5472608" cy="576064"/>
          </a:xfrm>
        </p:spPr>
        <p:txBody>
          <a:bodyPr>
            <a:normAutofit fontScale="90000"/>
          </a:bodyPr>
          <a:lstStyle/>
          <a:p>
            <a:pPr eaLnBrk="1" hangingPunct="1">
              <a:defRPr/>
            </a:pPr>
            <a:r>
              <a:rPr lang="en-GB" dirty="0">
                <a:latin typeface="Candara" pitchFamily="34" charset="0"/>
              </a:rPr>
              <a:t>Information Visualisation</a:t>
            </a:r>
          </a:p>
        </p:txBody>
      </p:sp>
      <p:sp>
        <p:nvSpPr>
          <p:cNvPr id="16388" name="Rectangle 3"/>
          <p:cNvSpPr>
            <a:spLocks noGrp="1" noChangeArrowheads="1"/>
          </p:cNvSpPr>
          <p:nvPr>
            <p:ph idx="1"/>
          </p:nvPr>
        </p:nvSpPr>
        <p:spPr>
          <a:xfrm>
            <a:off x="683568" y="1124745"/>
            <a:ext cx="6777317" cy="1296144"/>
          </a:xfrm>
        </p:spPr>
        <p:txBody>
          <a:bodyPr>
            <a:normAutofit fontScale="92500" lnSpcReduction="10000"/>
          </a:bodyPr>
          <a:lstStyle/>
          <a:p>
            <a:pPr eaLnBrk="1" hangingPunct="1"/>
            <a:r>
              <a:rPr lang="en-GB" altLang="en-US" sz="2000" dirty="0">
                <a:latin typeface="Candara" pitchFamily="34" charset="0"/>
              </a:rPr>
              <a:t>There are many situations in which data is available, </a:t>
            </a:r>
            <a:r>
              <a:rPr lang="en-GB" altLang="en-US" sz="1800" b="1" dirty="0">
                <a:latin typeface="Candara" pitchFamily="34" charset="0"/>
              </a:rPr>
              <a:t>in</a:t>
            </a:r>
            <a:r>
              <a:rPr lang="en-GB" altLang="en-US" sz="2000" dirty="0">
                <a:latin typeface="Candara" pitchFamily="34" charset="0"/>
              </a:rPr>
              <a:t> very large quantities, and where some human insight into the data is required.</a:t>
            </a:r>
          </a:p>
          <a:p>
            <a:pPr eaLnBrk="1" hangingPunct="1"/>
            <a:r>
              <a:rPr lang="en-GB" altLang="en-US" sz="2000" dirty="0">
                <a:latin typeface="Candara" pitchFamily="34" charset="0"/>
              </a:rPr>
              <a:t>Here is an example</a:t>
            </a:r>
          </a:p>
        </p:txBody>
      </p:sp>
      <p:sp>
        <p:nvSpPr>
          <p:cNvPr id="7" name="Slide Number Placeholder 5"/>
          <p:cNvSpPr>
            <a:spLocks noGrp="1"/>
          </p:cNvSpPr>
          <p:nvPr>
            <p:ph type="sldNum" sz="quarter" idx="12"/>
          </p:nvPr>
        </p:nvSpPr>
        <p:spPr/>
        <p:txBody>
          <a:bodyPr/>
          <a:lstStyle/>
          <a:p>
            <a:pPr>
              <a:defRPr/>
            </a:pPr>
            <a:fld id="{5E7C6D36-FF4B-411F-9A1E-91A2F6EED32A}" type="slidenum">
              <a:rPr lang="en-GB"/>
              <a:pPr>
                <a:defRPr/>
              </a:pPr>
              <a:t>15</a:t>
            </a:fld>
            <a:endParaRPr lang="en-GB"/>
          </a:p>
        </p:txBody>
      </p:sp>
      <p:pic>
        <p:nvPicPr>
          <p:cNvPr id="16389" name="Picture 4" descr="jp_bi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55776" y="2557755"/>
            <a:ext cx="5562600" cy="374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69857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9" name="Rectangle 44038">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2600"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41" name="Rectangle 44040">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0"/>
            <a:ext cx="2802142"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4" name="Rectangle 2"/>
          <p:cNvSpPr>
            <a:spLocks noGrp="1" noChangeArrowheads="1"/>
          </p:cNvSpPr>
          <p:nvPr>
            <p:ph type="title"/>
          </p:nvPr>
        </p:nvSpPr>
        <p:spPr>
          <a:xfrm>
            <a:off x="723898" y="643466"/>
            <a:ext cx="2319539" cy="5528734"/>
          </a:xfrm>
          <a:noFill/>
        </p:spPr>
        <p:txBody>
          <a:bodyPr anchor="t">
            <a:normAutofit/>
          </a:bodyPr>
          <a:lstStyle/>
          <a:p>
            <a:pPr eaLnBrk="1" hangingPunct="1">
              <a:defRPr/>
            </a:pPr>
            <a:r>
              <a:rPr lang="en-GB" sz="2400">
                <a:solidFill>
                  <a:srgbClr val="FFFFFF"/>
                </a:solidFill>
                <a:latin typeface="Candara" pitchFamily="34" charset="0"/>
              </a:rPr>
              <a:t>…cont</a:t>
            </a:r>
          </a:p>
        </p:txBody>
      </p:sp>
      <p:sp useBgFill="1">
        <p:nvSpPr>
          <p:cNvPr id="44043" name="Rectangle 44042">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4740" y="0"/>
            <a:ext cx="518488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2" name="Rectangle 3"/>
          <p:cNvSpPr>
            <a:spLocks noGrp="1" noChangeArrowheads="1"/>
          </p:cNvSpPr>
          <p:nvPr>
            <p:ph idx="1"/>
          </p:nvPr>
        </p:nvSpPr>
        <p:spPr>
          <a:xfrm>
            <a:off x="3616423" y="643466"/>
            <a:ext cx="4370604" cy="5571067"/>
          </a:xfrm>
        </p:spPr>
        <p:txBody>
          <a:bodyPr>
            <a:normAutofit/>
          </a:bodyPr>
          <a:lstStyle/>
          <a:p>
            <a:pPr eaLnBrk="1" hangingPunct="1"/>
            <a:r>
              <a:rPr lang="en-GB" altLang="en-US" sz="1600">
                <a:latin typeface="Candara" pitchFamily="34" charset="0"/>
              </a:rPr>
              <a:t>Sight of the map usually results in the viewer forming some understanding  - though not a completely memorised image - of the underground railway routes and their regular and interchange stations.</a:t>
            </a:r>
          </a:p>
          <a:p>
            <a:pPr eaLnBrk="1" hangingPunct="1"/>
            <a:r>
              <a:rPr lang="en-GB" altLang="en-US" sz="1600">
                <a:latin typeface="Candara" pitchFamily="34" charset="0"/>
              </a:rPr>
              <a:t>Typically, attention will be focus on the planned journey.</a:t>
            </a:r>
          </a:p>
          <a:p>
            <a:pPr eaLnBrk="1" hangingPunct="1"/>
            <a:r>
              <a:rPr lang="en-GB" altLang="en-US" sz="1600">
                <a:latin typeface="Candara" pitchFamily="34" charset="0"/>
              </a:rPr>
              <a:t>The route may be memorised by the colour and  direction of the line(s) involved.</a:t>
            </a:r>
          </a:p>
          <a:p>
            <a:pPr eaLnBrk="1" hangingPunct="1"/>
            <a:r>
              <a:rPr lang="en-GB" altLang="en-US" sz="1600">
                <a:latin typeface="Candara" pitchFamily="34" charset="0"/>
              </a:rPr>
              <a:t>Thus, a relevant portion of the underground system has been visualised and the resulting internal model - whatever its form - can be accessed during the journey to ensure arrival at the correct destination.</a:t>
            </a:r>
          </a:p>
          <a:p>
            <a:pPr eaLnBrk="1" hangingPunct="1"/>
            <a:r>
              <a:rPr lang="en-GB" altLang="en-US" sz="1600">
                <a:latin typeface="Candara" pitchFamily="34" charset="0"/>
              </a:rPr>
              <a:t>This internal model is sometimes called a cognitive map. </a:t>
            </a:r>
          </a:p>
        </p:txBody>
      </p:sp>
      <p:sp>
        <p:nvSpPr>
          <p:cNvPr id="6" name="Slide Number Placeholder 5"/>
          <p:cNvSpPr>
            <a:spLocks noGrp="1"/>
          </p:cNvSpPr>
          <p:nvPr>
            <p:ph type="sldNum" sz="quarter" idx="12"/>
          </p:nvPr>
        </p:nvSpPr>
        <p:spPr>
          <a:xfrm>
            <a:off x="8469630" y="6172200"/>
            <a:ext cx="685800" cy="593725"/>
          </a:xfrm>
        </p:spPr>
        <p:txBody>
          <a:bodyPr>
            <a:normAutofit/>
          </a:bodyPr>
          <a:lstStyle/>
          <a:p>
            <a:pPr>
              <a:spcAft>
                <a:spcPts val="600"/>
              </a:spcAft>
              <a:defRPr/>
            </a:pPr>
            <a:fld id="{5C8CC601-BB6C-44F7-BCBB-AB6CBF63275A}" type="slidenum">
              <a:rPr lang="en-GB"/>
              <a:pPr>
                <a:spcAft>
                  <a:spcPts val="600"/>
                </a:spcAft>
                <a:defRPr/>
              </a:pPr>
              <a:t>16</a:t>
            </a:fld>
            <a:endParaRPr lang="en-GB"/>
          </a:p>
        </p:txBody>
      </p:sp>
    </p:spTree>
    <p:extLst>
      <p:ext uri="{BB962C8B-B14F-4D97-AF65-F5344CB8AC3E}">
        <p14:creationId xmlns:p14="http://schemas.microsoft.com/office/powerpoint/2010/main" val="42757339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46087" name="Rectangle 46086">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Rectangle 2"/>
          <p:cNvSpPr>
            <a:spLocks noGrp="1" noChangeArrowheads="1"/>
          </p:cNvSpPr>
          <p:nvPr>
            <p:ph type="title"/>
          </p:nvPr>
        </p:nvSpPr>
        <p:spPr>
          <a:xfrm>
            <a:off x="946404" y="365760"/>
            <a:ext cx="7269480" cy="1325562"/>
          </a:xfrm>
        </p:spPr>
        <p:txBody>
          <a:bodyPr>
            <a:normAutofit/>
          </a:bodyPr>
          <a:lstStyle/>
          <a:p>
            <a:pPr eaLnBrk="1" hangingPunct="1">
              <a:defRPr/>
            </a:pPr>
            <a:r>
              <a:rPr lang="en-GB" dirty="0">
                <a:latin typeface="Candara" pitchFamily="34" charset="0"/>
              </a:rPr>
              <a:t>Scientific visualisation</a:t>
            </a:r>
          </a:p>
        </p:txBody>
      </p:sp>
      <p:sp>
        <p:nvSpPr>
          <p:cNvPr id="18436" name="Rectangle 3"/>
          <p:cNvSpPr>
            <a:spLocks noGrp="1" noChangeArrowheads="1"/>
          </p:cNvSpPr>
          <p:nvPr>
            <p:ph idx="1"/>
          </p:nvPr>
        </p:nvSpPr>
        <p:spPr>
          <a:xfrm>
            <a:off x="946404" y="1988840"/>
            <a:ext cx="6446520" cy="3888431"/>
          </a:xfrm>
        </p:spPr>
        <p:txBody>
          <a:bodyPr>
            <a:normAutofit/>
          </a:bodyPr>
          <a:lstStyle/>
          <a:p>
            <a:pPr eaLnBrk="1" hangingPunct="1"/>
            <a:r>
              <a:rPr lang="en-GB" altLang="en-US" dirty="0">
                <a:latin typeface="Candara" pitchFamily="34" charset="0"/>
              </a:rPr>
              <a:t>This is a related and somewhat overlapping field.</a:t>
            </a:r>
          </a:p>
          <a:p>
            <a:pPr eaLnBrk="1" hangingPunct="1"/>
            <a:r>
              <a:rPr lang="en-GB" altLang="en-US" dirty="0">
                <a:latin typeface="Candara" pitchFamily="34" charset="0"/>
              </a:rPr>
              <a:t>It primarily relates to and represents visually a physical ‘thing’ such as a mountain range over which clouds are flowing or a girder in which stress is of interest.</a:t>
            </a:r>
          </a:p>
          <a:p>
            <a:pPr eaLnBrk="1" hangingPunct="1"/>
            <a:r>
              <a:rPr lang="en-GB" altLang="en-US" dirty="0">
                <a:latin typeface="Candara" pitchFamily="34" charset="0"/>
              </a:rPr>
              <a:t>A study of football statistics does not require an image of a football, however demonstrating flow in a pipe is usually best displayed in the context of the pipe itself.</a:t>
            </a:r>
          </a:p>
        </p:txBody>
      </p:sp>
      <p:sp>
        <p:nvSpPr>
          <p:cNvPr id="46089" name="Rectangle 46088">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8200" y="0"/>
            <a:ext cx="6858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a:xfrm>
            <a:off x="8469630" y="6172200"/>
            <a:ext cx="685800" cy="593725"/>
          </a:xfrm>
        </p:spPr>
        <p:txBody>
          <a:bodyPr>
            <a:normAutofit/>
          </a:bodyPr>
          <a:lstStyle/>
          <a:p>
            <a:pPr>
              <a:spcAft>
                <a:spcPts val="600"/>
              </a:spcAft>
              <a:defRPr/>
            </a:pPr>
            <a:fld id="{BEFBA451-2D6E-47E2-8C5B-504D5CF7FFEB}" type="slidenum">
              <a:rPr lang="en-GB">
                <a:solidFill>
                  <a:schemeClr val="tx1">
                    <a:alpha val="70000"/>
                  </a:schemeClr>
                </a:solidFill>
              </a:rPr>
              <a:pPr>
                <a:spcAft>
                  <a:spcPts val="600"/>
                </a:spcAft>
                <a:defRPr/>
              </a:pPr>
              <a:t>17</a:t>
            </a:fld>
            <a:endParaRPr lang="en-GB">
              <a:solidFill>
                <a:schemeClr val="tx1">
                  <a:alpha val="70000"/>
                </a:schemeClr>
              </a:solidFill>
            </a:endParaRPr>
          </a:p>
        </p:txBody>
      </p:sp>
    </p:spTree>
    <p:extLst>
      <p:ext uri="{BB962C8B-B14F-4D97-AF65-F5344CB8AC3E}">
        <p14:creationId xmlns:p14="http://schemas.microsoft.com/office/powerpoint/2010/main" val="4292929594"/>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67544" y="764704"/>
            <a:ext cx="5832766" cy="757888"/>
          </a:xfrm>
        </p:spPr>
        <p:txBody>
          <a:bodyPr>
            <a:normAutofit/>
          </a:bodyPr>
          <a:lstStyle/>
          <a:p>
            <a:pPr eaLnBrk="1" hangingPunct="1">
              <a:defRPr/>
            </a:pPr>
            <a:r>
              <a:rPr lang="en-GB" dirty="0">
                <a:latin typeface="Candara" pitchFamily="34" charset="0"/>
              </a:rPr>
              <a:t>What is </a:t>
            </a:r>
            <a:r>
              <a:rPr lang="en-GB" dirty="0" err="1">
                <a:latin typeface="Candara" pitchFamily="34" charset="0"/>
              </a:rPr>
              <a:t>Geovisualisation</a:t>
            </a:r>
            <a:r>
              <a:rPr lang="en-GB" dirty="0">
                <a:latin typeface="Candara" pitchFamily="34" charset="0"/>
              </a:rPr>
              <a:t>? </a:t>
            </a:r>
          </a:p>
        </p:txBody>
      </p:sp>
      <p:graphicFrame>
        <p:nvGraphicFramePr>
          <p:cNvPr id="56324" name="Rectangle 3">
            <a:extLst>
              <a:ext uri="{FF2B5EF4-FFF2-40B4-BE49-F238E27FC236}">
                <a16:creationId xmlns:a16="http://schemas.microsoft.com/office/drawing/2014/main" id="{3A8BF0A2-3F5C-1EEA-F791-D83DF7551F0D}"/>
              </a:ext>
            </a:extLst>
          </p:cNvPr>
          <p:cNvGraphicFramePr>
            <a:graphicFrameLocks noGrp="1"/>
          </p:cNvGraphicFramePr>
          <p:nvPr>
            <p:ph idx="1"/>
          </p:nvPr>
        </p:nvGraphicFramePr>
        <p:xfrm>
          <a:off x="899592" y="1772816"/>
          <a:ext cx="6777317" cy="35089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12"/>
          </p:nvPr>
        </p:nvSpPr>
        <p:spPr/>
        <p:txBody>
          <a:bodyPr/>
          <a:lstStyle/>
          <a:p>
            <a:pPr>
              <a:defRPr/>
            </a:pPr>
            <a:fld id="{8C97AA0B-10F4-4E52-9D59-971FDA3825DF}" type="slidenum">
              <a:rPr lang="en-GB"/>
              <a:pPr>
                <a:defRPr/>
              </a:pPr>
              <a:t>18</a:t>
            </a:fld>
            <a:endParaRPr lang="en-GB"/>
          </a:p>
        </p:txBody>
      </p:sp>
    </p:spTree>
    <p:extLst>
      <p:ext uri="{BB962C8B-B14F-4D97-AF65-F5344CB8AC3E}">
        <p14:creationId xmlns:p14="http://schemas.microsoft.com/office/powerpoint/2010/main" val="31680274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51" name="Rectangle 57350">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2600"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353" name="Rectangle 57352">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0"/>
            <a:ext cx="2802142"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346" name="Rectangle 2"/>
          <p:cNvSpPr>
            <a:spLocks noGrp="1" noChangeArrowheads="1"/>
          </p:cNvSpPr>
          <p:nvPr>
            <p:ph type="title"/>
          </p:nvPr>
        </p:nvSpPr>
        <p:spPr>
          <a:xfrm>
            <a:off x="723898" y="643466"/>
            <a:ext cx="2319539" cy="5528734"/>
          </a:xfrm>
          <a:noFill/>
        </p:spPr>
        <p:txBody>
          <a:bodyPr anchor="t">
            <a:normAutofit/>
          </a:bodyPr>
          <a:lstStyle/>
          <a:p>
            <a:pPr eaLnBrk="1" hangingPunct="1">
              <a:defRPr/>
            </a:pPr>
            <a:r>
              <a:rPr lang="en-GB" sz="2400">
                <a:solidFill>
                  <a:srgbClr val="FFFFFF"/>
                </a:solidFill>
                <a:latin typeface="Candara" pitchFamily="34" charset="0"/>
              </a:rPr>
              <a:t>…cont</a:t>
            </a:r>
          </a:p>
        </p:txBody>
      </p:sp>
      <p:sp useBgFill="1">
        <p:nvSpPr>
          <p:cNvPr id="57355" name="Rectangle 57354">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4740" y="0"/>
            <a:ext cx="518488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4" name="Rectangle 3"/>
          <p:cNvSpPr>
            <a:spLocks noGrp="1" noChangeArrowheads="1"/>
          </p:cNvSpPr>
          <p:nvPr>
            <p:ph idx="1"/>
          </p:nvPr>
        </p:nvSpPr>
        <p:spPr>
          <a:xfrm>
            <a:off x="3616423" y="643466"/>
            <a:ext cx="4370604" cy="5571067"/>
          </a:xfrm>
        </p:spPr>
        <p:txBody>
          <a:bodyPr>
            <a:normAutofit/>
          </a:bodyPr>
          <a:lstStyle/>
          <a:p>
            <a:pPr eaLnBrk="1" hangingPunct="1"/>
            <a:r>
              <a:rPr lang="en-US" altLang="en-US" sz="2100" dirty="0">
                <a:latin typeface="Candara" pitchFamily="34" charset="0"/>
              </a:rPr>
              <a:t>Within a </a:t>
            </a:r>
            <a:r>
              <a:rPr lang="en-US" altLang="en-US" sz="2100" dirty="0" err="1">
                <a:latin typeface="Candara" pitchFamily="34" charset="0"/>
              </a:rPr>
              <a:t>Geovisualisation</a:t>
            </a:r>
            <a:r>
              <a:rPr lang="en-US" altLang="en-US" sz="2100" dirty="0">
                <a:latin typeface="Candara" pitchFamily="34" charset="0"/>
              </a:rPr>
              <a:t> environment, a map is used to help the user to stimulate their “visual thinking”.</a:t>
            </a:r>
          </a:p>
          <a:p>
            <a:pPr eaLnBrk="1" hangingPunct="1"/>
            <a:r>
              <a:rPr lang="en-US" altLang="en-US" sz="2100" dirty="0">
                <a:latin typeface="Candara" pitchFamily="34" charset="0"/>
              </a:rPr>
              <a:t> A map as a visual analysis tool should give insight to spatial patterns and trends. Within a visual environment such as a computer-based map data can be manipulated beyond the traditional norms.</a:t>
            </a:r>
            <a:r>
              <a:rPr lang="en-GB" altLang="en-US" sz="2100" dirty="0">
                <a:latin typeface="Candara" pitchFamily="34" charset="0"/>
              </a:rPr>
              <a:t> </a:t>
            </a:r>
          </a:p>
        </p:txBody>
      </p:sp>
      <p:sp>
        <p:nvSpPr>
          <p:cNvPr id="6" name="Slide Number Placeholder 5"/>
          <p:cNvSpPr>
            <a:spLocks noGrp="1"/>
          </p:cNvSpPr>
          <p:nvPr>
            <p:ph type="sldNum" sz="quarter" idx="12"/>
          </p:nvPr>
        </p:nvSpPr>
        <p:spPr>
          <a:xfrm>
            <a:off x="8469630" y="6172200"/>
            <a:ext cx="685800" cy="593725"/>
          </a:xfrm>
        </p:spPr>
        <p:txBody>
          <a:bodyPr>
            <a:normAutofit/>
          </a:bodyPr>
          <a:lstStyle/>
          <a:p>
            <a:pPr>
              <a:spcAft>
                <a:spcPts val="600"/>
              </a:spcAft>
              <a:defRPr/>
            </a:pPr>
            <a:fld id="{063990BF-351E-4A55-8430-135EE2292E50}" type="slidenum">
              <a:rPr lang="en-GB"/>
              <a:pPr>
                <a:spcAft>
                  <a:spcPts val="600"/>
                </a:spcAft>
                <a:defRPr/>
              </a:pPr>
              <a:t>19</a:t>
            </a:fld>
            <a:endParaRPr lang="en-GB"/>
          </a:p>
        </p:txBody>
      </p:sp>
    </p:spTree>
    <p:extLst>
      <p:ext uri="{BB962C8B-B14F-4D97-AF65-F5344CB8AC3E}">
        <p14:creationId xmlns:p14="http://schemas.microsoft.com/office/powerpoint/2010/main" val="21664443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eaLnBrk="1" hangingPunct="1">
              <a:defRPr/>
            </a:pPr>
            <a:r>
              <a:rPr lang="en-GB"/>
              <a:t>3D</a:t>
            </a:r>
          </a:p>
        </p:txBody>
      </p:sp>
      <p:sp>
        <p:nvSpPr>
          <p:cNvPr id="21508" name="Rectangle 3"/>
          <p:cNvSpPr>
            <a:spLocks noGrp="1" noChangeArrowheads="1"/>
          </p:cNvSpPr>
          <p:nvPr>
            <p:ph idx="1"/>
          </p:nvPr>
        </p:nvSpPr>
        <p:spPr/>
        <p:txBody>
          <a:bodyPr>
            <a:normAutofit/>
          </a:bodyPr>
          <a:lstStyle/>
          <a:p>
            <a:pPr eaLnBrk="1" hangingPunct="1"/>
            <a:r>
              <a:rPr lang="en-GB" altLang="en-US" sz="2400" dirty="0" err="1">
                <a:latin typeface="Candara" pitchFamily="34" charset="0"/>
              </a:rPr>
              <a:t>Geovisualisation</a:t>
            </a:r>
            <a:r>
              <a:rPr lang="en-GB" altLang="en-US" sz="2400" dirty="0">
                <a:latin typeface="Candara" pitchFamily="34" charset="0"/>
              </a:rPr>
              <a:t> encompasses the realm of 3D representation. Providing the ability to model our natural environment and, for example, analyse coastal phenomenon. Technology such as LiDAR is helping to collect data that can be translated via a GIS to give excellent visual and Virtual Reality (VR) type views of spatial data </a:t>
            </a:r>
          </a:p>
        </p:txBody>
      </p:sp>
      <p:sp>
        <p:nvSpPr>
          <p:cNvPr id="6" name="Slide Number Placeholder 5"/>
          <p:cNvSpPr>
            <a:spLocks noGrp="1"/>
          </p:cNvSpPr>
          <p:nvPr>
            <p:ph type="sldNum" sz="quarter" idx="12"/>
          </p:nvPr>
        </p:nvSpPr>
        <p:spPr/>
        <p:txBody>
          <a:bodyPr/>
          <a:lstStyle/>
          <a:p>
            <a:pPr>
              <a:defRPr/>
            </a:pPr>
            <a:fld id="{CB375974-38E2-4CD9-8E4D-5D12A3AD1F82}" type="slidenum">
              <a:rPr lang="en-GB"/>
              <a:pPr>
                <a:defRPr/>
              </a:pPr>
              <a:t>20</a:t>
            </a:fld>
            <a:endParaRPr lang="en-GB"/>
          </a:p>
        </p:txBody>
      </p:sp>
    </p:spTree>
    <p:extLst>
      <p:ext uri="{BB962C8B-B14F-4D97-AF65-F5344CB8AC3E}">
        <p14:creationId xmlns:p14="http://schemas.microsoft.com/office/powerpoint/2010/main" val="34809082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683568" y="476672"/>
            <a:ext cx="4608630" cy="529128"/>
          </a:xfrm>
        </p:spPr>
        <p:txBody>
          <a:bodyPr>
            <a:normAutofit fontScale="90000"/>
          </a:bodyPr>
          <a:lstStyle/>
          <a:p>
            <a:pPr eaLnBrk="1" hangingPunct="1">
              <a:defRPr/>
            </a:pPr>
            <a:r>
              <a:rPr lang="en-GB" dirty="0"/>
              <a:t>Penarth in 3D</a:t>
            </a:r>
          </a:p>
        </p:txBody>
      </p:sp>
      <p:pic>
        <p:nvPicPr>
          <p:cNvPr id="22532"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187624" y="1683174"/>
            <a:ext cx="6264696" cy="4698154"/>
          </a:xfrm>
          <a:noFill/>
        </p:spPr>
      </p:pic>
      <p:sp>
        <p:nvSpPr>
          <p:cNvPr id="6" name="Slide Number Placeholder 5"/>
          <p:cNvSpPr>
            <a:spLocks noGrp="1"/>
          </p:cNvSpPr>
          <p:nvPr>
            <p:ph type="sldNum" sz="quarter" idx="12"/>
          </p:nvPr>
        </p:nvSpPr>
        <p:spPr/>
        <p:txBody>
          <a:bodyPr/>
          <a:lstStyle/>
          <a:p>
            <a:pPr>
              <a:defRPr/>
            </a:pPr>
            <a:fld id="{CA34C8C3-B3EE-43D2-824C-8DE77441DB24}" type="slidenum">
              <a:rPr lang="en-GB"/>
              <a:pPr>
                <a:defRPr/>
              </a:pPr>
              <a:t>21</a:t>
            </a:fld>
            <a:endParaRPr lang="en-GB"/>
          </a:p>
        </p:txBody>
      </p:sp>
    </p:spTree>
    <p:extLst>
      <p:ext uri="{BB962C8B-B14F-4D97-AF65-F5344CB8AC3E}">
        <p14:creationId xmlns:p14="http://schemas.microsoft.com/office/powerpoint/2010/main" val="2394283864"/>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TM03457515[[fn=View]]</Template>
  <TotalTime>124</TotalTime>
  <Words>1517</Words>
  <Application>Microsoft Office PowerPoint</Application>
  <PresentationFormat>On-screen Show (4:3)</PresentationFormat>
  <Paragraphs>103</Paragraphs>
  <Slides>21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Candara</vt:lpstr>
      <vt:lpstr>Century Schoolbook</vt:lpstr>
      <vt:lpstr>Wingdings 2</vt:lpstr>
      <vt:lpstr>View</vt:lpstr>
      <vt:lpstr> B Holland</vt:lpstr>
      <vt:lpstr>Overview and background</vt:lpstr>
      <vt:lpstr>what is geography</vt:lpstr>
      <vt:lpstr>Moving on</vt:lpstr>
      <vt:lpstr>…cont</vt:lpstr>
      <vt:lpstr>How GIS Emerged</vt:lpstr>
      <vt:lpstr>OS Landline of Penarth coastline</vt:lpstr>
      <vt:lpstr>GIS Defined</vt:lpstr>
      <vt:lpstr>So, what is a GIS</vt:lpstr>
      <vt:lpstr>A simple Example: Student attending UWTSD in 2006/7 from Wales</vt:lpstr>
      <vt:lpstr>What question can we expect a GIS to answer</vt:lpstr>
      <vt:lpstr>Why Are GIS systems Good at analysing vast amounts of Data?</vt:lpstr>
      <vt:lpstr>Understanding how we perceive</vt:lpstr>
      <vt:lpstr>Visualisation</vt:lpstr>
      <vt:lpstr>Information Visualisation</vt:lpstr>
      <vt:lpstr>…cont</vt:lpstr>
      <vt:lpstr>Scientific visualisation</vt:lpstr>
      <vt:lpstr>What is Geovisualisation? </vt:lpstr>
      <vt:lpstr>…cont</vt:lpstr>
      <vt:lpstr>3D</vt:lpstr>
      <vt:lpstr>Penarth in 3D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CAEM B Holland 2014</dc:title>
  <dc:creator>Holland, Beverley</dc:creator>
  <cp:lastModifiedBy>Beverley Holland</cp:lastModifiedBy>
  <cp:revision>8</cp:revision>
  <dcterms:created xsi:type="dcterms:W3CDTF">2014-10-08T09:43:10Z</dcterms:created>
  <dcterms:modified xsi:type="dcterms:W3CDTF">2023-09-26T21:01:17Z</dcterms:modified>
</cp:coreProperties>
</file>