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6" r:id="rId2"/>
    <p:sldId id="260" r:id="rId3"/>
    <p:sldId id="262" r:id="rId4"/>
    <p:sldId id="257" r:id="rId5"/>
    <p:sldId id="258" r:id="rId6"/>
    <p:sldId id="259" r:id="rId7"/>
    <p:sldId id="264" r:id="rId8"/>
    <p:sldId id="267" r:id="rId9"/>
    <p:sldId id="268" r:id="rId10"/>
    <p:sldId id="261" r:id="rId11"/>
    <p:sldId id="266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59" autoAdjust="0"/>
    <p:restoredTop sz="94660"/>
  </p:normalViewPr>
  <p:slideViewPr>
    <p:cSldViewPr snapToGrid="0">
      <p:cViewPr varScale="1">
        <p:scale>
          <a:sx n="68" d="100"/>
          <a:sy n="68" d="100"/>
        </p:scale>
        <p:origin x="64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568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278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90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0427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015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709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539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42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832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681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2540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45156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8671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9389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04283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6235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62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4/20/2020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5279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9" r:id="rId12"/>
    <p:sldLayoutId id="2147483754" r:id="rId13"/>
    <p:sldLayoutId id="2147483755" r:id="rId14"/>
    <p:sldLayoutId id="2147483756" r:id="rId15"/>
    <p:sldLayoutId id="2147483757" r:id="rId16"/>
    <p:sldLayoutId id="2147483758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800" i="1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>
            <a:extLst>
              <a:ext uri="{FF2B5EF4-FFF2-40B4-BE49-F238E27FC236}">
                <a16:creationId xmlns:a16="http://schemas.microsoft.com/office/drawing/2014/main" id="{A224EC9A-A98B-4B45-96A9-C5AE22FCD8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063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5000">
                <a:schemeClr val="bg1">
                  <a:alpha val="15000"/>
                </a:schemeClr>
              </a:gs>
              <a:gs pos="75200">
                <a:schemeClr val="bg1">
                  <a:alpha val="15000"/>
                </a:schemeClr>
              </a:gs>
              <a:gs pos="50000">
                <a:schemeClr val="bg1">
                  <a:alpha val="3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57B8DE-D900-4ACA-A209-ADFA74A5FE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2449742"/>
            <a:ext cx="10905059" cy="15240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1"/>
                </a:solidFill>
              </a:rPr>
              <a:t>Radical Education: Ideal learning environment. </a:t>
            </a:r>
            <a:endParaRPr lang="en-GB" sz="360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D4E3EB-DBD6-4854-AA4F-86865E2E3D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133135"/>
            <a:ext cx="10902016" cy="100876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1800"/>
              <a:t>Naima Nazmin</a:t>
            </a:r>
            <a:endParaRPr lang="en-GB" sz="180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4169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C10C105-EEB5-43F7-AA95-5DDB920D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4E3E1D-CB94-48A9-B8DF-0824A3CD1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965201"/>
            <a:ext cx="3413156" cy="4562472"/>
          </a:xfrm>
        </p:spPr>
        <p:txBody>
          <a:bodyPr anchor="ctr">
            <a:normAutofit/>
          </a:bodyPr>
          <a:lstStyle/>
          <a:p>
            <a:pPr algn="l"/>
            <a:r>
              <a:rPr lang="en-US" sz="3600"/>
              <a:t>Current educational needs </a:t>
            </a:r>
            <a:endParaRPr lang="en-GB" sz="36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BF495F-706E-4740-8918-C1F52CEA9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40CBC-EE28-4AFB-A1FF-97A16473C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1809" y="710576"/>
            <a:ext cx="6118614" cy="4562473"/>
          </a:xfrm>
        </p:spPr>
        <p:txBody>
          <a:bodyPr anchor="ctr">
            <a:normAutofit/>
          </a:bodyPr>
          <a:lstStyle/>
          <a:p>
            <a:r>
              <a:rPr lang="en-US" dirty="0">
                <a:effectLst/>
              </a:rPr>
              <a:t>In 2014 and 15 Higher education statistics agency reported that 7.4% students dropped out of university. </a:t>
            </a:r>
          </a:p>
          <a:p>
            <a:pPr marL="36900" indent="0">
              <a:buNone/>
            </a:pPr>
            <a:endParaRPr lang="en-US" dirty="0">
              <a:effectLst/>
            </a:endParaRPr>
          </a:p>
          <a:p>
            <a:pPr marL="36900" indent="0">
              <a:buNone/>
            </a:pPr>
            <a:endParaRPr lang="en-US" dirty="0">
              <a:effectLst/>
            </a:endParaRPr>
          </a:p>
          <a:p>
            <a:pPr marL="36900" indent="0">
              <a:buNone/>
            </a:pPr>
            <a:endParaRPr lang="en-US" dirty="0">
              <a:effectLst/>
            </a:endParaRPr>
          </a:p>
          <a:p>
            <a:r>
              <a:rPr lang="en-US" dirty="0">
                <a:effectLst/>
              </a:rPr>
              <a:t>High proportions of workers are disengaged and dissatisfied with their work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50D951-1D37-4009-8B41-CAB1CC02A33B}"/>
              </a:ext>
            </a:extLst>
          </p:cNvPr>
          <p:cNvSpPr txBox="1"/>
          <p:nvPr/>
        </p:nvSpPr>
        <p:spPr>
          <a:xfrm>
            <a:off x="9358937" y="2396232"/>
            <a:ext cx="1564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(HESA, 2016)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FF5A19-8CBB-4A22-878A-B382788DB11F}"/>
              </a:ext>
            </a:extLst>
          </p:cNvPr>
          <p:cNvSpPr txBox="1"/>
          <p:nvPr/>
        </p:nvSpPr>
        <p:spPr>
          <a:xfrm>
            <a:off x="9358938" y="5088383"/>
            <a:ext cx="1564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(Chan,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885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E562E-1D5F-433B-99E6-9B07F405E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of learners</a:t>
            </a:r>
            <a:endParaRPr lang="en-GB" dirty="0"/>
          </a:p>
        </p:txBody>
      </p:sp>
      <p:sp>
        <p:nvSpPr>
          <p:cNvPr id="4" name="Arrow: Pentagon 3" descr="jehfb&#10;">
            <a:extLst>
              <a:ext uri="{FF2B5EF4-FFF2-40B4-BE49-F238E27FC236}">
                <a16:creationId xmlns:a16="http://schemas.microsoft.com/office/drawing/2014/main" id="{18B7E871-B12C-4E6B-889A-42A74FCB9582}"/>
              </a:ext>
            </a:extLst>
          </p:cNvPr>
          <p:cNvSpPr/>
          <p:nvPr/>
        </p:nvSpPr>
        <p:spPr>
          <a:xfrm>
            <a:off x="1319753" y="2036190"/>
            <a:ext cx="4232635" cy="387441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546731-269B-4CCC-853F-CD4C6A5D3091}"/>
              </a:ext>
            </a:extLst>
          </p:cNvPr>
          <p:cNvSpPr txBox="1"/>
          <p:nvPr/>
        </p:nvSpPr>
        <p:spPr>
          <a:xfrm>
            <a:off x="1418733" y="2780907"/>
            <a:ext cx="250281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Key stage 4 </a:t>
            </a:r>
          </a:p>
          <a:p>
            <a:pPr algn="ctr"/>
            <a:endParaRPr lang="en-US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GCSEs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rrow: Pentagon 5" descr="jehfb&#10;">
            <a:extLst>
              <a:ext uri="{FF2B5EF4-FFF2-40B4-BE49-F238E27FC236}">
                <a16:creationId xmlns:a16="http://schemas.microsoft.com/office/drawing/2014/main" id="{E6B659BE-A5A7-44A3-9031-F8FBDF188E8C}"/>
              </a:ext>
            </a:extLst>
          </p:cNvPr>
          <p:cNvSpPr/>
          <p:nvPr/>
        </p:nvSpPr>
        <p:spPr>
          <a:xfrm>
            <a:off x="6807724" y="2036190"/>
            <a:ext cx="4232635" cy="387441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4346A9-E609-4FBD-9CB1-2CCA8BCF07F7}"/>
              </a:ext>
            </a:extLst>
          </p:cNvPr>
          <p:cNvSpPr txBox="1"/>
          <p:nvPr/>
        </p:nvSpPr>
        <p:spPr>
          <a:xfrm>
            <a:off x="7000972" y="2780907"/>
            <a:ext cx="260494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Sixth form/colleges</a:t>
            </a:r>
          </a:p>
          <a:p>
            <a:pPr algn="ctr"/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Alevels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4833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45096-38D3-4E2B-9AD7-1ABB72708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ideal learning environment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157FA-00FF-4847-8E45-12EE8A286A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900" indent="0" algn="ctr">
              <a:buNone/>
            </a:pPr>
            <a:r>
              <a:rPr lang="en-US" b="1" u="sng" dirty="0"/>
              <a:t>Colleges of interest</a:t>
            </a:r>
          </a:p>
          <a:p>
            <a:pPr marL="36900" indent="0" algn="ctr">
              <a:buNone/>
            </a:pPr>
            <a:r>
              <a:rPr lang="en-US" dirty="0"/>
              <a:t>Career imitation classrooms and opportunity of work </a:t>
            </a:r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8E01201-4794-4F28-9D98-2F55BEFD0780}"/>
              </a:ext>
            </a:extLst>
          </p:cNvPr>
          <p:cNvCxnSpPr/>
          <p:nvPr/>
        </p:nvCxnSpPr>
        <p:spPr>
          <a:xfrm>
            <a:off x="6096000" y="2573518"/>
            <a:ext cx="0" cy="169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A255A3B-558A-440B-811D-512CF679DBF6}"/>
              </a:ext>
            </a:extLst>
          </p:cNvPr>
          <p:cNvCxnSpPr/>
          <p:nvPr/>
        </p:nvCxnSpPr>
        <p:spPr>
          <a:xfrm flipH="1">
            <a:off x="2696066" y="3157979"/>
            <a:ext cx="876693" cy="6693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0172BA4-6660-4112-BBD2-3B140EDA22E8}"/>
              </a:ext>
            </a:extLst>
          </p:cNvPr>
          <p:cNvCxnSpPr>
            <a:cxnSpLocks/>
          </p:cNvCxnSpPr>
          <p:nvPr/>
        </p:nvCxnSpPr>
        <p:spPr>
          <a:xfrm flipH="1">
            <a:off x="6090676" y="3263245"/>
            <a:ext cx="1" cy="8656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EAA8012-87AA-4A5D-8EBF-1A04E0BE2066}"/>
              </a:ext>
            </a:extLst>
          </p:cNvPr>
          <p:cNvCxnSpPr>
            <a:cxnSpLocks/>
          </p:cNvCxnSpPr>
          <p:nvPr/>
        </p:nvCxnSpPr>
        <p:spPr>
          <a:xfrm>
            <a:off x="9052266" y="3157979"/>
            <a:ext cx="443668" cy="7758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CED2C78-E2B6-4B54-BDA7-BD492D8DA820}"/>
              </a:ext>
            </a:extLst>
          </p:cNvPr>
          <p:cNvSpPr txBox="1"/>
          <p:nvPr/>
        </p:nvSpPr>
        <p:spPr>
          <a:xfrm>
            <a:off x="1253765" y="4128940"/>
            <a:ext cx="26583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Classrooms for health and education jobs e.g. Teaching, nursing, careering. 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398DD0-A7A9-4757-873E-68C9D506E631}"/>
              </a:ext>
            </a:extLst>
          </p:cNvPr>
          <p:cNvSpPr txBox="1"/>
          <p:nvPr/>
        </p:nvSpPr>
        <p:spPr>
          <a:xfrm>
            <a:off x="4931481" y="4128940"/>
            <a:ext cx="26583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Classrooms for hospitality jobs e.g. Waitress/Waiter, air hostess, travel and tourism sector. 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753BC3-1542-4A17-8603-2652FD45B753}"/>
              </a:ext>
            </a:extLst>
          </p:cNvPr>
          <p:cNvSpPr txBox="1"/>
          <p:nvPr/>
        </p:nvSpPr>
        <p:spPr>
          <a:xfrm>
            <a:off x="9250533" y="4143374"/>
            <a:ext cx="26583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Classrooms for entertainment jobs e.g. singer, song writer, musician, actor/actress.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989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AEC5F-372D-4452-8B58-12AA4266F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US" sz="3600"/>
              <a:t>What would the classroom look like ?</a:t>
            </a:r>
            <a:endParaRPr lang="en-GB" sz="36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 for kidzania">
            <a:extLst>
              <a:ext uri="{FF2B5EF4-FFF2-40B4-BE49-F238E27FC236}">
                <a16:creationId xmlns:a16="http://schemas.microsoft.com/office/drawing/2014/main" id="{8392B19C-7340-4F3C-9774-C45EBDB4DF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583" y="133604"/>
            <a:ext cx="3028392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5925AF3E-81BA-429D-9A42-CD0C0E3D73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181" y="2429764"/>
            <a:ext cx="3064352" cy="2162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97831BB2-818B-48C3-957F-67CB7EA0879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014" y="133604"/>
            <a:ext cx="306435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C541C659-4E92-4823-97A0-85B7327200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6609" y="2419604"/>
            <a:ext cx="3078749" cy="2172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861DDD6F-2B69-4988-9547-977BA648B5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582" y="4725924"/>
            <a:ext cx="3064348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>
            <a:extLst>
              <a:ext uri="{FF2B5EF4-FFF2-40B4-BE49-F238E27FC236}">
                <a16:creationId xmlns:a16="http://schemas.microsoft.com/office/drawing/2014/main" id="{1C3D04C1-66E6-471B-8F43-A07875C73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7852" y="4715764"/>
            <a:ext cx="3064339" cy="200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8453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2B660-034B-4934-AF7D-7F02EF66A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218" y="-1662720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 dirty="0"/>
              <a:t>Curriculum and assessment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6D87845-294F-40CB-BC48-46455460D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5671" y="0"/>
            <a:ext cx="7536329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ictionary Remove">
            <a:extLst>
              <a:ext uri="{FF2B5EF4-FFF2-40B4-BE49-F238E27FC236}">
                <a16:creationId xmlns:a16="http://schemas.microsoft.com/office/drawing/2014/main" id="{01E76BF1-8855-4987-9658-9231EE728B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2735" y="2099035"/>
            <a:ext cx="3651315" cy="36513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FBD8A3-1927-4B3A-95C8-A64DA22E2BE7}"/>
              </a:ext>
            </a:extLst>
          </p:cNvPr>
          <p:cNvSpPr txBox="1"/>
          <p:nvPr/>
        </p:nvSpPr>
        <p:spPr>
          <a:xfrm>
            <a:off x="5125268" y="1271315"/>
            <a:ext cx="638566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Curriculum</a:t>
            </a:r>
          </a:p>
          <a:p>
            <a:endParaRPr lang="en-US" b="1" u="sng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Compulsory Math and English content, specific to career path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3 career path subjects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80B834-8FD1-4CD0-A641-B30CE2D6FCCD}"/>
              </a:ext>
            </a:extLst>
          </p:cNvPr>
          <p:cNvSpPr txBox="1"/>
          <p:nvPr/>
        </p:nvSpPr>
        <p:spPr>
          <a:xfrm>
            <a:off x="5203596" y="3429000"/>
            <a:ext cx="638566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Assessments</a:t>
            </a:r>
          </a:p>
          <a:p>
            <a:endParaRPr lang="en-US" b="1" u="sng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Observations (</a:t>
            </a:r>
            <a:r>
              <a:rPr lang="en-GB" dirty="0" err="1">
                <a:solidFill>
                  <a:schemeClr val="bg1"/>
                </a:solidFill>
              </a:rPr>
              <a:t>Kawulich</a:t>
            </a:r>
            <a:r>
              <a:rPr lang="en-GB" dirty="0">
                <a:solidFill>
                  <a:schemeClr val="bg1"/>
                </a:solidFill>
              </a:rPr>
              <a:t>, 2005)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Self Assessment and peer assessment (Austin, 2007) 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Exams </a:t>
            </a:r>
          </a:p>
          <a:p>
            <a:endParaRPr lang="en-US" b="1" u="sng" dirty="0">
              <a:solidFill>
                <a:schemeClr val="bg1"/>
              </a:solidFill>
            </a:endParaRPr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4114317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76BAAA-75A1-48AA-B7DE-B6B80709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65A5F259-CDF7-4A15-A66C-A9939D23E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8386486" cy="6858002"/>
          </a:xfrm>
          <a:custGeom>
            <a:avLst/>
            <a:gdLst>
              <a:gd name="connsiteX0" fmla="*/ 0 w 6088489"/>
              <a:gd name="connsiteY0" fmla="*/ 0 h 6858002"/>
              <a:gd name="connsiteX1" fmla="*/ 3563332 w 6088489"/>
              <a:gd name="connsiteY1" fmla="*/ 0 h 6858002"/>
              <a:gd name="connsiteX2" fmla="*/ 3563332 w 6088489"/>
              <a:gd name="connsiteY2" fmla="*/ 3 h 6858002"/>
              <a:gd name="connsiteX3" fmla="*/ 5842099 w 6088489"/>
              <a:gd name="connsiteY3" fmla="*/ 3 h 6858002"/>
              <a:gd name="connsiteX4" fmla="*/ 5842099 w 6088489"/>
              <a:gd name="connsiteY4" fmla="*/ 4 h 6858002"/>
              <a:gd name="connsiteX5" fmla="*/ 5835346 w 6088489"/>
              <a:gd name="connsiteY5" fmla="*/ 4 h 6858002"/>
              <a:gd name="connsiteX6" fmla="*/ 5841229 w 6088489"/>
              <a:gd name="connsiteY6" fmla="*/ 40466 h 6858002"/>
              <a:gd name="connsiteX7" fmla="*/ 5858543 w 6088489"/>
              <a:gd name="connsiteY7" fmla="*/ 159110 h 6858002"/>
              <a:gd name="connsiteX8" fmla="*/ 5870645 w 6088489"/>
              <a:gd name="connsiteY8" fmla="*/ 245521 h 6858002"/>
              <a:gd name="connsiteX9" fmla="*/ 5883420 w 6088489"/>
              <a:gd name="connsiteY9" fmla="*/ 348391 h 6858002"/>
              <a:gd name="connsiteX10" fmla="*/ 5898716 w 6088489"/>
              <a:gd name="connsiteY10" fmla="*/ 470463 h 6858002"/>
              <a:gd name="connsiteX11" fmla="*/ 5914853 w 6088489"/>
              <a:gd name="connsiteY11" fmla="*/ 605566 h 6858002"/>
              <a:gd name="connsiteX12" fmla="*/ 5931830 w 6088489"/>
              <a:gd name="connsiteY12" fmla="*/ 757813 h 6858002"/>
              <a:gd name="connsiteX13" fmla="*/ 5949815 w 6088489"/>
              <a:gd name="connsiteY13" fmla="*/ 923777 h 6858002"/>
              <a:gd name="connsiteX14" fmla="*/ 5967801 w 6088489"/>
              <a:gd name="connsiteY14" fmla="*/ 1104142 h 6858002"/>
              <a:gd name="connsiteX15" fmla="*/ 5986122 w 6088489"/>
              <a:gd name="connsiteY15" fmla="*/ 1296166 h 6858002"/>
              <a:gd name="connsiteX16" fmla="*/ 6003099 w 6088489"/>
              <a:gd name="connsiteY16" fmla="*/ 1503278 h 6858002"/>
              <a:gd name="connsiteX17" fmla="*/ 6019404 w 6088489"/>
              <a:gd name="connsiteY17" fmla="*/ 1719991 h 6858002"/>
              <a:gd name="connsiteX18" fmla="*/ 6034196 w 6088489"/>
              <a:gd name="connsiteY18" fmla="*/ 1949048 h 6858002"/>
              <a:gd name="connsiteX19" fmla="*/ 6048315 w 6088489"/>
              <a:gd name="connsiteY19" fmla="*/ 2187706 h 6858002"/>
              <a:gd name="connsiteX20" fmla="*/ 6061595 w 6088489"/>
              <a:gd name="connsiteY20" fmla="*/ 2436652 h 6858002"/>
              <a:gd name="connsiteX21" fmla="*/ 6066301 w 6088489"/>
              <a:gd name="connsiteY21" fmla="*/ 2564211 h 6858002"/>
              <a:gd name="connsiteX22" fmla="*/ 6071512 w 6088489"/>
              <a:gd name="connsiteY22" fmla="*/ 2694512 h 6858002"/>
              <a:gd name="connsiteX23" fmla="*/ 6076386 w 6088489"/>
              <a:gd name="connsiteY23" fmla="*/ 2826871 h 6858002"/>
              <a:gd name="connsiteX24" fmla="*/ 6079580 w 6088489"/>
              <a:gd name="connsiteY24" fmla="*/ 2959917 h 6858002"/>
              <a:gd name="connsiteX25" fmla="*/ 6082438 w 6088489"/>
              <a:gd name="connsiteY25" fmla="*/ 3095705 h 6858002"/>
              <a:gd name="connsiteX26" fmla="*/ 6085463 w 6088489"/>
              <a:gd name="connsiteY26" fmla="*/ 3232865 h 6858002"/>
              <a:gd name="connsiteX27" fmla="*/ 6087480 w 6088489"/>
              <a:gd name="connsiteY27" fmla="*/ 3372768 h 6858002"/>
              <a:gd name="connsiteX28" fmla="*/ 6087480 w 6088489"/>
              <a:gd name="connsiteY28" fmla="*/ 3514043 h 6858002"/>
              <a:gd name="connsiteX29" fmla="*/ 6088489 w 6088489"/>
              <a:gd name="connsiteY29" fmla="*/ 3656689 h 6858002"/>
              <a:gd name="connsiteX30" fmla="*/ 6087480 w 6088489"/>
              <a:gd name="connsiteY30" fmla="*/ 3800707 h 6858002"/>
              <a:gd name="connsiteX31" fmla="*/ 6085463 w 6088489"/>
              <a:gd name="connsiteY31" fmla="*/ 3946783 h 6858002"/>
              <a:gd name="connsiteX32" fmla="*/ 6083614 w 6088489"/>
              <a:gd name="connsiteY32" fmla="*/ 4092858 h 6858002"/>
              <a:gd name="connsiteX33" fmla="*/ 6079580 w 6088489"/>
              <a:gd name="connsiteY33" fmla="*/ 4240991 h 6858002"/>
              <a:gd name="connsiteX34" fmla="*/ 6075378 w 6088489"/>
              <a:gd name="connsiteY34" fmla="*/ 4390495 h 6858002"/>
              <a:gd name="connsiteX35" fmla="*/ 6070503 w 6088489"/>
              <a:gd name="connsiteY35" fmla="*/ 4540000 h 6858002"/>
              <a:gd name="connsiteX36" fmla="*/ 6063612 w 6088489"/>
              <a:gd name="connsiteY36" fmla="*/ 4690876 h 6858002"/>
              <a:gd name="connsiteX37" fmla="*/ 6055375 w 6088489"/>
              <a:gd name="connsiteY37" fmla="*/ 4843123 h 6858002"/>
              <a:gd name="connsiteX38" fmla="*/ 6047475 w 6088489"/>
              <a:gd name="connsiteY38" fmla="*/ 4996057 h 6858002"/>
              <a:gd name="connsiteX39" fmla="*/ 6037390 w 6088489"/>
              <a:gd name="connsiteY39" fmla="*/ 5148990 h 6858002"/>
              <a:gd name="connsiteX40" fmla="*/ 6025287 w 6088489"/>
              <a:gd name="connsiteY40" fmla="*/ 5303981 h 6858002"/>
              <a:gd name="connsiteX41" fmla="*/ 6013185 w 6088489"/>
              <a:gd name="connsiteY41" fmla="*/ 5456914 h 6858002"/>
              <a:gd name="connsiteX42" fmla="*/ 5999233 w 6088489"/>
              <a:gd name="connsiteY42" fmla="*/ 5612591 h 6858002"/>
              <a:gd name="connsiteX43" fmla="*/ 5983937 w 6088489"/>
              <a:gd name="connsiteY43" fmla="*/ 5768953 h 6858002"/>
              <a:gd name="connsiteX44" fmla="*/ 5967801 w 6088489"/>
              <a:gd name="connsiteY44" fmla="*/ 5923258 h 6858002"/>
              <a:gd name="connsiteX45" fmla="*/ 5948975 w 6088489"/>
              <a:gd name="connsiteY45" fmla="*/ 6079621 h 6858002"/>
              <a:gd name="connsiteX46" fmla="*/ 5928804 w 6088489"/>
              <a:gd name="connsiteY46" fmla="*/ 6235297 h 6858002"/>
              <a:gd name="connsiteX47" fmla="*/ 5908801 w 6088489"/>
              <a:gd name="connsiteY47" fmla="*/ 6391660 h 6858002"/>
              <a:gd name="connsiteX48" fmla="*/ 5885437 w 6088489"/>
              <a:gd name="connsiteY48" fmla="*/ 6547336 h 6858002"/>
              <a:gd name="connsiteX49" fmla="*/ 5861568 w 6088489"/>
              <a:gd name="connsiteY49" fmla="*/ 6702327 h 6858002"/>
              <a:gd name="connsiteX50" fmla="*/ 5836524 w 6088489"/>
              <a:gd name="connsiteY50" fmla="*/ 6858002 h 6858002"/>
              <a:gd name="connsiteX51" fmla="*/ 3563332 w 6088489"/>
              <a:gd name="connsiteY51" fmla="*/ 6858002 h 6858002"/>
              <a:gd name="connsiteX52" fmla="*/ 1223490 w 6088489"/>
              <a:gd name="connsiteY52" fmla="*/ 6858002 h 6858002"/>
              <a:gd name="connsiteX53" fmla="*/ 0 w 6088489"/>
              <a:gd name="connsiteY5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6088489" h="6858002">
                <a:moveTo>
                  <a:pt x="0" y="0"/>
                </a:moveTo>
                <a:lnTo>
                  <a:pt x="3563332" y="0"/>
                </a:lnTo>
                <a:lnTo>
                  <a:pt x="3563332" y="3"/>
                </a:lnTo>
                <a:lnTo>
                  <a:pt x="5842099" y="3"/>
                </a:lnTo>
                <a:lnTo>
                  <a:pt x="5842099" y="4"/>
                </a:lnTo>
                <a:lnTo>
                  <a:pt x="5835346" y="4"/>
                </a:lnTo>
                <a:lnTo>
                  <a:pt x="5841229" y="40466"/>
                </a:lnTo>
                <a:lnTo>
                  <a:pt x="5858543" y="159110"/>
                </a:lnTo>
                <a:lnTo>
                  <a:pt x="5870645" y="245521"/>
                </a:lnTo>
                <a:lnTo>
                  <a:pt x="5883420" y="348391"/>
                </a:lnTo>
                <a:lnTo>
                  <a:pt x="5898716" y="470463"/>
                </a:lnTo>
                <a:lnTo>
                  <a:pt x="5914853" y="605566"/>
                </a:lnTo>
                <a:lnTo>
                  <a:pt x="5931830" y="757813"/>
                </a:lnTo>
                <a:lnTo>
                  <a:pt x="5949815" y="923777"/>
                </a:lnTo>
                <a:lnTo>
                  <a:pt x="5967801" y="1104142"/>
                </a:lnTo>
                <a:lnTo>
                  <a:pt x="5986122" y="1296166"/>
                </a:lnTo>
                <a:lnTo>
                  <a:pt x="6003099" y="1503278"/>
                </a:lnTo>
                <a:lnTo>
                  <a:pt x="6019404" y="1719991"/>
                </a:lnTo>
                <a:lnTo>
                  <a:pt x="6034196" y="1949048"/>
                </a:lnTo>
                <a:lnTo>
                  <a:pt x="6048315" y="2187706"/>
                </a:lnTo>
                <a:lnTo>
                  <a:pt x="6061595" y="2436652"/>
                </a:lnTo>
                <a:lnTo>
                  <a:pt x="6066301" y="2564211"/>
                </a:lnTo>
                <a:lnTo>
                  <a:pt x="6071512" y="2694512"/>
                </a:lnTo>
                <a:lnTo>
                  <a:pt x="6076386" y="2826871"/>
                </a:lnTo>
                <a:lnTo>
                  <a:pt x="6079580" y="2959917"/>
                </a:lnTo>
                <a:lnTo>
                  <a:pt x="6082438" y="3095705"/>
                </a:lnTo>
                <a:lnTo>
                  <a:pt x="6085463" y="3232865"/>
                </a:lnTo>
                <a:lnTo>
                  <a:pt x="6087480" y="3372768"/>
                </a:lnTo>
                <a:lnTo>
                  <a:pt x="6087480" y="3514043"/>
                </a:lnTo>
                <a:lnTo>
                  <a:pt x="6088489" y="3656689"/>
                </a:lnTo>
                <a:lnTo>
                  <a:pt x="6087480" y="3800707"/>
                </a:lnTo>
                <a:lnTo>
                  <a:pt x="6085463" y="3946783"/>
                </a:lnTo>
                <a:lnTo>
                  <a:pt x="6083614" y="4092858"/>
                </a:lnTo>
                <a:lnTo>
                  <a:pt x="6079580" y="4240991"/>
                </a:lnTo>
                <a:lnTo>
                  <a:pt x="6075378" y="4390495"/>
                </a:lnTo>
                <a:lnTo>
                  <a:pt x="6070503" y="4540000"/>
                </a:lnTo>
                <a:lnTo>
                  <a:pt x="6063612" y="4690876"/>
                </a:lnTo>
                <a:lnTo>
                  <a:pt x="6055375" y="4843123"/>
                </a:lnTo>
                <a:lnTo>
                  <a:pt x="6047475" y="4996057"/>
                </a:lnTo>
                <a:lnTo>
                  <a:pt x="6037390" y="5148990"/>
                </a:lnTo>
                <a:lnTo>
                  <a:pt x="6025287" y="5303981"/>
                </a:lnTo>
                <a:lnTo>
                  <a:pt x="6013185" y="5456914"/>
                </a:lnTo>
                <a:lnTo>
                  <a:pt x="5999233" y="5612591"/>
                </a:lnTo>
                <a:lnTo>
                  <a:pt x="5983937" y="5768953"/>
                </a:lnTo>
                <a:lnTo>
                  <a:pt x="5967801" y="5923258"/>
                </a:lnTo>
                <a:lnTo>
                  <a:pt x="5948975" y="6079621"/>
                </a:lnTo>
                <a:lnTo>
                  <a:pt x="5928804" y="6235297"/>
                </a:lnTo>
                <a:lnTo>
                  <a:pt x="5908801" y="6391660"/>
                </a:lnTo>
                <a:lnTo>
                  <a:pt x="5885437" y="6547336"/>
                </a:lnTo>
                <a:lnTo>
                  <a:pt x="5861568" y="6702327"/>
                </a:lnTo>
                <a:lnTo>
                  <a:pt x="5836524" y="6858002"/>
                </a:lnTo>
                <a:lnTo>
                  <a:pt x="3563332" y="6858002"/>
                </a:lnTo>
                <a:lnTo>
                  <a:pt x="1223490" y="6858002"/>
                </a:lnTo>
                <a:lnTo>
                  <a:pt x="0" y="6858002"/>
                </a:lnTo>
                <a:close/>
              </a:path>
            </a:pathLst>
          </a:cu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CA54A-1CCD-4A63-A1FA-1381F3940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227" y="-1278507"/>
            <a:ext cx="5178174" cy="3691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dirty="0"/>
              <a:t>Benefits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33AC6-3973-4472-9151-14D89FE63FB6}"/>
              </a:ext>
            </a:extLst>
          </p:cNvPr>
          <p:cNvSpPr txBox="1"/>
          <p:nvPr/>
        </p:nvSpPr>
        <p:spPr>
          <a:xfrm>
            <a:off x="766429" y="2318993"/>
            <a:ext cx="771112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Evolve and reveal true capabilities 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Certain activities will meet children's need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Freedom and independence</a:t>
            </a:r>
          </a:p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1DD343-67F1-4841-B7DB-0C2C60DDF3C2}"/>
              </a:ext>
            </a:extLst>
          </p:cNvPr>
          <p:cNvSpPr txBox="1">
            <a:spLocks/>
          </p:cNvSpPr>
          <p:nvPr/>
        </p:nvSpPr>
        <p:spPr>
          <a:xfrm>
            <a:off x="8477555" y="1300309"/>
            <a:ext cx="5178174" cy="369177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i="1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Montessori</a:t>
            </a:r>
            <a:endParaRPr lang="en-US" sz="5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841578-D78F-42CE-96F0-603C46568C6B}"/>
              </a:ext>
            </a:extLst>
          </p:cNvPr>
          <p:cNvSpPr txBox="1"/>
          <p:nvPr/>
        </p:nvSpPr>
        <p:spPr>
          <a:xfrm>
            <a:off x="5401559" y="4658095"/>
            <a:ext cx="2224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Dorhmann</a:t>
            </a:r>
            <a:r>
              <a:rPr lang="en-US" dirty="0"/>
              <a:t>,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439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CA54A-1CCD-4A63-A1FA-1381F3940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227" y="-1278507"/>
            <a:ext cx="5178174" cy="3691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dirty="0"/>
              <a:t>Benefits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33AC6-3973-4472-9151-14D89FE63FB6}"/>
              </a:ext>
            </a:extLst>
          </p:cNvPr>
          <p:cNvSpPr txBox="1"/>
          <p:nvPr/>
        </p:nvSpPr>
        <p:spPr>
          <a:xfrm>
            <a:off x="766429" y="2628856"/>
            <a:ext cx="771112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 Classes in accordance with interest</a:t>
            </a: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Students excelling in an environment under their own self esteem</a:t>
            </a:r>
            <a:endParaRPr lang="en-US" sz="28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1DD343-67F1-4841-B7DB-0C2C60DDF3C2}"/>
              </a:ext>
            </a:extLst>
          </p:cNvPr>
          <p:cNvSpPr txBox="1">
            <a:spLocks/>
          </p:cNvSpPr>
          <p:nvPr/>
        </p:nvSpPr>
        <p:spPr>
          <a:xfrm>
            <a:off x="8477555" y="1583115"/>
            <a:ext cx="5178174" cy="369177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i="1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5400" dirty="0" err="1">
                <a:latin typeface="Arial" panose="020B0604020202020204" pitchFamily="34" charset="0"/>
                <a:cs typeface="Arial" panose="020B0604020202020204" pitchFamily="34" charset="0"/>
              </a:rPr>
              <a:t>ummerhill</a:t>
            </a:r>
            <a:endParaRPr lang="en-US" sz="5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30CFEF-4FA6-48F8-B0AF-49D7934008A5}"/>
              </a:ext>
            </a:extLst>
          </p:cNvPr>
          <p:cNvSpPr txBox="1"/>
          <p:nvPr/>
        </p:nvSpPr>
        <p:spPr>
          <a:xfrm>
            <a:off x="6730738" y="4572000"/>
            <a:ext cx="140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(Tan,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696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CA54A-1CCD-4A63-A1FA-1381F3940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227" y="-1278507"/>
            <a:ext cx="5178174" cy="3691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dirty="0"/>
              <a:t>Benefits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33AC6-3973-4472-9151-14D89FE63FB6}"/>
              </a:ext>
            </a:extLst>
          </p:cNvPr>
          <p:cNvSpPr txBox="1"/>
          <p:nvPr/>
        </p:nvSpPr>
        <p:spPr>
          <a:xfrm>
            <a:off x="766429" y="2628856"/>
            <a:ext cx="771112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 Learning through the imitation of their social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Learning through observational learning </a:t>
            </a:r>
            <a:endParaRPr lang="en-US" sz="28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1DD343-67F1-4841-B7DB-0C2C60DDF3C2}"/>
              </a:ext>
            </a:extLst>
          </p:cNvPr>
          <p:cNvSpPr txBox="1">
            <a:spLocks/>
          </p:cNvSpPr>
          <p:nvPr/>
        </p:nvSpPr>
        <p:spPr>
          <a:xfrm>
            <a:off x="8477555" y="1583115"/>
            <a:ext cx="5178174" cy="369177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i="1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Bandura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1EAF2A-DCE6-473D-A5A2-1D2CB6DB3ECC}"/>
              </a:ext>
            </a:extLst>
          </p:cNvPr>
          <p:cNvSpPr txBox="1"/>
          <p:nvPr/>
        </p:nvSpPr>
        <p:spPr>
          <a:xfrm>
            <a:off x="6344240" y="4605872"/>
            <a:ext cx="1677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Tudge</a:t>
            </a:r>
            <a:r>
              <a:rPr lang="en-US" dirty="0"/>
              <a:t>, 1993)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161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338357-1A6A-4C1E-A6D6-1DCDE6DF4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1F51140-4156-423C-9638-1223606FB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66116" y="164592"/>
            <a:ext cx="11859768" cy="6528816"/>
          </a:xfrm>
          <a:prstGeom prst="rect">
            <a:avLst/>
          </a:prstGeom>
          <a:ln w="15875" cap="sq" cmpd="sng">
            <a:noFill/>
            <a:miter lim="800000"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789D59-3069-4BD9-AE9B-A3A8116C1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889" y="1097280"/>
            <a:ext cx="6043875" cy="46268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>
                <a:solidFill>
                  <a:schemeClr val="tx1"/>
                </a:solidFill>
              </a:rPr>
              <a:t>What already exist 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AA738B-EDF5-4694-B25A-3488245B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395" y="2057399"/>
            <a:ext cx="0" cy="274320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3C78C7D-8B0C-40CC-A3EE-524170E17A26}"/>
              </a:ext>
            </a:extLst>
          </p:cNvPr>
          <p:cNvSpPr txBox="1"/>
          <p:nvPr/>
        </p:nvSpPr>
        <p:spPr>
          <a:xfrm>
            <a:off x="7895537" y="1582339"/>
            <a:ext cx="395925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Compulsory subjects (Welsh gov,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Exams and coursework (Welsh gov,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Apprenticeships (Chan, 2014)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Lack of knowledge regarding higher education (Deem, 1998)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Lack of work experience and volunteering opportunities.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63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5D815-CB7D-4858-8C8B-06ADBAA1B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00709-AD8E-4262-8B5D-7E7F62A2F5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 marL="36900" indent="0" algn="ctr">
              <a:buNone/>
            </a:pPr>
            <a:r>
              <a:rPr lang="en-US" sz="4000" u="sng" dirty="0"/>
              <a:t>Freedom of Choice</a:t>
            </a:r>
          </a:p>
        </p:txBody>
      </p:sp>
    </p:spTree>
    <p:extLst>
      <p:ext uri="{BB962C8B-B14F-4D97-AF65-F5344CB8AC3E}">
        <p14:creationId xmlns:p14="http://schemas.microsoft.com/office/powerpoint/2010/main" val="1629910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D4ECF-9AB1-4841-8B29-9D1E2BE94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546" y="707010"/>
            <a:ext cx="10372011" cy="5084189"/>
          </a:xfrm>
        </p:spPr>
        <p:txBody>
          <a:bodyPr>
            <a:normAutofit fontScale="77500" lnSpcReduction="20000"/>
          </a:bodyPr>
          <a:lstStyle/>
          <a:p>
            <a:pPr marL="36900" indent="0">
              <a:buNone/>
            </a:pPr>
            <a:r>
              <a:rPr lang="en-US" b="1" u="sng" dirty="0"/>
              <a:t>Reference</a:t>
            </a:r>
          </a:p>
          <a:p>
            <a:pPr marL="36900" indent="0">
              <a:buNone/>
            </a:pPr>
            <a:r>
              <a:rPr lang="en-GB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Austin, Z. and Gregory, P.A., 2007. Evaluating the accuracy of pharmacy students' self-assessment skills. </a:t>
            </a:r>
            <a:r>
              <a:rPr lang="en-GB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American journal of pharmaceutical education</a:t>
            </a:r>
            <a:r>
              <a:rPr lang="en-GB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71</a:t>
            </a:r>
            <a:r>
              <a:rPr lang="en-GB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(5).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90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Chan, S. (2014). Crafting an occupational identity: Learning the precepts of craftsmanship through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appren</a:t>
            </a:r>
            <a:r>
              <a:rPr lang="en-GB" sz="17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ticeship</a:t>
            </a:r>
            <a:endParaRPr lang="en-US" sz="17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900" indent="0">
              <a:buNone/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Chan, S., 2019. From Job to Calling: Vocational Identity and the Role of Apprenticeship. </a:t>
            </a:r>
            <a:r>
              <a:rPr lang="en-US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Vocations and Learning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12(3), pp.387–403.</a:t>
            </a:r>
          </a:p>
          <a:p>
            <a:pPr marL="36900" indent="0">
              <a:buNone/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Deem, R., 1998. 'New </a:t>
            </a:r>
            <a:r>
              <a:rPr lang="en-US" sz="17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managerialism'and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higher education: The management of performances and cultures in universities in the United Kingdom. </a:t>
            </a:r>
            <a:r>
              <a:rPr lang="en-US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Studies in Sociology of Education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(1), pp.47-70.</a:t>
            </a:r>
            <a:endParaRPr lang="en-US" sz="17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900" indent="0">
              <a:buNone/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Dohrmann, Kathryn </a:t>
            </a:r>
            <a:r>
              <a:rPr lang="en-US" sz="17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Rindskopf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2007. High School Outcomes for Students in a Public Montessori Program. </a:t>
            </a:r>
            <a:r>
              <a:rPr lang="en-US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Research in Childhood Education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22(2), pp.205–218.</a:t>
            </a:r>
            <a:endParaRPr lang="en-US" sz="17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900" indent="0">
              <a:buNone/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HESA, 2016. </a:t>
            </a:r>
            <a:r>
              <a:rPr lang="en-US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- Higher Education Statistics 2014/15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England: Higher Education Statistics Agency. Available at: &lt;http://Introduction - Higher Education Statistics 2014/15&gt; [Accessed 19 April 2020].</a:t>
            </a:r>
          </a:p>
          <a:p>
            <a:pPr marL="36900" indent="0">
              <a:buNone/>
            </a:pPr>
            <a:r>
              <a:rPr lang="en-GB" sz="17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Kawulich</a:t>
            </a:r>
            <a:r>
              <a:rPr lang="en-GB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B.B., 2005, May. Participant observation as a data collection method. In </a:t>
            </a:r>
            <a:r>
              <a:rPr lang="en-GB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Forum Qualitative </a:t>
            </a:r>
            <a:r>
              <a:rPr lang="en-GB" sz="17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Sozialforschung</a:t>
            </a:r>
            <a:r>
              <a:rPr lang="en-GB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/Forum: Qualitative Social Research</a:t>
            </a:r>
            <a:r>
              <a:rPr lang="en-GB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(Vol. 6, No. 2).</a:t>
            </a:r>
            <a:endParaRPr lang="en-US" sz="17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900" indent="0">
              <a:buNone/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Tan, C.L., 2014. The Curricular and Pedagogic Creativity of Summerhill School, and Related Reflection on the Teaching in Singapore. </a:t>
            </a:r>
            <a:r>
              <a:rPr lang="en-US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Education and Human Development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pp.541-557.</a:t>
            </a:r>
          </a:p>
          <a:p>
            <a:pPr marL="36900" indent="0">
              <a:buNone/>
            </a:pPr>
            <a:r>
              <a:rPr lang="en-US" sz="17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Tudge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J.R. and </a:t>
            </a:r>
            <a:r>
              <a:rPr lang="en-US" sz="17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Winterhoff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P.A., 1993. Vygotsky, Piaget, and Bandura: Perspectives on the relations between the social world and cognitive development. </a:t>
            </a:r>
            <a:r>
              <a:rPr lang="en-US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development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pp.61-81.</a:t>
            </a:r>
            <a:r>
              <a:rPr lang="en-US" sz="17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6900" indent="0">
              <a:buNone/>
            </a:pP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Government, 2018. </a:t>
            </a:r>
            <a:r>
              <a:rPr lang="en-US" sz="17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 Qualifications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7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Estyn</a:t>
            </a:r>
            <a:r>
              <a:rPr lang="en-US" sz="17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7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40292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DarkSeedLeftStep">
      <a:dk1>
        <a:srgbClr val="000000"/>
      </a:dk1>
      <a:lt1>
        <a:srgbClr val="FFFFFF"/>
      </a:lt1>
      <a:dk2>
        <a:srgbClr val="242A41"/>
      </a:dk2>
      <a:lt2>
        <a:srgbClr val="E2E8E3"/>
      </a:lt2>
      <a:accent1>
        <a:srgbClr val="DC34B6"/>
      </a:accent1>
      <a:accent2>
        <a:srgbClr val="AA22CA"/>
      </a:accent2>
      <a:accent3>
        <a:srgbClr val="7634DC"/>
      </a:accent3>
      <a:accent4>
        <a:srgbClr val="4245D2"/>
      </a:accent4>
      <a:accent5>
        <a:srgbClr val="347EDC"/>
      </a:accent5>
      <a:accent6>
        <a:srgbClr val="22B2CA"/>
      </a:accent6>
      <a:hlink>
        <a:srgbClr val="5170C5"/>
      </a:hlink>
      <a:folHlink>
        <a:srgbClr val="7F7F7F"/>
      </a:folHlink>
    </a:clrScheme>
    <a:fontScheme name="Slate">
      <a:maj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610</Words>
  <Application>Microsoft Office PowerPoint</Application>
  <PresentationFormat>Widescreen</PresentationFormat>
  <Paragraphs>82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Goudy Old Style</vt:lpstr>
      <vt:lpstr>Wingdings 2</vt:lpstr>
      <vt:lpstr>SlateVTI</vt:lpstr>
      <vt:lpstr>Radical Education: Ideal learning environment. </vt:lpstr>
      <vt:lpstr>Current educational needs </vt:lpstr>
      <vt:lpstr>Group of learners</vt:lpstr>
      <vt:lpstr>The ideal learning environment</vt:lpstr>
      <vt:lpstr>What would the classroom look like ?</vt:lpstr>
      <vt:lpstr>Curriculum and assessment </vt:lpstr>
      <vt:lpstr>Benefits</vt:lpstr>
      <vt:lpstr>Benefits</vt:lpstr>
      <vt:lpstr>Benefits</vt:lpstr>
      <vt:lpstr>What already exist ?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Radical Education: Ideal learning environment.</dc:title>
  <dc:creator>Naima Nazmin (1600909)</dc:creator>
  <cp:lastModifiedBy>Naima Nazmin (1600909)</cp:lastModifiedBy>
  <cp:revision>15</cp:revision>
  <dcterms:created xsi:type="dcterms:W3CDTF">2020-03-18T14:15:55Z</dcterms:created>
  <dcterms:modified xsi:type="dcterms:W3CDTF">2020-04-20T14:05:59Z</dcterms:modified>
</cp:coreProperties>
</file>