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9" r:id="rId11"/>
    <p:sldId id="265" r:id="rId12"/>
    <p:sldId id="266" r:id="rId13"/>
    <p:sldId id="267" r:id="rId14"/>
    <p:sldId id="268" r:id="rId15"/>
    <p:sldId id="271" r:id="rId16"/>
    <p:sldId id="272"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824"/>
    <p:restoredTop sz="94653"/>
  </p:normalViewPr>
  <p:slideViewPr>
    <p:cSldViewPr snapToGrid="0">
      <p:cViewPr>
        <p:scale>
          <a:sx n="66" d="100"/>
          <a:sy n="66" d="100"/>
        </p:scale>
        <p:origin x="976" y="1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6.xml.rels><?xml version="1.0" encoding="UTF-8" standalone="yes"?>
<Relationships xmlns="http://schemas.openxmlformats.org/package/2006/relationships"><Relationship Id="rId3" Type="http://schemas.openxmlformats.org/officeDocument/2006/relationships/hyperlink" Target="https://www.datasunrise.com/knowledge-center/third-party-data-sharing/" TargetMode="External"/><Relationship Id="rId2" Type="http://schemas.openxmlformats.org/officeDocument/2006/relationships/hyperlink" Target="https://www.501csw.usafe.af.mil/News/Article-Display/Article/727307/preventing-online-exploitation-of-children/" TargetMode="External"/><Relationship Id="rId1" Type="http://schemas.openxmlformats.org/officeDocument/2006/relationships/hyperlink" Target="https://youtu.be/VPXA7SO8Vo0?si=lo1Z-xbjdNjiS9EE" TargetMode="External"/><Relationship Id="rId4" Type="http://schemas.openxmlformats.org/officeDocument/2006/relationships/hyperlink" Target="https://www.linkedin.com/pulse/how-get-journalist-listen-few-story-ideas-annette-densham" TargetMode="External"/></Relationships>
</file>

<file path=ppt/diagrams/_rels/data7.xml.rels><?xml version="1.0" encoding="UTF-8" standalone="yes"?>
<Relationships xmlns="http://schemas.openxmlformats.org/package/2006/relationships"><Relationship Id="rId3" Type="http://schemas.openxmlformats.org/officeDocument/2006/relationships/hyperlink" Target="https://www.legislation.gov.uk/ukpga/2015/30/contents" TargetMode="External"/><Relationship Id="rId2" Type="http://schemas.openxmlformats.org/officeDocument/2006/relationships/hyperlink" Target="https://www.linkedin.com/pulse/child-sex-abuse-persisting-globally-acknowledged-yet-poorly-gnakra" TargetMode="External"/><Relationship Id="rId1" Type="http://schemas.openxmlformats.org/officeDocument/2006/relationships/hyperlink" Target="https://blogs.bournemouth.ac.uk/research/2024/03/14/new-seed-fund-for-public-engagement-with-research-apply-now/" TargetMode="External"/><Relationship Id="rId5" Type="http://schemas.openxmlformats.org/officeDocument/2006/relationships/hyperlink" Target="https://www.missingkids.org/home" TargetMode="External"/><Relationship Id="rId4" Type="http://schemas.openxmlformats.org/officeDocument/2006/relationships/hyperlink" Target="https://www.iicsa.org.uk/index.html" TargetMode="External"/></Relationships>
</file>

<file path=ppt/diagrams/_rels/data8.xml.rels><?xml version="1.0" encoding="UTF-8" standalone="yes"?>
<Relationships xmlns="http://schemas.openxmlformats.org/package/2006/relationships"><Relationship Id="rId3" Type="http://schemas.openxmlformats.org/officeDocument/2006/relationships/hyperlink" Target="https://www.gov.uk/government/publications/guidance-on-part-2-of-the-sexual-offences-act-2003" TargetMode="External"/><Relationship Id="rId7" Type="http://schemas.openxmlformats.org/officeDocument/2006/relationships/hyperlink" Target="https://tech.co/digital-marketing/social-media-trends" TargetMode="External"/><Relationship Id="rId2" Type="http://schemas.openxmlformats.org/officeDocument/2006/relationships/hyperlink" Target="https://x.com/NSPCC/status/961978772567179264" TargetMode="External"/><Relationship Id="rId1" Type="http://schemas.openxmlformats.org/officeDocument/2006/relationships/hyperlink" Target="https://www.nspcc.org.uk/" TargetMode="External"/><Relationship Id="rId6" Type="http://schemas.openxmlformats.org/officeDocument/2006/relationships/hyperlink" Target="https://www.centreforsocialjustice.org.uk/wp-content/uploads/2023/02/Slavery-at-Home-a-new-bill-to-tackle-slavery-in-Britain.pdf" TargetMode="External"/><Relationship Id="rId5" Type="http://schemas.openxmlformats.org/officeDocument/2006/relationships/hyperlink" Target="https://depositphotos.com/photos/challenges-in-life.html" TargetMode="External"/><Relationship Id="rId4" Type="http://schemas.openxmlformats.org/officeDocument/2006/relationships/hyperlink" Target="https://www.phoenixkent.com/services/training" TargetMode="External"/></Relationships>
</file>

<file path=ppt/diagrams/_rels/drawing6.xml.rels><?xml version="1.0" encoding="UTF-8" standalone="yes"?>
<Relationships xmlns="http://schemas.openxmlformats.org/package/2006/relationships"><Relationship Id="rId3" Type="http://schemas.openxmlformats.org/officeDocument/2006/relationships/hyperlink" Target="https://www.datasunrise.com/knowledge-center/third-party-data-sharing/" TargetMode="External"/><Relationship Id="rId2" Type="http://schemas.openxmlformats.org/officeDocument/2006/relationships/hyperlink" Target="https://www.501csw.usafe.af.mil/News/Article-Display/Article/727307/preventing-online-exploitation-of-children/" TargetMode="External"/><Relationship Id="rId1" Type="http://schemas.openxmlformats.org/officeDocument/2006/relationships/hyperlink" Target="https://youtu.be/VPXA7SO8Vo0?si=lo1Z-xbjdNjiS9EE" TargetMode="External"/><Relationship Id="rId4" Type="http://schemas.openxmlformats.org/officeDocument/2006/relationships/hyperlink" Target="https://www.linkedin.com/pulse/how-get-journalist-listen-few-story-ideas-annette-densham" TargetMode="External"/></Relationships>
</file>

<file path=ppt/diagrams/_rels/drawing7.xml.rels><?xml version="1.0" encoding="UTF-8" standalone="yes"?>
<Relationships xmlns="http://schemas.openxmlformats.org/package/2006/relationships"><Relationship Id="rId3" Type="http://schemas.openxmlformats.org/officeDocument/2006/relationships/hyperlink" Target="https://www.legislation.gov.uk/ukpga/2015/30/contents" TargetMode="External"/><Relationship Id="rId2" Type="http://schemas.openxmlformats.org/officeDocument/2006/relationships/hyperlink" Target="https://www.linkedin.com/pulse/child-sex-abuse-persisting-globally-acknowledged-yet-poorly-gnakra" TargetMode="External"/><Relationship Id="rId1" Type="http://schemas.openxmlformats.org/officeDocument/2006/relationships/hyperlink" Target="https://blogs.bournemouth.ac.uk/research/2024/03/14/new-seed-fund-for-public-engagement-with-research-apply-now/" TargetMode="External"/><Relationship Id="rId5" Type="http://schemas.openxmlformats.org/officeDocument/2006/relationships/hyperlink" Target="https://www.missingkids.org/home" TargetMode="External"/><Relationship Id="rId4" Type="http://schemas.openxmlformats.org/officeDocument/2006/relationships/hyperlink" Target="https://www.iicsa.org.uk/index.html" TargetMode="External"/></Relationships>
</file>

<file path=ppt/diagrams/_rels/drawing8.xml.rels><?xml version="1.0" encoding="UTF-8" standalone="yes"?>
<Relationships xmlns="http://schemas.openxmlformats.org/package/2006/relationships"><Relationship Id="rId3" Type="http://schemas.openxmlformats.org/officeDocument/2006/relationships/hyperlink" Target="https://www.gov.uk/government/publications/guidance-on-part-2-of-the-sexual-offences-act-2003" TargetMode="External"/><Relationship Id="rId7" Type="http://schemas.openxmlformats.org/officeDocument/2006/relationships/hyperlink" Target="https://tech.co/digital-marketing/social-media-trends" TargetMode="External"/><Relationship Id="rId2" Type="http://schemas.openxmlformats.org/officeDocument/2006/relationships/hyperlink" Target="https://x.com/NSPCC/status/961978772567179264" TargetMode="External"/><Relationship Id="rId1" Type="http://schemas.openxmlformats.org/officeDocument/2006/relationships/hyperlink" Target="https://www.nspcc.org.uk/" TargetMode="External"/><Relationship Id="rId6" Type="http://schemas.openxmlformats.org/officeDocument/2006/relationships/hyperlink" Target="https://www.centreforsocialjustice.org.uk/wp-content/uploads/2023/02/Slavery-at-Home-a-new-bill-to-tackle-slavery-in-Britain.pdf" TargetMode="External"/><Relationship Id="rId5" Type="http://schemas.openxmlformats.org/officeDocument/2006/relationships/hyperlink" Target="https://depositphotos.com/photos/challenges-in-life.html" TargetMode="External"/><Relationship Id="rId4" Type="http://schemas.openxmlformats.org/officeDocument/2006/relationships/hyperlink" Target="https://www.phoenixkent.com/services/training"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167ADB-0C17-4067-B32A-884F86A9F424}"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F6961A95-EBF8-42E8-AE22-123A04D36EDE}">
      <dgm:prSet/>
      <dgm:spPr/>
      <dgm:t>
        <a:bodyPr/>
        <a:lstStyle/>
        <a:p>
          <a:r>
            <a:rPr lang="en-US" b="0" i="0"/>
            <a:t>What is Child Sex abuse? </a:t>
          </a:r>
          <a:endParaRPr lang="en-US"/>
        </a:p>
      </dgm:t>
    </dgm:pt>
    <dgm:pt modelId="{6A12F49E-1409-40A3-89D5-B56F85C7AAA1}" type="parTrans" cxnId="{D6FE8414-A785-4547-B6C6-AFF0CC105013}">
      <dgm:prSet/>
      <dgm:spPr/>
      <dgm:t>
        <a:bodyPr/>
        <a:lstStyle/>
        <a:p>
          <a:endParaRPr lang="en-US"/>
        </a:p>
      </dgm:t>
    </dgm:pt>
    <dgm:pt modelId="{664D2A84-2C4D-4062-9259-1E1F737BF187}" type="sibTrans" cxnId="{D6FE8414-A785-4547-B6C6-AFF0CC105013}">
      <dgm:prSet/>
      <dgm:spPr/>
      <dgm:t>
        <a:bodyPr/>
        <a:lstStyle/>
        <a:p>
          <a:endParaRPr lang="en-US"/>
        </a:p>
      </dgm:t>
    </dgm:pt>
    <dgm:pt modelId="{3872915A-3D5F-43DA-B38E-DC997526FC1B}">
      <dgm:prSet/>
      <dgm:spPr/>
      <dgm:t>
        <a:bodyPr/>
        <a:lstStyle/>
        <a:p>
          <a:r>
            <a:rPr lang="en-GB" b="0" i="0" dirty="0"/>
            <a:t>What is Child Sex Trafficking?</a:t>
          </a:r>
          <a:endParaRPr lang="en-US" b="0" dirty="0"/>
        </a:p>
      </dgm:t>
    </dgm:pt>
    <dgm:pt modelId="{1CEC4880-7255-4E98-A846-82CEDB10F07C}" type="parTrans" cxnId="{987F7B0D-37F7-47C5-B465-46E3DC0872FA}">
      <dgm:prSet/>
      <dgm:spPr/>
      <dgm:t>
        <a:bodyPr/>
        <a:lstStyle/>
        <a:p>
          <a:endParaRPr lang="en-US"/>
        </a:p>
      </dgm:t>
    </dgm:pt>
    <dgm:pt modelId="{4761F045-4F0E-42CD-B589-82B8EB0DE4B4}" type="sibTrans" cxnId="{987F7B0D-37F7-47C5-B465-46E3DC0872FA}">
      <dgm:prSet/>
      <dgm:spPr/>
      <dgm:t>
        <a:bodyPr/>
        <a:lstStyle/>
        <a:p>
          <a:endParaRPr lang="en-US"/>
        </a:p>
      </dgm:t>
    </dgm:pt>
    <dgm:pt modelId="{49AD725B-6071-404B-8412-7236E4CB979C}" type="pres">
      <dgm:prSet presAssocID="{E8167ADB-0C17-4067-B32A-884F86A9F424}" presName="linear" presStyleCnt="0">
        <dgm:presLayoutVars>
          <dgm:dir/>
          <dgm:animLvl val="lvl"/>
          <dgm:resizeHandles val="exact"/>
        </dgm:presLayoutVars>
      </dgm:prSet>
      <dgm:spPr/>
    </dgm:pt>
    <dgm:pt modelId="{FBE8149C-91C3-7F4F-A85B-A7251FD14126}" type="pres">
      <dgm:prSet presAssocID="{F6961A95-EBF8-42E8-AE22-123A04D36EDE}" presName="parentLin" presStyleCnt="0"/>
      <dgm:spPr/>
    </dgm:pt>
    <dgm:pt modelId="{94A59C62-825A-1641-AC02-867392ADC1DE}" type="pres">
      <dgm:prSet presAssocID="{F6961A95-EBF8-42E8-AE22-123A04D36EDE}" presName="parentLeftMargin" presStyleLbl="node1" presStyleIdx="0" presStyleCnt="2"/>
      <dgm:spPr/>
    </dgm:pt>
    <dgm:pt modelId="{4C8F752C-9B02-9E44-B69E-C0895B8BA769}" type="pres">
      <dgm:prSet presAssocID="{F6961A95-EBF8-42E8-AE22-123A04D36EDE}" presName="parentText" presStyleLbl="node1" presStyleIdx="0" presStyleCnt="2">
        <dgm:presLayoutVars>
          <dgm:chMax val="0"/>
          <dgm:bulletEnabled val="1"/>
        </dgm:presLayoutVars>
      </dgm:prSet>
      <dgm:spPr/>
    </dgm:pt>
    <dgm:pt modelId="{3B18DCD4-9C14-534F-A23C-CE8AC2C9D4B9}" type="pres">
      <dgm:prSet presAssocID="{F6961A95-EBF8-42E8-AE22-123A04D36EDE}" presName="negativeSpace" presStyleCnt="0"/>
      <dgm:spPr/>
    </dgm:pt>
    <dgm:pt modelId="{3A0F14D7-858E-6D43-90F6-C6DF1BAC7312}" type="pres">
      <dgm:prSet presAssocID="{F6961A95-EBF8-42E8-AE22-123A04D36EDE}" presName="childText" presStyleLbl="conFgAcc1" presStyleIdx="0" presStyleCnt="2">
        <dgm:presLayoutVars>
          <dgm:bulletEnabled val="1"/>
        </dgm:presLayoutVars>
      </dgm:prSet>
      <dgm:spPr/>
    </dgm:pt>
    <dgm:pt modelId="{B3C7F7BA-5A4D-E843-BDD7-FD7C674511BD}" type="pres">
      <dgm:prSet presAssocID="{664D2A84-2C4D-4062-9259-1E1F737BF187}" presName="spaceBetweenRectangles" presStyleCnt="0"/>
      <dgm:spPr/>
    </dgm:pt>
    <dgm:pt modelId="{FB47927F-032D-2B48-9BA9-1F4384E37F71}" type="pres">
      <dgm:prSet presAssocID="{3872915A-3D5F-43DA-B38E-DC997526FC1B}" presName="parentLin" presStyleCnt="0"/>
      <dgm:spPr/>
    </dgm:pt>
    <dgm:pt modelId="{2865AFB4-9BA6-4F4B-9FE3-AF1D964AC2E0}" type="pres">
      <dgm:prSet presAssocID="{3872915A-3D5F-43DA-B38E-DC997526FC1B}" presName="parentLeftMargin" presStyleLbl="node1" presStyleIdx="0" presStyleCnt="2"/>
      <dgm:spPr/>
    </dgm:pt>
    <dgm:pt modelId="{A7E89BDE-F25C-F941-9F6F-E75F2867361E}" type="pres">
      <dgm:prSet presAssocID="{3872915A-3D5F-43DA-B38E-DC997526FC1B}" presName="parentText" presStyleLbl="node1" presStyleIdx="1" presStyleCnt="2">
        <dgm:presLayoutVars>
          <dgm:chMax val="0"/>
          <dgm:bulletEnabled val="1"/>
        </dgm:presLayoutVars>
      </dgm:prSet>
      <dgm:spPr/>
    </dgm:pt>
    <dgm:pt modelId="{18DFDF3E-4926-1B49-B7E2-AD01E69E25D1}" type="pres">
      <dgm:prSet presAssocID="{3872915A-3D5F-43DA-B38E-DC997526FC1B}" presName="negativeSpace" presStyleCnt="0"/>
      <dgm:spPr/>
    </dgm:pt>
    <dgm:pt modelId="{7C0F4BCD-6E6B-4047-8292-AD1F7BBC72FB}" type="pres">
      <dgm:prSet presAssocID="{3872915A-3D5F-43DA-B38E-DC997526FC1B}" presName="childText" presStyleLbl="conFgAcc1" presStyleIdx="1" presStyleCnt="2">
        <dgm:presLayoutVars>
          <dgm:bulletEnabled val="1"/>
        </dgm:presLayoutVars>
      </dgm:prSet>
      <dgm:spPr/>
    </dgm:pt>
  </dgm:ptLst>
  <dgm:cxnLst>
    <dgm:cxn modelId="{987F7B0D-37F7-47C5-B465-46E3DC0872FA}" srcId="{E8167ADB-0C17-4067-B32A-884F86A9F424}" destId="{3872915A-3D5F-43DA-B38E-DC997526FC1B}" srcOrd="1" destOrd="0" parTransId="{1CEC4880-7255-4E98-A846-82CEDB10F07C}" sibTransId="{4761F045-4F0E-42CD-B589-82B8EB0DE4B4}"/>
    <dgm:cxn modelId="{D6FE8414-A785-4547-B6C6-AFF0CC105013}" srcId="{E8167ADB-0C17-4067-B32A-884F86A9F424}" destId="{F6961A95-EBF8-42E8-AE22-123A04D36EDE}" srcOrd="0" destOrd="0" parTransId="{6A12F49E-1409-40A3-89D5-B56F85C7AAA1}" sibTransId="{664D2A84-2C4D-4062-9259-1E1F737BF187}"/>
    <dgm:cxn modelId="{AE3B2CD6-EB03-4642-8536-738FC153B568}" type="presOf" srcId="{F6961A95-EBF8-42E8-AE22-123A04D36EDE}" destId="{4C8F752C-9B02-9E44-B69E-C0895B8BA769}" srcOrd="1" destOrd="0" presId="urn:microsoft.com/office/officeart/2005/8/layout/list1"/>
    <dgm:cxn modelId="{3620B5DB-3557-E34A-A6A8-22967F2EF095}" type="presOf" srcId="{3872915A-3D5F-43DA-B38E-DC997526FC1B}" destId="{2865AFB4-9BA6-4F4B-9FE3-AF1D964AC2E0}" srcOrd="0" destOrd="0" presId="urn:microsoft.com/office/officeart/2005/8/layout/list1"/>
    <dgm:cxn modelId="{B0E5A7E6-74D3-CA4B-BFCC-E1CB722394E2}" type="presOf" srcId="{3872915A-3D5F-43DA-B38E-DC997526FC1B}" destId="{A7E89BDE-F25C-F941-9F6F-E75F2867361E}" srcOrd="1" destOrd="0" presId="urn:microsoft.com/office/officeart/2005/8/layout/list1"/>
    <dgm:cxn modelId="{7A3516ED-43FE-0F40-92A4-2C7BB606EE41}" type="presOf" srcId="{E8167ADB-0C17-4067-B32A-884F86A9F424}" destId="{49AD725B-6071-404B-8412-7236E4CB979C}" srcOrd="0" destOrd="0" presId="urn:microsoft.com/office/officeart/2005/8/layout/list1"/>
    <dgm:cxn modelId="{5F9EC3F1-5931-FD40-B7BB-603F92CC1F90}" type="presOf" srcId="{F6961A95-EBF8-42E8-AE22-123A04D36EDE}" destId="{94A59C62-825A-1641-AC02-867392ADC1DE}" srcOrd="0" destOrd="0" presId="urn:microsoft.com/office/officeart/2005/8/layout/list1"/>
    <dgm:cxn modelId="{CE239B31-91CE-7740-B7E0-69BD7E316DC7}" type="presParOf" srcId="{49AD725B-6071-404B-8412-7236E4CB979C}" destId="{FBE8149C-91C3-7F4F-A85B-A7251FD14126}" srcOrd="0" destOrd="0" presId="urn:microsoft.com/office/officeart/2005/8/layout/list1"/>
    <dgm:cxn modelId="{E564B999-5CF1-B44C-9F43-5689A7031E6C}" type="presParOf" srcId="{FBE8149C-91C3-7F4F-A85B-A7251FD14126}" destId="{94A59C62-825A-1641-AC02-867392ADC1DE}" srcOrd="0" destOrd="0" presId="urn:microsoft.com/office/officeart/2005/8/layout/list1"/>
    <dgm:cxn modelId="{BFF72B36-E3BB-594A-B883-C8933A13E7A2}" type="presParOf" srcId="{FBE8149C-91C3-7F4F-A85B-A7251FD14126}" destId="{4C8F752C-9B02-9E44-B69E-C0895B8BA769}" srcOrd="1" destOrd="0" presId="urn:microsoft.com/office/officeart/2005/8/layout/list1"/>
    <dgm:cxn modelId="{180EDC15-6A06-E14B-8E00-89D6EB79A044}" type="presParOf" srcId="{49AD725B-6071-404B-8412-7236E4CB979C}" destId="{3B18DCD4-9C14-534F-A23C-CE8AC2C9D4B9}" srcOrd="1" destOrd="0" presId="urn:microsoft.com/office/officeart/2005/8/layout/list1"/>
    <dgm:cxn modelId="{14FC4E70-B578-8148-B969-CC0051D2FDB3}" type="presParOf" srcId="{49AD725B-6071-404B-8412-7236E4CB979C}" destId="{3A0F14D7-858E-6D43-90F6-C6DF1BAC7312}" srcOrd="2" destOrd="0" presId="urn:microsoft.com/office/officeart/2005/8/layout/list1"/>
    <dgm:cxn modelId="{C6FD8508-09E3-9B48-BE23-0BC7F654A74B}" type="presParOf" srcId="{49AD725B-6071-404B-8412-7236E4CB979C}" destId="{B3C7F7BA-5A4D-E843-BDD7-FD7C674511BD}" srcOrd="3" destOrd="0" presId="urn:microsoft.com/office/officeart/2005/8/layout/list1"/>
    <dgm:cxn modelId="{2743161F-8A0E-A34C-A4AA-F529C2DAE529}" type="presParOf" srcId="{49AD725B-6071-404B-8412-7236E4CB979C}" destId="{FB47927F-032D-2B48-9BA9-1F4384E37F71}" srcOrd="4" destOrd="0" presId="urn:microsoft.com/office/officeart/2005/8/layout/list1"/>
    <dgm:cxn modelId="{77352A5D-C1B4-C041-B042-089CD0AFACA1}" type="presParOf" srcId="{FB47927F-032D-2B48-9BA9-1F4384E37F71}" destId="{2865AFB4-9BA6-4F4B-9FE3-AF1D964AC2E0}" srcOrd="0" destOrd="0" presId="urn:microsoft.com/office/officeart/2005/8/layout/list1"/>
    <dgm:cxn modelId="{5154800C-0B45-4B44-A3D0-1DABD2E53136}" type="presParOf" srcId="{FB47927F-032D-2B48-9BA9-1F4384E37F71}" destId="{A7E89BDE-F25C-F941-9F6F-E75F2867361E}" srcOrd="1" destOrd="0" presId="urn:microsoft.com/office/officeart/2005/8/layout/list1"/>
    <dgm:cxn modelId="{1072E081-3BB7-F547-A829-693FB9514993}" type="presParOf" srcId="{49AD725B-6071-404B-8412-7236E4CB979C}" destId="{18DFDF3E-4926-1B49-B7E2-AD01E69E25D1}" srcOrd="5" destOrd="0" presId="urn:microsoft.com/office/officeart/2005/8/layout/list1"/>
    <dgm:cxn modelId="{8DEF6498-AD90-7946-BEDC-566BCD980E57}" type="presParOf" srcId="{49AD725B-6071-404B-8412-7236E4CB979C}" destId="{7C0F4BCD-6E6B-4047-8292-AD1F7BBC72FB}"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D3227D-7265-4E07-86AC-D0C75D2EB779}"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AF4F0C73-BEEE-4506-BEF2-26211E95F812}">
      <dgm:prSet/>
      <dgm:spPr/>
      <dgm:t>
        <a:bodyPr/>
        <a:lstStyle/>
        <a:p>
          <a:r>
            <a:rPr lang="en-US"/>
            <a:t>Risk Factors include: Poverty, abuse history, family breakdown, involvement in the care system. </a:t>
          </a:r>
          <a:r>
            <a:rPr lang="en-GB"/>
            <a:t>Franchino-Olsen (2019), </a:t>
          </a:r>
          <a:endParaRPr lang="en-US"/>
        </a:p>
      </dgm:t>
    </dgm:pt>
    <dgm:pt modelId="{2A0338F9-1F62-40C3-8E22-53DE340352AF}" type="parTrans" cxnId="{AB068DF2-72A3-4A21-AB67-AF707DA9BBB7}">
      <dgm:prSet/>
      <dgm:spPr/>
      <dgm:t>
        <a:bodyPr/>
        <a:lstStyle/>
        <a:p>
          <a:endParaRPr lang="en-US"/>
        </a:p>
      </dgm:t>
    </dgm:pt>
    <dgm:pt modelId="{BF548F54-29B5-4F49-ACC4-9BC3107FFCAD}" type="sibTrans" cxnId="{AB068DF2-72A3-4A21-AB67-AF707DA9BBB7}">
      <dgm:prSet/>
      <dgm:spPr/>
      <dgm:t>
        <a:bodyPr/>
        <a:lstStyle/>
        <a:p>
          <a:endParaRPr lang="en-US"/>
        </a:p>
      </dgm:t>
    </dgm:pt>
    <dgm:pt modelId="{E5CCB7F8-9C7A-4354-996C-79B2684CD178}">
      <dgm:prSet/>
      <dgm:spPr/>
      <dgm:t>
        <a:bodyPr/>
        <a:lstStyle/>
        <a:p>
          <a:r>
            <a:rPr lang="en-US"/>
            <a:t>Exploitation tactics include: Grooming, online platforms, Physical isolation</a:t>
          </a:r>
        </a:p>
      </dgm:t>
    </dgm:pt>
    <dgm:pt modelId="{44A15800-9A61-4ADE-85C4-3D5FC77BAB53}" type="parTrans" cxnId="{0B157355-1EE8-470E-AA00-FFE7837A5818}">
      <dgm:prSet/>
      <dgm:spPr/>
      <dgm:t>
        <a:bodyPr/>
        <a:lstStyle/>
        <a:p>
          <a:endParaRPr lang="en-US"/>
        </a:p>
      </dgm:t>
    </dgm:pt>
    <dgm:pt modelId="{2465CFAB-00AE-4228-B478-284FA13D6AB1}" type="sibTrans" cxnId="{0B157355-1EE8-470E-AA00-FFE7837A5818}">
      <dgm:prSet/>
      <dgm:spPr/>
      <dgm:t>
        <a:bodyPr/>
        <a:lstStyle/>
        <a:p>
          <a:endParaRPr lang="en-US"/>
        </a:p>
      </dgm:t>
    </dgm:pt>
    <dgm:pt modelId="{DC663E80-5CF3-446B-A0EB-353FB4147B66}">
      <dgm:prSet/>
      <dgm:spPr/>
      <dgm:t>
        <a:bodyPr/>
        <a:lstStyle/>
        <a:p>
          <a:r>
            <a:rPr lang="en-US"/>
            <a:t>Broadhurst (2019) states that the opportunity for abuse and exploitation have greatly expanded due to the development of technology.</a:t>
          </a:r>
        </a:p>
      </dgm:t>
    </dgm:pt>
    <dgm:pt modelId="{9424BF42-5D55-4CA2-9098-527177309B84}" type="parTrans" cxnId="{AE0F93FA-0676-4468-8F6A-9BE9AB3BE0CB}">
      <dgm:prSet/>
      <dgm:spPr/>
      <dgm:t>
        <a:bodyPr/>
        <a:lstStyle/>
        <a:p>
          <a:endParaRPr lang="en-US"/>
        </a:p>
      </dgm:t>
    </dgm:pt>
    <dgm:pt modelId="{4951901A-07AD-484C-BDB9-9C639D9A1085}" type="sibTrans" cxnId="{AE0F93FA-0676-4468-8F6A-9BE9AB3BE0CB}">
      <dgm:prSet/>
      <dgm:spPr/>
      <dgm:t>
        <a:bodyPr/>
        <a:lstStyle/>
        <a:p>
          <a:endParaRPr lang="en-US"/>
        </a:p>
      </dgm:t>
    </dgm:pt>
    <dgm:pt modelId="{9273A287-FB95-1847-BC61-332566E191B9}" type="pres">
      <dgm:prSet presAssocID="{FAD3227D-7265-4E07-86AC-D0C75D2EB779}" presName="hierChild1" presStyleCnt="0">
        <dgm:presLayoutVars>
          <dgm:chPref val="1"/>
          <dgm:dir/>
          <dgm:animOne val="branch"/>
          <dgm:animLvl val="lvl"/>
          <dgm:resizeHandles/>
        </dgm:presLayoutVars>
      </dgm:prSet>
      <dgm:spPr/>
    </dgm:pt>
    <dgm:pt modelId="{EE375EC7-5D21-394B-A762-A3560194800D}" type="pres">
      <dgm:prSet presAssocID="{AF4F0C73-BEEE-4506-BEF2-26211E95F812}" presName="hierRoot1" presStyleCnt="0"/>
      <dgm:spPr/>
    </dgm:pt>
    <dgm:pt modelId="{604E66CF-E71D-3C4B-A6EE-96550462A857}" type="pres">
      <dgm:prSet presAssocID="{AF4F0C73-BEEE-4506-BEF2-26211E95F812}" presName="composite" presStyleCnt="0"/>
      <dgm:spPr/>
    </dgm:pt>
    <dgm:pt modelId="{42513BAF-AA13-0B40-9790-3DB31262371D}" type="pres">
      <dgm:prSet presAssocID="{AF4F0C73-BEEE-4506-BEF2-26211E95F812}" presName="background" presStyleLbl="node0" presStyleIdx="0" presStyleCnt="3"/>
      <dgm:spPr/>
    </dgm:pt>
    <dgm:pt modelId="{39090715-54BA-2944-B93F-AB42690B51B8}" type="pres">
      <dgm:prSet presAssocID="{AF4F0C73-BEEE-4506-BEF2-26211E95F812}" presName="text" presStyleLbl="fgAcc0" presStyleIdx="0" presStyleCnt="3">
        <dgm:presLayoutVars>
          <dgm:chPref val="3"/>
        </dgm:presLayoutVars>
      </dgm:prSet>
      <dgm:spPr/>
    </dgm:pt>
    <dgm:pt modelId="{29ECB155-81C2-7347-A21D-65FCF5437494}" type="pres">
      <dgm:prSet presAssocID="{AF4F0C73-BEEE-4506-BEF2-26211E95F812}" presName="hierChild2" presStyleCnt="0"/>
      <dgm:spPr/>
    </dgm:pt>
    <dgm:pt modelId="{A141FB62-06F6-CE4D-B4EC-C50B4FD1874C}" type="pres">
      <dgm:prSet presAssocID="{E5CCB7F8-9C7A-4354-996C-79B2684CD178}" presName="hierRoot1" presStyleCnt="0"/>
      <dgm:spPr/>
    </dgm:pt>
    <dgm:pt modelId="{E7E1783F-C956-1E4A-83A9-3BAC6E4665A0}" type="pres">
      <dgm:prSet presAssocID="{E5CCB7F8-9C7A-4354-996C-79B2684CD178}" presName="composite" presStyleCnt="0"/>
      <dgm:spPr/>
    </dgm:pt>
    <dgm:pt modelId="{45DB64A0-056B-E645-B764-CB0B2C8A847D}" type="pres">
      <dgm:prSet presAssocID="{E5CCB7F8-9C7A-4354-996C-79B2684CD178}" presName="background" presStyleLbl="node0" presStyleIdx="1" presStyleCnt="3"/>
      <dgm:spPr/>
    </dgm:pt>
    <dgm:pt modelId="{100C427F-6ABA-ED44-BB23-13AA05F145C1}" type="pres">
      <dgm:prSet presAssocID="{E5CCB7F8-9C7A-4354-996C-79B2684CD178}" presName="text" presStyleLbl="fgAcc0" presStyleIdx="1" presStyleCnt="3">
        <dgm:presLayoutVars>
          <dgm:chPref val="3"/>
        </dgm:presLayoutVars>
      </dgm:prSet>
      <dgm:spPr/>
    </dgm:pt>
    <dgm:pt modelId="{915E7486-BACA-1947-A6D1-A31B3E550139}" type="pres">
      <dgm:prSet presAssocID="{E5CCB7F8-9C7A-4354-996C-79B2684CD178}" presName="hierChild2" presStyleCnt="0"/>
      <dgm:spPr/>
    </dgm:pt>
    <dgm:pt modelId="{9958F2FA-42C4-8A40-B86F-9938EF023C8F}" type="pres">
      <dgm:prSet presAssocID="{DC663E80-5CF3-446B-A0EB-353FB4147B66}" presName="hierRoot1" presStyleCnt="0"/>
      <dgm:spPr/>
    </dgm:pt>
    <dgm:pt modelId="{B8933FD7-9E62-E04E-81E2-95340634752B}" type="pres">
      <dgm:prSet presAssocID="{DC663E80-5CF3-446B-A0EB-353FB4147B66}" presName="composite" presStyleCnt="0"/>
      <dgm:spPr/>
    </dgm:pt>
    <dgm:pt modelId="{C27DCE28-3CBF-3940-9475-8C7A9C16855E}" type="pres">
      <dgm:prSet presAssocID="{DC663E80-5CF3-446B-A0EB-353FB4147B66}" presName="background" presStyleLbl="node0" presStyleIdx="2" presStyleCnt="3"/>
      <dgm:spPr/>
    </dgm:pt>
    <dgm:pt modelId="{F7BC27DE-C72B-F343-86E3-DE8586B86356}" type="pres">
      <dgm:prSet presAssocID="{DC663E80-5CF3-446B-A0EB-353FB4147B66}" presName="text" presStyleLbl="fgAcc0" presStyleIdx="2" presStyleCnt="3">
        <dgm:presLayoutVars>
          <dgm:chPref val="3"/>
        </dgm:presLayoutVars>
      </dgm:prSet>
      <dgm:spPr/>
    </dgm:pt>
    <dgm:pt modelId="{F8BB1B45-BAC8-3C43-8539-BA3C6D26B382}" type="pres">
      <dgm:prSet presAssocID="{DC663E80-5CF3-446B-A0EB-353FB4147B66}" presName="hierChild2" presStyleCnt="0"/>
      <dgm:spPr/>
    </dgm:pt>
  </dgm:ptLst>
  <dgm:cxnLst>
    <dgm:cxn modelId="{3F02A851-340F-3443-9E4A-8C1643AE9257}" type="presOf" srcId="{DC663E80-5CF3-446B-A0EB-353FB4147B66}" destId="{F7BC27DE-C72B-F343-86E3-DE8586B86356}" srcOrd="0" destOrd="0" presId="urn:microsoft.com/office/officeart/2005/8/layout/hierarchy1"/>
    <dgm:cxn modelId="{0B157355-1EE8-470E-AA00-FFE7837A5818}" srcId="{FAD3227D-7265-4E07-86AC-D0C75D2EB779}" destId="{E5CCB7F8-9C7A-4354-996C-79B2684CD178}" srcOrd="1" destOrd="0" parTransId="{44A15800-9A61-4ADE-85C4-3D5FC77BAB53}" sibTransId="{2465CFAB-00AE-4228-B478-284FA13D6AB1}"/>
    <dgm:cxn modelId="{1498758D-34C1-9549-A2E3-F1E616FFA050}" type="presOf" srcId="{AF4F0C73-BEEE-4506-BEF2-26211E95F812}" destId="{39090715-54BA-2944-B93F-AB42690B51B8}" srcOrd="0" destOrd="0" presId="urn:microsoft.com/office/officeart/2005/8/layout/hierarchy1"/>
    <dgm:cxn modelId="{BF70CCA7-9C3F-6F40-9EA5-ECF54AA608DE}" type="presOf" srcId="{FAD3227D-7265-4E07-86AC-D0C75D2EB779}" destId="{9273A287-FB95-1847-BC61-332566E191B9}" srcOrd="0" destOrd="0" presId="urn:microsoft.com/office/officeart/2005/8/layout/hierarchy1"/>
    <dgm:cxn modelId="{AB068DF2-72A3-4A21-AB67-AF707DA9BBB7}" srcId="{FAD3227D-7265-4E07-86AC-D0C75D2EB779}" destId="{AF4F0C73-BEEE-4506-BEF2-26211E95F812}" srcOrd="0" destOrd="0" parTransId="{2A0338F9-1F62-40C3-8E22-53DE340352AF}" sibTransId="{BF548F54-29B5-4F49-ACC4-9BC3107FFCAD}"/>
    <dgm:cxn modelId="{F612B2F8-242D-AA42-BCB0-46BA36B83E30}" type="presOf" srcId="{E5CCB7F8-9C7A-4354-996C-79B2684CD178}" destId="{100C427F-6ABA-ED44-BB23-13AA05F145C1}" srcOrd="0" destOrd="0" presId="urn:microsoft.com/office/officeart/2005/8/layout/hierarchy1"/>
    <dgm:cxn modelId="{AE0F93FA-0676-4468-8F6A-9BE9AB3BE0CB}" srcId="{FAD3227D-7265-4E07-86AC-D0C75D2EB779}" destId="{DC663E80-5CF3-446B-A0EB-353FB4147B66}" srcOrd="2" destOrd="0" parTransId="{9424BF42-5D55-4CA2-9098-527177309B84}" sibTransId="{4951901A-07AD-484C-BDB9-9C639D9A1085}"/>
    <dgm:cxn modelId="{8649E1E5-ADC5-C14A-945A-1AA2B479538E}" type="presParOf" srcId="{9273A287-FB95-1847-BC61-332566E191B9}" destId="{EE375EC7-5D21-394B-A762-A3560194800D}" srcOrd="0" destOrd="0" presId="urn:microsoft.com/office/officeart/2005/8/layout/hierarchy1"/>
    <dgm:cxn modelId="{26E44F0F-2F0D-C64F-85D8-016AEE6ACD02}" type="presParOf" srcId="{EE375EC7-5D21-394B-A762-A3560194800D}" destId="{604E66CF-E71D-3C4B-A6EE-96550462A857}" srcOrd="0" destOrd="0" presId="urn:microsoft.com/office/officeart/2005/8/layout/hierarchy1"/>
    <dgm:cxn modelId="{3921F991-CAC3-8147-90EE-A738B3D1CEF9}" type="presParOf" srcId="{604E66CF-E71D-3C4B-A6EE-96550462A857}" destId="{42513BAF-AA13-0B40-9790-3DB31262371D}" srcOrd="0" destOrd="0" presId="urn:microsoft.com/office/officeart/2005/8/layout/hierarchy1"/>
    <dgm:cxn modelId="{C2A1BFFB-4DC6-6A47-95E1-08CBE2E9325E}" type="presParOf" srcId="{604E66CF-E71D-3C4B-A6EE-96550462A857}" destId="{39090715-54BA-2944-B93F-AB42690B51B8}" srcOrd="1" destOrd="0" presId="urn:microsoft.com/office/officeart/2005/8/layout/hierarchy1"/>
    <dgm:cxn modelId="{5A6046AA-0331-924B-96AC-627C13927BCB}" type="presParOf" srcId="{EE375EC7-5D21-394B-A762-A3560194800D}" destId="{29ECB155-81C2-7347-A21D-65FCF5437494}" srcOrd="1" destOrd="0" presId="urn:microsoft.com/office/officeart/2005/8/layout/hierarchy1"/>
    <dgm:cxn modelId="{7CCB6F6D-DC99-AB4A-8617-D1A7631F9C9E}" type="presParOf" srcId="{9273A287-FB95-1847-BC61-332566E191B9}" destId="{A141FB62-06F6-CE4D-B4EC-C50B4FD1874C}" srcOrd="1" destOrd="0" presId="urn:microsoft.com/office/officeart/2005/8/layout/hierarchy1"/>
    <dgm:cxn modelId="{4FF00DED-D04C-CF44-8677-5D5C20DC710B}" type="presParOf" srcId="{A141FB62-06F6-CE4D-B4EC-C50B4FD1874C}" destId="{E7E1783F-C956-1E4A-83A9-3BAC6E4665A0}" srcOrd="0" destOrd="0" presId="urn:microsoft.com/office/officeart/2005/8/layout/hierarchy1"/>
    <dgm:cxn modelId="{927F40A1-7929-F944-A348-F9E04F7431E1}" type="presParOf" srcId="{E7E1783F-C956-1E4A-83A9-3BAC6E4665A0}" destId="{45DB64A0-056B-E645-B764-CB0B2C8A847D}" srcOrd="0" destOrd="0" presId="urn:microsoft.com/office/officeart/2005/8/layout/hierarchy1"/>
    <dgm:cxn modelId="{F30AB2D4-885A-BC48-8FFB-D55562B3494E}" type="presParOf" srcId="{E7E1783F-C956-1E4A-83A9-3BAC6E4665A0}" destId="{100C427F-6ABA-ED44-BB23-13AA05F145C1}" srcOrd="1" destOrd="0" presId="urn:microsoft.com/office/officeart/2005/8/layout/hierarchy1"/>
    <dgm:cxn modelId="{E109020C-E60C-9A4C-9AAD-FE7EF739A4BD}" type="presParOf" srcId="{A141FB62-06F6-CE4D-B4EC-C50B4FD1874C}" destId="{915E7486-BACA-1947-A6D1-A31B3E550139}" srcOrd="1" destOrd="0" presId="urn:microsoft.com/office/officeart/2005/8/layout/hierarchy1"/>
    <dgm:cxn modelId="{9BC357D8-D7C8-9A40-B372-FC8745FD9F72}" type="presParOf" srcId="{9273A287-FB95-1847-BC61-332566E191B9}" destId="{9958F2FA-42C4-8A40-B86F-9938EF023C8F}" srcOrd="2" destOrd="0" presId="urn:microsoft.com/office/officeart/2005/8/layout/hierarchy1"/>
    <dgm:cxn modelId="{167D487B-7D15-9A4C-89D8-CE674877C347}" type="presParOf" srcId="{9958F2FA-42C4-8A40-B86F-9938EF023C8F}" destId="{B8933FD7-9E62-E04E-81E2-95340634752B}" srcOrd="0" destOrd="0" presId="urn:microsoft.com/office/officeart/2005/8/layout/hierarchy1"/>
    <dgm:cxn modelId="{FCB3C84E-9D58-BD45-98AE-1C4E03802270}" type="presParOf" srcId="{B8933FD7-9E62-E04E-81E2-95340634752B}" destId="{C27DCE28-3CBF-3940-9475-8C7A9C16855E}" srcOrd="0" destOrd="0" presId="urn:microsoft.com/office/officeart/2005/8/layout/hierarchy1"/>
    <dgm:cxn modelId="{F23FF20E-3D43-E147-BDB1-2DE391F04AD0}" type="presParOf" srcId="{B8933FD7-9E62-E04E-81E2-95340634752B}" destId="{F7BC27DE-C72B-F343-86E3-DE8586B86356}" srcOrd="1" destOrd="0" presId="urn:microsoft.com/office/officeart/2005/8/layout/hierarchy1"/>
    <dgm:cxn modelId="{13A49D7F-DAF5-FD4E-876F-7163E896ADB8}" type="presParOf" srcId="{9958F2FA-42C4-8A40-B86F-9938EF023C8F}" destId="{F8BB1B45-BAC8-3C43-8539-BA3C6D26B38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418D1D-ACAB-4704-88BB-F5777D48B612}"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A38D28C0-CE42-4CD8-855A-FC02D1F03731}">
      <dgm:prSet/>
      <dgm:spPr/>
      <dgm:t>
        <a:bodyPr/>
        <a:lstStyle/>
        <a:p>
          <a:r>
            <a:rPr lang="en-GB" b="0" i="0"/>
            <a:t>Enhanced Cooperation: To better detect and address instances of online abuse, promote cooperation between IT firms, law enforcement, and non-governmental organisations.</a:t>
          </a:r>
          <a:endParaRPr lang="en-US"/>
        </a:p>
      </dgm:t>
    </dgm:pt>
    <dgm:pt modelId="{4CCD2685-8017-43A4-85E4-09A526DFCE76}" type="parTrans" cxnId="{4FC5C62B-845C-428E-A516-438F50CEB81F}">
      <dgm:prSet/>
      <dgm:spPr/>
      <dgm:t>
        <a:bodyPr/>
        <a:lstStyle/>
        <a:p>
          <a:endParaRPr lang="en-US"/>
        </a:p>
      </dgm:t>
    </dgm:pt>
    <dgm:pt modelId="{E15CCCC6-0B0A-4996-BE01-9354B2C6D4BB}" type="sibTrans" cxnId="{4FC5C62B-845C-428E-A516-438F50CEB81F}">
      <dgm:prSet/>
      <dgm:spPr/>
      <dgm:t>
        <a:bodyPr/>
        <a:lstStyle/>
        <a:p>
          <a:endParaRPr lang="en-US"/>
        </a:p>
      </dgm:t>
    </dgm:pt>
    <dgm:pt modelId="{F474D74D-9F2A-4289-8FDE-EABDF4036FF3}">
      <dgm:prSet/>
      <dgm:spPr/>
      <dgm:t>
        <a:bodyPr/>
        <a:lstStyle/>
        <a:p>
          <a:r>
            <a:rPr lang="en-GB" b="0" i="0"/>
            <a:t>Policy and Legislative Updates: To eliminate gaps in cases of human trafficking and exploitation, make sure that laws remain current with technology developments.</a:t>
          </a:r>
          <a:endParaRPr lang="en-US"/>
        </a:p>
      </dgm:t>
    </dgm:pt>
    <dgm:pt modelId="{6CF08556-C79B-4516-A4DC-30FA09D14115}" type="parTrans" cxnId="{56093F54-7112-434B-9472-F274FAF798D1}">
      <dgm:prSet/>
      <dgm:spPr/>
      <dgm:t>
        <a:bodyPr/>
        <a:lstStyle/>
        <a:p>
          <a:endParaRPr lang="en-US"/>
        </a:p>
      </dgm:t>
    </dgm:pt>
    <dgm:pt modelId="{6C54337E-88D6-4A5D-A43C-684DECF51A9D}" type="sibTrans" cxnId="{56093F54-7112-434B-9472-F274FAF798D1}">
      <dgm:prSet/>
      <dgm:spPr/>
      <dgm:t>
        <a:bodyPr/>
        <a:lstStyle/>
        <a:p>
          <a:endParaRPr lang="en-US"/>
        </a:p>
      </dgm:t>
    </dgm:pt>
    <dgm:pt modelId="{EE1D1A85-C805-46C9-ABBC-1E43992F8202}">
      <dgm:prSet/>
      <dgm:spPr/>
      <dgm:t>
        <a:bodyPr/>
        <a:lstStyle/>
        <a:p>
          <a:r>
            <a:rPr lang="en-GB" b="0" i="0"/>
            <a:t>Improved Assistance for High-Risk groups: Provide financial support for community initiatives that offer education, mentorship, and outreach to at-risk groups in order to stop exploitation.</a:t>
          </a:r>
          <a:br>
            <a:rPr lang="en-GB"/>
          </a:br>
          <a:endParaRPr lang="en-US"/>
        </a:p>
      </dgm:t>
    </dgm:pt>
    <dgm:pt modelId="{D7C2A4A4-DEC5-4D46-A059-F1B4A23FCFC1}" type="parTrans" cxnId="{6E322D84-FE12-4600-801A-74B34EE4EB01}">
      <dgm:prSet/>
      <dgm:spPr/>
      <dgm:t>
        <a:bodyPr/>
        <a:lstStyle/>
        <a:p>
          <a:endParaRPr lang="en-US"/>
        </a:p>
      </dgm:t>
    </dgm:pt>
    <dgm:pt modelId="{887DA7C3-C67E-4AFC-947C-21F4F5764915}" type="sibTrans" cxnId="{6E322D84-FE12-4600-801A-74B34EE4EB01}">
      <dgm:prSet/>
      <dgm:spPr/>
      <dgm:t>
        <a:bodyPr/>
        <a:lstStyle/>
        <a:p>
          <a:endParaRPr lang="en-US"/>
        </a:p>
      </dgm:t>
    </dgm:pt>
    <dgm:pt modelId="{1B5662E1-6058-8042-BA74-85EAE0D594B2}" type="pres">
      <dgm:prSet presAssocID="{F1418D1D-ACAB-4704-88BB-F5777D48B612}" presName="outerComposite" presStyleCnt="0">
        <dgm:presLayoutVars>
          <dgm:chMax val="5"/>
          <dgm:dir/>
          <dgm:resizeHandles val="exact"/>
        </dgm:presLayoutVars>
      </dgm:prSet>
      <dgm:spPr/>
    </dgm:pt>
    <dgm:pt modelId="{A36E29FC-1021-0048-AFFA-2861B6661F93}" type="pres">
      <dgm:prSet presAssocID="{F1418D1D-ACAB-4704-88BB-F5777D48B612}" presName="dummyMaxCanvas" presStyleCnt="0">
        <dgm:presLayoutVars/>
      </dgm:prSet>
      <dgm:spPr/>
    </dgm:pt>
    <dgm:pt modelId="{9D42E25B-4CD9-B94B-B877-B2AEFE724676}" type="pres">
      <dgm:prSet presAssocID="{F1418D1D-ACAB-4704-88BB-F5777D48B612}" presName="ThreeNodes_1" presStyleLbl="node1" presStyleIdx="0" presStyleCnt="3">
        <dgm:presLayoutVars>
          <dgm:bulletEnabled val="1"/>
        </dgm:presLayoutVars>
      </dgm:prSet>
      <dgm:spPr/>
    </dgm:pt>
    <dgm:pt modelId="{7D4A01E5-42BC-A943-8663-1FBC5468B5A5}" type="pres">
      <dgm:prSet presAssocID="{F1418D1D-ACAB-4704-88BB-F5777D48B612}" presName="ThreeNodes_2" presStyleLbl="node1" presStyleIdx="1" presStyleCnt="3">
        <dgm:presLayoutVars>
          <dgm:bulletEnabled val="1"/>
        </dgm:presLayoutVars>
      </dgm:prSet>
      <dgm:spPr/>
    </dgm:pt>
    <dgm:pt modelId="{A96AA4A8-DD53-2A43-ABF9-653576F776D1}" type="pres">
      <dgm:prSet presAssocID="{F1418D1D-ACAB-4704-88BB-F5777D48B612}" presName="ThreeNodes_3" presStyleLbl="node1" presStyleIdx="2" presStyleCnt="3">
        <dgm:presLayoutVars>
          <dgm:bulletEnabled val="1"/>
        </dgm:presLayoutVars>
      </dgm:prSet>
      <dgm:spPr/>
    </dgm:pt>
    <dgm:pt modelId="{8390C282-044F-664F-8B7E-CDB0F493D456}" type="pres">
      <dgm:prSet presAssocID="{F1418D1D-ACAB-4704-88BB-F5777D48B612}" presName="ThreeConn_1-2" presStyleLbl="fgAccFollowNode1" presStyleIdx="0" presStyleCnt="2">
        <dgm:presLayoutVars>
          <dgm:bulletEnabled val="1"/>
        </dgm:presLayoutVars>
      </dgm:prSet>
      <dgm:spPr/>
    </dgm:pt>
    <dgm:pt modelId="{4ED3E53D-C000-3E4E-A0DD-DCC1DCD57B33}" type="pres">
      <dgm:prSet presAssocID="{F1418D1D-ACAB-4704-88BB-F5777D48B612}" presName="ThreeConn_2-3" presStyleLbl="fgAccFollowNode1" presStyleIdx="1" presStyleCnt="2">
        <dgm:presLayoutVars>
          <dgm:bulletEnabled val="1"/>
        </dgm:presLayoutVars>
      </dgm:prSet>
      <dgm:spPr/>
    </dgm:pt>
    <dgm:pt modelId="{CEDE5272-E0CD-6745-8C8F-05894BDC78ED}" type="pres">
      <dgm:prSet presAssocID="{F1418D1D-ACAB-4704-88BB-F5777D48B612}" presName="ThreeNodes_1_text" presStyleLbl="node1" presStyleIdx="2" presStyleCnt="3">
        <dgm:presLayoutVars>
          <dgm:bulletEnabled val="1"/>
        </dgm:presLayoutVars>
      </dgm:prSet>
      <dgm:spPr/>
    </dgm:pt>
    <dgm:pt modelId="{86BDF67C-C775-2C41-BFBD-5AA8540A1566}" type="pres">
      <dgm:prSet presAssocID="{F1418D1D-ACAB-4704-88BB-F5777D48B612}" presName="ThreeNodes_2_text" presStyleLbl="node1" presStyleIdx="2" presStyleCnt="3">
        <dgm:presLayoutVars>
          <dgm:bulletEnabled val="1"/>
        </dgm:presLayoutVars>
      </dgm:prSet>
      <dgm:spPr/>
    </dgm:pt>
    <dgm:pt modelId="{8F2D2BF8-74E6-3D4B-82D4-FB02ACCE253D}" type="pres">
      <dgm:prSet presAssocID="{F1418D1D-ACAB-4704-88BB-F5777D48B612}" presName="ThreeNodes_3_text" presStyleLbl="node1" presStyleIdx="2" presStyleCnt="3">
        <dgm:presLayoutVars>
          <dgm:bulletEnabled val="1"/>
        </dgm:presLayoutVars>
      </dgm:prSet>
      <dgm:spPr/>
    </dgm:pt>
  </dgm:ptLst>
  <dgm:cxnLst>
    <dgm:cxn modelId="{22464219-1D50-5C43-8AF1-7EF2EA26A4A0}" type="presOf" srcId="{6C54337E-88D6-4A5D-A43C-684DECF51A9D}" destId="{4ED3E53D-C000-3E4E-A0DD-DCC1DCD57B33}" srcOrd="0" destOrd="0" presId="urn:microsoft.com/office/officeart/2005/8/layout/vProcess5"/>
    <dgm:cxn modelId="{4FC5C62B-845C-428E-A516-438F50CEB81F}" srcId="{F1418D1D-ACAB-4704-88BB-F5777D48B612}" destId="{A38D28C0-CE42-4CD8-855A-FC02D1F03731}" srcOrd="0" destOrd="0" parTransId="{4CCD2685-8017-43A4-85E4-09A526DFCE76}" sibTransId="{E15CCCC6-0B0A-4996-BE01-9354B2C6D4BB}"/>
    <dgm:cxn modelId="{72ECE92E-835F-3643-9670-CFF7C35CC5A4}" type="presOf" srcId="{F474D74D-9F2A-4289-8FDE-EABDF4036FF3}" destId="{86BDF67C-C775-2C41-BFBD-5AA8540A1566}" srcOrd="1" destOrd="0" presId="urn:microsoft.com/office/officeart/2005/8/layout/vProcess5"/>
    <dgm:cxn modelId="{EBEAC439-FBCD-9D41-A59C-8C57D5B402E4}" type="presOf" srcId="{EE1D1A85-C805-46C9-ABBC-1E43992F8202}" destId="{A96AA4A8-DD53-2A43-ABF9-653576F776D1}" srcOrd="0" destOrd="0" presId="urn:microsoft.com/office/officeart/2005/8/layout/vProcess5"/>
    <dgm:cxn modelId="{CFAC4652-8D4E-3B4E-92F5-EB603591CA80}" type="presOf" srcId="{A38D28C0-CE42-4CD8-855A-FC02D1F03731}" destId="{9D42E25B-4CD9-B94B-B877-B2AEFE724676}" srcOrd="0" destOrd="0" presId="urn:microsoft.com/office/officeart/2005/8/layout/vProcess5"/>
    <dgm:cxn modelId="{56093F54-7112-434B-9472-F274FAF798D1}" srcId="{F1418D1D-ACAB-4704-88BB-F5777D48B612}" destId="{F474D74D-9F2A-4289-8FDE-EABDF4036FF3}" srcOrd="1" destOrd="0" parTransId="{6CF08556-C79B-4516-A4DC-30FA09D14115}" sibTransId="{6C54337E-88D6-4A5D-A43C-684DECF51A9D}"/>
    <dgm:cxn modelId="{6E322D84-FE12-4600-801A-74B34EE4EB01}" srcId="{F1418D1D-ACAB-4704-88BB-F5777D48B612}" destId="{EE1D1A85-C805-46C9-ABBC-1E43992F8202}" srcOrd="2" destOrd="0" parTransId="{D7C2A4A4-DEC5-4D46-A059-F1B4A23FCFC1}" sibTransId="{887DA7C3-C67E-4AFC-947C-21F4F5764915}"/>
    <dgm:cxn modelId="{23752E8C-0F6B-A449-9FEA-1CB9CAF52AAD}" type="presOf" srcId="{A38D28C0-CE42-4CD8-855A-FC02D1F03731}" destId="{CEDE5272-E0CD-6745-8C8F-05894BDC78ED}" srcOrd="1" destOrd="0" presId="urn:microsoft.com/office/officeart/2005/8/layout/vProcess5"/>
    <dgm:cxn modelId="{4E8B66AF-377B-9A46-9DF4-3A79D5E2942F}" type="presOf" srcId="{E15CCCC6-0B0A-4996-BE01-9354B2C6D4BB}" destId="{8390C282-044F-664F-8B7E-CDB0F493D456}" srcOrd="0" destOrd="0" presId="urn:microsoft.com/office/officeart/2005/8/layout/vProcess5"/>
    <dgm:cxn modelId="{702D0FC1-EEF0-FA49-9000-C6C7939C1005}" type="presOf" srcId="{F474D74D-9F2A-4289-8FDE-EABDF4036FF3}" destId="{7D4A01E5-42BC-A943-8663-1FBC5468B5A5}" srcOrd="0" destOrd="0" presId="urn:microsoft.com/office/officeart/2005/8/layout/vProcess5"/>
    <dgm:cxn modelId="{F77596CE-97F5-3D4F-905F-FD15D02F7CCD}" type="presOf" srcId="{F1418D1D-ACAB-4704-88BB-F5777D48B612}" destId="{1B5662E1-6058-8042-BA74-85EAE0D594B2}" srcOrd="0" destOrd="0" presId="urn:microsoft.com/office/officeart/2005/8/layout/vProcess5"/>
    <dgm:cxn modelId="{38D823D8-A75E-2E46-B1B7-3FB257B85E88}" type="presOf" srcId="{EE1D1A85-C805-46C9-ABBC-1E43992F8202}" destId="{8F2D2BF8-74E6-3D4B-82D4-FB02ACCE253D}" srcOrd="1" destOrd="0" presId="urn:microsoft.com/office/officeart/2005/8/layout/vProcess5"/>
    <dgm:cxn modelId="{A99FFBC0-B3F7-7E43-98A9-61DDFEF1C86E}" type="presParOf" srcId="{1B5662E1-6058-8042-BA74-85EAE0D594B2}" destId="{A36E29FC-1021-0048-AFFA-2861B6661F93}" srcOrd="0" destOrd="0" presId="urn:microsoft.com/office/officeart/2005/8/layout/vProcess5"/>
    <dgm:cxn modelId="{E0562DE8-2DB8-934B-9FDB-AC31A48E6B40}" type="presParOf" srcId="{1B5662E1-6058-8042-BA74-85EAE0D594B2}" destId="{9D42E25B-4CD9-B94B-B877-B2AEFE724676}" srcOrd="1" destOrd="0" presId="urn:microsoft.com/office/officeart/2005/8/layout/vProcess5"/>
    <dgm:cxn modelId="{585B277F-6F42-3E4A-AA16-430A849CB1E2}" type="presParOf" srcId="{1B5662E1-6058-8042-BA74-85EAE0D594B2}" destId="{7D4A01E5-42BC-A943-8663-1FBC5468B5A5}" srcOrd="2" destOrd="0" presId="urn:microsoft.com/office/officeart/2005/8/layout/vProcess5"/>
    <dgm:cxn modelId="{B5AFBC3F-4D28-2840-98F6-CE2DA4BDC045}" type="presParOf" srcId="{1B5662E1-6058-8042-BA74-85EAE0D594B2}" destId="{A96AA4A8-DD53-2A43-ABF9-653576F776D1}" srcOrd="3" destOrd="0" presId="urn:microsoft.com/office/officeart/2005/8/layout/vProcess5"/>
    <dgm:cxn modelId="{0F3DC420-7AB4-A549-B733-C677F3CF2AFA}" type="presParOf" srcId="{1B5662E1-6058-8042-BA74-85EAE0D594B2}" destId="{8390C282-044F-664F-8B7E-CDB0F493D456}" srcOrd="4" destOrd="0" presId="urn:microsoft.com/office/officeart/2005/8/layout/vProcess5"/>
    <dgm:cxn modelId="{5A043C52-45EA-D34F-905E-A75936F115F0}" type="presParOf" srcId="{1B5662E1-6058-8042-BA74-85EAE0D594B2}" destId="{4ED3E53D-C000-3E4E-A0DD-DCC1DCD57B33}" srcOrd="5" destOrd="0" presId="urn:microsoft.com/office/officeart/2005/8/layout/vProcess5"/>
    <dgm:cxn modelId="{25A71700-57BD-A042-9ED0-457E52F4EA8C}" type="presParOf" srcId="{1B5662E1-6058-8042-BA74-85EAE0D594B2}" destId="{CEDE5272-E0CD-6745-8C8F-05894BDC78ED}" srcOrd="6" destOrd="0" presId="urn:microsoft.com/office/officeart/2005/8/layout/vProcess5"/>
    <dgm:cxn modelId="{BDCC5C2F-4022-3843-8945-CDF733945CA4}" type="presParOf" srcId="{1B5662E1-6058-8042-BA74-85EAE0D594B2}" destId="{86BDF67C-C775-2C41-BFBD-5AA8540A1566}" srcOrd="7" destOrd="0" presId="urn:microsoft.com/office/officeart/2005/8/layout/vProcess5"/>
    <dgm:cxn modelId="{892AC7FD-5F1D-0047-AF69-4C4DA92084E5}" type="presParOf" srcId="{1B5662E1-6058-8042-BA74-85EAE0D594B2}" destId="{8F2D2BF8-74E6-3D4B-82D4-FB02ACCE253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B5488D-B782-4774-BD74-FB9EBB2E1D9E}"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92C0CBAA-62F3-4D01-B791-D691C851D348}">
      <dgm:prSet/>
      <dgm:spPr/>
      <dgm:t>
        <a:bodyPr/>
        <a:lstStyle/>
        <a:p>
          <a:r>
            <a:rPr lang="en-GB" b="0" i="0"/>
            <a:t>Reinforce the importance of a coordinated strategy that incorporates community support, technological innovation, and legal reform.</a:t>
          </a:r>
          <a:br>
            <a:rPr lang="en-GB" b="0" i="0"/>
          </a:br>
          <a:endParaRPr lang="en-US"/>
        </a:p>
      </dgm:t>
    </dgm:pt>
    <dgm:pt modelId="{818D98FF-8577-4BFC-8F6A-8FE583E51F84}" type="parTrans" cxnId="{D5317A38-D318-4256-87DC-8FB255B05A08}">
      <dgm:prSet/>
      <dgm:spPr/>
      <dgm:t>
        <a:bodyPr/>
        <a:lstStyle/>
        <a:p>
          <a:endParaRPr lang="en-US"/>
        </a:p>
      </dgm:t>
    </dgm:pt>
    <dgm:pt modelId="{6E15B8EC-3900-46F3-BB8B-070C2E94EF5D}" type="sibTrans" cxnId="{D5317A38-D318-4256-87DC-8FB255B05A08}">
      <dgm:prSet/>
      <dgm:spPr/>
      <dgm:t>
        <a:bodyPr/>
        <a:lstStyle/>
        <a:p>
          <a:endParaRPr lang="en-US"/>
        </a:p>
      </dgm:t>
    </dgm:pt>
    <dgm:pt modelId="{D3C041CC-508E-4B1C-AD7F-B54F8E95940E}">
      <dgm:prSet/>
      <dgm:spPr/>
      <dgm:t>
        <a:bodyPr/>
        <a:lstStyle/>
        <a:p>
          <a:r>
            <a:rPr lang="en-GB" b="0" i="0"/>
            <a:t>Emphasise how crucial it is to keep improving policies, resources, and public awareness in order to fight child sex abuse and trafficking in the UK.</a:t>
          </a:r>
          <a:endParaRPr lang="en-US"/>
        </a:p>
      </dgm:t>
    </dgm:pt>
    <dgm:pt modelId="{BB4A8F56-8135-4964-B98F-90408DFD6FD7}" type="parTrans" cxnId="{61BD9931-40E5-41E2-89B0-6436419AA302}">
      <dgm:prSet/>
      <dgm:spPr/>
      <dgm:t>
        <a:bodyPr/>
        <a:lstStyle/>
        <a:p>
          <a:endParaRPr lang="en-US"/>
        </a:p>
      </dgm:t>
    </dgm:pt>
    <dgm:pt modelId="{6DC17334-EF29-4769-BF7A-5D82EBB21DC1}" type="sibTrans" cxnId="{61BD9931-40E5-41E2-89B0-6436419AA302}">
      <dgm:prSet/>
      <dgm:spPr/>
      <dgm:t>
        <a:bodyPr/>
        <a:lstStyle/>
        <a:p>
          <a:endParaRPr lang="en-US"/>
        </a:p>
      </dgm:t>
    </dgm:pt>
    <dgm:pt modelId="{5A037999-2149-3E40-8B92-40D71C15D9AD}" type="pres">
      <dgm:prSet presAssocID="{F8B5488D-B782-4774-BD74-FB9EBB2E1D9E}" presName="diagram" presStyleCnt="0">
        <dgm:presLayoutVars>
          <dgm:dir/>
          <dgm:resizeHandles val="exact"/>
        </dgm:presLayoutVars>
      </dgm:prSet>
      <dgm:spPr/>
    </dgm:pt>
    <dgm:pt modelId="{AB682144-B873-EF40-82CA-C6C8933ABA87}" type="pres">
      <dgm:prSet presAssocID="{92C0CBAA-62F3-4D01-B791-D691C851D348}" presName="arrow" presStyleLbl="node1" presStyleIdx="0" presStyleCnt="2">
        <dgm:presLayoutVars>
          <dgm:bulletEnabled val="1"/>
        </dgm:presLayoutVars>
      </dgm:prSet>
      <dgm:spPr/>
    </dgm:pt>
    <dgm:pt modelId="{6446C453-29B6-C34C-8175-A458807831AE}" type="pres">
      <dgm:prSet presAssocID="{D3C041CC-508E-4B1C-AD7F-B54F8E95940E}" presName="arrow" presStyleLbl="node1" presStyleIdx="1" presStyleCnt="2">
        <dgm:presLayoutVars>
          <dgm:bulletEnabled val="1"/>
        </dgm:presLayoutVars>
      </dgm:prSet>
      <dgm:spPr/>
    </dgm:pt>
  </dgm:ptLst>
  <dgm:cxnLst>
    <dgm:cxn modelId="{61BD9931-40E5-41E2-89B0-6436419AA302}" srcId="{F8B5488D-B782-4774-BD74-FB9EBB2E1D9E}" destId="{D3C041CC-508E-4B1C-AD7F-B54F8E95940E}" srcOrd="1" destOrd="0" parTransId="{BB4A8F56-8135-4964-B98F-90408DFD6FD7}" sibTransId="{6DC17334-EF29-4769-BF7A-5D82EBB21DC1}"/>
    <dgm:cxn modelId="{D5317A38-D318-4256-87DC-8FB255B05A08}" srcId="{F8B5488D-B782-4774-BD74-FB9EBB2E1D9E}" destId="{92C0CBAA-62F3-4D01-B791-D691C851D348}" srcOrd="0" destOrd="0" parTransId="{818D98FF-8577-4BFC-8F6A-8FE583E51F84}" sibTransId="{6E15B8EC-3900-46F3-BB8B-070C2E94EF5D}"/>
    <dgm:cxn modelId="{52AACF85-6F4B-B043-BEB3-8502C7D06B09}" type="presOf" srcId="{D3C041CC-508E-4B1C-AD7F-B54F8E95940E}" destId="{6446C453-29B6-C34C-8175-A458807831AE}" srcOrd="0" destOrd="0" presId="urn:microsoft.com/office/officeart/2005/8/layout/arrow5"/>
    <dgm:cxn modelId="{5BE49688-8886-5B4E-9985-EA3465464497}" type="presOf" srcId="{92C0CBAA-62F3-4D01-B791-D691C851D348}" destId="{AB682144-B873-EF40-82CA-C6C8933ABA87}" srcOrd="0" destOrd="0" presId="urn:microsoft.com/office/officeart/2005/8/layout/arrow5"/>
    <dgm:cxn modelId="{270844AD-204F-6247-8130-DD4FD5E64F1D}" type="presOf" srcId="{F8B5488D-B782-4774-BD74-FB9EBB2E1D9E}" destId="{5A037999-2149-3E40-8B92-40D71C15D9AD}" srcOrd="0" destOrd="0" presId="urn:microsoft.com/office/officeart/2005/8/layout/arrow5"/>
    <dgm:cxn modelId="{4320FB2C-E645-6145-83BF-4E832C5BC8EB}" type="presParOf" srcId="{5A037999-2149-3E40-8B92-40D71C15D9AD}" destId="{AB682144-B873-EF40-82CA-C6C8933ABA87}" srcOrd="0" destOrd="0" presId="urn:microsoft.com/office/officeart/2005/8/layout/arrow5"/>
    <dgm:cxn modelId="{FD24DBF8-CF0B-FA43-A6BE-A914F1737FC2}" type="presParOf" srcId="{5A037999-2149-3E40-8B92-40D71C15D9AD}" destId="{6446C453-29B6-C34C-8175-A458807831AE}"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BFC09C-A3AB-46A2-A026-9FC24E6CBAB5}"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826F1719-2CB3-417B-95A2-5344339F542C}">
      <dgm:prSet/>
      <dgm:spPr/>
      <dgm:t>
        <a:bodyPr/>
        <a:lstStyle/>
        <a:p>
          <a:r>
            <a:rPr lang="en-US" b="1"/>
            <a:t>Background reading: </a:t>
          </a:r>
          <a:r>
            <a:rPr lang="en-GB" b="0" i="0"/>
            <a:t>I started by reading international reports from the World Health Organisation (WHO), UNICEF, and the United Nations Office on Drugs and Crime (UNODC). These offered definitions, important statistics, and information on the global prevalence of child sex abuse and trafficking.</a:t>
          </a:r>
          <a:endParaRPr lang="en-US"/>
        </a:p>
      </dgm:t>
    </dgm:pt>
    <dgm:pt modelId="{D0DBBE30-5C43-4FBC-B41D-8B2F38C35723}" type="parTrans" cxnId="{80077DE9-1F05-4C17-9260-D86872BEA826}">
      <dgm:prSet/>
      <dgm:spPr/>
      <dgm:t>
        <a:bodyPr/>
        <a:lstStyle/>
        <a:p>
          <a:endParaRPr lang="en-US"/>
        </a:p>
      </dgm:t>
    </dgm:pt>
    <dgm:pt modelId="{795B268A-9377-4401-8D71-A8DEA449B335}" type="sibTrans" cxnId="{80077DE9-1F05-4C17-9260-D86872BEA826}">
      <dgm:prSet/>
      <dgm:spPr/>
      <dgm:t>
        <a:bodyPr/>
        <a:lstStyle/>
        <a:p>
          <a:endParaRPr lang="en-US"/>
        </a:p>
      </dgm:t>
    </dgm:pt>
    <dgm:pt modelId="{D2DA2691-6E6C-4DB5-A75F-D9789C8A8AA3}">
      <dgm:prSet/>
      <dgm:spPr/>
      <dgm:t>
        <a:bodyPr/>
        <a:lstStyle/>
        <a:p>
          <a:r>
            <a:rPr lang="en-US" b="1"/>
            <a:t>Planning: </a:t>
          </a:r>
          <a:r>
            <a:rPr lang="en-GB" b="0" i="0"/>
            <a:t>Relevance was assessed by matching sources to particular areas of interest, like:</a:t>
          </a:r>
          <a:br>
            <a:rPr lang="en-GB"/>
          </a:br>
          <a:r>
            <a:rPr lang="en-GB" b="0" i="0"/>
            <a:t>Causes: Trafficking is influenced by social, economic, and cultural factors.</a:t>
          </a:r>
          <a:br>
            <a:rPr lang="en-GB"/>
          </a:br>
          <a:r>
            <a:rPr lang="en-GB" b="0" i="0"/>
            <a:t>Impact: Survivors' social, psychological, and physical repercussions.</a:t>
          </a:r>
          <a:br>
            <a:rPr lang="en-GB"/>
          </a:br>
          <a:r>
            <a:rPr lang="en-GB" b="0" i="0"/>
            <a:t>Preventive measures, international collaboration, and rehabilitation initiatives are the answer. I steered clear of sources that seemed biassed or lacking adequate citations.</a:t>
          </a:r>
          <a:endParaRPr lang="en-US"/>
        </a:p>
      </dgm:t>
    </dgm:pt>
    <dgm:pt modelId="{E26AB120-E560-4558-93B3-E4743550F9E9}" type="parTrans" cxnId="{6A1940A1-BEFA-43B8-B6C9-AAD2D93C4271}">
      <dgm:prSet/>
      <dgm:spPr/>
      <dgm:t>
        <a:bodyPr/>
        <a:lstStyle/>
        <a:p>
          <a:endParaRPr lang="en-US"/>
        </a:p>
      </dgm:t>
    </dgm:pt>
    <dgm:pt modelId="{4E4590CE-FA83-472B-A2C6-77E0585B2044}" type="sibTrans" cxnId="{6A1940A1-BEFA-43B8-B6C9-AAD2D93C4271}">
      <dgm:prSet/>
      <dgm:spPr/>
      <dgm:t>
        <a:bodyPr/>
        <a:lstStyle/>
        <a:p>
          <a:endParaRPr lang="en-US"/>
        </a:p>
      </dgm:t>
    </dgm:pt>
    <dgm:pt modelId="{C6D47C1B-52B2-4837-9523-B83B36B3F16F}">
      <dgm:prSet/>
      <dgm:spPr/>
      <dgm:t>
        <a:bodyPr/>
        <a:lstStyle/>
        <a:p>
          <a:r>
            <a:rPr lang="en-US" b="1"/>
            <a:t>Structure: </a:t>
          </a:r>
          <a:r>
            <a:rPr lang="en-GB" b="0" i="0"/>
            <a:t>When structuring my presentation on child sex abuse and trafficking, I focused on creating a clear, logical, and impactful flow that would not only inform but also evoke awareness and empathy among the audience. My primary goal was to address the complexity of the issue while ensuring that the information was accessible and coherent.</a:t>
          </a:r>
          <a:endParaRPr lang="en-US"/>
        </a:p>
      </dgm:t>
    </dgm:pt>
    <dgm:pt modelId="{F7B3D218-2AA3-4498-8339-5DD802D1E12A}" type="parTrans" cxnId="{B69377F2-5867-49E6-B1FE-A28A74596678}">
      <dgm:prSet/>
      <dgm:spPr/>
      <dgm:t>
        <a:bodyPr/>
        <a:lstStyle/>
        <a:p>
          <a:endParaRPr lang="en-US"/>
        </a:p>
      </dgm:t>
    </dgm:pt>
    <dgm:pt modelId="{786FFDF6-6781-47D0-ADFB-9E62453E0B94}" type="sibTrans" cxnId="{B69377F2-5867-49E6-B1FE-A28A74596678}">
      <dgm:prSet/>
      <dgm:spPr/>
      <dgm:t>
        <a:bodyPr/>
        <a:lstStyle/>
        <a:p>
          <a:endParaRPr lang="en-US"/>
        </a:p>
      </dgm:t>
    </dgm:pt>
    <dgm:pt modelId="{3E020F7A-7B14-EB40-AF78-E6E29E298E65}" type="pres">
      <dgm:prSet presAssocID="{D7BFC09C-A3AB-46A2-A026-9FC24E6CBAB5}" presName="diagram" presStyleCnt="0">
        <dgm:presLayoutVars>
          <dgm:dir/>
          <dgm:resizeHandles val="exact"/>
        </dgm:presLayoutVars>
      </dgm:prSet>
      <dgm:spPr/>
    </dgm:pt>
    <dgm:pt modelId="{BDD90DEA-C109-5745-938A-D74D57E4DE95}" type="pres">
      <dgm:prSet presAssocID="{826F1719-2CB3-417B-95A2-5344339F542C}" presName="node" presStyleLbl="node1" presStyleIdx="0" presStyleCnt="3">
        <dgm:presLayoutVars>
          <dgm:bulletEnabled val="1"/>
        </dgm:presLayoutVars>
      </dgm:prSet>
      <dgm:spPr/>
    </dgm:pt>
    <dgm:pt modelId="{34FDE1FD-F487-C744-A3F8-6C8160EC76BF}" type="pres">
      <dgm:prSet presAssocID="{795B268A-9377-4401-8D71-A8DEA449B335}" presName="sibTrans" presStyleLbl="sibTrans2D1" presStyleIdx="0" presStyleCnt="2"/>
      <dgm:spPr/>
    </dgm:pt>
    <dgm:pt modelId="{B68F4CF8-06E5-D54A-AE35-4F7BC0A10AB7}" type="pres">
      <dgm:prSet presAssocID="{795B268A-9377-4401-8D71-A8DEA449B335}" presName="connectorText" presStyleLbl="sibTrans2D1" presStyleIdx="0" presStyleCnt="2"/>
      <dgm:spPr/>
    </dgm:pt>
    <dgm:pt modelId="{AF959802-C29A-484A-B6F6-7ECB1E40167B}" type="pres">
      <dgm:prSet presAssocID="{D2DA2691-6E6C-4DB5-A75F-D9789C8A8AA3}" presName="node" presStyleLbl="node1" presStyleIdx="1" presStyleCnt="3">
        <dgm:presLayoutVars>
          <dgm:bulletEnabled val="1"/>
        </dgm:presLayoutVars>
      </dgm:prSet>
      <dgm:spPr/>
    </dgm:pt>
    <dgm:pt modelId="{54E65E09-C395-8D4E-9DCA-034C6DDB1AA5}" type="pres">
      <dgm:prSet presAssocID="{4E4590CE-FA83-472B-A2C6-77E0585B2044}" presName="sibTrans" presStyleLbl="sibTrans2D1" presStyleIdx="1" presStyleCnt="2"/>
      <dgm:spPr/>
    </dgm:pt>
    <dgm:pt modelId="{AFF2AA49-463A-5844-89AE-32F3972369DB}" type="pres">
      <dgm:prSet presAssocID="{4E4590CE-FA83-472B-A2C6-77E0585B2044}" presName="connectorText" presStyleLbl="sibTrans2D1" presStyleIdx="1" presStyleCnt="2"/>
      <dgm:spPr/>
    </dgm:pt>
    <dgm:pt modelId="{C16E7683-2840-5E42-8D8C-9FDFD6604E71}" type="pres">
      <dgm:prSet presAssocID="{C6D47C1B-52B2-4837-9523-B83B36B3F16F}" presName="node" presStyleLbl="node1" presStyleIdx="2" presStyleCnt="3">
        <dgm:presLayoutVars>
          <dgm:bulletEnabled val="1"/>
        </dgm:presLayoutVars>
      </dgm:prSet>
      <dgm:spPr/>
    </dgm:pt>
  </dgm:ptLst>
  <dgm:cxnLst>
    <dgm:cxn modelId="{F0AB8E08-5914-7C45-AED2-8B56E382ED59}" type="presOf" srcId="{795B268A-9377-4401-8D71-A8DEA449B335}" destId="{B68F4CF8-06E5-D54A-AE35-4F7BC0A10AB7}" srcOrd="1" destOrd="0" presId="urn:microsoft.com/office/officeart/2005/8/layout/process5"/>
    <dgm:cxn modelId="{78FDD309-976F-4643-9408-C620E645701D}" type="presOf" srcId="{D2DA2691-6E6C-4DB5-A75F-D9789C8A8AA3}" destId="{AF959802-C29A-484A-B6F6-7ECB1E40167B}" srcOrd="0" destOrd="0" presId="urn:microsoft.com/office/officeart/2005/8/layout/process5"/>
    <dgm:cxn modelId="{E0D1C313-AC98-2748-8A1E-48F7C4D204C7}" type="presOf" srcId="{4E4590CE-FA83-472B-A2C6-77E0585B2044}" destId="{AFF2AA49-463A-5844-89AE-32F3972369DB}" srcOrd="1" destOrd="0" presId="urn:microsoft.com/office/officeart/2005/8/layout/process5"/>
    <dgm:cxn modelId="{0A728315-9C0C-594A-B6BF-1F928B5FF926}" type="presOf" srcId="{795B268A-9377-4401-8D71-A8DEA449B335}" destId="{34FDE1FD-F487-C744-A3F8-6C8160EC76BF}" srcOrd="0" destOrd="0" presId="urn:microsoft.com/office/officeart/2005/8/layout/process5"/>
    <dgm:cxn modelId="{0C4C418F-9E75-A640-ACF4-F3832A4A02C5}" type="presOf" srcId="{4E4590CE-FA83-472B-A2C6-77E0585B2044}" destId="{54E65E09-C395-8D4E-9DCA-034C6DDB1AA5}" srcOrd="0" destOrd="0" presId="urn:microsoft.com/office/officeart/2005/8/layout/process5"/>
    <dgm:cxn modelId="{6A1940A1-BEFA-43B8-B6C9-AAD2D93C4271}" srcId="{D7BFC09C-A3AB-46A2-A026-9FC24E6CBAB5}" destId="{D2DA2691-6E6C-4DB5-A75F-D9789C8A8AA3}" srcOrd="1" destOrd="0" parTransId="{E26AB120-E560-4558-93B3-E4743550F9E9}" sibTransId="{4E4590CE-FA83-472B-A2C6-77E0585B2044}"/>
    <dgm:cxn modelId="{2563A5B3-7096-6D42-A11C-ED0551620280}" type="presOf" srcId="{D7BFC09C-A3AB-46A2-A026-9FC24E6CBAB5}" destId="{3E020F7A-7B14-EB40-AF78-E6E29E298E65}" srcOrd="0" destOrd="0" presId="urn:microsoft.com/office/officeart/2005/8/layout/process5"/>
    <dgm:cxn modelId="{576D60BA-F9B6-7F45-B6EB-E540FC864CC3}" type="presOf" srcId="{826F1719-2CB3-417B-95A2-5344339F542C}" destId="{BDD90DEA-C109-5745-938A-D74D57E4DE95}" srcOrd="0" destOrd="0" presId="urn:microsoft.com/office/officeart/2005/8/layout/process5"/>
    <dgm:cxn modelId="{173DC2BF-42EE-A147-9538-13CE0AB3D2A6}" type="presOf" srcId="{C6D47C1B-52B2-4837-9523-B83B36B3F16F}" destId="{C16E7683-2840-5E42-8D8C-9FDFD6604E71}" srcOrd="0" destOrd="0" presId="urn:microsoft.com/office/officeart/2005/8/layout/process5"/>
    <dgm:cxn modelId="{80077DE9-1F05-4C17-9260-D86872BEA826}" srcId="{D7BFC09C-A3AB-46A2-A026-9FC24E6CBAB5}" destId="{826F1719-2CB3-417B-95A2-5344339F542C}" srcOrd="0" destOrd="0" parTransId="{D0DBBE30-5C43-4FBC-B41D-8B2F38C35723}" sibTransId="{795B268A-9377-4401-8D71-A8DEA449B335}"/>
    <dgm:cxn modelId="{B69377F2-5867-49E6-B1FE-A28A74596678}" srcId="{D7BFC09C-A3AB-46A2-A026-9FC24E6CBAB5}" destId="{C6D47C1B-52B2-4837-9523-B83B36B3F16F}" srcOrd="2" destOrd="0" parTransId="{F7B3D218-2AA3-4498-8339-5DD802D1E12A}" sibTransId="{786FFDF6-6781-47D0-ADFB-9E62453E0B94}"/>
    <dgm:cxn modelId="{F20B854E-73D0-8849-8E9B-3C7853B7BAAA}" type="presParOf" srcId="{3E020F7A-7B14-EB40-AF78-E6E29E298E65}" destId="{BDD90DEA-C109-5745-938A-D74D57E4DE95}" srcOrd="0" destOrd="0" presId="urn:microsoft.com/office/officeart/2005/8/layout/process5"/>
    <dgm:cxn modelId="{3B3559BF-3734-E64F-9079-0F5F3AE2A177}" type="presParOf" srcId="{3E020F7A-7B14-EB40-AF78-E6E29E298E65}" destId="{34FDE1FD-F487-C744-A3F8-6C8160EC76BF}" srcOrd="1" destOrd="0" presId="urn:microsoft.com/office/officeart/2005/8/layout/process5"/>
    <dgm:cxn modelId="{EBC4A8F3-9729-1344-A835-11AE7B03682B}" type="presParOf" srcId="{34FDE1FD-F487-C744-A3F8-6C8160EC76BF}" destId="{B68F4CF8-06E5-D54A-AE35-4F7BC0A10AB7}" srcOrd="0" destOrd="0" presId="urn:microsoft.com/office/officeart/2005/8/layout/process5"/>
    <dgm:cxn modelId="{D0B5BCFD-326E-9041-900D-D4343C8E914F}" type="presParOf" srcId="{3E020F7A-7B14-EB40-AF78-E6E29E298E65}" destId="{AF959802-C29A-484A-B6F6-7ECB1E40167B}" srcOrd="2" destOrd="0" presId="urn:microsoft.com/office/officeart/2005/8/layout/process5"/>
    <dgm:cxn modelId="{94937DB8-00DF-B44E-9A9F-0697BCF117BA}" type="presParOf" srcId="{3E020F7A-7B14-EB40-AF78-E6E29E298E65}" destId="{54E65E09-C395-8D4E-9DCA-034C6DDB1AA5}" srcOrd="3" destOrd="0" presId="urn:microsoft.com/office/officeart/2005/8/layout/process5"/>
    <dgm:cxn modelId="{2600E8D4-D9C6-8342-9544-CD17F504A2C6}" type="presParOf" srcId="{54E65E09-C395-8D4E-9DCA-034C6DDB1AA5}" destId="{AFF2AA49-463A-5844-89AE-32F3972369DB}" srcOrd="0" destOrd="0" presId="urn:microsoft.com/office/officeart/2005/8/layout/process5"/>
    <dgm:cxn modelId="{F9BB3907-861C-E448-88E0-0D6CDB3705F7}" type="presParOf" srcId="{3E020F7A-7B14-EB40-AF78-E6E29E298E65}" destId="{C16E7683-2840-5E42-8D8C-9FDFD6604E71}"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F1E5379-E15C-45EE-8F31-6B9287B381E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E6E51F3-D04F-4C2D-A1F9-84BC205191F6}">
      <dgm:prSet/>
      <dgm:spPr/>
      <dgm:t>
        <a:bodyPr/>
        <a:lstStyle/>
        <a:p>
          <a:r>
            <a:rPr lang="en-GB" b="0" i="0"/>
            <a:t>Allin, P.-J.M. and Thomas, G.M. (2023) ‘Movements to combat sex-trafficking: The social construction of a global problem and its solutions’, </a:t>
          </a:r>
          <a:r>
            <a:rPr lang="en-GB" b="0" i="1"/>
            <a:t>Millennium: Journal of International Studies</a:t>
          </a:r>
          <a:r>
            <a:rPr lang="en-GB" b="0" i="0"/>
            <a:t>, 52(2), pp. 304–330. doi:10.1177/03058298231212916.</a:t>
          </a:r>
          <a:endParaRPr lang="en-US"/>
        </a:p>
      </dgm:t>
    </dgm:pt>
    <dgm:pt modelId="{E54DD6F5-93CA-462D-83CF-9FE155D6C1AE}" type="parTrans" cxnId="{6734A883-39B6-432E-90EE-E676F498A192}">
      <dgm:prSet/>
      <dgm:spPr/>
      <dgm:t>
        <a:bodyPr/>
        <a:lstStyle/>
        <a:p>
          <a:endParaRPr lang="en-US"/>
        </a:p>
      </dgm:t>
    </dgm:pt>
    <dgm:pt modelId="{95189BD6-69E0-4DCC-BE5E-5223F58E00FA}" type="sibTrans" cxnId="{6734A883-39B6-432E-90EE-E676F498A192}">
      <dgm:prSet/>
      <dgm:spPr/>
      <dgm:t>
        <a:bodyPr/>
        <a:lstStyle/>
        <a:p>
          <a:endParaRPr lang="en-US"/>
        </a:p>
      </dgm:t>
    </dgm:pt>
    <dgm:pt modelId="{08E2070D-C77D-457D-9343-EB342D377F52}">
      <dgm:prSet/>
      <dgm:spPr/>
      <dgm:t>
        <a:bodyPr/>
        <a:lstStyle/>
        <a:p>
          <a:r>
            <a:rPr lang="en-GB" b="0" i="0"/>
            <a:t>BBC Three (2024) </a:t>
          </a:r>
          <a:r>
            <a:rPr lang="en-GB" b="0" i="1"/>
            <a:t>YouTube</a:t>
          </a:r>
          <a:r>
            <a:rPr lang="en-GB" b="0" i="0"/>
            <a:t>. Available at: </a:t>
          </a:r>
          <a:r>
            <a:rPr lang="en-GB" b="0" i="0">
              <a:hlinkClick xmlns:r="http://schemas.openxmlformats.org/officeDocument/2006/relationships" r:id="rId1"/>
            </a:rPr>
            <a:t>https://youtu.be/VPXA7SO8Vo0?si=lo1Z-xbjdNjiS9EE</a:t>
          </a:r>
          <a:r>
            <a:rPr lang="en-GB" b="0" i="0"/>
            <a:t> (Accessed: 4 December 2024).</a:t>
          </a:r>
          <a:endParaRPr lang="en-US"/>
        </a:p>
      </dgm:t>
    </dgm:pt>
    <dgm:pt modelId="{FD673F3D-75E3-4576-AC85-7229695967DC}" type="parTrans" cxnId="{1C053C46-4A80-4655-8A75-CA83DC00DFA4}">
      <dgm:prSet/>
      <dgm:spPr/>
      <dgm:t>
        <a:bodyPr/>
        <a:lstStyle/>
        <a:p>
          <a:endParaRPr lang="en-US"/>
        </a:p>
      </dgm:t>
    </dgm:pt>
    <dgm:pt modelId="{54728846-B0DA-46B3-A5E6-E6351EE4636A}" type="sibTrans" cxnId="{1C053C46-4A80-4655-8A75-CA83DC00DFA4}">
      <dgm:prSet/>
      <dgm:spPr/>
      <dgm:t>
        <a:bodyPr/>
        <a:lstStyle/>
        <a:p>
          <a:endParaRPr lang="en-US"/>
        </a:p>
      </dgm:t>
    </dgm:pt>
    <dgm:pt modelId="{03273B18-4DEE-4946-BDD0-971955273479}">
      <dgm:prSet/>
      <dgm:spPr/>
      <dgm:t>
        <a:bodyPr/>
        <a:lstStyle/>
        <a:p>
          <a:r>
            <a:rPr lang="en-GB" b="0" i="0"/>
            <a:t>Beckett, H. and Pearce, J. (2017) ‘Introduction’, </a:t>
          </a:r>
          <a:r>
            <a:rPr lang="en-GB" b="0" i="1"/>
            <a:t>Understanding and responding to child sexual exploitation</a:t>
          </a:r>
          <a:r>
            <a:rPr lang="en-GB" b="0" i="0"/>
            <a:t>, pp. 1–5. doi:10.4324/9781315231945-1.</a:t>
          </a:r>
          <a:endParaRPr lang="en-US"/>
        </a:p>
      </dgm:t>
    </dgm:pt>
    <dgm:pt modelId="{60F2492C-856A-417E-805E-25E806FE8613}" type="parTrans" cxnId="{A0C2C576-1829-4C55-9822-E3364F993828}">
      <dgm:prSet/>
      <dgm:spPr/>
      <dgm:t>
        <a:bodyPr/>
        <a:lstStyle/>
        <a:p>
          <a:endParaRPr lang="en-US"/>
        </a:p>
      </dgm:t>
    </dgm:pt>
    <dgm:pt modelId="{32E93A04-BED6-4A6F-B383-81B6BC9EA9C5}" type="sibTrans" cxnId="{A0C2C576-1829-4C55-9822-E3364F993828}">
      <dgm:prSet/>
      <dgm:spPr/>
      <dgm:t>
        <a:bodyPr/>
        <a:lstStyle/>
        <a:p>
          <a:endParaRPr lang="en-US"/>
        </a:p>
      </dgm:t>
    </dgm:pt>
    <dgm:pt modelId="{F7724742-B23B-40DF-B3A4-212C51112472}">
      <dgm:prSet/>
      <dgm:spPr/>
      <dgm:t>
        <a:bodyPr/>
        <a:lstStyle/>
        <a:p>
          <a:r>
            <a:rPr lang="en-GB" b="0" i="0"/>
            <a:t>Browne-James, L., Litam, S.D. and McRae, L. (2021) ‘Child sex trafficking: Strategies for identification, counseling, and advocacy’, </a:t>
          </a:r>
          <a:r>
            <a:rPr lang="en-GB" b="0" i="1"/>
            <a:t>International Journal for the Advancement of Counselling</a:t>
          </a:r>
          <a:r>
            <a:rPr lang="en-GB" b="0" i="0"/>
            <a:t>, 43(2), pp. 113–125. doi:10.1007/s10447-020-09420-y.</a:t>
          </a:r>
          <a:endParaRPr lang="en-US"/>
        </a:p>
      </dgm:t>
    </dgm:pt>
    <dgm:pt modelId="{BDAE9092-DA6A-4C0B-8465-455082E4F29A}" type="parTrans" cxnId="{873FA650-1B55-492E-B918-D14FA1ACE796}">
      <dgm:prSet/>
      <dgm:spPr/>
      <dgm:t>
        <a:bodyPr/>
        <a:lstStyle/>
        <a:p>
          <a:endParaRPr lang="en-US"/>
        </a:p>
      </dgm:t>
    </dgm:pt>
    <dgm:pt modelId="{E85FD06B-CCBF-4BE0-8426-AB40D5E1AA28}" type="sibTrans" cxnId="{873FA650-1B55-492E-B918-D14FA1ACE796}">
      <dgm:prSet/>
      <dgm:spPr/>
      <dgm:t>
        <a:bodyPr/>
        <a:lstStyle/>
        <a:p>
          <a:endParaRPr lang="en-US"/>
        </a:p>
      </dgm:t>
    </dgm:pt>
    <dgm:pt modelId="{C4E2A651-672D-454C-A7BC-38B767766CBB}">
      <dgm:prSet/>
      <dgm:spPr/>
      <dgm:t>
        <a:bodyPr/>
        <a:lstStyle/>
        <a:p>
          <a:r>
            <a:rPr lang="en-GB" b="0" i="0"/>
            <a:t>Chang, K.S.G., Tsang, S. and Chisolm-Straker, M. (2022) ‘Child trafficking and exploitation: Historical roots, preventive policies, and the pediatrician’s role’, </a:t>
          </a:r>
          <a:r>
            <a:rPr lang="en-GB" b="0" i="1"/>
            <a:t>Current Problems in Pediatric and Adolescent Health Care</a:t>
          </a:r>
          <a:r>
            <a:rPr lang="en-GB" b="0" i="0"/>
            <a:t>, 52(3), p. 101167. doi:10.1016/j.cppeds.2022.101167.</a:t>
          </a:r>
          <a:endParaRPr lang="en-US"/>
        </a:p>
      </dgm:t>
    </dgm:pt>
    <dgm:pt modelId="{420F3675-1AA0-46C2-A745-44E128758C67}" type="parTrans" cxnId="{EA603EF4-0FD0-44FF-ACFF-78D6CE613050}">
      <dgm:prSet/>
      <dgm:spPr/>
      <dgm:t>
        <a:bodyPr/>
        <a:lstStyle/>
        <a:p>
          <a:endParaRPr lang="en-US"/>
        </a:p>
      </dgm:t>
    </dgm:pt>
    <dgm:pt modelId="{CBA83847-BC66-4F5D-A601-BE96DF44B53A}" type="sibTrans" cxnId="{EA603EF4-0FD0-44FF-ACFF-78D6CE613050}">
      <dgm:prSet/>
      <dgm:spPr/>
      <dgm:t>
        <a:bodyPr/>
        <a:lstStyle/>
        <a:p>
          <a:endParaRPr lang="en-US"/>
        </a:p>
      </dgm:t>
    </dgm:pt>
    <dgm:pt modelId="{3889B950-15B9-4BFA-99E0-1D14740890D9}">
      <dgm:prSet/>
      <dgm:spPr/>
      <dgm:t>
        <a:bodyPr/>
        <a:lstStyle/>
        <a:p>
          <a:r>
            <a:rPr lang="en-GB" b="0" i="0"/>
            <a:t>Crane, R. (2015) </a:t>
          </a:r>
          <a:r>
            <a:rPr lang="en-GB" b="0" i="1"/>
            <a:t>Preventing online exploitation of children</a:t>
          </a:r>
          <a:r>
            <a:rPr lang="en-GB" b="0" i="0"/>
            <a:t>. 501st Combat Support Wing. Available at: </a:t>
          </a:r>
          <a:r>
            <a:rPr lang="en-GB" b="0" i="0">
              <a:hlinkClick xmlns:r="http://schemas.openxmlformats.org/officeDocument/2006/relationships" r:id="rId2"/>
            </a:rPr>
            <a:t>https://www.501csw.usafe.af.mil/News/Article-Display/Article/727307/preventing-online-exploitation-of-children/</a:t>
          </a:r>
          <a:r>
            <a:rPr lang="en-GB" b="0" i="0"/>
            <a:t>(Accessed: 4 December 2024).</a:t>
          </a:r>
          <a:endParaRPr lang="en-US"/>
        </a:p>
      </dgm:t>
    </dgm:pt>
    <dgm:pt modelId="{F0F986D5-1234-4AF9-9DA2-99CF6395B510}" type="parTrans" cxnId="{E1D0C759-8E3C-4FA0-8700-0FEF191560E0}">
      <dgm:prSet/>
      <dgm:spPr/>
      <dgm:t>
        <a:bodyPr/>
        <a:lstStyle/>
        <a:p>
          <a:endParaRPr lang="en-US"/>
        </a:p>
      </dgm:t>
    </dgm:pt>
    <dgm:pt modelId="{D9BCD7EC-4AD0-43C7-B747-7B7DCC30ADE8}" type="sibTrans" cxnId="{E1D0C759-8E3C-4FA0-8700-0FEF191560E0}">
      <dgm:prSet/>
      <dgm:spPr/>
      <dgm:t>
        <a:bodyPr/>
        <a:lstStyle/>
        <a:p>
          <a:endParaRPr lang="en-US"/>
        </a:p>
      </dgm:t>
    </dgm:pt>
    <dgm:pt modelId="{EF6967B1-C0E2-4AB1-95EF-E7DFBA6962FC}">
      <dgm:prSet/>
      <dgm:spPr/>
      <dgm:t>
        <a:bodyPr/>
        <a:lstStyle/>
        <a:p>
          <a:r>
            <a:rPr lang="en-GB" b="0" i="0"/>
            <a:t>Data Sunrise (2024) </a:t>
          </a:r>
          <a:r>
            <a:rPr lang="en-GB" b="0" i="1"/>
            <a:t>Third-party data sharing</a:t>
          </a:r>
          <a:r>
            <a:rPr lang="en-GB" b="0" i="0"/>
            <a:t>. DataSunrise. Available at: </a:t>
          </a:r>
          <a:r>
            <a:rPr lang="en-GB" b="0" i="0">
              <a:hlinkClick xmlns:r="http://schemas.openxmlformats.org/officeDocument/2006/relationships" r:id="rId3"/>
            </a:rPr>
            <a:t>https://www.datasunrise.com/knowledge-center/third-party-data-sharing/</a:t>
          </a:r>
          <a:r>
            <a:rPr lang="en-GB" b="0" i="0"/>
            <a:t> (Accessed: 4 December 2024).</a:t>
          </a:r>
          <a:endParaRPr lang="en-US"/>
        </a:p>
      </dgm:t>
    </dgm:pt>
    <dgm:pt modelId="{959F3298-93A2-4B25-B537-CC55674F04C4}" type="parTrans" cxnId="{702875FF-CEEE-4103-ADA4-5985A956FD7E}">
      <dgm:prSet/>
      <dgm:spPr/>
      <dgm:t>
        <a:bodyPr/>
        <a:lstStyle/>
        <a:p>
          <a:endParaRPr lang="en-US"/>
        </a:p>
      </dgm:t>
    </dgm:pt>
    <dgm:pt modelId="{918DCEE0-23E9-42A1-8390-DEE8341143FF}" type="sibTrans" cxnId="{702875FF-CEEE-4103-ADA4-5985A956FD7E}">
      <dgm:prSet/>
      <dgm:spPr/>
      <dgm:t>
        <a:bodyPr/>
        <a:lstStyle/>
        <a:p>
          <a:endParaRPr lang="en-US"/>
        </a:p>
      </dgm:t>
    </dgm:pt>
    <dgm:pt modelId="{3D8672CF-6904-4439-ACF0-E05495CA5343}">
      <dgm:prSet/>
      <dgm:spPr/>
      <dgm:t>
        <a:bodyPr/>
        <a:lstStyle/>
        <a:p>
          <a:r>
            <a:rPr lang="en-GB" b="0" i="0"/>
            <a:t>Densham, A. (2018) </a:t>
          </a:r>
          <a:r>
            <a:rPr lang="en-GB" b="0" i="1"/>
            <a:t>How to get a journalist to listen - a few story ideas</a:t>
          </a:r>
          <a:r>
            <a:rPr lang="en-GB" b="0" i="0"/>
            <a:t>. LinkedIn. Available at: </a:t>
          </a:r>
          <a:r>
            <a:rPr lang="en-GB" b="0" i="0">
              <a:hlinkClick xmlns:r="http://schemas.openxmlformats.org/officeDocument/2006/relationships" r:id="rId4"/>
            </a:rPr>
            <a:t>https://www.linkedin.com/pulse/how-get-journalist-listen-few-story-ideas-annette-densham</a:t>
          </a:r>
          <a:r>
            <a:rPr lang="en-GB" b="0" i="0"/>
            <a:t> (Accessed: 4 December 2024).</a:t>
          </a:r>
          <a:endParaRPr lang="en-US"/>
        </a:p>
      </dgm:t>
    </dgm:pt>
    <dgm:pt modelId="{FEA1E3A4-FD88-4C37-B165-B838606FB907}" type="parTrans" cxnId="{E3F8BCDB-9925-4F00-9036-955AA9D997EB}">
      <dgm:prSet/>
      <dgm:spPr/>
      <dgm:t>
        <a:bodyPr/>
        <a:lstStyle/>
        <a:p>
          <a:endParaRPr lang="en-US"/>
        </a:p>
      </dgm:t>
    </dgm:pt>
    <dgm:pt modelId="{D088D899-A014-4470-84D3-957F800B546E}" type="sibTrans" cxnId="{E3F8BCDB-9925-4F00-9036-955AA9D997EB}">
      <dgm:prSet/>
      <dgm:spPr/>
      <dgm:t>
        <a:bodyPr/>
        <a:lstStyle/>
        <a:p>
          <a:endParaRPr lang="en-US"/>
        </a:p>
      </dgm:t>
    </dgm:pt>
    <dgm:pt modelId="{1D66D470-3A16-47FD-B0C3-DFF0F908B620}">
      <dgm:prSet/>
      <dgm:spPr/>
      <dgm:t>
        <a:bodyPr/>
        <a:lstStyle/>
        <a:p>
          <a:r>
            <a:rPr lang="en-GB" b="0" i="0"/>
            <a:t>Durgana, D. and van Dijk, J. (2021) ‘Measuring the hidden numbers of human trafficking through multiple systems estimation: Lessons learned and challenges outstanding’, </a:t>
          </a:r>
          <a:r>
            <a:rPr lang="en-GB" b="0" i="1"/>
            <a:t>Crime &amp; Delinquency</a:t>
          </a:r>
          <a:r>
            <a:rPr lang="en-GB" b="0" i="0"/>
            <a:t>, 67(13–14), pp. 2188–2212. doi:10.1177/0011128720987197.</a:t>
          </a:r>
          <a:endParaRPr lang="en-US"/>
        </a:p>
      </dgm:t>
    </dgm:pt>
    <dgm:pt modelId="{B8274C5C-3A9B-4BD6-A64F-0EED9B9A50C0}" type="parTrans" cxnId="{3E752D06-17B3-4111-A862-0360A4BA0080}">
      <dgm:prSet/>
      <dgm:spPr/>
      <dgm:t>
        <a:bodyPr/>
        <a:lstStyle/>
        <a:p>
          <a:endParaRPr lang="en-US"/>
        </a:p>
      </dgm:t>
    </dgm:pt>
    <dgm:pt modelId="{D139FBB5-9D7B-4498-9995-3E8393B72FA1}" type="sibTrans" cxnId="{3E752D06-17B3-4111-A862-0360A4BA0080}">
      <dgm:prSet/>
      <dgm:spPr/>
      <dgm:t>
        <a:bodyPr/>
        <a:lstStyle/>
        <a:p>
          <a:endParaRPr lang="en-US"/>
        </a:p>
      </dgm:t>
    </dgm:pt>
    <dgm:pt modelId="{E05CEC28-03B1-5546-AB34-6967432A9733}" type="pres">
      <dgm:prSet presAssocID="{9F1E5379-E15C-45EE-8F31-6B9287B381E6}" presName="vert0" presStyleCnt="0">
        <dgm:presLayoutVars>
          <dgm:dir/>
          <dgm:animOne val="branch"/>
          <dgm:animLvl val="lvl"/>
        </dgm:presLayoutVars>
      </dgm:prSet>
      <dgm:spPr/>
    </dgm:pt>
    <dgm:pt modelId="{42CA4766-5C39-E947-8664-4B79701DF396}" type="pres">
      <dgm:prSet presAssocID="{2E6E51F3-D04F-4C2D-A1F9-84BC205191F6}" presName="thickLine" presStyleLbl="alignNode1" presStyleIdx="0" presStyleCnt="9"/>
      <dgm:spPr/>
    </dgm:pt>
    <dgm:pt modelId="{AB044A99-2961-8F4E-A88E-E34C18F0D25A}" type="pres">
      <dgm:prSet presAssocID="{2E6E51F3-D04F-4C2D-A1F9-84BC205191F6}" presName="horz1" presStyleCnt="0"/>
      <dgm:spPr/>
    </dgm:pt>
    <dgm:pt modelId="{B9B67AA8-8CAF-A647-8B92-BBA22F028CB1}" type="pres">
      <dgm:prSet presAssocID="{2E6E51F3-D04F-4C2D-A1F9-84BC205191F6}" presName="tx1" presStyleLbl="revTx" presStyleIdx="0" presStyleCnt="9"/>
      <dgm:spPr/>
    </dgm:pt>
    <dgm:pt modelId="{D62C938B-CABF-F744-A14C-DA6C9C55C0D8}" type="pres">
      <dgm:prSet presAssocID="{2E6E51F3-D04F-4C2D-A1F9-84BC205191F6}" presName="vert1" presStyleCnt="0"/>
      <dgm:spPr/>
    </dgm:pt>
    <dgm:pt modelId="{DA64A562-BF6E-1B40-B5A9-876DE349E0A0}" type="pres">
      <dgm:prSet presAssocID="{08E2070D-C77D-457D-9343-EB342D377F52}" presName="thickLine" presStyleLbl="alignNode1" presStyleIdx="1" presStyleCnt="9"/>
      <dgm:spPr/>
    </dgm:pt>
    <dgm:pt modelId="{338B378F-1FEC-2245-93DE-63EF78454F0A}" type="pres">
      <dgm:prSet presAssocID="{08E2070D-C77D-457D-9343-EB342D377F52}" presName="horz1" presStyleCnt="0"/>
      <dgm:spPr/>
    </dgm:pt>
    <dgm:pt modelId="{A79EBC92-F7B3-4544-8CE0-058938F5B719}" type="pres">
      <dgm:prSet presAssocID="{08E2070D-C77D-457D-9343-EB342D377F52}" presName="tx1" presStyleLbl="revTx" presStyleIdx="1" presStyleCnt="9"/>
      <dgm:spPr/>
    </dgm:pt>
    <dgm:pt modelId="{47B37675-D89A-6B41-BD3D-B27E56AF5E91}" type="pres">
      <dgm:prSet presAssocID="{08E2070D-C77D-457D-9343-EB342D377F52}" presName="vert1" presStyleCnt="0"/>
      <dgm:spPr/>
    </dgm:pt>
    <dgm:pt modelId="{4083FCA0-1EBA-5343-99E8-88A43BE8F8BD}" type="pres">
      <dgm:prSet presAssocID="{03273B18-4DEE-4946-BDD0-971955273479}" presName="thickLine" presStyleLbl="alignNode1" presStyleIdx="2" presStyleCnt="9"/>
      <dgm:spPr/>
    </dgm:pt>
    <dgm:pt modelId="{A896B9F4-4DB6-5D4A-9221-3C4FA7BFAB3B}" type="pres">
      <dgm:prSet presAssocID="{03273B18-4DEE-4946-BDD0-971955273479}" presName="horz1" presStyleCnt="0"/>
      <dgm:spPr/>
    </dgm:pt>
    <dgm:pt modelId="{A0ABB416-CBD6-2143-BA6C-1EF2A05CFD21}" type="pres">
      <dgm:prSet presAssocID="{03273B18-4DEE-4946-BDD0-971955273479}" presName="tx1" presStyleLbl="revTx" presStyleIdx="2" presStyleCnt="9"/>
      <dgm:spPr/>
    </dgm:pt>
    <dgm:pt modelId="{F222DDC6-F766-BD42-A033-7A1203FB1D2D}" type="pres">
      <dgm:prSet presAssocID="{03273B18-4DEE-4946-BDD0-971955273479}" presName="vert1" presStyleCnt="0"/>
      <dgm:spPr/>
    </dgm:pt>
    <dgm:pt modelId="{93DDD605-D1F6-6B45-8F2F-8273BD9DB3D1}" type="pres">
      <dgm:prSet presAssocID="{F7724742-B23B-40DF-B3A4-212C51112472}" presName="thickLine" presStyleLbl="alignNode1" presStyleIdx="3" presStyleCnt="9"/>
      <dgm:spPr/>
    </dgm:pt>
    <dgm:pt modelId="{D9F6CF04-E694-FC4A-B747-253856EAF626}" type="pres">
      <dgm:prSet presAssocID="{F7724742-B23B-40DF-B3A4-212C51112472}" presName="horz1" presStyleCnt="0"/>
      <dgm:spPr/>
    </dgm:pt>
    <dgm:pt modelId="{566655F3-BA91-DF4B-B136-DFFF6A80BA33}" type="pres">
      <dgm:prSet presAssocID="{F7724742-B23B-40DF-B3A4-212C51112472}" presName="tx1" presStyleLbl="revTx" presStyleIdx="3" presStyleCnt="9"/>
      <dgm:spPr/>
    </dgm:pt>
    <dgm:pt modelId="{0A19286D-389E-AD4F-9F6B-00012C73B933}" type="pres">
      <dgm:prSet presAssocID="{F7724742-B23B-40DF-B3A4-212C51112472}" presName="vert1" presStyleCnt="0"/>
      <dgm:spPr/>
    </dgm:pt>
    <dgm:pt modelId="{30921DAF-78E9-AC4D-94EE-C8014ACD8DF2}" type="pres">
      <dgm:prSet presAssocID="{C4E2A651-672D-454C-A7BC-38B767766CBB}" presName="thickLine" presStyleLbl="alignNode1" presStyleIdx="4" presStyleCnt="9"/>
      <dgm:spPr/>
    </dgm:pt>
    <dgm:pt modelId="{9745354C-1FC0-074E-84A6-BB740A65D4F0}" type="pres">
      <dgm:prSet presAssocID="{C4E2A651-672D-454C-A7BC-38B767766CBB}" presName="horz1" presStyleCnt="0"/>
      <dgm:spPr/>
    </dgm:pt>
    <dgm:pt modelId="{2268058A-BF8D-5F49-948B-8292B28F477D}" type="pres">
      <dgm:prSet presAssocID="{C4E2A651-672D-454C-A7BC-38B767766CBB}" presName="tx1" presStyleLbl="revTx" presStyleIdx="4" presStyleCnt="9"/>
      <dgm:spPr/>
    </dgm:pt>
    <dgm:pt modelId="{4A35FF6E-50A1-8241-854D-90EFB8E72AE8}" type="pres">
      <dgm:prSet presAssocID="{C4E2A651-672D-454C-A7BC-38B767766CBB}" presName="vert1" presStyleCnt="0"/>
      <dgm:spPr/>
    </dgm:pt>
    <dgm:pt modelId="{E21FE338-8E32-4D48-B1CA-7D351E014458}" type="pres">
      <dgm:prSet presAssocID="{3889B950-15B9-4BFA-99E0-1D14740890D9}" presName="thickLine" presStyleLbl="alignNode1" presStyleIdx="5" presStyleCnt="9"/>
      <dgm:spPr/>
    </dgm:pt>
    <dgm:pt modelId="{4E3788B2-0AFC-1A4F-9B62-7B493987DD0D}" type="pres">
      <dgm:prSet presAssocID="{3889B950-15B9-4BFA-99E0-1D14740890D9}" presName="horz1" presStyleCnt="0"/>
      <dgm:spPr/>
    </dgm:pt>
    <dgm:pt modelId="{8E26D83D-8E84-EC49-A927-0F044DE7DA92}" type="pres">
      <dgm:prSet presAssocID="{3889B950-15B9-4BFA-99E0-1D14740890D9}" presName="tx1" presStyleLbl="revTx" presStyleIdx="5" presStyleCnt="9"/>
      <dgm:spPr/>
    </dgm:pt>
    <dgm:pt modelId="{B8D5AA66-7DF1-524C-92B3-5C7735AAC545}" type="pres">
      <dgm:prSet presAssocID="{3889B950-15B9-4BFA-99E0-1D14740890D9}" presName="vert1" presStyleCnt="0"/>
      <dgm:spPr/>
    </dgm:pt>
    <dgm:pt modelId="{CEB27316-08EA-D145-B78A-683C07D21223}" type="pres">
      <dgm:prSet presAssocID="{EF6967B1-C0E2-4AB1-95EF-E7DFBA6962FC}" presName="thickLine" presStyleLbl="alignNode1" presStyleIdx="6" presStyleCnt="9"/>
      <dgm:spPr/>
    </dgm:pt>
    <dgm:pt modelId="{4FD1C42F-1F45-244E-9343-BF3AE5C38759}" type="pres">
      <dgm:prSet presAssocID="{EF6967B1-C0E2-4AB1-95EF-E7DFBA6962FC}" presName="horz1" presStyleCnt="0"/>
      <dgm:spPr/>
    </dgm:pt>
    <dgm:pt modelId="{DEE6D766-7FBB-CF43-B9E3-CCD0CADA0AEB}" type="pres">
      <dgm:prSet presAssocID="{EF6967B1-C0E2-4AB1-95EF-E7DFBA6962FC}" presName="tx1" presStyleLbl="revTx" presStyleIdx="6" presStyleCnt="9"/>
      <dgm:spPr/>
    </dgm:pt>
    <dgm:pt modelId="{61542040-C1B0-B242-9ECB-D9EFF6133344}" type="pres">
      <dgm:prSet presAssocID="{EF6967B1-C0E2-4AB1-95EF-E7DFBA6962FC}" presName="vert1" presStyleCnt="0"/>
      <dgm:spPr/>
    </dgm:pt>
    <dgm:pt modelId="{4154B19D-5ACB-1849-8C3D-0D9E1AB5D443}" type="pres">
      <dgm:prSet presAssocID="{3D8672CF-6904-4439-ACF0-E05495CA5343}" presName="thickLine" presStyleLbl="alignNode1" presStyleIdx="7" presStyleCnt="9"/>
      <dgm:spPr/>
    </dgm:pt>
    <dgm:pt modelId="{1B3C4912-0305-2C45-8A93-C8963A6D3659}" type="pres">
      <dgm:prSet presAssocID="{3D8672CF-6904-4439-ACF0-E05495CA5343}" presName="horz1" presStyleCnt="0"/>
      <dgm:spPr/>
    </dgm:pt>
    <dgm:pt modelId="{1B2FAD88-1099-3B4A-BFE2-DFB11F9E1D8B}" type="pres">
      <dgm:prSet presAssocID="{3D8672CF-6904-4439-ACF0-E05495CA5343}" presName="tx1" presStyleLbl="revTx" presStyleIdx="7" presStyleCnt="9"/>
      <dgm:spPr/>
    </dgm:pt>
    <dgm:pt modelId="{F77654EC-A6C9-C74E-9F9D-58AC3AD070A7}" type="pres">
      <dgm:prSet presAssocID="{3D8672CF-6904-4439-ACF0-E05495CA5343}" presName="vert1" presStyleCnt="0"/>
      <dgm:spPr/>
    </dgm:pt>
    <dgm:pt modelId="{5C66EECC-BCDF-9843-AC27-B54FFF2491F2}" type="pres">
      <dgm:prSet presAssocID="{1D66D470-3A16-47FD-B0C3-DFF0F908B620}" presName="thickLine" presStyleLbl="alignNode1" presStyleIdx="8" presStyleCnt="9"/>
      <dgm:spPr/>
    </dgm:pt>
    <dgm:pt modelId="{E991BEA6-77F7-954B-8B23-7E64044B8F10}" type="pres">
      <dgm:prSet presAssocID="{1D66D470-3A16-47FD-B0C3-DFF0F908B620}" presName="horz1" presStyleCnt="0"/>
      <dgm:spPr/>
    </dgm:pt>
    <dgm:pt modelId="{9813A111-AC1E-DA41-BF8B-E6D7B7406ABD}" type="pres">
      <dgm:prSet presAssocID="{1D66D470-3A16-47FD-B0C3-DFF0F908B620}" presName="tx1" presStyleLbl="revTx" presStyleIdx="8" presStyleCnt="9"/>
      <dgm:spPr/>
    </dgm:pt>
    <dgm:pt modelId="{3AF42ABE-ACBC-AD4E-B2BD-9B19D093CD93}" type="pres">
      <dgm:prSet presAssocID="{1D66D470-3A16-47FD-B0C3-DFF0F908B620}" presName="vert1" presStyleCnt="0"/>
      <dgm:spPr/>
    </dgm:pt>
  </dgm:ptLst>
  <dgm:cxnLst>
    <dgm:cxn modelId="{3E752D06-17B3-4111-A862-0360A4BA0080}" srcId="{9F1E5379-E15C-45EE-8F31-6B9287B381E6}" destId="{1D66D470-3A16-47FD-B0C3-DFF0F908B620}" srcOrd="8" destOrd="0" parTransId="{B8274C5C-3A9B-4BD6-A64F-0EED9B9A50C0}" sibTransId="{D139FBB5-9D7B-4498-9995-3E8393B72FA1}"/>
    <dgm:cxn modelId="{56A6AA09-14AF-BF43-9285-5B002F3E96E7}" type="presOf" srcId="{C4E2A651-672D-454C-A7BC-38B767766CBB}" destId="{2268058A-BF8D-5F49-948B-8292B28F477D}" srcOrd="0" destOrd="0" presId="urn:microsoft.com/office/officeart/2008/layout/LinedList"/>
    <dgm:cxn modelId="{D80A241B-6AEB-F747-AA4C-C3549306C327}" type="presOf" srcId="{3889B950-15B9-4BFA-99E0-1D14740890D9}" destId="{8E26D83D-8E84-EC49-A927-0F044DE7DA92}" srcOrd="0" destOrd="0" presId="urn:microsoft.com/office/officeart/2008/layout/LinedList"/>
    <dgm:cxn modelId="{55EC3E25-1043-2D40-BA92-B9867EC18336}" type="presOf" srcId="{03273B18-4DEE-4946-BDD0-971955273479}" destId="{A0ABB416-CBD6-2143-BA6C-1EF2A05CFD21}" srcOrd="0" destOrd="0" presId="urn:microsoft.com/office/officeart/2008/layout/LinedList"/>
    <dgm:cxn modelId="{B986EF3D-2457-2D4A-8555-EC2AA232C6F7}" type="presOf" srcId="{2E6E51F3-D04F-4C2D-A1F9-84BC205191F6}" destId="{B9B67AA8-8CAF-A647-8B92-BBA22F028CB1}" srcOrd="0" destOrd="0" presId="urn:microsoft.com/office/officeart/2008/layout/LinedList"/>
    <dgm:cxn modelId="{1C053C46-4A80-4655-8A75-CA83DC00DFA4}" srcId="{9F1E5379-E15C-45EE-8F31-6B9287B381E6}" destId="{08E2070D-C77D-457D-9343-EB342D377F52}" srcOrd="1" destOrd="0" parTransId="{FD673F3D-75E3-4576-AC85-7229695967DC}" sibTransId="{54728846-B0DA-46B3-A5E6-E6351EE4636A}"/>
    <dgm:cxn modelId="{873FA650-1B55-492E-B918-D14FA1ACE796}" srcId="{9F1E5379-E15C-45EE-8F31-6B9287B381E6}" destId="{F7724742-B23B-40DF-B3A4-212C51112472}" srcOrd="3" destOrd="0" parTransId="{BDAE9092-DA6A-4C0B-8465-455082E4F29A}" sibTransId="{E85FD06B-CCBF-4BE0-8426-AB40D5E1AA28}"/>
    <dgm:cxn modelId="{76CD5F59-3AA8-C845-BD95-D9E2231919DD}" type="presOf" srcId="{1D66D470-3A16-47FD-B0C3-DFF0F908B620}" destId="{9813A111-AC1E-DA41-BF8B-E6D7B7406ABD}" srcOrd="0" destOrd="0" presId="urn:microsoft.com/office/officeart/2008/layout/LinedList"/>
    <dgm:cxn modelId="{E1D0C759-8E3C-4FA0-8700-0FEF191560E0}" srcId="{9F1E5379-E15C-45EE-8F31-6B9287B381E6}" destId="{3889B950-15B9-4BFA-99E0-1D14740890D9}" srcOrd="5" destOrd="0" parTransId="{F0F986D5-1234-4AF9-9DA2-99CF6395B510}" sibTransId="{D9BCD7EC-4AD0-43C7-B747-7B7DCC30ADE8}"/>
    <dgm:cxn modelId="{437EED63-724E-5843-9F50-20F56DAEA83B}" type="presOf" srcId="{08E2070D-C77D-457D-9343-EB342D377F52}" destId="{A79EBC92-F7B3-4544-8CE0-058938F5B719}" srcOrd="0" destOrd="0" presId="urn:microsoft.com/office/officeart/2008/layout/LinedList"/>
    <dgm:cxn modelId="{A0C2C576-1829-4C55-9822-E3364F993828}" srcId="{9F1E5379-E15C-45EE-8F31-6B9287B381E6}" destId="{03273B18-4DEE-4946-BDD0-971955273479}" srcOrd="2" destOrd="0" parTransId="{60F2492C-856A-417E-805E-25E806FE8613}" sibTransId="{32E93A04-BED6-4A6F-B383-81B6BC9EA9C5}"/>
    <dgm:cxn modelId="{DD11F97E-9DFE-6449-9EC0-9AAF5163094A}" type="presOf" srcId="{3D8672CF-6904-4439-ACF0-E05495CA5343}" destId="{1B2FAD88-1099-3B4A-BFE2-DFB11F9E1D8B}" srcOrd="0" destOrd="0" presId="urn:microsoft.com/office/officeart/2008/layout/LinedList"/>
    <dgm:cxn modelId="{6734A883-39B6-432E-90EE-E676F498A192}" srcId="{9F1E5379-E15C-45EE-8F31-6B9287B381E6}" destId="{2E6E51F3-D04F-4C2D-A1F9-84BC205191F6}" srcOrd="0" destOrd="0" parTransId="{E54DD6F5-93CA-462D-83CF-9FE155D6C1AE}" sibTransId="{95189BD6-69E0-4DCC-BE5E-5223F58E00FA}"/>
    <dgm:cxn modelId="{B7EF3294-53A8-6A42-B979-0D746D3E1D3B}" type="presOf" srcId="{EF6967B1-C0E2-4AB1-95EF-E7DFBA6962FC}" destId="{DEE6D766-7FBB-CF43-B9E3-CCD0CADA0AEB}" srcOrd="0" destOrd="0" presId="urn:microsoft.com/office/officeart/2008/layout/LinedList"/>
    <dgm:cxn modelId="{EB7652CA-8F4D-9749-989A-1BDF64E7159E}" type="presOf" srcId="{9F1E5379-E15C-45EE-8F31-6B9287B381E6}" destId="{E05CEC28-03B1-5546-AB34-6967432A9733}" srcOrd="0" destOrd="0" presId="urn:microsoft.com/office/officeart/2008/layout/LinedList"/>
    <dgm:cxn modelId="{E3F8BCDB-9925-4F00-9036-955AA9D997EB}" srcId="{9F1E5379-E15C-45EE-8F31-6B9287B381E6}" destId="{3D8672CF-6904-4439-ACF0-E05495CA5343}" srcOrd="7" destOrd="0" parTransId="{FEA1E3A4-FD88-4C37-B165-B838606FB907}" sibTransId="{D088D899-A014-4470-84D3-957F800B546E}"/>
    <dgm:cxn modelId="{BE421BE0-793D-C440-ACA6-9A28501F9D7B}" type="presOf" srcId="{F7724742-B23B-40DF-B3A4-212C51112472}" destId="{566655F3-BA91-DF4B-B136-DFFF6A80BA33}" srcOrd="0" destOrd="0" presId="urn:microsoft.com/office/officeart/2008/layout/LinedList"/>
    <dgm:cxn modelId="{EA603EF4-0FD0-44FF-ACFF-78D6CE613050}" srcId="{9F1E5379-E15C-45EE-8F31-6B9287B381E6}" destId="{C4E2A651-672D-454C-A7BC-38B767766CBB}" srcOrd="4" destOrd="0" parTransId="{420F3675-1AA0-46C2-A745-44E128758C67}" sibTransId="{CBA83847-BC66-4F5D-A601-BE96DF44B53A}"/>
    <dgm:cxn modelId="{702875FF-CEEE-4103-ADA4-5985A956FD7E}" srcId="{9F1E5379-E15C-45EE-8F31-6B9287B381E6}" destId="{EF6967B1-C0E2-4AB1-95EF-E7DFBA6962FC}" srcOrd="6" destOrd="0" parTransId="{959F3298-93A2-4B25-B537-CC55674F04C4}" sibTransId="{918DCEE0-23E9-42A1-8390-DEE8341143FF}"/>
    <dgm:cxn modelId="{221EB66E-0BFB-9F4C-A995-D3A114D849DA}" type="presParOf" srcId="{E05CEC28-03B1-5546-AB34-6967432A9733}" destId="{42CA4766-5C39-E947-8664-4B79701DF396}" srcOrd="0" destOrd="0" presId="urn:microsoft.com/office/officeart/2008/layout/LinedList"/>
    <dgm:cxn modelId="{09E0A558-C213-3348-80CE-7757478BEB50}" type="presParOf" srcId="{E05CEC28-03B1-5546-AB34-6967432A9733}" destId="{AB044A99-2961-8F4E-A88E-E34C18F0D25A}" srcOrd="1" destOrd="0" presId="urn:microsoft.com/office/officeart/2008/layout/LinedList"/>
    <dgm:cxn modelId="{2FF79CFF-06DF-2E46-B06F-A6FF7BDFA1D7}" type="presParOf" srcId="{AB044A99-2961-8F4E-A88E-E34C18F0D25A}" destId="{B9B67AA8-8CAF-A647-8B92-BBA22F028CB1}" srcOrd="0" destOrd="0" presId="urn:microsoft.com/office/officeart/2008/layout/LinedList"/>
    <dgm:cxn modelId="{87AE2D1C-3286-8049-9F46-834B4075753A}" type="presParOf" srcId="{AB044A99-2961-8F4E-A88E-E34C18F0D25A}" destId="{D62C938B-CABF-F744-A14C-DA6C9C55C0D8}" srcOrd="1" destOrd="0" presId="urn:microsoft.com/office/officeart/2008/layout/LinedList"/>
    <dgm:cxn modelId="{5916DBC8-6B29-4644-9F78-7206DDA7DF8A}" type="presParOf" srcId="{E05CEC28-03B1-5546-AB34-6967432A9733}" destId="{DA64A562-BF6E-1B40-B5A9-876DE349E0A0}" srcOrd="2" destOrd="0" presId="urn:microsoft.com/office/officeart/2008/layout/LinedList"/>
    <dgm:cxn modelId="{069C0D6A-6D5B-E544-9183-C4F70A2EF482}" type="presParOf" srcId="{E05CEC28-03B1-5546-AB34-6967432A9733}" destId="{338B378F-1FEC-2245-93DE-63EF78454F0A}" srcOrd="3" destOrd="0" presId="urn:microsoft.com/office/officeart/2008/layout/LinedList"/>
    <dgm:cxn modelId="{0D36F0DD-218C-9F46-8B59-C4881A38021E}" type="presParOf" srcId="{338B378F-1FEC-2245-93DE-63EF78454F0A}" destId="{A79EBC92-F7B3-4544-8CE0-058938F5B719}" srcOrd="0" destOrd="0" presId="urn:microsoft.com/office/officeart/2008/layout/LinedList"/>
    <dgm:cxn modelId="{32F0F9B8-F626-0745-8D93-EC341DD2886A}" type="presParOf" srcId="{338B378F-1FEC-2245-93DE-63EF78454F0A}" destId="{47B37675-D89A-6B41-BD3D-B27E56AF5E91}" srcOrd="1" destOrd="0" presId="urn:microsoft.com/office/officeart/2008/layout/LinedList"/>
    <dgm:cxn modelId="{0F8D87B5-5FB5-1949-90C0-9E18F445C39C}" type="presParOf" srcId="{E05CEC28-03B1-5546-AB34-6967432A9733}" destId="{4083FCA0-1EBA-5343-99E8-88A43BE8F8BD}" srcOrd="4" destOrd="0" presId="urn:microsoft.com/office/officeart/2008/layout/LinedList"/>
    <dgm:cxn modelId="{60840207-F219-3841-BDE1-E929D00B08AC}" type="presParOf" srcId="{E05CEC28-03B1-5546-AB34-6967432A9733}" destId="{A896B9F4-4DB6-5D4A-9221-3C4FA7BFAB3B}" srcOrd="5" destOrd="0" presId="urn:microsoft.com/office/officeart/2008/layout/LinedList"/>
    <dgm:cxn modelId="{16DCEDAD-B27B-2843-97D2-8B93F48A8CC4}" type="presParOf" srcId="{A896B9F4-4DB6-5D4A-9221-3C4FA7BFAB3B}" destId="{A0ABB416-CBD6-2143-BA6C-1EF2A05CFD21}" srcOrd="0" destOrd="0" presId="urn:microsoft.com/office/officeart/2008/layout/LinedList"/>
    <dgm:cxn modelId="{221DD0EA-E0F4-F14F-B154-6224B1BBA0EB}" type="presParOf" srcId="{A896B9F4-4DB6-5D4A-9221-3C4FA7BFAB3B}" destId="{F222DDC6-F766-BD42-A033-7A1203FB1D2D}" srcOrd="1" destOrd="0" presId="urn:microsoft.com/office/officeart/2008/layout/LinedList"/>
    <dgm:cxn modelId="{80905492-FACA-904C-A30E-7D44F7AB6CDB}" type="presParOf" srcId="{E05CEC28-03B1-5546-AB34-6967432A9733}" destId="{93DDD605-D1F6-6B45-8F2F-8273BD9DB3D1}" srcOrd="6" destOrd="0" presId="urn:microsoft.com/office/officeart/2008/layout/LinedList"/>
    <dgm:cxn modelId="{0CD31B45-C32E-9243-A84A-C559DBD79598}" type="presParOf" srcId="{E05CEC28-03B1-5546-AB34-6967432A9733}" destId="{D9F6CF04-E694-FC4A-B747-253856EAF626}" srcOrd="7" destOrd="0" presId="urn:microsoft.com/office/officeart/2008/layout/LinedList"/>
    <dgm:cxn modelId="{397AF990-F4C9-AA4A-A1CF-7696663C2C12}" type="presParOf" srcId="{D9F6CF04-E694-FC4A-B747-253856EAF626}" destId="{566655F3-BA91-DF4B-B136-DFFF6A80BA33}" srcOrd="0" destOrd="0" presId="urn:microsoft.com/office/officeart/2008/layout/LinedList"/>
    <dgm:cxn modelId="{455844BE-C4EB-814C-A3D1-FD06E2E9045A}" type="presParOf" srcId="{D9F6CF04-E694-FC4A-B747-253856EAF626}" destId="{0A19286D-389E-AD4F-9F6B-00012C73B933}" srcOrd="1" destOrd="0" presId="urn:microsoft.com/office/officeart/2008/layout/LinedList"/>
    <dgm:cxn modelId="{60E099CE-EFED-BE45-BD41-99D1953A479D}" type="presParOf" srcId="{E05CEC28-03B1-5546-AB34-6967432A9733}" destId="{30921DAF-78E9-AC4D-94EE-C8014ACD8DF2}" srcOrd="8" destOrd="0" presId="urn:microsoft.com/office/officeart/2008/layout/LinedList"/>
    <dgm:cxn modelId="{BF7F2AC8-C93A-9041-8C98-A12786535EFA}" type="presParOf" srcId="{E05CEC28-03B1-5546-AB34-6967432A9733}" destId="{9745354C-1FC0-074E-84A6-BB740A65D4F0}" srcOrd="9" destOrd="0" presId="urn:microsoft.com/office/officeart/2008/layout/LinedList"/>
    <dgm:cxn modelId="{D8F8D786-7D10-CD4D-849C-ABFBDBF32C90}" type="presParOf" srcId="{9745354C-1FC0-074E-84A6-BB740A65D4F0}" destId="{2268058A-BF8D-5F49-948B-8292B28F477D}" srcOrd="0" destOrd="0" presId="urn:microsoft.com/office/officeart/2008/layout/LinedList"/>
    <dgm:cxn modelId="{86ED6FD7-760F-624D-8F49-823CFA9BEC95}" type="presParOf" srcId="{9745354C-1FC0-074E-84A6-BB740A65D4F0}" destId="{4A35FF6E-50A1-8241-854D-90EFB8E72AE8}" srcOrd="1" destOrd="0" presId="urn:microsoft.com/office/officeart/2008/layout/LinedList"/>
    <dgm:cxn modelId="{D152D185-2C99-BD47-B5B6-81F4CDBFB844}" type="presParOf" srcId="{E05CEC28-03B1-5546-AB34-6967432A9733}" destId="{E21FE338-8E32-4D48-B1CA-7D351E014458}" srcOrd="10" destOrd="0" presId="urn:microsoft.com/office/officeart/2008/layout/LinedList"/>
    <dgm:cxn modelId="{B9FDCFE9-A96A-D048-A46A-AD7732BB984D}" type="presParOf" srcId="{E05CEC28-03B1-5546-AB34-6967432A9733}" destId="{4E3788B2-0AFC-1A4F-9B62-7B493987DD0D}" srcOrd="11" destOrd="0" presId="urn:microsoft.com/office/officeart/2008/layout/LinedList"/>
    <dgm:cxn modelId="{348443E4-490D-7A48-9265-4BA73F816F51}" type="presParOf" srcId="{4E3788B2-0AFC-1A4F-9B62-7B493987DD0D}" destId="{8E26D83D-8E84-EC49-A927-0F044DE7DA92}" srcOrd="0" destOrd="0" presId="urn:microsoft.com/office/officeart/2008/layout/LinedList"/>
    <dgm:cxn modelId="{8A1B34B1-BD27-F442-AB48-8D88B8614D11}" type="presParOf" srcId="{4E3788B2-0AFC-1A4F-9B62-7B493987DD0D}" destId="{B8D5AA66-7DF1-524C-92B3-5C7735AAC545}" srcOrd="1" destOrd="0" presId="urn:microsoft.com/office/officeart/2008/layout/LinedList"/>
    <dgm:cxn modelId="{138952EF-85ED-494C-AE80-F7520EBD40EF}" type="presParOf" srcId="{E05CEC28-03B1-5546-AB34-6967432A9733}" destId="{CEB27316-08EA-D145-B78A-683C07D21223}" srcOrd="12" destOrd="0" presId="urn:microsoft.com/office/officeart/2008/layout/LinedList"/>
    <dgm:cxn modelId="{1A0ADAB9-7D14-8447-9B55-E90643F379A5}" type="presParOf" srcId="{E05CEC28-03B1-5546-AB34-6967432A9733}" destId="{4FD1C42F-1F45-244E-9343-BF3AE5C38759}" srcOrd="13" destOrd="0" presId="urn:microsoft.com/office/officeart/2008/layout/LinedList"/>
    <dgm:cxn modelId="{19D0D4CD-0362-8145-ACCF-374489064F5F}" type="presParOf" srcId="{4FD1C42F-1F45-244E-9343-BF3AE5C38759}" destId="{DEE6D766-7FBB-CF43-B9E3-CCD0CADA0AEB}" srcOrd="0" destOrd="0" presId="urn:microsoft.com/office/officeart/2008/layout/LinedList"/>
    <dgm:cxn modelId="{5A3FDA57-49CA-6E47-BC1C-7DDE0FC5270F}" type="presParOf" srcId="{4FD1C42F-1F45-244E-9343-BF3AE5C38759}" destId="{61542040-C1B0-B242-9ECB-D9EFF6133344}" srcOrd="1" destOrd="0" presId="urn:microsoft.com/office/officeart/2008/layout/LinedList"/>
    <dgm:cxn modelId="{A06D806B-EC00-1041-A82D-B799E9C4215C}" type="presParOf" srcId="{E05CEC28-03B1-5546-AB34-6967432A9733}" destId="{4154B19D-5ACB-1849-8C3D-0D9E1AB5D443}" srcOrd="14" destOrd="0" presId="urn:microsoft.com/office/officeart/2008/layout/LinedList"/>
    <dgm:cxn modelId="{5AAA7758-6FB8-384D-BC32-22ACE60DCB98}" type="presParOf" srcId="{E05CEC28-03B1-5546-AB34-6967432A9733}" destId="{1B3C4912-0305-2C45-8A93-C8963A6D3659}" srcOrd="15" destOrd="0" presId="urn:microsoft.com/office/officeart/2008/layout/LinedList"/>
    <dgm:cxn modelId="{7E3FAF0A-05C9-2B49-ACD1-2AE49FE4841A}" type="presParOf" srcId="{1B3C4912-0305-2C45-8A93-C8963A6D3659}" destId="{1B2FAD88-1099-3B4A-BFE2-DFB11F9E1D8B}" srcOrd="0" destOrd="0" presId="urn:microsoft.com/office/officeart/2008/layout/LinedList"/>
    <dgm:cxn modelId="{685AF533-EC9C-BD44-A5CD-7CB5E8EF723B}" type="presParOf" srcId="{1B3C4912-0305-2C45-8A93-C8963A6D3659}" destId="{F77654EC-A6C9-C74E-9F9D-58AC3AD070A7}" srcOrd="1" destOrd="0" presId="urn:microsoft.com/office/officeart/2008/layout/LinedList"/>
    <dgm:cxn modelId="{03BE5DF5-9E5E-A044-A6E0-0FEA678FF396}" type="presParOf" srcId="{E05CEC28-03B1-5546-AB34-6967432A9733}" destId="{5C66EECC-BCDF-9843-AC27-B54FFF2491F2}" srcOrd="16" destOrd="0" presId="urn:microsoft.com/office/officeart/2008/layout/LinedList"/>
    <dgm:cxn modelId="{CE0A4CBE-D3B2-C143-A465-8EA98AFE2F7D}" type="presParOf" srcId="{E05CEC28-03B1-5546-AB34-6967432A9733}" destId="{E991BEA6-77F7-954B-8B23-7E64044B8F10}" srcOrd="17" destOrd="0" presId="urn:microsoft.com/office/officeart/2008/layout/LinedList"/>
    <dgm:cxn modelId="{25E28383-D2BE-8446-99F8-CF67B6F4BA34}" type="presParOf" srcId="{E991BEA6-77F7-954B-8B23-7E64044B8F10}" destId="{9813A111-AC1E-DA41-BF8B-E6D7B7406ABD}" srcOrd="0" destOrd="0" presId="urn:microsoft.com/office/officeart/2008/layout/LinedList"/>
    <dgm:cxn modelId="{E90932E6-531B-1045-9105-A5AAE4ABC8C6}" type="presParOf" srcId="{E991BEA6-77F7-954B-8B23-7E64044B8F10}" destId="{3AF42ABE-ACBC-AD4E-B2BD-9B19D093CD9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85E31E0-4BC7-45CF-AAD5-169E3635AB16}"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4CBAA5D8-91EA-4AD9-8BBF-CEE47BE402EA}">
      <dgm:prSet/>
      <dgm:spPr/>
      <dgm:t>
        <a:bodyPr/>
        <a:lstStyle/>
        <a:p>
          <a:r>
            <a:rPr lang="en-GB" b="0" i="0"/>
            <a:t>Edwards, A. (2024) </a:t>
          </a:r>
          <a:r>
            <a:rPr lang="en-GB" b="0" i="1"/>
            <a:t>New seed fund for public engagement with research: Apply now</a:t>
          </a:r>
          <a:r>
            <a:rPr lang="en-GB" b="0" i="0"/>
            <a:t>. BU Research Blog. Available at: </a:t>
          </a:r>
          <a:r>
            <a:rPr lang="en-GB" b="0" i="0">
              <a:hlinkClick xmlns:r="http://schemas.openxmlformats.org/officeDocument/2006/relationships" r:id="rId1"/>
            </a:rPr>
            <a:t>https://blogs.bournemouth.ac.uk/research/2024/03/14/new-seed-fund-for-public-engagement-with-research-apply-now/</a:t>
          </a:r>
          <a:r>
            <a:rPr lang="en-GB" b="0" i="0"/>
            <a:t>(Accessed: 4 December 2024).</a:t>
          </a:r>
          <a:endParaRPr lang="en-US"/>
        </a:p>
      </dgm:t>
    </dgm:pt>
    <dgm:pt modelId="{8616C092-3144-4D68-88E3-F8CAFF734194}" type="parTrans" cxnId="{FF24F7B0-F273-44A9-AC9F-B60FDEB919E4}">
      <dgm:prSet/>
      <dgm:spPr/>
      <dgm:t>
        <a:bodyPr/>
        <a:lstStyle/>
        <a:p>
          <a:endParaRPr lang="en-US"/>
        </a:p>
      </dgm:t>
    </dgm:pt>
    <dgm:pt modelId="{007C6118-7C8C-49C2-A807-783EDC322944}" type="sibTrans" cxnId="{FF24F7B0-F273-44A9-AC9F-B60FDEB919E4}">
      <dgm:prSet/>
      <dgm:spPr/>
      <dgm:t>
        <a:bodyPr/>
        <a:lstStyle/>
        <a:p>
          <a:endParaRPr lang="en-US"/>
        </a:p>
      </dgm:t>
    </dgm:pt>
    <dgm:pt modelId="{23D9DCFF-C43E-4ECE-8C0D-9A25F2975590}">
      <dgm:prSet/>
      <dgm:spPr/>
      <dgm:t>
        <a:bodyPr/>
        <a:lstStyle/>
        <a:p>
          <a:r>
            <a:rPr lang="en-GB" b="0" i="0"/>
            <a:t>Franchino-Olsen, H. (2019) ‘Vulnerabilities relevant for commercial sexual exploitation of children/domestic minor sex trafficking: A systematic review of risk factors’, </a:t>
          </a:r>
          <a:r>
            <a:rPr lang="en-GB" b="0" i="1"/>
            <a:t>Trauma, Violence, &amp; Abuse</a:t>
          </a:r>
          <a:r>
            <a:rPr lang="en-GB" b="0" i="0"/>
            <a:t>, 22(1), pp. 99–111. doi:10.1177/1524838018821956.</a:t>
          </a:r>
          <a:endParaRPr lang="en-US"/>
        </a:p>
      </dgm:t>
    </dgm:pt>
    <dgm:pt modelId="{AAEE4E1D-48CB-4F5E-8DE8-1C83ED392FF7}" type="parTrans" cxnId="{AC1F3294-A438-4D23-9A22-65E99E46EA9C}">
      <dgm:prSet/>
      <dgm:spPr/>
      <dgm:t>
        <a:bodyPr/>
        <a:lstStyle/>
        <a:p>
          <a:endParaRPr lang="en-US"/>
        </a:p>
      </dgm:t>
    </dgm:pt>
    <dgm:pt modelId="{6DF558E8-EF37-4FC7-8BA7-6E54B631D990}" type="sibTrans" cxnId="{AC1F3294-A438-4D23-9A22-65E99E46EA9C}">
      <dgm:prSet/>
      <dgm:spPr/>
      <dgm:t>
        <a:bodyPr/>
        <a:lstStyle/>
        <a:p>
          <a:endParaRPr lang="en-US"/>
        </a:p>
      </dgm:t>
    </dgm:pt>
    <dgm:pt modelId="{57751BA4-4C7B-408B-8A07-FD646A3141D9}">
      <dgm:prSet/>
      <dgm:spPr/>
      <dgm:t>
        <a:bodyPr/>
        <a:lstStyle/>
        <a:p>
          <a:r>
            <a:rPr lang="en-GB" b="0" i="0"/>
            <a:t>Gnarka, M. (2021) </a:t>
          </a:r>
          <a:r>
            <a:rPr lang="en-GB" b="0" i="1"/>
            <a:t>Child sex abuse: A persisting and globally acknowledged, yet poorly addressed issue.</a:t>
          </a:r>
          <a:r>
            <a:rPr lang="en-GB" b="0" i="0"/>
            <a:t> LinkedIn. Available at: </a:t>
          </a:r>
          <a:r>
            <a:rPr lang="en-GB" b="0" i="0">
              <a:hlinkClick xmlns:r="http://schemas.openxmlformats.org/officeDocument/2006/relationships" r:id="rId2"/>
            </a:rPr>
            <a:t>https://www.linkedin.com/pulse/child-sex-abuse-persisting-globally-acknowledged-yet-poorly-gnakra</a:t>
          </a:r>
          <a:r>
            <a:rPr lang="en-GB" b="0" i="0"/>
            <a:t>(Accessed: 21 November 2024).</a:t>
          </a:r>
          <a:endParaRPr lang="en-US"/>
        </a:p>
      </dgm:t>
    </dgm:pt>
    <dgm:pt modelId="{9EC7A02A-8CC1-4D2C-BD08-60A214C9485B}" type="parTrans" cxnId="{01375EB5-80F2-41FB-8406-F696D93A756E}">
      <dgm:prSet/>
      <dgm:spPr/>
      <dgm:t>
        <a:bodyPr/>
        <a:lstStyle/>
        <a:p>
          <a:endParaRPr lang="en-US"/>
        </a:p>
      </dgm:t>
    </dgm:pt>
    <dgm:pt modelId="{B0D079DD-C607-4450-ABC1-ADE3C46DA162}" type="sibTrans" cxnId="{01375EB5-80F2-41FB-8406-F696D93A756E}">
      <dgm:prSet/>
      <dgm:spPr/>
      <dgm:t>
        <a:bodyPr/>
        <a:lstStyle/>
        <a:p>
          <a:endParaRPr lang="en-US"/>
        </a:p>
      </dgm:t>
    </dgm:pt>
    <dgm:pt modelId="{BC7F9948-2494-4433-A9C3-01121E6CC863}">
      <dgm:prSet/>
      <dgm:spPr/>
      <dgm:t>
        <a:bodyPr/>
        <a:lstStyle/>
        <a:p>
          <a:r>
            <a:rPr lang="en-GB" b="0" i="0"/>
            <a:t>Government Legislation (2022) </a:t>
          </a:r>
          <a:r>
            <a:rPr lang="en-GB" b="0" i="1"/>
            <a:t>Modern slavery act 2015</a:t>
          </a:r>
          <a:r>
            <a:rPr lang="en-GB" b="0" i="0"/>
            <a:t>. Legislation.gov.uk. Available at: </a:t>
          </a:r>
          <a:r>
            <a:rPr lang="en-GB" b="0" i="0">
              <a:hlinkClick xmlns:r="http://schemas.openxmlformats.org/officeDocument/2006/relationships" r:id="rId3"/>
            </a:rPr>
            <a:t>https://www.legislation.gov.uk/ukpga/2015/30/contents</a:t>
          </a:r>
          <a:r>
            <a:rPr lang="en-GB" b="0" i="0"/>
            <a:t> (Accessed: 4 December 2024).</a:t>
          </a:r>
          <a:endParaRPr lang="en-US"/>
        </a:p>
      </dgm:t>
    </dgm:pt>
    <dgm:pt modelId="{21D9B2F6-A2A6-4766-BF71-40B9286D7C59}" type="parTrans" cxnId="{0C09A6EE-18AB-4F37-A5B0-2736C3BEF3F9}">
      <dgm:prSet/>
      <dgm:spPr/>
      <dgm:t>
        <a:bodyPr/>
        <a:lstStyle/>
        <a:p>
          <a:endParaRPr lang="en-US"/>
        </a:p>
      </dgm:t>
    </dgm:pt>
    <dgm:pt modelId="{66E7A9B1-F748-4200-9AF0-0F22F3C38718}" type="sibTrans" cxnId="{0C09A6EE-18AB-4F37-A5B0-2736C3BEF3F9}">
      <dgm:prSet/>
      <dgm:spPr/>
      <dgm:t>
        <a:bodyPr/>
        <a:lstStyle/>
        <a:p>
          <a:endParaRPr lang="en-US"/>
        </a:p>
      </dgm:t>
    </dgm:pt>
    <dgm:pt modelId="{9BD45486-713B-47BB-ADC3-C5DCA240F23F}">
      <dgm:prSet/>
      <dgm:spPr/>
      <dgm:t>
        <a:bodyPr/>
        <a:lstStyle/>
        <a:p>
          <a:r>
            <a:rPr lang="en-GB" b="0" i="0"/>
            <a:t>Greenbaum, J. (2020) ‘A public health approach to global child sex trafficking’, </a:t>
          </a:r>
          <a:r>
            <a:rPr lang="en-GB" b="0" i="1"/>
            <a:t>Annual Review of Public Health</a:t>
          </a:r>
          <a:r>
            <a:rPr lang="en-GB" b="0" i="0"/>
            <a:t>, 41(1), pp. 481–497. doi:10.1146/annurev-publhealth-040119-094335.</a:t>
          </a:r>
          <a:endParaRPr lang="en-US"/>
        </a:p>
      </dgm:t>
    </dgm:pt>
    <dgm:pt modelId="{F6652EE1-4831-4C21-863D-9CFF562F3773}" type="parTrans" cxnId="{DC203FEA-5467-4622-B019-1DBE0EC5DE28}">
      <dgm:prSet/>
      <dgm:spPr/>
      <dgm:t>
        <a:bodyPr/>
        <a:lstStyle/>
        <a:p>
          <a:endParaRPr lang="en-US"/>
        </a:p>
      </dgm:t>
    </dgm:pt>
    <dgm:pt modelId="{7F1C8EFD-F15E-415A-9AA9-55A045AFFC64}" type="sibTrans" cxnId="{DC203FEA-5467-4622-B019-1DBE0EC5DE28}">
      <dgm:prSet/>
      <dgm:spPr/>
      <dgm:t>
        <a:bodyPr/>
        <a:lstStyle/>
        <a:p>
          <a:endParaRPr lang="en-US"/>
        </a:p>
      </dgm:t>
    </dgm:pt>
    <dgm:pt modelId="{8153DD08-A395-4D01-A8CD-0D04A4FF73BD}">
      <dgm:prSet/>
      <dgm:spPr/>
      <dgm:t>
        <a:bodyPr/>
        <a:lstStyle/>
        <a:p>
          <a:r>
            <a:rPr lang="en-GB" b="0" i="0"/>
            <a:t>The Independent Inquiry into Child Sexual Abuse (2022) </a:t>
          </a:r>
          <a:r>
            <a:rPr lang="en-GB" b="0" i="1"/>
            <a:t>IICSA</a:t>
          </a:r>
          <a:r>
            <a:rPr lang="en-GB" b="0" i="0"/>
            <a:t>. Available at: </a:t>
          </a:r>
          <a:r>
            <a:rPr lang="en-GB" b="0" i="0">
              <a:hlinkClick xmlns:r="http://schemas.openxmlformats.org/officeDocument/2006/relationships" r:id="rId4"/>
            </a:rPr>
            <a:t>https://www.iicsa.org.uk/index.html</a:t>
          </a:r>
          <a:r>
            <a:rPr lang="en-GB" b="0" i="0"/>
            <a:t>(Accessed: 21 November 2024).</a:t>
          </a:r>
          <a:endParaRPr lang="en-US"/>
        </a:p>
      </dgm:t>
    </dgm:pt>
    <dgm:pt modelId="{A31BF303-222B-4BA8-AE48-394651CE1AAB}" type="parTrans" cxnId="{B170671B-4A52-43DE-BAD0-F8E512723A52}">
      <dgm:prSet/>
      <dgm:spPr/>
      <dgm:t>
        <a:bodyPr/>
        <a:lstStyle/>
        <a:p>
          <a:endParaRPr lang="en-US"/>
        </a:p>
      </dgm:t>
    </dgm:pt>
    <dgm:pt modelId="{98AE127A-818E-48D9-BB43-3E7B3A0686F0}" type="sibTrans" cxnId="{B170671B-4A52-43DE-BAD0-F8E512723A52}">
      <dgm:prSet/>
      <dgm:spPr/>
      <dgm:t>
        <a:bodyPr/>
        <a:lstStyle/>
        <a:p>
          <a:endParaRPr lang="en-US"/>
        </a:p>
      </dgm:t>
    </dgm:pt>
    <dgm:pt modelId="{3DF56357-BA26-41A5-9BBE-5ED57022EE36}">
      <dgm:prSet/>
      <dgm:spPr/>
      <dgm:t>
        <a:bodyPr/>
        <a:lstStyle/>
        <a:p>
          <a:r>
            <a:rPr lang="en-GB" b="0" i="0"/>
            <a:t>Kaviani Johnson, A. and Sloth-Nielsen, J. (2020) ‘Safeguarding children in the developing world—beyond intra-organisational policy and self-regulation’, </a:t>
          </a:r>
          <a:r>
            <a:rPr lang="en-GB" b="0" i="1"/>
            <a:t>Social Sciences</a:t>
          </a:r>
          <a:r>
            <a:rPr lang="en-GB" b="0" i="0"/>
            <a:t>, 9(6), p. 98. doi:10.3390/socsci9060098.</a:t>
          </a:r>
          <a:endParaRPr lang="en-US"/>
        </a:p>
      </dgm:t>
    </dgm:pt>
    <dgm:pt modelId="{BBF4F5CA-E27B-4083-A3A3-775A9FE14129}" type="parTrans" cxnId="{4F160ADA-346D-4FB7-940B-1125CD586AFE}">
      <dgm:prSet/>
      <dgm:spPr/>
      <dgm:t>
        <a:bodyPr/>
        <a:lstStyle/>
        <a:p>
          <a:endParaRPr lang="en-US"/>
        </a:p>
      </dgm:t>
    </dgm:pt>
    <dgm:pt modelId="{89932E82-DC14-4CB9-9CA4-30B8B6E6DBA0}" type="sibTrans" cxnId="{4F160ADA-346D-4FB7-940B-1125CD586AFE}">
      <dgm:prSet/>
      <dgm:spPr/>
      <dgm:t>
        <a:bodyPr/>
        <a:lstStyle/>
        <a:p>
          <a:endParaRPr lang="en-US"/>
        </a:p>
      </dgm:t>
    </dgm:pt>
    <dgm:pt modelId="{D59E5949-7B2C-4BB9-A535-B67266A9DFC9}">
      <dgm:prSet/>
      <dgm:spPr/>
      <dgm:t>
        <a:bodyPr/>
        <a:lstStyle/>
        <a:p>
          <a:r>
            <a:rPr lang="en-GB" b="0" i="0"/>
            <a:t>Leave the Light On (2020) </a:t>
          </a:r>
          <a:r>
            <a:rPr lang="en-GB" b="0" i="1"/>
            <a:t>National Center for Missing &amp; Exploited Children</a:t>
          </a:r>
          <a:r>
            <a:rPr lang="en-GB" b="0" i="0"/>
            <a:t>. Available at: </a:t>
          </a:r>
          <a:r>
            <a:rPr lang="en-GB" b="0" i="0">
              <a:hlinkClick xmlns:r="http://schemas.openxmlformats.org/officeDocument/2006/relationships" r:id="rId5"/>
            </a:rPr>
            <a:t>https://www.missingkids.org/home</a:t>
          </a:r>
          <a:r>
            <a:rPr lang="en-GB" b="0" i="0"/>
            <a:t> (Accessed: 21 November 2024).</a:t>
          </a:r>
          <a:endParaRPr lang="en-US"/>
        </a:p>
      </dgm:t>
    </dgm:pt>
    <dgm:pt modelId="{2F83BC15-C292-4C0A-9071-4452CEA04D65}" type="parTrans" cxnId="{942A466F-D997-4CBD-8A68-EA3ADC616008}">
      <dgm:prSet/>
      <dgm:spPr/>
      <dgm:t>
        <a:bodyPr/>
        <a:lstStyle/>
        <a:p>
          <a:endParaRPr lang="en-US"/>
        </a:p>
      </dgm:t>
    </dgm:pt>
    <dgm:pt modelId="{FFD3BFAD-343C-4F5D-AF48-1FF7E5EFAF7B}" type="sibTrans" cxnId="{942A466F-D997-4CBD-8A68-EA3ADC616008}">
      <dgm:prSet/>
      <dgm:spPr/>
      <dgm:t>
        <a:bodyPr/>
        <a:lstStyle/>
        <a:p>
          <a:endParaRPr lang="en-US"/>
        </a:p>
      </dgm:t>
    </dgm:pt>
    <dgm:pt modelId="{F6D9F02C-B4E9-4D2C-9E6F-EF62EBE8B67B}">
      <dgm:prSet/>
      <dgm:spPr/>
      <dgm:t>
        <a:bodyPr/>
        <a:lstStyle/>
        <a:p>
          <a:r>
            <a:rPr lang="en-GB" b="0" i="0"/>
            <a:t>Martinho, G., Gonçalves, M. and Matos, M. (2020) ‘Child trafficking, comprehensive needs and professional practices: A systematic review’, </a:t>
          </a:r>
          <a:r>
            <a:rPr lang="en-GB" b="0" i="1"/>
            <a:t>Children and Youth Services Review</a:t>
          </a:r>
          <a:r>
            <a:rPr lang="en-GB" b="0" i="0"/>
            <a:t>, 119, p. 105674. doi:10.1016/j.childyouth.2020.105674.</a:t>
          </a:r>
          <a:endParaRPr lang="en-US"/>
        </a:p>
      </dgm:t>
    </dgm:pt>
    <dgm:pt modelId="{88F939D2-84B2-49F5-B10C-4F8E2A558F1E}" type="parTrans" cxnId="{EFC73622-C3F9-42A0-A0FD-E872EB9CF4CA}">
      <dgm:prSet/>
      <dgm:spPr/>
      <dgm:t>
        <a:bodyPr/>
        <a:lstStyle/>
        <a:p>
          <a:endParaRPr lang="en-US"/>
        </a:p>
      </dgm:t>
    </dgm:pt>
    <dgm:pt modelId="{08E304DB-E14F-4F33-934E-8F74D3B35601}" type="sibTrans" cxnId="{EFC73622-C3F9-42A0-A0FD-E872EB9CF4CA}">
      <dgm:prSet/>
      <dgm:spPr/>
      <dgm:t>
        <a:bodyPr/>
        <a:lstStyle/>
        <a:p>
          <a:endParaRPr lang="en-US"/>
        </a:p>
      </dgm:t>
    </dgm:pt>
    <dgm:pt modelId="{E2159EF5-1C3F-48DC-9906-8B52361C587E}">
      <dgm:prSet/>
      <dgm:spPr/>
      <dgm:t>
        <a:bodyPr/>
        <a:lstStyle/>
        <a:p>
          <a:r>
            <a:rPr lang="en-GB" b="0" i="0"/>
            <a:t>Morrison, R. (2020) ‘The role of non-governmental organizations (NGOs) in the protection and enforcement of human rights’, </a:t>
          </a:r>
          <a:r>
            <a:rPr lang="en-GB" b="0" i="1"/>
            <a:t>Human Rights: International Protection, Monitoring, Enforcement</a:t>
          </a:r>
          <a:r>
            <a:rPr lang="en-GB" b="0" i="0"/>
            <a:t>, pp. 369–394. doi:10.4324/9781315197944-22.</a:t>
          </a:r>
          <a:endParaRPr lang="en-US"/>
        </a:p>
      </dgm:t>
    </dgm:pt>
    <dgm:pt modelId="{B056F786-9660-4EFE-91C0-CA29ADFB3908}" type="parTrans" cxnId="{8207B83B-4D97-477E-8D05-0904350FC513}">
      <dgm:prSet/>
      <dgm:spPr/>
      <dgm:t>
        <a:bodyPr/>
        <a:lstStyle/>
        <a:p>
          <a:endParaRPr lang="en-US"/>
        </a:p>
      </dgm:t>
    </dgm:pt>
    <dgm:pt modelId="{EF3ACAD8-4D56-4A7E-806A-EF057C8E20BA}" type="sibTrans" cxnId="{8207B83B-4D97-477E-8D05-0904350FC513}">
      <dgm:prSet/>
      <dgm:spPr/>
      <dgm:t>
        <a:bodyPr/>
        <a:lstStyle/>
        <a:p>
          <a:endParaRPr lang="en-US"/>
        </a:p>
      </dgm:t>
    </dgm:pt>
    <dgm:pt modelId="{E62A68EF-CDAE-7940-AEBF-77630C02F2CE}" type="pres">
      <dgm:prSet presAssocID="{885E31E0-4BC7-45CF-AAD5-169E3635AB16}" presName="vert0" presStyleCnt="0">
        <dgm:presLayoutVars>
          <dgm:dir/>
          <dgm:animOne val="branch"/>
          <dgm:animLvl val="lvl"/>
        </dgm:presLayoutVars>
      </dgm:prSet>
      <dgm:spPr/>
    </dgm:pt>
    <dgm:pt modelId="{229BC957-4D8F-714A-98E6-271113280C08}" type="pres">
      <dgm:prSet presAssocID="{4CBAA5D8-91EA-4AD9-8BBF-CEE47BE402EA}" presName="thickLine" presStyleLbl="alignNode1" presStyleIdx="0" presStyleCnt="10"/>
      <dgm:spPr/>
    </dgm:pt>
    <dgm:pt modelId="{D65A39EB-C41B-3445-A7F2-C359DA92AE36}" type="pres">
      <dgm:prSet presAssocID="{4CBAA5D8-91EA-4AD9-8BBF-CEE47BE402EA}" presName="horz1" presStyleCnt="0"/>
      <dgm:spPr/>
    </dgm:pt>
    <dgm:pt modelId="{6B59F126-6E8F-224B-B7CA-EB3D1EBE046E}" type="pres">
      <dgm:prSet presAssocID="{4CBAA5D8-91EA-4AD9-8BBF-CEE47BE402EA}" presName="tx1" presStyleLbl="revTx" presStyleIdx="0" presStyleCnt="10"/>
      <dgm:spPr/>
    </dgm:pt>
    <dgm:pt modelId="{7E6CC2B5-6F27-E043-99E2-EB0BC6863B69}" type="pres">
      <dgm:prSet presAssocID="{4CBAA5D8-91EA-4AD9-8BBF-CEE47BE402EA}" presName="vert1" presStyleCnt="0"/>
      <dgm:spPr/>
    </dgm:pt>
    <dgm:pt modelId="{0CED04E2-5E3C-A442-B3C1-F756A9175BB2}" type="pres">
      <dgm:prSet presAssocID="{23D9DCFF-C43E-4ECE-8C0D-9A25F2975590}" presName="thickLine" presStyleLbl="alignNode1" presStyleIdx="1" presStyleCnt="10"/>
      <dgm:spPr/>
    </dgm:pt>
    <dgm:pt modelId="{0AF0F9F5-4D37-7142-97D9-400A634E9C2A}" type="pres">
      <dgm:prSet presAssocID="{23D9DCFF-C43E-4ECE-8C0D-9A25F2975590}" presName="horz1" presStyleCnt="0"/>
      <dgm:spPr/>
    </dgm:pt>
    <dgm:pt modelId="{03E25DDB-2335-464E-9489-BA41DAD58C23}" type="pres">
      <dgm:prSet presAssocID="{23D9DCFF-C43E-4ECE-8C0D-9A25F2975590}" presName="tx1" presStyleLbl="revTx" presStyleIdx="1" presStyleCnt="10"/>
      <dgm:spPr/>
    </dgm:pt>
    <dgm:pt modelId="{FA0EFC81-644F-BA42-B2BD-83AB0B6F6AFF}" type="pres">
      <dgm:prSet presAssocID="{23D9DCFF-C43E-4ECE-8C0D-9A25F2975590}" presName="vert1" presStyleCnt="0"/>
      <dgm:spPr/>
    </dgm:pt>
    <dgm:pt modelId="{BB063A3D-8D89-674B-AAF6-BD2974356660}" type="pres">
      <dgm:prSet presAssocID="{57751BA4-4C7B-408B-8A07-FD646A3141D9}" presName="thickLine" presStyleLbl="alignNode1" presStyleIdx="2" presStyleCnt="10"/>
      <dgm:spPr/>
    </dgm:pt>
    <dgm:pt modelId="{86D8CB86-4949-ED42-9665-E7593A626923}" type="pres">
      <dgm:prSet presAssocID="{57751BA4-4C7B-408B-8A07-FD646A3141D9}" presName="horz1" presStyleCnt="0"/>
      <dgm:spPr/>
    </dgm:pt>
    <dgm:pt modelId="{DFC079A4-D2FD-654B-96E1-8D0A435C54BD}" type="pres">
      <dgm:prSet presAssocID="{57751BA4-4C7B-408B-8A07-FD646A3141D9}" presName="tx1" presStyleLbl="revTx" presStyleIdx="2" presStyleCnt="10"/>
      <dgm:spPr/>
    </dgm:pt>
    <dgm:pt modelId="{93866C82-1126-7841-B944-23832AF4EAF9}" type="pres">
      <dgm:prSet presAssocID="{57751BA4-4C7B-408B-8A07-FD646A3141D9}" presName="vert1" presStyleCnt="0"/>
      <dgm:spPr/>
    </dgm:pt>
    <dgm:pt modelId="{558FFF86-3AFB-7840-AE68-A3D89270BB54}" type="pres">
      <dgm:prSet presAssocID="{BC7F9948-2494-4433-A9C3-01121E6CC863}" presName="thickLine" presStyleLbl="alignNode1" presStyleIdx="3" presStyleCnt="10"/>
      <dgm:spPr/>
    </dgm:pt>
    <dgm:pt modelId="{12D07DFD-EFD9-8941-A886-E107145C6F75}" type="pres">
      <dgm:prSet presAssocID="{BC7F9948-2494-4433-A9C3-01121E6CC863}" presName="horz1" presStyleCnt="0"/>
      <dgm:spPr/>
    </dgm:pt>
    <dgm:pt modelId="{5AC94E5A-88DB-644C-80E9-E49083B082B3}" type="pres">
      <dgm:prSet presAssocID="{BC7F9948-2494-4433-A9C3-01121E6CC863}" presName="tx1" presStyleLbl="revTx" presStyleIdx="3" presStyleCnt="10"/>
      <dgm:spPr/>
    </dgm:pt>
    <dgm:pt modelId="{56316626-064D-CC4A-83FE-54C882B42268}" type="pres">
      <dgm:prSet presAssocID="{BC7F9948-2494-4433-A9C3-01121E6CC863}" presName="vert1" presStyleCnt="0"/>
      <dgm:spPr/>
    </dgm:pt>
    <dgm:pt modelId="{5CF995EF-5D5F-724C-B0BB-DBA9A685D1CA}" type="pres">
      <dgm:prSet presAssocID="{9BD45486-713B-47BB-ADC3-C5DCA240F23F}" presName="thickLine" presStyleLbl="alignNode1" presStyleIdx="4" presStyleCnt="10"/>
      <dgm:spPr/>
    </dgm:pt>
    <dgm:pt modelId="{257A44B0-5866-6F45-A959-A18533E3F7D4}" type="pres">
      <dgm:prSet presAssocID="{9BD45486-713B-47BB-ADC3-C5DCA240F23F}" presName="horz1" presStyleCnt="0"/>
      <dgm:spPr/>
    </dgm:pt>
    <dgm:pt modelId="{9E1A9C0E-3784-4B4A-AB8D-13D0C0433F69}" type="pres">
      <dgm:prSet presAssocID="{9BD45486-713B-47BB-ADC3-C5DCA240F23F}" presName="tx1" presStyleLbl="revTx" presStyleIdx="4" presStyleCnt="10"/>
      <dgm:spPr/>
    </dgm:pt>
    <dgm:pt modelId="{DCD208CC-D126-6E43-B740-772B02BAE144}" type="pres">
      <dgm:prSet presAssocID="{9BD45486-713B-47BB-ADC3-C5DCA240F23F}" presName="vert1" presStyleCnt="0"/>
      <dgm:spPr/>
    </dgm:pt>
    <dgm:pt modelId="{E8D83AB4-E016-4147-A4EB-AACC81DA6882}" type="pres">
      <dgm:prSet presAssocID="{8153DD08-A395-4D01-A8CD-0D04A4FF73BD}" presName="thickLine" presStyleLbl="alignNode1" presStyleIdx="5" presStyleCnt="10"/>
      <dgm:spPr/>
    </dgm:pt>
    <dgm:pt modelId="{9977B650-43A6-0740-8446-34669CA043CA}" type="pres">
      <dgm:prSet presAssocID="{8153DD08-A395-4D01-A8CD-0D04A4FF73BD}" presName="horz1" presStyleCnt="0"/>
      <dgm:spPr/>
    </dgm:pt>
    <dgm:pt modelId="{CFAA8E5F-ABBF-0D4C-94A4-CBB1C9550FA2}" type="pres">
      <dgm:prSet presAssocID="{8153DD08-A395-4D01-A8CD-0D04A4FF73BD}" presName="tx1" presStyleLbl="revTx" presStyleIdx="5" presStyleCnt="10"/>
      <dgm:spPr/>
    </dgm:pt>
    <dgm:pt modelId="{D80BE041-24B5-A944-A6C7-200A081A7EE5}" type="pres">
      <dgm:prSet presAssocID="{8153DD08-A395-4D01-A8CD-0D04A4FF73BD}" presName="vert1" presStyleCnt="0"/>
      <dgm:spPr/>
    </dgm:pt>
    <dgm:pt modelId="{607589D2-182A-CA4D-9038-C77E4000414D}" type="pres">
      <dgm:prSet presAssocID="{3DF56357-BA26-41A5-9BBE-5ED57022EE36}" presName="thickLine" presStyleLbl="alignNode1" presStyleIdx="6" presStyleCnt="10"/>
      <dgm:spPr/>
    </dgm:pt>
    <dgm:pt modelId="{9CF05A09-5DD1-AA4B-9659-90BDDD0076B3}" type="pres">
      <dgm:prSet presAssocID="{3DF56357-BA26-41A5-9BBE-5ED57022EE36}" presName="horz1" presStyleCnt="0"/>
      <dgm:spPr/>
    </dgm:pt>
    <dgm:pt modelId="{4681852B-1517-0848-BCA9-0884D34DB4A1}" type="pres">
      <dgm:prSet presAssocID="{3DF56357-BA26-41A5-9BBE-5ED57022EE36}" presName="tx1" presStyleLbl="revTx" presStyleIdx="6" presStyleCnt="10"/>
      <dgm:spPr/>
    </dgm:pt>
    <dgm:pt modelId="{C63945EE-4C21-9444-B4BE-7E474BBDA849}" type="pres">
      <dgm:prSet presAssocID="{3DF56357-BA26-41A5-9BBE-5ED57022EE36}" presName="vert1" presStyleCnt="0"/>
      <dgm:spPr/>
    </dgm:pt>
    <dgm:pt modelId="{E714B3DF-CC1E-F945-91EF-EBCE757578C6}" type="pres">
      <dgm:prSet presAssocID="{D59E5949-7B2C-4BB9-A535-B67266A9DFC9}" presName="thickLine" presStyleLbl="alignNode1" presStyleIdx="7" presStyleCnt="10"/>
      <dgm:spPr/>
    </dgm:pt>
    <dgm:pt modelId="{B95A2767-A065-6948-B3AE-1018B87AB1D9}" type="pres">
      <dgm:prSet presAssocID="{D59E5949-7B2C-4BB9-A535-B67266A9DFC9}" presName="horz1" presStyleCnt="0"/>
      <dgm:spPr/>
    </dgm:pt>
    <dgm:pt modelId="{3EF0033D-65F7-B94D-BB34-F4603BEA3CA5}" type="pres">
      <dgm:prSet presAssocID="{D59E5949-7B2C-4BB9-A535-B67266A9DFC9}" presName="tx1" presStyleLbl="revTx" presStyleIdx="7" presStyleCnt="10"/>
      <dgm:spPr/>
    </dgm:pt>
    <dgm:pt modelId="{2476207E-04CA-D345-96DD-7FE28D11B7A2}" type="pres">
      <dgm:prSet presAssocID="{D59E5949-7B2C-4BB9-A535-B67266A9DFC9}" presName="vert1" presStyleCnt="0"/>
      <dgm:spPr/>
    </dgm:pt>
    <dgm:pt modelId="{9D5150C0-CCEB-C948-9606-0BC736716617}" type="pres">
      <dgm:prSet presAssocID="{F6D9F02C-B4E9-4D2C-9E6F-EF62EBE8B67B}" presName="thickLine" presStyleLbl="alignNode1" presStyleIdx="8" presStyleCnt="10"/>
      <dgm:spPr/>
    </dgm:pt>
    <dgm:pt modelId="{E7571B0E-E272-754F-8962-FC1880D655C6}" type="pres">
      <dgm:prSet presAssocID="{F6D9F02C-B4E9-4D2C-9E6F-EF62EBE8B67B}" presName="horz1" presStyleCnt="0"/>
      <dgm:spPr/>
    </dgm:pt>
    <dgm:pt modelId="{596ED73E-AB91-BF4E-9BEA-F417843BAAB9}" type="pres">
      <dgm:prSet presAssocID="{F6D9F02C-B4E9-4D2C-9E6F-EF62EBE8B67B}" presName="tx1" presStyleLbl="revTx" presStyleIdx="8" presStyleCnt="10"/>
      <dgm:spPr/>
    </dgm:pt>
    <dgm:pt modelId="{B90605A1-A58F-E144-975A-040676D9E708}" type="pres">
      <dgm:prSet presAssocID="{F6D9F02C-B4E9-4D2C-9E6F-EF62EBE8B67B}" presName="vert1" presStyleCnt="0"/>
      <dgm:spPr/>
    </dgm:pt>
    <dgm:pt modelId="{BC040974-BF91-644B-87CF-31F16E4C4AD9}" type="pres">
      <dgm:prSet presAssocID="{E2159EF5-1C3F-48DC-9906-8B52361C587E}" presName="thickLine" presStyleLbl="alignNode1" presStyleIdx="9" presStyleCnt="10"/>
      <dgm:spPr/>
    </dgm:pt>
    <dgm:pt modelId="{F448D057-9360-8942-8BC0-BD439E924EF1}" type="pres">
      <dgm:prSet presAssocID="{E2159EF5-1C3F-48DC-9906-8B52361C587E}" presName="horz1" presStyleCnt="0"/>
      <dgm:spPr/>
    </dgm:pt>
    <dgm:pt modelId="{12C2406A-CF51-E74E-99FC-80B1247DF6F4}" type="pres">
      <dgm:prSet presAssocID="{E2159EF5-1C3F-48DC-9906-8B52361C587E}" presName="tx1" presStyleLbl="revTx" presStyleIdx="9" presStyleCnt="10"/>
      <dgm:spPr/>
    </dgm:pt>
    <dgm:pt modelId="{F6DE19F8-8DCA-F949-957A-92F48C47E8BB}" type="pres">
      <dgm:prSet presAssocID="{E2159EF5-1C3F-48DC-9906-8B52361C587E}" presName="vert1" presStyleCnt="0"/>
      <dgm:spPr/>
    </dgm:pt>
  </dgm:ptLst>
  <dgm:cxnLst>
    <dgm:cxn modelId="{1067D108-F53E-8D4E-9BD4-E8CAE7E34964}" type="presOf" srcId="{8153DD08-A395-4D01-A8CD-0D04A4FF73BD}" destId="{CFAA8E5F-ABBF-0D4C-94A4-CBB1C9550FA2}" srcOrd="0" destOrd="0" presId="urn:microsoft.com/office/officeart/2008/layout/LinedList"/>
    <dgm:cxn modelId="{B170671B-4A52-43DE-BAD0-F8E512723A52}" srcId="{885E31E0-4BC7-45CF-AAD5-169E3635AB16}" destId="{8153DD08-A395-4D01-A8CD-0D04A4FF73BD}" srcOrd="5" destOrd="0" parTransId="{A31BF303-222B-4BA8-AE48-394651CE1AAB}" sibTransId="{98AE127A-818E-48D9-BB43-3E7B3A0686F0}"/>
    <dgm:cxn modelId="{EFC73622-C3F9-42A0-A0FD-E872EB9CF4CA}" srcId="{885E31E0-4BC7-45CF-AAD5-169E3635AB16}" destId="{F6D9F02C-B4E9-4D2C-9E6F-EF62EBE8B67B}" srcOrd="8" destOrd="0" parTransId="{88F939D2-84B2-49F5-B10C-4F8E2A558F1E}" sibTransId="{08E304DB-E14F-4F33-934E-8F74D3B35601}"/>
    <dgm:cxn modelId="{4E35A133-1E83-3742-B78E-6FC80563A1FF}" type="presOf" srcId="{4CBAA5D8-91EA-4AD9-8BBF-CEE47BE402EA}" destId="{6B59F126-6E8F-224B-B7CA-EB3D1EBE046E}" srcOrd="0" destOrd="0" presId="urn:microsoft.com/office/officeart/2008/layout/LinedList"/>
    <dgm:cxn modelId="{81606036-6B8C-994F-ACE8-7B0A20892251}" type="presOf" srcId="{9BD45486-713B-47BB-ADC3-C5DCA240F23F}" destId="{9E1A9C0E-3784-4B4A-AB8D-13D0C0433F69}" srcOrd="0" destOrd="0" presId="urn:microsoft.com/office/officeart/2008/layout/LinedList"/>
    <dgm:cxn modelId="{8207B83B-4D97-477E-8D05-0904350FC513}" srcId="{885E31E0-4BC7-45CF-AAD5-169E3635AB16}" destId="{E2159EF5-1C3F-48DC-9906-8B52361C587E}" srcOrd="9" destOrd="0" parTransId="{B056F786-9660-4EFE-91C0-CA29ADFB3908}" sibTransId="{EF3ACAD8-4D56-4A7E-806A-EF057C8E20BA}"/>
    <dgm:cxn modelId="{BE29A75D-5AD6-9C4D-9EAB-073E87F87C75}" type="presOf" srcId="{23D9DCFF-C43E-4ECE-8C0D-9A25F2975590}" destId="{03E25DDB-2335-464E-9489-BA41DAD58C23}" srcOrd="0" destOrd="0" presId="urn:microsoft.com/office/officeart/2008/layout/LinedList"/>
    <dgm:cxn modelId="{942A466F-D997-4CBD-8A68-EA3ADC616008}" srcId="{885E31E0-4BC7-45CF-AAD5-169E3635AB16}" destId="{D59E5949-7B2C-4BB9-A535-B67266A9DFC9}" srcOrd="7" destOrd="0" parTransId="{2F83BC15-C292-4C0A-9071-4452CEA04D65}" sibTransId="{FFD3BFAD-343C-4F5D-AF48-1FF7E5EFAF7B}"/>
    <dgm:cxn modelId="{C3FCAB72-857B-824D-902D-1E408CC26C89}" type="presOf" srcId="{885E31E0-4BC7-45CF-AAD5-169E3635AB16}" destId="{E62A68EF-CDAE-7940-AEBF-77630C02F2CE}" srcOrd="0" destOrd="0" presId="urn:microsoft.com/office/officeart/2008/layout/LinedList"/>
    <dgm:cxn modelId="{AC1F3294-A438-4D23-9A22-65E99E46EA9C}" srcId="{885E31E0-4BC7-45CF-AAD5-169E3635AB16}" destId="{23D9DCFF-C43E-4ECE-8C0D-9A25F2975590}" srcOrd="1" destOrd="0" parTransId="{AAEE4E1D-48CB-4F5E-8DE8-1C83ED392FF7}" sibTransId="{6DF558E8-EF37-4FC7-8BA7-6E54B631D990}"/>
    <dgm:cxn modelId="{A3F2539E-E1CA-394E-BBA1-B60C4E511D21}" type="presOf" srcId="{F6D9F02C-B4E9-4D2C-9E6F-EF62EBE8B67B}" destId="{596ED73E-AB91-BF4E-9BEA-F417843BAAB9}" srcOrd="0" destOrd="0" presId="urn:microsoft.com/office/officeart/2008/layout/LinedList"/>
    <dgm:cxn modelId="{FF24F7B0-F273-44A9-AC9F-B60FDEB919E4}" srcId="{885E31E0-4BC7-45CF-AAD5-169E3635AB16}" destId="{4CBAA5D8-91EA-4AD9-8BBF-CEE47BE402EA}" srcOrd="0" destOrd="0" parTransId="{8616C092-3144-4D68-88E3-F8CAFF734194}" sibTransId="{007C6118-7C8C-49C2-A807-783EDC322944}"/>
    <dgm:cxn modelId="{01375EB5-80F2-41FB-8406-F696D93A756E}" srcId="{885E31E0-4BC7-45CF-AAD5-169E3635AB16}" destId="{57751BA4-4C7B-408B-8A07-FD646A3141D9}" srcOrd="2" destOrd="0" parTransId="{9EC7A02A-8CC1-4D2C-BD08-60A214C9485B}" sibTransId="{B0D079DD-C607-4450-ABC1-ADE3C46DA162}"/>
    <dgm:cxn modelId="{6F4A58CB-00A8-704C-A6A1-D128145D047D}" type="presOf" srcId="{BC7F9948-2494-4433-A9C3-01121E6CC863}" destId="{5AC94E5A-88DB-644C-80E9-E49083B082B3}" srcOrd="0" destOrd="0" presId="urn:microsoft.com/office/officeart/2008/layout/LinedList"/>
    <dgm:cxn modelId="{4F160ADA-346D-4FB7-940B-1125CD586AFE}" srcId="{885E31E0-4BC7-45CF-AAD5-169E3635AB16}" destId="{3DF56357-BA26-41A5-9BBE-5ED57022EE36}" srcOrd="6" destOrd="0" parTransId="{BBF4F5CA-E27B-4083-A3A3-775A9FE14129}" sibTransId="{89932E82-DC14-4CB9-9CA4-30B8B6E6DBA0}"/>
    <dgm:cxn modelId="{DC203FEA-5467-4622-B019-1DBE0EC5DE28}" srcId="{885E31E0-4BC7-45CF-AAD5-169E3635AB16}" destId="{9BD45486-713B-47BB-ADC3-C5DCA240F23F}" srcOrd="4" destOrd="0" parTransId="{F6652EE1-4831-4C21-863D-9CFF562F3773}" sibTransId="{7F1C8EFD-F15E-415A-9AA9-55A045AFFC64}"/>
    <dgm:cxn modelId="{E60BB7ED-9DAF-B347-9D10-C7149016C8DA}" type="presOf" srcId="{3DF56357-BA26-41A5-9BBE-5ED57022EE36}" destId="{4681852B-1517-0848-BCA9-0884D34DB4A1}" srcOrd="0" destOrd="0" presId="urn:microsoft.com/office/officeart/2008/layout/LinedList"/>
    <dgm:cxn modelId="{0C09A6EE-18AB-4F37-A5B0-2736C3BEF3F9}" srcId="{885E31E0-4BC7-45CF-AAD5-169E3635AB16}" destId="{BC7F9948-2494-4433-A9C3-01121E6CC863}" srcOrd="3" destOrd="0" parTransId="{21D9B2F6-A2A6-4766-BF71-40B9286D7C59}" sibTransId="{66E7A9B1-F748-4200-9AF0-0F22F3C38718}"/>
    <dgm:cxn modelId="{654A86F3-6C42-CB46-9270-A0C12161980B}" type="presOf" srcId="{57751BA4-4C7B-408B-8A07-FD646A3141D9}" destId="{DFC079A4-D2FD-654B-96E1-8D0A435C54BD}" srcOrd="0" destOrd="0" presId="urn:microsoft.com/office/officeart/2008/layout/LinedList"/>
    <dgm:cxn modelId="{8E335CF7-7E00-1343-AF86-16C029F74596}" type="presOf" srcId="{E2159EF5-1C3F-48DC-9906-8B52361C587E}" destId="{12C2406A-CF51-E74E-99FC-80B1247DF6F4}" srcOrd="0" destOrd="0" presId="urn:microsoft.com/office/officeart/2008/layout/LinedList"/>
    <dgm:cxn modelId="{D45C98FB-7303-B741-BCCA-2FB8348EF8A5}" type="presOf" srcId="{D59E5949-7B2C-4BB9-A535-B67266A9DFC9}" destId="{3EF0033D-65F7-B94D-BB34-F4603BEA3CA5}" srcOrd="0" destOrd="0" presId="urn:microsoft.com/office/officeart/2008/layout/LinedList"/>
    <dgm:cxn modelId="{0232E2EA-27BD-EF40-9F3A-4DD9EE8B05C8}" type="presParOf" srcId="{E62A68EF-CDAE-7940-AEBF-77630C02F2CE}" destId="{229BC957-4D8F-714A-98E6-271113280C08}" srcOrd="0" destOrd="0" presId="urn:microsoft.com/office/officeart/2008/layout/LinedList"/>
    <dgm:cxn modelId="{73CAEE97-54AE-264E-AAF9-CCC7A8471A8C}" type="presParOf" srcId="{E62A68EF-CDAE-7940-AEBF-77630C02F2CE}" destId="{D65A39EB-C41B-3445-A7F2-C359DA92AE36}" srcOrd="1" destOrd="0" presId="urn:microsoft.com/office/officeart/2008/layout/LinedList"/>
    <dgm:cxn modelId="{778C5ACF-7323-2041-8536-591F95ED413A}" type="presParOf" srcId="{D65A39EB-C41B-3445-A7F2-C359DA92AE36}" destId="{6B59F126-6E8F-224B-B7CA-EB3D1EBE046E}" srcOrd="0" destOrd="0" presId="urn:microsoft.com/office/officeart/2008/layout/LinedList"/>
    <dgm:cxn modelId="{A57562D5-0385-9E47-93F3-751EDBEFFF7B}" type="presParOf" srcId="{D65A39EB-C41B-3445-A7F2-C359DA92AE36}" destId="{7E6CC2B5-6F27-E043-99E2-EB0BC6863B69}" srcOrd="1" destOrd="0" presId="urn:microsoft.com/office/officeart/2008/layout/LinedList"/>
    <dgm:cxn modelId="{06834D48-921E-734F-BB7D-DFEF96002B73}" type="presParOf" srcId="{E62A68EF-CDAE-7940-AEBF-77630C02F2CE}" destId="{0CED04E2-5E3C-A442-B3C1-F756A9175BB2}" srcOrd="2" destOrd="0" presId="urn:microsoft.com/office/officeart/2008/layout/LinedList"/>
    <dgm:cxn modelId="{A492D3F3-CAF3-E349-A51C-3B506CC1027E}" type="presParOf" srcId="{E62A68EF-CDAE-7940-AEBF-77630C02F2CE}" destId="{0AF0F9F5-4D37-7142-97D9-400A634E9C2A}" srcOrd="3" destOrd="0" presId="urn:microsoft.com/office/officeart/2008/layout/LinedList"/>
    <dgm:cxn modelId="{FA3B22B7-9E7E-8B4A-8EA7-BD68A5A162C2}" type="presParOf" srcId="{0AF0F9F5-4D37-7142-97D9-400A634E9C2A}" destId="{03E25DDB-2335-464E-9489-BA41DAD58C23}" srcOrd="0" destOrd="0" presId="urn:microsoft.com/office/officeart/2008/layout/LinedList"/>
    <dgm:cxn modelId="{2C404170-C191-C842-B436-F8CD2FABD17D}" type="presParOf" srcId="{0AF0F9F5-4D37-7142-97D9-400A634E9C2A}" destId="{FA0EFC81-644F-BA42-B2BD-83AB0B6F6AFF}" srcOrd="1" destOrd="0" presId="urn:microsoft.com/office/officeart/2008/layout/LinedList"/>
    <dgm:cxn modelId="{9298EB3C-C325-814B-A5E9-11B988B61593}" type="presParOf" srcId="{E62A68EF-CDAE-7940-AEBF-77630C02F2CE}" destId="{BB063A3D-8D89-674B-AAF6-BD2974356660}" srcOrd="4" destOrd="0" presId="urn:microsoft.com/office/officeart/2008/layout/LinedList"/>
    <dgm:cxn modelId="{B421D4A7-C284-E24E-A9D1-BB2CF1259BA0}" type="presParOf" srcId="{E62A68EF-CDAE-7940-AEBF-77630C02F2CE}" destId="{86D8CB86-4949-ED42-9665-E7593A626923}" srcOrd="5" destOrd="0" presId="urn:microsoft.com/office/officeart/2008/layout/LinedList"/>
    <dgm:cxn modelId="{78E66541-671C-A645-8F55-A72DA5031B8F}" type="presParOf" srcId="{86D8CB86-4949-ED42-9665-E7593A626923}" destId="{DFC079A4-D2FD-654B-96E1-8D0A435C54BD}" srcOrd="0" destOrd="0" presId="urn:microsoft.com/office/officeart/2008/layout/LinedList"/>
    <dgm:cxn modelId="{FEBC2865-367A-1F41-9ACF-C48AB9AD6FB5}" type="presParOf" srcId="{86D8CB86-4949-ED42-9665-E7593A626923}" destId="{93866C82-1126-7841-B944-23832AF4EAF9}" srcOrd="1" destOrd="0" presId="urn:microsoft.com/office/officeart/2008/layout/LinedList"/>
    <dgm:cxn modelId="{63FBD1B3-2B8C-D049-87E3-B29CC69D8C84}" type="presParOf" srcId="{E62A68EF-CDAE-7940-AEBF-77630C02F2CE}" destId="{558FFF86-3AFB-7840-AE68-A3D89270BB54}" srcOrd="6" destOrd="0" presId="urn:microsoft.com/office/officeart/2008/layout/LinedList"/>
    <dgm:cxn modelId="{F589D8E8-F58A-BB47-B1F0-0D7E83FEEF4D}" type="presParOf" srcId="{E62A68EF-CDAE-7940-AEBF-77630C02F2CE}" destId="{12D07DFD-EFD9-8941-A886-E107145C6F75}" srcOrd="7" destOrd="0" presId="urn:microsoft.com/office/officeart/2008/layout/LinedList"/>
    <dgm:cxn modelId="{6DBA8F4C-16A4-154A-8EC2-6CFBD97035E3}" type="presParOf" srcId="{12D07DFD-EFD9-8941-A886-E107145C6F75}" destId="{5AC94E5A-88DB-644C-80E9-E49083B082B3}" srcOrd="0" destOrd="0" presId="urn:microsoft.com/office/officeart/2008/layout/LinedList"/>
    <dgm:cxn modelId="{C7540154-3763-EF48-86F8-BB7A43718F27}" type="presParOf" srcId="{12D07DFD-EFD9-8941-A886-E107145C6F75}" destId="{56316626-064D-CC4A-83FE-54C882B42268}" srcOrd="1" destOrd="0" presId="urn:microsoft.com/office/officeart/2008/layout/LinedList"/>
    <dgm:cxn modelId="{9E6422A2-A3BB-9C41-9B4B-4337469FE497}" type="presParOf" srcId="{E62A68EF-CDAE-7940-AEBF-77630C02F2CE}" destId="{5CF995EF-5D5F-724C-B0BB-DBA9A685D1CA}" srcOrd="8" destOrd="0" presId="urn:microsoft.com/office/officeart/2008/layout/LinedList"/>
    <dgm:cxn modelId="{2E562CDD-4799-CE45-BF72-55131BE0ADC4}" type="presParOf" srcId="{E62A68EF-CDAE-7940-AEBF-77630C02F2CE}" destId="{257A44B0-5866-6F45-A959-A18533E3F7D4}" srcOrd="9" destOrd="0" presId="urn:microsoft.com/office/officeart/2008/layout/LinedList"/>
    <dgm:cxn modelId="{FBB99C82-7127-734E-BF76-B407F3655883}" type="presParOf" srcId="{257A44B0-5866-6F45-A959-A18533E3F7D4}" destId="{9E1A9C0E-3784-4B4A-AB8D-13D0C0433F69}" srcOrd="0" destOrd="0" presId="urn:microsoft.com/office/officeart/2008/layout/LinedList"/>
    <dgm:cxn modelId="{664BDDA9-DC07-A74A-A443-D40A22B4A765}" type="presParOf" srcId="{257A44B0-5866-6F45-A959-A18533E3F7D4}" destId="{DCD208CC-D126-6E43-B740-772B02BAE144}" srcOrd="1" destOrd="0" presId="urn:microsoft.com/office/officeart/2008/layout/LinedList"/>
    <dgm:cxn modelId="{874355F9-5096-AD4D-A6CA-71FA6536D3E4}" type="presParOf" srcId="{E62A68EF-CDAE-7940-AEBF-77630C02F2CE}" destId="{E8D83AB4-E016-4147-A4EB-AACC81DA6882}" srcOrd="10" destOrd="0" presId="urn:microsoft.com/office/officeart/2008/layout/LinedList"/>
    <dgm:cxn modelId="{E192E559-E547-9F42-AB65-6DAB61DE610F}" type="presParOf" srcId="{E62A68EF-CDAE-7940-AEBF-77630C02F2CE}" destId="{9977B650-43A6-0740-8446-34669CA043CA}" srcOrd="11" destOrd="0" presId="urn:microsoft.com/office/officeart/2008/layout/LinedList"/>
    <dgm:cxn modelId="{D0E9C847-708E-764A-8B8C-6185BE49291B}" type="presParOf" srcId="{9977B650-43A6-0740-8446-34669CA043CA}" destId="{CFAA8E5F-ABBF-0D4C-94A4-CBB1C9550FA2}" srcOrd="0" destOrd="0" presId="urn:microsoft.com/office/officeart/2008/layout/LinedList"/>
    <dgm:cxn modelId="{6308449C-7C04-0148-A4DF-3FFF08E36244}" type="presParOf" srcId="{9977B650-43A6-0740-8446-34669CA043CA}" destId="{D80BE041-24B5-A944-A6C7-200A081A7EE5}" srcOrd="1" destOrd="0" presId="urn:microsoft.com/office/officeart/2008/layout/LinedList"/>
    <dgm:cxn modelId="{112B0276-1916-9F49-B44C-7E6183C45D00}" type="presParOf" srcId="{E62A68EF-CDAE-7940-AEBF-77630C02F2CE}" destId="{607589D2-182A-CA4D-9038-C77E4000414D}" srcOrd="12" destOrd="0" presId="urn:microsoft.com/office/officeart/2008/layout/LinedList"/>
    <dgm:cxn modelId="{7906410B-9788-0D40-BE93-B296BBDCC8D2}" type="presParOf" srcId="{E62A68EF-CDAE-7940-AEBF-77630C02F2CE}" destId="{9CF05A09-5DD1-AA4B-9659-90BDDD0076B3}" srcOrd="13" destOrd="0" presId="urn:microsoft.com/office/officeart/2008/layout/LinedList"/>
    <dgm:cxn modelId="{B167C8A2-62C1-834C-AFD7-9F0CC2B15652}" type="presParOf" srcId="{9CF05A09-5DD1-AA4B-9659-90BDDD0076B3}" destId="{4681852B-1517-0848-BCA9-0884D34DB4A1}" srcOrd="0" destOrd="0" presId="urn:microsoft.com/office/officeart/2008/layout/LinedList"/>
    <dgm:cxn modelId="{9574D963-54A0-844B-A1D5-F6AFBD7E128A}" type="presParOf" srcId="{9CF05A09-5DD1-AA4B-9659-90BDDD0076B3}" destId="{C63945EE-4C21-9444-B4BE-7E474BBDA849}" srcOrd="1" destOrd="0" presId="urn:microsoft.com/office/officeart/2008/layout/LinedList"/>
    <dgm:cxn modelId="{AB8BBDA0-B0E5-374E-B967-8A28C1D49C33}" type="presParOf" srcId="{E62A68EF-CDAE-7940-AEBF-77630C02F2CE}" destId="{E714B3DF-CC1E-F945-91EF-EBCE757578C6}" srcOrd="14" destOrd="0" presId="urn:microsoft.com/office/officeart/2008/layout/LinedList"/>
    <dgm:cxn modelId="{3A5970C1-B010-6345-8C4F-88CAC25BCC72}" type="presParOf" srcId="{E62A68EF-CDAE-7940-AEBF-77630C02F2CE}" destId="{B95A2767-A065-6948-B3AE-1018B87AB1D9}" srcOrd="15" destOrd="0" presId="urn:microsoft.com/office/officeart/2008/layout/LinedList"/>
    <dgm:cxn modelId="{B3DC8F1E-BC6D-2845-A2F8-B50E1975BE77}" type="presParOf" srcId="{B95A2767-A065-6948-B3AE-1018B87AB1D9}" destId="{3EF0033D-65F7-B94D-BB34-F4603BEA3CA5}" srcOrd="0" destOrd="0" presId="urn:microsoft.com/office/officeart/2008/layout/LinedList"/>
    <dgm:cxn modelId="{339AC9CC-DA40-1240-8308-A2DB3CB51664}" type="presParOf" srcId="{B95A2767-A065-6948-B3AE-1018B87AB1D9}" destId="{2476207E-04CA-D345-96DD-7FE28D11B7A2}" srcOrd="1" destOrd="0" presId="urn:microsoft.com/office/officeart/2008/layout/LinedList"/>
    <dgm:cxn modelId="{E6E74813-0116-4F45-96FD-1409E16B6E0F}" type="presParOf" srcId="{E62A68EF-CDAE-7940-AEBF-77630C02F2CE}" destId="{9D5150C0-CCEB-C948-9606-0BC736716617}" srcOrd="16" destOrd="0" presId="urn:microsoft.com/office/officeart/2008/layout/LinedList"/>
    <dgm:cxn modelId="{DA72DD68-3C3F-7240-8CA7-744B728D2FCD}" type="presParOf" srcId="{E62A68EF-CDAE-7940-AEBF-77630C02F2CE}" destId="{E7571B0E-E272-754F-8962-FC1880D655C6}" srcOrd="17" destOrd="0" presId="urn:microsoft.com/office/officeart/2008/layout/LinedList"/>
    <dgm:cxn modelId="{20EF15ED-3F00-3144-8EE1-E665D1C281BB}" type="presParOf" srcId="{E7571B0E-E272-754F-8962-FC1880D655C6}" destId="{596ED73E-AB91-BF4E-9BEA-F417843BAAB9}" srcOrd="0" destOrd="0" presId="urn:microsoft.com/office/officeart/2008/layout/LinedList"/>
    <dgm:cxn modelId="{8C70C07E-3796-E847-8E55-29659DEBC641}" type="presParOf" srcId="{E7571B0E-E272-754F-8962-FC1880D655C6}" destId="{B90605A1-A58F-E144-975A-040676D9E708}" srcOrd="1" destOrd="0" presId="urn:microsoft.com/office/officeart/2008/layout/LinedList"/>
    <dgm:cxn modelId="{AA2991B1-43C0-524A-A59E-8EAC3499EEEF}" type="presParOf" srcId="{E62A68EF-CDAE-7940-AEBF-77630C02F2CE}" destId="{BC040974-BF91-644B-87CF-31F16E4C4AD9}" srcOrd="18" destOrd="0" presId="urn:microsoft.com/office/officeart/2008/layout/LinedList"/>
    <dgm:cxn modelId="{5835ED92-3FB5-6248-9626-E2C6036F2EE8}" type="presParOf" srcId="{E62A68EF-CDAE-7940-AEBF-77630C02F2CE}" destId="{F448D057-9360-8942-8BC0-BD439E924EF1}" srcOrd="19" destOrd="0" presId="urn:microsoft.com/office/officeart/2008/layout/LinedList"/>
    <dgm:cxn modelId="{4F9D9A58-D1C0-DE4B-8909-D0E0740BD6ED}" type="presParOf" srcId="{F448D057-9360-8942-8BC0-BD439E924EF1}" destId="{12C2406A-CF51-E74E-99FC-80B1247DF6F4}" srcOrd="0" destOrd="0" presId="urn:microsoft.com/office/officeart/2008/layout/LinedList"/>
    <dgm:cxn modelId="{CE5AC701-F290-EA47-A86A-04C985D83672}" type="presParOf" srcId="{F448D057-9360-8942-8BC0-BD439E924EF1}" destId="{F6DE19F8-8DCA-F949-957A-92F48C47E8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D046234-9F43-440A-B192-E54EBC134D3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387AB7D-38D8-419A-9516-112DE8CFCDC4}">
      <dgm:prSet/>
      <dgm:spPr/>
      <dgm:t>
        <a:bodyPr/>
        <a:lstStyle/>
        <a:p>
          <a:r>
            <a:rPr lang="en-GB" b="0" i="0"/>
            <a:t>NSPCC (2021) </a:t>
          </a:r>
          <a:r>
            <a:rPr lang="en-GB" b="0" i="1"/>
            <a:t>NSPCC</a:t>
          </a:r>
          <a:r>
            <a:rPr lang="en-GB" b="0" i="0"/>
            <a:t>. Available at: </a:t>
          </a:r>
          <a:r>
            <a:rPr lang="en-GB" b="0" i="0">
              <a:hlinkClick xmlns:r="http://schemas.openxmlformats.org/officeDocument/2006/relationships" r:id="rId1"/>
            </a:rPr>
            <a:t>https://www.nspcc.org.uk/</a:t>
          </a:r>
          <a:r>
            <a:rPr lang="en-GB" b="0" i="0"/>
            <a:t> (Accessed: 21 November 2024).</a:t>
          </a:r>
          <a:endParaRPr lang="en-US"/>
        </a:p>
      </dgm:t>
    </dgm:pt>
    <dgm:pt modelId="{42634F15-1E12-4C9A-AF6B-E7D9A2FD6800}" type="parTrans" cxnId="{0711F8D7-1993-461C-B7EE-98755F466DFF}">
      <dgm:prSet/>
      <dgm:spPr/>
      <dgm:t>
        <a:bodyPr/>
        <a:lstStyle/>
        <a:p>
          <a:endParaRPr lang="en-US"/>
        </a:p>
      </dgm:t>
    </dgm:pt>
    <dgm:pt modelId="{2AB87419-769F-474C-9EF7-C740DAE617CB}" type="sibTrans" cxnId="{0711F8D7-1993-461C-B7EE-98755F466DFF}">
      <dgm:prSet/>
      <dgm:spPr/>
      <dgm:t>
        <a:bodyPr/>
        <a:lstStyle/>
        <a:p>
          <a:endParaRPr lang="en-US"/>
        </a:p>
      </dgm:t>
    </dgm:pt>
    <dgm:pt modelId="{8809D89A-DE27-41AA-BD3D-BFA680A84B95}">
      <dgm:prSet/>
      <dgm:spPr/>
      <dgm:t>
        <a:bodyPr/>
        <a:lstStyle/>
        <a:p>
          <a:r>
            <a:rPr lang="en-GB" b="0" i="0"/>
            <a:t>NSPCC (2024) </a:t>
          </a:r>
          <a:r>
            <a:rPr lang="en-GB" b="0" i="1"/>
            <a:t>X.com</a:t>
          </a:r>
          <a:r>
            <a:rPr lang="en-GB" b="0" i="0"/>
            <a:t>. X (formerly Twitter). Available at: </a:t>
          </a:r>
          <a:r>
            <a:rPr lang="en-GB" b="0" i="0">
              <a:hlinkClick xmlns:r="http://schemas.openxmlformats.org/officeDocument/2006/relationships" r:id="rId2"/>
            </a:rPr>
            <a:t>https://x.com/NSPCC/status/961978772567179264</a:t>
          </a:r>
          <a:r>
            <a:rPr lang="en-GB" b="0" i="0"/>
            <a:t> (Accessed: 4 December 2024).</a:t>
          </a:r>
          <a:endParaRPr lang="en-US"/>
        </a:p>
      </dgm:t>
    </dgm:pt>
    <dgm:pt modelId="{AFF04927-9D45-4E67-A968-5FEA3E86F737}" type="parTrans" cxnId="{683CA296-57FC-4E3B-A251-3DCBC6313B4C}">
      <dgm:prSet/>
      <dgm:spPr/>
      <dgm:t>
        <a:bodyPr/>
        <a:lstStyle/>
        <a:p>
          <a:endParaRPr lang="en-US"/>
        </a:p>
      </dgm:t>
    </dgm:pt>
    <dgm:pt modelId="{F7C7B0E4-E5B3-454E-A9B6-0656995D79A1}" type="sibTrans" cxnId="{683CA296-57FC-4E3B-A251-3DCBC6313B4C}">
      <dgm:prSet/>
      <dgm:spPr/>
      <dgm:t>
        <a:bodyPr/>
        <a:lstStyle/>
        <a:p>
          <a:endParaRPr lang="en-US"/>
        </a:p>
      </dgm:t>
    </dgm:pt>
    <dgm:pt modelId="{7346E71A-F0A8-4028-A33D-D4DAFA4C2988}">
      <dgm:prSet/>
      <dgm:spPr/>
      <dgm:t>
        <a:bodyPr/>
        <a:lstStyle/>
        <a:p>
          <a:r>
            <a:rPr lang="en-GB" b="0" i="0"/>
            <a:t>Office, H. (2023) </a:t>
          </a:r>
          <a:r>
            <a:rPr lang="en-GB" b="0" i="1"/>
            <a:t>Guidance on part 2 of the Sexual Offences Act 2003</a:t>
          </a:r>
          <a:r>
            <a:rPr lang="en-GB" b="0" i="0"/>
            <a:t>. GOV.UK. Available at: </a:t>
          </a:r>
          <a:r>
            <a:rPr lang="en-GB" b="0" i="0">
              <a:hlinkClick xmlns:r="http://schemas.openxmlformats.org/officeDocument/2006/relationships" r:id="rId3"/>
            </a:rPr>
            <a:t>https://www.gov.uk/government/publications/guidance-on-part-2-of-the-sexual-offences-act-2003</a:t>
          </a:r>
          <a:r>
            <a:rPr lang="en-GB" b="0" i="0"/>
            <a:t> (Accessed: 4 December 2024).</a:t>
          </a:r>
          <a:endParaRPr lang="en-US"/>
        </a:p>
      </dgm:t>
    </dgm:pt>
    <dgm:pt modelId="{67BAA6FD-E6EF-4A8F-BB5F-4BFB729BDB19}" type="parTrans" cxnId="{3799AC07-3418-4FDA-BBBA-ED6D7FF18F1F}">
      <dgm:prSet/>
      <dgm:spPr/>
      <dgm:t>
        <a:bodyPr/>
        <a:lstStyle/>
        <a:p>
          <a:endParaRPr lang="en-US"/>
        </a:p>
      </dgm:t>
    </dgm:pt>
    <dgm:pt modelId="{B321BEBE-9CED-4817-8FE7-B5857596BC8F}" type="sibTrans" cxnId="{3799AC07-3418-4FDA-BBBA-ED6D7FF18F1F}">
      <dgm:prSet/>
      <dgm:spPr/>
      <dgm:t>
        <a:bodyPr/>
        <a:lstStyle/>
        <a:p>
          <a:endParaRPr lang="en-US"/>
        </a:p>
      </dgm:t>
    </dgm:pt>
    <dgm:pt modelId="{BC271A4A-0474-439F-8CDA-1F51E7F39A1A}">
      <dgm:prSet/>
      <dgm:spPr/>
      <dgm:t>
        <a:bodyPr/>
        <a:lstStyle/>
        <a:p>
          <a:r>
            <a:rPr lang="en-GB" b="0" i="1"/>
            <a:t>preventing child sexual abuse and exploitation</a:t>
          </a:r>
          <a:r>
            <a:rPr lang="en-GB" b="0" i="0"/>
            <a:t>. AI-generated image created using ChatGPT, December 4</a:t>
          </a:r>
          <a:endParaRPr lang="en-US"/>
        </a:p>
      </dgm:t>
    </dgm:pt>
    <dgm:pt modelId="{CBBB9963-802E-4746-8A0A-C47573F7D2C6}" type="parTrans" cxnId="{3A79BF6C-4AEA-4C0B-9783-90D68284672D}">
      <dgm:prSet/>
      <dgm:spPr/>
      <dgm:t>
        <a:bodyPr/>
        <a:lstStyle/>
        <a:p>
          <a:endParaRPr lang="en-US"/>
        </a:p>
      </dgm:t>
    </dgm:pt>
    <dgm:pt modelId="{7168AB85-97EA-49A7-8CE8-2D65BE094C01}" type="sibTrans" cxnId="{3A79BF6C-4AEA-4C0B-9783-90D68284672D}">
      <dgm:prSet/>
      <dgm:spPr/>
      <dgm:t>
        <a:bodyPr/>
        <a:lstStyle/>
        <a:p>
          <a:endParaRPr lang="en-US"/>
        </a:p>
      </dgm:t>
    </dgm:pt>
    <dgm:pt modelId="{BE219938-6C25-406F-BC0B-0FCDE72AB2E9}">
      <dgm:prSet/>
      <dgm:spPr/>
      <dgm:t>
        <a:bodyPr/>
        <a:lstStyle/>
        <a:p>
          <a:r>
            <a:rPr lang="en-GB" b="0" i="0"/>
            <a:t>Phoenix Support (2024) </a:t>
          </a:r>
          <a:r>
            <a:rPr lang="en-GB" b="0" i="1"/>
            <a:t>Training</a:t>
          </a:r>
          <a:r>
            <a:rPr lang="en-GB" b="0" i="0"/>
            <a:t>. Phoenix Support. Available at: </a:t>
          </a:r>
          <a:r>
            <a:rPr lang="en-GB" b="0" i="0">
              <a:hlinkClick xmlns:r="http://schemas.openxmlformats.org/officeDocument/2006/relationships" r:id="rId4"/>
            </a:rPr>
            <a:t>https://www.phoenixkent.com/services/training</a:t>
          </a:r>
          <a:r>
            <a:rPr lang="en-GB" b="0" i="0"/>
            <a:t>(Accessed: 4 December 2024).</a:t>
          </a:r>
          <a:endParaRPr lang="en-US"/>
        </a:p>
      </dgm:t>
    </dgm:pt>
    <dgm:pt modelId="{C1D44506-4203-4FBF-89C2-067E12BE8E73}" type="parTrans" cxnId="{2032C789-4A8F-40F5-9055-D01775F6E99C}">
      <dgm:prSet/>
      <dgm:spPr/>
      <dgm:t>
        <a:bodyPr/>
        <a:lstStyle/>
        <a:p>
          <a:endParaRPr lang="en-US"/>
        </a:p>
      </dgm:t>
    </dgm:pt>
    <dgm:pt modelId="{C4BF3898-B67C-4960-A7FE-3C933FAE7B59}" type="sibTrans" cxnId="{2032C789-4A8F-40F5-9055-D01775F6E99C}">
      <dgm:prSet/>
      <dgm:spPr/>
      <dgm:t>
        <a:bodyPr/>
        <a:lstStyle/>
        <a:p>
          <a:endParaRPr lang="en-US"/>
        </a:p>
      </dgm:t>
    </dgm:pt>
    <dgm:pt modelId="{184982D7-EA27-4BC5-81E5-83C3CF170902}">
      <dgm:prSet/>
      <dgm:spPr/>
      <dgm:t>
        <a:bodyPr/>
        <a:lstStyle/>
        <a:p>
          <a:r>
            <a:rPr lang="en-GB" b="0" i="0"/>
            <a:t>Prostock Photos (2024) </a:t>
          </a:r>
          <a:r>
            <a:rPr lang="en-GB" b="0" i="1"/>
            <a:t>Challenges in life stock photos, royalty-free challenges in life images</a:t>
          </a:r>
          <a:r>
            <a:rPr lang="en-GB" b="0" i="0"/>
            <a:t>. Depositphotos. Available at: </a:t>
          </a:r>
          <a:r>
            <a:rPr lang="en-GB" b="0" i="0">
              <a:hlinkClick xmlns:r="http://schemas.openxmlformats.org/officeDocument/2006/relationships" r:id="rId5"/>
            </a:rPr>
            <a:t>https://depositphotos.com/photos/challenges-in-life.html</a:t>
          </a:r>
          <a:r>
            <a:rPr lang="en-GB" b="0" i="0"/>
            <a:t> (Accessed: 4 December 2024).</a:t>
          </a:r>
          <a:endParaRPr lang="en-US"/>
        </a:p>
      </dgm:t>
    </dgm:pt>
    <dgm:pt modelId="{C6F2F4A4-2EBF-4B93-AA34-3F2A648B6A3C}" type="parTrans" cxnId="{FF9B0D9C-9D53-440A-A524-71693177CF45}">
      <dgm:prSet/>
      <dgm:spPr/>
      <dgm:t>
        <a:bodyPr/>
        <a:lstStyle/>
        <a:p>
          <a:endParaRPr lang="en-US"/>
        </a:p>
      </dgm:t>
    </dgm:pt>
    <dgm:pt modelId="{0A4BC6A3-1B94-4861-AAEC-AA9F87142232}" type="sibTrans" cxnId="{FF9B0D9C-9D53-440A-A524-71693177CF45}">
      <dgm:prSet/>
      <dgm:spPr/>
      <dgm:t>
        <a:bodyPr/>
        <a:lstStyle/>
        <a:p>
          <a:endParaRPr lang="en-US"/>
        </a:p>
      </dgm:t>
    </dgm:pt>
    <dgm:pt modelId="{329879DF-C888-4BEF-ABE2-D4F1701AE094}">
      <dgm:prSet/>
      <dgm:spPr/>
      <dgm:t>
        <a:bodyPr/>
        <a:lstStyle/>
        <a:p>
          <a:r>
            <a:rPr lang="en-GB" b="0" i="0"/>
            <a:t>Shawar, Y.R., Truong, P.P. and Shiffman, J. (2022) ‘The emergence of political priority for addressing child sexual abuse in the United Kingdom’, </a:t>
          </a:r>
          <a:r>
            <a:rPr lang="en-GB" b="0" i="1"/>
            <a:t>Child Abuse &amp; Neglect</a:t>
          </a:r>
          <a:r>
            <a:rPr lang="en-GB" b="0" i="0"/>
            <a:t>, 128, p. 105601. doi:10.1016/j.chiabu.2022.105601.</a:t>
          </a:r>
          <a:endParaRPr lang="en-US"/>
        </a:p>
      </dgm:t>
    </dgm:pt>
    <dgm:pt modelId="{50497203-9B88-419B-BD65-080E39CB0C08}" type="parTrans" cxnId="{AC0942D2-F6B7-4E0C-BE72-B1299103F95C}">
      <dgm:prSet/>
      <dgm:spPr/>
      <dgm:t>
        <a:bodyPr/>
        <a:lstStyle/>
        <a:p>
          <a:endParaRPr lang="en-US"/>
        </a:p>
      </dgm:t>
    </dgm:pt>
    <dgm:pt modelId="{48930587-6584-4DE5-AB91-02F44C05D964}" type="sibTrans" cxnId="{AC0942D2-F6B7-4E0C-BE72-B1299103F95C}">
      <dgm:prSet/>
      <dgm:spPr/>
      <dgm:t>
        <a:bodyPr/>
        <a:lstStyle/>
        <a:p>
          <a:endParaRPr lang="en-US"/>
        </a:p>
      </dgm:t>
    </dgm:pt>
    <dgm:pt modelId="{A43EB021-D4BD-4B5D-82F7-A7CB61E320F6}">
      <dgm:prSet/>
      <dgm:spPr/>
      <dgm:t>
        <a:bodyPr/>
        <a:lstStyle/>
        <a:p>
          <a:r>
            <a:rPr lang="en-GB" b="0" i="0"/>
            <a:t>Slavery at Home: A New Bill to Tackle Slavery in Britain (2022) </a:t>
          </a:r>
          <a:r>
            <a:rPr lang="en-GB" b="0" i="1"/>
            <a:t>Centre for Social Justice</a:t>
          </a:r>
          <a:r>
            <a:rPr lang="en-GB" b="0" i="0"/>
            <a:t>. Available at: </a:t>
          </a:r>
          <a:r>
            <a:rPr lang="en-GB" b="0" i="0">
              <a:hlinkClick xmlns:r="http://schemas.openxmlformats.org/officeDocument/2006/relationships" r:id="rId6"/>
            </a:rPr>
            <a:t>https://www.centreforsocialjustice.org.uk/wp-content/uploads/2023/02/Slavery-at-Home-a-new-bill-to-tackle-slavery-in-Britain.pdf</a:t>
          </a:r>
          <a:r>
            <a:rPr lang="en-GB" b="0" i="0"/>
            <a:t> (Accessed: 21 November 2024).</a:t>
          </a:r>
          <a:endParaRPr lang="en-US"/>
        </a:p>
      </dgm:t>
    </dgm:pt>
    <dgm:pt modelId="{AEB1CCC1-C49B-4DAD-910B-FB8E85815639}" type="parTrans" cxnId="{6E57CEC7-69D1-4663-AEB6-253D5E6B0311}">
      <dgm:prSet/>
      <dgm:spPr/>
      <dgm:t>
        <a:bodyPr/>
        <a:lstStyle/>
        <a:p>
          <a:endParaRPr lang="en-US"/>
        </a:p>
      </dgm:t>
    </dgm:pt>
    <dgm:pt modelId="{1114DCA0-0840-4AAD-8C74-E287BE29BF7E}" type="sibTrans" cxnId="{6E57CEC7-69D1-4663-AEB6-253D5E6B0311}">
      <dgm:prSet/>
      <dgm:spPr/>
      <dgm:t>
        <a:bodyPr/>
        <a:lstStyle/>
        <a:p>
          <a:endParaRPr lang="en-US"/>
        </a:p>
      </dgm:t>
    </dgm:pt>
    <dgm:pt modelId="{A8DBDFF1-5D53-4C48-864E-E0526F4BF8CE}">
      <dgm:prSet/>
      <dgm:spPr/>
      <dgm:t>
        <a:bodyPr/>
        <a:lstStyle/>
        <a:p>
          <a:r>
            <a:rPr lang="en-GB" b="0" i="0"/>
            <a:t>Writer, J.A. (2023) </a:t>
          </a:r>
          <a:r>
            <a:rPr lang="en-GB" b="0" i="1"/>
            <a:t>The biggest social media trends in 2023</a:t>
          </a:r>
          <a:r>
            <a:rPr lang="en-GB" b="0" i="0"/>
            <a:t>. Tech.co. Available at: </a:t>
          </a:r>
          <a:r>
            <a:rPr lang="en-GB" b="0" i="0">
              <a:hlinkClick xmlns:r="http://schemas.openxmlformats.org/officeDocument/2006/relationships" r:id="rId7"/>
            </a:rPr>
            <a:t>https://tech.co/digital-marketing/social-media-trends</a:t>
          </a:r>
          <a:r>
            <a:rPr lang="en-GB" b="0" i="0"/>
            <a:t> (Accessed: 4 December 2024).</a:t>
          </a:r>
          <a:endParaRPr lang="en-US"/>
        </a:p>
      </dgm:t>
    </dgm:pt>
    <dgm:pt modelId="{A666AC2E-98A2-46C1-BD4C-5C1FBB725CB7}" type="parTrans" cxnId="{50956ACD-C4EE-475B-832B-F49581D5DBCC}">
      <dgm:prSet/>
      <dgm:spPr/>
      <dgm:t>
        <a:bodyPr/>
        <a:lstStyle/>
        <a:p>
          <a:endParaRPr lang="en-US"/>
        </a:p>
      </dgm:t>
    </dgm:pt>
    <dgm:pt modelId="{1C4124F3-D81B-47AF-A402-4F5EE9B2BB2F}" type="sibTrans" cxnId="{50956ACD-C4EE-475B-832B-F49581D5DBCC}">
      <dgm:prSet/>
      <dgm:spPr/>
      <dgm:t>
        <a:bodyPr/>
        <a:lstStyle/>
        <a:p>
          <a:endParaRPr lang="en-US"/>
        </a:p>
      </dgm:t>
    </dgm:pt>
    <dgm:pt modelId="{4095DFB1-3C2A-804A-A425-7CFAFAA61684}" type="pres">
      <dgm:prSet presAssocID="{7D046234-9F43-440A-B192-E54EBC134D38}" presName="vert0" presStyleCnt="0">
        <dgm:presLayoutVars>
          <dgm:dir/>
          <dgm:animOne val="branch"/>
          <dgm:animLvl val="lvl"/>
        </dgm:presLayoutVars>
      </dgm:prSet>
      <dgm:spPr/>
    </dgm:pt>
    <dgm:pt modelId="{0D09D3AA-1788-FB4C-B08A-6B95FD95045B}" type="pres">
      <dgm:prSet presAssocID="{2387AB7D-38D8-419A-9516-112DE8CFCDC4}" presName="thickLine" presStyleLbl="alignNode1" presStyleIdx="0" presStyleCnt="9"/>
      <dgm:spPr/>
    </dgm:pt>
    <dgm:pt modelId="{35F29906-46A6-994F-84F0-CF1B66CA2F46}" type="pres">
      <dgm:prSet presAssocID="{2387AB7D-38D8-419A-9516-112DE8CFCDC4}" presName="horz1" presStyleCnt="0"/>
      <dgm:spPr/>
    </dgm:pt>
    <dgm:pt modelId="{7D59627A-935E-8145-9228-68D17A6BEDDF}" type="pres">
      <dgm:prSet presAssocID="{2387AB7D-38D8-419A-9516-112DE8CFCDC4}" presName="tx1" presStyleLbl="revTx" presStyleIdx="0" presStyleCnt="9"/>
      <dgm:spPr/>
    </dgm:pt>
    <dgm:pt modelId="{A48A84D0-6460-9243-9B9B-8C32D7C87462}" type="pres">
      <dgm:prSet presAssocID="{2387AB7D-38D8-419A-9516-112DE8CFCDC4}" presName="vert1" presStyleCnt="0"/>
      <dgm:spPr/>
    </dgm:pt>
    <dgm:pt modelId="{D81BF925-F502-DD4A-A50A-8333D3C60AB3}" type="pres">
      <dgm:prSet presAssocID="{8809D89A-DE27-41AA-BD3D-BFA680A84B95}" presName="thickLine" presStyleLbl="alignNode1" presStyleIdx="1" presStyleCnt="9"/>
      <dgm:spPr/>
    </dgm:pt>
    <dgm:pt modelId="{EBEB5334-D588-7C43-A9D3-00E8EC254BA5}" type="pres">
      <dgm:prSet presAssocID="{8809D89A-DE27-41AA-BD3D-BFA680A84B95}" presName="horz1" presStyleCnt="0"/>
      <dgm:spPr/>
    </dgm:pt>
    <dgm:pt modelId="{C8B8FA81-E2A1-8446-918C-358D306984D8}" type="pres">
      <dgm:prSet presAssocID="{8809D89A-DE27-41AA-BD3D-BFA680A84B95}" presName="tx1" presStyleLbl="revTx" presStyleIdx="1" presStyleCnt="9"/>
      <dgm:spPr/>
    </dgm:pt>
    <dgm:pt modelId="{805000D5-7192-414A-A5D6-549E2315E695}" type="pres">
      <dgm:prSet presAssocID="{8809D89A-DE27-41AA-BD3D-BFA680A84B95}" presName="vert1" presStyleCnt="0"/>
      <dgm:spPr/>
    </dgm:pt>
    <dgm:pt modelId="{37DF4F93-2F93-3B4D-880A-5E7FF33DF9B4}" type="pres">
      <dgm:prSet presAssocID="{7346E71A-F0A8-4028-A33D-D4DAFA4C2988}" presName="thickLine" presStyleLbl="alignNode1" presStyleIdx="2" presStyleCnt="9"/>
      <dgm:spPr/>
    </dgm:pt>
    <dgm:pt modelId="{9642AB22-3DC5-1A45-882A-4D077938F9A2}" type="pres">
      <dgm:prSet presAssocID="{7346E71A-F0A8-4028-A33D-D4DAFA4C2988}" presName="horz1" presStyleCnt="0"/>
      <dgm:spPr/>
    </dgm:pt>
    <dgm:pt modelId="{87582055-443B-464F-B45D-47CEE559C9C0}" type="pres">
      <dgm:prSet presAssocID="{7346E71A-F0A8-4028-A33D-D4DAFA4C2988}" presName="tx1" presStyleLbl="revTx" presStyleIdx="2" presStyleCnt="9"/>
      <dgm:spPr/>
    </dgm:pt>
    <dgm:pt modelId="{0BE10F3E-9E1A-2C48-81E4-D7314551EA26}" type="pres">
      <dgm:prSet presAssocID="{7346E71A-F0A8-4028-A33D-D4DAFA4C2988}" presName="vert1" presStyleCnt="0"/>
      <dgm:spPr/>
    </dgm:pt>
    <dgm:pt modelId="{B4F01A6B-B596-664C-9025-9C6C0B172F15}" type="pres">
      <dgm:prSet presAssocID="{BC271A4A-0474-439F-8CDA-1F51E7F39A1A}" presName="thickLine" presStyleLbl="alignNode1" presStyleIdx="3" presStyleCnt="9"/>
      <dgm:spPr/>
    </dgm:pt>
    <dgm:pt modelId="{18F5DF04-D2BD-714B-BA9D-583AC61B5103}" type="pres">
      <dgm:prSet presAssocID="{BC271A4A-0474-439F-8CDA-1F51E7F39A1A}" presName="horz1" presStyleCnt="0"/>
      <dgm:spPr/>
    </dgm:pt>
    <dgm:pt modelId="{CB281AB2-39EA-AF4C-898E-33AFB8BC2D23}" type="pres">
      <dgm:prSet presAssocID="{BC271A4A-0474-439F-8CDA-1F51E7F39A1A}" presName="tx1" presStyleLbl="revTx" presStyleIdx="3" presStyleCnt="9"/>
      <dgm:spPr/>
    </dgm:pt>
    <dgm:pt modelId="{1C19CE6A-B8CA-FA4E-8652-56665944CE8C}" type="pres">
      <dgm:prSet presAssocID="{BC271A4A-0474-439F-8CDA-1F51E7F39A1A}" presName="vert1" presStyleCnt="0"/>
      <dgm:spPr/>
    </dgm:pt>
    <dgm:pt modelId="{07E7A30D-10B0-E14F-9631-9DDEFFF5FC46}" type="pres">
      <dgm:prSet presAssocID="{BE219938-6C25-406F-BC0B-0FCDE72AB2E9}" presName="thickLine" presStyleLbl="alignNode1" presStyleIdx="4" presStyleCnt="9"/>
      <dgm:spPr/>
    </dgm:pt>
    <dgm:pt modelId="{537E1DFB-523B-4948-AB16-D6DA945D5AB8}" type="pres">
      <dgm:prSet presAssocID="{BE219938-6C25-406F-BC0B-0FCDE72AB2E9}" presName="horz1" presStyleCnt="0"/>
      <dgm:spPr/>
    </dgm:pt>
    <dgm:pt modelId="{975FA373-E3EB-614D-BB33-5F7CFC6B948C}" type="pres">
      <dgm:prSet presAssocID="{BE219938-6C25-406F-BC0B-0FCDE72AB2E9}" presName="tx1" presStyleLbl="revTx" presStyleIdx="4" presStyleCnt="9"/>
      <dgm:spPr/>
    </dgm:pt>
    <dgm:pt modelId="{BEB74E54-D746-1E45-9A2A-796E989D4527}" type="pres">
      <dgm:prSet presAssocID="{BE219938-6C25-406F-BC0B-0FCDE72AB2E9}" presName="vert1" presStyleCnt="0"/>
      <dgm:spPr/>
    </dgm:pt>
    <dgm:pt modelId="{AC08A7FE-598F-E344-A658-5F5BA3C6135D}" type="pres">
      <dgm:prSet presAssocID="{184982D7-EA27-4BC5-81E5-83C3CF170902}" presName="thickLine" presStyleLbl="alignNode1" presStyleIdx="5" presStyleCnt="9"/>
      <dgm:spPr/>
    </dgm:pt>
    <dgm:pt modelId="{0C8071CB-B56D-6846-B8AE-101651B5F629}" type="pres">
      <dgm:prSet presAssocID="{184982D7-EA27-4BC5-81E5-83C3CF170902}" presName="horz1" presStyleCnt="0"/>
      <dgm:spPr/>
    </dgm:pt>
    <dgm:pt modelId="{205E4782-DF75-3449-A193-01809422A70F}" type="pres">
      <dgm:prSet presAssocID="{184982D7-EA27-4BC5-81E5-83C3CF170902}" presName="tx1" presStyleLbl="revTx" presStyleIdx="5" presStyleCnt="9"/>
      <dgm:spPr/>
    </dgm:pt>
    <dgm:pt modelId="{2313D1F2-AF17-E84B-8FAA-7182633225D1}" type="pres">
      <dgm:prSet presAssocID="{184982D7-EA27-4BC5-81E5-83C3CF170902}" presName="vert1" presStyleCnt="0"/>
      <dgm:spPr/>
    </dgm:pt>
    <dgm:pt modelId="{8B9120BE-ADF8-4448-84A8-A674DC1DB23C}" type="pres">
      <dgm:prSet presAssocID="{329879DF-C888-4BEF-ABE2-D4F1701AE094}" presName="thickLine" presStyleLbl="alignNode1" presStyleIdx="6" presStyleCnt="9"/>
      <dgm:spPr/>
    </dgm:pt>
    <dgm:pt modelId="{A3EB1B14-61DC-CC4B-8F1B-39F30A3F0DFD}" type="pres">
      <dgm:prSet presAssocID="{329879DF-C888-4BEF-ABE2-D4F1701AE094}" presName="horz1" presStyleCnt="0"/>
      <dgm:spPr/>
    </dgm:pt>
    <dgm:pt modelId="{2E41AE27-C257-3442-843D-40B21C3156BC}" type="pres">
      <dgm:prSet presAssocID="{329879DF-C888-4BEF-ABE2-D4F1701AE094}" presName="tx1" presStyleLbl="revTx" presStyleIdx="6" presStyleCnt="9"/>
      <dgm:spPr/>
    </dgm:pt>
    <dgm:pt modelId="{6211F408-91CF-C14C-90FF-0773A46FA3C1}" type="pres">
      <dgm:prSet presAssocID="{329879DF-C888-4BEF-ABE2-D4F1701AE094}" presName="vert1" presStyleCnt="0"/>
      <dgm:spPr/>
    </dgm:pt>
    <dgm:pt modelId="{BA18A31E-E2CD-8A4E-92B1-CAC7037B7904}" type="pres">
      <dgm:prSet presAssocID="{A43EB021-D4BD-4B5D-82F7-A7CB61E320F6}" presName="thickLine" presStyleLbl="alignNode1" presStyleIdx="7" presStyleCnt="9"/>
      <dgm:spPr/>
    </dgm:pt>
    <dgm:pt modelId="{6B5B3516-2C0C-9F47-AECD-FEBFE8702C3F}" type="pres">
      <dgm:prSet presAssocID="{A43EB021-D4BD-4B5D-82F7-A7CB61E320F6}" presName="horz1" presStyleCnt="0"/>
      <dgm:spPr/>
    </dgm:pt>
    <dgm:pt modelId="{C1D929FF-205B-A249-8F3B-DB400D4E8E51}" type="pres">
      <dgm:prSet presAssocID="{A43EB021-D4BD-4B5D-82F7-A7CB61E320F6}" presName="tx1" presStyleLbl="revTx" presStyleIdx="7" presStyleCnt="9"/>
      <dgm:spPr/>
    </dgm:pt>
    <dgm:pt modelId="{8F21D54C-3229-E547-99C5-BFABFF3B8B35}" type="pres">
      <dgm:prSet presAssocID="{A43EB021-D4BD-4B5D-82F7-A7CB61E320F6}" presName="vert1" presStyleCnt="0"/>
      <dgm:spPr/>
    </dgm:pt>
    <dgm:pt modelId="{CFD9C4EA-B935-0440-8A6A-0435F7C605A1}" type="pres">
      <dgm:prSet presAssocID="{A8DBDFF1-5D53-4C48-864E-E0526F4BF8CE}" presName="thickLine" presStyleLbl="alignNode1" presStyleIdx="8" presStyleCnt="9"/>
      <dgm:spPr/>
    </dgm:pt>
    <dgm:pt modelId="{5E10A8C7-0C1C-6C4C-BB24-4C17C59808AD}" type="pres">
      <dgm:prSet presAssocID="{A8DBDFF1-5D53-4C48-864E-E0526F4BF8CE}" presName="horz1" presStyleCnt="0"/>
      <dgm:spPr/>
    </dgm:pt>
    <dgm:pt modelId="{D8113F67-1A7F-FF43-ABD0-ABF73D2C9AFF}" type="pres">
      <dgm:prSet presAssocID="{A8DBDFF1-5D53-4C48-864E-E0526F4BF8CE}" presName="tx1" presStyleLbl="revTx" presStyleIdx="8" presStyleCnt="9"/>
      <dgm:spPr/>
    </dgm:pt>
    <dgm:pt modelId="{1F3BCAC6-5008-FA45-801E-AD9E83EA80BA}" type="pres">
      <dgm:prSet presAssocID="{A8DBDFF1-5D53-4C48-864E-E0526F4BF8CE}" presName="vert1" presStyleCnt="0"/>
      <dgm:spPr/>
    </dgm:pt>
  </dgm:ptLst>
  <dgm:cxnLst>
    <dgm:cxn modelId="{3A18B700-6EB2-0E4E-98AE-67BE56975F28}" type="presOf" srcId="{184982D7-EA27-4BC5-81E5-83C3CF170902}" destId="{205E4782-DF75-3449-A193-01809422A70F}" srcOrd="0" destOrd="0" presId="urn:microsoft.com/office/officeart/2008/layout/LinedList"/>
    <dgm:cxn modelId="{3799AC07-3418-4FDA-BBBA-ED6D7FF18F1F}" srcId="{7D046234-9F43-440A-B192-E54EBC134D38}" destId="{7346E71A-F0A8-4028-A33D-D4DAFA4C2988}" srcOrd="2" destOrd="0" parTransId="{67BAA6FD-E6EF-4A8F-BB5F-4BFB729BDB19}" sibTransId="{B321BEBE-9CED-4817-8FE7-B5857596BC8F}"/>
    <dgm:cxn modelId="{53E64E0F-6A83-0448-AC71-F4EFF092088E}" type="presOf" srcId="{BC271A4A-0474-439F-8CDA-1F51E7F39A1A}" destId="{CB281AB2-39EA-AF4C-898E-33AFB8BC2D23}" srcOrd="0" destOrd="0" presId="urn:microsoft.com/office/officeart/2008/layout/LinedList"/>
    <dgm:cxn modelId="{0519EB28-1B9A-CB4C-BBBF-B7E5E68F5F2A}" type="presOf" srcId="{BE219938-6C25-406F-BC0B-0FCDE72AB2E9}" destId="{975FA373-E3EB-614D-BB33-5F7CFC6B948C}" srcOrd="0" destOrd="0" presId="urn:microsoft.com/office/officeart/2008/layout/LinedList"/>
    <dgm:cxn modelId="{CA7C3334-5760-4D47-9739-3D43922E2096}" type="presOf" srcId="{7346E71A-F0A8-4028-A33D-D4DAFA4C2988}" destId="{87582055-443B-464F-B45D-47CEE559C9C0}" srcOrd="0" destOrd="0" presId="urn:microsoft.com/office/officeart/2008/layout/LinedList"/>
    <dgm:cxn modelId="{66C94667-67DF-6B48-A6C1-72B26DF98F90}" type="presOf" srcId="{7D046234-9F43-440A-B192-E54EBC134D38}" destId="{4095DFB1-3C2A-804A-A425-7CFAFAA61684}" srcOrd="0" destOrd="0" presId="urn:microsoft.com/office/officeart/2008/layout/LinedList"/>
    <dgm:cxn modelId="{3A79BF6C-4AEA-4C0B-9783-90D68284672D}" srcId="{7D046234-9F43-440A-B192-E54EBC134D38}" destId="{BC271A4A-0474-439F-8CDA-1F51E7F39A1A}" srcOrd="3" destOrd="0" parTransId="{CBBB9963-802E-4746-8A0A-C47573F7D2C6}" sibTransId="{7168AB85-97EA-49A7-8CE8-2D65BE094C01}"/>
    <dgm:cxn modelId="{1985937F-236F-CF49-BC28-BFE3023FFD0B}" type="presOf" srcId="{329879DF-C888-4BEF-ABE2-D4F1701AE094}" destId="{2E41AE27-C257-3442-843D-40B21C3156BC}" srcOrd="0" destOrd="0" presId="urn:microsoft.com/office/officeart/2008/layout/LinedList"/>
    <dgm:cxn modelId="{2032C789-4A8F-40F5-9055-D01775F6E99C}" srcId="{7D046234-9F43-440A-B192-E54EBC134D38}" destId="{BE219938-6C25-406F-BC0B-0FCDE72AB2E9}" srcOrd="4" destOrd="0" parTransId="{C1D44506-4203-4FBF-89C2-067E12BE8E73}" sibTransId="{C4BF3898-B67C-4960-A7FE-3C933FAE7B59}"/>
    <dgm:cxn modelId="{683CA296-57FC-4E3B-A251-3DCBC6313B4C}" srcId="{7D046234-9F43-440A-B192-E54EBC134D38}" destId="{8809D89A-DE27-41AA-BD3D-BFA680A84B95}" srcOrd="1" destOrd="0" parTransId="{AFF04927-9D45-4E67-A968-5FEA3E86F737}" sibTransId="{F7C7B0E4-E5B3-454E-A9B6-0656995D79A1}"/>
    <dgm:cxn modelId="{2300AC96-88B4-AB41-9C41-F9B86B374713}" type="presOf" srcId="{A43EB021-D4BD-4B5D-82F7-A7CB61E320F6}" destId="{C1D929FF-205B-A249-8F3B-DB400D4E8E51}" srcOrd="0" destOrd="0" presId="urn:microsoft.com/office/officeart/2008/layout/LinedList"/>
    <dgm:cxn modelId="{FF9B0D9C-9D53-440A-A524-71693177CF45}" srcId="{7D046234-9F43-440A-B192-E54EBC134D38}" destId="{184982D7-EA27-4BC5-81E5-83C3CF170902}" srcOrd="5" destOrd="0" parTransId="{C6F2F4A4-2EBF-4B93-AA34-3F2A648B6A3C}" sibTransId="{0A4BC6A3-1B94-4861-AAEC-AA9F87142232}"/>
    <dgm:cxn modelId="{6E57CEC7-69D1-4663-AEB6-253D5E6B0311}" srcId="{7D046234-9F43-440A-B192-E54EBC134D38}" destId="{A43EB021-D4BD-4B5D-82F7-A7CB61E320F6}" srcOrd="7" destOrd="0" parTransId="{AEB1CCC1-C49B-4DAD-910B-FB8E85815639}" sibTransId="{1114DCA0-0840-4AAD-8C74-E287BE29BF7E}"/>
    <dgm:cxn modelId="{50956ACD-C4EE-475B-832B-F49581D5DBCC}" srcId="{7D046234-9F43-440A-B192-E54EBC134D38}" destId="{A8DBDFF1-5D53-4C48-864E-E0526F4BF8CE}" srcOrd="8" destOrd="0" parTransId="{A666AC2E-98A2-46C1-BD4C-5C1FBB725CB7}" sibTransId="{1C4124F3-D81B-47AF-A402-4F5EE9B2BB2F}"/>
    <dgm:cxn modelId="{AC0942D2-F6B7-4E0C-BE72-B1299103F95C}" srcId="{7D046234-9F43-440A-B192-E54EBC134D38}" destId="{329879DF-C888-4BEF-ABE2-D4F1701AE094}" srcOrd="6" destOrd="0" parTransId="{50497203-9B88-419B-BD65-080E39CB0C08}" sibTransId="{48930587-6584-4DE5-AB91-02F44C05D964}"/>
    <dgm:cxn modelId="{449B96D5-B073-C241-8B3D-D7F2CC5D77AA}" type="presOf" srcId="{2387AB7D-38D8-419A-9516-112DE8CFCDC4}" destId="{7D59627A-935E-8145-9228-68D17A6BEDDF}" srcOrd="0" destOrd="0" presId="urn:microsoft.com/office/officeart/2008/layout/LinedList"/>
    <dgm:cxn modelId="{0711F8D7-1993-461C-B7EE-98755F466DFF}" srcId="{7D046234-9F43-440A-B192-E54EBC134D38}" destId="{2387AB7D-38D8-419A-9516-112DE8CFCDC4}" srcOrd="0" destOrd="0" parTransId="{42634F15-1E12-4C9A-AF6B-E7D9A2FD6800}" sibTransId="{2AB87419-769F-474C-9EF7-C740DAE617CB}"/>
    <dgm:cxn modelId="{60D663E7-938D-CA41-98C1-7AE99B4B056B}" type="presOf" srcId="{8809D89A-DE27-41AA-BD3D-BFA680A84B95}" destId="{C8B8FA81-E2A1-8446-918C-358D306984D8}" srcOrd="0" destOrd="0" presId="urn:microsoft.com/office/officeart/2008/layout/LinedList"/>
    <dgm:cxn modelId="{044043E9-5E4A-B74B-82B7-64D59740F5C6}" type="presOf" srcId="{A8DBDFF1-5D53-4C48-864E-E0526F4BF8CE}" destId="{D8113F67-1A7F-FF43-ABD0-ABF73D2C9AFF}" srcOrd="0" destOrd="0" presId="urn:microsoft.com/office/officeart/2008/layout/LinedList"/>
    <dgm:cxn modelId="{5689F0AE-0422-5447-A859-BCE27DE0944A}" type="presParOf" srcId="{4095DFB1-3C2A-804A-A425-7CFAFAA61684}" destId="{0D09D3AA-1788-FB4C-B08A-6B95FD95045B}" srcOrd="0" destOrd="0" presId="urn:microsoft.com/office/officeart/2008/layout/LinedList"/>
    <dgm:cxn modelId="{C5A8BC78-A870-1243-BB00-E7C062EB629E}" type="presParOf" srcId="{4095DFB1-3C2A-804A-A425-7CFAFAA61684}" destId="{35F29906-46A6-994F-84F0-CF1B66CA2F46}" srcOrd="1" destOrd="0" presId="urn:microsoft.com/office/officeart/2008/layout/LinedList"/>
    <dgm:cxn modelId="{98E011C6-4EDB-FC49-8D8C-A07AC2F4C069}" type="presParOf" srcId="{35F29906-46A6-994F-84F0-CF1B66CA2F46}" destId="{7D59627A-935E-8145-9228-68D17A6BEDDF}" srcOrd="0" destOrd="0" presId="urn:microsoft.com/office/officeart/2008/layout/LinedList"/>
    <dgm:cxn modelId="{6FB86AFF-A981-C147-837C-F882BD7D819A}" type="presParOf" srcId="{35F29906-46A6-994F-84F0-CF1B66CA2F46}" destId="{A48A84D0-6460-9243-9B9B-8C32D7C87462}" srcOrd="1" destOrd="0" presId="urn:microsoft.com/office/officeart/2008/layout/LinedList"/>
    <dgm:cxn modelId="{24965680-E49A-174A-B5D0-F70EE8885D23}" type="presParOf" srcId="{4095DFB1-3C2A-804A-A425-7CFAFAA61684}" destId="{D81BF925-F502-DD4A-A50A-8333D3C60AB3}" srcOrd="2" destOrd="0" presId="urn:microsoft.com/office/officeart/2008/layout/LinedList"/>
    <dgm:cxn modelId="{99DE1A6C-831F-384C-8198-D4AC056AE3E9}" type="presParOf" srcId="{4095DFB1-3C2A-804A-A425-7CFAFAA61684}" destId="{EBEB5334-D588-7C43-A9D3-00E8EC254BA5}" srcOrd="3" destOrd="0" presId="urn:microsoft.com/office/officeart/2008/layout/LinedList"/>
    <dgm:cxn modelId="{BEE220E4-0C1E-D34D-AA8E-2A080997FD4C}" type="presParOf" srcId="{EBEB5334-D588-7C43-A9D3-00E8EC254BA5}" destId="{C8B8FA81-E2A1-8446-918C-358D306984D8}" srcOrd="0" destOrd="0" presId="urn:microsoft.com/office/officeart/2008/layout/LinedList"/>
    <dgm:cxn modelId="{E411AD01-F974-0045-BAD1-C7D475022542}" type="presParOf" srcId="{EBEB5334-D588-7C43-A9D3-00E8EC254BA5}" destId="{805000D5-7192-414A-A5D6-549E2315E695}" srcOrd="1" destOrd="0" presId="urn:microsoft.com/office/officeart/2008/layout/LinedList"/>
    <dgm:cxn modelId="{AF1D3B31-4035-C948-A2B1-BB0EAEFAF0AC}" type="presParOf" srcId="{4095DFB1-3C2A-804A-A425-7CFAFAA61684}" destId="{37DF4F93-2F93-3B4D-880A-5E7FF33DF9B4}" srcOrd="4" destOrd="0" presId="urn:microsoft.com/office/officeart/2008/layout/LinedList"/>
    <dgm:cxn modelId="{B619DB14-9568-CC45-91B3-FBA9BBF372DC}" type="presParOf" srcId="{4095DFB1-3C2A-804A-A425-7CFAFAA61684}" destId="{9642AB22-3DC5-1A45-882A-4D077938F9A2}" srcOrd="5" destOrd="0" presId="urn:microsoft.com/office/officeart/2008/layout/LinedList"/>
    <dgm:cxn modelId="{90079BA9-ABFF-FA41-B037-C26D254D617C}" type="presParOf" srcId="{9642AB22-3DC5-1A45-882A-4D077938F9A2}" destId="{87582055-443B-464F-B45D-47CEE559C9C0}" srcOrd="0" destOrd="0" presId="urn:microsoft.com/office/officeart/2008/layout/LinedList"/>
    <dgm:cxn modelId="{026BD0F9-9F59-B34B-BC75-E4B3D96710F7}" type="presParOf" srcId="{9642AB22-3DC5-1A45-882A-4D077938F9A2}" destId="{0BE10F3E-9E1A-2C48-81E4-D7314551EA26}" srcOrd="1" destOrd="0" presId="urn:microsoft.com/office/officeart/2008/layout/LinedList"/>
    <dgm:cxn modelId="{7969B9D5-D7F2-8047-9E7D-18134948F173}" type="presParOf" srcId="{4095DFB1-3C2A-804A-A425-7CFAFAA61684}" destId="{B4F01A6B-B596-664C-9025-9C6C0B172F15}" srcOrd="6" destOrd="0" presId="urn:microsoft.com/office/officeart/2008/layout/LinedList"/>
    <dgm:cxn modelId="{D2CD79EF-4E73-9F49-A997-027AD1AB0026}" type="presParOf" srcId="{4095DFB1-3C2A-804A-A425-7CFAFAA61684}" destId="{18F5DF04-D2BD-714B-BA9D-583AC61B5103}" srcOrd="7" destOrd="0" presId="urn:microsoft.com/office/officeart/2008/layout/LinedList"/>
    <dgm:cxn modelId="{5A7F3AB5-5903-3246-BC25-E459A166AA5E}" type="presParOf" srcId="{18F5DF04-D2BD-714B-BA9D-583AC61B5103}" destId="{CB281AB2-39EA-AF4C-898E-33AFB8BC2D23}" srcOrd="0" destOrd="0" presId="urn:microsoft.com/office/officeart/2008/layout/LinedList"/>
    <dgm:cxn modelId="{4B67E7E0-1468-6445-A5A0-A81933543699}" type="presParOf" srcId="{18F5DF04-D2BD-714B-BA9D-583AC61B5103}" destId="{1C19CE6A-B8CA-FA4E-8652-56665944CE8C}" srcOrd="1" destOrd="0" presId="urn:microsoft.com/office/officeart/2008/layout/LinedList"/>
    <dgm:cxn modelId="{B946EB2E-511D-E040-AFD7-7AC11A0CF862}" type="presParOf" srcId="{4095DFB1-3C2A-804A-A425-7CFAFAA61684}" destId="{07E7A30D-10B0-E14F-9631-9DDEFFF5FC46}" srcOrd="8" destOrd="0" presId="urn:microsoft.com/office/officeart/2008/layout/LinedList"/>
    <dgm:cxn modelId="{0246DB53-FC2B-0149-91A6-B8DB9086B08A}" type="presParOf" srcId="{4095DFB1-3C2A-804A-A425-7CFAFAA61684}" destId="{537E1DFB-523B-4948-AB16-D6DA945D5AB8}" srcOrd="9" destOrd="0" presId="urn:microsoft.com/office/officeart/2008/layout/LinedList"/>
    <dgm:cxn modelId="{E5446D6C-0DD8-A541-AD4C-D0D342198FF9}" type="presParOf" srcId="{537E1DFB-523B-4948-AB16-D6DA945D5AB8}" destId="{975FA373-E3EB-614D-BB33-5F7CFC6B948C}" srcOrd="0" destOrd="0" presId="urn:microsoft.com/office/officeart/2008/layout/LinedList"/>
    <dgm:cxn modelId="{049FFA86-A1D6-DE49-BB69-722BB45862CB}" type="presParOf" srcId="{537E1DFB-523B-4948-AB16-D6DA945D5AB8}" destId="{BEB74E54-D746-1E45-9A2A-796E989D4527}" srcOrd="1" destOrd="0" presId="urn:microsoft.com/office/officeart/2008/layout/LinedList"/>
    <dgm:cxn modelId="{F5334C2D-DBFE-6B4B-AD60-38F48043E53B}" type="presParOf" srcId="{4095DFB1-3C2A-804A-A425-7CFAFAA61684}" destId="{AC08A7FE-598F-E344-A658-5F5BA3C6135D}" srcOrd="10" destOrd="0" presId="urn:microsoft.com/office/officeart/2008/layout/LinedList"/>
    <dgm:cxn modelId="{F61BA9F7-9D52-F545-86DE-F7DD780E2C0F}" type="presParOf" srcId="{4095DFB1-3C2A-804A-A425-7CFAFAA61684}" destId="{0C8071CB-B56D-6846-B8AE-101651B5F629}" srcOrd="11" destOrd="0" presId="urn:microsoft.com/office/officeart/2008/layout/LinedList"/>
    <dgm:cxn modelId="{F5A86D0B-C4F2-124F-95D6-FB1AA906C285}" type="presParOf" srcId="{0C8071CB-B56D-6846-B8AE-101651B5F629}" destId="{205E4782-DF75-3449-A193-01809422A70F}" srcOrd="0" destOrd="0" presId="urn:microsoft.com/office/officeart/2008/layout/LinedList"/>
    <dgm:cxn modelId="{CEFD4715-EB4C-0342-842A-621614C8553A}" type="presParOf" srcId="{0C8071CB-B56D-6846-B8AE-101651B5F629}" destId="{2313D1F2-AF17-E84B-8FAA-7182633225D1}" srcOrd="1" destOrd="0" presId="urn:microsoft.com/office/officeart/2008/layout/LinedList"/>
    <dgm:cxn modelId="{D8DAAE69-F855-2E4B-9D9A-B240F73C850B}" type="presParOf" srcId="{4095DFB1-3C2A-804A-A425-7CFAFAA61684}" destId="{8B9120BE-ADF8-4448-84A8-A674DC1DB23C}" srcOrd="12" destOrd="0" presId="urn:microsoft.com/office/officeart/2008/layout/LinedList"/>
    <dgm:cxn modelId="{5407515A-4DD1-4A4F-A19A-2107AC8A5F77}" type="presParOf" srcId="{4095DFB1-3C2A-804A-A425-7CFAFAA61684}" destId="{A3EB1B14-61DC-CC4B-8F1B-39F30A3F0DFD}" srcOrd="13" destOrd="0" presId="urn:microsoft.com/office/officeart/2008/layout/LinedList"/>
    <dgm:cxn modelId="{46C2D9E0-ABDD-5B40-A9B2-4BDE54576F67}" type="presParOf" srcId="{A3EB1B14-61DC-CC4B-8F1B-39F30A3F0DFD}" destId="{2E41AE27-C257-3442-843D-40B21C3156BC}" srcOrd="0" destOrd="0" presId="urn:microsoft.com/office/officeart/2008/layout/LinedList"/>
    <dgm:cxn modelId="{80645E22-2B9B-484F-BE1C-74A6FD39DCA2}" type="presParOf" srcId="{A3EB1B14-61DC-CC4B-8F1B-39F30A3F0DFD}" destId="{6211F408-91CF-C14C-90FF-0773A46FA3C1}" srcOrd="1" destOrd="0" presId="urn:microsoft.com/office/officeart/2008/layout/LinedList"/>
    <dgm:cxn modelId="{546774B1-A77D-764F-88CD-41A04C2DE86C}" type="presParOf" srcId="{4095DFB1-3C2A-804A-A425-7CFAFAA61684}" destId="{BA18A31E-E2CD-8A4E-92B1-CAC7037B7904}" srcOrd="14" destOrd="0" presId="urn:microsoft.com/office/officeart/2008/layout/LinedList"/>
    <dgm:cxn modelId="{41614E89-C84F-2742-B0D8-0D185D8DC7CB}" type="presParOf" srcId="{4095DFB1-3C2A-804A-A425-7CFAFAA61684}" destId="{6B5B3516-2C0C-9F47-AECD-FEBFE8702C3F}" srcOrd="15" destOrd="0" presId="urn:microsoft.com/office/officeart/2008/layout/LinedList"/>
    <dgm:cxn modelId="{F2B4A3F3-7C71-5B41-8EA6-A01E952C989A}" type="presParOf" srcId="{6B5B3516-2C0C-9F47-AECD-FEBFE8702C3F}" destId="{C1D929FF-205B-A249-8F3B-DB400D4E8E51}" srcOrd="0" destOrd="0" presId="urn:microsoft.com/office/officeart/2008/layout/LinedList"/>
    <dgm:cxn modelId="{99877E3C-09A7-0E47-9C18-6B3809E15B36}" type="presParOf" srcId="{6B5B3516-2C0C-9F47-AECD-FEBFE8702C3F}" destId="{8F21D54C-3229-E547-99C5-BFABFF3B8B35}" srcOrd="1" destOrd="0" presId="urn:microsoft.com/office/officeart/2008/layout/LinedList"/>
    <dgm:cxn modelId="{72518E7F-7882-234C-BB7D-A49EA8175BDF}" type="presParOf" srcId="{4095DFB1-3C2A-804A-A425-7CFAFAA61684}" destId="{CFD9C4EA-B935-0440-8A6A-0435F7C605A1}" srcOrd="16" destOrd="0" presId="urn:microsoft.com/office/officeart/2008/layout/LinedList"/>
    <dgm:cxn modelId="{BBF49790-5A2C-DE42-B5BA-446E18EF4476}" type="presParOf" srcId="{4095DFB1-3C2A-804A-A425-7CFAFAA61684}" destId="{5E10A8C7-0C1C-6C4C-BB24-4C17C59808AD}" srcOrd="17" destOrd="0" presId="urn:microsoft.com/office/officeart/2008/layout/LinedList"/>
    <dgm:cxn modelId="{78348901-6484-4849-8950-813A405FE261}" type="presParOf" srcId="{5E10A8C7-0C1C-6C4C-BB24-4C17C59808AD}" destId="{D8113F67-1A7F-FF43-ABD0-ABF73D2C9AFF}" srcOrd="0" destOrd="0" presId="urn:microsoft.com/office/officeart/2008/layout/LinedList"/>
    <dgm:cxn modelId="{673B401F-E973-4B4B-9C03-80024E4CADD7}" type="presParOf" srcId="{5E10A8C7-0C1C-6C4C-BB24-4C17C59808AD}" destId="{1F3BCAC6-5008-FA45-801E-AD9E83EA80B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F14D7-858E-6D43-90F6-C6DF1BAC7312}">
      <dsp:nvSpPr>
        <dsp:cNvPr id="0" name=""/>
        <dsp:cNvSpPr/>
      </dsp:nvSpPr>
      <dsp:spPr>
        <a:xfrm>
          <a:off x="0" y="843250"/>
          <a:ext cx="8825659" cy="781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8F752C-9B02-9E44-B69E-C0895B8BA769}">
      <dsp:nvSpPr>
        <dsp:cNvPr id="0" name=""/>
        <dsp:cNvSpPr/>
      </dsp:nvSpPr>
      <dsp:spPr>
        <a:xfrm>
          <a:off x="441282" y="385690"/>
          <a:ext cx="6177961" cy="9151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3512" tIns="0" rIns="233512" bIns="0" numCol="1" spcCol="1270" anchor="ctr" anchorCtr="0">
          <a:noAutofit/>
        </a:bodyPr>
        <a:lstStyle/>
        <a:p>
          <a:pPr marL="0" lvl="0" indent="0" algn="l" defTabSz="1377950">
            <a:lnSpc>
              <a:spcPct val="90000"/>
            </a:lnSpc>
            <a:spcBef>
              <a:spcPct val="0"/>
            </a:spcBef>
            <a:spcAft>
              <a:spcPct val="35000"/>
            </a:spcAft>
            <a:buNone/>
          </a:pPr>
          <a:r>
            <a:rPr lang="en-US" sz="3100" b="0" i="0" kern="1200"/>
            <a:t>What is Child Sex abuse? </a:t>
          </a:r>
          <a:endParaRPr lang="en-US" sz="3100" kern="1200"/>
        </a:p>
      </dsp:txBody>
      <dsp:txXfrm>
        <a:off x="485954" y="430362"/>
        <a:ext cx="6088617" cy="825776"/>
      </dsp:txXfrm>
    </dsp:sp>
    <dsp:sp modelId="{7C0F4BCD-6E6B-4047-8292-AD1F7BBC72FB}">
      <dsp:nvSpPr>
        <dsp:cNvPr id="0" name=""/>
        <dsp:cNvSpPr/>
      </dsp:nvSpPr>
      <dsp:spPr>
        <a:xfrm>
          <a:off x="0" y="2249410"/>
          <a:ext cx="8825659" cy="781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E89BDE-F25C-F941-9F6F-E75F2867361E}">
      <dsp:nvSpPr>
        <dsp:cNvPr id="0" name=""/>
        <dsp:cNvSpPr/>
      </dsp:nvSpPr>
      <dsp:spPr>
        <a:xfrm>
          <a:off x="441282" y="1791850"/>
          <a:ext cx="6177961" cy="9151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3512" tIns="0" rIns="233512" bIns="0" numCol="1" spcCol="1270" anchor="ctr" anchorCtr="0">
          <a:noAutofit/>
        </a:bodyPr>
        <a:lstStyle/>
        <a:p>
          <a:pPr marL="0" lvl="0" indent="0" algn="l" defTabSz="1377950">
            <a:lnSpc>
              <a:spcPct val="90000"/>
            </a:lnSpc>
            <a:spcBef>
              <a:spcPct val="0"/>
            </a:spcBef>
            <a:spcAft>
              <a:spcPct val="35000"/>
            </a:spcAft>
            <a:buNone/>
          </a:pPr>
          <a:r>
            <a:rPr lang="en-GB" sz="3100" b="0" i="0" kern="1200" dirty="0"/>
            <a:t>What is Child Sex Trafficking?</a:t>
          </a:r>
          <a:endParaRPr lang="en-US" sz="3100" b="0" kern="1200" dirty="0"/>
        </a:p>
      </dsp:txBody>
      <dsp:txXfrm>
        <a:off x="485954" y="1836522"/>
        <a:ext cx="6088617" cy="825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13BAF-AA13-0B40-9790-3DB31262371D}">
      <dsp:nvSpPr>
        <dsp:cNvPr id="0" name=""/>
        <dsp:cNvSpPr/>
      </dsp:nvSpPr>
      <dsp:spPr>
        <a:xfrm>
          <a:off x="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39090715-54BA-2944-B93F-AB42690B51B8}">
      <dsp:nvSpPr>
        <dsp:cNvPr id="0" name=""/>
        <dsp:cNvSpPr/>
      </dsp:nvSpPr>
      <dsp:spPr>
        <a:xfrm>
          <a:off x="300793"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Risk Factors include: Poverty, abuse history, family breakdown, involvement in the care system. </a:t>
          </a:r>
          <a:r>
            <a:rPr lang="en-GB" sz="1600" kern="1200"/>
            <a:t>Franchino-Olsen (2019), </a:t>
          </a:r>
          <a:endParaRPr lang="en-US" sz="1600" kern="1200"/>
        </a:p>
      </dsp:txBody>
      <dsp:txXfrm>
        <a:off x="351142" y="1045050"/>
        <a:ext cx="2606440" cy="1618335"/>
      </dsp:txXfrm>
    </dsp:sp>
    <dsp:sp modelId="{45DB64A0-056B-E645-B764-CB0B2C8A847D}">
      <dsp:nvSpPr>
        <dsp:cNvPr id="0" name=""/>
        <dsp:cNvSpPr/>
      </dsp:nvSpPr>
      <dsp:spPr>
        <a:xfrm>
          <a:off x="3308725"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100C427F-6ABA-ED44-BB23-13AA05F145C1}">
      <dsp:nvSpPr>
        <dsp:cNvPr id="0" name=""/>
        <dsp:cNvSpPr/>
      </dsp:nvSpPr>
      <dsp:spPr>
        <a:xfrm>
          <a:off x="3609518"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Exploitation tactics include: Grooming, online platforms, Physical isolation</a:t>
          </a:r>
        </a:p>
      </dsp:txBody>
      <dsp:txXfrm>
        <a:off x="3659867" y="1045050"/>
        <a:ext cx="2606440" cy="1618335"/>
      </dsp:txXfrm>
    </dsp:sp>
    <dsp:sp modelId="{C27DCE28-3CBF-3940-9475-8C7A9C16855E}">
      <dsp:nvSpPr>
        <dsp:cNvPr id="0" name=""/>
        <dsp:cNvSpPr/>
      </dsp:nvSpPr>
      <dsp:spPr>
        <a:xfrm>
          <a:off x="661745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F7BC27DE-C72B-F343-86E3-DE8586B86356}">
      <dsp:nvSpPr>
        <dsp:cNvPr id="0" name=""/>
        <dsp:cNvSpPr/>
      </dsp:nvSpPr>
      <dsp:spPr>
        <a:xfrm>
          <a:off x="6918244"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Broadhurst (2019) states that the opportunity for abuse and exploitation have greatly expanded due to the development of technology.</a:t>
          </a:r>
        </a:p>
      </dsp:txBody>
      <dsp:txXfrm>
        <a:off x="6968593" y="1045050"/>
        <a:ext cx="2606440" cy="16183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2E25B-4CD9-B94B-B877-B2AEFE724676}">
      <dsp:nvSpPr>
        <dsp:cNvPr id="0" name=""/>
        <dsp:cNvSpPr/>
      </dsp:nvSpPr>
      <dsp:spPr>
        <a:xfrm>
          <a:off x="0" y="0"/>
          <a:ext cx="7501810" cy="112993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Enhanced Cooperation: To better detect and address instances of online abuse, promote cooperation between IT firms, law enforcement, and non-governmental organisations.</a:t>
          </a:r>
          <a:endParaRPr lang="en-US" sz="1400" kern="1200"/>
        </a:p>
      </dsp:txBody>
      <dsp:txXfrm>
        <a:off x="33095" y="33095"/>
        <a:ext cx="6282519" cy="1063747"/>
      </dsp:txXfrm>
    </dsp:sp>
    <dsp:sp modelId="{7D4A01E5-42BC-A943-8663-1FBC5468B5A5}">
      <dsp:nvSpPr>
        <dsp:cNvPr id="0" name=""/>
        <dsp:cNvSpPr/>
      </dsp:nvSpPr>
      <dsp:spPr>
        <a:xfrm>
          <a:off x="661924" y="1318259"/>
          <a:ext cx="7501810" cy="112993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Policy and Legislative Updates: To eliminate gaps in cases of human trafficking and exploitation, make sure that laws remain current with technology developments.</a:t>
          </a:r>
          <a:endParaRPr lang="en-US" sz="1400" kern="1200"/>
        </a:p>
      </dsp:txBody>
      <dsp:txXfrm>
        <a:off x="695019" y="1351354"/>
        <a:ext cx="6039236" cy="1063747"/>
      </dsp:txXfrm>
    </dsp:sp>
    <dsp:sp modelId="{A96AA4A8-DD53-2A43-ABF9-653576F776D1}">
      <dsp:nvSpPr>
        <dsp:cNvPr id="0" name=""/>
        <dsp:cNvSpPr/>
      </dsp:nvSpPr>
      <dsp:spPr>
        <a:xfrm>
          <a:off x="1323848" y="2636519"/>
          <a:ext cx="7501810" cy="112993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Improved Assistance for High-Risk groups: Provide financial support for community initiatives that offer education, mentorship, and outreach to at-risk groups in order to stop exploitation.</a:t>
          </a:r>
          <a:br>
            <a:rPr lang="en-GB" sz="1400" kern="1200"/>
          </a:br>
          <a:endParaRPr lang="en-US" sz="1400" kern="1200"/>
        </a:p>
      </dsp:txBody>
      <dsp:txXfrm>
        <a:off x="1356943" y="2669614"/>
        <a:ext cx="6039236" cy="1063747"/>
      </dsp:txXfrm>
    </dsp:sp>
    <dsp:sp modelId="{8390C282-044F-664F-8B7E-CDB0F493D456}">
      <dsp:nvSpPr>
        <dsp:cNvPr id="0" name=""/>
        <dsp:cNvSpPr/>
      </dsp:nvSpPr>
      <dsp:spPr>
        <a:xfrm>
          <a:off x="6767351" y="856868"/>
          <a:ext cx="734459" cy="734459"/>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932604" y="856868"/>
        <a:ext cx="403953" cy="552680"/>
      </dsp:txXfrm>
    </dsp:sp>
    <dsp:sp modelId="{4ED3E53D-C000-3E4E-A0DD-DCC1DCD57B33}">
      <dsp:nvSpPr>
        <dsp:cNvPr id="0" name=""/>
        <dsp:cNvSpPr/>
      </dsp:nvSpPr>
      <dsp:spPr>
        <a:xfrm>
          <a:off x="7429275" y="2167596"/>
          <a:ext cx="734459" cy="734459"/>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594528" y="2167596"/>
        <a:ext cx="403953" cy="5526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82144-B873-EF40-82CA-C6C8933ABA87}">
      <dsp:nvSpPr>
        <dsp:cNvPr id="0" name=""/>
        <dsp:cNvSpPr/>
      </dsp:nvSpPr>
      <dsp:spPr>
        <a:xfrm rot="16200000">
          <a:off x="1018" y="1626"/>
          <a:ext cx="3413047" cy="3413047"/>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i="0" kern="1200"/>
            <a:t>Reinforce the importance of a coordinated strategy that incorporates community support, technological innovation, and legal reform.</a:t>
          </a:r>
          <a:br>
            <a:rPr lang="en-GB" sz="1500" b="0" i="0" kern="1200"/>
          </a:br>
          <a:endParaRPr lang="en-US" sz="1500" kern="1200"/>
        </a:p>
      </dsp:txBody>
      <dsp:txXfrm rot="5400000">
        <a:off x="1019" y="854887"/>
        <a:ext cx="2815764" cy="1706523"/>
      </dsp:txXfrm>
    </dsp:sp>
    <dsp:sp modelId="{6446C453-29B6-C34C-8175-A458807831AE}">
      <dsp:nvSpPr>
        <dsp:cNvPr id="0" name=""/>
        <dsp:cNvSpPr/>
      </dsp:nvSpPr>
      <dsp:spPr>
        <a:xfrm rot="5400000">
          <a:off x="5411592" y="1626"/>
          <a:ext cx="3413047" cy="3413047"/>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0" i="0" kern="1200"/>
            <a:t>Emphasise how crucial it is to keep improving policies, resources, and public awareness in order to fight child sex abuse and trafficking in the UK.</a:t>
          </a:r>
          <a:endParaRPr lang="en-US" sz="1500" kern="1200"/>
        </a:p>
      </dsp:txBody>
      <dsp:txXfrm rot="-5400000">
        <a:off x="6008876" y="854888"/>
        <a:ext cx="2815764" cy="17065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D90DEA-C109-5745-938A-D74D57E4DE95}">
      <dsp:nvSpPr>
        <dsp:cNvPr id="0" name=""/>
        <dsp:cNvSpPr/>
      </dsp:nvSpPr>
      <dsp:spPr>
        <a:xfrm>
          <a:off x="8459" y="784667"/>
          <a:ext cx="2528542" cy="151712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kern="1200"/>
            <a:t>Background reading: </a:t>
          </a:r>
          <a:r>
            <a:rPr lang="en-GB" sz="800" b="0" i="0" kern="1200"/>
            <a:t>I started by reading international reports from the World Health Organisation (WHO), UNICEF, and the United Nations Office on Drugs and Crime (UNODC). These offered definitions, important statistics, and information on the global prevalence of child sex abuse and trafficking.</a:t>
          </a:r>
          <a:endParaRPr lang="en-US" sz="800" kern="1200"/>
        </a:p>
      </dsp:txBody>
      <dsp:txXfrm>
        <a:off x="52894" y="829102"/>
        <a:ext cx="2439672" cy="1428255"/>
      </dsp:txXfrm>
    </dsp:sp>
    <dsp:sp modelId="{34FDE1FD-F487-C744-A3F8-6C8160EC76BF}">
      <dsp:nvSpPr>
        <dsp:cNvPr id="0" name=""/>
        <dsp:cNvSpPr/>
      </dsp:nvSpPr>
      <dsp:spPr>
        <a:xfrm>
          <a:off x="2759514" y="1229691"/>
          <a:ext cx="536051" cy="62707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759514" y="1355107"/>
        <a:ext cx="375236" cy="376246"/>
      </dsp:txXfrm>
    </dsp:sp>
    <dsp:sp modelId="{AF959802-C29A-484A-B6F6-7ECB1E40167B}">
      <dsp:nvSpPr>
        <dsp:cNvPr id="0" name=""/>
        <dsp:cNvSpPr/>
      </dsp:nvSpPr>
      <dsp:spPr>
        <a:xfrm>
          <a:off x="3548420" y="784667"/>
          <a:ext cx="2528542" cy="1517125"/>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kern="1200"/>
            <a:t>Planning: </a:t>
          </a:r>
          <a:r>
            <a:rPr lang="en-GB" sz="800" b="0" i="0" kern="1200"/>
            <a:t>Relevance was assessed by matching sources to particular areas of interest, like:</a:t>
          </a:r>
          <a:br>
            <a:rPr lang="en-GB" sz="800" kern="1200"/>
          </a:br>
          <a:r>
            <a:rPr lang="en-GB" sz="800" b="0" i="0" kern="1200"/>
            <a:t>Causes: Trafficking is influenced by social, economic, and cultural factors.</a:t>
          </a:r>
          <a:br>
            <a:rPr lang="en-GB" sz="800" kern="1200"/>
          </a:br>
          <a:r>
            <a:rPr lang="en-GB" sz="800" b="0" i="0" kern="1200"/>
            <a:t>Impact: Survivors' social, psychological, and physical repercussions.</a:t>
          </a:r>
          <a:br>
            <a:rPr lang="en-GB" sz="800" kern="1200"/>
          </a:br>
          <a:r>
            <a:rPr lang="en-GB" sz="800" b="0" i="0" kern="1200"/>
            <a:t>Preventive measures, international collaboration, and rehabilitation initiatives are the answer. I steered clear of sources that seemed biassed or lacking adequate citations.</a:t>
          </a:r>
          <a:endParaRPr lang="en-US" sz="800" kern="1200"/>
        </a:p>
      </dsp:txBody>
      <dsp:txXfrm>
        <a:off x="3592855" y="829102"/>
        <a:ext cx="2439672" cy="1428255"/>
      </dsp:txXfrm>
    </dsp:sp>
    <dsp:sp modelId="{54E65E09-C395-8D4E-9DCA-034C6DDB1AA5}">
      <dsp:nvSpPr>
        <dsp:cNvPr id="0" name=""/>
        <dsp:cNvSpPr/>
      </dsp:nvSpPr>
      <dsp:spPr>
        <a:xfrm>
          <a:off x="6299474" y="1229691"/>
          <a:ext cx="536051" cy="62707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6299474" y="1355107"/>
        <a:ext cx="375236" cy="376246"/>
      </dsp:txXfrm>
    </dsp:sp>
    <dsp:sp modelId="{C16E7683-2840-5E42-8D8C-9FDFD6604E71}">
      <dsp:nvSpPr>
        <dsp:cNvPr id="0" name=""/>
        <dsp:cNvSpPr/>
      </dsp:nvSpPr>
      <dsp:spPr>
        <a:xfrm>
          <a:off x="7088380" y="784667"/>
          <a:ext cx="2528542" cy="1517125"/>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kern="1200"/>
            <a:t>Structure: </a:t>
          </a:r>
          <a:r>
            <a:rPr lang="en-GB" sz="800" b="0" i="0" kern="1200"/>
            <a:t>When structuring my presentation on child sex abuse and trafficking, I focused on creating a clear, logical, and impactful flow that would not only inform but also evoke awareness and empathy among the audience. My primary goal was to address the complexity of the issue while ensuring that the information was accessible and coherent.</a:t>
          </a:r>
          <a:endParaRPr lang="en-US" sz="800" kern="1200"/>
        </a:p>
      </dsp:txBody>
      <dsp:txXfrm>
        <a:off x="7132815" y="829102"/>
        <a:ext cx="2439672" cy="142825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CA4766-5C39-E947-8664-4B79701DF396}">
      <dsp:nvSpPr>
        <dsp:cNvPr id="0" name=""/>
        <dsp:cNvSpPr/>
      </dsp:nvSpPr>
      <dsp:spPr>
        <a:xfrm>
          <a:off x="0" y="640"/>
          <a:ext cx="6391275"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B67AA8-8CAF-A647-8B92-BBA22F028CB1}">
      <dsp:nvSpPr>
        <dsp:cNvPr id="0" name=""/>
        <dsp:cNvSpPr/>
      </dsp:nvSpPr>
      <dsp:spPr>
        <a:xfrm>
          <a:off x="0" y="640"/>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Allin, P.-J.M. and Thomas, G.M. (2023) ‘Movements to combat sex-trafficking: The social construction of a global problem and its solutions’, </a:t>
          </a:r>
          <a:r>
            <a:rPr lang="en-GB" sz="1000" b="0" i="1" kern="1200"/>
            <a:t>Millennium: Journal of International Studies</a:t>
          </a:r>
          <a:r>
            <a:rPr lang="en-GB" sz="1000" b="0" i="0" kern="1200"/>
            <a:t>, 52(2), pp. 304–330. doi:10.1177/03058298231212916.</a:t>
          </a:r>
          <a:endParaRPr lang="en-US" sz="1000" kern="1200"/>
        </a:p>
      </dsp:txBody>
      <dsp:txXfrm>
        <a:off x="0" y="640"/>
        <a:ext cx="6391275" cy="582822"/>
      </dsp:txXfrm>
    </dsp:sp>
    <dsp:sp modelId="{DA64A562-BF6E-1B40-B5A9-876DE349E0A0}">
      <dsp:nvSpPr>
        <dsp:cNvPr id="0" name=""/>
        <dsp:cNvSpPr/>
      </dsp:nvSpPr>
      <dsp:spPr>
        <a:xfrm>
          <a:off x="0" y="583463"/>
          <a:ext cx="6391275" cy="0"/>
        </a:xfrm>
        <a:prstGeom prst="line">
          <a:avLst/>
        </a:prstGeom>
        <a:solidFill>
          <a:schemeClr val="accent2">
            <a:hueOff val="-2470715"/>
            <a:satOff val="113"/>
            <a:lumOff val="0"/>
            <a:alphaOff val="0"/>
          </a:schemeClr>
        </a:solidFill>
        <a:ln w="19050" cap="rnd" cmpd="sng" algn="ctr">
          <a:solidFill>
            <a:schemeClr val="accent2">
              <a:hueOff val="-2470715"/>
              <a:satOff val="113"/>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9EBC92-F7B3-4544-8CE0-058938F5B719}">
      <dsp:nvSpPr>
        <dsp:cNvPr id="0" name=""/>
        <dsp:cNvSpPr/>
      </dsp:nvSpPr>
      <dsp:spPr>
        <a:xfrm>
          <a:off x="0" y="583463"/>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BBC Three (2024) </a:t>
          </a:r>
          <a:r>
            <a:rPr lang="en-GB" sz="1000" b="0" i="1" kern="1200"/>
            <a:t>YouTube</a:t>
          </a:r>
          <a:r>
            <a:rPr lang="en-GB" sz="1000" b="0" i="0" kern="1200"/>
            <a:t>. Available at: </a:t>
          </a:r>
          <a:r>
            <a:rPr lang="en-GB" sz="1000" b="0" i="0" kern="1200">
              <a:hlinkClick xmlns:r="http://schemas.openxmlformats.org/officeDocument/2006/relationships" r:id="rId1"/>
            </a:rPr>
            <a:t>https://youtu.be/VPXA7SO8Vo0?si=lo1Z-xbjdNjiS9EE</a:t>
          </a:r>
          <a:r>
            <a:rPr lang="en-GB" sz="1000" b="0" i="0" kern="1200"/>
            <a:t> (Accessed: 4 December 2024).</a:t>
          </a:r>
          <a:endParaRPr lang="en-US" sz="1000" kern="1200"/>
        </a:p>
      </dsp:txBody>
      <dsp:txXfrm>
        <a:off x="0" y="583463"/>
        <a:ext cx="6391275" cy="582822"/>
      </dsp:txXfrm>
    </dsp:sp>
    <dsp:sp modelId="{4083FCA0-1EBA-5343-99E8-88A43BE8F8BD}">
      <dsp:nvSpPr>
        <dsp:cNvPr id="0" name=""/>
        <dsp:cNvSpPr/>
      </dsp:nvSpPr>
      <dsp:spPr>
        <a:xfrm>
          <a:off x="0" y="1166286"/>
          <a:ext cx="6391275" cy="0"/>
        </a:xfrm>
        <a:prstGeom prst="line">
          <a:avLst/>
        </a:prstGeom>
        <a:solidFill>
          <a:schemeClr val="accent2">
            <a:hueOff val="-4941430"/>
            <a:satOff val="225"/>
            <a:lumOff val="0"/>
            <a:alphaOff val="0"/>
          </a:schemeClr>
        </a:solidFill>
        <a:ln w="19050" cap="rnd" cmpd="sng" algn="ctr">
          <a:solidFill>
            <a:schemeClr val="accent2">
              <a:hueOff val="-4941430"/>
              <a:satOff val="225"/>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ABB416-CBD6-2143-BA6C-1EF2A05CFD21}">
      <dsp:nvSpPr>
        <dsp:cNvPr id="0" name=""/>
        <dsp:cNvSpPr/>
      </dsp:nvSpPr>
      <dsp:spPr>
        <a:xfrm>
          <a:off x="0" y="1166286"/>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Beckett, H. and Pearce, J. (2017) ‘Introduction’, </a:t>
          </a:r>
          <a:r>
            <a:rPr lang="en-GB" sz="1000" b="0" i="1" kern="1200"/>
            <a:t>Understanding and responding to child sexual exploitation</a:t>
          </a:r>
          <a:r>
            <a:rPr lang="en-GB" sz="1000" b="0" i="0" kern="1200"/>
            <a:t>, pp. 1–5. doi:10.4324/9781315231945-1.</a:t>
          </a:r>
          <a:endParaRPr lang="en-US" sz="1000" kern="1200"/>
        </a:p>
      </dsp:txBody>
      <dsp:txXfrm>
        <a:off x="0" y="1166286"/>
        <a:ext cx="6391275" cy="582822"/>
      </dsp:txXfrm>
    </dsp:sp>
    <dsp:sp modelId="{93DDD605-D1F6-6B45-8F2F-8273BD9DB3D1}">
      <dsp:nvSpPr>
        <dsp:cNvPr id="0" name=""/>
        <dsp:cNvSpPr/>
      </dsp:nvSpPr>
      <dsp:spPr>
        <a:xfrm>
          <a:off x="0" y="1749109"/>
          <a:ext cx="6391275" cy="0"/>
        </a:xfrm>
        <a:prstGeom prst="line">
          <a:avLst/>
        </a:prstGeom>
        <a:solidFill>
          <a:schemeClr val="accent2">
            <a:hueOff val="-7412145"/>
            <a:satOff val="338"/>
            <a:lumOff val="0"/>
            <a:alphaOff val="0"/>
          </a:schemeClr>
        </a:solidFill>
        <a:ln w="19050" cap="rnd" cmpd="sng" algn="ctr">
          <a:solidFill>
            <a:schemeClr val="accent2">
              <a:hueOff val="-7412145"/>
              <a:satOff val="338"/>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6655F3-BA91-DF4B-B136-DFFF6A80BA33}">
      <dsp:nvSpPr>
        <dsp:cNvPr id="0" name=""/>
        <dsp:cNvSpPr/>
      </dsp:nvSpPr>
      <dsp:spPr>
        <a:xfrm>
          <a:off x="0" y="1749109"/>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Browne-James, L., Litam, S.D. and McRae, L. (2021) ‘Child sex trafficking: Strategies for identification, counseling, and advocacy’, </a:t>
          </a:r>
          <a:r>
            <a:rPr lang="en-GB" sz="1000" b="0" i="1" kern="1200"/>
            <a:t>International Journal for the Advancement of Counselling</a:t>
          </a:r>
          <a:r>
            <a:rPr lang="en-GB" sz="1000" b="0" i="0" kern="1200"/>
            <a:t>, 43(2), pp. 113–125. doi:10.1007/s10447-020-09420-y.</a:t>
          </a:r>
          <a:endParaRPr lang="en-US" sz="1000" kern="1200"/>
        </a:p>
      </dsp:txBody>
      <dsp:txXfrm>
        <a:off x="0" y="1749109"/>
        <a:ext cx="6391275" cy="582822"/>
      </dsp:txXfrm>
    </dsp:sp>
    <dsp:sp modelId="{30921DAF-78E9-AC4D-94EE-C8014ACD8DF2}">
      <dsp:nvSpPr>
        <dsp:cNvPr id="0" name=""/>
        <dsp:cNvSpPr/>
      </dsp:nvSpPr>
      <dsp:spPr>
        <a:xfrm>
          <a:off x="0" y="2331932"/>
          <a:ext cx="6391275" cy="0"/>
        </a:xfrm>
        <a:prstGeom prst="line">
          <a:avLst/>
        </a:prstGeom>
        <a:solidFill>
          <a:schemeClr val="accent2">
            <a:hueOff val="-9882860"/>
            <a:satOff val="451"/>
            <a:lumOff val="0"/>
            <a:alphaOff val="0"/>
          </a:schemeClr>
        </a:solidFill>
        <a:ln w="19050" cap="rnd" cmpd="sng" algn="ctr">
          <a:solidFill>
            <a:schemeClr val="accent2">
              <a:hueOff val="-9882860"/>
              <a:satOff val="45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8058A-BF8D-5F49-948B-8292B28F477D}">
      <dsp:nvSpPr>
        <dsp:cNvPr id="0" name=""/>
        <dsp:cNvSpPr/>
      </dsp:nvSpPr>
      <dsp:spPr>
        <a:xfrm>
          <a:off x="0" y="2331932"/>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Chang, K.S.G., Tsang, S. and Chisolm-Straker, M. (2022) ‘Child trafficking and exploitation: Historical roots, preventive policies, and the pediatrician’s role’, </a:t>
          </a:r>
          <a:r>
            <a:rPr lang="en-GB" sz="1000" b="0" i="1" kern="1200"/>
            <a:t>Current Problems in Pediatric and Adolescent Health Care</a:t>
          </a:r>
          <a:r>
            <a:rPr lang="en-GB" sz="1000" b="0" i="0" kern="1200"/>
            <a:t>, 52(3), p. 101167. doi:10.1016/j.cppeds.2022.101167.</a:t>
          </a:r>
          <a:endParaRPr lang="en-US" sz="1000" kern="1200"/>
        </a:p>
      </dsp:txBody>
      <dsp:txXfrm>
        <a:off x="0" y="2331932"/>
        <a:ext cx="6391275" cy="582822"/>
      </dsp:txXfrm>
    </dsp:sp>
    <dsp:sp modelId="{E21FE338-8E32-4D48-B1CA-7D351E014458}">
      <dsp:nvSpPr>
        <dsp:cNvPr id="0" name=""/>
        <dsp:cNvSpPr/>
      </dsp:nvSpPr>
      <dsp:spPr>
        <a:xfrm>
          <a:off x="0" y="2914754"/>
          <a:ext cx="6391275" cy="0"/>
        </a:xfrm>
        <a:prstGeom prst="line">
          <a:avLst/>
        </a:prstGeom>
        <a:solidFill>
          <a:schemeClr val="accent2">
            <a:hueOff val="-12353576"/>
            <a:satOff val="563"/>
            <a:lumOff val="0"/>
            <a:alphaOff val="0"/>
          </a:schemeClr>
        </a:solidFill>
        <a:ln w="19050" cap="rnd" cmpd="sng" algn="ctr">
          <a:solidFill>
            <a:schemeClr val="accent2">
              <a:hueOff val="-12353576"/>
              <a:satOff val="563"/>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26D83D-8E84-EC49-A927-0F044DE7DA92}">
      <dsp:nvSpPr>
        <dsp:cNvPr id="0" name=""/>
        <dsp:cNvSpPr/>
      </dsp:nvSpPr>
      <dsp:spPr>
        <a:xfrm>
          <a:off x="0" y="2914754"/>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Crane, R. (2015) </a:t>
          </a:r>
          <a:r>
            <a:rPr lang="en-GB" sz="1000" b="0" i="1" kern="1200"/>
            <a:t>Preventing online exploitation of children</a:t>
          </a:r>
          <a:r>
            <a:rPr lang="en-GB" sz="1000" b="0" i="0" kern="1200"/>
            <a:t>. 501st Combat Support Wing. Available at: </a:t>
          </a:r>
          <a:r>
            <a:rPr lang="en-GB" sz="1000" b="0" i="0" kern="1200">
              <a:hlinkClick xmlns:r="http://schemas.openxmlformats.org/officeDocument/2006/relationships" r:id="rId2"/>
            </a:rPr>
            <a:t>https://www.501csw.usafe.af.mil/News/Article-Display/Article/727307/preventing-online-exploitation-of-children/</a:t>
          </a:r>
          <a:r>
            <a:rPr lang="en-GB" sz="1000" b="0" i="0" kern="1200"/>
            <a:t>(Accessed: 4 December 2024).</a:t>
          </a:r>
          <a:endParaRPr lang="en-US" sz="1000" kern="1200"/>
        </a:p>
      </dsp:txBody>
      <dsp:txXfrm>
        <a:off x="0" y="2914754"/>
        <a:ext cx="6391275" cy="582822"/>
      </dsp:txXfrm>
    </dsp:sp>
    <dsp:sp modelId="{CEB27316-08EA-D145-B78A-683C07D21223}">
      <dsp:nvSpPr>
        <dsp:cNvPr id="0" name=""/>
        <dsp:cNvSpPr/>
      </dsp:nvSpPr>
      <dsp:spPr>
        <a:xfrm>
          <a:off x="0" y="3497577"/>
          <a:ext cx="6391275" cy="0"/>
        </a:xfrm>
        <a:prstGeom prst="line">
          <a:avLst/>
        </a:prstGeom>
        <a:solidFill>
          <a:schemeClr val="accent2">
            <a:hueOff val="-14824290"/>
            <a:satOff val="676"/>
            <a:lumOff val="0"/>
            <a:alphaOff val="0"/>
          </a:schemeClr>
        </a:solidFill>
        <a:ln w="19050" cap="rnd" cmpd="sng" algn="ctr">
          <a:solidFill>
            <a:schemeClr val="accent2">
              <a:hueOff val="-14824290"/>
              <a:satOff val="676"/>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E6D766-7FBB-CF43-B9E3-CCD0CADA0AEB}">
      <dsp:nvSpPr>
        <dsp:cNvPr id="0" name=""/>
        <dsp:cNvSpPr/>
      </dsp:nvSpPr>
      <dsp:spPr>
        <a:xfrm>
          <a:off x="0" y="3497577"/>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Data Sunrise (2024) </a:t>
          </a:r>
          <a:r>
            <a:rPr lang="en-GB" sz="1000" b="0" i="1" kern="1200"/>
            <a:t>Third-party data sharing</a:t>
          </a:r>
          <a:r>
            <a:rPr lang="en-GB" sz="1000" b="0" i="0" kern="1200"/>
            <a:t>. DataSunrise. Available at: </a:t>
          </a:r>
          <a:r>
            <a:rPr lang="en-GB" sz="1000" b="0" i="0" kern="1200">
              <a:hlinkClick xmlns:r="http://schemas.openxmlformats.org/officeDocument/2006/relationships" r:id="rId3"/>
            </a:rPr>
            <a:t>https://www.datasunrise.com/knowledge-center/third-party-data-sharing/</a:t>
          </a:r>
          <a:r>
            <a:rPr lang="en-GB" sz="1000" b="0" i="0" kern="1200"/>
            <a:t> (Accessed: 4 December 2024).</a:t>
          </a:r>
          <a:endParaRPr lang="en-US" sz="1000" kern="1200"/>
        </a:p>
      </dsp:txBody>
      <dsp:txXfrm>
        <a:off x="0" y="3497577"/>
        <a:ext cx="6391275" cy="582822"/>
      </dsp:txXfrm>
    </dsp:sp>
    <dsp:sp modelId="{4154B19D-5ACB-1849-8C3D-0D9E1AB5D443}">
      <dsp:nvSpPr>
        <dsp:cNvPr id="0" name=""/>
        <dsp:cNvSpPr/>
      </dsp:nvSpPr>
      <dsp:spPr>
        <a:xfrm>
          <a:off x="0" y="4080400"/>
          <a:ext cx="6391275" cy="0"/>
        </a:xfrm>
        <a:prstGeom prst="line">
          <a:avLst/>
        </a:prstGeom>
        <a:solidFill>
          <a:schemeClr val="accent2">
            <a:hueOff val="-17295005"/>
            <a:satOff val="788"/>
            <a:lumOff val="0"/>
            <a:alphaOff val="0"/>
          </a:schemeClr>
        </a:solidFill>
        <a:ln w="19050" cap="rnd" cmpd="sng" algn="ctr">
          <a:solidFill>
            <a:schemeClr val="accent2">
              <a:hueOff val="-17295005"/>
              <a:satOff val="788"/>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2FAD88-1099-3B4A-BFE2-DFB11F9E1D8B}">
      <dsp:nvSpPr>
        <dsp:cNvPr id="0" name=""/>
        <dsp:cNvSpPr/>
      </dsp:nvSpPr>
      <dsp:spPr>
        <a:xfrm>
          <a:off x="0" y="4080400"/>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Densham, A. (2018) </a:t>
          </a:r>
          <a:r>
            <a:rPr lang="en-GB" sz="1000" b="0" i="1" kern="1200"/>
            <a:t>How to get a journalist to listen - a few story ideas</a:t>
          </a:r>
          <a:r>
            <a:rPr lang="en-GB" sz="1000" b="0" i="0" kern="1200"/>
            <a:t>. LinkedIn. Available at: </a:t>
          </a:r>
          <a:r>
            <a:rPr lang="en-GB" sz="1000" b="0" i="0" kern="1200">
              <a:hlinkClick xmlns:r="http://schemas.openxmlformats.org/officeDocument/2006/relationships" r:id="rId4"/>
            </a:rPr>
            <a:t>https://www.linkedin.com/pulse/how-get-journalist-listen-few-story-ideas-annette-densham</a:t>
          </a:r>
          <a:r>
            <a:rPr lang="en-GB" sz="1000" b="0" i="0" kern="1200"/>
            <a:t> (Accessed: 4 December 2024).</a:t>
          </a:r>
          <a:endParaRPr lang="en-US" sz="1000" kern="1200"/>
        </a:p>
      </dsp:txBody>
      <dsp:txXfrm>
        <a:off x="0" y="4080400"/>
        <a:ext cx="6391275" cy="582822"/>
      </dsp:txXfrm>
    </dsp:sp>
    <dsp:sp modelId="{5C66EECC-BCDF-9843-AC27-B54FFF2491F2}">
      <dsp:nvSpPr>
        <dsp:cNvPr id="0" name=""/>
        <dsp:cNvSpPr/>
      </dsp:nvSpPr>
      <dsp:spPr>
        <a:xfrm>
          <a:off x="0" y="4663223"/>
          <a:ext cx="6391275" cy="0"/>
        </a:xfrm>
        <a:prstGeom prst="line">
          <a:avLst/>
        </a:prstGeom>
        <a:solidFill>
          <a:schemeClr val="accent2">
            <a:hueOff val="-19765721"/>
            <a:satOff val="901"/>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13A111-AC1E-DA41-BF8B-E6D7B7406ABD}">
      <dsp:nvSpPr>
        <dsp:cNvPr id="0" name=""/>
        <dsp:cNvSpPr/>
      </dsp:nvSpPr>
      <dsp:spPr>
        <a:xfrm>
          <a:off x="0" y="4663223"/>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Durgana, D. and van Dijk, J. (2021) ‘Measuring the hidden numbers of human trafficking through multiple systems estimation: Lessons learned and challenges outstanding’, </a:t>
          </a:r>
          <a:r>
            <a:rPr lang="en-GB" sz="1000" b="0" i="1" kern="1200"/>
            <a:t>Crime &amp; Delinquency</a:t>
          </a:r>
          <a:r>
            <a:rPr lang="en-GB" sz="1000" b="0" i="0" kern="1200"/>
            <a:t>, 67(13–14), pp. 2188–2212. doi:10.1177/0011128720987197.</a:t>
          </a:r>
          <a:endParaRPr lang="en-US" sz="1000" kern="1200"/>
        </a:p>
      </dsp:txBody>
      <dsp:txXfrm>
        <a:off x="0" y="4663223"/>
        <a:ext cx="6391275" cy="5828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BC957-4D8F-714A-98E6-271113280C08}">
      <dsp:nvSpPr>
        <dsp:cNvPr id="0" name=""/>
        <dsp:cNvSpPr/>
      </dsp:nvSpPr>
      <dsp:spPr>
        <a:xfrm>
          <a:off x="0" y="640"/>
          <a:ext cx="6391275"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59F126-6E8F-224B-B7CA-EB3D1EBE046E}">
      <dsp:nvSpPr>
        <dsp:cNvPr id="0" name=""/>
        <dsp:cNvSpPr/>
      </dsp:nvSpPr>
      <dsp:spPr>
        <a:xfrm>
          <a:off x="0" y="640"/>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Edwards, A. (2024) </a:t>
          </a:r>
          <a:r>
            <a:rPr lang="en-GB" sz="1000" b="0" i="1" kern="1200"/>
            <a:t>New seed fund for public engagement with research: Apply now</a:t>
          </a:r>
          <a:r>
            <a:rPr lang="en-GB" sz="1000" b="0" i="0" kern="1200"/>
            <a:t>. BU Research Blog. Available at: </a:t>
          </a:r>
          <a:r>
            <a:rPr lang="en-GB" sz="1000" b="0" i="0" kern="1200">
              <a:hlinkClick xmlns:r="http://schemas.openxmlformats.org/officeDocument/2006/relationships" r:id="rId1"/>
            </a:rPr>
            <a:t>https://blogs.bournemouth.ac.uk/research/2024/03/14/new-seed-fund-for-public-engagement-with-research-apply-now/</a:t>
          </a:r>
          <a:r>
            <a:rPr lang="en-GB" sz="1000" b="0" i="0" kern="1200"/>
            <a:t>(Accessed: 4 December 2024).</a:t>
          </a:r>
          <a:endParaRPr lang="en-US" sz="1000" kern="1200"/>
        </a:p>
      </dsp:txBody>
      <dsp:txXfrm>
        <a:off x="0" y="640"/>
        <a:ext cx="6391275" cy="524540"/>
      </dsp:txXfrm>
    </dsp:sp>
    <dsp:sp modelId="{0CED04E2-5E3C-A442-B3C1-F756A9175BB2}">
      <dsp:nvSpPr>
        <dsp:cNvPr id="0" name=""/>
        <dsp:cNvSpPr/>
      </dsp:nvSpPr>
      <dsp:spPr>
        <a:xfrm>
          <a:off x="0" y="525181"/>
          <a:ext cx="6391275" cy="0"/>
        </a:xfrm>
        <a:prstGeom prst="line">
          <a:avLst/>
        </a:prstGeom>
        <a:solidFill>
          <a:schemeClr val="accent5">
            <a:hueOff val="270936"/>
            <a:satOff val="-2160"/>
            <a:lumOff val="-1634"/>
            <a:alphaOff val="0"/>
          </a:schemeClr>
        </a:solidFill>
        <a:ln w="19050" cap="rnd" cmpd="sng" algn="ctr">
          <a:solidFill>
            <a:schemeClr val="accent5">
              <a:hueOff val="270936"/>
              <a:satOff val="-2160"/>
              <a:lumOff val="-163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E25DDB-2335-464E-9489-BA41DAD58C23}">
      <dsp:nvSpPr>
        <dsp:cNvPr id="0" name=""/>
        <dsp:cNvSpPr/>
      </dsp:nvSpPr>
      <dsp:spPr>
        <a:xfrm>
          <a:off x="0" y="525181"/>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Franchino-Olsen, H. (2019) ‘Vulnerabilities relevant for commercial sexual exploitation of children/domestic minor sex trafficking: A systematic review of risk factors’, </a:t>
          </a:r>
          <a:r>
            <a:rPr lang="en-GB" sz="1000" b="0" i="1" kern="1200"/>
            <a:t>Trauma, Violence, &amp; Abuse</a:t>
          </a:r>
          <a:r>
            <a:rPr lang="en-GB" sz="1000" b="0" i="0" kern="1200"/>
            <a:t>, 22(1), pp. 99–111. doi:10.1177/1524838018821956.</a:t>
          </a:r>
          <a:endParaRPr lang="en-US" sz="1000" kern="1200"/>
        </a:p>
      </dsp:txBody>
      <dsp:txXfrm>
        <a:off x="0" y="525181"/>
        <a:ext cx="6391275" cy="524540"/>
      </dsp:txXfrm>
    </dsp:sp>
    <dsp:sp modelId="{BB063A3D-8D89-674B-AAF6-BD2974356660}">
      <dsp:nvSpPr>
        <dsp:cNvPr id="0" name=""/>
        <dsp:cNvSpPr/>
      </dsp:nvSpPr>
      <dsp:spPr>
        <a:xfrm>
          <a:off x="0" y="1049721"/>
          <a:ext cx="6391275" cy="0"/>
        </a:xfrm>
        <a:prstGeom prst="line">
          <a:avLst/>
        </a:prstGeom>
        <a:solidFill>
          <a:schemeClr val="accent5">
            <a:hueOff val="541872"/>
            <a:satOff val="-4321"/>
            <a:lumOff val="-3268"/>
            <a:alphaOff val="0"/>
          </a:schemeClr>
        </a:solidFill>
        <a:ln w="19050" cap="rnd" cmpd="sng" algn="ctr">
          <a:solidFill>
            <a:schemeClr val="accent5">
              <a:hueOff val="541872"/>
              <a:satOff val="-4321"/>
              <a:lumOff val="-32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C079A4-D2FD-654B-96E1-8D0A435C54BD}">
      <dsp:nvSpPr>
        <dsp:cNvPr id="0" name=""/>
        <dsp:cNvSpPr/>
      </dsp:nvSpPr>
      <dsp:spPr>
        <a:xfrm>
          <a:off x="0" y="1049721"/>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Gnarka, M. (2021) </a:t>
          </a:r>
          <a:r>
            <a:rPr lang="en-GB" sz="1000" b="0" i="1" kern="1200"/>
            <a:t>Child sex abuse: A persisting and globally acknowledged, yet poorly addressed issue.</a:t>
          </a:r>
          <a:r>
            <a:rPr lang="en-GB" sz="1000" b="0" i="0" kern="1200"/>
            <a:t> LinkedIn. Available at: </a:t>
          </a:r>
          <a:r>
            <a:rPr lang="en-GB" sz="1000" b="0" i="0" kern="1200">
              <a:hlinkClick xmlns:r="http://schemas.openxmlformats.org/officeDocument/2006/relationships" r:id="rId2"/>
            </a:rPr>
            <a:t>https://www.linkedin.com/pulse/child-sex-abuse-persisting-globally-acknowledged-yet-poorly-gnakra</a:t>
          </a:r>
          <a:r>
            <a:rPr lang="en-GB" sz="1000" b="0" i="0" kern="1200"/>
            <a:t>(Accessed: 21 November 2024).</a:t>
          </a:r>
          <a:endParaRPr lang="en-US" sz="1000" kern="1200"/>
        </a:p>
      </dsp:txBody>
      <dsp:txXfrm>
        <a:off x="0" y="1049721"/>
        <a:ext cx="6391275" cy="524540"/>
      </dsp:txXfrm>
    </dsp:sp>
    <dsp:sp modelId="{558FFF86-3AFB-7840-AE68-A3D89270BB54}">
      <dsp:nvSpPr>
        <dsp:cNvPr id="0" name=""/>
        <dsp:cNvSpPr/>
      </dsp:nvSpPr>
      <dsp:spPr>
        <a:xfrm>
          <a:off x="0" y="1574262"/>
          <a:ext cx="6391275" cy="0"/>
        </a:xfrm>
        <a:prstGeom prst="line">
          <a:avLst/>
        </a:prstGeom>
        <a:solidFill>
          <a:schemeClr val="accent5">
            <a:hueOff val="812808"/>
            <a:satOff val="-6481"/>
            <a:lumOff val="-4902"/>
            <a:alphaOff val="0"/>
          </a:schemeClr>
        </a:solidFill>
        <a:ln w="19050" cap="rnd" cmpd="sng" algn="ctr">
          <a:solidFill>
            <a:schemeClr val="accent5">
              <a:hueOff val="812808"/>
              <a:satOff val="-6481"/>
              <a:lumOff val="-490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C94E5A-88DB-644C-80E9-E49083B082B3}">
      <dsp:nvSpPr>
        <dsp:cNvPr id="0" name=""/>
        <dsp:cNvSpPr/>
      </dsp:nvSpPr>
      <dsp:spPr>
        <a:xfrm>
          <a:off x="0" y="1574262"/>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Government Legislation (2022) </a:t>
          </a:r>
          <a:r>
            <a:rPr lang="en-GB" sz="1000" b="0" i="1" kern="1200"/>
            <a:t>Modern slavery act 2015</a:t>
          </a:r>
          <a:r>
            <a:rPr lang="en-GB" sz="1000" b="0" i="0" kern="1200"/>
            <a:t>. Legislation.gov.uk. Available at: </a:t>
          </a:r>
          <a:r>
            <a:rPr lang="en-GB" sz="1000" b="0" i="0" kern="1200">
              <a:hlinkClick xmlns:r="http://schemas.openxmlformats.org/officeDocument/2006/relationships" r:id="rId3"/>
            </a:rPr>
            <a:t>https://www.legislation.gov.uk/ukpga/2015/30/contents</a:t>
          </a:r>
          <a:r>
            <a:rPr lang="en-GB" sz="1000" b="0" i="0" kern="1200"/>
            <a:t> (Accessed: 4 December 2024).</a:t>
          </a:r>
          <a:endParaRPr lang="en-US" sz="1000" kern="1200"/>
        </a:p>
      </dsp:txBody>
      <dsp:txXfrm>
        <a:off x="0" y="1574262"/>
        <a:ext cx="6391275" cy="524540"/>
      </dsp:txXfrm>
    </dsp:sp>
    <dsp:sp modelId="{5CF995EF-5D5F-724C-B0BB-DBA9A685D1CA}">
      <dsp:nvSpPr>
        <dsp:cNvPr id="0" name=""/>
        <dsp:cNvSpPr/>
      </dsp:nvSpPr>
      <dsp:spPr>
        <a:xfrm>
          <a:off x="0" y="2098802"/>
          <a:ext cx="6391275" cy="0"/>
        </a:xfrm>
        <a:prstGeom prst="line">
          <a:avLst/>
        </a:prstGeom>
        <a:solidFill>
          <a:schemeClr val="accent5">
            <a:hueOff val="1083744"/>
            <a:satOff val="-8641"/>
            <a:lumOff val="-6536"/>
            <a:alphaOff val="0"/>
          </a:schemeClr>
        </a:solidFill>
        <a:ln w="19050" cap="rnd" cmpd="sng" algn="ctr">
          <a:solidFill>
            <a:schemeClr val="accent5">
              <a:hueOff val="1083744"/>
              <a:satOff val="-8641"/>
              <a:lumOff val="-65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1A9C0E-3784-4B4A-AB8D-13D0C0433F69}">
      <dsp:nvSpPr>
        <dsp:cNvPr id="0" name=""/>
        <dsp:cNvSpPr/>
      </dsp:nvSpPr>
      <dsp:spPr>
        <a:xfrm>
          <a:off x="0" y="2098802"/>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Greenbaum, J. (2020) ‘A public health approach to global child sex trafficking’, </a:t>
          </a:r>
          <a:r>
            <a:rPr lang="en-GB" sz="1000" b="0" i="1" kern="1200"/>
            <a:t>Annual Review of Public Health</a:t>
          </a:r>
          <a:r>
            <a:rPr lang="en-GB" sz="1000" b="0" i="0" kern="1200"/>
            <a:t>, 41(1), pp. 481–497. doi:10.1146/annurev-publhealth-040119-094335.</a:t>
          </a:r>
          <a:endParaRPr lang="en-US" sz="1000" kern="1200"/>
        </a:p>
      </dsp:txBody>
      <dsp:txXfrm>
        <a:off x="0" y="2098802"/>
        <a:ext cx="6391275" cy="524540"/>
      </dsp:txXfrm>
    </dsp:sp>
    <dsp:sp modelId="{E8D83AB4-E016-4147-A4EB-AACC81DA6882}">
      <dsp:nvSpPr>
        <dsp:cNvPr id="0" name=""/>
        <dsp:cNvSpPr/>
      </dsp:nvSpPr>
      <dsp:spPr>
        <a:xfrm>
          <a:off x="0" y="2623343"/>
          <a:ext cx="6391275" cy="0"/>
        </a:xfrm>
        <a:prstGeom prst="line">
          <a:avLst/>
        </a:prstGeom>
        <a:solidFill>
          <a:schemeClr val="accent5">
            <a:hueOff val="1354680"/>
            <a:satOff val="-10802"/>
            <a:lumOff val="-8169"/>
            <a:alphaOff val="0"/>
          </a:schemeClr>
        </a:solidFill>
        <a:ln w="19050" cap="rnd" cmpd="sng" algn="ctr">
          <a:solidFill>
            <a:schemeClr val="accent5">
              <a:hueOff val="1354680"/>
              <a:satOff val="-10802"/>
              <a:lumOff val="-81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AA8E5F-ABBF-0D4C-94A4-CBB1C9550FA2}">
      <dsp:nvSpPr>
        <dsp:cNvPr id="0" name=""/>
        <dsp:cNvSpPr/>
      </dsp:nvSpPr>
      <dsp:spPr>
        <a:xfrm>
          <a:off x="0" y="2623343"/>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The Independent Inquiry into Child Sexual Abuse (2022) </a:t>
          </a:r>
          <a:r>
            <a:rPr lang="en-GB" sz="1000" b="0" i="1" kern="1200"/>
            <a:t>IICSA</a:t>
          </a:r>
          <a:r>
            <a:rPr lang="en-GB" sz="1000" b="0" i="0" kern="1200"/>
            <a:t>. Available at: </a:t>
          </a:r>
          <a:r>
            <a:rPr lang="en-GB" sz="1000" b="0" i="0" kern="1200">
              <a:hlinkClick xmlns:r="http://schemas.openxmlformats.org/officeDocument/2006/relationships" r:id="rId4"/>
            </a:rPr>
            <a:t>https://www.iicsa.org.uk/index.html</a:t>
          </a:r>
          <a:r>
            <a:rPr lang="en-GB" sz="1000" b="0" i="0" kern="1200"/>
            <a:t>(Accessed: 21 November 2024).</a:t>
          </a:r>
          <a:endParaRPr lang="en-US" sz="1000" kern="1200"/>
        </a:p>
      </dsp:txBody>
      <dsp:txXfrm>
        <a:off x="0" y="2623343"/>
        <a:ext cx="6391275" cy="524540"/>
      </dsp:txXfrm>
    </dsp:sp>
    <dsp:sp modelId="{607589D2-182A-CA4D-9038-C77E4000414D}">
      <dsp:nvSpPr>
        <dsp:cNvPr id="0" name=""/>
        <dsp:cNvSpPr/>
      </dsp:nvSpPr>
      <dsp:spPr>
        <a:xfrm>
          <a:off x="0" y="3147884"/>
          <a:ext cx="6391275" cy="0"/>
        </a:xfrm>
        <a:prstGeom prst="line">
          <a:avLst/>
        </a:prstGeom>
        <a:solidFill>
          <a:schemeClr val="accent5">
            <a:hueOff val="1625617"/>
            <a:satOff val="-12962"/>
            <a:lumOff val="-9803"/>
            <a:alphaOff val="0"/>
          </a:schemeClr>
        </a:solidFill>
        <a:ln w="19050" cap="rnd" cmpd="sng" algn="ctr">
          <a:solidFill>
            <a:schemeClr val="accent5">
              <a:hueOff val="1625617"/>
              <a:satOff val="-12962"/>
              <a:lumOff val="-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81852B-1517-0848-BCA9-0884D34DB4A1}">
      <dsp:nvSpPr>
        <dsp:cNvPr id="0" name=""/>
        <dsp:cNvSpPr/>
      </dsp:nvSpPr>
      <dsp:spPr>
        <a:xfrm>
          <a:off x="0" y="3147884"/>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Kaviani Johnson, A. and Sloth-Nielsen, J. (2020) ‘Safeguarding children in the developing world—beyond intra-organisational policy and self-regulation’, </a:t>
          </a:r>
          <a:r>
            <a:rPr lang="en-GB" sz="1000" b="0" i="1" kern="1200"/>
            <a:t>Social Sciences</a:t>
          </a:r>
          <a:r>
            <a:rPr lang="en-GB" sz="1000" b="0" i="0" kern="1200"/>
            <a:t>, 9(6), p. 98. doi:10.3390/socsci9060098.</a:t>
          </a:r>
          <a:endParaRPr lang="en-US" sz="1000" kern="1200"/>
        </a:p>
      </dsp:txBody>
      <dsp:txXfrm>
        <a:off x="0" y="3147884"/>
        <a:ext cx="6391275" cy="524540"/>
      </dsp:txXfrm>
    </dsp:sp>
    <dsp:sp modelId="{E714B3DF-CC1E-F945-91EF-EBCE757578C6}">
      <dsp:nvSpPr>
        <dsp:cNvPr id="0" name=""/>
        <dsp:cNvSpPr/>
      </dsp:nvSpPr>
      <dsp:spPr>
        <a:xfrm>
          <a:off x="0" y="3672424"/>
          <a:ext cx="6391275" cy="0"/>
        </a:xfrm>
        <a:prstGeom prst="line">
          <a:avLst/>
        </a:prstGeom>
        <a:solidFill>
          <a:schemeClr val="accent5">
            <a:hueOff val="1896553"/>
            <a:satOff val="-15122"/>
            <a:lumOff val="-11437"/>
            <a:alphaOff val="0"/>
          </a:schemeClr>
        </a:solidFill>
        <a:ln w="19050" cap="rnd" cmpd="sng" algn="ctr">
          <a:solidFill>
            <a:schemeClr val="accent5">
              <a:hueOff val="1896553"/>
              <a:satOff val="-15122"/>
              <a:lumOff val="-114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F0033D-65F7-B94D-BB34-F4603BEA3CA5}">
      <dsp:nvSpPr>
        <dsp:cNvPr id="0" name=""/>
        <dsp:cNvSpPr/>
      </dsp:nvSpPr>
      <dsp:spPr>
        <a:xfrm>
          <a:off x="0" y="3672424"/>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Leave the Light On (2020) </a:t>
          </a:r>
          <a:r>
            <a:rPr lang="en-GB" sz="1000" b="0" i="1" kern="1200"/>
            <a:t>National Center for Missing &amp; Exploited Children</a:t>
          </a:r>
          <a:r>
            <a:rPr lang="en-GB" sz="1000" b="0" i="0" kern="1200"/>
            <a:t>. Available at: </a:t>
          </a:r>
          <a:r>
            <a:rPr lang="en-GB" sz="1000" b="0" i="0" kern="1200">
              <a:hlinkClick xmlns:r="http://schemas.openxmlformats.org/officeDocument/2006/relationships" r:id="rId5"/>
            </a:rPr>
            <a:t>https://www.missingkids.org/home</a:t>
          </a:r>
          <a:r>
            <a:rPr lang="en-GB" sz="1000" b="0" i="0" kern="1200"/>
            <a:t> (Accessed: 21 November 2024).</a:t>
          </a:r>
          <a:endParaRPr lang="en-US" sz="1000" kern="1200"/>
        </a:p>
      </dsp:txBody>
      <dsp:txXfrm>
        <a:off x="0" y="3672424"/>
        <a:ext cx="6391275" cy="524540"/>
      </dsp:txXfrm>
    </dsp:sp>
    <dsp:sp modelId="{9D5150C0-CCEB-C948-9606-0BC736716617}">
      <dsp:nvSpPr>
        <dsp:cNvPr id="0" name=""/>
        <dsp:cNvSpPr/>
      </dsp:nvSpPr>
      <dsp:spPr>
        <a:xfrm>
          <a:off x="0" y="4196965"/>
          <a:ext cx="6391275" cy="0"/>
        </a:xfrm>
        <a:prstGeom prst="line">
          <a:avLst/>
        </a:prstGeom>
        <a:solidFill>
          <a:schemeClr val="accent5">
            <a:hueOff val="2167489"/>
            <a:satOff val="-17283"/>
            <a:lumOff val="-13071"/>
            <a:alphaOff val="0"/>
          </a:schemeClr>
        </a:solidFill>
        <a:ln w="19050" cap="rnd" cmpd="sng" algn="ctr">
          <a:solidFill>
            <a:schemeClr val="accent5">
              <a:hueOff val="2167489"/>
              <a:satOff val="-17283"/>
              <a:lumOff val="-130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6ED73E-AB91-BF4E-9BEA-F417843BAAB9}">
      <dsp:nvSpPr>
        <dsp:cNvPr id="0" name=""/>
        <dsp:cNvSpPr/>
      </dsp:nvSpPr>
      <dsp:spPr>
        <a:xfrm>
          <a:off x="0" y="4196965"/>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Martinho, G., Gonçalves, M. and Matos, M. (2020) ‘Child trafficking, comprehensive needs and professional practices: A systematic review’, </a:t>
          </a:r>
          <a:r>
            <a:rPr lang="en-GB" sz="1000" b="0" i="1" kern="1200"/>
            <a:t>Children and Youth Services Review</a:t>
          </a:r>
          <a:r>
            <a:rPr lang="en-GB" sz="1000" b="0" i="0" kern="1200"/>
            <a:t>, 119, p. 105674. doi:10.1016/j.childyouth.2020.105674.</a:t>
          </a:r>
          <a:endParaRPr lang="en-US" sz="1000" kern="1200"/>
        </a:p>
      </dsp:txBody>
      <dsp:txXfrm>
        <a:off x="0" y="4196965"/>
        <a:ext cx="6391275" cy="524540"/>
      </dsp:txXfrm>
    </dsp:sp>
    <dsp:sp modelId="{BC040974-BF91-644B-87CF-31F16E4C4AD9}">
      <dsp:nvSpPr>
        <dsp:cNvPr id="0" name=""/>
        <dsp:cNvSpPr/>
      </dsp:nvSpPr>
      <dsp:spPr>
        <a:xfrm>
          <a:off x="0" y="4721505"/>
          <a:ext cx="6391275" cy="0"/>
        </a:xfrm>
        <a:prstGeom prst="line">
          <a:avLst/>
        </a:prstGeom>
        <a:solidFill>
          <a:schemeClr val="accent5">
            <a:hueOff val="2438425"/>
            <a:satOff val="-19443"/>
            <a:lumOff val="-14705"/>
            <a:alphaOff val="0"/>
          </a:schemeClr>
        </a:solidFill>
        <a:ln w="19050" cap="rnd" cmpd="sng" algn="ctr">
          <a:solidFill>
            <a:schemeClr val="accent5">
              <a:hueOff val="2438425"/>
              <a:satOff val="-19443"/>
              <a:lumOff val="-147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C2406A-CF51-E74E-99FC-80B1247DF6F4}">
      <dsp:nvSpPr>
        <dsp:cNvPr id="0" name=""/>
        <dsp:cNvSpPr/>
      </dsp:nvSpPr>
      <dsp:spPr>
        <a:xfrm>
          <a:off x="0" y="4721505"/>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Morrison, R. (2020) ‘The role of non-governmental organizations (NGOs) in the protection and enforcement of human rights’, </a:t>
          </a:r>
          <a:r>
            <a:rPr lang="en-GB" sz="1000" b="0" i="1" kern="1200"/>
            <a:t>Human Rights: International Protection, Monitoring, Enforcement</a:t>
          </a:r>
          <a:r>
            <a:rPr lang="en-GB" sz="1000" b="0" i="0" kern="1200"/>
            <a:t>, pp. 369–394. doi:10.4324/9781315197944-22.</a:t>
          </a:r>
          <a:endParaRPr lang="en-US" sz="1000" kern="1200"/>
        </a:p>
      </dsp:txBody>
      <dsp:txXfrm>
        <a:off x="0" y="4721505"/>
        <a:ext cx="6391275" cy="5245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9D3AA-1788-FB4C-B08A-6B95FD95045B}">
      <dsp:nvSpPr>
        <dsp:cNvPr id="0" name=""/>
        <dsp:cNvSpPr/>
      </dsp:nvSpPr>
      <dsp:spPr>
        <a:xfrm>
          <a:off x="0" y="640"/>
          <a:ext cx="6391275"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59627A-935E-8145-9228-68D17A6BEDDF}">
      <dsp:nvSpPr>
        <dsp:cNvPr id="0" name=""/>
        <dsp:cNvSpPr/>
      </dsp:nvSpPr>
      <dsp:spPr>
        <a:xfrm>
          <a:off x="0" y="640"/>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NSPCC (2021) </a:t>
          </a:r>
          <a:r>
            <a:rPr lang="en-GB" sz="1100" b="0" i="1" kern="1200"/>
            <a:t>NSPCC</a:t>
          </a:r>
          <a:r>
            <a:rPr lang="en-GB" sz="1100" b="0" i="0" kern="1200"/>
            <a:t>. Available at: </a:t>
          </a:r>
          <a:r>
            <a:rPr lang="en-GB" sz="1100" b="0" i="0" kern="1200">
              <a:hlinkClick xmlns:r="http://schemas.openxmlformats.org/officeDocument/2006/relationships" r:id="rId1"/>
            </a:rPr>
            <a:t>https://www.nspcc.org.uk/</a:t>
          </a:r>
          <a:r>
            <a:rPr lang="en-GB" sz="1100" b="0" i="0" kern="1200"/>
            <a:t> (Accessed: 21 November 2024).</a:t>
          </a:r>
          <a:endParaRPr lang="en-US" sz="1100" kern="1200"/>
        </a:p>
      </dsp:txBody>
      <dsp:txXfrm>
        <a:off x="0" y="640"/>
        <a:ext cx="6391275" cy="582822"/>
      </dsp:txXfrm>
    </dsp:sp>
    <dsp:sp modelId="{D81BF925-F502-DD4A-A50A-8333D3C60AB3}">
      <dsp:nvSpPr>
        <dsp:cNvPr id="0" name=""/>
        <dsp:cNvSpPr/>
      </dsp:nvSpPr>
      <dsp:spPr>
        <a:xfrm>
          <a:off x="0" y="583463"/>
          <a:ext cx="639127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B8FA81-E2A1-8446-918C-358D306984D8}">
      <dsp:nvSpPr>
        <dsp:cNvPr id="0" name=""/>
        <dsp:cNvSpPr/>
      </dsp:nvSpPr>
      <dsp:spPr>
        <a:xfrm>
          <a:off x="0" y="583463"/>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NSPCC (2024) </a:t>
          </a:r>
          <a:r>
            <a:rPr lang="en-GB" sz="1100" b="0" i="1" kern="1200"/>
            <a:t>X.com</a:t>
          </a:r>
          <a:r>
            <a:rPr lang="en-GB" sz="1100" b="0" i="0" kern="1200"/>
            <a:t>. X (formerly Twitter). Available at: </a:t>
          </a:r>
          <a:r>
            <a:rPr lang="en-GB" sz="1100" b="0" i="0" kern="1200">
              <a:hlinkClick xmlns:r="http://schemas.openxmlformats.org/officeDocument/2006/relationships" r:id="rId2"/>
            </a:rPr>
            <a:t>https://x.com/NSPCC/status/961978772567179264</a:t>
          </a:r>
          <a:r>
            <a:rPr lang="en-GB" sz="1100" b="0" i="0" kern="1200"/>
            <a:t> (Accessed: 4 December 2024).</a:t>
          </a:r>
          <a:endParaRPr lang="en-US" sz="1100" kern="1200"/>
        </a:p>
      </dsp:txBody>
      <dsp:txXfrm>
        <a:off x="0" y="583463"/>
        <a:ext cx="6391275" cy="582822"/>
      </dsp:txXfrm>
    </dsp:sp>
    <dsp:sp modelId="{37DF4F93-2F93-3B4D-880A-5E7FF33DF9B4}">
      <dsp:nvSpPr>
        <dsp:cNvPr id="0" name=""/>
        <dsp:cNvSpPr/>
      </dsp:nvSpPr>
      <dsp:spPr>
        <a:xfrm>
          <a:off x="0" y="1166286"/>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582055-443B-464F-B45D-47CEE559C9C0}">
      <dsp:nvSpPr>
        <dsp:cNvPr id="0" name=""/>
        <dsp:cNvSpPr/>
      </dsp:nvSpPr>
      <dsp:spPr>
        <a:xfrm>
          <a:off x="0" y="1166286"/>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Office, H. (2023) </a:t>
          </a:r>
          <a:r>
            <a:rPr lang="en-GB" sz="1100" b="0" i="1" kern="1200"/>
            <a:t>Guidance on part 2 of the Sexual Offences Act 2003</a:t>
          </a:r>
          <a:r>
            <a:rPr lang="en-GB" sz="1100" b="0" i="0" kern="1200"/>
            <a:t>. GOV.UK. Available at: </a:t>
          </a:r>
          <a:r>
            <a:rPr lang="en-GB" sz="1100" b="0" i="0" kern="1200">
              <a:hlinkClick xmlns:r="http://schemas.openxmlformats.org/officeDocument/2006/relationships" r:id="rId3"/>
            </a:rPr>
            <a:t>https://www.gov.uk/government/publications/guidance-on-part-2-of-the-sexual-offences-act-2003</a:t>
          </a:r>
          <a:r>
            <a:rPr lang="en-GB" sz="1100" b="0" i="0" kern="1200"/>
            <a:t> (Accessed: 4 December 2024).</a:t>
          </a:r>
          <a:endParaRPr lang="en-US" sz="1100" kern="1200"/>
        </a:p>
      </dsp:txBody>
      <dsp:txXfrm>
        <a:off x="0" y="1166286"/>
        <a:ext cx="6391275" cy="582822"/>
      </dsp:txXfrm>
    </dsp:sp>
    <dsp:sp modelId="{B4F01A6B-B596-664C-9025-9C6C0B172F15}">
      <dsp:nvSpPr>
        <dsp:cNvPr id="0" name=""/>
        <dsp:cNvSpPr/>
      </dsp:nvSpPr>
      <dsp:spPr>
        <a:xfrm>
          <a:off x="0" y="1749109"/>
          <a:ext cx="6391275"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281AB2-39EA-AF4C-898E-33AFB8BC2D23}">
      <dsp:nvSpPr>
        <dsp:cNvPr id="0" name=""/>
        <dsp:cNvSpPr/>
      </dsp:nvSpPr>
      <dsp:spPr>
        <a:xfrm>
          <a:off x="0" y="1749109"/>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1" kern="1200"/>
            <a:t>preventing child sexual abuse and exploitation</a:t>
          </a:r>
          <a:r>
            <a:rPr lang="en-GB" sz="1100" b="0" i="0" kern="1200"/>
            <a:t>. AI-generated image created using ChatGPT, December 4</a:t>
          </a:r>
          <a:endParaRPr lang="en-US" sz="1100" kern="1200"/>
        </a:p>
      </dsp:txBody>
      <dsp:txXfrm>
        <a:off x="0" y="1749109"/>
        <a:ext cx="6391275" cy="582822"/>
      </dsp:txXfrm>
    </dsp:sp>
    <dsp:sp modelId="{07E7A30D-10B0-E14F-9631-9DDEFFF5FC46}">
      <dsp:nvSpPr>
        <dsp:cNvPr id="0" name=""/>
        <dsp:cNvSpPr/>
      </dsp:nvSpPr>
      <dsp:spPr>
        <a:xfrm>
          <a:off x="0" y="2331932"/>
          <a:ext cx="6391275"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5FA373-E3EB-614D-BB33-5F7CFC6B948C}">
      <dsp:nvSpPr>
        <dsp:cNvPr id="0" name=""/>
        <dsp:cNvSpPr/>
      </dsp:nvSpPr>
      <dsp:spPr>
        <a:xfrm>
          <a:off x="0" y="2331932"/>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Phoenix Support (2024) </a:t>
          </a:r>
          <a:r>
            <a:rPr lang="en-GB" sz="1100" b="0" i="1" kern="1200"/>
            <a:t>Training</a:t>
          </a:r>
          <a:r>
            <a:rPr lang="en-GB" sz="1100" b="0" i="0" kern="1200"/>
            <a:t>. Phoenix Support. Available at: </a:t>
          </a:r>
          <a:r>
            <a:rPr lang="en-GB" sz="1100" b="0" i="0" kern="1200">
              <a:hlinkClick xmlns:r="http://schemas.openxmlformats.org/officeDocument/2006/relationships" r:id="rId4"/>
            </a:rPr>
            <a:t>https://www.phoenixkent.com/services/training</a:t>
          </a:r>
          <a:r>
            <a:rPr lang="en-GB" sz="1100" b="0" i="0" kern="1200"/>
            <a:t>(Accessed: 4 December 2024).</a:t>
          </a:r>
          <a:endParaRPr lang="en-US" sz="1100" kern="1200"/>
        </a:p>
      </dsp:txBody>
      <dsp:txXfrm>
        <a:off x="0" y="2331932"/>
        <a:ext cx="6391275" cy="582822"/>
      </dsp:txXfrm>
    </dsp:sp>
    <dsp:sp modelId="{AC08A7FE-598F-E344-A658-5F5BA3C6135D}">
      <dsp:nvSpPr>
        <dsp:cNvPr id="0" name=""/>
        <dsp:cNvSpPr/>
      </dsp:nvSpPr>
      <dsp:spPr>
        <a:xfrm>
          <a:off x="0" y="2914754"/>
          <a:ext cx="6391275"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5E4782-DF75-3449-A193-01809422A70F}">
      <dsp:nvSpPr>
        <dsp:cNvPr id="0" name=""/>
        <dsp:cNvSpPr/>
      </dsp:nvSpPr>
      <dsp:spPr>
        <a:xfrm>
          <a:off x="0" y="2914754"/>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Prostock Photos (2024) </a:t>
          </a:r>
          <a:r>
            <a:rPr lang="en-GB" sz="1100" b="0" i="1" kern="1200"/>
            <a:t>Challenges in life stock photos, royalty-free challenges in life images</a:t>
          </a:r>
          <a:r>
            <a:rPr lang="en-GB" sz="1100" b="0" i="0" kern="1200"/>
            <a:t>. Depositphotos. Available at: </a:t>
          </a:r>
          <a:r>
            <a:rPr lang="en-GB" sz="1100" b="0" i="0" kern="1200">
              <a:hlinkClick xmlns:r="http://schemas.openxmlformats.org/officeDocument/2006/relationships" r:id="rId5"/>
            </a:rPr>
            <a:t>https://depositphotos.com/photos/challenges-in-life.html</a:t>
          </a:r>
          <a:r>
            <a:rPr lang="en-GB" sz="1100" b="0" i="0" kern="1200"/>
            <a:t> (Accessed: 4 December 2024).</a:t>
          </a:r>
          <a:endParaRPr lang="en-US" sz="1100" kern="1200"/>
        </a:p>
      </dsp:txBody>
      <dsp:txXfrm>
        <a:off x="0" y="2914754"/>
        <a:ext cx="6391275" cy="582822"/>
      </dsp:txXfrm>
    </dsp:sp>
    <dsp:sp modelId="{8B9120BE-ADF8-4448-84A8-A674DC1DB23C}">
      <dsp:nvSpPr>
        <dsp:cNvPr id="0" name=""/>
        <dsp:cNvSpPr/>
      </dsp:nvSpPr>
      <dsp:spPr>
        <a:xfrm>
          <a:off x="0" y="3497577"/>
          <a:ext cx="639127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41AE27-C257-3442-843D-40B21C3156BC}">
      <dsp:nvSpPr>
        <dsp:cNvPr id="0" name=""/>
        <dsp:cNvSpPr/>
      </dsp:nvSpPr>
      <dsp:spPr>
        <a:xfrm>
          <a:off x="0" y="3497577"/>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Shawar, Y.R., Truong, P.P. and Shiffman, J. (2022) ‘The emergence of political priority for addressing child sexual abuse in the United Kingdom’, </a:t>
          </a:r>
          <a:r>
            <a:rPr lang="en-GB" sz="1100" b="0" i="1" kern="1200"/>
            <a:t>Child Abuse &amp; Neglect</a:t>
          </a:r>
          <a:r>
            <a:rPr lang="en-GB" sz="1100" b="0" i="0" kern="1200"/>
            <a:t>, 128, p. 105601. doi:10.1016/j.chiabu.2022.105601.</a:t>
          </a:r>
          <a:endParaRPr lang="en-US" sz="1100" kern="1200"/>
        </a:p>
      </dsp:txBody>
      <dsp:txXfrm>
        <a:off x="0" y="3497577"/>
        <a:ext cx="6391275" cy="582822"/>
      </dsp:txXfrm>
    </dsp:sp>
    <dsp:sp modelId="{BA18A31E-E2CD-8A4E-92B1-CAC7037B7904}">
      <dsp:nvSpPr>
        <dsp:cNvPr id="0" name=""/>
        <dsp:cNvSpPr/>
      </dsp:nvSpPr>
      <dsp:spPr>
        <a:xfrm>
          <a:off x="0" y="4080400"/>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D929FF-205B-A249-8F3B-DB400D4E8E51}">
      <dsp:nvSpPr>
        <dsp:cNvPr id="0" name=""/>
        <dsp:cNvSpPr/>
      </dsp:nvSpPr>
      <dsp:spPr>
        <a:xfrm>
          <a:off x="0" y="4080400"/>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Slavery at Home: A New Bill to Tackle Slavery in Britain (2022) </a:t>
          </a:r>
          <a:r>
            <a:rPr lang="en-GB" sz="1100" b="0" i="1" kern="1200"/>
            <a:t>Centre for Social Justice</a:t>
          </a:r>
          <a:r>
            <a:rPr lang="en-GB" sz="1100" b="0" i="0" kern="1200"/>
            <a:t>. Available at: </a:t>
          </a:r>
          <a:r>
            <a:rPr lang="en-GB" sz="1100" b="0" i="0" kern="1200">
              <a:hlinkClick xmlns:r="http://schemas.openxmlformats.org/officeDocument/2006/relationships" r:id="rId6"/>
            </a:rPr>
            <a:t>https://www.centreforsocialjustice.org.uk/wp-content/uploads/2023/02/Slavery-at-Home-a-new-bill-to-tackle-slavery-in-Britain.pdf</a:t>
          </a:r>
          <a:r>
            <a:rPr lang="en-GB" sz="1100" b="0" i="0" kern="1200"/>
            <a:t> (Accessed: 21 November 2024).</a:t>
          </a:r>
          <a:endParaRPr lang="en-US" sz="1100" kern="1200"/>
        </a:p>
      </dsp:txBody>
      <dsp:txXfrm>
        <a:off x="0" y="4080400"/>
        <a:ext cx="6391275" cy="582822"/>
      </dsp:txXfrm>
    </dsp:sp>
    <dsp:sp modelId="{CFD9C4EA-B935-0440-8A6A-0435F7C605A1}">
      <dsp:nvSpPr>
        <dsp:cNvPr id="0" name=""/>
        <dsp:cNvSpPr/>
      </dsp:nvSpPr>
      <dsp:spPr>
        <a:xfrm>
          <a:off x="0" y="4663223"/>
          <a:ext cx="6391275"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113F67-1A7F-FF43-ABD0-ABF73D2C9AFF}">
      <dsp:nvSpPr>
        <dsp:cNvPr id="0" name=""/>
        <dsp:cNvSpPr/>
      </dsp:nvSpPr>
      <dsp:spPr>
        <a:xfrm>
          <a:off x="0" y="4663223"/>
          <a:ext cx="6391275" cy="58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Writer, J.A. (2023) </a:t>
          </a:r>
          <a:r>
            <a:rPr lang="en-GB" sz="1100" b="0" i="1" kern="1200"/>
            <a:t>The biggest social media trends in 2023</a:t>
          </a:r>
          <a:r>
            <a:rPr lang="en-GB" sz="1100" b="0" i="0" kern="1200"/>
            <a:t>. Tech.co. Available at: </a:t>
          </a:r>
          <a:r>
            <a:rPr lang="en-GB" sz="1100" b="0" i="0" kern="1200">
              <a:hlinkClick xmlns:r="http://schemas.openxmlformats.org/officeDocument/2006/relationships" r:id="rId7"/>
            </a:rPr>
            <a:t>https://tech.co/digital-marketing/social-media-trends</a:t>
          </a:r>
          <a:r>
            <a:rPr lang="en-GB" sz="1100" b="0" i="0" kern="1200"/>
            <a:t> (Accessed: 4 December 2024).</a:t>
          </a:r>
          <a:endParaRPr lang="en-US" sz="1100" kern="1200"/>
        </a:p>
      </dsp:txBody>
      <dsp:txXfrm>
        <a:off x="0" y="4663223"/>
        <a:ext cx="6391275" cy="58282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12/5/24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12/5/24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12/5/24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12/5/24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12/5/24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12/5/24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12/5/24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12/5/24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VPXA7SO8Vo0?si=lo1Z-xbjdNjiS9EE"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Oval 10">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Oval 11">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Oval 12">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Oval 13">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Oval 14">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7"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US"/>
            </a:p>
          </p:txBody>
        </p:sp>
        <p:sp>
          <p:nvSpPr>
            <p:cNvPr id="18"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0" name="Rectangle 19">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22" name="Rectangle 21">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hild and child with tape over their mouth&#10;&#10;Description automatically generated">
            <a:extLst>
              <a:ext uri="{FF2B5EF4-FFF2-40B4-BE49-F238E27FC236}">
                <a16:creationId xmlns:a16="http://schemas.microsoft.com/office/drawing/2014/main" id="{E0E215A2-500F-A34C-872C-5ABF3C4A832C}"/>
              </a:ext>
            </a:extLst>
          </p:cNvPr>
          <p:cNvPicPr>
            <a:picLocks noChangeAspect="1"/>
          </p:cNvPicPr>
          <p:nvPr/>
        </p:nvPicPr>
        <p:blipFill>
          <a:blip r:embed="rId3">
            <a:alphaModFix amt="40000"/>
          </a:blip>
          <a:srcRect l="2441" r="10003"/>
          <a:stretch/>
        </p:blipFill>
        <p:spPr>
          <a:xfrm>
            <a:off x="20" y="10"/>
            <a:ext cx="12191980" cy="6857990"/>
          </a:xfrm>
          <a:prstGeom prst="rect">
            <a:avLst/>
          </a:prstGeom>
        </p:spPr>
      </p:pic>
      <p:sp>
        <p:nvSpPr>
          <p:cNvPr id="2" name="Title 1">
            <a:extLst>
              <a:ext uri="{FF2B5EF4-FFF2-40B4-BE49-F238E27FC236}">
                <a16:creationId xmlns:a16="http://schemas.microsoft.com/office/drawing/2014/main" id="{EE10C7B0-7536-CB2B-10D7-75EA178D8B2A}"/>
              </a:ext>
            </a:extLst>
          </p:cNvPr>
          <p:cNvSpPr>
            <a:spLocks noGrp="1"/>
          </p:cNvSpPr>
          <p:nvPr>
            <p:ph type="ctrTitle"/>
          </p:nvPr>
        </p:nvSpPr>
        <p:spPr>
          <a:xfrm>
            <a:off x="1154954" y="973668"/>
            <a:ext cx="8761413" cy="706964"/>
          </a:xfrm>
        </p:spPr>
        <p:txBody>
          <a:bodyPr vert="horz" lIns="91440" tIns="45720" rIns="91440" bIns="45720" rtlCol="0" anchor="ctr">
            <a:normAutofit/>
          </a:bodyPr>
          <a:lstStyle/>
          <a:p>
            <a:pPr>
              <a:lnSpc>
                <a:spcPct val="90000"/>
              </a:lnSpc>
            </a:pPr>
            <a:r>
              <a:rPr lang="en-US" sz="2500" dirty="0">
                <a:solidFill>
                  <a:schemeClr val="tx1"/>
                </a:solidFill>
              </a:rPr>
              <a:t>Understanding Child Sexual Abuse and Exploitation.</a:t>
            </a:r>
          </a:p>
        </p:txBody>
      </p:sp>
      <p:sp>
        <p:nvSpPr>
          <p:cNvPr id="3" name="Subtitle 2">
            <a:extLst>
              <a:ext uri="{FF2B5EF4-FFF2-40B4-BE49-F238E27FC236}">
                <a16:creationId xmlns:a16="http://schemas.microsoft.com/office/drawing/2014/main" id="{B1874B47-B89B-D16C-7D5E-E0254D5ED059}"/>
              </a:ext>
            </a:extLst>
          </p:cNvPr>
          <p:cNvSpPr>
            <a:spLocks noGrp="1"/>
          </p:cNvSpPr>
          <p:nvPr>
            <p:ph type="subTitle" idx="1"/>
          </p:nvPr>
        </p:nvSpPr>
        <p:spPr>
          <a:xfrm>
            <a:off x="1154954" y="2603500"/>
            <a:ext cx="8825659" cy="3416300"/>
          </a:xfrm>
        </p:spPr>
        <p:txBody>
          <a:bodyPr vert="horz" lIns="91440" tIns="45720" rIns="91440" bIns="45720" rtlCol="0">
            <a:normAutofit/>
          </a:bodyPr>
          <a:lstStyle/>
          <a:p>
            <a:pPr>
              <a:buFont typeface="Wingdings 3" charset="2"/>
              <a:buChar char=""/>
            </a:pPr>
            <a:endParaRPr lang="en-US">
              <a:solidFill>
                <a:schemeClr val="tx1"/>
              </a:solidFill>
            </a:endParaRPr>
          </a:p>
          <a:p>
            <a:pPr>
              <a:buFont typeface="Wingdings 3" charset="2"/>
              <a:buChar char=""/>
            </a:pPr>
            <a:r>
              <a:rPr lang="en-US">
                <a:solidFill>
                  <a:schemeClr val="tx1"/>
                </a:solidFill>
              </a:rPr>
              <a:t>Sadie-May Mason </a:t>
            </a:r>
          </a:p>
          <a:p>
            <a:pPr>
              <a:buFont typeface="Wingdings 3" charset="2"/>
              <a:buChar char=""/>
            </a:pPr>
            <a:r>
              <a:rPr lang="en-US">
                <a:solidFill>
                  <a:schemeClr val="tx1"/>
                </a:solidFill>
              </a:rPr>
              <a:t>Crime and Vulnerability</a:t>
            </a:r>
          </a:p>
          <a:p>
            <a:pPr>
              <a:buFont typeface="Wingdings 3" charset="2"/>
              <a:buChar char=""/>
            </a:pPr>
            <a:r>
              <a:rPr lang="en-US">
                <a:solidFill>
                  <a:schemeClr val="tx1"/>
                </a:solidFill>
              </a:rPr>
              <a:t>BMCP6004</a:t>
            </a:r>
          </a:p>
          <a:p>
            <a:pPr>
              <a:buFont typeface="Wingdings 3" charset="2"/>
              <a:buChar char=""/>
            </a:pPr>
            <a:endParaRPr lang="en-US">
              <a:solidFill>
                <a:schemeClr val="tx1"/>
              </a:solidFill>
            </a:endParaRPr>
          </a:p>
        </p:txBody>
      </p:sp>
      <p:sp>
        <p:nvSpPr>
          <p:cNvPr id="5" name="TextBox 4">
            <a:extLst>
              <a:ext uri="{FF2B5EF4-FFF2-40B4-BE49-F238E27FC236}">
                <a16:creationId xmlns:a16="http://schemas.microsoft.com/office/drawing/2014/main" id="{9C78BA78-4BD9-28CA-8F67-8484EF2B489D}"/>
              </a:ext>
            </a:extLst>
          </p:cNvPr>
          <p:cNvSpPr txBox="1"/>
          <p:nvPr/>
        </p:nvSpPr>
        <p:spPr>
          <a:xfrm>
            <a:off x="10437812" y="6444486"/>
            <a:ext cx="2169695" cy="369332"/>
          </a:xfrm>
          <a:prstGeom prst="rect">
            <a:avLst/>
          </a:prstGeom>
          <a:noFill/>
        </p:spPr>
        <p:txBody>
          <a:bodyPr wrap="square" rtlCol="0">
            <a:spAutoFit/>
          </a:bodyPr>
          <a:lstStyle/>
          <a:p>
            <a:r>
              <a:rPr lang="en-US" dirty="0" err="1"/>
              <a:t>Gnakra</a:t>
            </a:r>
            <a:r>
              <a:rPr lang="en-US" dirty="0"/>
              <a:t> (2021)</a:t>
            </a:r>
          </a:p>
        </p:txBody>
      </p:sp>
    </p:spTree>
    <p:extLst>
      <p:ext uri="{BB962C8B-B14F-4D97-AF65-F5344CB8AC3E}">
        <p14:creationId xmlns:p14="http://schemas.microsoft.com/office/powerpoint/2010/main" val="19573360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69FA2-52CF-9DAB-EBAA-83FE9F87BFD2}"/>
              </a:ext>
            </a:extLst>
          </p:cNvPr>
          <p:cNvSpPr>
            <a:spLocks noGrp="1"/>
          </p:cNvSpPr>
          <p:nvPr>
            <p:ph type="title"/>
          </p:nvPr>
        </p:nvSpPr>
        <p:spPr/>
        <p:txBody>
          <a:bodyPr/>
          <a:lstStyle/>
          <a:p>
            <a:r>
              <a:rPr lang="en-US" dirty="0"/>
              <a:t>Intro </a:t>
            </a:r>
          </a:p>
        </p:txBody>
      </p:sp>
      <p:graphicFrame>
        <p:nvGraphicFramePr>
          <p:cNvPr id="6" name="Content Placeholder 2">
            <a:extLst>
              <a:ext uri="{FF2B5EF4-FFF2-40B4-BE49-F238E27FC236}">
                <a16:creationId xmlns:a16="http://schemas.microsoft.com/office/drawing/2014/main" id="{C39264BB-DB33-3CD1-8202-CEBBCCF5DE06}"/>
              </a:ext>
            </a:extLst>
          </p:cNvPr>
          <p:cNvGraphicFramePr>
            <a:graphicFrameLocks noGrp="1"/>
          </p:cNvGraphicFramePr>
          <p:nvPr>
            <p:ph idx="1"/>
            <p:extLst>
              <p:ext uri="{D42A27DB-BD31-4B8C-83A1-F6EECF244321}">
                <p14:modId xmlns:p14="http://schemas.microsoft.com/office/powerpoint/2010/main" val="634881752"/>
              </p:ext>
            </p:extLst>
          </p:nvPr>
        </p:nvGraphicFramePr>
        <p:xfrm>
          <a:off x="1154954" y="2603500"/>
          <a:ext cx="8825659"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C21F7B9-F4CC-A3C4-DF37-44897A0BC72B}"/>
              </a:ext>
            </a:extLst>
          </p:cNvPr>
          <p:cNvSpPr txBox="1"/>
          <p:nvPr/>
        </p:nvSpPr>
        <p:spPr>
          <a:xfrm>
            <a:off x="0" y="6581421"/>
            <a:ext cx="3115734" cy="1107996"/>
          </a:xfrm>
          <a:prstGeom prst="rect">
            <a:avLst/>
          </a:prstGeom>
          <a:noFill/>
        </p:spPr>
        <p:txBody>
          <a:bodyPr wrap="square" rtlCol="0">
            <a:spAutoFit/>
          </a:bodyPr>
          <a:lstStyle/>
          <a:p>
            <a:r>
              <a:rPr lang="en-GB" sz="1200" b="1" dirty="0">
                <a:effectLst/>
                <a:latin typeface="Arial" panose="020B0604020202020204" pitchFamily="34" charset="0"/>
                <a:ea typeface="Calibri" panose="020F0502020204030204" pitchFamily="34" charset="0"/>
              </a:rPr>
              <a:t>Beckett et Pearce (2017), </a:t>
            </a:r>
            <a:endParaRPr lang="en-US" sz="1200" b="1" dirty="0"/>
          </a:p>
          <a:p>
            <a:pPr marL="0" indent="0">
              <a:buNone/>
            </a:pPr>
            <a:endParaRPr lang="en-US" dirty="0"/>
          </a:p>
          <a:p>
            <a:endParaRPr lang="en-GB" dirty="0"/>
          </a:p>
          <a:p>
            <a:endParaRPr lang="en-US" dirty="0"/>
          </a:p>
        </p:txBody>
      </p:sp>
    </p:spTree>
    <p:extLst>
      <p:ext uri="{BB962C8B-B14F-4D97-AF65-F5344CB8AC3E}">
        <p14:creationId xmlns:p14="http://schemas.microsoft.com/office/powerpoint/2010/main" val="3299678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2" name="Group 121">
            <a:extLst>
              <a:ext uri="{FF2B5EF4-FFF2-40B4-BE49-F238E27FC236}">
                <a16:creationId xmlns:a16="http://schemas.microsoft.com/office/drawing/2014/main" id="{EC030789-C525-4D1D-90A0-F48C14A76E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3" name="Rectangle 122">
              <a:extLst>
                <a:ext uri="{FF2B5EF4-FFF2-40B4-BE49-F238E27FC236}">
                  <a16:creationId xmlns:a16="http://schemas.microsoft.com/office/drawing/2014/main" id="{91BD0F81-508F-4C6D-9938-C58CC2138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4" name="Freeform 5">
              <a:extLst>
                <a:ext uri="{FF2B5EF4-FFF2-40B4-BE49-F238E27FC236}">
                  <a16:creationId xmlns:a16="http://schemas.microsoft.com/office/drawing/2014/main" id="{49081238-0806-4285-968F-ACFC0C0FB9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126" name="Rectangle 125">
            <a:extLst>
              <a:ext uri="{FF2B5EF4-FFF2-40B4-BE49-F238E27FC236}">
                <a16:creationId xmlns:a16="http://schemas.microsoft.com/office/drawing/2014/main" id="{80CAB4C1-E9FF-4C37-92FA-28BED3B88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61E04F6-CACF-85C4-0D89-E9A0CD17C905}"/>
              </a:ext>
            </a:extLst>
          </p:cNvPr>
          <p:cNvSpPr>
            <a:spLocks noGrp="1"/>
          </p:cNvSpPr>
          <p:nvPr>
            <p:ph type="title"/>
          </p:nvPr>
        </p:nvSpPr>
        <p:spPr>
          <a:xfrm>
            <a:off x="7153877" y="1241266"/>
            <a:ext cx="4389193" cy="3153753"/>
          </a:xfrm>
        </p:spPr>
        <p:txBody>
          <a:bodyPr vert="horz" lIns="91440" tIns="45720" rIns="91440" bIns="45720" rtlCol="0" anchor="b">
            <a:normAutofit/>
          </a:bodyPr>
          <a:lstStyle/>
          <a:p>
            <a:r>
              <a:rPr lang="en-US" sz="5400" b="0" i="0" kern="1200" dirty="0">
                <a:solidFill>
                  <a:schemeClr val="bg2"/>
                </a:solidFill>
                <a:latin typeface="+mj-lt"/>
                <a:ea typeface="+mj-ea"/>
                <a:cs typeface="+mj-cs"/>
              </a:rPr>
              <a:t>Prevalence and Statistics </a:t>
            </a:r>
          </a:p>
        </p:txBody>
      </p:sp>
      <p:grpSp>
        <p:nvGrpSpPr>
          <p:cNvPr id="128" name="Group 127">
            <a:extLst>
              <a:ext uri="{FF2B5EF4-FFF2-40B4-BE49-F238E27FC236}">
                <a16:creationId xmlns:a16="http://schemas.microsoft.com/office/drawing/2014/main" id="{0D78DDD7-B5CE-4EA9-B856-422B8ECB03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129" name="Rectangle 128">
              <a:extLst>
                <a:ext uri="{FF2B5EF4-FFF2-40B4-BE49-F238E27FC236}">
                  <a16:creationId xmlns:a16="http://schemas.microsoft.com/office/drawing/2014/main" id="{05787D85-2B7D-40D2-947E-4EC222D3D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0" name="Freeform 5">
              <a:extLst>
                <a:ext uri="{FF2B5EF4-FFF2-40B4-BE49-F238E27FC236}">
                  <a16:creationId xmlns:a16="http://schemas.microsoft.com/office/drawing/2014/main" id="{7E593EDA-9F74-4D9C-8560-7191ECC79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131" name="Freeform 5">
              <a:extLst>
                <a:ext uri="{FF2B5EF4-FFF2-40B4-BE49-F238E27FC236}">
                  <a16:creationId xmlns:a16="http://schemas.microsoft.com/office/drawing/2014/main" id="{B7C63682-CB70-4364-A32F-175F8149F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grpSp>
      <p:pic>
        <p:nvPicPr>
          <p:cNvPr id="33" name="Picture 32" descr="A group of yellow and purple figures&#10;&#10;Description automatically generated">
            <a:extLst>
              <a:ext uri="{FF2B5EF4-FFF2-40B4-BE49-F238E27FC236}">
                <a16:creationId xmlns:a16="http://schemas.microsoft.com/office/drawing/2014/main" id="{89C21F04-8EA5-3043-917F-C842141AF165}"/>
              </a:ext>
            </a:extLst>
          </p:cNvPr>
          <p:cNvPicPr>
            <a:picLocks noChangeAspect="1"/>
          </p:cNvPicPr>
          <p:nvPr/>
        </p:nvPicPr>
        <p:blipFill>
          <a:blip r:embed="rId3"/>
          <a:stretch>
            <a:fillRect/>
          </a:stretch>
        </p:blipFill>
        <p:spPr>
          <a:xfrm>
            <a:off x="1109763" y="1267510"/>
            <a:ext cx="4983737" cy="2491868"/>
          </a:xfrm>
          <a:prstGeom prst="rect">
            <a:avLst/>
          </a:prstGeom>
        </p:spPr>
      </p:pic>
      <p:pic>
        <p:nvPicPr>
          <p:cNvPr id="35" name="Picture 34" descr="A hand reaching out to a child's hand&#10;&#10;Description automatically generated">
            <a:extLst>
              <a:ext uri="{FF2B5EF4-FFF2-40B4-BE49-F238E27FC236}">
                <a16:creationId xmlns:a16="http://schemas.microsoft.com/office/drawing/2014/main" id="{B5A0C327-ED63-7E3D-1B1F-713D998BBD4B}"/>
              </a:ext>
            </a:extLst>
          </p:cNvPr>
          <p:cNvPicPr>
            <a:picLocks noChangeAspect="1"/>
          </p:cNvPicPr>
          <p:nvPr/>
        </p:nvPicPr>
        <p:blipFill>
          <a:blip r:embed="rId4"/>
          <a:stretch>
            <a:fillRect/>
          </a:stretch>
        </p:blipFill>
        <p:spPr>
          <a:xfrm>
            <a:off x="1109762" y="4074342"/>
            <a:ext cx="2412800" cy="1729932"/>
          </a:xfrm>
          <a:prstGeom prst="rect">
            <a:avLst/>
          </a:prstGeom>
        </p:spPr>
      </p:pic>
      <p:pic>
        <p:nvPicPr>
          <p:cNvPr id="43" name="Picture 42" descr="A street sign with two arrows&#10;&#10;Description automatically generated">
            <a:extLst>
              <a:ext uri="{FF2B5EF4-FFF2-40B4-BE49-F238E27FC236}">
                <a16:creationId xmlns:a16="http://schemas.microsoft.com/office/drawing/2014/main" id="{C332EB92-875E-6544-A82B-10EDB9D73EFB}"/>
              </a:ext>
            </a:extLst>
          </p:cNvPr>
          <p:cNvPicPr>
            <a:picLocks noChangeAspect="1"/>
          </p:cNvPicPr>
          <p:nvPr/>
        </p:nvPicPr>
        <p:blipFill>
          <a:blip r:embed="rId5"/>
          <a:stretch>
            <a:fillRect/>
          </a:stretch>
        </p:blipFill>
        <p:spPr>
          <a:xfrm>
            <a:off x="3680700" y="4136504"/>
            <a:ext cx="2412800" cy="1605608"/>
          </a:xfrm>
          <a:prstGeom prst="rect">
            <a:avLst/>
          </a:prstGeom>
        </p:spPr>
      </p:pic>
      <p:sp>
        <p:nvSpPr>
          <p:cNvPr id="45" name="TextBox 44">
            <a:extLst>
              <a:ext uri="{FF2B5EF4-FFF2-40B4-BE49-F238E27FC236}">
                <a16:creationId xmlns:a16="http://schemas.microsoft.com/office/drawing/2014/main" id="{BE1424A7-09A3-56C4-E779-C46D81BD2BC7}"/>
              </a:ext>
            </a:extLst>
          </p:cNvPr>
          <p:cNvSpPr txBox="1"/>
          <p:nvPr/>
        </p:nvSpPr>
        <p:spPr>
          <a:xfrm>
            <a:off x="1009531" y="3501361"/>
            <a:ext cx="1805512" cy="276999"/>
          </a:xfrm>
          <a:prstGeom prst="rect">
            <a:avLst/>
          </a:prstGeom>
          <a:noFill/>
        </p:spPr>
        <p:txBody>
          <a:bodyPr wrap="square" rtlCol="0">
            <a:spAutoFit/>
          </a:bodyPr>
          <a:lstStyle/>
          <a:p>
            <a:r>
              <a:rPr lang="en-GB" sz="1200" b="0" i="0" u="none" strike="noStrike" dirty="0">
                <a:solidFill>
                  <a:srgbClr val="000000"/>
                </a:solidFill>
                <a:effectLst/>
                <a:latin typeface="-webkit-standard"/>
              </a:rPr>
              <a:t>NSPCC (2024)</a:t>
            </a:r>
            <a:endParaRPr lang="en-US" sz="1200" dirty="0"/>
          </a:p>
        </p:txBody>
      </p:sp>
      <p:sp>
        <p:nvSpPr>
          <p:cNvPr id="47" name="TextBox 46">
            <a:extLst>
              <a:ext uri="{FF2B5EF4-FFF2-40B4-BE49-F238E27FC236}">
                <a16:creationId xmlns:a16="http://schemas.microsoft.com/office/drawing/2014/main" id="{290FA3F5-A9BB-3929-A276-6B528B6166FD}"/>
              </a:ext>
            </a:extLst>
          </p:cNvPr>
          <p:cNvSpPr txBox="1"/>
          <p:nvPr/>
        </p:nvSpPr>
        <p:spPr>
          <a:xfrm>
            <a:off x="1102185" y="5742112"/>
            <a:ext cx="1805511" cy="276999"/>
          </a:xfrm>
          <a:prstGeom prst="rect">
            <a:avLst/>
          </a:prstGeom>
          <a:noFill/>
        </p:spPr>
        <p:txBody>
          <a:bodyPr wrap="square" rtlCol="0">
            <a:spAutoFit/>
          </a:bodyPr>
          <a:lstStyle/>
          <a:p>
            <a:r>
              <a:rPr lang="en-GB" sz="1200" b="0" i="0" u="none" strike="noStrike" dirty="0">
                <a:solidFill>
                  <a:srgbClr val="000000"/>
                </a:solidFill>
                <a:effectLst/>
                <a:latin typeface="-webkit-standard"/>
              </a:rPr>
              <a:t>Crane (2015)</a:t>
            </a:r>
            <a:endParaRPr lang="en-US" sz="1200" dirty="0"/>
          </a:p>
        </p:txBody>
      </p:sp>
      <p:sp>
        <p:nvSpPr>
          <p:cNvPr id="49" name="TextBox 48">
            <a:extLst>
              <a:ext uri="{FF2B5EF4-FFF2-40B4-BE49-F238E27FC236}">
                <a16:creationId xmlns:a16="http://schemas.microsoft.com/office/drawing/2014/main" id="{46CB2370-CA61-4F8B-57D9-6A524D1CFBE6}"/>
              </a:ext>
            </a:extLst>
          </p:cNvPr>
          <p:cNvSpPr txBox="1"/>
          <p:nvPr/>
        </p:nvSpPr>
        <p:spPr>
          <a:xfrm>
            <a:off x="3640221" y="5696549"/>
            <a:ext cx="2548129" cy="276999"/>
          </a:xfrm>
          <a:prstGeom prst="rect">
            <a:avLst/>
          </a:prstGeom>
          <a:noFill/>
        </p:spPr>
        <p:txBody>
          <a:bodyPr wrap="square" rtlCol="0">
            <a:spAutoFit/>
          </a:bodyPr>
          <a:lstStyle/>
          <a:p>
            <a:r>
              <a:rPr lang="en-GB" sz="1200" b="0" i="0" u="none" strike="noStrike" dirty="0" err="1">
                <a:solidFill>
                  <a:srgbClr val="000000"/>
                </a:solidFill>
                <a:effectLst/>
                <a:latin typeface="-webkit-standard"/>
              </a:rPr>
              <a:t>Prostock</a:t>
            </a:r>
            <a:r>
              <a:rPr lang="en-GB" sz="1200" b="0" i="0" u="none" strike="noStrike" dirty="0">
                <a:solidFill>
                  <a:srgbClr val="000000"/>
                </a:solidFill>
                <a:effectLst/>
                <a:latin typeface="-webkit-standard"/>
              </a:rPr>
              <a:t> Photos (2024)</a:t>
            </a:r>
            <a:endParaRPr lang="en-US" sz="1200" dirty="0"/>
          </a:p>
        </p:txBody>
      </p:sp>
    </p:spTree>
    <p:extLst>
      <p:ext uri="{BB962C8B-B14F-4D97-AF65-F5344CB8AC3E}">
        <p14:creationId xmlns:p14="http://schemas.microsoft.com/office/powerpoint/2010/main" val="4228782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276E39B-EE3F-4D17-BF9B-B38B05FD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white background with red text&#10;&#10;Description automatically generated">
            <a:extLst>
              <a:ext uri="{FF2B5EF4-FFF2-40B4-BE49-F238E27FC236}">
                <a16:creationId xmlns:a16="http://schemas.microsoft.com/office/drawing/2014/main" id="{B8F43038-6AEC-A6A1-7D2D-0E7F2643BA0E}"/>
              </a:ext>
            </a:extLst>
          </p:cNvPr>
          <p:cNvPicPr>
            <a:picLocks noChangeAspect="1"/>
          </p:cNvPicPr>
          <p:nvPr/>
        </p:nvPicPr>
        <p:blipFill>
          <a:blip r:embed="rId3"/>
          <a:srcRect l="30676" r="30221" b="-2"/>
          <a:stretch/>
        </p:blipFill>
        <p:spPr>
          <a:xfrm>
            <a:off x="4142202" y="400292"/>
            <a:ext cx="3832824" cy="4267573"/>
          </a:xfrm>
          <a:prstGeom prst="rect">
            <a:avLst/>
          </a:prstGeom>
        </p:spPr>
      </p:pic>
      <p:pic>
        <p:nvPicPr>
          <p:cNvPr id="9" name="Picture 8" descr="A person with his fingers in his ears&#10;&#10;Description automatically generated">
            <a:extLst>
              <a:ext uri="{FF2B5EF4-FFF2-40B4-BE49-F238E27FC236}">
                <a16:creationId xmlns:a16="http://schemas.microsoft.com/office/drawing/2014/main" id="{0055FB52-8566-E5D9-6F16-4461757C09CD}"/>
              </a:ext>
            </a:extLst>
          </p:cNvPr>
          <p:cNvPicPr>
            <a:picLocks noChangeAspect="1"/>
          </p:cNvPicPr>
          <p:nvPr/>
        </p:nvPicPr>
        <p:blipFill>
          <a:blip r:embed="rId4"/>
          <a:srcRect l="22176" r="25288" b="-2"/>
          <a:stretch/>
        </p:blipFill>
        <p:spPr>
          <a:xfrm>
            <a:off x="488050" y="430574"/>
            <a:ext cx="3641756" cy="4197600"/>
          </a:xfrm>
          <a:prstGeom prst="rect">
            <a:avLst/>
          </a:prstGeom>
        </p:spPr>
      </p:pic>
      <p:pic>
        <p:nvPicPr>
          <p:cNvPr id="5" name="Picture 4" descr="A blue background with white text&#10;&#10;Description automatically generated">
            <a:extLst>
              <a:ext uri="{FF2B5EF4-FFF2-40B4-BE49-F238E27FC236}">
                <a16:creationId xmlns:a16="http://schemas.microsoft.com/office/drawing/2014/main" id="{EC0F0B72-EB83-6339-908F-AFEA6192AB27}"/>
              </a:ext>
            </a:extLst>
          </p:cNvPr>
          <p:cNvPicPr>
            <a:picLocks noChangeAspect="1"/>
          </p:cNvPicPr>
          <p:nvPr/>
        </p:nvPicPr>
        <p:blipFill>
          <a:blip r:embed="rId5"/>
          <a:srcRect t="21311"/>
          <a:stretch/>
        </p:blipFill>
        <p:spPr>
          <a:xfrm>
            <a:off x="7975026" y="469951"/>
            <a:ext cx="3739890" cy="4195163"/>
          </a:xfrm>
          <a:prstGeom prst="rect">
            <a:avLst/>
          </a:prstGeom>
        </p:spPr>
      </p:pic>
      <p:sp>
        <p:nvSpPr>
          <p:cNvPr id="16"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useBgFill="1">
        <p:nvSpPr>
          <p:cNvPr id="18" name="Freeform: Shape 1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45FC9E16-53AB-1DB9-7567-33140844E022}"/>
              </a:ext>
            </a:extLst>
          </p:cNvPr>
          <p:cNvSpPr>
            <a:spLocks noGrp="1"/>
          </p:cNvSpPr>
          <p:nvPr>
            <p:ph type="title"/>
          </p:nvPr>
        </p:nvSpPr>
        <p:spPr>
          <a:xfrm>
            <a:off x="1154954" y="4110824"/>
            <a:ext cx="9976871" cy="1908975"/>
          </a:xfrm>
        </p:spPr>
        <p:txBody>
          <a:bodyPr>
            <a:normAutofit/>
          </a:bodyPr>
          <a:lstStyle/>
          <a:p>
            <a:r>
              <a:rPr lang="en-US" dirty="0">
                <a:solidFill>
                  <a:schemeClr val="tx1"/>
                </a:solidFill>
              </a:rPr>
              <a:t>Historical Context and Changing Responses</a:t>
            </a:r>
          </a:p>
        </p:txBody>
      </p:sp>
      <p:sp>
        <p:nvSpPr>
          <p:cNvPr id="10" name="TextBox 9">
            <a:extLst>
              <a:ext uri="{FF2B5EF4-FFF2-40B4-BE49-F238E27FC236}">
                <a16:creationId xmlns:a16="http://schemas.microsoft.com/office/drawing/2014/main" id="{39FA6DDB-1B00-08E4-4550-502F0DDB03BF}"/>
              </a:ext>
            </a:extLst>
          </p:cNvPr>
          <p:cNvSpPr txBox="1"/>
          <p:nvPr/>
        </p:nvSpPr>
        <p:spPr>
          <a:xfrm>
            <a:off x="4089124" y="3882565"/>
            <a:ext cx="3254742" cy="276999"/>
          </a:xfrm>
          <a:prstGeom prst="rect">
            <a:avLst/>
          </a:prstGeom>
          <a:noFill/>
        </p:spPr>
        <p:txBody>
          <a:bodyPr wrap="square" rtlCol="0">
            <a:spAutoFit/>
          </a:bodyPr>
          <a:lstStyle/>
          <a:p>
            <a:r>
              <a:rPr lang="en-GB" sz="1200" b="0" i="0" u="none" strike="noStrike" dirty="0">
                <a:solidFill>
                  <a:srgbClr val="000000"/>
                </a:solidFill>
                <a:effectLst/>
                <a:latin typeface="-webkit-standard"/>
              </a:rPr>
              <a:t>(Government legislation (2022)</a:t>
            </a:r>
            <a:endParaRPr lang="en-US" sz="1200" dirty="0"/>
          </a:p>
        </p:txBody>
      </p:sp>
      <p:sp>
        <p:nvSpPr>
          <p:cNvPr id="11" name="TextBox 10">
            <a:extLst>
              <a:ext uri="{FF2B5EF4-FFF2-40B4-BE49-F238E27FC236}">
                <a16:creationId xmlns:a16="http://schemas.microsoft.com/office/drawing/2014/main" id="{01689E6B-1A76-FAF5-C13C-02A124914C72}"/>
              </a:ext>
            </a:extLst>
          </p:cNvPr>
          <p:cNvSpPr txBox="1"/>
          <p:nvPr/>
        </p:nvSpPr>
        <p:spPr>
          <a:xfrm>
            <a:off x="887125" y="3646249"/>
            <a:ext cx="2635486" cy="276999"/>
          </a:xfrm>
          <a:prstGeom prst="rect">
            <a:avLst/>
          </a:prstGeom>
          <a:noFill/>
        </p:spPr>
        <p:txBody>
          <a:bodyPr wrap="square" rtlCol="0">
            <a:spAutoFit/>
          </a:bodyPr>
          <a:lstStyle/>
          <a:p>
            <a:r>
              <a:rPr lang="en-GB" sz="1200" b="0" i="0" u="none" strike="noStrike" dirty="0" err="1">
                <a:solidFill>
                  <a:srgbClr val="000000"/>
                </a:solidFill>
                <a:effectLst/>
                <a:latin typeface="-webkit-standard"/>
              </a:rPr>
              <a:t>Densham</a:t>
            </a:r>
            <a:r>
              <a:rPr lang="en-GB" sz="1200" dirty="0">
                <a:solidFill>
                  <a:srgbClr val="000000"/>
                </a:solidFill>
                <a:latin typeface="-webkit-standard"/>
              </a:rPr>
              <a:t> (</a:t>
            </a:r>
            <a:r>
              <a:rPr lang="en-GB" sz="1200" b="0" i="0" u="none" strike="noStrike" dirty="0">
                <a:solidFill>
                  <a:srgbClr val="000000"/>
                </a:solidFill>
                <a:effectLst/>
                <a:latin typeface="-webkit-standard"/>
              </a:rPr>
              <a:t>2018)</a:t>
            </a:r>
            <a:endParaRPr lang="en-US" sz="1200" dirty="0"/>
          </a:p>
        </p:txBody>
      </p:sp>
      <p:sp>
        <p:nvSpPr>
          <p:cNvPr id="12" name="TextBox 11">
            <a:extLst>
              <a:ext uri="{FF2B5EF4-FFF2-40B4-BE49-F238E27FC236}">
                <a16:creationId xmlns:a16="http://schemas.microsoft.com/office/drawing/2014/main" id="{26E26910-C448-F5A3-B7E6-5D4AECCE5763}"/>
              </a:ext>
            </a:extLst>
          </p:cNvPr>
          <p:cNvSpPr txBox="1"/>
          <p:nvPr/>
        </p:nvSpPr>
        <p:spPr>
          <a:xfrm>
            <a:off x="7975026" y="3605566"/>
            <a:ext cx="2023872" cy="276999"/>
          </a:xfrm>
          <a:prstGeom prst="rect">
            <a:avLst/>
          </a:prstGeom>
          <a:noFill/>
        </p:spPr>
        <p:txBody>
          <a:bodyPr wrap="square" rtlCol="0">
            <a:spAutoFit/>
          </a:bodyPr>
          <a:lstStyle/>
          <a:p>
            <a:r>
              <a:rPr lang="en-GB" sz="1200" b="0" i="0" u="none" strike="noStrike" dirty="0">
                <a:solidFill>
                  <a:srgbClr val="000000"/>
                </a:solidFill>
                <a:effectLst/>
                <a:latin typeface="-webkit-standard"/>
              </a:rPr>
              <a:t>Office (2023)</a:t>
            </a:r>
            <a:endParaRPr lang="en-US" sz="1200" dirty="0"/>
          </a:p>
        </p:txBody>
      </p:sp>
    </p:spTree>
    <p:extLst>
      <p:ext uri="{BB962C8B-B14F-4D97-AF65-F5344CB8AC3E}">
        <p14:creationId xmlns:p14="http://schemas.microsoft.com/office/powerpoint/2010/main" val="65049448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0B11E933-1326-16AE-C350-C95DAEDB0B36}"/>
              </a:ext>
            </a:extLst>
          </p:cNvPr>
          <p:cNvSpPr>
            <a:spLocks noGrp="1"/>
          </p:cNvSpPr>
          <p:nvPr>
            <p:ph type="title"/>
          </p:nvPr>
        </p:nvSpPr>
        <p:spPr>
          <a:xfrm>
            <a:off x="1154954" y="973668"/>
            <a:ext cx="8761413" cy="706964"/>
          </a:xfrm>
        </p:spPr>
        <p:txBody>
          <a:bodyPr>
            <a:normAutofit/>
          </a:bodyPr>
          <a:lstStyle/>
          <a:p>
            <a:r>
              <a:rPr lang="en-US">
                <a:solidFill>
                  <a:srgbClr val="FFFFFF"/>
                </a:solidFill>
              </a:rPr>
              <a:t>Why and How Victims are Exploited?</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8ACC2337-C26A-508C-4FFF-BD1189158DF3}"/>
              </a:ext>
            </a:extLst>
          </p:cNvPr>
          <p:cNvGraphicFramePr>
            <a:graphicFrameLocks noGrp="1"/>
          </p:cNvGraphicFramePr>
          <p:nvPr>
            <p:ph idx="1"/>
            <p:extLst>
              <p:ext uri="{D42A27DB-BD31-4B8C-83A1-F6EECF244321}">
                <p14:modId xmlns:p14="http://schemas.microsoft.com/office/powerpoint/2010/main" val="164545281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361709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6DBD-1569-58A9-0302-15499D474678}"/>
              </a:ext>
            </a:extLst>
          </p:cNvPr>
          <p:cNvSpPr>
            <a:spLocks noGrp="1"/>
          </p:cNvSpPr>
          <p:nvPr>
            <p:ph type="title"/>
          </p:nvPr>
        </p:nvSpPr>
        <p:spPr/>
        <p:txBody>
          <a:bodyPr/>
          <a:lstStyle/>
          <a:p>
            <a:r>
              <a:rPr lang="en-US" dirty="0"/>
              <a:t>Safeguarding Measures in Place </a:t>
            </a:r>
          </a:p>
        </p:txBody>
      </p:sp>
      <p:sp>
        <p:nvSpPr>
          <p:cNvPr id="6" name="Explosion 2 5">
            <a:extLst>
              <a:ext uri="{FF2B5EF4-FFF2-40B4-BE49-F238E27FC236}">
                <a16:creationId xmlns:a16="http://schemas.microsoft.com/office/drawing/2014/main" id="{86279445-9184-1849-A19A-0603A9F2EB70}"/>
              </a:ext>
            </a:extLst>
          </p:cNvPr>
          <p:cNvSpPr/>
          <p:nvPr/>
        </p:nvSpPr>
        <p:spPr>
          <a:xfrm rot="1595775">
            <a:off x="8296465" y="3862028"/>
            <a:ext cx="4075510" cy="2720898"/>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0D5F063-25AD-DFA8-37DD-EF3E1727301B}"/>
              </a:ext>
            </a:extLst>
          </p:cNvPr>
          <p:cNvSpPr txBox="1"/>
          <p:nvPr/>
        </p:nvSpPr>
        <p:spPr>
          <a:xfrm rot="1763031">
            <a:off x="8717696" y="4813118"/>
            <a:ext cx="2621592" cy="1200329"/>
          </a:xfrm>
          <a:prstGeom prst="rect">
            <a:avLst/>
          </a:prstGeom>
          <a:noFill/>
        </p:spPr>
        <p:txBody>
          <a:bodyPr wrap="square" rtlCol="0">
            <a:spAutoFit/>
          </a:bodyPr>
          <a:lstStyle/>
          <a:p>
            <a:pPr algn="ctr"/>
            <a:r>
              <a:rPr lang="en-US" dirty="0">
                <a:solidFill>
                  <a:schemeClr val="bg1"/>
                </a:solidFill>
              </a:rPr>
              <a:t>Nonprofit/Advocacy organizations. </a:t>
            </a:r>
            <a:br>
              <a:rPr lang="en-GB" dirty="0">
                <a:solidFill>
                  <a:schemeClr val="bg1"/>
                </a:solidFill>
              </a:rPr>
            </a:br>
            <a:endParaRPr lang="en-US" dirty="0">
              <a:solidFill>
                <a:schemeClr val="bg1"/>
              </a:solidFill>
            </a:endParaRPr>
          </a:p>
          <a:p>
            <a:pPr algn="ctr"/>
            <a:endParaRPr lang="en-US" dirty="0">
              <a:solidFill>
                <a:schemeClr val="bg1"/>
              </a:solidFill>
            </a:endParaRPr>
          </a:p>
        </p:txBody>
      </p:sp>
      <p:sp>
        <p:nvSpPr>
          <p:cNvPr id="7" name="Explosion 2 6">
            <a:extLst>
              <a:ext uri="{FF2B5EF4-FFF2-40B4-BE49-F238E27FC236}">
                <a16:creationId xmlns:a16="http://schemas.microsoft.com/office/drawing/2014/main" id="{01AA883D-574E-18D6-291F-2958580FC90B}"/>
              </a:ext>
            </a:extLst>
          </p:cNvPr>
          <p:cNvSpPr/>
          <p:nvPr/>
        </p:nvSpPr>
        <p:spPr>
          <a:xfrm rot="10800000">
            <a:off x="31463" y="2244484"/>
            <a:ext cx="4380706" cy="2988527"/>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D36FF0-8CFB-54D7-734A-124D41214156}"/>
              </a:ext>
            </a:extLst>
          </p:cNvPr>
          <p:cNvSpPr>
            <a:spLocks noGrp="1"/>
          </p:cNvSpPr>
          <p:nvPr>
            <p:ph sz="half" idx="1"/>
          </p:nvPr>
        </p:nvSpPr>
        <p:spPr>
          <a:xfrm>
            <a:off x="1345823" y="3429000"/>
            <a:ext cx="2324226" cy="706964"/>
          </a:xfrm>
        </p:spPr>
        <p:txBody>
          <a:bodyPr>
            <a:normAutofit/>
          </a:bodyPr>
          <a:lstStyle/>
          <a:p>
            <a:pPr marL="0" indent="0">
              <a:buNone/>
            </a:pPr>
            <a:r>
              <a:rPr lang="en-GB" b="0" i="0" strike="noStrike" dirty="0">
                <a:solidFill>
                  <a:schemeClr val="bg1"/>
                </a:solidFill>
                <a:effectLst/>
                <a:latin typeface="+mj-lt"/>
              </a:rPr>
              <a:t>Legal protections </a:t>
            </a:r>
            <a:endParaRPr lang="en-GB" dirty="0">
              <a:solidFill>
                <a:schemeClr val="bg1"/>
              </a:solidFill>
              <a:latin typeface="+mj-lt"/>
            </a:endParaRPr>
          </a:p>
        </p:txBody>
      </p:sp>
      <p:sp>
        <p:nvSpPr>
          <p:cNvPr id="8" name="Explosion 2 7">
            <a:extLst>
              <a:ext uri="{FF2B5EF4-FFF2-40B4-BE49-F238E27FC236}">
                <a16:creationId xmlns:a16="http://schemas.microsoft.com/office/drawing/2014/main" id="{C6758D00-2EDD-57FF-78B7-F1D2BB5FC358}"/>
              </a:ext>
            </a:extLst>
          </p:cNvPr>
          <p:cNvSpPr/>
          <p:nvPr/>
        </p:nvSpPr>
        <p:spPr>
          <a:xfrm rot="818322">
            <a:off x="4486563" y="2414053"/>
            <a:ext cx="4438185" cy="2989164"/>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7197E2A0-5A97-B806-9AC0-2526A0844FBC}"/>
              </a:ext>
            </a:extLst>
          </p:cNvPr>
          <p:cNvSpPr>
            <a:spLocks noGrp="1"/>
          </p:cNvSpPr>
          <p:nvPr>
            <p:ph sz="half" idx="2"/>
          </p:nvPr>
        </p:nvSpPr>
        <p:spPr>
          <a:xfrm>
            <a:off x="5081039" y="3738748"/>
            <a:ext cx="4825159" cy="513792"/>
          </a:xfrm>
        </p:spPr>
        <p:txBody>
          <a:bodyPr>
            <a:normAutofit/>
          </a:bodyPr>
          <a:lstStyle/>
          <a:p>
            <a:pPr marL="0" indent="0">
              <a:buNone/>
            </a:pPr>
            <a:r>
              <a:rPr lang="en-US" dirty="0">
                <a:solidFill>
                  <a:schemeClr val="bg1"/>
                </a:solidFill>
              </a:rPr>
              <a:t>Government Programs </a:t>
            </a:r>
          </a:p>
        </p:txBody>
      </p:sp>
    </p:spTree>
    <p:extLst>
      <p:ext uri="{BB962C8B-B14F-4D97-AF65-F5344CB8AC3E}">
        <p14:creationId xmlns:p14="http://schemas.microsoft.com/office/powerpoint/2010/main" val="1436159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B84468F2-F6AE-4F60-95FB-AEF4ECB31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B3A32504-D897-43E6-93AD-6DD6AB14C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Freeform 5">
              <a:extLst>
                <a:ext uri="{FF2B5EF4-FFF2-40B4-BE49-F238E27FC236}">
                  <a16:creationId xmlns:a16="http://schemas.microsoft.com/office/drawing/2014/main" id="{5C4ABB57-196D-4F36-9C3F-C5B1C76F75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8" name="Rectangle 27">
            <a:extLst>
              <a:ext uri="{FF2B5EF4-FFF2-40B4-BE49-F238E27FC236}">
                <a16:creationId xmlns:a16="http://schemas.microsoft.com/office/drawing/2014/main" id="{53972666-584E-4CDC-9B20-13CDAD501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30" name="Rectangle 29">
            <a:extLst>
              <a:ext uri="{FF2B5EF4-FFF2-40B4-BE49-F238E27FC236}">
                <a16:creationId xmlns:a16="http://schemas.microsoft.com/office/drawing/2014/main" id="{491A5E26-1F21-459D-8C03-ADB057B0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7" name="Picture 16" descr="A group of square icons&#10;&#10;Description automatically generated">
            <a:extLst>
              <a:ext uri="{FF2B5EF4-FFF2-40B4-BE49-F238E27FC236}">
                <a16:creationId xmlns:a16="http://schemas.microsoft.com/office/drawing/2014/main" id="{3DB72DB3-7706-293F-6FE5-F0D4FD5FCDA5}"/>
              </a:ext>
            </a:extLst>
          </p:cNvPr>
          <p:cNvPicPr>
            <a:picLocks noChangeAspect="1"/>
          </p:cNvPicPr>
          <p:nvPr/>
        </p:nvPicPr>
        <p:blipFill>
          <a:blip r:embed="rId3">
            <a:alphaModFix amt="40000"/>
          </a:blip>
          <a:srcRect l="11200"/>
          <a:stretch/>
        </p:blipFill>
        <p:spPr>
          <a:xfrm>
            <a:off x="20" y="10"/>
            <a:ext cx="6089884" cy="3428990"/>
          </a:xfrm>
          <a:prstGeom prst="rect">
            <a:avLst/>
          </a:prstGeom>
        </p:spPr>
      </p:pic>
      <p:pic>
        <p:nvPicPr>
          <p:cNvPr id="13" name="Picture 12" descr="A plant growing from coins&#10;&#10;Description automatically generated">
            <a:extLst>
              <a:ext uri="{FF2B5EF4-FFF2-40B4-BE49-F238E27FC236}">
                <a16:creationId xmlns:a16="http://schemas.microsoft.com/office/drawing/2014/main" id="{FC62D24A-1F93-B265-E7B9-BA84CFAB5F4E}"/>
              </a:ext>
            </a:extLst>
          </p:cNvPr>
          <p:cNvPicPr>
            <a:picLocks noChangeAspect="1"/>
          </p:cNvPicPr>
          <p:nvPr/>
        </p:nvPicPr>
        <p:blipFill>
          <a:blip r:embed="rId4">
            <a:alphaModFix amt="40000"/>
          </a:blip>
          <a:srcRect r="7005" b="2"/>
          <a:stretch/>
        </p:blipFill>
        <p:spPr>
          <a:xfrm>
            <a:off x="6089904" y="10"/>
            <a:ext cx="6102095" cy="3428990"/>
          </a:xfrm>
          <a:prstGeom prst="rect">
            <a:avLst/>
          </a:prstGeom>
        </p:spPr>
      </p:pic>
      <p:pic>
        <p:nvPicPr>
          <p:cNvPr id="19" name="Picture 18" descr="A group of people working in a room&#10;&#10;Description automatically generated">
            <a:extLst>
              <a:ext uri="{FF2B5EF4-FFF2-40B4-BE49-F238E27FC236}">
                <a16:creationId xmlns:a16="http://schemas.microsoft.com/office/drawing/2014/main" id="{FB43BC53-3636-FE66-4C1E-B2811CFBC3B2}"/>
              </a:ext>
            </a:extLst>
          </p:cNvPr>
          <p:cNvPicPr>
            <a:picLocks noChangeAspect="1"/>
          </p:cNvPicPr>
          <p:nvPr/>
        </p:nvPicPr>
        <p:blipFill>
          <a:blip r:embed="rId5">
            <a:alphaModFix amt="40000"/>
          </a:blip>
          <a:srcRect t="18110" r="-1" b="25583"/>
          <a:stretch/>
        </p:blipFill>
        <p:spPr>
          <a:xfrm>
            <a:off x="20" y="3427413"/>
            <a:ext cx="6089884" cy="3429000"/>
          </a:xfrm>
          <a:prstGeom prst="rect">
            <a:avLst/>
          </a:prstGeom>
        </p:spPr>
      </p:pic>
      <p:pic>
        <p:nvPicPr>
          <p:cNvPr id="15" name="Picture 14" descr="A group of cartoon characters holding letters&#10;&#10;Description automatically generated">
            <a:extLst>
              <a:ext uri="{FF2B5EF4-FFF2-40B4-BE49-F238E27FC236}">
                <a16:creationId xmlns:a16="http://schemas.microsoft.com/office/drawing/2014/main" id="{D68AEF54-BCF4-F984-E1E2-147AB03BA2BD}"/>
              </a:ext>
            </a:extLst>
          </p:cNvPr>
          <p:cNvPicPr>
            <a:picLocks noChangeAspect="1"/>
          </p:cNvPicPr>
          <p:nvPr/>
        </p:nvPicPr>
        <p:blipFill>
          <a:blip r:embed="rId6">
            <a:alphaModFix amt="40000"/>
          </a:blip>
          <a:srcRect l="2827" r="2" b="2"/>
          <a:stretch/>
        </p:blipFill>
        <p:spPr>
          <a:xfrm>
            <a:off x="6089903" y="3429000"/>
            <a:ext cx="6102097" cy="3429000"/>
          </a:xfrm>
          <a:prstGeom prst="rect">
            <a:avLst/>
          </a:prstGeom>
        </p:spPr>
      </p:pic>
      <p:sp>
        <p:nvSpPr>
          <p:cNvPr id="5" name="Title 4">
            <a:extLst>
              <a:ext uri="{FF2B5EF4-FFF2-40B4-BE49-F238E27FC236}">
                <a16:creationId xmlns:a16="http://schemas.microsoft.com/office/drawing/2014/main" id="{70894E06-7C5D-2DAB-B39C-AB6C058769ED}"/>
              </a:ext>
            </a:extLst>
          </p:cNvPr>
          <p:cNvSpPr>
            <a:spLocks noGrp="1"/>
          </p:cNvSpPr>
          <p:nvPr>
            <p:ph type="title"/>
          </p:nvPr>
        </p:nvSpPr>
        <p:spPr>
          <a:xfrm>
            <a:off x="1154955" y="2099733"/>
            <a:ext cx="8825658" cy="2677648"/>
          </a:xfrm>
        </p:spPr>
        <p:txBody>
          <a:bodyPr vert="horz" lIns="91440" tIns="45720" rIns="91440" bIns="45720" rtlCol="0" anchor="b">
            <a:normAutofit/>
          </a:bodyPr>
          <a:lstStyle/>
          <a:p>
            <a:r>
              <a:rPr lang="en-US" sz="5400" dirty="0">
                <a:solidFill>
                  <a:schemeClr val="tx1"/>
                </a:solidFill>
              </a:rPr>
              <a:t>Areas for Improvement in protection and support:</a:t>
            </a:r>
          </a:p>
        </p:txBody>
      </p:sp>
      <p:sp>
        <p:nvSpPr>
          <p:cNvPr id="9" name="TextBox 8">
            <a:extLst>
              <a:ext uri="{FF2B5EF4-FFF2-40B4-BE49-F238E27FC236}">
                <a16:creationId xmlns:a16="http://schemas.microsoft.com/office/drawing/2014/main" id="{7A042256-72E2-B690-D85C-93C952D39FBC}"/>
              </a:ext>
            </a:extLst>
          </p:cNvPr>
          <p:cNvSpPr txBox="1"/>
          <p:nvPr/>
        </p:nvSpPr>
        <p:spPr>
          <a:xfrm>
            <a:off x="0" y="5993406"/>
            <a:ext cx="8825658" cy="861420"/>
          </a:xfrm>
          <a:prstGeom prst="rect">
            <a:avLst/>
          </a:prstGeom>
        </p:spPr>
        <p:txBody>
          <a:bodyPr vert="horz" lIns="91440" tIns="45720" rIns="91440" bIns="45720" rtlCol="0" anchor="t">
            <a:normAutofit/>
          </a:bodyPr>
          <a:lstStyle/>
          <a:p>
            <a:pPr>
              <a:spcBef>
                <a:spcPts val="1000"/>
              </a:spcBef>
              <a:buClr>
                <a:schemeClr val="accent1"/>
              </a:buClr>
              <a:buSzPct val="80000"/>
            </a:pPr>
            <a:endParaRPr lang="en-US" cap="all" dirty="0"/>
          </a:p>
        </p:txBody>
      </p:sp>
      <p:sp>
        <p:nvSpPr>
          <p:cNvPr id="20" name="TextBox 19">
            <a:extLst>
              <a:ext uri="{FF2B5EF4-FFF2-40B4-BE49-F238E27FC236}">
                <a16:creationId xmlns:a16="http://schemas.microsoft.com/office/drawing/2014/main" id="{9A87BAFE-9D7D-B71E-8E81-F2A43E145AF1}"/>
              </a:ext>
            </a:extLst>
          </p:cNvPr>
          <p:cNvSpPr txBox="1"/>
          <p:nvPr/>
        </p:nvSpPr>
        <p:spPr>
          <a:xfrm>
            <a:off x="11027837" y="3150414"/>
            <a:ext cx="2211386" cy="276999"/>
          </a:xfrm>
          <a:prstGeom prst="rect">
            <a:avLst/>
          </a:prstGeom>
          <a:noFill/>
        </p:spPr>
        <p:txBody>
          <a:bodyPr wrap="square" rtlCol="0">
            <a:spAutoFit/>
          </a:bodyPr>
          <a:lstStyle/>
          <a:p>
            <a:r>
              <a:rPr lang="en-GB" sz="1200" b="0" i="0" u="none" strike="noStrike" dirty="0">
                <a:solidFill>
                  <a:srgbClr val="000000"/>
                </a:solidFill>
                <a:effectLst/>
                <a:latin typeface="-webkit-standard"/>
              </a:rPr>
              <a:t>(Edwards, 2024)</a:t>
            </a:r>
            <a:endParaRPr lang="en-US" sz="1200" dirty="0"/>
          </a:p>
        </p:txBody>
      </p:sp>
      <p:sp>
        <p:nvSpPr>
          <p:cNvPr id="21" name="TextBox 20">
            <a:extLst>
              <a:ext uri="{FF2B5EF4-FFF2-40B4-BE49-F238E27FC236}">
                <a16:creationId xmlns:a16="http://schemas.microsoft.com/office/drawing/2014/main" id="{A05ADE65-D5DE-450F-EC82-0A1EBA3FDAAC}"/>
              </a:ext>
            </a:extLst>
          </p:cNvPr>
          <p:cNvSpPr txBox="1"/>
          <p:nvPr/>
        </p:nvSpPr>
        <p:spPr>
          <a:xfrm>
            <a:off x="10577173" y="6574234"/>
            <a:ext cx="2662050" cy="276999"/>
          </a:xfrm>
          <a:prstGeom prst="rect">
            <a:avLst/>
          </a:prstGeom>
          <a:noFill/>
        </p:spPr>
        <p:txBody>
          <a:bodyPr wrap="square" rtlCol="0">
            <a:spAutoFit/>
          </a:bodyPr>
          <a:lstStyle/>
          <a:p>
            <a:r>
              <a:rPr lang="en-GB" sz="1200" b="0" i="0" u="none" strike="noStrike" dirty="0">
                <a:solidFill>
                  <a:srgbClr val="000000"/>
                </a:solidFill>
                <a:effectLst/>
                <a:latin typeface="-webkit-standard"/>
              </a:rPr>
              <a:t>Phoenix Support (2024)</a:t>
            </a:r>
            <a:endParaRPr lang="en-US" sz="1200" dirty="0"/>
          </a:p>
        </p:txBody>
      </p:sp>
      <p:sp>
        <p:nvSpPr>
          <p:cNvPr id="22" name="TextBox 21">
            <a:extLst>
              <a:ext uri="{FF2B5EF4-FFF2-40B4-BE49-F238E27FC236}">
                <a16:creationId xmlns:a16="http://schemas.microsoft.com/office/drawing/2014/main" id="{A524B51A-6887-0EC6-CEED-FDB9C862AD78}"/>
              </a:ext>
            </a:extLst>
          </p:cNvPr>
          <p:cNvSpPr txBox="1"/>
          <p:nvPr/>
        </p:nvSpPr>
        <p:spPr>
          <a:xfrm>
            <a:off x="3195553" y="19114"/>
            <a:ext cx="2023353" cy="276999"/>
          </a:xfrm>
          <a:prstGeom prst="rect">
            <a:avLst/>
          </a:prstGeom>
          <a:noFill/>
        </p:spPr>
        <p:txBody>
          <a:bodyPr wrap="square" rtlCol="0">
            <a:spAutoFit/>
          </a:bodyPr>
          <a:lstStyle/>
          <a:p>
            <a:r>
              <a:rPr lang="en-GB" sz="1200" b="0" i="0" u="none" strike="noStrike" dirty="0">
                <a:solidFill>
                  <a:schemeClr val="bg1"/>
                </a:solidFill>
                <a:effectLst/>
                <a:latin typeface="-webkit-standard"/>
              </a:rPr>
              <a:t>Writer (2023)</a:t>
            </a:r>
            <a:endParaRPr lang="en-US" sz="1200" dirty="0">
              <a:solidFill>
                <a:schemeClr val="bg1"/>
              </a:solidFill>
            </a:endParaRPr>
          </a:p>
        </p:txBody>
      </p:sp>
      <p:sp>
        <p:nvSpPr>
          <p:cNvPr id="23" name="TextBox 22">
            <a:extLst>
              <a:ext uri="{FF2B5EF4-FFF2-40B4-BE49-F238E27FC236}">
                <a16:creationId xmlns:a16="http://schemas.microsoft.com/office/drawing/2014/main" id="{7FAB394D-1811-5A46-5343-24FD07BCE6EC}"/>
              </a:ext>
            </a:extLst>
          </p:cNvPr>
          <p:cNvSpPr txBox="1"/>
          <p:nvPr/>
        </p:nvSpPr>
        <p:spPr>
          <a:xfrm>
            <a:off x="0" y="6598528"/>
            <a:ext cx="2201047" cy="276999"/>
          </a:xfrm>
          <a:prstGeom prst="rect">
            <a:avLst/>
          </a:prstGeom>
          <a:noFill/>
        </p:spPr>
        <p:txBody>
          <a:bodyPr wrap="square" rtlCol="0">
            <a:spAutoFit/>
          </a:bodyPr>
          <a:lstStyle/>
          <a:p>
            <a:r>
              <a:rPr lang="en-GB" sz="1200" b="0" i="0" u="none" strike="noStrike" dirty="0">
                <a:solidFill>
                  <a:srgbClr val="000000"/>
                </a:solidFill>
                <a:effectLst/>
                <a:latin typeface="-webkit-standard"/>
              </a:rPr>
              <a:t>Data Sunrise (2024)</a:t>
            </a:r>
            <a:endParaRPr lang="en-US" sz="1200" dirty="0"/>
          </a:p>
        </p:txBody>
      </p:sp>
    </p:spTree>
    <p:extLst>
      <p:ext uri="{BB962C8B-B14F-4D97-AF65-F5344CB8AC3E}">
        <p14:creationId xmlns:p14="http://schemas.microsoft.com/office/powerpoint/2010/main" val="86209152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7" name="Rectangle 26">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7" name="Picture 6">
            <a:extLst>
              <a:ext uri="{FF2B5EF4-FFF2-40B4-BE49-F238E27FC236}">
                <a16:creationId xmlns:a16="http://schemas.microsoft.com/office/drawing/2014/main" id="{5B5CCCA9-43F3-980E-328A-A96A2FE7FC48}"/>
              </a:ext>
            </a:extLst>
          </p:cNvPr>
          <p:cNvPicPr>
            <a:picLocks noChangeAspect="1"/>
          </p:cNvPicPr>
          <p:nvPr/>
        </p:nvPicPr>
        <p:blipFill>
          <a:blip r:embed="rId3">
            <a:alphaModFix/>
          </a:blip>
          <a:srcRect l="9091" t="7949" b="2730"/>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2B65E6B8-0D17-4912-97E4-60B47A511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104978" y="1295400"/>
            <a:ext cx="4936635" cy="3773690"/>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E7EF7E-C57D-8906-05FC-66EA7C5903E5}"/>
              </a:ext>
            </a:extLst>
          </p:cNvPr>
          <p:cNvSpPr>
            <a:spLocks noGrp="1"/>
          </p:cNvSpPr>
          <p:nvPr>
            <p:ph type="title"/>
          </p:nvPr>
        </p:nvSpPr>
        <p:spPr>
          <a:xfrm>
            <a:off x="6265339" y="1447800"/>
            <a:ext cx="4562452" cy="2154568"/>
          </a:xfrm>
        </p:spPr>
        <p:txBody>
          <a:bodyPr vert="horz" lIns="91440" tIns="45720" rIns="91440" bIns="45720" rtlCol="0" anchor="b">
            <a:normAutofit/>
          </a:bodyPr>
          <a:lstStyle/>
          <a:p>
            <a:pPr>
              <a:lnSpc>
                <a:spcPct val="90000"/>
              </a:lnSpc>
            </a:pPr>
            <a:r>
              <a:rPr lang="en-US" sz="3700">
                <a:solidFill>
                  <a:schemeClr val="tx1"/>
                </a:solidFill>
              </a:rPr>
              <a:t>Policy recommendations &amp; Suggested solutions:</a:t>
            </a:r>
            <a:endParaRPr lang="en-US" sz="3700">
              <a:solidFill>
                <a:schemeClr val="tx1"/>
              </a:solidFill>
              <a:highlight>
                <a:srgbClr val="FFFF00"/>
              </a:highlight>
            </a:endParaRPr>
          </a:p>
        </p:txBody>
      </p:sp>
      <p:sp>
        <p:nvSpPr>
          <p:cNvPr id="3" name="Content Placeholder 2">
            <a:extLst>
              <a:ext uri="{FF2B5EF4-FFF2-40B4-BE49-F238E27FC236}">
                <a16:creationId xmlns:a16="http://schemas.microsoft.com/office/drawing/2014/main" id="{50963D07-AB4D-1D8A-1FB1-701CDCD8C539}"/>
              </a:ext>
            </a:extLst>
          </p:cNvPr>
          <p:cNvSpPr>
            <a:spLocks noGrp="1"/>
          </p:cNvSpPr>
          <p:nvPr>
            <p:ph sz="half" idx="1"/>
          </p:nvPr>
        </p:nvSpPr>
        <p:spPr>
          <a:xfrm>
            <a:off x="6265339" y="3834352"/>
            <a:ext cx="4562452" cy="937622"/>
          </a:xfrm>
        </p:spPr>
        <p:txBody>
          <a:bodyPr vert="horz" lIns="91440" tIns="45720" rIns="91440" bIns="45720" rtlCol="0" anchor="t">
            <a:normAutofit/>
          </a:bodyPr>
          <a:lstStyle/>
          <a:p>
            <a:pPr marL="0" indent="0">
              <a:lnSpc>
                <a:spcPct val="90000"/>
              </a:lnSpc>
              <a:buNone/>
            </a:pPr>
            <a:br>
              <a:rPr lang="en-US" sz="1500" cap="all">
                <a:solidFill>
                  <a:schemeClr val="tx1"/>
                </a:solidFill>
              </a:rPr>
            </a:br>
            <a:br>
              <a:rPr lang="en-US" sz="1500" cap="all">
                <a:solidFill>
                  <a:schemeClr val="tx1"/>
                </a:solidFill>
              </a:rPr>
            </a:br>
            <a:br>
              <a:rPr lang="en-US" sz="1500" cap="all">
                <a:solidFill>
                  <a:schemeClr val="tx1"/>
                </a:solidFill>
              </a:rPr>
            </a:br>
            <a:endParaRPr lang="en-US" sz="1500" u="sng" cap="all">
              <a:solidFill>
                <a:schemeClr val="tx1"/>
              </a:solidFill>
            </a:endParaRPr>
          </a:p>
        </p:txBody>
      </p:sp>
      <p:sp>
        <p:nvSpPr>
          <p:cNvPr id="8" name="TextBox 7">
            <a:extLst>
              <a:ext uri="{FF2B5EF4-FFF2-40B4-BE49-F238E27FC236}">
                <a16:creationId xmlns:a16="http://schemas.microsoft.com/office/drawing/2014/main" id="{4B8B4C66-A597-5CA9-2A40-0093112D107F}"/>
              </a:ext>
            </a:extLst>
          </p:cNvPr>
          <p:cNvSpPr txBox="1"/>
          <p:nvPr/>
        </p:nvSpPr>
        <p:spPr>
          <a:xfrm>
            <a:off x="2407298" y="6139543"/>
            <a:ext cx="1922106" cy="369332"/>
          </a:xfrm>
          <a:prstGeom prst="rect">
            <a:avLst/>
          </a:prstGeom>
          <a:noFill/>
        </p:spPr>
        <p:txBody>
          <a:bodyPr wrap="square" rtlCol="0">
            <a:spAutoFit/>
          </a:bodyPr>
          <a:lstStyle/>
          <a:p>
            <a:endParaRPr lang="en-US" dirty="0"/>
          </a:p>
        </p:txBody>
      </p:sp>
      <p:sp>
        <p:nvSpPr>
          <p:cNvPr id="9" name="TextBox 8">
            <a:extLst>
              <a:ext uri="{FF2B5EF4-FFF2-40B4-BE49-F238E27FC236}">
                <a16:creationId xmlns:a16="http://schemas.microsoft.com/office/drawing/2014/main" id="{8EEC8ABF-7A7F-76E9-77AB-7095CDA5C43C}"/>
              </a:ext>
            </a:extLst>
          </p:cNvPr>
          <p:cNvSpPr txBox="1"/>
          <p:nvPr/>
        </p:nvSpPr>
        <p:spPr>
          <a:xfrm>
            <a:off x="0" y="6579414"/>
            <a:ext cx="2146041" cy="276999"/>
          </a:xfrm>
          <a:prstGeom prst="rect">
            <a:avLst/>
          </a:prstGeom>
          <a:noFill/>
        </p:spPr>
        <p:txBody>
          <a:bodyPr wrap="square" rtlCol="0">
            <a:spAutoFit/>
          </a:bodyPr>
          <a:lstStyle/>
          <a:p>
            <a:r>
              <a:rPr lang="en-US" sz="1200" dirty="0" err="1">
                <a:solidFill>
                  <a:schemeClr val="bg1"/>
                </a:solidFill>
              </a:rPr>
              <a:t>OpenAI</a:t>
            </a:r>
            <a:r>
              <a:rPr lang="en-US" sz="1200" dirty="0">
                <a:solidFill>
                  <a:schemeClr val="bg1"/>
                </a:solidFill>
              </a:rPr>
              <a:t> (2024)</a:t>
            </a:r>
          </a:p>
        </p:txBody>
      </p:sp>
    </p:spTree>
    <p:extLst>
      <p:ext uri="{BB962C8B-B14F-4D97-AF65-F5344CB8AC3E}">
        <p14:creationId xmlns:p14="http://schemas.microsoft.com/office/powerpoint/2010/main" val="364424504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hild sitting on the floor with a tablet&#10;&#10;Description automatically generated">
            <a:extLst>
              <a:ext uri="{FF2B5EF4-FFF2-40B4-BE49-F238E27FC236}">
                <a16:creationId xmlns:a16="http://schemas.microsoft.com/office/drawing/2014/main" id="{1CA3D9D7-FC4B-2B41-26B5-EE911233F2A4}"/>
              </a:ext>
            </a:extLst>
          </p:cNvPr>
          <p:cNvPicPr>
            <a:picLocks noChangeAspect="1"/>
          </p:cNvPicPr>
          <p:nvPr/>
        </p:nvPicPr>
        <p:blipFill>
          <a:blip r:embed="rId2"/>
          <a:stretch>
            <a:fillRect/>
          </a:stretch>
        </p:blipFill>
        <p:spPr>
          <a:xfrm>
            <a:off x="3299168" y="3124202"/>
            <a:ext cx="4472984" cy="3515514"/>
          </a:xfrm>
          <a:prstGeom prst="rect">
            <a:avLst/>
          </a:prstGeom>
        </p:spPr>
      </p:pic>
      <p:sp>
        <p:nvSpPr>
          <p:cNvPr id="2" name="Title 1">
            <a:extLst>
              <a:ext uri="{FF2B5EF4-FFF2-40B4-BE49-F238E27FC236}">
                <a16:creationId xmlns:a16="http://schemas.microsoft.com/office/drawing/2014/main" id="{7625ACE3-4DE9-2BAF-F388-0A26EF938872}"/>
              </a:ext>
            </a:extLst>
          </p:cNvPr>
          <p:cNvSpPr>
            <a:spLocks noGrp="1"/>
          </p:cNvSpPr>
          <p:nvPr>
            <p:ph type="title"/>
          </p:nvPr>
        </p:nvSpPr>
        <p:spPr/>
        <p:txBody>
          <a:bodyPr/>
          <a:lstStyle/>
          <a:p>
            <a:r>
              <a:rPr lang="en-US" dirty="0"/>
              <a:t>Areas of concern requiring special attention:</a:t>
            </a:r>
          </a:p>
        </p:txBody>
      </p:sp>
      <p:sp>
        <p:nvSpPr>
          <p:cNvPr id="3" name="Content Placeholder 2">
            <a:extLst>
              <a:ext uri="{FF2B5EF4-FFF2-40B4-BE49-F238E27FC236}">
                <a16:creationId xmlns:a16="http://schemas.microsoft.com/office/drawing/2014/main" id="{0A7EBE9B-EA46-2735-1AE4-DF9A5D66DE46}"/>
              </a:ext>
            </a:extLst>
          </p:cNvPr>
          <p:cNvSpPr>
            <a:spLocks noGrp="1"/>
          </p:cNvSpPr>
          <p:nvPr>
            <p:ph type="body" idx="4294967295"/>
          </p:nvPr>
        </p:nvSpPr>
        <p:spPr>
          <a:xfrm>
            <a:off x="785340" y="2466446"/>
            <a:ext cx="3757612" cy="750887"/>
          </a:xfrm>
        </p:spPr>
        <p:txBody>
          <a:bodyPr/>
          <a:lstStyle/>
          <a:p>
            <a:r>
              <a:rPr lang="en-US" dirty="0"/>
              <a:t>Online Exploitation and Sextortion </a:t>
            </a:r>
          </a:p>
        </p:txBody>
      </p:sp>
      <p:sp>
        <p:nvSpPr>
          <p:cNvPr id="4" name="Content Placeholder 3">
            <a:extLst>
              <a:ext uri="{FF2B5EF4-FFF2-40B4-BE49-F238E27FC236}">
                <a16:creationId xmlns:a16="http://schemas.microsoft.com/office/drawing/2014/main" id="{8CEE0ADB-D31F-42A6-1F81-1C2DFE6F4DE3}"/>
              </a:ext>
            </a:extLst>
          </p:cNvPr>
          <p:cNvSpPr>
            <a:spLocks noGrp="1"/>
          </p:cNvSpPr>
          <p:nvPr>
            <p:ph sz="half" idx="4294967295"/>
          </p:nvPr>
        </p:nvSpPr>
        <p:spPr>
          <a:xfrm>
            <a:off x="7367588" y="2510369"/>
            <a:ext cx="4824412" cy="613833"/>
          </a:xfrm>
        </p:spPr>
        <p:txBody>
          <a:bodyPr/>
          <a:lstStyle/>
          <a:p>
            <a:r>
              <a:rPr lang="en-US" dirty="0"/>
              <a:t>Protection for migrant children</a:t>
            </a:r>
          </a:p>
        </p:txBody>
      </p:sp>
    </p:spTree>
    <p:extLst>
      <p:ext uri="{BB962C8B-B14F-4D97-AF65-F5344CB8AC3E}">
        <p14:creationId xmlns:p14="http://schemas.microsoft.com/office/powerpoint/2010/main" val="964217919"/>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05181 0.16534" pathEditMode="relative" ptsTypes="AA">
                                      <p:cBhvr>
                                        <p:cTn id="6" dur="30000" fill="hold"/>
                                        <p:tgtEl>
                                          <p:spTgt spid="7"/>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7"/>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05181 0.16534 L 0 0" pathEditMode="relative" ptsTypes="AA">
                                      <p:cBhvr>
                                        <p:cTn id="11" dur="30000" fill="hold"/>
                                        <p:tgtEl>
                                          <p:spTgt spid="7"/>
                                        </p:tgtEl>
                                        <p:attrNameLst>
                                          <p:attrName>ppt_x</p:attrName>
                                          <p:attrName>ppt_y</p:attrName>
                                        </p:attrNameLst>
                                      </p:cBhvr>
                                    </p:animMotion>
                                  </p:childTnLst>
                                </p:cTn>
                              </p:par>
                              <p:par>
                                <p:cTn id="12" presetID="6" presetClass="emph" presetSubtype="0" accel="50000" decel="50000" fill="hold" nodeType="withEffect">
                                  <p:stCondLst>
                                    <p:cond delay="5000"/>
                                  </p:stCondLst>
                                  <p:childTnLst>
                                    <p:animScale>
                                      <p:cBhvr>
                                        <p:cTn id="13" dur="30000" fill="hold"/>
                                        <p:tgtEl>
                                          <p:spTgt spid="7"/>
                                        </p:tgtEl>
                                      </p:cBhvr>
                                      <p:by x="150000" y="150000"/>
                                      <p:to x="100000" y="100000"/>
                                    </p:animScale>
                                  </p:childTnLst>
                                </p:cTn>
                              </p:par>
                            </p:childTnLst>
                          </p:cTn>
                        </p:par>
                        <p:par>
                          <p:cTn id="14" fill="hold">
                            <p:stCondLst>
                              <p:cond delay="65000"/>
                            </p:stCondLst>
                            <p:childTnLst>
                              <p:par>
                                <p:cTn id="15" presetID="0" presetClass="path" presetSubtype="0" accel="50000" decel="50000" fill="hold" nodeType="afterEffect">
                                  <p:stCondLst>
                                    <p:cond delay="0"/>
                                  </p:stCondLst>
                                  <p:childTnLst>
                                    <p:animMotion origin="layout" path="M 0 0 L 0 0" pathEditMode="relative" ptsTypes="AA">
                                      <p:cBhvr>
                                        <p:cTn id="16" dur="5000" fill="hold"/>
                                        <p:tgtEl>
                                          <p:spTgt spid="7"/>
                                        </p:tgtEl>
                                        <p:attrNameLst>
                                          <p:attrName>ppt_x</p:attrName>
                                          <p:attrName>ppt_y</p:attrName>
                                        </p:attrNameLst>
                                      </p:cBhvr>
                                    </p:animMotion>
                                  </p:childTnLst>
                                </p:cTn>
                              </p:par>
                            </p:childTnLst>
                          </p:cTn>
                        </p:par>
                      </p:childTnLst>
                    </p:cTn>
                  </p:par>
                </p:childTnLst>
              </p:cTn>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 name="Rectangle 40">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2"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44" name="Rectangle 43">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46" name="Rectangle 45">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AD00A5F-A077-88EE-E76B-AA20D3848E66}"/>
              </a:ext>
            </a:extLst>
          </p:cNvPr>
          <p:cNvSpPr>
            <a:spLocks noGrp="1"/>
          </p:cNvSpPr>
          <p:nvPr>
            <p:ph type="title"/>
          </p:nvPr>
        </p:nvSpPr>
        <p:spPr>
          <a:xfrm>
            <a:off x="561110" y="1241266"/>
            <a:ext cx="4089633" cy="3153753"/>
          </a:xfrm>
        </p:spPr>
        <p:txBody>
          <a:bodyPr vert="horz" lIns="91440" tIns="45720" rIns="91440" bIns="45720" rtlCol="0" anchor="b">
            <a:normAutofit/>
          </a:bodyPr>
          <a:lstStyle/>
          <a:p>
            <a:pPr>
              <a:lnSpc>
                <a:spcPct val="90000"/>
              </a:lnSpc>
            </a:pPr>
            <a:r>
              <a:rPr lang="en-US" sz="4200">
                <a:solidFill>
                  <a:schemeClr val="tx2"/>
                </a:solidFill>
              </a:rPr>
              <a:t>The extent that technology has on Child Exploitation…</a:t>
            </a:r>
          </a:p>
        </p:txBody>
      </p:sp>
      <p:pic>
        <p:nvPicPr>
          <p:cNvPr id="5" name="Picture 4" descr="A computer screen with several monitors and a skeleton with hands&#10;&#10;Description automatically generated">
            <a:hlinkClick r:id="rId3"/>
            <a:extLst>
              <a:ext uri="{FF2B5EF4-FFF2-40B4-BE49-F238E27FC236}">
                <a16:creationId xmlns:a16="http://schemas.microsoft.com/office/drawing/2014/main" id="{769561F5-4042-C4A3-2E8B-41E0A7AD3096}"/>
              </a:ext>
            </a:extLst>
          </p:cNvPr>
          <p:cNvPicPr>
            <a:picLocks noChangeAspect="1"/>
          </p:cNvPicPr>
          <p:nvPr/>
        </p:nvPicPr>
        <p:blipFill>
          <a:blip r:embed="rId4"/>
          <a:srcRect t="4942" r="1" b="4943"/>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50"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Tree>
    <p:extLst>
      <p:ext uri="{BB962C8B-B14F-4D97-AF65-F5344CB8AC3E}">
        <p14:creationId xmlns:p14="http://schemas.microsoft.com/office/powerpoint/2010/main" val="359258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11B0397-2E19-3D35-5078-7C3EC3979284}"/>
              </a:ext>
            </a:extLst>
          </p:cNvPr>
          <p:cNvSpPr>
            <a:spLocks noGrp="1"/>
          </p:cNvSpPr>
          <p:nvPr>
            <p:ph type="title"/>
          </p:nvPr>
        </p:nvSpPr>
        <p:spPr/>
        <p:txBody>
          <a:bodyPr/>
          <a:lstStyle/>
          <a:p>
            <a:r>
              <a:rPr lang="en-US" dirty="0"/>
              <a:t>Proposed Solutions to address the mentioned concerns.</a:t>
            </a:r>
          </a:p>
        </p:txBody>
      </p:sp>
      <p:graphicFrame>
        <p:nvGraphicFramePr>
          <p:cNvPr id="9" name="Content Placeholder 5">
            <a:extLst>
              <a:ext uri="{FF2B5EF4-FFF2-40B4-BE49-F238E27FC236}">
                <a16:creationId xmlns:a16="http://schemas.microsoft.com/office/drawing/2014/main" id="{510C3762-2E52-4CEF-E46D-E03C71FB6AFC}"/>
              </a:ext>
            </a:extLst>
          </p:cNvPr>
          <p:cNvGraphicFramePr>
            <a:graphicFrameLocks noGrp="1"/>
          </p:cNvGraphicFramePr>
          <p:nvPr>
            <p:ph idx="1"/>
          </p:nvPr>
        </p:nvGraphicFramePr>
        <p:xfrm>
          <a:off x="1154954" y="2253343"/>
          <a:ext cx="8825659" cy="3766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72C26D0-3365-FA3A-82E7-631EAA79A35F}"/>
              </a:ext>
            </a:extLst>
          </p:cNvPr>
          <p:cNvSpPr txBox="1"/>
          <p:nvPr/>
        </p:nvSpPr>
        <p:spPr>
          <a:xfrm>
            <a:off x="1219200" y="6139543"/>
            <a:ext cx="2373086" cy="369332"/>
          </a:xfrm>
          <a:prstGeom prst="rect">
            <a:avLst/>
          </a:prstGeom>
          <a:noFill/>
        </p:spPr>
        <p:txBody>
          <a:bodyPr wrap="square" rtlCol="0">
            <a:spAutoFit/>
          </a:bodyPr>
          <a:lstStyle/>
          <a:p>
            <a:r>
              <a:rPr lang="en-GB" b="1" i="0" u="none" strike="noStrike" dirty="0" err="1">
                <a:solidFill>
                  <a:srgbClr val="000000"/>
                </a:solidFill>
                <a:effectLst/>
                <a:latin typeface="-webkit-standard"/>
              </a:rPr>
              <a:t>Allin</a:t>
            </a:r>
            <a:r>
              <a:rPr lang="en-GB" b="1" i="0" u="none" strike="noStrike" dirty="0">
                <a:solidFill>
                  <a:srgbClr val="000000"/>
                </a:solidFill>
                <a:effectLst/>
                <a:latin typeface="-webkit-standard"/>
              </a:rPr>
              <a:t> et Thomas (2023)</a:t>
            </a:r>
            <a:endParaRPr lang="en-US" b="1" dirty="0"/>
          </a:p>
        </p:txBody>
      </p:sp>
    </p:spTree>
    <p:extLst>
      <p:ext uri="{BB962C8B-B14F-4D97-AF65-F5344CB8AC3E}">
        <p14:creationId xmlns:p14="http://schemas.microsoft.com/office/powerpoint/2010/main" val="73200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F5CF3-1384-2491-6EC4-D4049629243A}"/>
              </a:ext>
            </a:extLst>
          </p:cNvPr>
          <p:cNvSpPr>
            <a:spLocks noGrp="1"/>
          </p:cNvSpPr>
          <p:nvPr>
            <p:ph type="title"/>
          </p:nvPr>
        </p:nvSpPr>
        <p:spPr/>
        <p:txBody>
          <a:bodyPr/>
          <a:lstStyle/>
          <a:p>
            <a:r>
              <a:rPr lang="en-US" dirty="0"/>
              <a:t>Conclusion </a:t>
            </a:r>
          </a:p>
        </p:txBody>
      </p:sp>
      <p:graphicFrame>
        <p:nvGraphicFramePr>
          <p:cNvPr id="5" name="Content Placeholder 2">
            <a:extLst>
              <a:ext uri="{FF2B5EF4-FFF2-40B4-BE49-F238E27FC236}">
                <a16:creationId xmlns:a16="http://schemas.microsoft.com/office/drawing/2014/main" id="{8EFDD2B1-3AC1-642E-041C-C4A1166F44FA}"/>
              </a:ext>
            </a:extLst>
          </p:cNvPr>
          <p:cNvGraphicFramePr>
            <a:graphicFrameLocks noGrp="1"/>
          </p:cNvGraphicFramePr>
          <p:nvPr>
            <p:ph idx="1"/>
          </p:nvPr>
        </p:nvGraphicFramePr>
        <p:xfrm>
          <a:off x="1154954" y="2603500"/>
          <a:ext cx="8825659"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69878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0EE25-5F09-E96E-0ACF-2D891C53EC5F}"/>
              </a:ext>
            </a:extLst>
          </p:cNvPr>
          <p:cNvSpPr>
            <a:spLocks noGrp="1"/>
          </p:cNvSpPr>
          <p:nvPr>
            <p:ph type="title"/>
          </p:nvPr>
        </p:nvSpPr>
        <p:spPr>
          <a:xfrm>
            <a:off x="1154954" y="973668"/>
            <a:ext cx="8761413" cy="706964"/>
          </a:xfrm>
        </p:spPr>
        <p:txBody>
          <a:bodyPr>
            <a:normAutofit/>
          </a:bodyPr>
          <a:lstStyle/>
          <a:p>
            <a:r>
              <a:rPr lang="en-US">
                <a:solidFill>
                  <a:srgbClr val="EBEBEB"/>
                </a:solidFill>
              </a:rPr>
              <a:t>Research Timeline </a:t>
            </a:r>
          </a:p>
        </p:txBody>
      </p:sp>
      <p:graphicFrame>
        <p:nvGraphicFramePr>
          <p:cNvPr id="20" name="Content Placeholder 2">
            <a:extLst>
              <a:ext uri="{FF2B5EF4-FFF2-40B4-BE49-F238E27FC236}">
                <a16:creationId xmlns:a16="http://schemas.microsoft.com/office/drawing/2014/main" id="{9876FCEB-598A-72DC-E1A7-176119A79D18}"/>
              </a:ext>
            </a:extLst>
          </p:cNvPr>
          <p:cNvGraphicFramePr>
            <a:graphicFrameLocks noGrp="1"/>
          </p:cNvGraphicFramePr>
          <p:nvPr>
            <p:ph idx="1"/>
            <p:extLst>
              <p:ext uri="{D42A27DB-BD31-4B8C-83A1-F6EECF244321}">
                <p14:modId xmlns:p14="http://schemas.microsoft.com/office/powerpoint/2010/main" val="721223955"/>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6393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US"/>
            </a:p>
          </p:txBody>
        </p:sp>
      </p:grpSp>
      <p:sp>
        <p:nvSpPr>
          <p:cNvPr id="2" name="Title 1">
            <a:extLst>
              <a:ext uri="{FF2B5EF4-FFF2-40B4-BE49-F238E27FC236}">
                <a16:creationId xmlns:a16="http://schemas.microsoft.com/office/drawing/2014/main" id="{5B5D51A7-AFD0-ED62-033A-327103FC33F2}"/>
              </a:ext>
            </a:extLst>
          </p:cNvPr>
          <p:cNvSpPr>
            <a:spLocks noGrp="1"/>
          </p:cNvSpPr>
          <p:nvPr>
            <p:ph type="title"/>
          </p:nvPr>
        </p:nvSpPr>
        <p:spPr>
          <a:xfrm>
            <a:off x="1000372" y="1209957"/>
            <a:ext cx="3034580" cy="4438087"/>
          </a:xfrm>
        </p:spPr>
        <p:txBody>
          <a:bodyPr anchor="ctr">
            <a:normAutofit/>
          </a:bodyPr>
          <a:lstStyle/>
          <a:p>
            <a:pPr algn="r"/>
            <a:r>
              <a:rPr lang="en-US" sz="3200">
                <a:solidFill>
                  <a:schemeClr val="tx1"/>
                </a:solidFill>
              </a:rPr>
              <a:t>Research timeline Part 2</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0F5D9C-B8CB-C100-7068-2BB0E85157C9}"/>
              </a:ext>
            </a:extLst>
          </p:cNvPr>
          <p:cNvSpPr>
            <a:spLocks noGrp="1"/>
          </p:cNvSpPr>
          <p:nvPr>
            <p:ph idx="1"/>
          </p:nvPr>
        </p:nvSpPr>
        <p:spPr>
          <a:xfrm>
            <a:off x="4678424" y="1059025"/>
            <a:ext cx="5302189" cy="4739950"/>
          </a:xfrm>
        </p:spPr>
        <p:txBody>
          <a:bodyPr anchor="ctr">
            <a:normAutofit/>
          </a:bodyPr>
          <a:lstStyle/>
          <a:p>
            <a:pPr>
              <a:lnSpc>
                <a:spcPct val="90000"/>
              </a:lnSpc>
            </a:pPr>
            <a:r>
              <a:rPr lang="en-US" sz="1400" b="1">
                <a:solidFill>
                  <a:schemeClr val="tx1"/>
                </a:solidFill>
                <a:latin typeface="+mj-lt"/>
              </a:rPr>
              <a:t>Wider reading: </a:t>
            </a:r>
            <a:r>
              <a:rPr lang="en-GB" sz="1400" b="0" i="0" u="none" strike="noStrike">
                <a:solidFill>
                  <a:schemeClr val="tx1"/>
                </a:solidFill>
                <a:effectLst/>
                <a:latin typeface="+mj-lt"/>
              </a:rPr>
              <a:t>I included results from current scholarly research on how technology and the dark web contribute to human trafficking.</a:t>
            </a:r>
            <a:br>
              <a:rPr lang="en-GB" sz="1400">
                <a:solidFill>
                  <a:schemeClr val="tx1"/>
                </a:solidFill>
                <a:latin typeface="+mj-lt"/>
              </a:rPr>
            </a:br>
            <a:r>
              <a:rPr lang="en-GB" sz="1400" b="0" i="0" u="none" strike="noStrike">
                <a:solidFill>
                  <a:schemeClr val="tx1"/>
                </a:solidFill>
                <a:effectLst/>
                <a:latin typeface="+mj-lt"/>
              </a:rPr>
              <a:t>The continuous efforts to prevent these atrocities were emphasised in news reports on court trials and rescue missions.</a:t>
            </a:r>
            <a:endParaRPr lang="en-US" sz="1400">
              <a:solidFill>
                <a:schemeClr val="tx1"/>
              </a:solidFill>
              <a:latin typeface="+mj-lt"/>
            </a:endParaRPr>
          </a:p>
          <a:p>
            <a:pPr>
              <a:lnSpc>
                <a:spcPct val="90000"/>
              </a:lnSpc>
            </a:pPr>
            <a:r>
              <a:rPr lang="en-US" sz="1400" b="1">
                <a:solidFill>
                  <a:schemeClr val="tx1"/>
                </a:solidFill>
                <a:latin typeface="+mj-lt"/>
              </a:rPr>
              <a:t>Reflection/challenges: </a:t>
            </a:r>
            <a:r>
              <a:rPr lang="en-GB" sz="1400" b="0" i="0" u="none" strike="noStrike">
                <a:solidFill>
                  <a:schemeClr val="tx1"/>
                </a:solidFill>
                <a:effectLst/>
                <a:latin typeface="+mj-lt"/>
              </a:rPr>
              <a:t>Obtaining trustworthy statistics is difficult because of underreporting and the delicate nature of the topic. Solution: To guarantee accuracy, rely on extensive reports (such as those from the NSPCC) and cross-reference them with publications from other independent NGOs. Presenting upsetting topics while maintaining sensitivity is a challenge. Solution: Avoiding vivid depictions that can be upsetting, we concentrated on using facts and survivor accounts properly. The topic's overwhelming magnitude presents a challenge. Solution: Rather than addressing everything, I narrowed my focus to particular themes like causes, affects, and remedies. Problem: Regional data gaps, particularly in conflict areas. Solution: Added qualitative analysis and secondary sources that address difficulties in gathering data.</a:t>
            </a:r>
            <a:endParaRPr lang="en-US" sz="1400">
              <a:solidFill>
                <a:schemeClr val="tx1"/>
              </a:solidFill>
              <a:latin typeface="+mj-lt"/>
            </a:endParaRPr>
          </a:p>
          <a:p>
            <a:pPr>
              <a:lnSpc>
                <a:spcPct val="90000"/>
              </a:lnSpc>
            </a:pPr>
            <a:endParaRPr lang="en-US" sz="1400">
              <a:solidFill>
                <a:schemeClr val="tx1"/>
              </a:solidFill>
            </a:endParaRPr>
          </a:p>
        </p:txBody>
      </p:sp>
    </p:spTree>
    <p:extLst>
      <p:ext uri="{BB962C8B-B14F-4D97-AF65-F5344CB8AC3E}">
        <p14:creationId xmlns:p14="http://schemas.microsoft.com/office/powerpoint/2010/main" val="1242809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Oval 14">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Oval 15">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2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 name="Title 1">
            <a:extLst>
              <a:ext uri="{FF2B5EF4-FFF2-40B4-BE49-F238E27FC236}">
                <a16:creationId xmlns:a16="http://schemas.microsoft.com/office/drawing/2014/main" id="{05B93E43-83A6-CA3E-8ABF-EBDDD709A42C}"/>
              </a:ext>
            </a:extLst>
          </p:cNvPr>
          <p:cNvSpPr>
            <a:spLocks noGrp="1"/>
          </p:cNvSpPr>
          <p:nvPr>
            <p:ph type="title"/>
          </p:nvPr>
        </p:nvSpPr>
        <p:spPr>
          <a:xfrm>
            <a:off x="1154955" y="973667"/>
            <a:ext cx="2942210" cy="4833745"/>
          </a:xfrm>
        </p:spPr>
        <p:txBody>
          <a:bodyPr vert="horz" lIns="91440" tIns="45720" rIns="91440" bIns="45720" rtlCol="0" anchor="ctr">
            <a:normAutofit/>
          </a:bodyPr>
          <a:lstStyle/>
          <a:p>
            <a:r>
              <a:rPr lang="en-US" u="sng">
                <a:solidFill>
                  <a:srgbClr val="EBEBEB"/>
                </a:solidFill>
              </a:rPr>
              <a:t>References </a:t>
            </a:r>
          </a:p>
        </p:txBody>
      </p:sp>
      <p:sp>
        <p:nvSpPr>
          <p:cNvPr id="22" name="Rectangle 21">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9" name="TextBox 6">
            <a:extLst>
              <a:ext uri="{FF2B5EF4-FFF2-40B4-BE49-F238E27FC236}">
                <a16:creationId xmlns:a16="http://schemas.microsoft.com/office/drawing/2014/main" id="{59964529-C8E3-F697-9CBE-8036BB09D35B}"/>
              </a:ext>
            </a:extLst>
          </p:cNvPr>
          <p:cNvGraphicFramePr/>
          <p:nvPr>
            <p:extLst>
              <p:ext uri="{D42A27DB-BD31-4B8C-83A1-F6EECF244321}">
                <p14:modId xmlns:p14="http://schemas.microsoft.com/office/powerpoint/2010/main" val="2037740589"/>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8179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Oval 12">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Oval 13">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7"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18"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0" name="Rectangle 19">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7" name="TextBox 4">
            <a:extLst>
              <a:ext uri="{FF2B5EF4-FFF2-40B4-BE49-F238E27FC236}">
                <a16:creationId xmlns:a16="http://schemas.microsoft.com/office/drawing/2014/main" id="{943963F0-1952-1770-C2C1-328C8C04FD0D}"/>
              </a:ext>
            </a:extLst>
          </p:cNvPr>
          <p:cNvGraphicFramePr/>
          <p:nvPr>
            <p:extLst>
              <p:ext uri="{D42A27DB-BD31-4B8C-83A1-F6EECF244321}">
                <p14:modId xmlns:p14="http://schemas.microsoft.com/office/powerpoint/2010/main" val="1936236134"/>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310D8AC-0602-F4D3-18D2-E22A177FB22C}"/>
              </a:ext>
            </a:extLst>
          </p:cNvPr>
          <p:cNvSpPr txBox="1"/>
          <p:nvPr/>
        </p:nvSpPr>
        <p:spPr>
          <a:xfrm>
            <a:off x="959005" y="2895600"/>
            <a:ext cx="3231995" cy="369332"/>
          </a:xfrm>
          <a:prstGeom prst="rect">
            <a:avLst/>
          </a:prstGeom>
          <a:noFill/>
        </p:spPr>
        <p:txBody>
          <a:bodyPr wrap="square" rtlCol="0">
            <a:spAutoFit/>
          </a:bodyPr>
          <a:lstStyle/>
          <a:p>
            <a:r>
              <a:rPr lang="en-US" u="sng" dirty="0">
                <a:solidFill>
                  <a:schemeClr val="bg1"/>
                </a:solidFill>
              </a:rPr>
              <a:t>References</a:t>
            </a:r>
            <a:r>
              <a:rPr lang="en-US" dirty="0"/>
              <a:t> </a:t>
            </a:r>
          </a:p>
        </p:txBody>
      </p:sp>
    </p:spTree>
    <p:extLst>
      <p:ext uri="{BB962C8B-B14F-4D97-AF65-F5344CB8AC3E}">
        <p14:creationId xmlns:p14="http://schemas.microsoft.com/office/powerpoint/2010/main" val="1347338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Oval 12">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Oval 13">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7"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18"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 name="Title 1">
            <a:extLst>
              <a:ext uri="{FF2B5EF4-FFF2-40B4-BE49-F238E27FC236}">
                <a16:creationId xmlns:a16="http://schemas.microsoft.com/office/drawing/2014/main" id="{AE66FE3C-C21D-A210-C5C2-38606483AA9A}"/>
              </a:ext>
            </a:extLst>
          </p:cNvPr>
          <p:cNvSpPr>
            <a:spLocks noGrp="1"/>
          </p:cNvSpPr>
          <p:nvPr>
            <p:ph type="title"/>
          </p:nvPr>
        </p:nvSpPr>
        <p:spPr>
          <a:xfrm>
            <a:off x="1154955" y="973667"/>
            <a:ext cx="2942210" cy="4833745"/>
          </a:xfrm>
        </p:spPr>
        <p:txBody>
          <a:bodyPr vert="horz" lIns="91440" tIns="45720" rIns="91440" bIns="45720" rtlCol="0" anchor="ctr">
            <a:normAutofit/>
          </a:bodyPr>
          <a:lstStyle/>
          <a:p>
            <a:r>
              <a:rPr lang="en-US" u="sng" dirty="0">
                <a:solidFill>
                  <a:srgbClr val="EBEBEB"/>
                </a:solidFill>
              </a:rPr>
              <a:t>References </a:t>
            </a:r>
          </a:p>
        </p:txBody>
      </p:sp>
      <p:sp>
        <p:nvSpPr>
          <p:cNvPr id="20" name="Rectangle 19">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7" name="TextBox 4">
            <a:extLst>
              <a:ext uri="{FF2B5EF4-FFF2-40B4-BE49-F238E27FC236}">
                <a16:creationId xmlns:a16="http://schemas.microsoft.com/office/drawing/2014/main" id="{DACCB82D-AF38-E6B1-DB84-DD4EE8A7F776}"/>
              </a:ext>
            </a:extLst>
          </p:cNvPr>
          <p:cNvGraphicFramePr/>
          <p:nvPr>
            <p:extLst>
              <p:ext uri="{D42A27DB-BD31-4B8C-83A1-F6EECF244321}">
                <p14:modId xmlns:p14="http://schemas.microsoft.com/office/powerpoint/2010/main" val="37160798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18754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440</TotalTime>
  <Words>1879</Words>
  <Application>Microsoft Macintosh PowerPoint</Application>
  <PresentationFormat>Widescreen</PresentationFormat>
  <Paragraphs>85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-webkit-standard</vt:lpstr>
      <vt:lpstr>Arial</vt:lpstr>
      <vt:lpstr>Century Gothic</vt:lpstr>
      <vt:lpstr>Wingdings 3</vt:lpstr>
      <vt:lpstr>Ion Boardroom</vt:lpstr>
      <vt:lpstr>Understanding Child Sexual Abuse and Exploitation.</vt:lpstr>
      <vt:lpstr>Intro </vt:lpstr>
      <vt:lpstr>Prevalence and Statistics </vt:lpstr>
      <vt:lpstr>Historical Context and Changing Responses</vt:lpstr>
      <vt:lpstr>Why and How Victims are Exploited?</vt:lpstr>
      <vt:lpstr>Safeguarding Measures in Place </vt:lpstr>
      <vt:lpstr>Areas for Improvement in protection and support:</vt:lpstr>
      <vt:lpstr>Policy recommendations &amp; Suggested solutions:</vt:lpstr>
      <vt:lpstr>Areas of concern requiring special attention:</vt:lpstr>
      <vt:lpstr>The extent that technology has on Child Exploitation…</vt:lpstr>
      <vt:lpstr>Proposed Solutions to address the mentioned concerns.</vt:lpstr>
      <vt:lpstr>Conclusion </vt:lpstr>
      <vt:lpstr>Research Timeline </vt:lpstr>
      <vt:lpstr>Research timeline Part 2</vt:lpstr>
      <vt:lpstr>References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Child Sexual Abuse and Trafficking.</dc:title>
  <dc:creator>Sadie Mason (2204171)</dc:creator>
  <cp:lastModifiedBy>Sadie Mason (2204171)</cp:lastModifiedBy>
  <cp:revision>8</cp:revision>
  <dcterms:created xsi:type="dcterms:W3CDTF">2024-11-14T21:29:13Z</dcterms:created>
  <dcterms:modified xsi:type="dcterms:W3CDTF">2024-12-05T11:56:13Z</dcterms:modified>
</cp:coreProperties>
</file>