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9" r:id="rId6"/>
    <p:sldId id="303" r:id="rId7"/>
    <p:sldId id="304" r:id="rId8"/>
    <p:sldId id="306" r:id="rId9"/>
    <p:sldId id="423" r:id="rId10"/>
    <p:sldId id="264" r:id="rId11"/>
    <p:sldId id="422" r:id="rId12"/>
    <p:sldId id="305" r:id="rId13"/>
    <p:sldId id="414" r:id="rId14"/>
    <p:sldId id="42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60954" autoAdjust="0"/>
  </p:normalViewPr>
  <p:slideViewPr>
    <p:cSldViewPr snapToGrid="0">
      <p:cViewPr varScale="1">
        <p:scale>
          <a:sx n="54" d="100"/>
          <a:sy n="54" d="100"/>
        </p:scale>
        <p:origin x="2256" y="7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15/05/2020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a:t>
            </a:r>
          </a:p>
          <a:p>
            <a:endParaRPr lang="en-GB" dirty="0"/>
          </a:p>
          <a:p>
            <a:r>
              <a:rPr lang="en-GB" dirty="0"/>
              <a:t>We’ll outline the PEQF earning outcomes and then take a general look at decisions and decision making. The NDM is an important framework and whilst you already have a detailed working knowledge of it </a:t>
            </a:r>
            <a:r>
              <a:rPr lang="en-GB" dirty="0" err="1"/>
              <a:t>it</a:t>
            </a:r>
            <a:r>
              <a:rPr lang="en-GB" dirty="0"/>
              <a:t> is necessary to build on it a little, especially regarding threat and risk related to decisions and accountability. </a:t>
            </a:r>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3</a:t>
            </a:r>
          </a:p>
          <a:p>
            <a:endParaRPr lang="en-GB" dirty="0"/>
          </a:p>
          <a:p>
            <a:r>
              <a:rPr lang="en-GB" dirty="0"/>
              <a:t>As slide</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4</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We’ll start with a general review: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Your phase one lesson notes include the following quote from Sir Ronnie Flanagan – who was the Chief Con. of the RUC and PSNI before becoming Chief HMI:</a:t>
            </a:r>
          </a:p>
          <a:p>
            <a:pPr algn="ctr"/>
            <a:r>
              <a:rPr lang="en-GB" sz="1200" b="0" i="1" kern="1200" dirty="0">
                <a:solidFill>
                  <a:schemeClr val="tx1"/>
                </a:solidFill>
                <a:effectLst/>
                <a:latin typeface="+mn-lt"/>
                <a:ea typeface="+mn-ea"/>
                <a:cs typeface="+mn-cs"/>
              </a:rPr>
              <a:t>“</a:t>
            </a:r>
            <a:r>
              <a:rPr lang="en-GB" sz="1200" b="0" i="1" u="none" strike="noStrike" kern="1200" baseline="0" dirty="0">
                <a:solidFill>
                  <a:schemeClr val="tx1"/>
                </a:solidFill>
                <a:latin typeface="+mn-lt"/>
                <a:ea typeface="+mn-ea"/>
                <a:cs typeface="+mn-cs"/>
              </a:rPr>
              <a:t>Police officers and police staff will have to use greater professional judgement, take greater risks in their decision making and use their discretion in order to achieve the highest levels of trust and confidence in policing. </a:t>
            </a:r>
          </a:p>
          <a:p>
            <a:pPr algn="ctr"/>
            <a:r>
              <a:rPr lang="en-GB" sz="1200" b="0" i="1" u="none" strike="noStrike" kern="1200" baseline="0" dirty="0">
                <a:solidFill>
                  <a:schemeClr val="tx1"/>
                </a:solidFill>
                <a:latin typeface="+mn-lt"/>
                <a:ea typeface="+mn-ea"/>
                <a:cs typeface="+mn-cs"/>
              </a:rPr>
              <a:t>In doing so they will need to know that they have the support of their force and that there are clear and consistent standards against which their behaviour will be judged”</a:t>
            </a:r>
          </a:p>
          <a:p>
            <a:pPr algn="l"/>
            <a:r>
              <a:rPr lang="en-GB" sz="1200" b="0" i="0" u="none" strike="noStrike" kern="1200" baseline="0" dirty="0">
                <a:solidFill>
                  <a:schemeClr val="tx1"/>
                </a:solidFill>
                <a:latin typeface="+mn-lt"/>
                <a:ea typeface="+mn-ea"/>
                <a:cs typeface="+mn-cs"/>
              </a:rPr>
              <a:t>Sir Ronnie also said “… don’t be planning out your flexibility”</a:t>
            </a:r>
          </a:p>
          <a:p>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A ‘decision’ can be defined as a </a:t>
            </a:r>
            <a:r>
              <a:rPr lang="en-GB" i="0" dirty="0"/>
              <a:t>conclusion or resolution reached after consideration that i</a:t>
            </a:r>
            <a:r>
              <a:rPr lang="en-GB" sz="1200" b="0" i="0" kern="1200" dirty="0">
                <a:solidFill>
                  <a:schemeClr val="tx1"/>
                </a:solidFill>
                <a:effectLst/>
                <a:latin typeface="+mn-lt"/>
                <a:ea typeface="+mn-ea"/>
                <a:cs typeface="+mn-cs"/>
              </a:rPr>
              <a:t>mpl</a:t>
            </a:r>
            <a:r>
              <a:rPr lang="en-GB" sz="1200" b="0" kern="1200" dirty="0">
                <a:solidFill>
                  <a:schemeClr val="tx1"/>
                </a:solidFill>
                <a:effectLst/>
                <a:latin typeface="+mn-lt"/>
                <a:ea typeface="+mn-ea"/>
                <a:cs typeface="+mn-cs"/>
              </a:rPr>
              <a:t>ies the end of deliberation and the beginning of action. A good decision can be arrived at a number of ways, even so a good outcome is not guaranteed; every decision has an element of risk, which we’ll consider in a bit more detail later. </a:t>
            </a:r>
          </a:p>
          <a:p>
            <a:r>
              <a:rPr lang="en-GB" sz="1200" b="0" kern="1200" dirty="0">
                <a:solidFill>
                  <a:schemeClr val="tx1"/>
                </a:solidFill>
                <a:effectLst/>
                <a:latin typeface="+mn-lt"/>
                <a:ea typeface="+mn-ea"/>
                <a:cs typeface="+mn-cs"/>
              </a:rPr>
              <a:t>	There are numerous forms of decision making – individual or group; executive, policy or operational, organisational or personal; tactical and/or strategic, basic/routine;, spontaneous or planned – all can arrive at a ‘good decision’… and not so good.  </a:t>
            </a:r>
          </a:p>
          <a:p>
            <a:r>
              <a:rPr lang="en-GB" sz="1200" b="0" kern="1200" dirty="0">
                <a:solidFill>
                  <a:schemeClr val="tx1"/>
                </a:solidFill>
                <a:effectLst/>
                <a:latin typeface="+mn-lt"/>
                <a:ea typeface="+mn-ea"/>
                <a:cs typeface="+mn-cs"/>
              </a:rPr>
              <a:t>	In a general sense there are three elements to how a decision is made, 1. logic/reason,: logical decisions require information/intelligence on which to make an informed choice - based on all the available facts. Logical reasoning can take some time especially where there is a large amount of information and all the pros and cons of each possible option have to be considered. 2. intuition (‘gut’): often where a decision is required quickly and information is not readily available. Ideally when this is necessary the decision maker has a considerable amount of experience and good judgement. The information and intelligence may not be wholly accurate or false; incomplete or misleading. Inevitably, there are occasions when we simply have to ‘go with our gut’.3. Cognitive bias. Inherent bias can disrupt and distort the decision-making process. The most common cognitive biases are:</a:t>
            </a:r>
          </a:p>
          <a:p>
            <a:r>
              <a:rPr lang="en-GB" sz="1200" b="1" kern="1200" dirty="0">
                <a:solidFill>
                  <a:schemeClr val="tx1"/>
                </a:solidFill>
                <a:effectLst/>
                <a:latin typeface="+mn-lt"/>
                <a:ea typeface="+mn-ea"/>
                <a:cs typeface="+mn-cs"/>
              </a:rPr>
              <a:t>Confirmation</a:t>
            </a:r>
            <a:r>
              <a:rPr lang="en-GB" sz="1200" b="0" kern="1200" dirty="0">
                <a:solidFill>
                  <a:schemeClr val="tx1"/>
                </a:solidFill>
                <a:effectLst/>
                <a:latin typeface="+mn-lt"/>
                <a:ea typeface="+mn-ea"/>
                <a:cs typeface="+mn-cs"/>
              </a:rPr>
              <a:t> - where the decision maker seeks evidence that confirms their existing beliefs or bias and discounts evidence that supports alternative conclusions.</a:t>
            </a:r>
          </a:p>
          <a:p>
            <a:r>
              <a:rPr lang="en-GB" sz="1200" b="1" kern="1200" dirty="0">
                <a:solidFill>
                  <a:schemeClr val="tx1"/>
                </a:solidFill>
                <a:effectLst/>
                <a:latin typeface="+mn-lt"/>
                <a:ea typeface="+mn-ea"/>
                <a:cs typeface="+mn-cs"/>
              </a:rPr>
              <a:t>Anchoring</a:t>
            </a:r>
            <a:r>
              <a:rPr lang="en-GB" sz="1200" b="0" kern="1200" dirty="0">
                <a:solidFill>
                  <a:schemeClr val="tx1"/>
                </a:solidFill>
                <a:effectLst/>
                <a:latin typeface="+mn-lt"/>
                <a:ea typeface="+mn-ea"/>
                <a:cs typeface="+mn-cs"/>
              </a:rPr>
              <a:t>  - relying overly on one experience or piece of evidence to make a judgement.</a:t>
            </a:r>
          </a:p>
          <a:p>
            <a:r>
              <a:rPr lang="en-GB" sz="1200" b="1" kern="1200" dirty="0">
                <a:solidFill>
                  <a:schemeClr val="tx1"/>
                </a:solidFill>
                <a:effectLst/>
                <a:latin typeface="+mn-lt"/>
                <a:ea typeface="+mn-ea"/>
                <a:cs typeface="+mn-cs"/>
              </a:rPr>
              <a:t>The halo effect</a:t>
            </a:r>
            <a:r>
              <a:rPr lang="en-GB" sz="1200" b="0" kern="1200" dirty="0">
                <a:solidFill>
                  <a:schemeClr val="tx1"/>
                </a:solidFill>
                <a:effectLst/>
                <a:latin typeface="+mn-lt"/>
                <a:ea typeface="+mn-ea"/>
                <a:cs typeface="+mn-cs"/>
              </a:rPr>
              <a:t> - an overall impression of a person, brand, product or company that affects objectivity. </a:t>
            </a:r>
          </a:p>
          <a:p>
            <a:r>
              <a:rPr lang="en-GB" sz="1200" b="1" kern="1200" dirty="0">
                <a:solidFill>
                  <a:schemeClr val="tx1"/>
                </a:solidFill>
                <a:effectLst/>
                <a:latin typeface="+mn-lt"/>
                <a:ea typeface="+mn-ea"/>
                <a:cs typeface="+mn-cs"/>
              </a:rPr>
              <a:t>Over-confidence</a:t>
            </a:r>
            <a:r>
              <a:rPr lang="en-GB" sz="1200" b="0" kern="1200" dirty="0">
                <a:solidFill>
                  <a:schemeClr val="tx1"/>
                </a:solidFill>
                <a:effectLst/>
                <a:latin typeface="+mn-lt"/>
                <a:ea typeface="+mn-ea"/>
                <a:cs typeface="+mn-cs"/>
              </a:rPr>
              <a:t> – over estimation of the reliability of one’s judgement.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It is as well to consider some factors that might impair our decision making:</a:t>
            </a:r>
          </a:p>
          <a:p>
            <a:r>
              <a:rPr lang="en-GB" sz="1200" b="1" kern="1200" dirty="0">
                <a:solidFill>
                  <a:schemeClr val="tx1"/>
                </a:solidFill>
                <a:effectLst/>
                <a:latin typeface="+mn-lt"/>
                <a:ea typeface="+mn-ea"/>
                <a:cs typeface="+mn-cs"/>
              </a:rPr>
              <a:t>Inadequate/insufficient information</a:t>
            </a:r>
            <a:r>
              <a:rPr lang="en-GB" sz="1200" b="0" kern="1200" dirty="0">
                <a:solidFill>
                  <a:schemeClr val="tx1"/>
                </a:solidFill>
                <a:effectLst/>
                <a:latin typeface="+mn-lt"/>
                <a:ea typeface="+mn-ea"/>
                <a:cs typeface="+mn-cs"/>
              </a:rPr>
              <a:t> - informed decision making requires consideration of all the facts – collection of necessary data is important even where the timescale is short.</a:t>
            </a:r>
          </a:p>
          <a:p>
            <a:r>
              <a:rPr lang="en-GB" sz="1200" b="1" kern="1200" dirty="0">
                <a:solidFill>
                  <a:schemeClr val="tx1"/>
                </a:solidFill>
                <a:effectLst/>
                <a:latin typeface="+mn-lt"/>
                <a:ea typeface="+mn-ea"/>
                <a:cs typeface="+mn-cs"/>
              </a:rPr>
              <a:t>Information overload </a:t>
            </a:r>
            <a:r>
              <a:rPr lang="en-GB" sz="1200" b="0" kern="1200" dirty="0">
                <a:solidFill>
                  <a:schemeClr val="tx1"/>
                </a:solidFill>
                <a:effectLst/>
                <a:latin typeface="+mn-lt"/>
                <a:ea typeface="+mn-ea"/>
                <a:cs typeface="+mn-cs"/>
              </a:rPr>
              <a:t>– having more data  than you can process is likely to result in sub-optimal decision-making – Intel. Depts. and teamwork can overcome this although…</a:t>
            </a:r>
          </a:p>
          <a:p>
            <a:r>
              <a:rPr lang="en-GB" sz="1200" b="1" kern="1200" dirty="0">
                <a:solidFill>
                  <a:schemeClr val="tx1"/>
                </a:solidFill>
                <a:effectLst/>
                <a:latin typeface="+mn-lt"/>
                <a:ea typeface="+mn-ea"/>
                <a:cs typeface="+mn-cs"/>
              </a:rPr>
              <a:t>Too many people</a:t>
            </a:r>
            <a:r>
              <a:rPr lang="en-GB" sz="1200" b="0" kern="1200" dirty="0">
                <a:solidFill>
                  <a:schemeClr val="tx1"/>
                </a:solidFill>
                <a:effectLst/>
                <a:latin typeface="+mn-lt"/>
                <a:ea typeface="+mn-ea"/>
                <a:cs typeface="+mn-cs"/>
              </a:rPr>
              <a:t> - decisions by committee can be problematic - everyone has a view  - someone with designated overall responsibility is needed.</a:t>
            </a:r>
          </a:p>
          <a:p>
            <a:r>
              <a:rPr lang="en-GB" sz="1200" b="1" kern="1200" dirty="0">
                <a:solidFill>
                  <a:schemeClr val="tx1"/>
                </a:solidFill>
                <a:effectLst/>
                <a:latin typeface="+mn-lt"/>
                <a:ea typeface="+mn-ea"/>
                <a:cs typeface="+mn-cs"/>
              </a:rPr>
              <a:t>Vested interest</a:t>
            </a:r>
            <a:r>
              <a:rPr lang="en-GB" sz="1200" b="0" kern="1200" dirty="0">
                <a:solidFill>
                  <a:schemeClr val="tx1"/>
                </a:solidFill>
                <a:effectLst/>
                <a:latin typeface="+mn-lt"/>
                <a:ea typeface="+mn-ea"/>
                <a:cs typeface="+mn-cs"/>
              </a:rPr>
              <a:t>. – where the decision-maker/s has an incentive to  achieve a  particular result, it may compromise fair and objective decisions </a:t>
            </a:r>
          </a:p>
          <a:p>
            <a:r>
              <a:rPr lang="en-GB" sz="1200" b="1" kern="1200" dirty="0">
                <a:solidFill>
                  <a:schemeClr val="tx1"/>
                </a:solidFill>
                <a:effectLst/>
                <a:latin typeface="+mn-lt"/>
                <a:ea typeface="+mn-ea"/>
                <a:cs typeface="+mn-cs"/>
              </a:rPr>
              <a:t>Resistance to change</a:t>
            </a:r>
            <a:r>
              <a:rPr lang="en-GB" sz="1200" b="0" kern="1200" dirty="0">
                <a:solidFill>
                  <a:schemeClr val="tx1"/>
                </a:solidFill>
                <a:effectLst/>
                <a:latin typeface="+mn-lt"/>
                <a:ea typeface="+mn-ea"/>
                <a:cs typeface="+mn-cs"/>
              </a:rPr>
              <a:t> – people get used to orthodoxies or the ‘working way’ and can be uncomfortable with change - particularly those in charge.</a:t>
            </a:r>
          </a:p>
          <a:p>
            <a:r>
              <a:rPr lang="en-GB" sz="1200" b="1" kern="1200" dirty="0">
                <a:solidFill>
                  <a:schemeClr val="tx1"/>
                </a:solidFill>
                <a:effectLst/>
                <a:latin typeface="+mn-lt"/>
                <a:ea typeface="+mn-ea"/>
                <a:cs typeface="+mn-cs"/>
              </a:rPr>
              <a:t>No attachment </a:t>
            </a:r>
            <a:r>
              <a:rPr lang="en-GB" sz="1200" b="0" kern="1200" dirty="0">
                <a:solidFill>
                  <a:schemeClr val="tx1"/>
                </a:solidFill>
                <a:effectLst/>
                <a:latin typeface="+mn-lt"/>
                <a:ea typeface="+mn-ea"/>
                <a:cs typeface="+mn-cs"/>
              </a:rPr>
              <a:t>– decisions might not be made where a decision maker doesn’t care - has no  preferred option -  which is why we use a structured decision-making process the NDM framework.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Personal biases and preferences affect how we understand and interpret data and how we relate to policies, procedures and guidelines – remember how this might also be impacted by our organisational cultures, the unspoken rules.</a:t>
            </a:r>
          </a:p>
          <a:p>
            <a:endParaRPr lang="en-GB" dirty="0"/>
          </a:p>
          <a:p>
            <a:r>
              <a:rPr lang="en-GB" sz="1200" b="0" kern="1200" dirty="0">
                <a:solidFill>
                  <a:schemeClr val="tx1"/>
                </a:solidFill>
                <a:effectLst/>
                <a:latin typeface="+mn-lt"/>
                <a:ea typeface="+mn-ea"/>
                <a:cs typeface="+mn-cs"/>
              </a:rPr>
              <a:t>We should never dismiss our instincts but relying solely upon them surely increases the level of risk.  Good decision makers do not ignore good information but there are likely to be occasions when it isn’t available and instinct. Is all one has. Thankfully, intellect informs both intuition and analysis, and instincts are often right. Good decision makers have developed a high level of what we can call personal mastery and understand that there isn’t a simple choice between instinct or intuition and reason. Good decision makers must keep both (three?!) eyes open.</a:t>
            </a:r>
            <a:endParaRPr lang="en-GB" sz="1200" b="1" kern="1200" dirty="0">
              <a:solidFill>
                <a:schemeClr val="tx1"/>
              </a:solidFill>
              <a:effectLst/>
              <a:latin typeface="+mn-lt"/>
              <a:ea typeface="+mn-ea"/>
              <a:cs typeface="+mn-cs"/>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The history of decision making is long and has contributed to the current understanding of it. Much research and theorising has been done on what we should consider to be an imperfect process.  Life requires us to make choices, policing routinely requires officers to make weighty ones that can affect the range and severity of outcomes - </a:t>
            </a:r>
            <a:r>
              <a:rPr lang="en-GB" dirty="0">
                <a:effectLst/>
              </a:rPr>
              <a:t>that may have a profound impact.</a:t>
            </a: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r>
              <a:rPr lang="en-GB" dirty="0"/>
              <a:t>Reading:</a:t>
            </a:r>
          </a:p>
          <a:p>
            <a:r>
              <a:rPr lang="en-GB" dirty="0"/>
              <a:t>Buchanan, L &amp; O’Connell, A. ‘A Brief History of Decision Making’ Harvard Business Review available at: https://hbr.org/2006/01/a-brief-history-of-decision-making</a:t>
            </a:r>
          </a:p>
          <a:p>
            <a:r>
              <a:rPr lang="en-GB" dirty="0"/>
              <a:t>CoP 2020 – NDM available at: https://www.app.college.police.uk/app-content/national-decision-model/the-national-decision-model/</a:t>
            </a:r>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5</a:t>
            </a:r>
          </a:p>
          <a:p>
            <a:endParaRPr lang="en-GB" dirty="0"/>
          </a:p>
          <a:p>
            <a:r>
              <a:rPr lang="en-GB" dirty="0"/>
              <a:t>Whilst you have looked at the NDM in some detail before and, hopefully, have used it with success operationally, it really is as well to review the merits of the model and further appreciate it’s versatility and efficacy. The NDM is the framework for the police decision-making process, which ultimately </a:t>
            </a:r>
            <a:r>
              <a:rPr lang="en-GB" dirty="0">
                <a:effectLst/>
              </a:rPr>
              <a:t>links British policing values to its operations. It </a:t>
            </a:r>
            <a:r>
              <a:rPr lang="en-GB" sz="1200" b="0" kern="1200" dirty="0">
                <a:solidFill>
                  <a:schemeClr val="tx1"/>
                </a:solidFill>
                <a:effectLst/>
                <a:latin typeface="+mn-lt"/>
                <a:ea typeface="+mn-ea"/>
                <a:cs typeface="+mn-cs"/>
              </a:rPr>
              <a:t>helps ensure consideration of the necessary factors and break up more complex decisions into easier-to-manage steps. Where possible we should plan our decision making – the NDM is a helpful planning tool that helps ensure any </a:t>
            </a:r>
            <a:r>
              <a:rPr lang="en-GB" dirty="0">
                <a:effectLst/>
              </a:rPr>
              <a:t>proposed action is compatible with the policing mission</a:t>
            </a:r>
            <a:r>
              <a:rPr lang="en-GB" sz="1200" b="0" kern="1200" dirty="0">
                <a:solidFill>
                  <a:schemeClr val="tx1"/>
                </a:solidFill>
                <a:effectLst/>
                <a:latin typeface="+mn-lt"/>
                <a:ea typeface="+mn-ea"/>
                <a:cs typeface="+mn-cs"/>
              </a:rPr>
              <a:t>.</a:t>
            </a:r>
          </a:p>
          <a:p>
            <a:endParaRPr lang="en-GB" dirty="0"/>
          </a:p>
          <a:p>
            <a:r>
              <a:rPr lang="en-GB" dirty="0"/>
              <a:t>Not just a national policing model – now also known as the Joint NDM – resulting from it’s use in multi-agency work. Some history and context – it is probable that a</a:t>
            </a:r>
            <a:r>
              <a:rPr lang="en-GB" baseline="0" dirty="0"/>
              <a:t> number of models or policies existed to help with the decision-making process – one, the </a:t>
            </a:r>
            <a:r>
              <a:rPr lang="en-GB" dirty="0"/>
              <a:t>CMM certainly did. </a:t>
            </a:r>
            <a:r>
              <a:rPr lang="en-GB" baseline="0" dirty="0"/>
              <a:t>It had started life in the </a:t>
            </a:r>
            <a:r>
              <a:rPr lang="en-GB" baseline="0" dirty="0" err="1"/>
              <a:t>Metpol</a:t>
            </a:r>
            <a:r>
              <a:rPr lang="en-GB" baseline="0" dirty="0"/>
              <a:t> as a </a:t>
            </a:r>
            <a:r>
              <a:rPr lang="en-GB" dirty="0"/>
              <a:t>linear model </a:t>
            </a:r>
            <a:r>
              <a:rPr lang="en-GB" baseline="0" dirty="0"/>
              <a:t>for use in the management of conflict </a:t>
            </a:r>
            <a:r>
              <a:rPr lang="en-GB" dirty="0"/>
              <a:t>– </a:t>
            </a:r>
            <a:r>
              <a:rPr lang="en-GB" baseline="0" dirty="0"/>
              <a:t>realising that a linear model didn’t reflect conflict or decisions as they are cyclical in nature, the model was depicted as a circle and someone decided to make it anti-clockwise in direction – it worked and many must have seen it’s efficacy as an aid in decision-making more generally – it worked at the individual level and in the planning for the management of large public events and more spontaneous disorder situations – it featured in the National Manual of Guidance on ‘Keeping the Peace’. In</a:t>
            </a:r>
            <a:r>
              <a:rPr lang="en-GB" dirty="0"/>
              <a:t> 2008 at the annual ACPO Conflict Mngt Conference an animated young Chief Constable presented a wonderful idea – a national model to assist with making decisions – it bore a striking resemblance to the CMM differing only in that it worked in a clockwise direction and had the ethical code explicit at it’s core – it was/is the correct thing to do – it is a model that really works (remembering that models assists in processes – it won’t make decisions for you) – notably in those real time individual, operational, sometimes life or death moments, where it is training and fitness for role that is more likely to make the difference – the NDM is an excellent debriefing aid.  </a:t>
            </a:r>
          </a:p>
          <a:p>
            <a:endParaRPr lang="en-GB" dirty="0"/>
          </a:p>
          <a:p>
            <a:r>
              <a:rPr lang="en-GB" dirty="0"/>
              <a:t>Reading:</a:t>
            </a:r>
          </a:p>
          <a:p>
            <a:endParaRPr lang="en-GB" dirty="0"/>
          </a:p>
          <a:p>
            <a:r>
              <a:rPr lang="en-GB" dirty="0"/>
              <a:t>JESIP 2016 ‘Joint Doctrine: The Interoperability Framework’ available at: https://www.jesip.org.uk/joint-doctrine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CoP Code of Ethics/NDM available at: https://www.app.college.police.uk/app-content/national-decision-model/the-national-decision-model/#assessment-assess-threat-and-risk-and-develop-a-working-strategy</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6</a:t>
            </a:r>
          </a:p>
          <a:p>
            <a:endParaRPr lang="en-GB" b="1" dirty="0"/>
          </a:p>
          <a:p>
            <a:r>
              <a:rPr lang="en-GB" dirty="0">
                <a:effectLst/>
              </a:rPr>
              <a:t>Threat and Risk are now well known terms and threat levels are widely available if not fully understood. National security planning is based upon perceived threats and the risk management industry covers just about every sector - health and safety, cyber, energy, water, and banking, to name a few. All that we do is subject to some form of risk or threat assessment.</a:t>
            </a:r>
          </a:p>
          <a:p>
            <a:endParaRPr lang="en-GB" sz="1200" b="0" i="0" u="none" strike="noStrike" kern="1200" baseline="0" dirty="0">
              <a:solidFill>
                <a:schemeClr val="tx1"/>
              </a:solidFill>
              <a:effectLst/>
              <a:latin typeface="+mn-lt"/>
              <a:ea typeface="+mn-ea"/>
              <a:cs typeface="+mn-cs"/>
            </a:endParaRPr>
          </a:p>
          <a:p>
            <a:r>
              <a:rPr lang="en-GB" sz="1200" b="0" i="0" u="none" strike="noStrike" kern="1200" baseline="0" dirty="0">
                <a:solidFill>
                  <a:schemeClr val="tx1"/>
                </a:solidFill>
                <a:latin typeface="+mn-lt"/>
                <a:ea typeface="+mn-ea"/>
                <a:cs typeface="+mn-cs"/>
              </a:rPr>
              <a:t>We know that a threat assessment is the analysis of potential or actual harm to people or property, the probability of it occurring and the consequences or impact should it occur. Risk is the likelihood or chance of the threat or hazard causing injury or harm.</a:t>
            </a:r>
          </a:p>
          <a:p>
            <a:endParaRPr lang="en-GB" sz="1200" b="0" i="0" u="none" strike="noStrike" kern="1200" baseline="0" dirty="0">
              <a:solidFill>
                <a:schemeClr val="tx1"/>
              </a:solidFill>
              <a:latin typeface="+mn-lt"/>
              <a:ea typeface="+mn-ea"/>
              <a:cs typeface="+mn-cs"/>
            </a:endParaRPr>
          </a:p>
          <a:p>
            <a:r>
              <a:rPr lang="en-GB" sz="1200" b="0" kern="1200" dirty="0">
                <a:solidFill>
                  <a:schemeClr val="tx1"/>
                </a:solidFill>
                <a:effectLst/>
                <a:latin typeface="+mn-lt"/>
                <a:ea typeface="+mn-ea"/>
                <a:cs typeface="+mn-cs"/>
              </a:rPr>
              <a:t>Risk is an inescapable part of every decision. For most of the everyday choices people make, the risks are small. However, at an organisational or operational level  - individual, team or larger/major scale - the implications, upside and downside, may be significant, even critical.  We often seek a so called ‘win-win’ outcome but even these have to be seen as imperfect because of the compromise usually found there – opportunities may be missed in the paths not taken. We strive for the best outcomes whilst understanding that often, just acceptable outcomes are the only ones possible.</a:t>
            </a:r>
          </a:p>
          <a:p>
            <a:endParaRPr lang="en-GB" sz="1200" b="1"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All policing interventions should be subject of thoughtful planning – hoping for the best is not the most effective approach. Choosing appropriate options requires some assessment and management of attendant risks; risk assessment nowadays boils down to a numbers game using scoring matrixes and a variety of methodologies exist to achieve this – we are not considering them here (e.g. </a:t>
            </a:r>
            <a:r>
              <a:rPr lang="en-GB" b="0" dirty="0"/>
              <a:t>Management of Risk in Law Enforcement ‘MoRiLE’ - link </a:t>
            </a:r>
            <a:r>
              <a:rPr lang="en-GB" b="0" dirty="0" err="1"/>
              <a:t>beow</a:t>
            </a:r>
            <a:r>
              <a:rPr lang="en-GB" b="0" dirty="0"/>
              <a:t>)</a:t>
            </a:r>
            <a:r>
              <a:rPr lang="en-GB" sz="1200" b="0" kern="1200" dirty="0">
                <a:solidFill>
                  <a:schemeClr val="tx1"/>
                </a:solidFill>
                <a:effectLst/>
                <a:latin typeface="+mn-lt"/>
                <a:ea typeface="+mn-ea"/>
                <a:cs typeface="+mn-cs"/>
              </a:rPr>
              <a:t>.  </a:t>
            </a:r>
          </a:p>
          <a:p>
            <a:r>
              <a:rPr lang="en-GB" dirty="0"/>
              <a:t>Other examples of threat assessment are: SWOT analysis (strengths, weaknesses, opportunities, threats), PESTELEOS (political, economic, social, technological, environmental, legal, ethical, organisational, safety) and ICII (identify, capability, intent, immediacy).</a:t>
            </a:r>
          </a:p>
          <a:p>
            <a:endParaRPr lang="en-GB" sz="1200" b="0" kern="1200" dirty="0">
              <a:solidFill>
                <a:schemeClr val="tx1"/>
              </a:solidFill>
              <a:effectLst/>
              <a:latin typeface="+mn-lt"/>
              <a:ea typeface="+mn-ea"/>
              <a:cs typeface="+mn-cs"/>
            </a:endParaRPr>
          </a:p>
          <a:p>
            <a:r>
              <a:rPr lang="en-GB" sz="1200" b="0" i="0" u="none" strike="noStrike" kern="1200" baseline="0" dirty="0">
                <a:solidFill>
                  <a:schemeClr val="tx1"/>
                </a:solidFill>
                <a:latin typeface="+mn-lt"/>
                <a:ea typeface="+mn-ea"/>
                <a:cs typeface="+mn-cs"/>
              </a:rPr>
              <a:t>Policing is an inherently dangerous, or risky, line of work and police officers are expected to be put in harms way to perform their function and </a:t>
            </a:r>
            <a:r>
              <a:rPr lang="en-GB" dirty="0"/>
              <a:t>making tough, dynamic decisions, doing the right thing, in ambiguous and uncertain situations is almost a routine occurrence. The consequences of such decisions can be significant. This and the level of scrutiny – criticism - that decision makers can be subject to may result in aversion to and avoidance of risk, which in turn can limit effectiveness. Stories of police failure to act damage public confidence.  </a:t>
            </a:r>
            <a:r>
              <a:rPr lang="en-GB" sz="1200" b="0" i="0" u="none" strike="noStrike" kern="1200" baseline="0" dirty="0">
                <a:solidFill>
                  <a:schemeClr val="tx1"/>
                </a:solidFill>
                <a:latin typeface="+mn-lt"/>
                <a:ea typeface="+mn-ea"/>
                <a:cs typeface="+mn-cs"/>
              </a:rPr>
              <a:t>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CoP encourages a positive approach to risk and lists and explains ten risk principles to achieve that aim.</a:t>
            </a:r>
          </a:p>
          <a:p>
            <a:pPr marL="228600" indent="-228600">
              <a:buFont typeface="+mj-lt"/>
              <a:buAutoNum type="arabicPeriod"/>
            </a:pPr>
            <a:r>
              <a:rPr lang="en-GB" dirty="0"/>
              <a:t>The willingness to make decisions in conditions of uncertainty (</a:t>
            </a:r>
            <a:r>
              <a:rPr lang="en-GB" dirty="0" err="1"/>
              <a:t>ie</a:t>
            </a:r>
            <a:r>
              <a:rPr lang="en-GB" dirty="0"/>
              <a:t>, risk taking) is a core professional requirement of all members of the police service.</a:t>
            </a:r>
          </a:p>
          <a:p>
            <a:pPr marL="228600" indent="-228600">
              <a:buFont typeface="+mj-lt"/>
              <a:buAutoNum type="arabicPeriod"/>
            </a:pPr>
            <a:r>
              <a:rPr lang="en-GB" dirty="0"/>
              <a:t>Maintaining or achieving the safety, security and wellbeing of individuals and communities is a primary consideration in risk decision making.</a:t>
            </a:r>
          </a:p>
          <a:p>
            <a:pPr marL="228600" indent="-228600">
              <a:buFont typeface="+mj-lt"/>
              <a:buAutoNum type="arabicPeriod"/>
            </a:pPr>
            <a:r>
              <a:rPr lang="en-GB" dirty="0"/>
              <a:t>Risk taking involves judgement and balance. Decision makers are required to consider the value and likelihood of the possible benefits of a particular decision against the seriousness and likelihood of the possible harms.</a:t>
            </a:r>
          </a:p>
          <a:p>
            <a:pPr marL="228600" indent="-228600">
              <a:buFont typeface="+mj-lt"/>
              <a:buAutoNum type="arabicPeriod"/>
            </a:pPr>
            <a:r>
              <a:rPr lang="en-GB" dirty="0"/>
              <a:t>Harm can never be totally prevented. Risk decisions should, therefore, be judged by the quality of the decision making, not by the outcome.</a:t>
            </a:r>
          </a:p>
          <a:p>
            <a:pPr marL="228600" indent="-228600">
              <a:buFont typeface="+mj-lt"/>
              <a:buAutoNum type="arabicPeriod"/>
            </a:pPr>
            <a:r>
              <a:rPr lang="en-GB" dirty="0"/>
              <a:t>Making risk decisions, and reviewing others’ risk decision making, is difficult.  This needs to take into account whether they involved dilemmas or emergencies, were part of a sequence of decisions or might appropriately be taken by other agencies.</a:t>
            </a:r>
          </a:p>
          <a:p>
            <a:pPr marL="228600" indent="-228600">
              <a:buFont typeface="+mj-lt"/>
              <a:buAutoNum type="arabicPeriod"/>
            </a:pPr>
            <a:r>
              <a:rPr lang="en-GB" dirty="0"/>
              <a:t>The standard expected and required of members of the police service is that their risk decisions should be consistent with those a body of officers of similar rank, specialism or experience would have taken in the same circumstances.</a:t>
            </a:r>
          </a:p>
          <a:p>
            <a:pPr marL="228600" indent="-228600">
              <a:buFont typeface="+mj-lt"/>
              <a:buAutoNum type="arabicPeriod"/>
            </a:pPr>
            <a:r>
              <a:rPr lang="en-GB" dirty="0"/>
              <a:t>Whether to record a decision is a risk decision in itself which should be left to professional judgement. The decision whether or not to make a record, and the extent of that record, should be made after considering the likelihood of harm occurring and its seriousness.</a:t>
            </a:r>
          </a:p>
          <a:p>
            <a:pPr marL="228600" indent="-228600">
              <a:buFont typeface="+mj-lt"/>
              <a:buAutoNum type="arabicPeriod"/>
            </a:pPr>
            <a:r>
              <a:rPr lang="en-GB" dirty="0"/>
              <a:t>To reduce risk aversion and improve decision making, policing needs a culture that learns from successes as well as failures. Good risk taking should be identified, recognised and shared.</a:t>
            </a:r>
          </a:p>
          <a:p>
            <a:pPr marL="228600" indent="-228600">
              <a:buFont typeface="+mj-lt"/>
              <a:buAutoNum type="arabicPeriod"/>
            </a:pPr>
            <a:r>
              <a:rPr lang="en-GB" dirty="0"/>
              <a:t>Since good risk taking depends on quality information, the police service will work with partner agencies and others to share relevant information about those who pose risk or those who are vulnerable to the risk of harm.</a:t>
            </a:r>
          </a:p>
          <a:p>
            <a:pPr marL="228600" indent="-228600">
              <a:buFont typeface="+mj-lt"/>
              <a:buAutoNum type="arabicPeriod"/>
            </a:pPr>
            <a:r>
              <a:rPr lang="en-GB" dirty="0"/>
              <a:t>Members of the police service who make decisions consistent with these principles should receive the encouragement, approval and support of their organisation.</a:t>
            </a:r>
          </a:p>
          <a:p>
            <a:pPr marL="228600" indent="-228600">
              <a:buFont typeface="+mj-lt"/>
              <a:buAutoNum type="arabicPeriod"/>
            </a:pPr>
            <a:endParaRPr lang="en-GB" sz="1200" b="0" i="0" u="none" strike="noStrike" kern="1200" baseline="0" dirty="0">
              <a:solidFill>
                <a:schemeClr val="tx1"/>
              </a:solidFill>
              <a:latin typeface="+mn-lt"/>
              <a:ea typeface="+mn-ea"/>
              <a:cs typeface="+mn-cs"/>
            </a:endParaRPr>
          </a:p>
          <a:p>
            <a:pPr marL="0" indent="0">
              <a:buFont typeface="+mj-lt"/>
              <a:buNone/>
            </a:pPr>
            <a:r>
              <a:rPr lang="en-GB" sz="1200" b="0" i="0" u="none" strike="noStrike" kern="1200" baseline="0" dirty="0">
                <a:solidFill>
                  <a:schemeClr val="tx1"/>
                </a:solidFill>
                <a:latin typeface="+mn-lt"/>
                <a:ea typeface="+mn-ea"/>
                <a:cs typeface="+mn-cs"/>
              </a:rPr>
              <a:t>All this whilst knowing well the importance of police accountability – and any decision can be subject to  varying levels of scrutiny…</a:t>
            </a:r>
          </a:p>
          <a:p>
            <a:pPr marL="0" indent="0">
              <a:buFont typeface="+mj-lt"/>
              <a:buNone/>
            </a:pPr>
            <a:endParaRPr lang="en-GB" sz="1200" b="0" i="0" u="none" strike="noStrike" kern="1200" baseline="0" dirty="0">
              <a:solidFill>
                <a:schemeClr val="tx1"/>
              </a:solidFill>
              <a:latin typeface="+mn-lt"/>
              <a:ea typeface="+mn-ea"/>
              <a:cs typeface="+mn-cs"/>
            </a:endParaRPr>
          </a:p>
          <a:p>
            <a:pPr marL="0" indent="0">
              <a:buFont typeface="+mj-lt"/>
              <a:buNone/>
            </a:pPr>
            <a:r>
              <a:rPr lang="en-GB" sz="1200" b="0" i="0" u="none" strike="noStrike" kern="1200" baseline="0" dirty="0">
                <a:solidFill>
                  <a:schemeClr val="tx1"/>
                </a:solidFill>
                <a:latin typeface="+mn-lt"/>
                <a:ea typeface="+mn-ea"/>
                <a:cs typeface="+mn-cs"/>
              </a:rPr>
              <a:t>Reading:</a:t>
            </a:r>
          </a:p>
          <a:p>
            <a:pPr marL="0" indent="0">
              <a:buFont typeface="+mj-lt"/>
              <a:buNone/>
            </a:pPr>
            <a:r>
              <a:rPr lang="en-GB" sz="1200" b="0" i="0" u="none" strike="noStrike" kern="1200" baseline="0" dirty="0">
                <a:solidFill>
                  <a:schemeClr val="tx1"/>
                </a:solidFill>
                <a:latin typeface="+mn-lt"/>
                <a:ea typeface="+mn-ea"/>
                <a:cs typeface="+mn-cs"/>
              </a:rPr>
              <a:t>CoP Risk principles available at: https://www.app.college.police.uk/app-content/risk-2/risk/</a:t>
            </a:r>
          </a:p>
          <a:p>
            <a:pPr marL="0" indent="0">
              <a:buFont typeface="+mj-lt"/>
              <a:buNone/>
            </a:pPr>
            <a:r>
              <a:rPr lang="en-GB" sz="1200" b="0" i="0" u="none" strike="noStrike" kern="1200" baseline="0" dirty="0">
                <a:solidFill>
                  <a:schemeClr val="tx1"/>
                </a:solidFill>
                <a:latin typeface="+mn-lt"/>
                <a:ea typeface="+mn-ea"/>
                <a:cs typeface="+mn-cs"/>
              </a:rPr>
              <a:t>CoP Public Order Planning &amp; Deployment available at: https://www.app.college.police.uk/app-content/public-order/planning-and-deployment/#undertaking-a-threat-assessment</a:t>
            </a:r>
          </a:p>
          <a:p>
            <a:pPr marL="0" indent="0">
              <a:buFont typeface="+mj-lt"/>
              <a:buNone/>
            </a:pPr>
            <a:r>
              <a:rPr lang="en-GB" sz="1200" b="0" i="0" u="none" strike="noStrike" kern="1200" baseline="0" dirty="0">
                <a:solidFill>
                  <a:schemeClr val="tx1"/>
                </a:solidFill>
                <a:latin typeface="+mn-lt"/>
                <a:ea typeface="+mn-ea"/>
                <a:cs typeface="+mn-cs"/>
              </a:rPr>
              <a:t>Daily Telegraph 2008 ‘</a:t>
            </a:r>
            <a:r>
              <a:rPr lang="en-GB" b="0" dirty="0">
                <a:effectLst/>
              </a:rPr>
              <a:t>What happens if police don't do their duty?’ available at: https://www.telegraph.co.uk/comment/columnists/philipjohnston/3561032/What-happens-if-police-dont-do-their-duty.html</a:t>
            </a:r>
            <a:endParaRPr lang="en-GB" sz="1200" b="0" i="0" u="none" strike="noStrike" kern="1200" baseline="0" dirty="0">
              <a:solidFill>
                <a:schemeClr val="tx1"/>
              </a:solidFill>
              <a:latin typeface="+mn-lt"/>
              <a:ea typeface="+mn-ea"/>
              <a:cs typeface="+mn-cs"/>
            </a:endParaRPr>
          </a:p>
          <a:p>
            <a:pPr marL="0" indent="0">
              <a:buFont typeface="+mj-lt"/>
              <a:buNone/>
            </a:pPr>
            <a:r>
              <a:rPr lang="en-GB" sz="1200" b="0" i="0" u="none" strike="noStrike" kern="1200" baseline="0" dirty="0">
                <a:solidFill>
                  <a:schemeClr val="tx1"/>
                </a:solidFill>
                <a:latin typeface="+mn-lt"/>
                <a:ea typeface="+mn-ea"/>
                <a:cs typeface="+mn-cs"/>
              </a:rPr>
              <a:t>EMPAC 2020 available at: http://www.empac.org.uk/science-management-risk-law-enforcement/</a:t>
            </a:r>
          </a:p>
          <a:p>
            <a:pPr marL="0" indent="0">
              <a:buFont typeface="+mj-lt"/>
              <a:buNone/>
            </a:pPr>
            <a:r>
              <a:rPr lang="en-GB" sz="1200" b="0" i="0" u="none" strike="noStrike" kern="1200" baseline="0" dirty="0">
                <a:solidFill>
                  <a:schemeClr val="tx1"/>
                </a:solidFill>
                <a:latin typeface="+mn-lt"/>
                <a:ea typeface="+mn-ea"/>
                <a:cs typeface="+mn-cs"/>
              </a:rPr>
              <a:t>MoRiLE </a:t>
            </a:r>
            <a:r>
              <a:rPr lang="en-GB" b="0" dirty="0"/>
              <a:t>Management of Risk in Law Enforcement available at: https://www.gov.uk/government/publications/management-of-risk-in-law-enforcement-morile-based-scoring</a:t>
            </a:r>
          </a:p>
          <a:p>
            <a:pPr marL="0" indent="0">
              <a:buFont typeface="+mj-lt"/>
              <a:buNone/>
            </a:pPr>
            <a:r>
              <a:rPr lang="en-GB" sz="1200" b="0" i="0" u="none" strike="noStrike" kern="1200" baseline="0" dirty="0">
                <a:solidFill>
                  <a:schemeClr val="tx1"/>
                </a:solidFill>
                <a:latin typeface="+mn-lt"/>
                <a:ea typeface="+mn-ea"/>
                <a:cs typeface="+mn-cs"/>
              </a:rPr>
              <a:t>Plexus 2018 </a:t>
            </a:r>
            <a:r>
              <a:rPr lang="en-GB" b="0" dirty="0"/>
              <a:t>Case Law Update – Robinson v Chief Constable of West Yorkshire Police available at: https://plexuslaw.co.uk/case-law-update-robinson-v-chief-constable-of-west-yorkshire-police/</a:t>
            </a:r>
            <a:endParaRPr lang="en-GB" sz="1200" b="0" i="0" u="none" strike="noStrike" kern="1200" baseline="0" dirty="0">
              <a:solidFill>
                <a:schemeClr val="tx1"/>
              </a:solidFill>
              <a:latin typeface="+mn-lt"/>
              <a:ea typeface="+mn-ea"/>
              <a:cs typeface="+mn-cs"/>
            </a:endParaRPr>
          </a:p>
          <a:p>
            <a:endParaRPr lang="en-GB" dirty="0"/>
          </a:p>
          <a:p>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4216425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Slide</a:t>
            </a:r>
            <a:r>
              <a:rPr lang="en-GB" dirty="0"/>
              <a:t> 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Accountability is the </a:t>
            </a:r>
            <a:r>
              <a:rPr lang="en-GB" sz="1200" b="0" kern="1200" dirty="0">
                <a:solidFill>
                  <a:schemeClr val="tx1"/>
                </a:solidFill>
                <a:effectLst/>
                <a:latin typeface="+mn-lt"/>
                <a:ea typeface="+mn-ea"/>
                <a:cs typeface="+mn-cs"/>
              </a:rPr>
              <a:t>ability to accept responsibility, determine a course of action, and account for one's own actions and </a:t>
            </a:r>
            <a:r>
              <a:rPr lang="en-GB" dirty="0"/>
              <a:t>we know it is key to justice and fairness. For police officers and staff, accountability is a professional and moral requirement.. The earlier presentation on professional standards showed us that the police have had some notable failures in this regard and how that affects public confidence - and that a number of oversight bodies exist – PCCs, HMIC etc.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Ideally the police will get it right, but life tests and teaches us – we make mistakes and learn from them.  “To err is human, to forgive is divine” is one quotation, which may be difficult to swallow at times, but it is true enough – provided the mistakes we make are genuine – made for the right reasons. And we don’t make the further mistake of covering up. Own your mistakes.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Professionals should have few concerns regarding being held accountable,  as long as that ‘holding’ is fair – fairness should be a two-way street (organisational  and procedural justice) – and the link to potential for risk aversion/avoidance is clear.</a:t>
            </a:r>
            <a:endParaRPr lang="en-GB" dirty="0"/>
          </a:p>
          <a:p>
            <a:endParaRPr lang="en-GB" dirty="0"/>
          </a:p>
          <a:p>
            <a:r>
              <a:rPr lang="en-GB" sz="1200" b="0" i="0" u="none" strike="noStrike" kern="1200" baseline="0" dirty="0">
                <a:solidFill>
                  <a:schemeClr val="tx1"/>
                </a:solidFill>
                <a:latin typeface="+mn-lt"/>
                <a:ea typeface="+mn-ea"/>
                <a:cs typeface="+mn-cs"/>
              </a:rPr>
              <a:t>Whilst it may be uncomfortable, seemingly unnecessary at times, the best approach for the police to adopt, is to embrace scrutiny and remain open to constructive criticism; being accessible and amenable to ideas from the public, fits well with ‘</a:t>
            </a:r>
            <a:r>
              <a:rPr lang="en-GB" sz="1200" b="0" i="0" u="none" strike="noStrike" kern="1200" baseline="0" dirty="0" err="1">
                <a:solidFill>
                  <a:schemeClr val="tx1"/>
                </a:solidFill>
                <a:latin typeface="+mn-lt"/>
                <a:ea typeface="+mn-ea"/>
                <a:cs typeface="+mn-cs"/>
              </a:rPr>
              <a:t>Peelian</a:t>
            </a:r>
            <a:r>
              <a:rPr lang="en-GB" sz="1200" b="0" i="0" u="none" strike="noStrike" kern="1200" baseline="0" dirty="0">
                <a:solidFill>
                  <a:schemeClr val="tx1"/>
                </a:solidFill>
                <a:latin typeface="+mn-lt"/>
                <a:ea typeface="+mn-ea"/>
                <a:cs typeface="+mn-cs"/>
              </a:rPr>
              <a:t> ideals’ and should contribute to securing and retaining the public respect and assistance necessary to the ‘British Model’ (Mawby and Wright 2005).</a:t>
            </a:r>
            <a:endParaRPr lang="en-GB" dirty="0"/>
          </a:p>
          <a:p>
            <a:endParaRPr lang="en-GB" dirty="0"/>
          </a:p>
          <a:p>
            <a:r>
              <a:rPr lang="en-GB" dirty="0"/>
              <a:t>Reading: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Caless</a:t>
            </a:r>
            <a:r>
              <a:rPr lang="en-GB" dirty="0"/>
              <a:t>, B. &amp; Tong, S. </a:t>
            </a:r>
            <a:r>
              <a:rPr lang="en-GB" b="0" dirty="0"/>
              <a:t>2011 </a:t>
            </a:r>
            <a:r>
              <a:rPr lang="en-GB" b="0" dirty="0">
                <a:effectLst/>
              </a:rPr>
              <a:t>‘An appropriate space’: chief officers and police accountability’ available at: https://www.tandfonline.com/doi/full/10.1080/15614263.2011.645613?scroll=top&amp;needAccess=true</a:t>
            </a:r>
            <a:endParaRPr lang="en-GB" b="0" dirty="0"/>
          </a:p>
          <a:p>
            <a:r>
              <a:rPr lang="en-GB" dirty="0"/>
              <a:t>Mawby , R. &amp; Wright, A. 2005 ‘</a:t>
            </a:r>
            <a:r>
              <a:rPr lang="en-GB" sz="1200" b="0" i="0" u="none" strike="noStrike" kern="1200" baseline="0" dirty="0">
                <a:solidFill>
                  <a:schemeClr val="tx1"/>
                </a:solidFill>
                <a:latin typeface="+mn-lt"/>
                <a:ea typeface="+mn-ea"/>
                <a:cs typeface="+mn-cs"/>
              </a:rPr>
              <a:t>Police Accountability in the United Kingdom’ available at: https://www.humanrightsinitiative.org/programs/aj/police/res_mat/police_accountability_in_uk.pdf</a:t>
            </a:r>
            <a:endParaRPr lang="en-GB" dirty="0"/>
          </a:p>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7</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8</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short note regarding accountability to process – the law courts and other tribunals – justification for use of force, restriction to rights etc. The highest quality of evidence and its presentation is vital to policing success. </a:t>
            </a:r>
          </a:p>
          <a:p>
            <a:endParaRPr lang="en-GB" dirty="0"/>
          </a:p>
          <a:p>
            <a:r>
              <a:rPr lang="en-GB" dirty="0"/>
              <a:t>This quotation is from a presentation by made by barristers from the Three Sergeants Inn Chambers in London, regarding</a:t>
            </a:r>
            <a:r>
              <a:rPr lang="en-GB" baseline="0" dirty="0"/>
              <a:t> the need for a</a:t>
            </a:r>
            <a:r>
              <a:rPr lang="en-GB" dirty="0"/>
              <a:t> tribunal establishes legitimacy. In</a:t>
            </a:r>
            <a:r>
              <a:rPr lang="en-GB" baseline="0" dirty="0"/>
              <a:t> this case w</a:t>
            </a:r>
            <a:r>
              <a:rPr lang="en-GB" dirty="0"/>
              <a:t>here a police operation had called for the use of public order options such as containment or dispersal. The</a:t>
            </a:r>
            <a:r>
              <a:rPr lang="en-GB" baseline="0" dirty="0"/>
              <a:t> decisions to include such options in an operational plan must be justified by the intelligence available at the time – this opened up a number of issues re. protection of informants/public interest immunity. The reference to a plan being a basis for change is because things change – the military say that a plan never lasts past the point of first contact with the enemy. Police officers might tell you that things change as soon as people get involved… things change, and we have to be flexible enough to adapt plans and procedures accordingly.</a:t>
            </a:r>
          </a:p>
          <a:p>
            <a:endParaRPr lang="en-GB" baseline="0" dirty="0"/>
          </a:p>
          <a:p>
            <a:r>
              <a:rPr lang="en-GB" baseline="0" dirty="0"/>
              <a:t>Operational decisions made by patrolling police officers can be subject to similar levels of scrutiny, so it is equally important for individual officers to record all the facts after each incident. If it isn’t written it didn’t happen.</a:t>
            </a:r>
          </a:p>
          <a:p>
            <a:endParaRPr lang="en-GB" baseline="0" dirty="0"/>
          </a:p>
          <a:p>
            <a:r>
              <a:rPr lang="en-GB" dirty="0"/>
              <a:t>Use of the NDM as a debriefing format is helpful in ensuring that nothing is left out and justifying our decisions. We need to record all the facts. Write effective statements, avoiding the use of euphemisms e.g. ‘drunk’ rather than ‘three sheets to the wind’;  ‘urinating’ rather than ‘answering a call of nature’ etc.. Use </a:t>
            </a:r>
            <a:r>
              <a:rPr lang="en-GB" dirty="0" err="1"/>
              <a:t>definitives</a:t>
            </a:r>
            <a:r>
              <a:rPr lang="en-GB" dirty="0"/>
              <a:t> e.g. ‘violent’ or ‘aggressive’ rather than ‘troublesome’; ‘furtive’ rather than ‘dodgy’ etc.</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3641953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9</a:t>
            </a:r>
          </a:p>
          <a:p>
            <a:endParaRPr lang="en-GB" dirty="0"/>
          </a:p>
          <a:p>
            <a:r>
              <a:rPr lang="en-GB" sz="1200" kern="1200" dirty="0">
                <a:solidFill>
                  <a:schemeClr val="tx1"/>
                </a:solidFill>
                <a:effectLst/>
                <a:latin typeface="+mn-lt"/>
                <a:ea typeface="+mn-ea"/>
                <a:cs typeface="+mn-cs"/>
              </a:rPr>
              <a:t>Constabulary independence is the doctrine that the powers of constable are ‘original’ - that the police are bound by the same laws as those they police. It also means that, operationally anyway, the </a:t>
            </a:r>
            <a:r>
              <a:rPr lang="en-GB" dirty="0"/>
              <a:t>police are directed by the law and not political masters – the police should impartially serve the public and not the executive, which accords with the separation of powers. </a:t>
            </a:r>
          </a:p>
          <a:p>
            <a:r>
              <a:rPr lang="en-GB" dirty="0"/>
              <a:t>	We have already touched on (Understanding Role of Constable) how the concept of police independence may have been diluted over time with the potential for PCCs - directly elected representatives - becoming overly involved in day-to-day operational policing decisions – but Chief Constables still have operational ‘independence’, which is necessary for them to act </a:t>
            </a:r>
            <a:r>
              <a:rPr lang="en-GB" sz="1200" kern="1200" dirty="0">
                <a:solidFill>
                  <a:schemeClr val="tx1"/>
                </a:solidFill>
                <a:effectLst/>
                <a:latin typeface="+mn-lt"/>
                <a:ea typeface="+mn-ea"/>
                <a:cs typeface="+mn-cs"/>
              </a:rPr>
              <a:t>on the basis of professional judgement rather than political bias.  However, given the societal role of the police, is the word ‘independence’ appropriate?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r>
              <a:rPr lang="en-GB" dirty="0"/>
              <a:t>There is an inevitable tension between the ideas of accountability and independence and t</a:t>
            </a:r>
            <a:r>
              <a:rPr lang="en-GB" sz="1200" kern="1200" dirty="0">
                <a:solidFill>
                  <a:schemeClr val="tx1"/>
                </a:solidFill>
                <a:effectLst/>
                <a:latin typeface="+mn-lt"/>
                <a:ea typeface="+mn-ea"/>
                <a:cs typeface="+mn-cs"/>
              </a:rPr>
              <a:t>his contested doctrine has been well considered, not least by the Royal Commission in 1962, which successfully argued for Chief Constables to be given complete immunity from political influence. However things change over time and the idea of ‘independence’ was considered to have mutated somewhat by the time Lord Patten’s team looked at it again during their 1999 considerations that led to the ‘Good Friday Agreement’, and the institution of the PSNI. </a:t>
            </a:r>
          </a:p>
          <a:p>
            <a:r>
              <a:rPr lang="en-GB" sz="1200" kern="1200" dirty="0">
                <a:solidFill>
                  <a:schemeClr val="tx1"/>
                </a:solidFill>
                <a:effectLst/>
                <a:latin typeface="+mn-lt"/>
                <a:ea typeface="+mn-ea"/>
                <a:cs typeface="+mn-cs"/>
              </a:rPr>
              <a:t>	Lord Patten argued that, in a democracy, the argument for the independence of any public official is redundant, as they must be held accountable for their decisions, and it is more a case of chief constables having ‘operational responsibility’ than ‘operational independence’. This may be a matter of semantics, but politics demands such flexibility. Ultimately, in practice they boil down to much the same thing and the police still serve the public in the </a:t>
            </a:r>
            <a:r>
              <a:rPr lang="en-GB" sz="1200" kern="1200" dirty="0" err="1">
                <a:solidFill>
                  <a:schemeClr val="tx1"/>
                </a:solidFill>
                <a:effectLst/>
                <a:latin typeface="+mn-lt"/>
                <a:ea typeface="+mn-ea"/>
                <a:cs typeface="+mn-cs"/>
              </a:rPr>
              <a:t>Peelian</a:t>
            </a:r>
            <a:r>
              <a:rPr lang="en-GB" sz="1200" kern="1200" dirty="0">
                <a:solidFill>
                  <a:schemeClr val="tx1"/>
                </a:solidFill>
                <a:effectLst/>
                <a:latin typeface="+mn-lt"/>
                <a:ea typeface="+mn-ea"/>
                <a:cs typeface="+mn-cs"/>
              </a:rPr>
              <a:t> tradition, and we are all accountable to the law.</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Reading:</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Muir, R. 2008 ‘</a:t>
            </a:r>
            <a:r>
              <a:rPr lang="en-GB" b="0" i="1" dirty="0"/>
              <a:t>What do we mean by police independence?’ </a:t>
            </a:r>
            <a:r>
              <a:rPr lang="en-GB" sz="1200" kern="1200" dirty="0">
                <a:solidFill>
                  <a:schemeClr val="tx1"/>
                </a:solidFill>
                <a:effectLst/>
                <a:latin typeface="+mn-lt"/>
                <a:ea typeface="+mn-ea"/>
                <a:cs typeface="+mn-cs"/>
              </a:rPr>
              <a:t>Open Democracy Available at: https://www.opendemocracy.net/en/what-do-we-mean-by-police-independence/</a:t>
            </a:r>
            <a:endParaRPr lang="en-GB" b="1" dirty="0"/>
          </a:p>
          <a:p>
            <a:r>
              <a:rPr lang="en-GB" dirty="0">
                <a:effectLst/>
              </a:rPr>
              <a:t>Reiner, Robert. </a:t>
            </a:r>
            <a:r>
              <a:rPr lang="en-GB" i="1" dirty="0">
                <a:effectLst/>
              </a:rPr>
              <a:t>The British Journal of Criminology</a:t>
            </a:r>
            <a:r>
              <a:rPr lang="en-GB" dirty="0">
                <a:effectLst/>
              </a:rPr>
              <a:t> 25, no. 3 (1985): 296-98. Accessed May 13, 2020. www.jstor.org/stable/23636909</a:t>
            </a:r>
          </a:p>
          <a:p>
            <a:r>
              <a:rPr lang="en-GB" dirty="0">
                <a:effectLst/>
              </a:rPr>
              <a:t>Winsor, T. 2013 ‘</a:t>
            </a:r>
            <a:r>
              <a:rPr lang="en-GB" sz="1200" b="0" i="0" u="none" strike="noStrike" kern="1200" baseline="0" dirty="0">
                <a:solidFill>
                  <a:schemeClr val="tx1"/>
                </a:solidFill>
                <a:latin typeface="+mn-lt"/>
                <a:ea typeface="+mn-ea"/>
                <a:cs typeface="+mn-cs"/>
              </a:rPr>
              <a:t>Operational independence and the new accountability of policing’ available at: https://www.justiceinspectorates.gov.uk/hmicfrs/media/hmcic-tom-winsor-john-harris-memorial-lecture.pdf</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10</a:t>
            </a:r>
          </a:p>
          <a:p>
            <a:endParaRPr lang="en-GB" dirty="0"/>
          </a:p>
          <a:p>
            <a:r>
              <a:rPr lang="en-GB" dirty="0"/>
              <a:t>Decision making is a fact of life, a skill that can be developed, but with the best will in the World the variables mean it is an imperfect process. We must make the best decisions we can.</a:t>
            </a:r>
          </a:p>
          <a:p>
            <a:r>
              <a:rPr lang="en-GB" dirty="0"/>
              <a:t>The NDM is a good model that is effective in any planning process. It is especially when used to explain how and why a decision was made.</a:t>
            </a:r>
          </a:p>
          <a:p>
            <a:r>
              <a:rPr lang="en-GB" dirty="0"/>
              <a:t>Most decisions carry a degree of risk – and police officers are expected to be able to apply good professional judgement to the situations they face; the ethical code should be at the heart of all policing decisions. </a:t>
            </a:r>
          </a:p>
          <a:p>
            <a:r>
              <a:rPr lang="en-GB" dirty="0"/>
              <a:t>Being accountable should not be an issue for any professional – professionalism means  always carrying out your function to the required standard. It may not always be easy but if we do the right thing, for the right reasons we should be able to stand up and be proud of the choices we make. </a:t>
            </a:r>
          </a:p>
          <a:p>
            <a:r>
              <a:rPr lang="en-GB" dirty="0"/>
              <a:t>The ‘British Model’ of policing remains loyal to it’s </a:t>
            </a:r>
            <a:r>
              <a:rPr lang="en-GB" dirty="0" err="1"/>
              <a:t>Peelian</a:t>
            </a:r>
            <a:r>
              <a:rPr lang="en-GB" dirty="0"/>
              <a:t> tradition in it’s guiding principles, </a:t>
            </a:r>
          </a:p>
          <a:p>
            <a:r>
              <a:rPr lang="en-GB" dirty="0"/>
              <a:t>Remember – if it isn’t written it didn’t happen – record the rationale for your decisions.</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27741442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15/05/2020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15/05/2020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15/05/2020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15/05/2020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a:solidFill>
                  <a:schemeClr val="bg1"/>
                </a:solidFill>
              </a:rPr>
              <a:t>Decision Making</a:t>
            </a:r>
            <a:endParaRPr lang="en-GB" sz="48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9394439-6986-494B-A0D8-EB65DA1D071C}"/>
              </a:ext>
            </a:extLst>
          </p:cNvPr>
          <p:cNvSpPr>
            <a:spLocks noGrp="1"/>
          </p:cNvSpPr>
          <p:nvPr>
            <p:ph type="title"/>
          </p:nvPr>
        </p:nvSpPr>
        <p:spPr>
          <a:xfrm>
            <a:off x="457200" y="274638"/>
            <a:ext cx="8229600" cy="1143000"/>
          </a:xfrm>
        </p:spPr>
        <p:txBody>
          <a:bodyPr anchor="ctr">
            <a:normAutofit/>
          </a:bodyPr>
          <a:lstStyle/>
          <a:p>
            <a:r>
              <a:rPr lang="en-GB" dirty="0"/>
              <a:t>This presentation</a:t>
            </a:r>
          </a:p>
        </p:txBody>
      </p:sp>
      <p:sp>
        <p:nvSpPr>
          <p:cNvPr id="4" name="Content Placeholder 3">
            <a:extLst>
              <a:ext uri="{FF2B5EF4-FFF2-40B4-BE49-F238E27FC236}">
                <a16:creationId xmlns:a16="http://schemas.microsoft.com/office/drawing/2014/main" id="{C28FABE2-6DF9-470C-9A3F-7AA40A451903}"/>
              </a:ext>
            </a:extLst>
          </p:cNvPr>
          <p:cNvSpPr>
            <a:spLocks noGrp="1"/>
          </p:cNvSpPr>
          <p:nvPr>
            <p:ph sz="half" idx="1"/>
          </p:nvPr>
        </p:nvSpPr>
        <p:spPr>
          <a:xfrm>
            <a:off x="457200" y="1600201"/>
            <a:ext cx="4038600" cy="3989040"/>
          </a:xfrm>
        </p:spPr>
        <p:txBody>
          <a:bodyPr>
            <a:normAutofit/>
          </a:bodyPr>
          <a:lstStyle/>
          <a:p>
            <a:r>
              <a:rPr lang="en-GB" dirty="0"/>
              <a:t>Learning outcomes</a:t>
            </a:r>
          </a:p>
          <a:p>
            <a:r>
              <a:rPr lang="en-GB" dirty="0"/>
              <a:t>Decisions</a:t>
            </a:r>
          </a:p>
          <a:p>
            <a:r>
              <a:rPr lang="en-GB" dirty="0"/>
              <a:t>N.D.M.</a:t>
            </a:r>
          </a:p>
          <a:p>
            <a:r>
              <a:rPr lang="en-GB" dirty="0"/>
              <a:t>Threat &amp; Risk</a:t>
            </a:r>
          </a:p>
          <a:p>
            <a:r>
              <a:rPr lang="en-GB" dirty="0"/>
              <a:t>Accountability</a:t>
            </a:r>
          </a:p>
        </p:txBody>
      </p:sp>
      <p:pic>
        <p:nvPicPr>
          <p:cNvPr id="1026" name="Picture 2" descr="A picture containing table&#10;&#10;Description automatically generated">
            <a:extLst>
              <a:ext uri="{FF2B5EF4-FFF2-40B4-BE49-F238E27FC236}">
                <a16:creationId xmlns:a16="http://schemas.microsoft.com/office/drawing/2014/main" id="{82E42CE5-C8DD-4488-8F69-BD19AE74A6D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0796" r="22318" b="-1"/>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p:txBody>
          <a:bodyPr/>
          <a:lstStyle/>
          <a:p>
            <a:r>
              <a:rPr lang="en-GB" dirty="0"/>
              <a:t>Learning Outcomes</a:t>
            </a:r>
          </a:p>
        </p:txBody>
      </p:sp>
      <p:sp>
        <p:nvSpPr>
          <p:cNvPr id="2" name="Text Placeholder 1">
            <a:extLst>
              <a:ext uri="{FF2B5EF4-FFF2-40B4-BE49-F238E27FC236}">
                <a16:creationId xmlns:a16="http://schemas.microsoft.com/office/drawing/2014/main" id="{C339666A-967E-4725-9DCF-B5F9D6C04208}"/>
              </a:ext>
            </a:extLst>
          </p:cNvPr>
          <p:cNvSpPr>
            <a:spLocks noGrp="1"/>
          </p:cNvSpPr>
          <p:nvPr>
            <p:ph type="body" idx="1"/>
          </p:nvPr>
        </p:nvSpPr>
        <p:spPr>
          <a:xfrm>
            <a:off x="457200" y="1182625"/>
            <a:ext cx="4040188" cy="639762"/>
          </a:xfrm>
        </p:spPr>
        <p:txBody>
          <a:bodyPr/>
          <a:lstStyle/>
          <a:p>
            <a:pPr algn="ctr"/>
            <a:r>
              <a:rPr lang="en-GB" dirty="0"/>
              <a:t>PCDA</a:t>
            </a:r>
          </a:p>
        </p:txBody>
      </p:sp>
      <p:sp>
        <p:nvSpPr>
          <p:cNvPr id="3" name="Content Placeholder 2">
            <a:extLst>
              <a:ext uri="{FF2B5EF4-FFF2-40B4-BE49-F238E27FC236}">
                <a16:creationId xmlns:a16="http://schemas.microsoft.com/office/drawing/2014/main" id="{32D38458-3713-4D10-8D2C-E1FFCFAE3583}"/>
              </a:ext>
            </a:extLst>
          </p:cNvPr>
          <p:cNvSpPr>
            <a:spLocks noGrp="1"/>
          </p:cNvSpPr>
          <p:nvPr>
            <p:ph sz="half" idx="2"/>
          </p:nvPr>
        </p:nvSpPr>
        <p:spPr>
          <a:xfrm>
            <a:off x="457200" y="1822387"/>
            <a:ext cx="4040188" cy="3766853"/>
          </a:xfrm>
        </p:spPr>
        <p:txBody>
          <a:bodyPr>
            <a:normAutofit fontScale="70000" lnSpcReduction="20000"/>
          </a:bodyPr>
          <a:lstStyle/>
          <a:p>
            <a:r>
              <a:rPr lang="en-GB" dirty="0"/>
              <a:t>Evaluate decisions made on operational duty and the impact upon the outcomes of the use of NDM (or not)</a:t>
            </a:r>
          </a:p>
          <a:p>
            <a:r>
              <a:rPr lang="en-GB" dirty="0"/>
              <a:t>Understand the importance of accountability in assessing risk</a:t>
            </a:r>
          </a:p>
          <a:p>
            <a:r>
              <a:rPr lang="en-GB" dirty="0"/>
              <a:t>Evaluate the impact of risk aversion and avoidance on the ability of the police to deliver an effective service</a:t>
            </a:r>
          </a:p>
          <a:p>
            <a:r>
              <a:rPr lang="en-GB" dirty="0"/>
              <a:t>Understand how varying circumstances can exert influence on the decision-making process</a:t>
            </a:r>
          </a:p>
          <a:p>
            <a:r>
              <a:rPr lang="en-GB" dirty="0"/>
              <a:t>Critically review policing incidents in which ethical considerations have been crucial to the decision-making process</a:t>
            </a:r>
          </a:p>
        </p:txBody>
      </p:sp>
      <p:sp>
        <p:nvSpPr>
          <p:cNvPr id="4" name="Text Placeholder 3">
            <a:extLst>
              <a:ext uri="{FF2B5EF4-FFF2-40B4-BE49-F238E27FC236}">
                <a16:creationId xmlns:a16="http://schemas.microsoft.com/office/drawing/2014/main" id="{6531E0FE-74C6-419F-B366-FF67206E5135}"/>
              </a:ext>
            </a:extLst>
          </p:cNvPr>
          <p:cNvSpPr>
            <a:spLocks noGrp="1"/>
          </p:cNvSpPr>
          <p:nvPr>
            <p:ph type="body" sz="quarter" idx="3"/>
          </p:nvPr>
        </p:nvSpPr>
        <p:spPr>
          <a:xfrm>
            <a:off x="4645025" y="1182625"/>
            <a:ext cx="4041775" cy="639762"/>
          </a:xfrm>
        </p:spPr>
        <p:txBody>
          <a:bodyPr/>
          <a:lstStyle/>
          <a:p>
            <a:pPr algn="ctr"/>
            <a:r>
              <a:rPr lang="en-GB" dirty="0"/>
              <a:t>DHEP</a:t>
            </a:r>
          </a:p>
        </p:txBody>
      </p:sp>
      <p:sp>
        <p:nvSpPr>
          <p:cNvPr id="5" name="Content Placeholder 4">
            <a:extLst>
              <a:ext uri="{FF2B5EF4-FFF2-40B4-BE49-F238E27FC236}">
                <a16:creationId xmlns:a16="http://schemas.microsoft.com/office/drawing/2014/main" id="{4662463E-E5CC-4771-9083-C29E6F6FED03}"/>
              </a:ext>
            </a:extLst>
          </p:cNvPr>
          <p:cNvSpPr>
            <a:spLocks noGrp="1"/>
          </p:cNvSpPr>
          <p:nvPr>
            <p:ph sz="quarter" idx="4"/>
          </p:nvPr>
        </p:nvSpPr>
        <p:spPr>
          <a:xfrm>
            <a:off x="4645025" y="1822387"/>
            <a:ext cx="4041775" cy="3766853"/>
          </a:xfrm>
        </p:spPr>
        <p:txBody>
          <a:bodyPr>
            <a:normAutofit fontScale="70000" lnSpcReduction="20000"/>
          </a:bodyPr>
          <a:lstStyle/>
          <a:p>
            <a:r>
              <a:rPr lang="en-GB" dirty="0"/>
              <a:t>Evaluate the effectiveness of policing decisions</a:t>
            </a:r>
          </a:p>
          <a:p>
            <a:r>
              <a:rPr lang="en-GB" dirty="0"/>
              <a:t>Review the importance of risk assessment in decision making</a:t>
            </a:r>
          </a:p>
        </p:txBody>
      </p:sp>
    </p:spTree>
    <p:extLst>
      <p:ext uri="{BB962C8B-B14F-4D97-AF65-F5344CB8AC3E}">
        <p14:creationId xmlns:p14="http://schemas.microsoft.com/office/powerpoint/2010/main" val="150570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EB3F8-AB6A-46D7-9BC9-82D9B2CD97EE}"/>
              </a:ext>
            </a:extLst>
          </p:cNvPr>
          <p:cNvSpPr>
            <a:spLocks noGrp="1"/>
          </p:cNvSpPr>
          <p:nvPr>
            <p:ph type="title"/>
          </p:nvPr>
        </p:nvSpPr>
        <p:spPr/>
        <p:txBody>
          <a:bodyPr/>
          <a:lstStyle/>
          <a:p>
            <a:r>
              <a:rPr lang="en-GB" dirty="0"/>
              <a:t>Decisions</a:t>
            </a:r>
          </a:p>
        </p:txBody>
      </p:sp>
      <p:sp>
        <p:nvSpPr>
          <p:cNvPr id="4" name="Content Placeholder 3">
            <a:extLst>
              <a:ext uri="{FF2B5EF4-FFF2-40B4-BE49-F238E27FC236}">
                <a16:creationId xmlns:a16="http://schemas.microsoft.com/office/drawing/2014/main" id="{A2545CEB-8EAD-4B0D-B7E8-8B84AF067BAD}"/>
              </a:ext>
            </a:extLst>
          </p:cNvPr>
          <p:cNvSpPr>
            <a:spLocks noGrp="1"/>
          </p:cNvSpPr>
          <p:nvPr>
            <p:ph sz="half" idx="2"/>
          </p:nvPr>
        </p:nvSpPr>
        <p:spPr/>
        <p:txBody>
          <a:bodyPr/>
          <a:lstStyle/>
          <a:p>
            <a:endParaRPr lang="en-GB" dirty="0"/>
          </a:p>
          <a:p>
            <a:r>
              <a:rPr lang="en-GB" dirty="0"/>
              <a:t>Professional judgement</a:t>
            </a:r>
          </a:p>
          <a:p>
            <a:r>
              <a:rPr lang="en-GB" dirty="0"/>
              <a:t>Choices</a:t>
            </a:r>
          </a:p>
          <a:p>
            <a:pPr lvl="1"/>
            <a:r>
              <a:rPr lang="en-GB" dirty="0"/>
              <a:t>Logic. Intuition &amp; bias </a:t>
            </a:r>
          </a:p>
          <a:p>
            <a:endParaRPr lang="en-GB" dirty="0"/>
          </a:p>
          <a:p>
            <a:endParaRPr lang="en-GB" dirty="0"/>
          </a:p>
        </p:txBody>
      </p:sp>
      <p:pic>
        <p:nvPicPr>
          <p:cNvPr id="2050" name="Picture 2" descr="What kind of decision-maker are you? | Psychologies">
            <a:extLst>
              <a:ext uri="{FF2B5EF4-FFF2-40B4-BE49-F238E27FC236}">
                <a16:creationId xmlns:a16="http://schemas.microsoft.com/office/drawing/2014/main" id="{8F7FEE7C-0C7B-4CC3-BEB9-890DA66F1739}"/>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19125" y="1765127"/>
            <a:ext cx="3659188" cy="182959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F1A7AF5-79E0-455E-B7F1-7857304A8460}"/>
              </a:ext>
            </a:extLst>
          </p:cNvPr>
          <p:cNvSpPr/>
          <p:nvPr/>
        </p:nvSpPr>
        <p:spPr>
          <a:xfrm>
            <a:off x="161925" y="3991660"/>
            <a:ext cx="4572000" cy="646331"/>
          </a:xfrm>
          <a:prstGeom prst="rect">
            <a:avLst/>
          </a:prstGeom>
        </p:spPr>
        <p:txBody>
          <a:bodyPr>
            <a:spAutoFit/>
          </a:bodyPr>
          <a:lstStyle/>
          <a:p>
            <a:pPr algn="ctr"/>
            <a:r>
              <a:rPr lang="en-GB" i="1" dirty="0"/>
              <a:t>“a conclusion or resolution reached after consideration”</a:t>
            </a:r>
          </a:p>
        </p:txBody>
      </p:sp>
    </p:spTree>
    <p:extLst>
      <p:ext uri="{BB962C8B-B14F-4D97-AF65-F5344CB8AC3E}">
        <p14:creationId xmlns:p14="http://schemas.microsoft.com/office/powerpoint/2010/main" val="770748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FA398-FDBB-43DC-8C70-55D88A21A905}"/>
              </a:ext>
            </a:extLst>
          </p:cNvPr>
          <p:cNvSpPr>
            <a:spLocks noGrp="1"/>
          </p:cNvSpPr>
          <p:nvPr>
            <p:ph type="title"/>
          </p:nvPr>
        </p:nvSpPr>
        <p:spPr>
          <a:xfrm>
            <a:off x="457200" y="274638"/>
            <a:ext cx="8229600" cy="1143000"/>
          </a:xfrm>
        </p:spPr>
        <p:txBody>
          <a:bodyPr anchor="ctr">
            <a:normAutofit/>
          </a:bodyPr>
          <a:lstStyle/>
          <a:p>
            <a:r>
              <a:rPr lang="en-GB" dirty="0"/>
              <a:t>National Decision Model</a:t>
            </a:r>
          </a:p>
        </p:txBody>
      </p:sp>
      <p:sp>
        <p:nvSpPr>
          <p:cNvPr id="13" name="Content Placeholder 2">
            <a:extLst>
              <a:ext uri="{FF2B5EF4-FFF2-40B4-BE49-F238E27FC236}">
                <a16:creationId xmlns:a16="http://schemas.microsoft.com/office/drawing/2014/main" id="{76F8FFCD-2CC2-4E8E-8D18-501F1D1B8F12}"/>
              </a:ext>
            </a:extLst>
          </p:cNvPr>
          <p:cNvSpPr>
            <a:spLocks noGrp="1"/>
          </p:cNvSpPr>
          <p:nvPr>
            <p:ph sz="half" idx="1"/>
          </p:nvPr>
        </p:nvSpPr>
        <p:spPr>
          <a:xfrm>
            <a:off x="457200" y="1600201"/>
            <a:ext cx="4038600" cy="3989040"/>
          </a:xfrm>
        </p:spPr>
        <p:txBody>
          <a:bodyPr/>
          <a:lstStyle/>
          <a:p>
            <a:r>
              <a:rPr lang="en-US" dirty="0"/>
              <a:t>J.N.D.M.</a:t>
            </a:r>
          </a:p>
          <a:p>
            <a:pPr lvl="1"/>
            <a:r>
              <a:rPr lang="en-US" dirty="0"/>
              <a:t>Some history &amp; context</a:t>
            </a:r>
          </a:p>
          <a:p>
            <a:endParaRPr lang="en-US" dirty="0"/>
          </a:p>
        </p:txBody>
      </p:sp>
      <p:pic>
        <p:nvPicPr>
          <p:cNvPr id="8" name="Content Placeholder 7" descr="A close up of a logo&#10;&#10;Description automatically generated">
            <a:extLst>
              <a:ext uri="{FF2B5EF4-FFF2-40B4-BE49-F238E27FC236}">
                <a16:creationId xmlns:a16="http://schemas.microsoft.com/office/drawing/2014/main" id="{F891AF9E-58A5-4BDE-80F3-49C1751F8D5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00" y="1933576"/>
            <a:ext cx="4481607" cy="2711372"/>
          </a:xfrm>
          <a:noFill/>
        </p:spPr>
      </p:pic>
    </p:spTree>
    <p:extLst>
      <p:ext uri="{BB962C8B-B14F-4D97-AF65-F5344CB8AC3E}">
        <p14:creationId xmlns:p14="http://schemas.microsoft.com/office/powerpoint/2010/main" val="3635152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A892C-68E5-46C7-A677-960FB4AAD7A4}"/>
              </a:ext>
            </a:extLst>
          </p:cNvPr>
          <p:cNvSpPr>
            <a:spLocks noGrp="1"/>
          </p:cNvSpPr>
          <p:nvPr>
            <p:ph type="title"/>
          </p:nvPr>
        </p:nvSpPr>
        <p:spPr/>
        <p:txBody>
          <a:bodyPr/>
          <a:lstStyle/>
          <a:p>
            <a:r>
              <a:rPr lang="en-GB" dirty="0"/>
              <a:t>Threat &amp; Risk</a:t>
            </a:r>
          </a:p>
        </p:txBody>
      </p:sp>
      <p:pic>
        <p:nvPicPr>
          <p:cNvPr id="6" name="Content Placeholder 5" descr="A person holding a sign&#10;&#10;Description automatically generated">
            <a:extLst>
              <a:ext uri="{FF2B5EF4-FFF2-40B4-BE49-F238E27FC236}">
                <a16:creationId xmlns:a16="http://schemas.microsoft.com/office/drawing/2014/main" id="{9E43C4F4-1262-4D18-A64B-6D167A383189}"/>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78546" y="1009870"/>
            <a:ext cx="3316941" cy="2487706"/>
          </a:xfrm>
        </p:spPr>
      </p:pic>
      <p:sp>
        <p:nvSpPr>
          <p:cNvPr id="4" name="Content Placeholder 3">
            <a:extLst>
              <a:ext uri="{FF2B5EF4-FFF2-40B4-BE49-F238E27FC236}">
                <a16:creationId xmlns:a16="http://schemas.microsoft.com/office/drawing/2014/main" id="{011B0FCD-7D95-41C6-997D-488047E8A43B}"/>
              </a:ext>
            </a:extLst>
          </p:cNvPr>
          <p:cNvSpPr>
            <a:spLocks noGrp="1"/>
          </p:cNvSpPr>
          <p:nvPr>
            <p:ph sz="half" idx="2"/>
          </p:nvPr>
        </p:nvSpPr>
        <p:spPr>
          <a:xfrm>
            <a:off x="4648200" y="1600200"/>
            <a:ext cx="4038600" cy="3989040"/>
          </a:xfrm>
        </p:spPr>
        <p:txBody>
          <a:bodyPr/>
          <a:lstStyle/>
          <a:p>
            <a:r>
              <a:rPr lang="en-GB" dirty="0"/>
              <a:t>Decisions are risky</a:t>
            </a:r>
          </a:p>
          <a:p>
            <a:r>
              <a:rPr lang="en-GB" dirty="0"/>
              <a:t>Cops do </a:t>
            </a:r>
            <a:r>
              <a:rPr lang="en-GB" dirty="0" err="1"/>
              <a:t>do</a:t>
            </a:r>
            <a:r>
              <a:rPr lang="en-GB" dirty="0"/>
              <a:t> danger</a:t>
            </a:r>
          </a:p>
          <a:p>
            <a:pPr lvl="1"/>
            <a:r>
              <a:rPr lang="en-GB" dirty="0"/>
              <a:t>avoidance</a:t>
            </a:r>
          </a:p>
          <a:p>
            <a:pPr lvl="1"/>
            <a:r>
              <a:rPr lang="en-GB" dirty="0"/>
              <a:t>aversion</a:t>
            </a:r>
          </a:p>
          <a:p>
            <a:pPr marL="514350" indent="-457200"/>
            <a:r>
              <a:rPr lang="en-GB" dirty="0"/>
              <a:t>Managed/controlled risk</a:t>
            </a:r>
          </a:p>
        </p:txBody>
      </p:sp>
      <p:pic>
        <p:nvPicPr>
          <p:cNvPr id="8" name="Picture 7" descr="A picture containing photo, man, bird, large&#10;&#10;Description automatically generated">
            <a:extLst>
              <a:ext uri="{FF2B5EF4-FFF2-40B4-BE49-F238E27FC236}">
                <a16:creationId xmlns:a16="http://schemas.microsoft.com/office/drawing/2014/main" id="{B18C3E57-8BEF-4C44-A8A0-FEA6BA4DC8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37017" y="3281081"/>
            <a:ext cx="3077546" cy="2308159"/>
          </a:xfrm>
          <a:prstGeom prst="rect">
            <a:avLst/>
          </a:prstGeom>
        </p:spPr>
      </p:pic>
    </p:spTree>
    <p:extLst>
      <p:ext uri="{BB962C8B-B14F-4D97-AF65-F5344CB8AC3E}">
        <p14:creationId xmlns:p14="http://schemas.microsoft.com/office/powerpoint/2010/main" val="1430520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47300-C555-41F2-963F-5E16A3994F2B}"/>
              </a:ext>
            </a:extLst>
          </p:cNvPr>
          <p:cNvSpPr>
            <a:spLocks noGrp="1"/>
          </p:cNvSpPr>
          <p:nvPr>
            <p:ph type="title"/>
          </p:nvPr>
        </p:nvSpPr>
        <p:spPr>
          <a:xfrm>
            <a:off x="457200" y="274638"/>
            <a:ext cx="8229600" cy="1143000"/>
          </a:xfrm>
        </p:spPr>
        <p:txBody>
          <a:bodyPr anchor="ctr">
            <a:normAutofit/>
          </a:bodyPr>
          <a:lstStyle/>
          <a:p>
            <a:r>
              <a:rPr lang="en-GB" dirty="0"/>
              <a:t>Accountability</a:t>
            </a:r>
          </a:p>
        </p:txBody>
      </p:sp>
      <p:sp>
        <p:nvSpPr>
          <p:cNvPr id="10" name="Content Placeholder 2">
            <a:extLst>
              <a:ext uri="{FF2B5EF4-FFF2-40B4-BE49-F238E27FC236}">
                <a16:creationId xmlns:a16="http://schemas.microsoft.com/office/drawing/2014/main" id="{DF874454-BCFC-4D83-92C9-D9A8FCE4C55B}"/>
              </a:ext>
            </a:extLst>
          </p:cNvPr>
          <p:cNvSpPr>
            <a:spLocks noGrp="1"/>
          </p:cNvSpPr>
          <p:nvPr>
            <p:ph sz="half" idx="1"/>
          </p:nvPr>
        </p:nvSpPr>
        <p:spPr>
          <a:xfrm>
            <a:off x="457200" y="1600201"/>
            <a:ext cx="4038600" cy="3989040"/>
          </a:xfrm>
        </p:spPr>
        <p:txBody>
          <a:bodyPr>
            <a:normAutofit/>
          </a:bodyPr>
          <a:lstStyle/>
          <a:p>
            <a:pPr>
              <a:lnSpc>
                <a:spcPct val="90000"/>
              </a:lnSpc>
            </a:pPr>
            <a:r>
              <a:rPr lang="en-US" dirty="0"/>
              <a:t>Fact of life</a:t>
            </a:r>
          </a:p>
          <a:p>
            <a:pPr lvl="1">
              <a:lnSpc>
                <a:spcPct val="90000"/>
              </a:lnSpc>
            </a:pPr>
            <a:r>
              <a:rPr lang="en-US" sz="2800" dirty="0"/>
              <a:t>Professional requirement</a:t>
            </a:r>
          </a:p>
          <a:p>
            <a:pPr>
              <a:lnSpc>
                <a:spcPct val="90000"/>
              </a:lnSpc>
            </a:pPr>
            <a:r>
              <a:rPr lang="en-US" dirty="0"/>
              <a:t>We make mistakes</a:t>
            </a:r>
          </a:p>
          <a:p>
            <a:pPr>
              <a:lnSpc>
                <a:spcPct val="90000"/>
              </a:lnSpc>
            </a:pPr>
            <a:r>
              <a:rPr lang="en-US" dirty="0"/>
              <a:t>Justice</a:t>
            </a:r>
          </a:p>
          <a:p>
            <a:pPr lvl="1">
              <a:lnSpc>
                <a:spcPct val="90000"/>
              </a:lnSpc>
            </a:pPr>
            <a:r>
              <a:rPr lang="en-US" sz="2800" dirty="0"/>
              <a:t>Procedural</a:t>
            </a:r>
          </a:p>
          <a:p>
            <a:pPr lvl="1">
              <a:lnSpc>
                <a:spcPct val="90000"/>
              </a:lnSpc>
            </a:pPr>
            <a:r>
              <a:rPr lang="en-US" sz="2800" dirty="0" err="1"/>
              <a:t>Organisational</a:t>
            </a:r>
            <a:endParaRPr lang="en-US" sz="2800" dirty="0"/>
          </a:p>
          <a:p>
            <a:pPr>
              <a:lnSpc>
                <a:spcPct val="90000"/>
              </a:lnSpc>
            </a:pPr>
            <a:r>
              <a:rPr lang="en-US" dirty="0" err="1"/>
              <a:t>Peelian</a:t>
            </a:r>
            <a:r>
              <a:rPr lang="en-US" dirty="0"/>
              <a:t> principle</a:t>
            </a:r>
          </a:p>
        </p:txBody>
      </p:sp>
      <p:pic>
        <p:nvPicPr>
          <p:cNvPr id="8" name="Content Placeholder 7" descr="A close up of text on a white background&#10;&#10;Description automatically generated">
            <a:extLst>
              <a:ext uri="{FF2B5EF4-FFF2-40B4-BE49-F238E27FC236}">
                <a16:creationId xmlns:a16="http://schemas.microsoft.com/office/drawing/2014/main" id="{CB0B5F3A-CF2D-49AC-AADC-F073F34FE84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20247" y="1600201"/>
            <a:ext cx="3307381" cy="3234531"/>
          </a:xfrm>
        </p:spPr>
      </p:pic>
    </p:spTree>
    <p:extLst>
      <p:ext uri="{BB962C8B-B14F-4D97-AF65-F5344CB8AC3E}">
        <p14:creationId xmlns:p14="http://schemas.microsoft.com/office/powerpoint/2010/main" val="1101257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FBFE-B3D8-412F-A87E-1856B86F8780}"/>
              </a:ext>
            </a:extLst>
          </p:cNvPr>
          <p:cNvSpPr>
            <a:spLocks noGrp="1"/>
          </p:cNvSpPr>
          <p:nvPr>
            <p:ph type="title"/>
          </p:nvPr>
        </p:nvSpPr>
        <p:spPr/>
        <p:txBody>
          <a:bodyPr/>
          <a:lstStyle/>
          <a:p>
            <a:r>
              <a:rPr lang="en-GB" dirty="0"/>
              <a:t>Accountability</a:t>
            </a:r>
          </a:p>
        </p:txBody>
      </p:sp>
      <p:sp>
        <p:nvSpPr>
          <p:cNvPr id="5" name="Content Placeholder 4">
            <a:extLst>
              <a:ext uri="{FF2B5EF4-FFF2-40B4-BE49-F238E27FC236}">
                <a16:creationId xmlns:a16="http://schemas.microsoft.com/office/drawing/2014/main" id="{F000BFDC-7FDB-41F0-8AF3-D18E0141F3A6}"/>
              </a:ext>
            </a:extLst>
          </p:cNvPr>
          <p:cNvSpPr>
            <a:spLocks noGrp="1"/>
          </p:cNvSpPr>
          <p:nvPr>
            <p:ph idx="1"/>
          </p:nvPr>
        </p:nvSpPr>
        <p:spPr/>
        <p:txBody>
          <a:bodyPr>
            <a:normAutofit lnSpcReduction="10000"/>
          </a:bodyPr>
          <a:lstStyle/>
          <a:p>
            <a:pPr marL="0" indent="0" algn="ctr">
              <a:buNone/>
            </a:pPr>
            <a:r>
              <a:rPr lang="en-GB" sz="3600" i="1" dirty="0"/>
              <a:t>Intelligence </a:t>
            </a:r>
            <a:r>
              <a:rPr lang="en-GB" sz="3600" b="1" i="1" dirty="0"/>
              <a:t>must</a:t>
            </a:r>
            <a:r>
              <a:rPr lang="en-GB" sz="3600" i="1" dirty="0"/>
              <a:t> establish the justification for the options planned for… </a:t>
            </a:r>
          </a:p>
          <a:p>
            <a:pPr marL="0" indent="0" algn="ctr">
              <a:buNone/>
            </a:pPr>
            <a:r>
              <a:rPr lang="en-GB" sz="3600" i="1" dirty="0"/>
              <a:t>it is the key to judicial approval </a:t>
            </a:r>
          </a:p>
          <a:p>
            <a:pPr marL="0" indent="0" algn="ctr">
              <a:buNone/>
            </a:pPr>
            <a:r>
              <a:rPr lang="en-GB" sz="2000" i="1" dirty="0"/>
              <a:t>(3 Sgts Inn 2007)</a:t>
            </a:r>
          </a:p>
          <a:p>
            <a:pPr marL="0" indent="0" algn="ctr">
              <a:buNone/>
            </a:pPr>
            <a:endParaRPr lang="en-GB" sz="3600" i="1" dirty="0"/>
          </a:p>
          <a:p>
            <a:pPr marL="0" indent="0" algn="ctr">
              <a:buNone/>
            </a:pPr>
            <a:r>
              <a:rPr lang="en-GB" sz="3600" i="1" dirty="0"/>
              <a:t>(Remembering that a plan is a basis for change)</a:t>
            </a:r>
          </a:p>
        </p:txBody>
      </p:sp>
    </p:spTree>
    <p:extLst>
      <p:ext uri="{BB962C8B-B14F-4D97-AF65-F5344CB8AC3E}">
        <p14:creationId xmlns:p14="http://schemas.microsoft.com/office/powerpoint/2010/main" val="2087228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CA97F54-6246-4D20-A4B5-1B8C70A4CF34}"/>
              </a:ext>
            </a:extLst>
          </p:cNvPr>
          <p:cNvSpPr>
            <a:spLocks noGrp="1"/>
          </p:cNvSpPr>
          <p:nvPr>
            <p:ph type="title"/>
          </p:nvPr>
        </p:nvSpPr>
        <p:spPr>
          <a:xfrm>
            <a:off x="457200" y="274638"/>
            <a:ext cx="8229600" cy="1143000"/>
          </a:xfrm>
        </p:spPr>
        <p:txBody>
          <a:bodyPr>
            <a:normAutofit fontScale="90000"/>
          </a:bodyPr>
          <a:lstStyle/>
          <a:p>
            <a:r>
              <a:rPr lang="en-US" dirty="0"/>
              <a:t>Accountability and</a:t>
            </a:r>
            <a:br>
              <a:rPr lang="en-US" dirty="0"/>
            </a:br>
            <a:r>
              <a:rPr lang="en-US" dirty="0"/>
              <a:t>‘Constabulary Independence’</a:t>
            </a:r>
          </a:p>
        </p:txBody>
      </p:sp>
      <p:pic>
        <p:nvPicPr>
          <p:cNvPr id="12" name="Content Placeholder 11" descr="A screenshot of a cell phone&#10;&#10;Description automatically generated">
            <a:extLst>
              <a:ext uri="{FF2B5EF4-FFF2-40B4-BE49-F238E27FC236}">
                <a16:creationId xmlns:a16="http://schemas.microsoft.com/office/drawing/2014/main" id="{AED2334C-106F-4379-8B12-0A948B1589A6}"/>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59834" y="2058777"/>
            <a:ext cx="3584858" cy="2363928"/>
          </a:xfrm>
        </p:spPr>
      </p:pic>
      <p:sp>
        <p:nvSpPr>
          <p:cNvPr id="9" name="Content Placeholder 8">
            <a:extLst>
              <a:ext uri="{FF2B5EF4-FFF2-40B4-BE49-F238E27FC236}">
                <a16:creationId xmlns:a16="http://schemas.microsoft.com/office/drawing/2014/main" id="{72653E2A-CD39-4020-ABC9-8ACC12EFF79A}"/>
              </a:ext>
            </a:extLst>
          </p:cNvPr>
          <p:cNvSpPr>
            <a:spLocks noGrp="1"/>
          </p:cNvSpPr>
          <p:nvPr>
            <p:ph sz="half" idx="2"/>
          </p:nvPr>
        </p:nvSpPr>
        <p:spPr/>
        <p:txBody>
          <a:bodyPr/>
          <a:lstStyle/>
          <a:p>
            <a:pPr algn="ctr"/>
            <a:r>
              <a:rPr lang="en-GB" dirty="0"/>
              <a:t>‘Constabulary Independence’ or ‘Operational responsibility’?</a:t>
            </a:r>
          </a:p>
        </p:txBody>
      </p:sp>
    </p:spTree>
    <p:extLst>
      <p:ext uri="{BB962C8B-B14F-4D97-AF65-F5344CB8AC3E}">
        <p14:creationId xmlns:p14="http://schemas.microsoft.com/office/powerpoint/2010/main" val="1700309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anchor="ctr">
            <a:normAutofit/>
          </a:bodyPr>
          <a:lstStyle/>
          <a:p>
            <a:r>
              <a:rPr lang="en-GB" dirty="0"/>
              <a:t>In Summary</a:t>
            </a:r>
          </a:p>
        </p:txBody>
      </p:sp>
      <p:sp>
        <p:nvSpPr>
          <p:cNvPr id="2" name="Content Placeholder 1">
            <a:extLst>
              <a:ext uri="{FF2B5EF4-FFF2-40B4-BE49-F238E27FC236}">
                <a16:creationId xmlns:a16="http://schemas.microsoft.com/office/drawing/2014/main" id="{5398966A-58BA-4CCC-BBA3-66E3AF77944E}"/>
              </a:ext>
            </a:extLst>
          </p:cNvPr>
          <p:cNvSpPr>
            <a:spLocks noGrp="1"/>
          </p:cNvSpPr>
          <p:nvPr>
            <p:ph sz="half" idx="1"/>
          </p:nvPr>
        </p:nvSpPr>
        <p:spPr>
          <a:xfrm>
            <a:off x="457200" y="1600201"/>
            <a:ext cx="4038600" cy="3989040"/>
          </a:xfrm>
        </p:spPr>
        <p:txBody>
          <a:bodyPr>
            <a:normAutofit/>
          </a:bodyPr>
          <a:lstStyle/>
          <a:p>
            <a:r>
              <a:rPr lang="en-GB" sz="2600"/>
              <a:t>Imperfect process</a:t>
            </a:r>
          </a:p>
          <a:p>
            <a:r>
              <a:rPr lang="en-GB" sz="2600"/>
              <a:t>NDM</a:t>
            </a:r>
          </a:p>
          <a:p>
            <a:r>
              <a:rPr lang="en-GB" sz="2600"/>
              <a:t>Threat &amp; Risk</a:t>
            </a:r>
          </a:p>
          <a:p>
            <a:r>
              <a:rPr lang="en-GB" sz="2600"/>
              <a:t>Professional judgement</a:t>
            </a:r>
          </a:p>
          <a:p>
            <a:r>
              <a:rPr lang="en-GB" sz="2600"/>
              <a:t>Accountability</a:t>
            </a:r>
          </a:p>
          <a:p>
            <a:r>
              <a:rPr lang="en-GB" sz="2600" err="1"/>
              <a:t>Peelian</a:t>
            </a:r>
            <a:r>
              <a:rPr lang="en-GB" sz="2600"/>
              <a:t>/policing principles</a:t>
            </a:r>
          </a:p>
          <a:p>
            <a:r>
              <a:rPr lang="en-GB" sz="2600"/>
              <a:t>Record all decisions</a:t>
            </a:r>
          </a:p>
          <a:p>
            <a:endParaRPr lang="en-GB" sz="2600"/>
          </a:p>
        </p:txBody>
      </p:sp>
      <p:pic>
        <p:nvPicPr>
          <p:cNvPr id="2050" name="Picture 2" descr="Cartoon 505 How are your decision making... - Everyday People ...">
            <a:extLst>
              <a:ext uri="{FF2B5EF4-FFF2-40B4-BE49-F238E27FC236}">
                <a16:creationId xmlns:a16="http://schemas.microsoft.com/office/drawing/2014/main" id="{926EACB9-4355-45D3-BC6E-AF3ACC706D3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490417" y="1417638"/>
            <a:ext cx="4171603" cy="417160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889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43063083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e79057454c99fdaca33b08046adc82">
  <xsd:schema xmlns:xsd="http://www.w3.org/2001/XMLSchema" xmlns:xs="http://www.w3.org/2001/XMLSchema" xmlns:p="http://schemas.microsoft.com/office/2006/metadata/properties" xmlns:ns3="5cce672a-2249-4bca-ab09-8f7b37c30eb2" xmlns:ns4="085339e8-869b-4c3a-a446-745e05ea898f" targetNamespace="http://schemas.microsoft.com/office/2006/metadata/properties" ma:root="true" ma:fieldsID="e478d7a493e3e434bb1194c86b894a0f" ns3:_="" ns4:_="">
    <xsd:import namespace="5cce672a-2249-4bca-ab09-8f7b37c30eb2"/>
    <xsd:import namespace="085339e8-869b-4c3a-a446-745e05ea89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5BFC7021-3ED2-404E-A200-4A9A696C5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085339e8-869b-4c3a-a446-745e05ea8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33</TotalTime>
  <Words>4072</Words>
  <Application>Microsoft Office PowerPoint</Application>
  <PresentationFormat>On-screen Show (4:3)</PresentationFormat>
  <Paragraphs>193</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Theme1.thmx first page pp</vt:lpstr>
      <vt:lpstr>Decision Making</vt:lpstr>
      <vt:lpstr>This presentation</vt:lpstr>
      <vt:lpstr>Learning Outcomes</vt:lpstr>
      <vt:lpstr>Decisions</vt:lpstr>
      <vt:lpstr>National Decision Model</vt:lpstr>
      <vt:lpstr>Threat &amp; Risk</vt:lpstr>
      <vt:lpstr>Accountability</vt:lpstr>
      <vt:lpstr>Accountability</vt:lpstr>
      <vt:lpstr>Accountability and ‘Constabulary Independence’</vt:lpstr>
      <vt:lpstr>In 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Decision Making</dc:title>
  <dc:creator>Mark Jordan</dc:creator>
  <cp:lastModifiedBy>Mark Jordan</cp:lastModifiedBy>
  <cp:revision>5</cp:revision>
  <dcterms:created xsi:type="dcterms:W3CDTF">2020-05-15T06:22:14Z</dcterms:created>
  <dcterms:modified xsi:type="dcterms:W3CDTF">2020-05-15T06:55:41Z</dcterms:modified>
</cp:coreProperties>
</file>